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mp4" ContentType="video/mp4"/>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40"/>
  </p:notesMasterIdLst>
  <p:sldIdLst>
    <p:sldId id="256" r:id="rId3"/>
    <p:sldId id="494" r:id="rId4"/>
    <p:sldId id="496" r:id="rId5"/>
    <p:sldId id="495" r:id="rId6"/>
    <p:sldId id="497" r:id="rId7"/>
    <p:sldId id="258" r:id="rId8"/>
    <p:sldId id="419" r:id="rId9"/>
    <p:sldId id="410" r:id="rId10"/>
    <p:sldId id="412" r:id="rId11"/>
    <p:sldId id="411" r:id="rId12"/>
    <p:sldId id="413" r:id="rId13"/>
    <p:sldId id="414" r:id="rId14"/>
    <p:sldId id="339" r:id="rId15"/>
    <p:sldId id="415" r:id="rId16"/>
    <p:sldId id="421" r:id="rId17"/>
    <p:sldId id="416" r:id="rId18"/>
    <p:sldId id="417" r:id="rId19"/>
    <p:sldId id="422" r:id="rId20"/>
    <p:sldId id="418" r:id="rId21"/>
    <p:sldId id="423" r:id="rId22"/>
    <p:sldId id="424" r:id="rId23"/>
    <p:sldId id="425" r:id="rId24"/>
    <p:sldId id="426" r:id="rId25"/>
    <p:sldId id="498" r:id="rId26"/>
    <p:sldId id="427" r:id="rId27"/>
    <p:sldId id="433" r:id="rId28"/>
    <p:sldId id="434" r:id="rId29"/>
    <p:sldId id="435" r:id="rId30"/>
    <p:sldId id="436" r:id="rId31"/>
    <p:sldId id="428" r:id="rId32"/>
    <p:sldId id="437" r:id="rId33"/>
    <p:sldId id="438" r:id="rId34"/>
    <p:sldId id="439" r:id="rId35"/>
    <p:sldId id="429" r:id="rId36"/>
    <p:sldId id="440" r:id="rId37"/>
    <p:sldId id="441" r:id="rId38"/>
    <p:sldId id="443"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94"/>
  </p:normalViewPr>
  <p:slideViewPr>
    <p:cSldViewPr snapToGrid="0">
      <p:cViewPr varScale="1">
        <p:scale>
          <a:sx n="121" d="100"/>
          <a:sy n="121" d="100"/>
        </p:scale>
        <p:origin x="3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____.xlsm"/></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789038262668046"/>
          <c:y val="0.11904761904761904"/>
          <c:w val="0.71871768355739396"/>
          <c:h val="0.65952380952380951"/>
        </c:manualLayout>
      </c:layout>
      <c:scatterChart>
        <c:scatterStyle val="smoothMarker"/>
        <c:varyColors val="0"/>
        <c:ser>
          <c:idx val="0"/>
          <c:order val="0"/>
          <c:tx>
            <c:strRef>
              <c:f>Sheet1!$A$2</c:f>
              <c:strCache>
                <c:ptCount val="1"/>
                <c:pt idx="0">
                  <c:v>销售收入</c:v>
                </c:pt>
              </c:strCache>
            </c:strRef>
          </c:tx>
          <c:spPr>
            <a:ln w="16168">
              <a:solidFill>
                <a:srgbClr val="FF0000"/>
              </a:solidFill>
              <a:prstDash val="solid"/>
            </a:ln>
          </c:spPr>
          <c:marker>
            <c:symbol val="none"/>
          </c:marker>
          <c:dPt>
            <c:idx val="2"/>
            <c:bubble3D val="0"/>
            <c:extLst>
              <c:ext xmlns:c16="http://schemas.microsoft.com/office/drawing/2014/chart" uri="{C3380CC4-5D6E-409C-BE32-E72D297353CC}">
                <c16:uniqueId val="{00000001-337C-4440-BC1E-73FB4A51C1AF}"/>
              </c:ext>
            </c:extLst>
          </c:dPt>
          <c:dLbls>
            <c:dLbl>
              <c:idx val="0"/>
              <c:delete val="1"/>
              <c:extLst>
                <c:ext xmlns:c15="http://schemas.microsoft.com/office/drawing/2012/chart" uri="{CE6537A1-D6FC-4f65-9D91-7224C49458BB}"/>
                <c:ext xmlns:c16="http://schemas.microsoft.com/office/drawing/2014/chart" uri="{C3380CC4-5D6E-409C-BE32-E72D297353CC}">
                  <c16:uniqueId val="{00000002-337C-4440-BC1E-73FB4A51C1AF}"/>
                </c:ext>
              </c:extLst>
            </c:dLbl>
            <c:dLbl>
              <c:idx val="1"/>
              <c:delete val="1"/>
              <c:extLst>
                <c:ext xmlns:c15="http://schemas.microsoft.com/office/drawing/2012/chart" uri="{CE6537A1-D6FC-4f65-9D91-7224C49458BB}"/>
                <c:ext xmlns:c16="http://schemas.microsoft.com/office/drawing/2014/chart" uri="{C3380CC4-5D6E-409C-BE32-E72D297353CC}">
                  <c16:uniqueId val="{00000003-337C-4440-BC1E-73FB4A51C1AF}"/>
                </c:ext>
              </c:extLst>
            </c:dLbl>
            <c:dLbl>
              <c:idx val="2"/>
              <c:delete val="1"/>
              <c:extLst>
                <c:ext xmlns:c15="http://schemas.microsoft.com/office/drawing/2012/chart" uri="{CE6537A1-D6FC-4f65-9D91-7224C49458BB}"/>
                <c:ext xmlns:c16="http://schemas.microsoft.com/office/drawing/2014/chart" uri="{C3380CC4-5D6E-409C-BE32-E72D297353CC}">
                  <c16:uniqueId val="{00000001-337C-4440-BC1E-73FB4A51C1AF}"/>
                </c:ext>
              </c:extLst>
            </c:dLbl>
            <c:dLbl>
              <c:idx val="3"/>
              <c:layout>
                <c:manualLayout>
                  <c:x val="1.9656583016540745E-3"/>
                  <c:y val="6.2713139469505505E-2"/>
                </c:manualLayout>
              </c:layout>
              <c:spPr>
                <a:noFill/>
                <a:ln w="16168">
                  <a:noFill/>
                </a:ln>
              </c:spPr>
              <c:txPr>
                <a:bodyPr/>
                <a:lstStyle/>
                <a:p>
                  <a:pPr>
                    <a:defRPr sz="1146" b="1" i="0" u="none" strike="noStrike" baseline="0">
                      <a:solidFill>
                        <a:srgbClr val="000000"/>
                      </a:solidFill>
                      <a:latin typeface="宋体"/>
                      <a:ea typeface="宋体"/>
                      <a:cs typeface="宋体"/>
                    </a:defRPr>
                  </a:pPr>
                  <a:endParaRPr lang="zh-CN"/>
                </a:p>
              </c:txPr>
              <c:dLblPos val="r"/>
              <c:showLegendKey val="1"/>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4-337C-4440-BC1E-73FB4A51C1AF}"/>
                </c:ext>
              </c:extLst>
            </c:dLbl>
            <c:spPr>
              <a:noFill/>
              <a:ln w="16168">
                <a:noFill/>
              </a:ln>
            </c:spPr>
            <c:txPr>
              <a:bodyPr wrap="square" lIns="38100" tIns="19050" rIns="38100" bIns="19050" anchor="ctr">
                <a:spAutoFit/>
              </a:bodyPr>
              <a:lstStyle/>
              <a:p>
                <a:pPr>
                  <a:defRPr sz="570" b="0" i="0" u="none" strike="noStrike" baseline="0">
                    <a:solidFill>
                      <a:srgbClr val="000000"/>
                    </a:solidFill>
                    <a:latin typeface="宋体"/>
                    <a:ea typeface="宋体"/>
                    <a:cs typeface="宋体"/>
                  </a:defRPr>
                </a:pPr>
                <a:endParaRPr lang="zh-CN"/>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Sheet1!$B$1:$F$1</c:f>
              <c:numCache>
                <c:formatCode>0%</c:formatCode>
                <c:ptCount val="5"/>
                <c:pt idx="0">
                  <c:v>-0.2</c:v>
                </c:pt>
                <c:pt idx="1">
                  <c:v>-0.1</c:v>
                </c:pt>
                <c:pt idx="2" formatCode="General">
                  <c:v>0</c:v>
                </c:pt>
                <c:pt idx="3">
                  <c:v>0.1</c:v>
                </c:pt>
                <c:pt idx="4">
                  <c:v>0.2</c:v>
                </c:pt>
              </c:numCache>
            </c:numRef>
          </c:xVal>
          <c:yVal>
            <c:numRef>
              <c:f>Sheet1!$B$2:$F$2</c:f>
              <c:numCache>
                <c:formatCode>General</c:formatCode>
                <c:ptCount val="5"/>
                <c:pt idx="0">
                  <c:v>5.79</c:v>
                </c:pt>
                <c:pt idx="1">
                  <c:v>9.73</c:v>
                </c:pt>
                <c:pt idx="2">
                  <c:v>13.32</c:v>
                </c:pt>
                <c:pt idx="3">
                  <c:v>16.7</c:v>
                </c:pt>
                <c:pt idx="4">
                  <c:v>18.28</c:v>
                </c:pt>
              </c:numCache>
            </c:numRef>
          </c:yVal>
          <c:smooth val="0"/>
          <c:extLst>
            <c:ext xmlns:c16="http://schemas.microsoft.com/office/drawing/2014/chart" uri="{C3380CC4-5D6E-409C-BE32-E72D297353CC}">
              <c16:uniqueId val="{00000005-337C-4440-BC1E-73FB4A51C1AF}"/>
            </c:ext>
          </c:extLst>
        </c:ser>
        <c:ser>
          <c:idx val="1"/>
          <c:order val="1"/>
          <c:tx>
            <c:strRef>
              <c:f>Sheet1!$A$3</c:f>
              <c:strCache>
                <c:ptCount val="1"/>
                <c:pt idx="0">
                  <c:v>经营成本</c:v>
                </c:pt>
              </c:strCache>
            </c:strRef>
          </c:tx>
          <c:spPr>
            <a:ln w="24252">
              <a:solidFill>
                <a:srgbClr val="0000FF"/>
              </a:solidFill>
              <a:prstDash val="solid"/>
            </a:ln>
          </c:spPr>
          <c:marker>
            <c:symbol val="none"/>
          </c:marker>
          <c:dLbls>
            <c:dLbl>
              <c:idx val="0"/>
              <c:layout>
                <c:manualLayout>
                  <c:x val="0.49017580144777662"/>
                  <c:y val="-0.12889940387467524"/>
                </c:manualLayout>
              </c:layout>
              <c:spPr>
                <a:noFill/>
                <a:ln w="16168">
                  <a:noFill/>
                </a:ln>
              </c:spPr>
              <c:txPr>
                <a:bodyPr/>
                <a:lstStyle/>
                <a:p>
                  <a:pPr>
                    <a:defRPr sz="570" b="0" i="0" u="none" strike="noStrike" baseline="0">
                      <a:solidFill>
                        <a:srgbClr val="000000"/>
                      </a:solidFill>
                      <a:latin typeface="宋体"/>
                      <a:ea typeface="宋体"/>
                      <a:cs typeface="宋体"/>
                    </a:defRPr>
                  </a:pPr>
                  <a:endParaRPr lang="zh-CN"/>
                </a:p>
              </c:txPr>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6-337C-4440-BC1E-73FB4A51C1AF}"/>
                </c:ext>
              </c:extLst>
            </c:dLbl>
            <c:dLbl>
              <c:idx val="1"/>
              <c:delete val="1"/>
              <c:extLst>
                <c:ext xmlns:c15="http://schemas.microsoft.com/office/drawing/2012/chart" uri="{CE6537A1-D6FC-4f65-9D91-7224C49458BB}"/>
                <c:ext xmlns:c16="http://schemas.microsoft.com/office/drawing/2014/chart" uri="{C3380CC4-5D6E-409C-BE32-E72D297353CC}">
                  <c16:uniqueId val="{00000007-337C-4440-BC1E-73FB4A51C1AF}"/>
                </c:ext>
              </c:extLst>
            </c:dLbl>
            <c:dLbl>
              <c:idx val="2"/>
              <c:delete val="1"/>
              <c:extLst>
                <c:ext xmlns:c15="http://schemas.microsoft.com/office/drawing/2012/chart" uri="{CE6537A1-D6FC-4f65-9D91-7224C49458BB}"/>
                <c:ext xmlns:c16="http://schemas.microsoft.com/office/drawing/2014/chart" uri="{C3380CC4-5D6E-409C-BE32-E72D297353CC}">
                  <c16:uniqueId val="{00000008-337C-4440-BC1E-73FB4A51C1AF}"/>
                </c:ext>
              </c:extLst>
            </c:dLbl>
            <c:dLbl>
              <c:idx val="3"/>
              <c:layout>
                <c:manualLayout>
                  <c:x val="1.9656583016540745E-3"/>
                  <c:y val="2.0911516369059274E-2"/>
                </c:manualLayout>
              </c:layout>
              <c:spPr>
                <a:noFill/>
                <a:ln w="16168">
                  <a:noFill/>
                </a:ln>
              </c:spPr>
              <c:txPr>
                <a:bodyPr/>
                <a:lstStyle/>
                <a:p>
                  <a:pPr>
                    <a:defRPr sz="1146" b="1" i="0" u="none" strike="noStrike" baseline="0">
                      <a:solidFill>
                        <a:srgbClr val="000000"/>
                      </a:solidFill>
                      <a:latin typeface="宋体"/>
                      <a:ea typeface="宋体"/>
                      <a:cs typeface="宋体"/>
                    </a:defRPr>
                  </a:pPr>
                  <a:endParaRPr lang="zh-CN"/>
                </a:p>
              </c:txPr>
              <c:dLblPos val="r"/>
              <c:showLegendKey val="1"/>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9-337C-4440-BC1E-73FB4A51C1AF}"/>
                </c:ext>
              </c:extLst>
            </c:dLbl>
            <c:dLbl>
              <c:idx val="4"/>
              <c:delete val="1"/>
              <c:extLst>
                <c:ext xmlns:c15="http://schemas.microsoft.com/office/drawing/2012/chart" uri="{CE6537A1-D6FC-4f65-9D91-7224C49458BB}"/>
                <c:ext xmlns:c16="http://schemas.microsoft.com/office/drawing/2014/chart" uri="{C3380CC4-5D6E-409C-BE32-E72D297353CC}">
                  <c16:uniqueId val="{0000000A-337C-4440-BC1E-73FB4A51C1AF}"/>
                </c:ext>
              </c:extLst>
            </c:dLbl>
            <c:spPr>
              <a:noFill/>
              <a:ln w="16168">
                <a:noFill/>
              </a:ln>
            </c:spPr>
            <c:txPr>
              <a:bodyPr wrap="square" lIns="38100" tIns="19050" rIns="38100" bIns="19050" anchor="ctr">
                <a:spAutoFit/>
              </a:bodyPr>
              <a:lstStyle/>
              <a:p>
                <a:pPr>
                  <a:defRPr sz="570" b="0" i="0" u="none" strike="noStrike" baseline="0">
                    <a:solidFill>
                      <a:srgbClr val="000000"/>
                    </a:solidFill>
                    <a:latin typeface="宋体"/>
                    <a:ea typeface="宋体"/>
                    <a:cs typeface="宋体"/>
                  </a:defRPr>
                </a:pPr>
                <a:endParaRPr lang="zh-CN"/>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Sheet1!$B$1:$F$1</c:f>
              <c:numCache>
                <c:formatCode>0%</c:formatCode>
                <c:ptCount val="5"/>
                <c:pt idx="0">
                  <c:v>-0.2</c:v>
                </c:pt>
                <c:pt idx="1">
                  <c:v>-0.1</c:v>
                </c:pt>
                <c:pt idx="2" formatCode="General">
                  <c:v>0</c:v>
                </c:pt>
                <c:pt idx="3">
                  <c:v>0.1</c:v>
                </c:pt>
                <c:pt idx="4">
                  <c:v>0.2</c:v>
                </c:pt>
              </c:numCache>
            </c:numRef>
          </c:xVal>
          <c:yVal>
            <c:numRef>
              <c:f>Sheet1!$B$3:$F$3</c:f>
              <c:numCache>
                <c:formatCode>General</c:formatCode>
                <c:ptCount val="5"/>
                <c:pt idx="0">
                  <c:v>16.82</c:v>
                </c:pt>
                <c:pt idx="1">
                  <c:v>15.08</c:v>
                </c:pt>
                <c:pt idx="2">
                  <c:v>13.32</c:v>
                </c:pt>
                <c:pt idx="3">
                  <c:v>11.73</c:v>
                </c:pt>
                <c:pt idx="4">
                  <c:v>19.920000000000002</c:v>
                </c:pt>
              </c:numCache>
            </c:numRef>
          </c:yVal>
          <c:smooth val="1"/>
          <c:extLst>
            <c:ext xmlns:c16="http://schemas.microsoft.com/office/drawing/2014/chart" uri="{C3380CC4-5D6E-409C-BE32-E72D297353CC}">
              <c16:uniqueId val="{0000000B-337C-4440-BC1E-73FB4A51C1AF}"/>
            </c:ext>
          </c:extLst>
        </c:ser>
        <c:ser>
          <c:idx val="2"/>
          <c:order val="2"/>
          <c:tx>
            <c:strRef>
              <c:f>Sheet1!$A$4</c:f>
              <c:strCache>
                <c:ptCount val="1"/>
                <c:pt idx="0">
                  <c:v>投资</c:v>
                </c:pt>
              </c:strCache>
            </c:strRef>
          </c:tx>
          <c:spPr>
            <a:ln w="24252">
              <a:solidFill>
                <a:srgbClr val="008000"/>
              </a:solidFill>
              <a:prstDash val="solid"/>
            </a:ln>
          </c:spPr>
          <c:marker>
            <c:symbol val="none"/>
          </c:marker>
          <c:dLbls>
            <c:dLbl>
              <c:idx val="0"/>
              <c:spPr>
                <a:noFill/>
                <a:ln w="16168">
                  <a:noFill/>
                </a:ln>
              </c:spPr>
              <c:txPr>
                <a:bodyPr/>
                <a:lstStyle/>
                <a:p>
                  <a:pPr>
                    <a:defRPr sz="1146" b="1" i="0" u="none" strike="noStrike" baseline="0">
                      <a:solidFill>
                        <a:srgbClr val="000000"/>
                      </a:solidFill>
                      <a:latin typeface="宋体"/>
                      <a:ea typeface="宋体"/>
                      <a:cs typeface="宋体"/>
                    </a:defRPr>
                  </a:pPr>
                  <a:endParaRPr lang="zh-CN"/>
                </a:p>
              </c:txPr>
              <c:showLegendKey val="1"/>
              <c:showVal val="0"/>
              <c:showCatName val="0"/>
              <c:showSerName val="1"/>
              <c:showPercent val="0"/>
              <c:showBubbleSize val="0"/>
              <c:extLst>
                <c:ext xmlns:c16="http://schemas.microsoft.com/office/drawing/2014/chart" uri="{C3380CC4-5D6E-409C-BE32-E72D297353CC}">
                  <c16:uniqueId val="{0000000C-337C-4440-BC1E-73FB4A51C1AF}"/>
                </c:ext>
              </c:extLst>
            </c:dLbl>
            <c:dLbl>
              <c:idx val="1"/>
              <c:delete val="1"/>
              <c:extLst>
                <c:ext xmlns:c15="http://schemas.microsoft.com/office/drawing/2012/chart" uri="{CE6537A1-D6FC-4f65-9D91-7224C49458BB}"/>
                <c:ext xmlns:c16="http://schemas.microsoft.com/office/drawing/2014/chart" uri="{C3380CC4-5D6E-409C-BE32-E72D297353CC}">
                  <c16:uniqueId val="{0000000D-337C-4440-BC1E-73FB4A51C1AF}"/>
                </c:ext>
              </c:extLst>
            </c:dLbl>
            <c:dLbl>
              <c:idx val="2"/>
              <c:delete val="1"/>
              <c:extLst>
                <c:ext xmlns:c15="http://schemas.microsoft.com/office/drawing/2012/chart" uri="{CE6537A1-D6FC-4f65-9D91-7224C49458BB}"/>
                <c:ext xmlns:c16="http://schemas.microsoft.com/office/drawing/2014/chart" uri="{C3380CC4-5D6E-409C-BE32-E72D297353CC}">
                  <c16:uniqueId val="{0000000E-337C-4440-BC1E-73FB4A51C1AF}"/>
                </c:ext>
              </c:extLst>
            </c:dLbl>
            <c:dLbl>
              <c:idx val="3"/>
              <c:layout>
                <c:manualLayout>
                  <c:x val="5.3671966471250721E-2"/>
                  <c:y val="0.13883436762925966"/>
                </c:manualLayout>
              </c:layout>
              <c:spPr>
                <a:noFill/>
                <a:ln w="16168">
                  <a:noFill/>
                </a:ln>
              </c:spPr>
              <c:txPr>
                <a:bodyPr/>
                <a:lstStyle/>
                <a:p>
                  <a:pPr>
                    <a:defRPr sz="1146" b="1" i="0" u="none" strike="noStrike" baseline="0">
                      <a:solidFill>
                        <a:srgbClr val="000000"/>
                      </a:solidFill>
                      <a:latin typeface="宋体"/>
                      <a:ea typeface="宋体"/>
                      <a:cs typeface="宋体"/>
                    </a:defRPr>
                  </a:pPr>
                  <a:endParaRPr lang="zh-CN"/>
                </a:p>
              </c:txPr>
              <c:dLblPos val="r"/>
              <c:showLegendKey val="1"/>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F-337C-4440-BC1E-73FB4A51C1AF}"/>
                </c:ext>
              </c:extLst>
            </c:dLbl>
            <c:dLbl>
              <c:idx val="4"/>
              <c:layout>
                <c:manualLayout>
                  <c:x val="-6.7429448976179442E-3"/>
                  <c:y val="4.1654828423748978E-2"/>
                </c:manualLayout>
              </c:layout>
              <c:spPr>
                <a:noFill/>
                <a:ln w="16168">
                  <a:noFill/>
                </a:ln>
              </c:spPr>
              <c:txPr>
                <a:bodyPr/>
                <a:lstStyle/>
                <a:p>
                  <a:pPr>
                    <a:defRPr sz="570" b="0" i="0" u="none" strike="noStrike" baseline="0">
                      <a:solidFill>
                        <a:srgbClr val="000000"/>
                      </a:solidFill>
                      <a:latin typeface="宋体"/>
                      <a:ea typeface="宋体"/>
                      <a:cs typeface="宋体"/>
                    </a:defRPr>
                  </a:pPr>
                  <a:endParaRPr lang="zh-CN"/>
                </a:p>
              </c:txPr>
              <c:dLblPos val="r"/>
              <c:showLegendKey val="1"/>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0-337C-4440-BC1E-73FB4A51C1AF}"/>
                </c:ext>
              </c:extLst>
            </c:dLbl>
            <c:spPr>
              <a:noFill/>
              <a:ln w="16168">
                <a:noFill/>
              </a:ln>
            </c:spPr>
            <c:txPr>
              <a:bodyPr wrap="square" lIns="38100" tIns="19050" rIns="38100" bIns="19050" anchor="ctr">
                <a:spAutoFit/>
              </a:bodyPr>
              <a:lstStyle/>
              <a:p>
                <a:pPr>
                  <a:defRPr sz="570" b="0" i="0" u="none" strike="noStrike" baseline="0">
                    <a:solidFill>
                      <a:srgbClr val="000000"/>
                    </a:solidFill>
                    <a:latin typeface="宋体"/>
                    <a:ea typeface="宋体"/>
                    <a:cs typeface="宋体"/>
                  </a:defRPr>
                </a:pPr>
                <a:endParaRPr lang="zh-CN"/>
              </a:p>
            </c:txPr>
            <c:showLegendKey val="1"/>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Sheet1!$B$1:$F$1</c:f>
              <c:numCache>
                <c:formatCode>0%</c:formatCode>
                <c:ptCount val="5"/>
                <c:pt idx="0">
                  <c:v>-0.2</c:v>
                </c:pt>
                <c:pt idx="1">
                  <c:v>-0.1</c:v>
                </c:pt>
                <c:pt idx="2" formatCode="General">
                  <c:v>0</c:v>
                </c:pt>
                <c:pt idx="3">
                  <c:v>0.1</c:v>
                </c:pt>
                <c:pt idx="4">
                  <c:v>0.2</c:v>
                </c:pt>
              </c:numCache>
            </c:numRef>
          </c:xVal>
          <c:yVal>
            <c:numRef>
              <c:f>Sheet1!$B$4:$F$4</c:f>
              <c:numCache>
                <c:formatCode>General</c:formatCode>
                <c:ptCount val="5"/>
                <c:pt idx="0">
                  <c:v>17.37</c:v>
                </c:pt>
                <c:pt idx="1">
                  <c:v>15.14</c:v>
                </c:pt>
                <c:pt idx="2">
                  <c:v>13.32</c:v>
                </c:pt>
                <c:pt idx="3">
                  <c:v>11.77</c:v>
                </c:pt>
                <c:pt idx="4">
                  <c:v>9.59</c:v>
                </c:pt>
              </c:numCache>
            </c:numRef>
          </c:yVal>
          <c:smooth val="0"/>
          <c:extLst>
            <c:ext xmlns:c16="http://schemas.microsoft.com/office/drawing/2014/chart" uri="{C3380CC4-5D6E-409C-BE32-E72D297353CC}">
              <c16:uniqueId val="{00000011-337C-4440-BC1E-73FB4A51C1AF}"/>
            </c:ext>
          </c:extLst>
        </c:ser>
        <c:ser>
          <c:idx val="3"/>
          <c:order val="3"/>
          <c:tx>
            <c:strRef>
              <c:f>Sheet1!$A$6</c:f>
              <c:strCache>
                <c:ptCount val="1"/>
                <c:pt idx="0">
                  <c:v>内部收益率12.457</c:v>
                </c:pt>
              </c:strCache>
            </c:strRef>
          </c:tx>
          <c:spPr>
            <a:ln w="24252">
              <a:solidFill>
                <a:srgbClr val="333333"/>
              </a:solidFill>
              <a:prstDash val="sysDash"/>
            </a:ln>
          </c:spPr>
          <c:marker>
            <c:symbol val="none"/>
          </c:marker>
          <c:dPt>
            <c:idx val="4"/>
            <c:bubble3D val="0"/>
            <c:extLst>
              <c:ext xmlns:c16="http://schemas.microsoft.com/office/drawing/2014/chart" uri="{C3380CC4-5D6E-409C-BE32-E72D297353CC}">
                <c16:uniqueId val="{00000017-337C-4440-BC1E-73FB4A51C1AF}"/>
              </c:ext>
            </c:extLst>
          </c:dPt>
          <c:dLbls>
            <c:dLbl>
              <c:idx val="0"/>
              <c:spPr>
                <a:noFill/>
                <a:ln w="16168">
                  <a:noFill/>
                </a:ln>
              </c:spPr>
              <c:txPr>
                <a:bodyPr/>
                <a:lstStyle/>
                <a:p>
                  <a:pPr>
                    <a:defRPr sz="1146" b="1" i="0" u="none" strike="noStrike" baseline="0">
                      <a:solidFill>
                        <a:srgbClr val="000000"/>
                      </a:solidFill>
                      <a:latin typeface="宋体"/>
                      <a:ea typeface="宋体"/>
                      <a:cs typeface="宋体"/>
                    </a:defRPr>
                  </a:pPr>
                  <a:endParaRPr lang="zh-CN"/>
                </a:p>
              </c:txPr>
              <c:dLblPos val="r"/>
              <c:showLegendKey val="1"/>
              <c:showVal val="0"/>
              <c:showCatName val="0"/>
              <c:showSerName val="1"/>
              <c:showPercent val="0"/>
              <c:showBubbleSize val="0"/>
              <c:extLst>
                <c:ext xmlns:c16="http://schemas.microsoft.com/office/drawing/2014/chart" uri="{C3380CC4-5D6E-409C-BE32-E72D297353CC}">
                  <c16:uniqueId val="{00000018-337C-4440-BC1E-73FB4A51C1AF}"/>
                </c:ext>
              </c:extLst>
            </c:dLbl>
            <c:dLbl>
              <c:idx val="1"/>
              <c:layout>
                <c:manualLayout>
                  <c:x val="0.72688807557446922"/>
                  <c:y val="0.39927517065464718"/>
                </c:manualLayout>
              </c:layout>
              <c:tx>
                <c:rich>
                  <a:bodyPr/>
                  <a:lstStyle/>
                  <a:p>
                    <a:pPr>
                      <a:defRPr sz="570" b="0" i="0" u="none" strike="noStrike" baseline="0">
                        <a:solidFill>
                          <a:srgbClr val="000000"/>
                        </a:solidFill>
                        <a:latin typeface="宋体"/>
                        <a:ea typeface="宋体"/>
                        <a:cs typeface="宋体"/>
                      </a:defRPr>
                    </a:pPr>
                    <a:r>
                      <a:rPr lang="zh-CN" altLang="en-US"/>
                      <a:t>内部收益率</a:t>
                    </a:r>
                  </a:p>
                </c:rich>
              </c:tx>
              <c:spPr>
                <a:noFill/>
                <a:ln w="16168">
                  <a:noFill/>
                </a:ln>
              </c:spPr>
              <c:dLblPos val="r"/>
              <c:showLegendKey val="1"/>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337C-4440-BC1E-73FB4A51C1AF}"/>
                </c:ext>
              </c:extLst>
            </c:dLbl>
            <c:dLbl>
              <c:idx val="2"/>
              <c:delete val="1"/>
              <c:extLst>
                <c:ext xmlns:c15="http://schemas.microsoft.com/office/drawing/2012/chart" uri="{CE6537A1-D6FC-4f65-9D91-7224C49458BB}"/>
                <c:ext xmlns:c16="http://schemas.microsoft.com/office/drawing/2014/chart" uri="{C3380CC4-5D6E-409C-BE32-E72D297353CC}">
                  <c16:uniqueId val="{0000001A-337C-4440-BC1E-73FB4A51C1AF}"/>
                </c:ext>
              </c:extLst>
            </c:dLbl>
            <c:dLbl>
              <c:idx val="3"/>
              <c:delete val="1"/>
              <c:extLst>
                <c:ext xmlns:c15="http://schemas.microsoft.com/office/drawing/2012/chart" uri="{CE6537A1-D6FC-4f65-9D91-7224C49458BB}"/>
                <c:ext xmlns:c16="http://schemas.microsoft.com/office/drawing/2014/chart" uri="{C3380CC4-5D6E-409C-BE32-E72D297353CC}">
                  <c16:uniqueId val="{0000001B-337C-4440-BC1E-73FB4A51C1AF}"/>
                </c:ext>
              </c:extLst>
            </c:dLbl>
            <c:dLbl>
              <c:idx val="4"/>
              <c:delete val="1"/>
              <c:extLst>
                <c:ext xmlns:c15="http://schemas.microsoft.com/office/drawing/2012/chart" uri="{CE6537A1-D6FC-4f65-9D91-7224C49458BB}"/>
                <c:ext xmlns:c16="http://schemas.microsoft.com/office/drawing/2014/chart" uri="{C3380CC4-5D6E-409C-BE32-E72D297353CC}">
                  <c16:uniqueId val="{00000017-337C-4440-BC1E-73FB4A51C1AF}"/>
                </c:ext>
              </c:extLst>
            </c:dLbl>
            <c:spPr>
              <a:noFill/>
              <a:ln w="16168">
                <a:noFill/>
              </a:ln>
            </c:spPr>
            <c:txPr>
              <a:bodyPr wrap="square" lIns="38100" tIns="19050" rIns="38100" bIns="19050" anchor="ctr">
                <a:spAutoFit/>
              </a:bodyPr>
              <a:lstStyle/>
              <a:p>
                <a:pPr>
                  <a:defRPr sz="570" b="0" i="0" u="none" strike="noStrike" baseline="0">
                    <a:solidFill>
                      <a:srgbClr val="FF0000"/>
                    </a:solidFill>
                    <a:latin typeface="宋体"/>
                    <a:ea typeface="宋体"/>
                    <a:cs typeface="宋体"/>
                  </a:defRPr>
                </a:pPr>
                <a:endParaRPr lang="zh-CN"/>
              </a:p>
            </c:txPr>
            <c:dLblPos val="r"/>
            <c:showLegendKey val="1"/>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Sheet1!$B$1:$F$1</c:f>
              <c:numCache>
                <c:formatCode>0%</c:formatCode>
                <c:ptCount val="5"/>
                <c:pt idx="0">
                  <c:v>-0.2</c:v>
                </c:pt>
                <c:pt idx="1">
                  <c:v>-0.1</c:v>
                </c:pt>
                <c:pt idx="2" formatCode="General">
                  <c:v>0</c:v>
                </c:pt>
                <c:pt idx="3">
                  <c:v>0.1</c:v>
                </c:pt>
                <c:pt idx="4">
                  <c:v>0.2</c:v>
                </c:pt>
              </c:numCache>
            </c:numRef>
          </c:xVal>
          <c:yVal>
            <c:numRef>
              <c:f>Sheet1!$B$6:$F$6</c:f>
              <c:numCache>
                <c:formatCode>General</c:formatCode>
                <c:ptCount val="5"/>
                <c:pt idx="0">
                  <c:v>13.32</c:v>
                </c:pt>
                <c:pt idx="1">
                  <c:v>13.32</c:v>
                </c:pt>
                <c:pt idx="2">
                  <c:v>13.32</c:v>
                </c:pt>
                <c:pt idx="3">
                  <c:v>13.32</c:v>
                </c:pt>
                <c:pt idx="4">
                  <c:v>13.32</c:v>
                </c:pt>
              </c:numCache>
            </c:numRef>
          </c:yVal>
          <c:smooth val="1"/>
          <c:extLst>
            <c:ext xmlns:c16="http://schemas.microsoft.com/office/drawing/2014/chart" uri="{C3380CC4-5D6E-409C-BE32-E72D297353CC}">
              <c16:uniqueId val="{0000001C-337C-4440-BC1E-73FB4A51C1AF}"/>
            </c:ext>
          </c:extLst>
        </c:ser>
        <c:dLbls>
          <c:showLegendKey val="0"/>
          <c:showVal val="0"/>
          <c:showCatName val="0"/>
          <c:showSerName val="0"/>
          <c:showPercent val="0"/>
          <c:showBubbleSize val="0"/>
        </c:dLbls>
        <c:axId val="249339807"/>
        <c:axId val="1"/>
      </c:scatterChart>
      <c:valAx>
        <c:axId val="249339807"/>
        <c:scaling>
          <c:orientation val="minMax"/>
          <c:max val="0.1"/>
          <c:min val="-0.1"/>
        </c:scaling>
        <c:delete val="0"/>
        <c:axPos val="b"/>
        <c:title>
          <c:tx>
            <c:rich>
              <a:bodyPr/>
              <a:lstStyle/>
              <a:p>
                <a:pPr>
                  <a:defRPr sz="1146" b="1" i="0" u="none" strike="noStrike" baseline="0">
                    <a:solidFill>
                      <a:srgbClr val="000000"/>
                    </a:solidFill>
                    <a:latin typeface="宋体"/>
                    <a:ea typeface="宋体"/>
                    <a:cs typeface="宋体"/>
                  </a:defRPr>
                </a:pPr>
                <a:r>
                  <a:rPr lang="zh-CN" altLang="en-US"/>
                  <a:t>因素变化幅度</a:t>
                </a:r>
              </a:p>
            </c:rich>
          </c:tx>
          <c:layout>
            <c:manualLayout>
              <c:xMode val="edge"/>
              <c:yMode val="edge"/>
              <c:x val="0.39233683216741955"/>
              <c:y val="0.8841051631707697"/>
            </c:manualLayout>
          </c:layout>
          <c:overlay val="0"/>
          <c:spPr>
            <a:noFill/>
            <a:ln w="16168">
              <a:noFill/>
            </a:ln>
          </c:spPr>
        </c:title>
        <c:numFmt formatCode="0%" sourceLinked="1"/>
        <c:majorTickMark val="in"/>
        <c:minorTickMark val="none"/>
        <c:tickLblPos val="nextTo"/>
        <c:spPr>
          <a:ln w="8084">
            <a:solidFill>
              <a:srgbClr val="000000"/>
            </a:solidFill>
            <a:prstDash val="solid"/>
          </a:ln>
        </c:spPr>
        <c:txPr>
          <a:bodyPr rot="0" vert="horz"/>
          <a:lstStyle/>
          <a:p>
            <a:pPr>
              <a:defRPr sz="1146" b="1" i="0" u="none" strike="noStrike" baseline="0">
                <a:solidFill>
                  <a:srgbClr val="000000"/>
                </a:solidFill>
                <a:latin typeface="宋体"/>
                <a:ea typeface="宋体"/>
                <a:cs typeface="宋体"/>
              </a:defRPr>
            </a:pPr>
            <a:endParaRPr lang="zh-CN"/>
          </a:p>
        </c:txPr>
        <c:crossAx val="1"/>
        <c:crosses val="autoZero"/>
        <c:crossBetween val="midCat"/>
      </c:valAx>
      <c:valAx>
        <c:axId val="1"/>
        <c:scaling>
          <c:orientation val="minMax"/>
          <c:max val="21"/>
          <c:min val="0"/>
        </c:scaling>
        <c:delete val="0"/>
        <c:axPos val="l"/>
        <c:title>
          <c:tx>
            <c:rich>
              <a:bodyPr rot="0" vert="horz"/>
              <a:lstStyle/>
              <a:p>
                <a:pPr algn="ctr">
                  <a:defRPr sz="1146" b="1" i="0" u="none" strike="noStrike" baseline="0">
                    <a:solidFill>
                      <a:srgbClr val="000000"/>
                    </a:solidFill>
                    <a:latin typeface="宋体"/>
                    <a:ea typeface="宋体"/>
                    <a:cs typeface="宋体"/>
                  </a:defRPr>
                </a:pPr>
                <a:r>
                  <a:rPr lang="zh-CN" altLang="en-US"/>
                  <a:t>内部收益率</a:t>
                </a:r>
              </a:p>
            </c:rich>
          </c:tx>
          <c:layout>
            <c:manualLayout>
              <c:xMode val="edge"/>
              <c:yMode val="edge"/>
              <c:x val="0.48293697801049207"/>
              <c:y val="7.3809337181268628E-2"/>
            </c:manualLayout>
          </c:layout>
          <c:overlay val="0"/>
          <c:spPr>
            <a:noFill/>
            <a:ln w="16168">
              <a:noFill/>
            </a:ln>
          </c:spPr>
        </c:title>
        <c:numFmt formatCode="General" sourceLinked="1"/>
        <c:majorTickMark val="in"/>
        <c:minorTickMark val="none"/>
        <c:tickLblPos val="nextTo"/>
        <c:spPr>
          <a:ln w="8084">
            <a:solidFill>
              <a:srgbClr val="000000"/>
            </a:solidFill>
            <a:prstDash val="solid"/>
          </a:ln>
        </c:spPr>
        <c:txPr>
          <a:bodyPr rot="0" vert="horz"/>
          <a:lstStyle/>
          <a:p>
            <a:pPr>
              <a:defRPr sz="1146" b="1" i="0" u="none" strike="noStrike" baseline="0">
                <a:solidFill>
                  <a:srgbClr val="000000"/>
                </a:solidFill>
                <a:latin typeface="宋体"/>
                <a:ea typeface="宋体"/>
                <a:cs typeface="宋体"/>
              </a:defRPr>
            </a:pPr>
            <a:endParaRPr lang="zh-CN"/>
          </a:p>
        </c:txPr>
        <c:crossAx val="249339807"/>
        <c:crosses val="autoZero"/>
        <c:crossBetween val="midCat"/>
        <c:majorUnit val="5"/>
        <c:minorUnit val="4.2000000000000003E-2"/>
      </c:valAx>
      <c:spPr>
        <a:noFill/>
        <a:ln w="24349">
          <a:noFill/>
        </a:ln>
      </c:spPr>
    </c:plotArea>
    <c:plotVisOnly val="1"/>
    <c:dispBlanksAs val="gap"/>
    <c:showDLblsOverMax val="0"/>
  </c:chart>
  <c:spPr>
    <a:noFill/>
    <a:ln>
      <a:noFill/>
    </a:ln>
  </c:spPr>
  <c:txPr>
    <a:bodyPr/>
    <a:lstStyle/>
    <a:p>
      <a:pPr>
        <a:defRPr sz="1146" b="1" i="0" u="none" strike="noStrike" baseline="0">
          <a:solidFill>
            <a:srgbClr val="000000"/>
          </a:solidFill>
          <a:latin typeface="宋体"/>
          <a:ea typeface="宋体"/>
          <a:cs typeface="宋体"/>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10ECA-8B09-DB40-BDB8-A91C07E64274}" type="datetimeFigureOut">
              <a:rPr kumimoji="1" lang="zh-CN" altLang="en-US" smtClean="0"/>
              <a:t>2024/10/13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85CF5-9DAB-5245-A51C-F87DB2BF32DA}" type="slidenum">
              <a:rPr kumimoji="1" lang="zh-CN" altLang="en-US" smtClean="0"/>
              <a:t>‹#›</a:t>
            </a:fld>
            <a:endParaRPr kumimoji="1" lang="zh-CN" altLang="en-US"/>
          </a:p>
        </p:txBody>
      </p:sp>
    </p:spTree>
    <p:extLst>
      <p:ext uri="{BB962C8B-B14F-4D97-AF65-F5344CB8AC3E}">
        <p14:creationId xmlns:p14="http://schemas.microsoft.com/office/powerpoint/2010/main" val="2524866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A7B82B1-98BB-694C-8B7F-E5EF284009E9}"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42369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B377E-5E99-71F7-99CE-7AB87E563F2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A546004-5EF8-AEEB-0234-1C22D3A6C5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BE0C75F-6F24-3E85-F3DA-2D9B65883FBE}"/>
              </a:ext>
            </a:extLst>
          </p:cNvPr>
          <p:cNvSpPr>
            <a:spLocks noGrp="1"/>
          </p:cNvSpPr>
          <p:nvPr>
            <p:ph type="dt" sz="half" idx="10"/>
          </p:nvPr>
        </p:nvSpPr>
        <p:spPr/>
        <p:txBody>
          <a:bodyPr/>
          <a:lstStyle/>
          <a:p>
            <a:fld id="{C854F10A-3FE1-2546-8267-CA69680E9F53}" type="datetimeFigureOut">
              <a:rPr kumimoji="1" lang="zh-CN" altLang="en-US" smtClean="0"/>
              <a:t>2024/10/13</a:t>
            </a:fld>
            <a:endParaRPr kumimoji="1" lang="zh-CN" altLang="en-US"/>
          </a:p>
        </p:txBody>
      </p:sp>
      <p:sp>
        <p:nvSpPr>
          <p:cNvPr id="5" name="页脚占位符 4">
            <a:extLst>
              <a:ext uri="{FF2B5EF4-FFF2-40B4-BE49-F238E27FC236}">
                <a16:creationId xmlns:a16="http://schemas.microsoft.com/office/drawing/2014/main" id="{83B29A24-975C-B9D1-2825-0F19414BD0E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3B2B8C7-FEE7-EDBA-20BE-272B44DEC937}"/>
              </a:ext>
            </a:extLst>
          </p:cNvPr>
          <p:cNvSpPr>
            <a:spLocks noGrp="1"/>
          </p:cNvSpPr>
          <p:nvPr>
            <p:ph type="sldNum" sz="quarter" idx="12"/>
          </p:nvPr>
        </p:nvSpPr>
        <p:spPr/>
        <p:txBody>
          <a:bodyPr/>
          <a:lstStyle/>
          <a:p>
            <a:fld id="{72A38F2A-2894-A54D-B07D-A19232E93413}" type="slidenum">
              <a:rPr kumimoji="1" lang="zh-CN" altLang="en-US" smtClean="0"/>
              <a:t>‹#›</a:t>
            </a:fld>
            <a:endParaRPr kumimoji="1" lang="zh-CN" altLang="en-US"/>
          </a:p>
        </p:txBody>
      </p:sp>
    </p:spTree>
    <p:extLst>
      <p:ext uri="{BB962C8B-B14F-4D97-AF65-F5344CB8AC3E}">
        <p14:creationId xmlns:p14="http://schemas.microsoft.com/office/powerpoint/2010/main" val="4281907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F9CCF-7C7E-1A47-61D0-2C6EC68E268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4F874B9-1ADC-C828-21C9-9AE30B48C49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D5BA3F0-3F91-CEC9-E701-9F12763400F7}"/>
              </a:ext>
            </a:extLst>
          </p:cNvPr>
          <p:cNvSpPr>
            <a:spLocks noGrp="1"/>
          </p:cNvSpPr>
          <p:nvPr>
            <p:ph type="dt" sz="half" idx="10"/>
          </p:nvPr>
        </p:nvSpPr>
        <p:spPr/>
        <p:txBody>
          <a:bodyPr/>
          <a:lstStyle/>
          <a:p>
            <a:fld id="{C854F10A-3FE1-2546-8267-CA69680E9F53}" type="datetimeFigureOut">
              <a:rPr kumimoji="1" lang="zh-CN" altLang="en-US" smtClean="0"/>
              <a:t>2024/10/13</a:t>
            </a:fld>
            <a:endParaRPr kumimoji="1" lang="zh-CN" altLang="en-US"/>
          </a:p>
        </p:txBody>
      </p:sp>
      <p:sp>
        <p:nvSpPr>
          <p:cNvPr id="5" name="页脚占位符 4">
            <a:extLst>
              <a:ext uri="{FF2B5EF4-FFF2-40B4-BE49-F238E27FC236}">
                <a16:creationId xmlns:a16="http://schemas.microsoft.com/office/drawing/2014/main" id="{279408B4-3D2B-A243-18B3-883B32A6301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5084424-D580-095D-5057-95939052420B}"/>
              </a:ext>
            </a:extLst>
          </p:cNvPr>
          <p:cNvSpPr>
            <a:spLocks noGrp="1"/>
          </p:cNvSpPr>
          <p:nvPr>
            <p:ph type="sldNum" sz="quarter" idx="12"/>
          </p:nvPr>
        </p:nvSpPr>
        <p:spPr/>
        <p:txBody>
          <a:bodyPr/>
          <a:lstStyle/>
          <a:p>
            <a:fld id="{72A38F2A-2894-A54D-B07D-A19232E93413}" type="slidenum">
              <a:rPr kumimoji="1" lang="zh-CN" altLang="en-US" smtClean="0"/>
              <a:t>‹#›</a:t>
            </a:fld>
            <a:endParaRPr kumimoji="1" lang="zh-CN" altLang="en-US"/>
          </a:p>
        </p:txBody>
      </p:sp>
    </p:spTree>
    <p:extLst>
      <p:ext uri="{BB962C8B-B14F-4D97-AF65-F5344CB8AC3E}">
        <p14:creationId xmlns:p14="http://schemas.microsoft.com/office/powerpoint/2010/main" val="379600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4AD92B-572B-5618-74B9-A91EB9BAD4B1}"/>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17CE304-FFCA-E74A-6916-61BA50BA90C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3D3EB77-0275-06B5-1BFD-D07E62E31D9D}"/>
              </a:ext>
            </a:extLst>
          </p:cNvPr>
          <p:cNvSpPr>
            <a:spLocks noGrp="1"/>
          </p:cNvSpPr>
          <p:nvPr>
            <p:ph type="dt" sz="half" idx="10"/>
          </p:nvPr>
        </p:nvSpPr>
        <p:spPr/>
        <p:txBody>
          <a:bodyPr/>
          <a:lstStyle/>
          <a:p>
            <a:fld id="{C854F10A-3FE1-2546-8267-CA69680E9F53}" type="datetimeFigureOut">
              <a:rPr kumimoji="1" lang="zh-CN" altLang="en-US" smtClean="0"/>
              <a:t>2024/10/13</a:t>
            </a:fld>
            <a:endParaRPr kumimoji="1" lang="zh-CN" altLang="en-US"/>
          </a:p>
        </p:txBody>
      </p:sp>
      <p:sp>
        <p:nvSpPr>
          <p:cNvPr id="5" name="页脚占位符 4">
            <a:extLst>
              <a:ext uri="{FF2B5EF4-FFF2-40B4-BE49-F238E27FC236}">
                <a16:creationId xmlns:a16="http://schemas.microsoft.com/office/drawing/2014/main" id="{6D157485-AB82-D1C4-7600-B95DD422F8C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A89480F-D237-3758-FAA7-2CA978490CE5}"/>
              </a:ext>
            </a:extLst>
          </p:cNvPr>
          <p:cNvSpPr>
            <a:spLocks noGrp="1"/>
          </p:cNvSpPr>
          <p:nvPr>
            <p:ph type="sldNum" sz="quarter" idx="12"/>
          </p:nvPr>
        </p:nvSpPr>
        <p:spPr/>
        <p:txBody>
          <a:bodyPr/>
          <a:lstStyle/>
          <a:p>
            <a:fld id="{72A38F2A-2894-A54D-B07D-A19232E93413}" type="slidenum">
              <a:rPr kumimoji="1" lang="zh-CN" altLang="en-US" smtClean="0"/>
              <a:t>‹#›</a:t>
            </a:fld>
            <a:endParaRPr kumimoji="1" lang="zh-CN" altLang="en-US"/>
          </a:p>
        </p:txBody>
      </p:sp>
    </p:spTree>
    <p:extLst>
      <p:ext uri="{BB962C8B-B14F-4D97-AF65-F5344CB8AC3E}">
        <p14:creationId xmlns:p14="http://schemas.microsoft.com/office/powerpoint/2010/main" val="2016811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2" name="Group 25">
            <a:extLst>
              <a:ext uri="{FF2B5EF4-FFF2-40B4-BE49-F238E27FC236}">
                <a16:creationId xmlns:a16="http://schemas.microsoft.com/office/drawing/2014/main" id="{4A652F6C-E5B7-4F7E-B832-A55D6E56CA42}"/>
              </a:ext>
            </a:extLst>
          </p:cNvPr>
          <p:cNvGrpSpPr>
            <a:grpSpLocks/>
          </p:cNvGrpSpPr>
          <p:nvPr userDrawn="1"/>
        </p:nvGrpSpPr>
        <p:grpSpPr bwMode="auto">
          <a:xfrm>
            <a:off x="169333" y="792163"/>
            <a:ext cx="11389784" cy="1052512"/>
            <a:chOff x="80" y="624"/>
            <a:chExt cx="5381" cy="663"/>
          </a:xfrm>
        </p:grpSpPr>
        <p:sp>
          <p:nvSpPr>
            <p:cNvPr id="3" name="Rectangle 26">
              <a:extLst>
                <a:ext uri="{FF2B5EF4-FFF2-40B4-BE49-F238E27FC236}">
                  <a16:creationId xmlns:a16="http://schemas.microsoft.com/office/drawing/2014/main" id="{0B55F415-BD0B-87BF-5712-AE843B532FBA}"/>
                </a:ext>
              </a:extLst>
            </p:cNvPr>
            <p:cNvSpPr>
              <a:spLocks noChangeArrowheads="1"/>
            </p:cNvSpPr>
            <p:nvPr/>
          </p:nvSpPr>
          <p:spPr bwMode="ltGray">
            <a:xfrm>
              <a:off x="263" y="692"/>
              <a:ext cx="276" cy="299"/>
            </a:xfrm>
            <a:prstGeom prst="rect">
              <a:avLst/>
            </a:prstGeom>
            <a:solidFill>
              <a:srgbClr val="0000FF"/>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4" name="Rectangle 27">
              <a:extLst>
                <a:ext uri="{FF2B5EF4-FFF2-40B4-BE49-F238E27FC236}">
                  <a16:creationId xmlns:a16="http://schemas.microsoft.com/office/drawing/2014/main" id="{087DA1C5-5FE9-6376-0EAC-2624BAEA4986}"/>
                </a:ext>
              </a:extLst>
            </p:cNvPr>
            <p:cNvSpPr>
              <a:spLocks noChangeArrowheads="1"/>
            </p:cNvSpPr>
            <p:nvPr/>
          </p:nvSpPr>
          <p:spPr bwMode="ltGray">
            <a:xfrm>
              <a:off x="504" y="692"/>
              <a:ext cx="207" cy="299"/>
            </a:xfrm>
            <a:prstGeom prst="rect">
              <a:avLst/>
            </a:prstGeom>
            <a:gradFill rotWithShape="1">
              <a:gsLst>
                <a:gs pos="0">
                  <a:srgbClr val="0000FF"/>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5" name="Rectangle 28">
              <a:extLst>
                <a:ext uri="{FF2B5EF4-FFF2-40B4-BE49-F238E27FC236}">
                  <a16:creationId xmlns:a16="http://schemas.microsoft.com/office/drawing/2014/main" id="{2459386A-B170-30D8-9A62-77A8E7435EB9}"/>
                </a:ext>
              </a:extLst>
            </p:cNvPr>
            <p:cNvSpPr>
              <a:spLocks noChangeArrowheads="1"/>
            </p:cNvSpPr>
            <p:nvPr/>
          </p:nvSpPr>
          <p:spPr bwMode="ltGray">
            <a:xfrm>
              <a:off x="341" y="958"/>
              <a:ext cx="266" cy="299"/>
            </a:xfrm>
            <a:prstGeom prst="rect">
              <a:avLst/>
            </a:prstGeom>
            <a:solidFill>
              <a:srgbClr val="FFFF00"/>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6" name="Rectangle 29">
              <a:extLst>
                <a:ext uri="{FF2B5EF4-FFF2-40B4-BE49-F238E27FC236}">
                  <a16:creationId xmlns:a16="http://schemas.microsoft.com/office/drawing/2014/main" id="{35E84AC8-AF1F-EF7E-874A-C9146A3E8D9B}"/>
                </a:ext>
              </a:extLst>
            </p:cNvPr>
            <p:cNvSpPr>
              <a:spLocks noChangeArrowheads="1"/>
            </p:cNvSpPr>
            <p:nvPr/>
          </p:nvSpPr>
          <p:spPr bwMode="ltGray">
            <a:xfrm>
              <a:off x="574" y="958"/>
              <a:ext cx="232" cy="299"/>
            </a:xfrm>
            <a:prstGeom prst="rect">
              <a:avLst/>
            </a:prstGeom>
            <a:gradFill rotWithShape="1">
              <a:gsLst>
                <a:gs pos="0">
                  <a:srgbClr val="FFFF00"/>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7" name="Rectangle 30">
              <a:extLst>
                <a:ext uri="{FF2B5EF4-FFF2-40B4-BE49-F238E27FC236}">
                  <a16:creationId xmlns:a16="http://schemas.microsoft.com/office/drawing/2014/main" id="{40DC765F-ACFE-10C0-62F9-57705410590D}"/>
                </a:ext>
              </a:extLst>
            </p:cNvPr>
            <p:cNvSpPr>
              <a:spLocks noChangeArrowheads="1"/>
            </p:cNvSpPr>
            <p:nvPr/>
          </p:nvSpPr>
          <p:spPr bwMode="ltGray">
            <a:xfrm>
              <a:off x="80" y="912"/>
              <a:ext cx="353" cy="266"/>
            </a:xfrm>
            <a:prstGeom prst="rect">
              <a:avLst/>
            </a:prstGeom>
            <a:gradFill rotWithShape="1">
              <a:gsLst>
                <a:gs pos="0">
                  <a:schemeClr val="bg1"/>
                </a:gs>
                <a:gs pos="100000">
                  <a:srgbClr val="FF0000"/>
                </a:gs>
              </a:gsLst>
              <a:lin ang="1890000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8" name="Rectangle 31">
              <a:extLst>
                <a:ext uri="{FF2B5EF4-FFF2-40B4-BE49-F238E27FC236}">
                  <a16:creationId xmlns:a16="http://schemas.microsoft.com/office/drawing/2014/main" id="{A982FFD8-4158-A565-3347-AA402E1B62AE}"/>
                </a:ext>
              </a:extLst>
            </p:cNvPr>
            <p:cNvSpPr>
              <a:spLocks noChangeArrowheads="1"/>
            </p:cNvSpPr>
            <p:nvPr/>
          </p:nvSpPr>
          <p:spPr bwMode="gray">
            <a:xfrm>
              <a:off x="480" y="624"/>
              <a:ext cx="20" cy="663"/>
            </a:xfrm>
            <a:prstGeom prst="rect">
              <a:avLst/>
            </a:prstGeom>
            <a:solidFill>
              <a:schemeClr val="tx1"/>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9" name="Rectangle 32">
              <a:extLst>
                <a:ext uri="{FF2B5EF4-FFF2-40B4-BE49-F238E27FC236}">
                  <a16:creationId xmlns:a16="http://schemas.microsoft.com/office/drawing/2014/main" id="{D16A5E90-61D7-EA0E-CEAA-D1CCE991B92B}"/>
                </a:ext>
              </a:extLst>
            </p:cNvPr>
            <p:cNvSpPr>
              <a:spLocks noChangeArrowheads="1"/>
            </p:cNvSpPr>
            <p:nvPr/>
          </p:nvSpPr>
          <p:spPr bwMode="gray">
            <a:xfrm>
              <a:off x="279" y="1122"/>
              <a:ext cx="5182" cy="20"/>
            </a:xfrm>
            <a:prstGeom prst="rect">
              <a:avLst/>
            </a:prstGeom>
            <a:gradFill rotWithShape="0">
              <a:gsLst>
                <a:gs pos="0">
                  <a:schemeClr val="tx1"/>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grpSp>
      <p:sp>
        <p:nvSpPr>
          <p:cNvPr id="31756" name="Rectangle 12"/>
          <p:cNvSpPr>
            <a:spLocks noGrp="1" noChangeArrowheads="1"/>
          </p:cNvSpPr>
          <p:nvPr>
            <p:ph type="ctrTitle"/>
          </p:nvPr>
        </p:nvSpPr>
        <p:spPr>
          <a:xfrm>
            <a:off x="1295400" y="333376"/>
            <a:ext cx="10363200" cy="1128713"/>
          </a:xfrm>
        </p:spPr>
        <p:txBody>
          <a:bodyPr/>
          <a:lstStyle>
            <a:lvl1pPr algn="ctr">
              <a:defRPr sz="6000">
                <a:ea typeface="隶书" pitchFamily="49" charset="-122"/>
              </a:defRPr>
            </a:lvl1pPr>
          </a:lstStyle>
          <a:p>
            <a:pPr lvl="0"/>
            <a:r>
              <a:rPr lang="zh-CN" altLang="en-US" noProof="0"/>
              <a:t>单击编辑标题样式</a:t>
            </a:r>
          </a:p>
        </p:txBody>
      </p:sp>
      <p:sp>
        <p:nvSpPr>
          <p:cNvPr id="31757" name="Rectangle 13"/>
          <p:cNvSpPr>
            <a:spLocks noGrp="1" noChangeArrowheads="1"/>
          </p:cNvSpPr>
          <p:nvPr>
            <p:ph type="subTitle" idx="1"/>
          </p:nvPr>
        </p:nvSpPr>
        <p:spPr>
          <a:xfrm>
            <a:off x="1295400" y="1844676"/>
            <a:ext cx="10272184" cy="4392613"/>
          </a:xfrm>
        </p:spPr>
        <p:txBody>
          <a:bodyPr/>
          <a:lstStyle>
            <a:lvl1pPr algn="just">
              <a:buClr>
                <a:schemeClr val="tx1"/>
              </a:buClr>
              <a:buSzPct val="85000"/>
              <a:buFontTx/>
              <a:buNone/>
              <a:defRPr/>
            </a:lvl1pPr>
            <a:lvl2pPr marL="719138" lvl="1" indent="-271463" algn="just">
              <a:lnSpc>
                <a:spcPct val="130000"/>
              </a:lnSpc>
              <a:buClr>
                <a:schemeClr val="tx1"/>
              </a:buClr>
              <a:buSzPct val="90000"/>
              <a:buFontTx/>
              <a:buChar char="•"/>
              <a:defRPr sz="2400"/>
            </a:lvl2pPr>
          </a:lstStyle>
          <a:p>
            <a:pPr lvl="0"/>
            <a:r>
              <a:rPr lang="zh-CN" altLang="en-US" noProof="0"/>
              <a:t>单击此处编辑母版文本样式</a:t>
            </a:r>
          </a:p>
          <a:p>
            <a:pPr lvl="1"/>
            <a:r>
              <a:rPr lang="zh-CN" altLang="en-US" noProof="0"/>
              <a:t>单击此处编辑文本样式</a:t>
            </a:r>
          </a:p>
          <a:p>
            <a:pPr lvl="1"/>
            <a:r>
              <a:rPr lang="zh-CN" altLang="en-US" noProof="0"/>
              <a:t>单击此处编辑文本样式</a:t>
            </a:r>
          </a:p>
          <a:p>
            <a:pPr lvl="1"/>
            <a:r>
              <a:rPr lang="zh-CN" altLang="en-US" noProof="0"/>
              <a:t>单击此处编辑文本样式</a:t>
            </a:r>
          </a:p>
          <a:p>
            <a:pPr lvl="1"/>
            <a:r>
              <a:rPr lang="zh-CN" altLang="en-US" noProof="0"/>
              <a:t>单击此处编辑文本样式</a:t>
            </a:r>
          </a:p>
        </p:txBody>
      </p:sp>
      <p:sp>
        <p:nvSpPr>
          <p:cNvPr id="10" name="Rectangle 16">
            <a:extLst>
              <a:ext uri="{FF2B5EF4-FFF2-40B4-BE49-F238E27FC236}">
                <a16:creationId xmlns:a16="http://schemas.microsoft.com/office/drawing/2014/main" id="{08F36969-4192-B6BB-4CE7-B1291B2B1FD2}"/>
              </a:ext>
            </a:extLst>
          </p:cNvPr>
          <p:cNvSpPr>
            <a:spLocks noGrp="1" noChangeArrowheads="1"/>
          </p:cNvSpPr>
          <p:nvPr>
            <p:ph type="sldNum" sz="quarter" idx="10"/>
          </p:nvPr>
        </p:nvSpPr>
        <p:spPr/>
        <p:txBody>
          <a:bodyPr/>
          <a:lstStyle>
            <a:lvl1pPr>
              <a:defRPr smtClean="0"/>
            </a:lvl1pPr>
          </a:lstStyle>
          <a:p>
            <a:pPr>
              <a:defRPr/>
            </a:pPr>
            <a:fld id="{7D08C15A-8315-8443-94B5-F27D07543CAB}" type="slidenum">
              <a:rPr lang="en-US" altLang="zh-CN"/>
              <a:pPr>
                <a:defRPr/>
              </a:pPr>
              <a:t>‹#›</a:t>
            </a:fld>
            <a:endParaRPr lang="en-US" altLang="zh-CN"/>
          </a:p>
        </p:txBody>
      </p:sp>
    </p:spTree>
    <p:extLst>
      <p:ext uri="{BB962C8B-B14F-4D97-AF65-F5344CB8AC3E}">
        <p14:creationId xmlns:p14="http://schemas.microsoft.com/office/powerpoint/2010/main" val="42192274"/>
      </p:ext>
    </p:extLst>
  </p:cSld>
  <p:clrMapOvr>
    <a:masterClrMapping/>
  </p:clrMapOvr>
  <p:transition spd="slow">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a:extLst>
              <a:ext uri="{FF2B5EF4-FFF2-40B4-BE49-F238E27FC236}">
                <a16:creationId xmlns:a16="http://schemas.microsoft.com/office/drawing/2014/main" id="{D0E4B0FD-21A4-0016-3664-D4E4CCD56381}"/>
              </a:ext>
            </a:extLst>
          </p:cNvPr>
          <p:cNvSpPr>
            <a:spLocks noGrp="1" noChangeArrowheads="1"/>
          </p:cNvSpPr>
          <p:nvPr>
            <p:ph type="sldNum" sz="quarter" idx="10"/>
          </p:nvPr>
        </p:nvSpPr>
        <p:spPr>
          <a:ln/>
        </p:spPr>
        <p:txBody>
          <a:bodyPr/>
          <a:lstStyle>
            <a:lvl1pPr>
              <a:defRPr/>
            </a:lvl1pPr>
          </a:lstStyle>
          <a:p>
            <a:pPr>
              <a:defRPr/>
            </a:pPr>
            <a:fld id="{02F25110-FDDE-A946-B30B-BB5A83EE126C}" type="slidenum">
              <a:rPr lang="en-US" altLang="zh-CN"/>
              <a:pPr>
                <a:defRPr/>
              </a:pPr>
              <a:t>‹#›</a:t>
            </a:fld>
            <a:endParaRPr lang="en-US" altLang="zh-CN"/>
          </a:p>
        </p:txBody>
      </p:sp>
    </p:spTree>
    <p:extLst>
      <p:ext uri="{BB962C8B-B14F-4D97-AF65-F5344CB8AC3E}">
        <p14:creationId xmlns:p14="http://schemas.microsoft.com/office/powerpoint/2010/main" val="2448155960"/>
      </p:ext>
    </p:extLst>
  </p:cSld>
  <p:clrMapOvr>
    <a:masterClrMapping/>
  </p:clrMapOvr>
  <p:transition spd="slow">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a:extLst>
              <a:ext uri="{FF2B5EF4-FFF2-40B4-BE49-F238E27FC236}">
                <a16:creationId xmlns:a16="http://schemas.microsoft.com/office/drawing/2014/main" id="{22FE52CA-5F26-E733-9D98-2A6CB988476D}"/>
              </a:ext>
            </a:extLst>
          </p:cNvPr>
          <p:cNvSpPr>
            <a:spLocks noGrp="1" noChangeArrowheads="1"/>
          </p:cNvSpPr>
          <p:nvPr>
            <p:ph type="sldNum" sz="quarter" idx="10"/>
          </p:nvPr>
        </p:nvSpPr>
        <p:spPr>
          <a:ln/>
        </p:spPr>
        <p:txBody>
          <a:bodyPr/>
          <a:lstStyle>
            <a:lvl1pPr>
              <a:defRPr/>
            </a:lvl1pPr>
          </a:lstStyle>
          <a:p>
            <a:pPr>
              <a:defRPr/>
            </a:pPr>
            <a:fld id="{6A3BF432-318D-CE43-9687-015ADDB592DE}" type="slidenum">
              <a:rPr lang="en-US" altLang="zh-CN"/>
              <a:pPr>
                <a:defRPr/>
              </a:pPr>
              <a:t>‹#›</a:t>
            </a:fld>
            <a:endParaRPr lang="en-US" altLang="zh-CN"/>
          </a:p>
        </p:txBody>
      </p:sp>
    </p:spTree>
    <p:extLst>
      <p:ext uri="{BB962C8B-B14F-4D97-AF65-F5344CB8AC3E}">
        <p14:creationId xmlns:p14="http://schemas.microsoft.com/office/powerpoint/2010/main" val="2917705107"/>
      </p:ext>
    </p:extLst>
  </p:cSld>
  <p:clrMapOvr>
    <a:masterClrMapping/>
  </p:clrMapOvr>
  <p:transition spd="slow">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07533" y="1125538"/>
            <a:ext cx="5369984"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80718" y="1125538"/>
            <a:ext cx="53721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a:extLst>
              <a:ext uri="{FF2B5EF4-FFF2-40B4-BE49-F238E27FC236}">
                <a16:creationId xmlns:a16="http://schemas.microsoft.com/office/drawing/2014/main" id="{A89E6E3E-F265-359A-868D-97712918A2C1}"/>
              </a:ext>
            </a:extLst>
          </p:cNvPr>
          <p:cNvSpPr>
            <a:spLocks noGrp="1" noChangeArrowheads="1"/>
          </p:cNvSpPr>
          <p:nvPr>
            <p:ph type="sldNum" sz="quarter" idx="10"/>
          </p:nvPr>
        </p:nvSpPr>
        <p:spPr>
          <a:ln/>
        </p:spPr>
        <p:txBody>
          <a:bodyPr/>
          <a:lstStyle>
            <a:lvl1pPr>
              <a:defRPr/>
            </a:lvl1pPr>
          </a:lstStyle>
          <a:p>
            <a:pPr>
              <a:defRPr/>
            </a:pPr>
            <a:fld id="{0BD11117-8690-2446-A04A-07AAE2C7B6B9}" type="slidenum">
              <a:rPr lang="en-US" altLang="zh-CN"/>
              <a:pPr>
                <a:defRPr/>
              </a:pPr>
              <a:t>‹#›</a:t>
            </a:fld>
            <a:endParaRPr lang="en-US" altLang="zh-CN"/>
          </a:p>
        </p:txBody>
      </p:sp>
    </p:spTree>
    <p:extLst>
      <p:ext uri="{BB962C8B-B14F-4D97-AF65-F5344CB8AC3E}">
        <p14:creationId xmlns:p14="http://schemas.microsoft.com/office/powerpoint/2010/main" val="2196599500"/>
      </p:ext>
    </p:extLst>
  </p:cSld>
  <p:clrMapOvr>
    <a:masterClrMapping/>
  </p:clrMapOvr>
  <p:transition spd="slow">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a:extLst>
              <a:ext uri="{FF2B5EF4-FFF2-40B4-BE49-F238E27FC236}">
                <a16:creationId xmlns:a16="http://schemas.microsoft.com/office/drawing/2014/main" id="{94EE2D23-4F6E-CB15-194A-7929D8B44F43}"/>
              </a:ext>
            </a:extLst>
          </p:cNvPr>
          <p:cNvSpPr>
            <a:spLocks noGrp="1" noChangeArrowheads="1"/>
          </p:cNvSpPr>
          <p:nvPr>
            <p:ph type="sldNum" sz="quarter" idx="10"/>
          </p:nvPr>
        </p:nvSpPr>
        <p:spPr>
          <a:ln/>
        </p:spPr>
        <p:txBody>
          <a:bodyPr/>
          <a:lstStyle>
            <a:lvl1pPr>
              <a:defRPr/>
            </a:lvl1pPr>
          </a:lstStyle>
          <a:p>
            <a:pPr>
              <a:defRPr/>
            </a:pPr>
            <a:fld id="{68CB9C17-6DDC-7542-9FAF-148B3401016D}" type="slidenum">
              <a:rPr lang="en-US" altLang="zh-CN"/>
              <a:pPr>
                <a:defRPr/>
              </a:pPr>
              <a:t>‹#›</a:t>
            </a:fld>
            <a:endParaRPr lang="en-US" altLang="zh-CN"/>
          </a:p>
        </p:txBody>
      </p:sp>
    </p:spTree>
    <p:extLst>
      <p:ext uri="{BB962C8B-B14F-4D97-AF65-F5344CB8AC3E}">
        <p14:creationId xmlns:p14="http://schemas.microsoft.com/office/powerpoint/2010/main" val="473248235"/>
      </p:ext>
    </p:extLst>
  </p:cSld>
  <p:clrMapOvr>
    <a:masterClrMapping/>
  </p:clrMapOvr>
  <p:transition spd="slow">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a:extLst>
              <a:ext uri="{FF2B5EF4-FFF2-40B4-BE49-F238E27FC236}">
                <a16:creationId xmlns:a16="http://schemas.microsoft.com/office/drawing/2014/main" id="{8451CC4A-4ADD-5388-6467-0571345B39A5}"/>
              </a:ext>
            </a:extLst>
          </p:cNvPr>
          <p:cNvSpPr>
            <a:spLocks noGrp="1" noChangeArrowheads="1"/>
          </p:cNvSpPr>
          <p:nvPr>
            <p:ph type="sldNum" sz="quarter" idx="10"/>
          </p:nvPr>
        </p:nvSpPr>
        <p:spPr>
          <a:ln/>
        </p:spPr>
        <p:txBody>
          <a:bodyPr/>
          <a:lstStyle>
            <a:lvl1pPr>
              <a:defRPr/>
            </a:lvl1pPr>
          </a:lstStyle>
          <a:p>
            <a:pPr>
              <a:defRPr/>
            </a:pPr>
            <a:fld id="{CCCE338A-9DE8-2140-A8E0-15E70FDF1513}" type="slidenum">
              <a:rPr lang="en-US" altLang="zh-CN"/>
              <a:pPr>
                <a:defRPr/>
              </a:pPr>
              <a:t>‹#›</a:t>
            </a:fld>
            <a:endParaRPr lang="en-US" altLang="zh-CN"/>
          </a:p>
        </p:txBody>
      </p:sp>
    </p:spTree>
    <p:extLst>
      <p:ext uri="{BB962C8B-B14F-4D97-AF65-F5344CB8AC3E}">
        <p14:creationId xmlns:p14="http://schemas.microsoft.com/office/powerpoint/2010/main" val="1237860797"/>
      </p:ext>
    </p:extLst>
  </p:cSld>
  <p:clrMapOvr>
    <a:masterClrMapping/>
  </p:clrMapOvr>
  <p:transition spd="slow">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8">
            <a:extLst>
              <a:ext uri="{FF2B5EF4-FFF2-40B4-BE49-F238E27FC236}">
                <a16:creationId xmlns:a16="http://schemas.microsoft.com/office/drawing/2014/main" id="{35E1BB4B-6985-AC4E-C48F-7266E1937752}"/>
              </a:ext>
            </a:extLst>
          </p:cNvPr>
          <p:cNvSpPr>
            <a:spLocks noGrp="1" noChangeArrowheads="1"/>
          </p:cNvSpPr>
          <p:nvPr>
            <p:ph type="sldNum" sz="quarter" idx="10"/>
          </p:nvPr>
        </p:nvSpPr>
        <p:spPr>
          <a:ln/>
        </p:spPr>
        <p:txBody>
          <a:bodyPr/>
          <a:lstStyle>
            <a:lvl1pPr>
              <a:defRPr/>
            </a:lvl1pPr>
          </a:lstStyle>
          <a:p>
            <a:pPr>
              <a:defRPr/>
            </a:pPr>
            <a:fld id="{7DA48F6D-3E20-6D4A-86B3-B5AD016C6103}" type="slidenum">
              <a:rPr lang="en-US" altLang="zh-CN"/>
              <a:pPr>
                <a:defRPr/>
              </a:pPr>
              <a:t>‹#›</a:t>
            </a:fld>
            <a:endParaRPr lang="en-US" altLang="zh-CN"/>
          </a:p>
        </p:txBody>
      </p:sp>
    </p:spTree>
    <p:extLst>
      <p:ext uri="{BB962C8B-B14F-4D97-AF65-F5344CB8AC3E}">
        <p14:creationId xmlns:p14="http://schemas.microsoft.com/office/powerpoint/2010/main" val="894845850"/>
      </p:ext>
    </p:extLst>
  </p:cSld>
  <p:clrMapOvr>
    <a:masterClrMapping/>
  </p:clrMapOvr>
  <p:transition spd="slow">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a:extLst>
              <a:ext uri="{FF2B5EF4-FFF2-40B4-BE49-F238E27FC236}">
                <a16:creationId xmlns:a16="http://schemas.microsoft.com/office/drawing/2014/main" id="{EBCC562B-E71C-440B-B996-59C93CF12F42}"/>
              </a:ext>
            </a:extLst>
          </p:cNvPr>
          <p:cNvSpPr>
            <a:spLocks noGrp="1" noChangeArrowheads="1"/>
          </p:cNvSpPr>
          <p:nvPr>
            <p:ph type="sldNum" sz="quarter" idx="10"/>
          </p:nvPr>
        </p:nvSpPr>
        <p:spPr>
          <a:ln/>
        </p:spPr>
        <p:txBody>
          <a:bodyPr/>
          <a:lstStyle>
            <a:lvl1pPr>
              <a:defRPr/>
            </a:lvl1pPr>
          </a:lstStyle>
          <a:p>
            <a:pPr>
              <a:defRPr/>
            </a:pPr>
            <a:fld id="{23724E15-A770-204D-94B3-10A81ADF1FCC}" type="slidenum">
              <a:rPr lang="en-US" altLang="zh-CN"/>
              <a:pPr>
                <a:defRPr/>
              </a:pPr>
              <a:t>‹#›</a:t>
            </a:fld>
            <a:endParaRPr lang="en-US" altLang="zh-CN"/>
          </a:p>
        </p:txBody>
      </p:sp>
    </p:spTree>
    <p:extLst>
      <p:ext uri="{BB962C8B-B14F-4D97-AF65-F5344CB8AC3E}">
        <p14:creationId xmlns:p14="http://schemas.microsoft.com/office/powerpoint/2010/main" val="393723995"/>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F1633-6BD5-4025-B48C-AD8D20F5B48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3620A8A-671B-9AC1-DC84-0161FA46E50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BE8BEF2-DCF1-5CFE-F075-2D5FE685ECDF}"/>
              </a:ext>
            </a:extLst>
          </p:cNvPr>
          <p:cNvSpPr>
            <a:spLocks noGrp="1"/>
          </p:cNvSpPr>
          <p:nvPr>
            <p:ph type="dt" sz="half" idx="10"/>
          </p:nvPr>
        </p:nvSpPr>
        <p:spPr/>
        <p:txBody>
          <a:bodyPr/>
          <a:lstStyle/>
          <a:p>
            <a:fld id="{C854F10A-3FE1-2546-8267-CA69680E9F53}" type="datetimeFigureOut">
              <a:rPr kumimoji="1" lang="zh-CN" altLang="en-US" smtClean="0"/>
              <a:t>2024/10/13</a:t>
            </a:fld>
            <a:endParaRPr kumimoji="1" lang="zh-CN" altLang="en-US"/>
          </a:p>
        </p:txBody>
      </p:sp>
      <p:sp>
        <p:nvSpPr>
          <p:cNvPr id="5" name="页脚占位符 4">
            <a:extLst>
              <a:ext uri="{FF2B5EF4-FFF2-40B4-BE49-F238E27FC236}">
                <a16:creationId xmlns:a16="http://schemas.microsoft.com/office/drawing/2014/main" id="{807A51D0-C9B7-A577-BA73-652AC3D08AF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69BF49-F6D8-EEB3-CDFA-C5F494A47446}"/>
              </a:ext>
            </a:extLst>
          </p:cNvPr>
          <p:cNvSpPr>
            <a:spLocks noGrp="1"/>
          </p:cNvSpPr>
          <p:nvPr>
            <p:ph type="sldNum" sz="quarter" idx="12"/>
          </p:nvPr>
        </p:nvSpPr>
        <p:spPr/>
        <p:txBody>
          <a:bodyPr/>
          <a:lstStyle/>
          <a:p>
            <a:fld id="{72A38F2A-2894-A54D-B07D-A19232E93413}" type="slidenum">
              <a:rPr kumimoji="1" lang="zh-CN" altLang="en-US" smtClean="0"/>
              <a:t>‹#›</a:t>
            </a:fld>
            <a:endParaRPr kumimoji="1" lang="zh-CN" altLang="en-US"/>
          </a:p>
        </p:txBody>
      </p:sp>
    </p:spTree>
    <p:extLst>
      <p:ext uri="{BB962C8B-B14F-4D97-AF65-F5344CB8AC3E}">
        <p14:creationId xmlns:p14="http://schemas.microsoft.com/office/powerpoint/2010/main" val="3827109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a:extLst>
              <a:ext uri="{FF2B5EF4-FFF2-40B4-BE49-F238E27FC236}">
                <a16:creationId xmlns:a16="http://schemas.microsoft.com/office/drawing/2014/main" id="{D2581E86-AE92-44B4-9CA4-E9EBF09F4FF8}"/>
              </a:ext>
            </a:extLst>
          </p:cNvPr>
          <p:cNvSpPr>
            <a:spLocks noGrp="1" noChangeArrowheads="1"/>
          </p:cNvSpPr>
          <p:nvPr>
            <p:ph type="sldNum" sz="quarter" idx="10"/>
          </p:nvPr>
        </p:nvSpPr>
        <p:spPr>
          <a:ln/>
        </p:spPr>
        <p:txBody>
          <a:bodyPr/>
          <a:lstStyle>
            <a:lvl1pPr>
              <a:defRPr/>
            </a:lvl1pPr>
          </a:lstStyle>
          <a:p>
            <a:pPr>
              <a:defRPr/>
            </a:pPr>
            <a:fld id="{A90DCF70-484C-2B4B-BECB-86EBA995CB72}" type="slidenum">
              <a:rPr lang="en-US" altLang="zh-CN"/>
              <a:pPr>
                <a:defRPr/>
              </a:pPr>
              <a:t>‹#›</a:t>
            </a:fld>
            <a:endParaRPr lang="en-US" altLang="zh-CN"/>
          </a:p>
        </p:txBody>
      </p:sp>
    </p:spTree>
    <p:extLst>
      <p:ext uri="{BB962C8B-B14F-4D97-AF65-F5344CB8AC3E}">
        <p14:creationId xmlns:p14="http://schemas.microsoft.com/office/powerpoint/2010/main" val="3954252028"/>
      </p:ext>
    </p:extLst>
  </p:cSld>
  <p:clrMapOvr>
    <a:masterClrMapping/>
  </p:clrMapOvr>
  <p:transition spd="slow">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a:extLst>
              <a:ext uri="{FF2B5EF4-FFF2-40B4-BE49-F238E27FC236}">
                <a16:creationId xmlns:a16="http://schemas.microsoft.com/office/drawing/2014/main" id="{06261232-8A35-CEBC-61D9-998E5268E6B7}"/>
              </a:ext>
            </a:extLst>
          </p:cNvPr>
          <p:cNvSpPr>
            <a:spLocks noGrp="1" noChangeArrowheads="1"/>
          </p:cNvSpPr>
          <p:nvPr>
            <p:ph type="sldNum" sz="quarter" idx="10"/>
          </p:nvPr>
        </p:nvSpPr>
        <p:spPr>
          <a:ln/>
        </p:spPr>
        <p:txBody>
          <a:bodyPr/>
          <a:lstStyle>
            <a:lvl1pPr>
              <a:defRPr/>
            </a:lvl1pPr>
          </a:lstStyle>
          <a:p>
            <a:pPr>
              <a:defRPr/>
            </a:pPr>
            <a:fld id="{24B40D38-98A6-8A48-8FC7-9B67F5B5A41F}" type="slidenum">
              <a:rPr lang="en-US" altLang="zh-CN"/>
              <a:pPr>
                <a:defRPr/>
              </a:pPr>
              <a:t>‹#›</a:t>
            </a:fld>
            <a:endParaRPr lang="en-US" altLang="zh-CN"/>
          </a:p>
        </p:txBody>
      </p:sp>
    </p:spTree>
    <p:extLst>
      <p:ext uri="{BB962C8B-B14F-4D97-AF65-F5344CB8AC3E}">
        <p14:creationId xmlns:p14="http://schemas.microsoft.com/office/powerpoint/2010/main" val="1625106568"/>
      </p:ext>
    </p:extLst>
  </p:cSld>
  <p:clrMapOvr>
    <a:masterClrMapping/>
  </p:clrMapOvr>
  <p:transition spd="slow">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18084" y="142875"/>
            <a:ext cx="2734733" cy="63833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07534" y="142875"/>
            <a:ext cx="8007351" cy="63833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a:extLst>
              <a:ext uri="{FF2B5EF4-FFF2-40B4-BE49-F238E27FC236}">
                <a16:creationId xmlns:a16="http://schemas.microsoft.com/office/drawing/2014/main" id="{2F2E9F84-45A7-62EF-ED57-736ECE3F3A60}"/>
              </a:ext>
            </a:extLst>
          </p:cNvPr>
          <p:cNvSpPr>
            <a:spLocks noGrp="1" noChangeArrowheads="1"/>
          </p:cNvSpPr>
          <p:nvPr>
            <p:ph type="sldNum" sz="quarter" idx="10"/>
          </p:nvPr>
        </p:nvSpPr>
        <p:spPr>
          <a:ln/>
        </p:spPr>
        <p:txBody>
          <a:bodyPr/>
          <a:lstStyle>
            <a:lvl1pPr>
              <a:defRPr/>
            </a:lvl1pPr>
          </a:lstStyle>
          <a:p>
            <a:pPr>
              <a:defRPr/>
            </a:pPr>
            <a:fld id="{684228A4-532E-9341-958E-3C8BC6F2C458}" type="slidenum">
              <a:rPr lang="en-US" altLang="zh-CN"/>
              <a:pPr>
                <a:defRPr/>
              </a:pPr>
              <a:t>‹#›</a:t>
            </a:fld>
            <a:endParaRPr lang="en-US" altLang="zh-CN"/>
          </a:p>
        </p:txBody>
      </p:sp>
    </p:spTree>
    <p:extLst>
      <p:ext uri="{BB962C8B-B14F-4D97-AF65-F5344CB8AC3E}">
        <p14:creationId xmlns:p14="http://schemas.microsoft.com/office/powerpoint/2010/main" val="3074812926"/>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F77DCA-273E-AC7F-6A06-4CBE1B1ED137}"/>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FC9DFB2E-3B9E-3B93-2734-099984C329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132C834-537E-4851-311F-E1784293663F}"/>
              </a:ext>
            </a:extLst>
          </p:cNvPr>
          <p:cNvSpPr>
            <a:spLocks noGrp="1"/>
          </p:cNvSpPr>
          <p:nvPr>
            <p:ph type="dt" sz="half" idx="10"/>
          </p:nvPr>
        </p:nvSpPr>
        <p:spPr/>
        <p:txBody>
          <a:bodyPr/>
          <a:lstStyle/>
          <a:p>
            <a:fld id="{C854F10A-3FE1-2546-8267-CA69680E9F53}" type="datetimeFigureOut">
              <a:rPr kumimoji="1" lang="zh-CN" altLang="en-US" smtClean="0"/>
              <a:t>2024/10/13</a:t>
            </a:fld>
            <a:endParaRPr kumimoji="1" lang="zh-CN" altLang="en-US"/>
          </a:p>
        </p:txBody>
      </p:sp>
      <p:sp>
        <p:nvSpPr>
          <p:cNvPr id="5" name="页脚占位符 4">
            <a:extLst>
              <a:ext uri="{FF2B5EF4-FFF2-40B4-BE49-F238E27FC236}">
                <a16:creationId xmlns:a16="http://schemas.microsoft.com/office/drawing/2014/main" id="{48A6F692-EF43-2CC8-72F3-558D2D6EC29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54558E0-72D9-D51B-E3F3-FEAA8D447A21}"/>
              </a:ext>
            </a:extLst>
          </p:cNvPr>
          <p:cNvSpPr>
            <a:spLocks noGrp="1"/>
          </p:cNvSpPr>
          <p:nvPr>
            <p:ph type="sldNum" sz="quarter" idx="12"/>
          </p:nvPr>
        </p:nvSpPr>
        <p:spPr/>
        <p:txBody>
          <a:bodyPr/>
          <a:lstStyle/>
          <a:p>
            <a:fld id="{72A38F2A-2894-A54D-B07D-A19232E93413}" type="slidenum">
              <a:rPr kumimoji="1" lang="zh-CN" altLang="en-US" smtClean="0"/>
              <a:t>‹#›</a:t>
            </a:fld>
            <a:endParaRPr kumimoji="1" lang="zh-CN" altLang="en-US"/>
          </a:p>
        </p:txBody>
      </p:sp>
    </p:spTree>
    <p:extLst>
      <p:ext uri="{BB962C8B-B14F-4D97-AF65-F5344CB8AC3E}">
        <p14:creationId xmlns:p14="http://schemas.microsoft.com/office/powerpoint/2010/main" val="122967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BF02D-A0F0-5D74-93E8-01CA43D084A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18BE8B8-B9DE-4145-166F-90CE8DFBA6B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7DC4648E-5991-46FF-FA9C-3C823ACC8A5D}"/>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E2F0875F-E7E6-2336-03C1-C4A6C9B4C3B6}"/>
              </a:ext>
            </a:extLst>
          </p:cNvPr>
          <p:cNvSpPr>
            <a:spLocks noGrp="1"/>
          </p:cNvSpPr>
          <p:nvPr>
            <p:ph type="dt" sz="half" idx="10"/>
          </p:nvPr>
        </p:nvSpPr>
        <p:spPr/>
        <p:txBody>
          <a:bodyPr/>
          <a:lstStyle/>
          <a:p>
            <a:fld id="{C854F10A-3FE1-2546-8267-CA69680E9F53}" type="datetimeFigureOut">
              <a:rPr kumimoji="1" lang="zh-CN" altLang="en-US" smtClean="0"/>
              <a:t>2024/10/13</a:t>
            </a:fld>
            <a:endParaRPr kumimoji="1" lang="zh-CN" altLang="en-US"/>
          </a:p>
        </p:txBody>
      </p:sp>
      <p:sp>
        <p:nvSpPr>
          <p:cNvPr id="6" name="页脚占位符 5">
            <a:extLst>
              <a:ext uri="{FF2B5EF4-FFF2-40B4-BE49-F238E27FC236}">
                <a16:creationId xmlns:a16="http://schemas.microsoft.com/office/drawing/2014/main" id="{F0F593B2-3B29-8116-9350-0011282A69A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3F327EC-D906-CDDE-5664-400AF1344DFB}"/>
              </a:ext>
            </a:extLst>
          </p:cNvPr>
          <p:cNvSpPr>
            <a:spLocks noGrp="1"/>
          </p:cNvSpPr>
          <p:nvPr>
            <p:ph type="sldNum" sz="quarter" idx="12"/>
          </p:nvPr>
        </p:nvSpPr>
        <p:spPr/>
        <p:txBody>
          <a:bodyPr/>
          <a:lstStyle/>
          <a:p>
            <a:fld id="{72A38F2A-2894-A54D-B07D-A19232E93413}" type="slidenum">
              <a:rPr kumimoji="1" lang="zh-CN" altLang="en-US" smtClean="0"/>
              <a:t>‹#›</a:t>
            </a:fld>
            <a:endParaRPr kumimoji="1" lang="zh-CN" altLang="en-US"/>
          </a:p>
        </p:txBody>
      </p:sp>
    </p:spTree>
    <p:extLst>
      <p:ext uri="{BB962C8B-B14F-4D97-AF65-F5344CB8AC3E}">
        <p14:creationId xmlns:p14="http://schemas.microsoft.com/office/powerpoint/2010/main" val="367472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35036-F799-8431-1959-8D13080DB82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87E68AB-DC5F-4B25-9DB1-16013106CB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FA303B0-C7A9-9179-7418-247A9BF1D49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F21FBFF-DF6C-A64C-E422-2484A93DC3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F6C63735-CE7D-5107-F2C3-341116F956BA}"/>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5AFC15B-E208-1043-9300-81CA200E77A9}"/>
              </a:ext>
            </a:extLst>
          </p:cNvPr>
          <p:cNvSpPr>
            <a:spLocks noGrp="1"/>
          </p:cNvSpPr>
          <p:nvPr>
            <p:ph type="dt" sz="half" idx="10"/>
          </p:nvPr>
        </p:nvSpPr>
        <p:spPr/>
        <p:txBody>
          <a:bodyPr/>
          <a:lstStyle/>
          <a:p>
            <a:fld id="{C854F10A-3FE1-2546-8267-CA69680E9F53}" type="datetimeFigureOut">
              <a:rPr kumimoji="1" lang="zh-CN" altLang="en-US" smtClean="0"/>
              <a:t>2024/10/13</a:t>
            </a:fld>
            <a:endParaRPr kumimoji="1" lang="zh-CN" altLang="en-US"/>
          </a:p>
        </p:txBody>
      </p:sp>
      <p:sp>
        <p:nvSpPr>
          <p:cNvPr id="8" name="页脚占位符 7">
            <a:extLst>
              <a:ext uri="{FF2B5EF4-FFF2-40B4-BE49-F238E27FC236}">
                <a16:creationId xmlns:a16="http://schemas.microsoft.com/office/drawing/2014/main" id="{B58BFB03-F926-D170-A968-1BD95EEAC76C}"/>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F62AA97-CA59-E2BB-5631-082BC2EF9F0B}"/>
              </a:ext>
            </a:extLst>
          </p:cNvPr>
          <p:cNvSpPr>
            <a:spLocks noGrp="1"/>
          </p:cNvSpPr>
          <p:nvPr>
            <p:ph type="sldNum" sz="quarter" idx="12"/>
          </p:nvPr>
        </p:nvSpPr>
        <p:spPr/>
        <p:txBody>
          <a:bodyPr/>
          <a:lstStyle/>
          <a:p>
            <a:fld id="{72A38F2A-2894-A54D-B07D-A19232E93413}" type="slidenum">
              <a:rPr kumimoji="1" lang="zh-CN" altLang="en-US" smtClean="0"/>
              <a:t>‹#›</a:t>
            </a:fld>
            <a:endParaRPr kumimoji="1" lang="zh-CN" altLang="en-US"/>
          </a:p>
        </p:txBody>
      </p:sp>
    </p:spTree>
    <p:extLst>
      <p:ext uri="{BB962C8B-B14F-4D97-AF65-F5344CB8AC3E}">
        <p14:creationId xmlns:p14="http://schemas.microsoft.com/office/powerpoint/2010/main" val="270468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40533-41E3-B421-E7A3-77C0ED94FCA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35FBC9E-CC49-4A91-7BDE-67C8B5B989C9}"/>
              </a:ext>
            </a:extLst>
          </p:cNvPr>
          <p:cNvSpPr>
            <a:spLocks noGrp="1"/>
          </p:cNvSpPr>
          <p:nvPr>
            <p:ph type="dt" sz="half" idx="10"/>
          </p:nvPr>
        </p:nvSpPr>
        <p:spPr/>
        <p:txBody>
          <a:bodyPr/>
          <a:lstStyle/>
          <a:p>
            <a:fld id="{C854F10A-3FE1-2546-8267-CA69680E9F53}" type="datetimeFigureOut">
              <a:rPr kumimoji="1" lang="zh-CN" altLang="en-US" smtClean="0"/>
              <a:t>2024/10/13</a:t>
            </a:fld>
            <a:endParaRPr kumimoji="1" lang="zh-CN" altLang="en-US"/>
          </a:p>
        </p:txBody>
      </p:sp>
      <p:sp>
        <p:nvSpPr>
          <p:cNvPr id="4" name="页脚占位符 3">
            <a:extLst>
              <a:ext uri="{FF2B5EF4-FFF2-40B4-BE49-F238E27FC236}">
                <a16:creationId xmlns:a16="http://schemas.microsoft.com/office/drawing/2014/main" id="{4896EDBA-0C44-F9A8-07C3-2B8D9AC1B67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4865AFB-FA8C-5607-F566-64628C3CF49D}"/>
              </a:ext>
            </a:extLst>
          </p:cNvPr>
          <p:cNvSpPr>
            <a:spLocks noGrp="1"/>
          </p:cNvSpPr>
          <p:nvPr>
            <p:ph type="sldNum" sz="quarter" idx="12"/>
          </p:nvPr>
        </p:nvSpPr>
        <p:spPr/>
        <p:txBody>
          <a:bodyPr/>
          <a:lstStyle/>
          <a:p>
            <a:fld id="{72A38F2A-2894-A54D-B07D-A19232E93413}" type="slidenum">
              <a:rPr kumimoji="1" lang="zh-CN" altLang="en-US" smtClean="0"/>
              <a:t>‹#›</a:t>
            </a:fld>
            <a:endParaRPr kumimoji="1" lang="zh-CN" altLang="en-US"/>
          </a:p>
        </p:txBody>
      </p:sp>
    </p:spTree>
    <p:extLst>
      <p:ext uri="{BB962C8B-B14F-4D97-AF65-F5344CB8AC3E}">
        <p14:creationId xmlns:p14="http://schemas.microsoft.com/office/powerpoint/2010/main" val="69918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6DF62B-4A01-1E71-0A11-6198460F06BD}"/>
              </a:ext>
            </a:extLst>
          </p:cNvPr>
          <p:cNvSpPr>
            <a:spLocks noGrp="1"/>
          </p:cNvSpPr>
          <p:nvPr>
            <p:ph type="dt" sz="half" idx="10"/>
          </p:nvPr>
        </p:nvSpPr>
        <p:spPr/>
        <p:txBody>
          <a:bodyPr/>
          <a:lstStyle/>
          <a:p>
            <a:fld id="{C854F10A-3FE1-2546-8267-CA69680E9F53}" type="datetimeFigureOut">
              <a:rPr kumimoji="1" lang="zh-CN" altLang="en-US" smtClean="0"/>
              <a:t>2024/10/13</a:t>
            </a:fld>
            <a:endParaRPr kumimoji="1" lang="zh-CN" altLang="en-US"/>
          </a:p>
        </p:txBody>
      </p:sp>
      <p:sp>
        <p:nvSpPr>
          <p:cNvPr id="3" name="页脚占位符 2">
            <a:extLst>
              <a:ext uri="{FF2B5EF4-FFF2-40B4-BE49-F238E27FC236}">
                <a16:creationId xmlns:a16="http://schemas.microsoft.com/office/drawing/2014/main" id="{864A01E6-DE06-8CDC-1D1F-69AB1D6F0FD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0B7DCF7-E91B-A49F-EFA7-4B0970A9F99E}"/>
              </a:ext>
            </a:extLst>
          </p:cNvPr>
          <p:cNvSpPr>
            <a:spLocks noGrp="1"/>
          </p:cNvSpPr>
          <p:nvPr>
            <p:ph type="sldNum" sz="quarter" idx="12"/>
          </p:nvPr>
        </p:nvSpPr>
        <p:spPr/>
        <p:txBody>
          <a:bodyPr/>
          <a:lstStyle/>
          <a:p>
            <a:fld id="{72A38F2A-2894-A54D-B07D-A19232E93413}" type="slidenum">
              <a:rPr kumimoji="1" lang="zh-CN" altLang="en-US" smtClean="0"/>
              <a:t>‹#›</a:t>
            </a:fld>
            <a:endParaRPr kumimoji="1" lang="zh-CN" altLang="en-US"/>
          </a:p>
        </p:txBody>
      </p:sp>
    </p:spTree>
    <p:extLst>
      <p:ext uri="{BB962C8B-B14F-4D97-AF65-F5344CB8AC3E}">
        <p14:creationId xmlns:p14="http://schemas.microsoft.com/office/powerpoint/2010/main" val="3982755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90B55-CD2B-2E9B-672F-50CA2A159AB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955871F-2317-35B4-A979-E3DA76D628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890666B-2A19-5415-CC86-4181E91E2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2359DF7-7A35-B6E3-9E67-E068B902A8B7}"/>
              </a:ext>
            </a:extLst>
          </p:cNvPr>
          <p:cNvSpPr>
            <a:spLocks noGrp="1"/>
          </p:cNvSpPr>
          <p:nvPr>
            <p:ph type="dt" sz="half" idx="10"/>
          </p:nvPr>
        </p:nvSpPr>
        <p:spPr/>
        <p:txBody>
          <a:bodyPr/>
          <a:lstStyle/>
          <a:p>
            <a:fld id="{C854F10A-3FE1-2546-8267-CA69680E9F53}" type="datetimeFigureOut">
              <a:rPr kumimoji="1" lang="zh-CN" altLang="en-US" smtClean="0"/>
              <a:t>2024/10/13</a:t>
            </a:fld>
            <a:endParaRPr kumimoji="1" lang="zh-CN" altLang="en-US"/>
          </a:p>
        </p:txBody>
      </p:sp>
      <p:sp>
        <p:nvSpPr>
          <p:cNvPr id="6" name="页脚占位符 5">
            <a:extLst>
              <a:ext uri="{FF2B5EF4-FFF2-40B4-BE49-F238E27FC236}">
                <a16:creationId xmlns:a16="http://schemas.microsoft.com/office/drawing/2014/main" id="{98B9F287-04A4-7925-3496-32873B3CA4F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A306281-6ED8-EC31-2FD4-0BFC13F29F97}"/>
              </a:ext>
            </a:extLst>
          </p:cNvPr>
          <p:cNvSpPr>
            <a:spLocks noGrp="1"/>
          </p:cNvSpPr>
          <p:nvPr>
            <p:ph type="sldNum" sz="quarter" idx="12"/>
          </p:nvPr>
        </p:nvSpPr>
        <p:spPr/>
        <p:txBody>
          <a:bodyPr/>
          <a:lstStyle/>
          <a:p>
            <a:fld id="{72A38F2A-2894-A54D-B07D-A19232E93413}" type="slidenum">
              <a:rPr kumimoji="1" lang="zh-CN" altLang="en-US" smtClean="0"/>
              <a:t>‹#›</a:t>
            </a:fld>
            <a:endParaRPr kumimoji="1" lang="zh-CN" altLang="en-US"/>
          </a:p>
        </p:txBody>
      </p:sp>
    </p:spTree>
    <p:extLst>
      <p:ext uri="{BB962C8B-B14F-4D97-AF65-F5344CB8AC3E}">
        <p14:creationId xmlns:p14="http://schemas.microsoft.com/office/powerpoint/2010/main" val="1742512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4DE14-204C-27D9-A7B0-EA656FF7654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C8110A5-F6A9-B256-CB44-AA30D3DB24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D90C5D7-8C49-D7A8-B590-3A00A7358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6F4C9CB-470B-23AC-5C2B-39952C257859}"/>
              </a:ext>
            </a:extLst>
          </p:cNvPr>
          <p:cNvSpPr>
            <a:spLocks noGrp="1"/>
          </p:cNvSpPr>
          <p:nvPr>
            <p:ph type="dt" sz="half" idx="10"/>
          </p:nvPr>
        </p:nvSpPr>
        <p:spPr/>
        <p:txBody>
          <a:bodyPr/>
          <a:lstStyle/>
          <a:p>
            <a:fld id="{C854F10A-3FE1-2546-8267-CA69680E9F53}" type="datetimeFigureOut">
              <a:rPr kumimoji="1" lang="zh-CN" altLang="en-US" smtClean="0"/>
              <a:t>2024/10/13</a:t>
            </a:fld>
            <a:endParaRPr kumimoji="1" lang="zh-CN" altLang="en-US"/>
          </a:p>
        </p:txBody>
      </p:sp>
      <p:sp>
        <p:nvSpPr>
          <p:cNvPr id="6" name="页脚占位符 5">
            <a:extLst>
              <a:ext uri="{FF2B5EF4-FFF2-40B4-BE49-F238E27FC236}">
                <a16:creationId xmlns:a16="http://schemas.microsoft.com/office/drawing/2014/main" id="{0557B245-5521-CC59-10C7-A10796DC96A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BF3D793-AD9D-64F3-91D8-EE5E7499D749}"/>
              </a:ext>
            </a:extLst>
          </p:cNvPr>
          <p:cNvSpPr>
            <a:spLocks noGrp="1"/>
          </p:cNvSpPr>
          <p:nvPr>
            <p:ph type="sldNum" sz="quarter" idx="12"/>
          </p:nvPr>
        </p:nvSpPr>
        <p:spPr/>
        <p:txBody>
          <a:bodyPr/>
          <a:lstStyle/>
          <a:p>
            <a:fld id="{72A38F2A-2894-A54D-B07D-A19232E93413}" type="slidenum">
              <a:rPr kumimoji="1" lang="zh-CN" altLang="en-US" smtClean="0"/>
              <a:t>‹#›</a:t>
            </a:fld>
            <a:endParaRPr kumimoji="1" lang="zh-CN" altLang="en-US"/>
          </a:p>
        </p:txBody>
      </p:sp>
    </p:spTree>
    <p:extLst>
      <p:ext uri="{BB962C8B-B14F-4D97-AF65-F5344CB8AC3E}">
        <p14:creationId xmlns:p14="http://schemas.microsoft.com/office/powerpoint/2010/main" val="2319695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17AE50A-2584-0877-F0D3-6A4F554350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B8E6E3E-B0AE-BCA1-D75C-4DF8AAF119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DD6221F-6029-A600-E5F4-2F620A803A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54F10A-3FE1-2546-8267-CA69680E9F53}" type="datetimeFigureOut">
              <a:rPr kumimoji="1" lang="zh-CN" altLang="en-US" smtClean="0"/>
              <a:t>2024/10/13</a:t>
            </a:fld>
            <a:endParaRPr kumimoji="1" lang="zh-CN" altLang="en-US"/>
          </a:p>
        </p:txBody>
      </p:sp>
      <p:sp>
        <p:nvSpPr>
          <p:cNvPr id="5" name="页脚占位符 4">
            <a:extLst>
              <a:ext uri="{FF2B5EF4-FFF2-40B4-BE49-F238E27FC236}">
                <a16:creationId xmlns:a16="http://schemas.microsoft.com/office/drawing/2014/main" id="{AC21EB94-7F97-78F2-7CAC-638AAB9805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F616BF9-F1DA-A480-B825-0CAD267B34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A38F2A-2894-A54D-B07D-A19232E93413}" type="slidenum">
              <a:rPr kumimoji="1" lang="zh-CN" altLang="en-US" smtClean="0"/>
              <a:t>‹#›</a:t>
            </a:fld>
            <a:endParaRPr kumimoji="1" lang="zh-CN" altLang="en-US"/>
          </a:p>
        </p:txBody>
      </p:sp>
    </p:spTree>
    <p:extLst>
      <p:ext uri="{BB962C8B-B14F-4D97-AF65-F5344CB8AC3E}">
        <p14:creationId xmlns:p14="http://schemas.microsoft.com/office/powerpoint/2010/main" val="3167407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4">
            <a:extLst>
              <a:ext uri="{FF2B5EF4-FFF2-40B4-BE49-F238E27FC236}">
                <a16:creationId xmlns:a16="http://schemas.microsoft.com/office/drawing/2014/main" id="{394EE331-617E-DD91-DFCC-5E96A54F6A50}"/>
              </a:ext>
            </a:extLst>
          </p:cNvPr>
          <p:cNvGrpSpPr>
            <a:grpSpLocks/>
          </p:cNvGrpSpPr>
          <p:nvPr userDrawn="1"/>
        </p:nvGrpSpPr>
        <p:grpSpPr bwMode="auto">
          <a:xfrm>
            <a:off x="169333" y="144463"/>
            <a:ext cx="11389784" cy="1052512"/>
            <a:chOff x="80" y="624"/>
            <a:chExt cx="5381" cy="663"/>
          </a:xfrm>
        </p:grpSpPr>
        <p:sp>
          <p:nvSpPr>
            <p:cNvPr id="1030" name="Rectangle 2">
              <a:extLst>
                <a:ext uri="{FF2B5EF4-FFF2-40B4-BE49-F238E27FC236}">
                  <a16:creationId xmlns:a16="http://schemas.microsoft.com/office/drawing/2014/main" id="{BB48F02A-F1DB-988E-0A60-D77F0C24008E}"/>
                </a:ext>
              </a:extLst>
            </p:cNvPr>
            <p:cNvSpPr>
              <a:spLocks noChangeArrowheads="1"/>
            </p:cNvSpPr>
            <p:nvPr/>
          </p:nvSpPr>
          <p:spPr bwMode="ltGray">
            <a:xfrm>
              <a:off x="263" y="692"/>
              <a:ext cx="276" cy="299"/>
            </a:xfrm>
            <a:prstGeom prst="rect">
              <a:avLst/>
            </a:prstGeom>
            <a:solidFill>
              <a:srgbClr val="0000FF"/>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1" name="Rectangle 3">
              <a:extLst>
                <a:ext uri="{FF2B5EF4-FFF2-40B4-BE49-F238E27FC236}">
                  <a16:creationId xmlns:a16="http://schemas.microsoft.com/office/drawing/2014/main" id="{7CE4E847-5523-A492-CCC3-D09AE7114AA9}"/>
                </a:ext>
              </a:extLst>
            </p:cNvPr>
            <p:cNvSpPr>
              <a:spLocks noChangeArrowheads="1"/>
            </p:cNvSpPr>
            <p:nvPr/>
          </p:nvSpPr>
          <p:spPr bwMode="ltGray">
            <a:xfrm>
              <a:off x="504" y="692"/>
              <a:ext cx="207" cy="299"/>
            </a:xfrm>
            <a:prstGeom prst="rect">
              <a:avLst/>
            </a:prstGeom>
            <a:gradFill rotWithShape="1">
              <a:gsLst>
                <a:gs pos="0">
                  <a:srgbClr val="0000FF"/>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2" name="Rectangle 4">
              <a:extLst>
                <a:ext uri="{FF2B5EF4-FFF2-40B4-BE49-F238E27FC236}">
                  <a16:creationId xmlns:a16="http://schemas.microsoft.com/office/drawing/2014/main" id="{A5EA7207-D6DE-4487-2D6A-B0081D5C9A78}"/>
                </a:ext>
              </a:extLst>
            </p:cNvPr>
            <p:cNvSpPr>
              <a:spLocks noChangeArrowheads="1"/>
            </p:cNvSpPr>
            <p:nvPr/>
          </p:nvSpPr>
          <p:spPr bwMode="ltGray">
            <a:xfrm>
              <a:off x="341" y="958"/>
              <a:ext cx="266" cy="299"/>
            </a:xfrm>
            <a:prstGeom prst="rect">
              <a:avLst/>
            </a:prstGeom>
            <a:solidFill>
              <a:srgbClr val="FFFF00"/>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3" name="Rectangle 5">
              <a:extLst>
                <a:ext uri="{FF2B5EF4-FFF2-40B4-BE49-F238E27FC236}">
                  <a16:creationId xmlns:a16="http://schemas.microsoft.com/office/drawing/2014/main" id="{4AC1CC68-EAE4-042D-17EE-4B3CAE779E9F}"/>
                </a:ext>
              </a:extLst>
            </p:cNvPr>
            <p:cNvSpPr>
              <a:spLocks noChangeArrowheads="1"/>
            </p:cNvSpPr>
            <p:nvPr/>
          </p:nvSpPr>
          <p:spPr bwMode="ltGray">
            <a:xfrm>
              <a:off x="574" y="958"/>
              <a:ext cx="232" cy="299"/>
            </a:xfrm>
            <a:prstGeom prst="rect">
              <a:avLst/>
            </a:prstGeom>
            <a:gradFill rotWithShape="1">
              <a:gsLst>
                <a:gs pos="0">
                  <a:srgbClr val="FFFF00"/>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4" name="Rectangle 6">
              <a:extLst>
                <a:ext uri="{FF2B5EF4-FFF2-40B4-BE49-F238E27FC236}">
                  <a16:creationId xmlns:a16="http://schemas.microsoft.com/office/drawing/2014/main" id="{A74A0C76-FE4D-D182-6237-B586B95CDEEF}"/>
                </a:ext>
              </a:extLst>
            </p:cNvPr>
            <p:cNvSpPr>
              <a:spLocks noChangeArrowheads="1"/>
            </p:cNvSpPr>
            <p:nvPr/>
          </p:nvSpPr>
          <p:spPr bwMode="ltGray">
            <a:xfrm>
              <a:off x="80" y="912"/>
              <a:ext cx="353" cy="266"/>
            </a:xfrm>
            <a:prstGeom prst="rect">
              <a:avLst/>
            </a:prstGeom>
            <a:gradFill rotWithShape="1">
              <a:gsLst>
                <a:gs pos="0">
                  <a:schemeClr val="bg1"/>
                </a:gs>
                <a:gs pos="100000">
                  <a:srgbClr val="FF0000"/>
                </a:gs>
              </a:gsLst>
              <a:lin ang="1890000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5" name="Rectangle 7">
              <a:extLst>
                <a:ext uri="{FF2B5EF4-FFF2-40B4-BE49-F238E27FC236}">
                  <a16:creationId xmlns:a16="http://schemas.microsoft.com/office/drawing/2014/main" id="{2B914921-7515-F6C8-5B68-CB3B2375F151}"/>
                </a:ext>
              </a:extLst>
            </p:cNvPr>
            <p:cNvSpPr>
              <a:spLocks noChangeArrowheads="1"/>
            </p:cNvSpPr>
            <p:nvPr/>
          </p:nvSpPr>
          <p:spPr bwMode="gray">
            <a:xfrm>
              <a:off x="480" y="624"/>
              <a:ext cx="20" cy="663"/>
            </a:xfrm>
            <a:prstGeom prst="rect">
              <a:avLst/>
            </a:prstGeom>
            <a:solidFill>
              <a:schemeClr val="tx1"/>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6" name="Rectangle 8">
              <a:extLst>
                <a:ext uri="{FF2B5EF4-FFF2-40B4-BE49-F238E27FC236}">
                  <a16:creationId xmlns:a16="http://schemas.microsoft.com/office/drawing/2014/main" id="{9AB90477-D046-31D7-6A8E-D7F80A55FA09}"/>
                </a:ext>
              </a:extLst>
            </p:cNvPr>
            <p:cNvSpPr>
              <a:spLocks noChangeArrowheads="1"/>
            </p:cNvSpPr>
            <p:nvPr/>
          </p:nvSpPr>
          <p:spPr bwMode="gray">
            <a:xfrm>
              <a:off x="279" y="1122"/>
              <a:ext cx="5182" cy="20"/>
            </a:xfrm>
            <a:prstGeom prst="rect">
              <a:avLst/>
            </a:prstGeom>
            <a:gradFill rotWithShape="0">
              <a:gsLst>
                <a:gs pos="0">
                  <a:schemeClr val="tx1"/>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grpSp>
      <p:sp>
        <p:nvSpPr>
          <p:cNvPr id="1027" name="Rectangle 9">
            <a:extLst>
              <a:ext uri="{FF2B5EF4-FFF2-40B4-BE49-F238E27FC236}">
                <a16:creationId xmlns:a16="http://schemas.microsoft.com/office/drawing/2014/main" id="{3B70F76A-B11D-F8C7-9FF1-3681CDC0FE83}"/>
              </a:ext>
            </a:extLst>
          </p:cNvPr>
          <p:cNvSpPr>
            <a:spLocks noGrp="1" noChangeArrowheads="1"/>
          </p:cNvSpPr>
          <p:nvPr>
            <p:ph type="title"/>
          </p:nvPr>
        </p:nvSpPr>
        <p:spPr bwMode="auto">
          <a:xfrm>
            <a:off x="1534585" y="142875"/>
            <a:ext cx="10390716"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730" name="Rectangle 10">
            <a:extLst>
              <a:ext uri="{FF2B5EF4-FFF2-40B4-BE49-F238E27FC236}">
                <a16:creationId xmlns:a16="http://schemas.microsoft.com/office/drawing/2014/main" id="{735C55C9-0F6C-D77C-8C4A-67AE7DD4B8A1}"/>
              </a:ext>
            </a:extLst>
          </p:cNvPr>
          <p:cNvSpPr>
            <a:spLocks noGrp="1" noChangeArrowheads="1"/>
          </p:cNvSpPr>
          <p:nvPr>
            <p:ph type="body" idx="1"/>
          </p:nvPr>
        </p:nvSpPr>
        <p:spPr bwMode="auto">
          <a:xfrm>
            <a:off x="1007534" y="1125538"/>
            <a:ext cx="10945284"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sp>
        <p:nvSpPr>
          <p:cNvPr id="30738" name="Rectangle 18">
            <a:extLst>
              <a:ext uri="{FF2B5EF4-FFF2-40B4-BE49-F238E27FC236}">
                <a16:creationId xmlns:a16="http://schemas.microsoft.com/office/drawing/2014/main" id="{660A025A-0962-4DB7-281F-087803A86575}"/>
              </a:ext>
            </a:extLst>
          </p:cNvPr>
          <p:cNvSpPr>
            <a:spLocks noGrp="1" noChangeArrowheads="1"/>
          </p:cNvSpPr>
          <p:nvPr>
            <p:ph type="sldNum" sz="quarter" idx="4"/>
          </p:nvPr>
        </p:nvSpPr>
        <p:spPr bwMode="auto">
          <a:xfrm>
            <a:off x="4707467" y="6400800"/>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000" b="1" smtClean="0">
                <a:solidFill>
                  <a:schemeClr val="bg2"/>
                </a:solidFill>
                <a:latin typeface="Times New Roman" panose="02020603050405020304" pitchFamily="18" charset="0"/>
                <a:ea typeface="华文行楷" panose="02010800040101010101" pitchFamily="2" charset="-122"/>
              </a:defRPr>
            </a:lvl1pPr>
          </a:lstStyle>
          <a:p>
            <a:pPr>
              <a:defRPr/>
            </a:pPr>
            <a:fld id="{6DBDAFB1-FA98-DB46-B891-10633FB83536}" type="slidenum">
              <a:rPr lang="en-US" altLang="zh-CN"/>
              <a:pPr>
                <a:defRPr/>
              </a:pPr>
              <a:t>‹#›</a:t>
            </a:fld>
            <a:endParaRPr lang="en-US" altLang="zh-CN"/>
          </a:p>
        </p:txBody>
      </p:sp>
    </p:spTree>
    <p:extLst>
      <p:ext uri="{BB962C8B-B14F-4D97-AF65-F5344CB8AC3E}">
        <p14:creationId xmlns:p14="http://schemas.microsoft.com/office/powerpoint/2010/main" val="3868970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500"/>
                                  </p:stCondLst>
                                  <p:childTnLst>
                                    <p:set>
                                      <p:cBhvr>
                                        <p:cTn id="6" dur="1" fill="hold">
                                          <p:stCondLst>
                                            <p:cond delay="0"/>
                                          </p:stCondLst>
                                        </p:cTn>
                                        <p:tgtEl>
                                          <p:spTgt spid="30730">
                                            <p:txEl>
                                              <p:pRg st="0" end="0"/>
                                            </p:txEl>
                                          </p:spTgt>
                                        </p:tgtEl>
                                        <p:attrNameLst>
                                          <p:attrName>style.visibility</p:attrName>
                                        </p:attrNameLst>
                                      </p:cBhvr>
                                      <p:to>
                                        <p:strVal val="visible"/>
                                      </p:to>
                                    </p:set>
                                    <p:anim calcmode="lin" valueType="num">
                                      <p:cBhvr additive="base">
                                        <p:cTn id="7" dur="500" fill="hold"/>
                                        <p:tgtEl>
                                          <p:spTgt spid="307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30">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9" presetClass="entr" presetSubtype="0" fill="hold" nodeType="afterEffect">
                                  <p:stCondLst>
                                    <p:cond delay="0"/>
                                  </p:stCondLst>
                                  <p:childTnLst>
                                    <p:set>
                                      <p:cBhvr>
                                        <p:cTn id="11" dur="1" fill="hold">
                                          <p:stCondLst>
                                            <p:cond delay="0"/>
                                          </p:stCondLst>
                                        </p:cTn>
                                        <p:tgtEl>
                                          <p:spTgt spid="30730">
                                            <p:txEl>
                                              <p:pRg st="1" end="1"/>
                                            </p:txEl>
                                          </p:spTgt>
                                        </p:tgtEl>
                                        <p:attrNameLst>
                                          <p:attrName>style.visibility</p:attrName>
                                        </p:attrNameLst>
                                      </p:cBhvr>
                                      <p:to>
                                        <p:strVal val="visible"/>
                                      </p:to>
                                    </p:set>
                                    <p:anim calcmode="lin" valueType="num">
                                      <p:cBhvr>
                                        <p:cTn id="12" dur="500" fill="hold"/>
                                        <p:tgtEl>
                                          <p:spTgt spid="30730">
                                            <p:txEl>
                                              <p:pRg st="1" end="1"/>
                                            </p:txEl>
                                          </p:spTgt>
                                        </p:tgtEl>
                                        <p:attrNameLst>
                                          <p:attrName>ppt_x</p:attrName>
                                        </p:attrNameLst>
                                      </p:cBhvr>
                                      <p:tavLst>
                                        <p:tav tm="0">
                                          <p:val>
                                            <p:strVal val="#ppt_x-.2"/>
                                          </p:val>
                                        </p:tav>
                                        <p:tav tm="100000">
                                          <p:val>
                                            <p:strVal val="#ppt_x"/>
                                          </p:val>
                                        </p:tav>
                                      </p:tavLst>
                                    </p:anim>
                                    <p:anim calcmode="lin" valueType="num">
                                      <p:cBhvr>
                                        <p:cTn id="13" dur="500" fill="hold"/>
                                        <p:tgtEl>
                                          <p:spTgt spid="3073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500"/>
                                        <p:tgtEl>
                                          <p:spTgt spid="307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build="p">
        <p:tmplLst>
          <p:tmpl lvl="1">
            <p:tnLst>
              <p:par>
                <p:cTn presetID="2" presetClass="entr" presetSubtype="8" fill="hold" nodeType="afterEffect">
                  <p:stCondLst>
                    <p:cond delay="500"/>
                  </p:stCondLst>
                  <p:childTnLst>
                    <p:set>
                      <p:cBhvr>
                        <p:cTn dur="1" fill="hold">
                          <p:stCondLst>
                            <p:cond delay="0"/>
                          </p:stCondLst>
                        </p:cTn>
                        <p:tgtEl>
                          <p:spTgt spid="30730"/>
                        </p:tgtEl>
                        <p:attrNameLst>
                          <p:attrName>style.visibility</p:attrName>
                        </p:attrNameLst>
                      </p:cBhvr>
                      <p:to>
                        <p:strVal val="visible"/>
                      </p:to>
                    </p:set>
                    <p:anim calcmode="lin" valueType="num">
                      <p:cBhvr additive="base">
                        <p:cTn dur="500" fill="hold"/>
                        <p:tgtEl>
                          <p:spTgt spid="30730"/>
                        </p:tgtEl>
                        <p:attrNameLst>
                          <p:attrName>ppt_x</p:attrName>
                        </p:attrNameLst>
                      </p:cBhvr>
                      <p:tavLst>
                        <p:tav tm="0">
                          <p:val>
                            <p:strVal val="0-#ppt_w/2"/>
                          </p:val>
                        </p:tav>
                        <p:tav tm="100000">
                          <p:val>
                            <p:strVal val="#ppt_x"/>
                          </p:val>
                        </p:tav>
                      </p:tavLst>
                    </p:anim>
                    <p:anim calcmode="lin" valueType="num">
                      <p:cBhvr additive="base">
                        <p:cTn dur="500" fill="hold"/>
                        <p:tgtEl>
                          <p:spTgt spid="30730"/>
                        </p:tgtEl>
                        <p:attrNameLst>
                          <p:attrName>ppt_y</p:attrName>
                        </p:attrNameLst>
                      </p:cBhvr>
                      <p:tavLst>
                        <p:tav tm="0">
                          <p:val>
                            <p:strVal val="#ppt_y"/>
                          </p:val>
                        </p:tav>
                        <p:tav tm="100000">
                          <p:val>
                            <p:strVal val="#ppt_y"/>
                          </p:val>
                        </p:tav>
                      </p:tavLst>
                    </p:anim>
                  </p:childTnLst>
                </p:cTn>
              </p:par>
            </p:tnLst>
          </p:tmpl>
          <p:tmpl lvl="2">
            <p:tnLst>
              <p:par>
                <p:cTn presetID="29" presetClass="entr" presetSubtype="0" fill="hold" nodeType="afterEffect">
                  <p:stCondLst>
                    <p:cond delay="0"/>
                  </p:stCondLst>
                  <p:childTnLst>
                    <p:set>
                      <p:cBhvr>
                        <p:cTn dur="1" fill="hold">
                          <p:stCondLst>
                            <p:cond delay="0"/>
                          </p:stCondLst>
                        </p:cTn>
                        <p:tgtEl>
                          <p:spTgt spid="30730"/>
                        </p:tgtEl>
                        <p:attrNameLst>
                          <p:attrName>style.visibility</p:attrName>
                        </p:attrNameLst>
                      </p:cBhvr>
                      <p:to>
                        <p:strVal val="visible"/>
                      </p:to>
                    </p:set>
                    <p:anim calcmode="lin" valueType="num">
                      <p:cBhvr>
                        <p:cTn dur="500" fill="hold"/>
                        <p:tgtEl>
                          <p:spTgt spid="30730"/>
                        </p:tgtEl>
                        <p:attrNameLst>
                          <p:attrName>ppt_x</p:attrName>
                        </p:attrNameLst>
                      </p:cBhvr>
                      <p:tavLst>
                        <p:tav tm="0">
                          <p:val>
                            <p:strVal val="#ppt_x-.2"/>
                          </p:val>
                        </p:tav>
                        <p:tav tm="100000">
                          <p:val>
                            <p:strVal val="#ppt_x"/>
                          </p:val>
                        </p:tav>
                      </p:tavLst>
                    </p:anim>
                    <p:anim calcmode="lin" valueType="num">
                      <p:cBhvr>
                        <p:cTn dur="500" fill="hold"/>
                        <p:tgtEl>
                          <p:spTgt spid="30730"/>
                        </p:tgtEl>
                        <p:attrNameLst>
                          <p:attrName>ppt_y</p:attrName>
                        </p:attrNameLst>
                      </p:cBhvr>
                      <p:tavLst>
                        <p:tav tm="0">
                          <p:val>
                            <p:strVal val="#ppt_y"/>
                          </p:val>
                        </p:tav>
                        <p:tav tm="100000">
                          <p:val>
                            <p:strVal val="#ppt_y"/>
                          </p:val>
                        </p:tav>
                      </p:tavLst>
                    </p:anim>
                    <p:animEffect transition="in" filter="wipe(right)" prLst="gradientSize: 0.1">
                      <p:cBhvr>
                        <p:cTn dur="500"/>
                        <p:tgtEl>
                          <p:spTgt spid="30730"/>
                        </p:tgtEl>
                      </p:cBhvr>
                    </p:animEffect>
                  </p:childTnLst>
                </p:cTn>
              </p:par>
            </p:tnLst>
          </p:tmpl>
        </p:tmplLst>
      </p:bldP>
    </p:bldLst>
  </p:timing>
  <p:hf hdr="0" ftr="0" dt="0"/>
  <p:txStyles>
    <p:title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tabLst>
          <a:tab pos="541338" algn="l"/>
        </a:tabLst>
        <a:defRPr kumimoji="1" sz="3200">
          <a:solidFill>
            <a:srgbClr val="036D7B"/>
          </a:solidFill>
          <a:latin typeface="+mn-lt"/>
          <a:ea typeface="+mn-ea"/>
          <a:cs typeface="+mn-cs"/>
        </a:defRPr>
      </a:lvl1pPr>
      <a:lvl2pPr marL="450850" indent="6350" algn="l" rtl="0" eaLnBrk="0" fontAlgn="base" hangingPunct="0">
        <a:lnSpc>
          <a:spcPct val="115000"/>
        </a:lnSpc>
        <a:spcBef>
          <a:spcPct val="20000"/>
        </a:spcBef>
        <a:spcAft>
          <a:spcPct val="0"/>
        </a:spcAft>
        <a:buClr>
          <a:schemeClr val="hlink"/>
        </a:buClr>
        <a:buFont typeface="Wingdings" pitchFamily="2" charset="2"/>
        <a:tabLst>
          <a:tab pos="541338" algn="l"/>
        </a:tabLst>
        <a:defRPr sz="2200" b="1">
          <a:solidFill>
            <a:schemeClr val="tx1"/>
          </a:solidFill>
          <a:latin typeface="Tahoma" pitchFamily="34" charset="0"/>
          <a:ea typeface="华文楷体" pitchFamily="2" charset="-122"/>
        </a:defRPr>
      </a:lvl2pPr>
      <a:lvl3pPr marL="1235075" indent="-228600" algn="l" rtl="0" eaLnBrk="0" fontAlgn="base" hangingPunct="0">
        <a:spcBef>
          <a:spcPct val="20000"/>
        </a:spcBef>
        <a:spcAft>
          <a:spcPct val="0"/>
        </a:spcAft>
        <a:buClr>
          <a:schemeClr val="folHlink"/>
        </a:buClr>
        <a:buFont typeface="Wingdings" pitchFamily="2" charset="2"/>
        <a:tabLst>
          <a:tab pos="541338" algn="l"/>
        </a:tabLst>
        <a:defRPr sz="2400">
          <a:solidFill>
            <a:schemeClr val="tx1"/>
          </a:solidFill>
          <a:latin typeface="Tahoma" pitchFamily="34" charset="0"/>
          <a:ea typeface="宋体" pitchFamily="2" charset="-122"/>
        </a:defRPr>
      </a:lvl3pPr>
      <a:lvl4pPr marL="1643063" indent="-228600" algn="l" rtl="0" eaLnBrk="0" fontAlgn="base" hangingPunct="0">
        <a:spcBef>
          <a:spcPct val="20000"/>
        </a:spcBef>
        <a:spcAft>
          <a:spcPct val="0"/>
        </a:spcAft>
        <a:buClr>
          <a:schemeClr val="accent2"/>
        </a:buClr>
        <a:buFont typeface="Wingdings" pitchFamily="2" charset="2"/>
        <a:tabLst>
          <a:tab pos="541338" algn="l"/>
        </a:tabLst>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9.emf"/><Relationship Id="rId7"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13.xml"/><Relationship Id="rId6" Type="http://schemas.openxmlformats.org/officeDocument/2006/relationships/oleObject" Target="../embeddings/oleObject4.bin"/><Relationship Id="rId11" Type="http://schemas.openxmlformats.org/officeDocument/2006/relationships/image" Target="../media/image13.emf"/><Relationship Id="rId5" Type="http://schemas.openxmlformats.org/officeDocument/2006/relationships/image" Target="../media/image10.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7.bin"/><Relationship Id="rId1" Type="http://schemas.openxmlformats.org/officeDocument/2006/relationships/slideLayout" Target="../slideLayouts/slideLayout13.xml"/><Relationship Id="rId5" Type="http://schemas.openxmlformats.org/officeDocument/2006/relationships/image" Target="../media/image15.e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9.bin"/><Relationship Id="rId7" Type="http://schemas.openxmlformats.org/officeDocument/2006/relationships/oleObject" Target="../embeddings/oleObject10.bin"/><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1.bin"/><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12.bin"/><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13.bin"/><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jpeg"/></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chart" Target="../charts/chart1.xml"/><Relationship Id="rId1" Type="http://schemas.openxmlformats.org/officeDocument/2006/relationships/slideLayout" Target="../slideLayouts/slideLayout13.xml"/><Relationship Id="rId5" Type="http://schemas.openxmlformats.org/officeDocument/2006/relationships/image" Target="../media/image29.emf"/><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B98DFF-A4BC-EA76-A81F-696C9B509FFA}"/>
              </a:ext>
            </a:extLst>
          </p:cNvPr>
          <p:cNvSpPr>
            <a:spLocks noGrp="1"/>
          </p:cNvSpPr>
          <p:nvPr>
            <p:ph type="ctrTitle"/>
          </p:nvPr>
        </p:nvSpPr>
        <p:spPr/>
        <p:txBody>
          <a:bodyPr/>
          <a:lstStyle/>
          <a:p>
            <a:endParaRPr kumimoji="1" lang="zh-CN" altLang="en-US"/>
          </a:p>
        </p:txBody>
      </p:sp>
      <p:sp>
        <p:nvSpPr>
          <p:cNvPr id="3" name="副标题 2">
            <a:extLst>
              <a:ext uri="{FF2B5EF4-FFF2-40B4-BE49-F238E27FC236}">
                <a16:creationId xmlns:a16="http://schemas.microsoft.com/office/drawing/2014/main" id="{EAE3447B-DA2F-85EF-942D-017E3DD4DFA8}"/>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42260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8DF73500-8558-7562-41D9-C7A520E3CCA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09B3AF7A-F989-6D4C-AB05-5706B6CEE175}" type="slidenum">
              <a:rPr kumimoji="0" lang="en-US" altLang="zh-CN" sz="1000">
                <a:solidFill>
                  <a:srgbClr val="808080"/>
                </a:solidFill>
                <a:ea typeface="华文行楷" panose="02010800040101010101" pitchFamily="2" charset="-122"/>
              </a:rPr>
              <a:pPr fontAlgn="base">
                <a:spcBef>
                  <a:spcPct val="0"/>
                </a:spcBef>
                <a:spcAft>
                  <a:spcPct val="0"/>
                </a:spcAft>
                <a:buClrTx/>
                <a:buSzTx/>
              </a:pPr>
              <a:t>10</a:t>
            </a:fld>
            <a:endParaRPr kumimoji="0" lang="en-US" altLang="zh-CN" sz="1000">
              <a:solidFill>
                <a:srgbClr val="808080"/>
              </a:solidFill>
              <a:ea typeface="华文行楷" panose="02010800040101010101" pitchFamily="2" charset="-122"/>
            </a:endParaRPr>
          </a:p>
        </p:txBody>
      </p:sp>
      <p:sp>
        <p:nvSpPr>
          <p:cNvPr id="9219" name="Rectangle 2">
            <a:extLst>
              <a:ext uri="{FF2B5EF4-FFF2-40B4-BE49-F238E27FC236}">
                <a16:creationId xmlns:a16="http://schemas.microsoft.com/office/drawing/2014/main" id="{DB77CD5E-8796-8BBA-2EAA-21A52A9D3B64}"/>
              </a:ext>
            </a:extLst>
          </p:cNvPr>
          <p:cNvSpPr>
            <a:spLocks noGrp="1" noChangeArrowheads="1"/>
          </p:cNvSpPr>
          <p:nvPr>
            <p:ph type="title"/>
          </p:nvPr>
        </p:nvSpPr>
        <p:spPr/>
        <p:txBody>
          <a:bodyPr/>
          <a:lstStyle/>
          <a:p>
            <a:pPr eaLnBrk="1" hangingPunct="1"/>
            <a:r>
              <a:rPr lang="zh-CN" altLang="en-US" dirty="0">
                <a:solidFill>
                  <a:srgbClr val="FF0000"/>
                </a:solidFill>
              </a:rPr>
              <a:t>线性</a:t>
            </a:r>
            <a:r>
              <a:rPr lang="zh-CN" altLang="en-US" dirty="0"/>
              <a:t>盈亏平衡分析</a:t>
            </a:r>
          </a:p>
        </p:txBody>
      </p:sp>
      <p:sp>
        <p:nvSpPr>
          <p:cNvPr id="204807" name="Line 7">
            <a:extLst>
              <a:ext uri="{FF2B5EF4-FFF2-40B4-BE49-F238E27FC236}">
                <a16:creationId xmlns:a16="http://schemas.microsoft.com/office/drawing/2014/main" id="{3C9D7CEE-77C3-2473-9490-E5DD60E838D3}"/>
              </a:ext>
            </a:extLst>
          </p:cNvPr>
          <p:cNvSpPr>
            <a:spLocks noChangeShapeType="1"/>
          </p:cNvSpPr>
          <p:nvPr/>
        </p:nvSpPr>
        <p:spPr bwMode="auto">
          <a:xfrm flipH="1">
            <a:off x="2784475" y="1778000"/>
            <a:ext cx="3576638" cy="3303588"/>
          </a:xfrm>
          <a:prstGeom prst="line">
            <a:avLst/>
          </a:prstGeom>
          <a:noFill/>
          <a:ln w="28575">
            <a:solidFill>
              <a:srgbClr val="036D7B"/>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04808" name="Line 8">
            <a:extLst>
              <a:ext uri="{FF2B5EF4-FFF2-40B4-BE49-F238E27FC236}">
                <a16:creationId xmlns:a16="http://schemas.microsoft.com/office/drawing/2014/main" id="{F02917FF-4F81-8A3C-7D11-D581D26DAD28}"/>
              </a:ext>
            </a:extLst>
          </p:cNvPr>
          <p:cNvSpPr>
            <a:spLocks noChangeShapeType="1"/>
          </p:cNvSpPr>
          <p:nvPr/>
        </p:nvSpPr>
        <p:spPr bwMode="auto">
          <a:xfrm flipV="1">
            <a:off x="2782888" y="3149601"/>
            <a:ext cx="3575050" cy="830263"/>
          </a:xfrm>
          <a:prstGeom prst="line">
            <a:avLst/>
          </a:prstGeom>
          <a:noFill/>
          <a:ln w="28575">
            <a:solidFill>
              <a:srgbClr val="036D7B"/>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04809" name="Line 9">
            <a:extLst>
              <a:ext uri="{FF2B5EF4-FFF2-40B4-BE49-F238E27FC236}">
                <a16:creationId xmlns:a16="http://schemas.microsoft.com/office/drawing/2014/main" id="{D4075FAB-E192-752D-1702-B95133929603}"/>
              </a:ext>
            </a:extLst>
          </p:cNvPr>
          <p:cNvSpPr>
            <a:spLocks noChangeShapeType="1"/>
          </p:cNvSpPr>
          <p:nvPr/>
        </p:nvSpPr>
        <p:spPr bwMode="auto">
          <a:xfrm>
            <a:off x="4378325" y="3624263"/>
            <a:ext cx="0" cy="1492250"/>
          </a:xfrm>
          <a:prstGeom prst="line">
            <a:avLst/>
          </a:prstGeom>
          <a:noFill/>
          <a:ln w="1905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04810" name="Line 10">
            <a:extLst>
              <a:ext uri="{FF2B5EF4-FFF2-40B4-BE49-F238E27FC236}">
                <a16:creationId xmlns:a16="http://schemas.microsoft.com/office/drawing/2014/main" id="{FCACA574-6321-6C22-9605-191F0A503BA1}"/>
              </a:ext>
            </a:extLst>
          </p:cNvPr>
          <p:cNvSpPr>
            <a:spLocks noChangeShapeType="1"/>
          </p:cNvSpPr>
          <p:nvPr/>
        </p:nvSpPr>
        <p:spPr bwMode="auto">
          <a:xfrm>
            <a:off x="2784475" y="3981450"/>
            <a:ext cx="3576638" cy="0"/>
          </a:xfrm>
          <a:prstGeom prst="line">
            <a:avLst/>
          </a:prstGeom>
          <a:noFill/>
          <a:ln w="190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04811" name="Text Box 11">
            <a:extLst>
              <a:ext uri="{FF2B5EF4-FFF2-40B4-BE49-F238E27FC236}">
                <a16:creationId xmlns:a16="http://schemas.microsoft.com/office/drawing/2014/main" id="{C0C91ED9-EBD9-1D5F-A6B1-49FB5E6DD575}"/>
              </a:ext>
            </a:extLst>
          </p:cNvPr>
          <p:cNvSpPr txBox="1">
            <a:spLocks noChangeArrowheads="1"/>
          </p:cNvSpPr>
          <p:nvPr/>
        </p:nvSpPr>
        <p:spPr bwMode="auto">
          <a:xfrm>
            <a:off x="3559176" y="1870075"/>
            <a:ext cx="1217613" cy="488950"/>
          </a:xfrm>
          <a:prstGeom prst="rect">
            <a:avLst/>
          </a:prstGeom>
          <a:noFill/>
          <a:ln>
            <a:noFill/>
          </a:ln>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spcAft>
                <a:spcPct val="0"/>
              </a:spcAft>
              <a:buClrTx/>
              <a:buSzTx/>
            </a:pPr>
            <a:r>
              <a:rPr lang="zh-CN" altLang="en-US" sz="1600" b="1">
                <a:solidFill>
                  <a:srgbClr val="000000"/>
                </a:solidFill>
                <a:latin typeface="幼圆" pitchFamily="49" charset="-122"/>
                <a:ea typeface="幼圆" pitchFamily="49" charset="-122"/>
              </a:rPr>
              <a:t>盈亏平衡点（</a:t>
            </a:r>
            <a:r>
              <a:rPr lang="en-US" altLang="zh-CN" sz="1600" b="1">
                <a:solidFill>
                  <a:srgbClr val="000000"/>
                </a:solidFill>
                <a:latin typeface="幼圆" pitchFamily="49" charset="-122"/>
                <a:ea typeface="幼圆" pitchFamily="49" charset="-122"/>
              </a:rPr>
              <a:t>BEP</a:t>
            </a:r>
            <a:r>
              <a:rPr lang="zh-CN" altLang="en-US" sz="1600" b="1">
                <a:solidFill>
                  <a:srgbClr val="000000"/>
                </a:solidFill>
                <a:latin typeface="幼圆" pitchFamily="49" charset="-122"/>
                <a:ea typeface="幼圆" pitchFamily="49" charset="-122"/>
              </a:rPr>
              <a:t>）</a:t>
            </a:r>
          </a:p>
        </p:txBody>
      </p:sp>
      <p:sp>
        <p:nvSpPr>
          <p:cNvPr id="204812" name="Line 12">
            <a:extLst>
              <a:ext uri="{FF2B5EF4-FFF2-40B4-BE49-F238E27FC236}">
                <a16:creationId xmlns:a16="http://schemas.microsoft.com/office/drawing/2014/main" id="{BF0BBAE4-B3E1-1998-4AAE-24BC7702477C}"/>
              </a:ext>
            </a:extLst>
          </p:cNvPr>
          <p:cNvSpPr>
            <a:spLocks noChangeShapeType="1"/>
          </p:cNvSpPr>
          <p:nvPr/>
        </p:nvSpPr>
        <p:spPr bwMode="auto">
          <a:xfrm>
            <a:off x="2784475" y="1778000"/>
            <a:ext cx="0" cy="3303588"/>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vert="eaVert">
            <a:spAutoFit/>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04813" name="Line 13">
            <a:extLst>
              <a:ext uri="{FF2B5EF4-FFF2-40B4-BE49-F238E27FC236}">
                <a16:creationId xmlns:a16="http://schemas.microsoft.com/office/drawing/2014/main" id="{9D857EB8-284E-750D-B7C7-3A80FDCC045A}"/>
              </a:ext>
            </a:extLst>
          </p:cNvPr>
          <p:cNvSpPr>
            <a:spLocks noChangeShapeType="1"/>
          </p:cNvSpPr>
          <p:nvPr/>
        </p:nvSpPr>
        <p:spPr bwMode="auto">
          <a:xfrm>
            <a:off x="2784475" y="5081588"/>
            <a:ext cx="408463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a:spAutoFit/>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04814" name="Text Box 14">
            <a:extLst>
              <a:ext uri="{FF2B5EF4-FFF2-40B4-BE49-F238E27FC236}">
                <a16:creationId xmlns:a16="http://schemas.microsoft.com/office/drawing/2014/main" id="{C6D5CDBF-B955-0C2E-3312-FBACB377EB8D}"/>
              </a:ext>
            </a:extLst>
          </p:cNvPr>
          <p:cNvSpPr txBox="1">
            <a:spLocks noChangeArrowheads="1"/>
          </p:cNvSpPr>
          <p:nvPr/>
        </p:nvSpPr>
        <p:spPr bwMode="auto">
          <a:xfrm>
            <a:off x="2482693" y="1638300"/>
            <a:ext cx="246221" cy="52070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spcAft>
                <a:spcPct val="0"/>
              </a:spcAft>
              <a:buClrTx/>
              <a:buSzTx/>
            </a:pPr>
            <a:r>
              <a:rPr lang="zh-CN" altLang="en-US" sz="1600" b="1">
                <a:solidFill>
                  <a:srgbClr val="000000"/>
                </a:solidFill>
                <a:latin typeface="幼圆" pitchFamily="49" charset="-122"/>
                <a:ea typeface="幼圆" pitchFamily="49" charset="-122"/>
              </a:rPr>
              <a:t>费用</a:t>
            </a:r>
          </a:p>
        </p:txBody>
      </p:sp>
      <p:sp>
        <p:nvSpPr>
          <p:cNvPr id="204815" name="Text Box 15">
            <a:extLst>
              <a:ext uri="{FF2B5EF4-FFF2-40B4-BE49-F238E27FC236}">
                <a16:creationId xmlns:a16="http://schemas.microsoft.com/office/drawing/2014/main" id="{C22A00B6-527B-A7D8-2E33-9FA665EDD0EE}"/>
              </a:ext>
            </a:extLst>
          </p:cNvPr>
          <p:cNvSpPr txBox="1">
            <a:spLocks noChangeArrowheads="1"/>
          </p:cNvSpPr>
          <p:nvPr/>
        </p:nvSpPr>
        <p:spPr bwMode="auto">
          <a:xfrm>
            <a:off x="5940425" y="5128776"/>
            <a:ext cx="20457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spcAft>
                <a:spcPct val="0"/>
              </a:spcAft>
              <a:buClrTx/>
              <a:buSzTx/>
            </a:pPr>
            <a:r>
              <a:rPr lang="en-US" altLang="zh-CN" sz="1600" b="1" dirty="0">
                <a:solidFill>
                  <a:srgbClr val="000000"/>
                </a:solidFill>
                <a:latin typeface="幼圆" pitchFamily="49" charset="-122"/>
                <a:ea typeface="幼圆" pitchFamily="49" charset="-122"/>
              </a:rPr>
              <a:t>Q</a:t>
            </a:r>
            <a:r>
              <a:rPr lang="zh-CN" altLang="en-US" sz="1600" b="1" dirty="0">
                <a:solidFill>
                  <a:srgbClr val="000000"/>
                </a:solidFill>
                <a:latin typeface="幼圆" pitchFamily="49" charset="-122"/>
                <a:ea typeface="幼圆" pitchFamily="49" charset="-122"/>
              </a:rPr>
              <a:t>       年产量</a:t>
            </a:r>
          </a:p>
        </p:txBody>
      </p:sp>
      <p:sp>
        <p:nvSpPr>
          <p:cNvPr id="204816" name="Text Box 16">
            <a:extLst>
              <a:ext uri="{FF2B5EF4-FFF2-40B4-BE49-F238E27FC236}">
                <a16:creationId xmlns:a16="http://schemas.microsoft.com/office/drawing/2014/main" id="{B40DBE51-F162-3AC9-0F79-AA4C73CD91B0}"/>
              </a:ext>
            </a:extLst>
          </p:cNvPr>
          <p:cNvSpPr txBox="1">
            <a:spLocks noChangeArrowheads="1"/>
          </p:cNvSpPr>
          <p:nvPr/>
        </p:nvSpPr>
        <p:spPr bwMode="auto">
          <a:xfrm>
            <a:off x="2944813" y="4160838"/>
            <a:ext cx="603250" cy="488950"/>
          </a:xfrm>
          <a:prstGeom prst="rect">
            <a:avLst/>
          </a:prstGeom>
          <a:noFill/>
          <a:ln>
            <a:noFill/>
          </a:ln>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spcAft>
                <a:spcPct val="0"/>
              </a:spcAft>
              <a:buClrTx/>
              <a:buSzTx/>
            </a:pPr>
            <a:r>
              <a:rPr lang="zh-CN" altLang="en-US" sz="1600" b="1">
                <a:solidFill>
                  <a:srgbClr val="000000"/>
                </a:solidFill>
                <a:latin typeface="幼圆" pitchFamily="49" charset="-122"/>
                <a:ea typeface="幼圆" pitchFamily="49" charset="-122"/>
              </a:rPr>
              <a:t>亏损区</a:t>
            </a:r>
          </a:p>
        </p:txBody>
      </p:sp>
      <p:sp>
        <p:nvSpPr>
          <p:cNvPr id="204817" name="Text Box 17">
            <a:extLst>
              <a:ext uri="{FF2B5EF4-FFF2-40B4-BE49-F238E27FC236}">
                <a16:creationId xmlns:a16="http://schemas.microsoft.com/office/drawing/2014/main" id="{45818AFC-F2C2-D37E-2513-0839214D706A}"/>
              </a:ext>
            </a:extLst>
          </p:cNvPr>
          <p:cNvSpPr txBox="1">
            <a:spLocks noChangeArrowheads="1"/>
          </p:cNvSpPr>
          <p:nvPr/>
        </p:nvSpPr>
        <p:spPr bwMode="auto">
          <a:xfrm>
            <a:off x="5156201" y="2951163"/>
            <a:ext cx="563563" cy="488950"/>
          </a:xfrm>
          <a:prstGeom prst="rect">
            <a:avLst/>
          </a:prstGeom>
          <a:noFill/>
          <a:ln>
            <a:noFill/>
          </a:ln>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spcAft>
                <a:spcPct val="0"/>
              </a:spcAft>
              <a:buClrTx/>
              <a:buSzTx/>
            </a:pPr>
            <a:r>
              <a:rPr lang="zh-CN" altLang="en-US" sz="1600" b="1">
                <a:solidFill>
                  <a:srgbClr val="000000"/>
                </a:solidFill>
                <a:latin typeface="幼圆" pitchFamily="49" charset="-122"/>
                <a:ea typeface="幼圆" pitchFamily="49" charset="-122"/>
              </a:rPr>
              <a:t>盈利区</a:t>
            </a:r>
          </a:p>
        </p:txBody>
      </p:sp>
      <p:sp>
        <p:nvSpPr>
          <p:cNvPr id="204818" name="Text Box 18">
            <a:extLst>
              <a:ext uri="{FF2B5EF4-FFF2-40B4-BE49-F238E27FC236}">
                <a16:creationId xmlns:a16="http://schemas.microsoft.com/office/drawing/2014/main" id="{834F8FC3-BA31-F289-FEF8-04EB953D0E02}"/>
              </a:ext>
            </a:extLst>
          </p:cNvPr>
          <p:cNvSpPr txBox="1">
            <a:spLocks noChangeArrowheads="1"/>
          </p:cNvSpPr>
          <p:nvPr/>
        </p:nvSpPr>
        <p:spPr bwMode="auto">
          <a:xfrm>
            <a:off x="6600825" y="1493839"/>
            <a:ext cx="1277938" cy="2444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spcAft>
                <a:spcPct val="0"/>
              </a:spcAft>
              <a:buClrTx/>
              <a:buSzTx/>
            </a:pPr>
            <a:r>
              <a:rPr lang="zh-CN" altLang="en-US" sz="1600" b="1">
                <a:solidFill>
                  <a:srgbClr val="000000"/>
                </a:solidFill>
                <a:latin typeface="幼圆" pitchFamily="49" charset="-122"/>
                <a:ea typeface="幼圆" pitchFamily="49" charset="-122"/>
              </a:rPr>
              <a:t>年销售收入</a:t>
            </a:r>
          </a:p>
        </p:txBody>
      </p:sp>
      <p:sp>
        <p:nvSpPr>
          <p:cNvPr id="204819" name="Text Box 19">
            <a:extLst>
              <a:ext uri="{FF2B5EF4-FFF2-40B4-BE49-F238E27FC236}">
                <a16:creationId xmlns:a16="http://schemas.microsoft.com/office/drawing/2014/main" id="{C098EB1E-EA68-FCEE-7A5D-A1473D90A6DC}"/>
              </a:ext>
            </a:extLst>
          </p:cNvPr>
          <p:cNvSpPr txBox="1">
            <a:spLocks noChangeArrowheads="1"/>
          </p:cNvSpPr>
          <p:nvPr/>
        </p:nvSpPr>
        <p:spPr bwMode="auto">
          <a:xfrm>
            <a:off x="6434138" y="2936876"/>
            <a:ext cx="965200" cy="2444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spcAft>
                <a:spcPct val="0"/>
              </a:spcAft>
              <a:buClrTx/>
              <a:buSzTx/>
            </a:pPr>
            <a:r>
              <a:rPr lang="zh-CN" altLang="en-US" sz="1600" b="1">
                <a:solidFill>
                  <a:srgbClr val="000000"/>
                </a:solidFill>
                <a:latin typeface="幼圆" pitchFamily="49" charset="-122"/>
                <a:ea typeface="幼圆" pitchFamily="49" charset="-122"/>
              </a:rPr>
              <a:t>年总成本</a:t>
            </a:r>
          </a:p>
        </p:txBody>
      </p:sp>
      <p:sp>
        <p:nvSpPr>
          <p:cNvPr id="204820" name="Text Box 20">
            <a:extLst>
              <a:ext uri="{FF2B5EF4-FFF2-40B4-BE49-F238E27FC236}">
                <a16:creationId xmlns:a16="http://schemas.microsoft.com/office/drawing/2014/main" id="{FC26AB68-4467-7EAB-E3AF-628FFC55B1BF}"/>
              </a:ext>
            </a:extLst>
          </p:cNvPr>
          <p:cNvSpPr txBox="1">
            <a:spLocks noChangeArrowheads="1"/>
          </p:cNvSpPr>
          <p:nvPr/>
        </p:nvSpPr>
        <p:spPr bwMode="auto">
          <a:xfrm>
            <a:off x="6434138" y="3762375"/>
            <a:ext cx="1090612" cy="3238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spcAft>
                <a:spcPct val="0"/>
              </a:spcAft>
              <a:buClrTx/>
              <a:buSzTx/>
            </a:pPr>
            <a:r>
              <a:rPr lang="zh-CN" altLang="en-US" sz="1600" b="1">
                <a:solidFill>
                  <a:srgbClr val="000000"/>
                </a:solidFill>
                <a:latin typeface="幼圆" pitchFamily="49" charset="-122"/>
                <a:ea typeface="幼圆" pitchFamily="49" charset="-122"/>
              </a:rPr>
              <a:t>固定成本线</a:t>
            </a:r>
          </a:p>
        </p:txBody>
      </p:sp>
      <p:graphicFrame>
        <p:nvGraphicFramePr>
          <p:cNvPr id="204821" name="Object 21">
            <a:extLst>
              <a:ext uri="{FF2B5EF4-FFF2-40B4-BE49-F238E27FC236}">
                <a16:creationId xmlns:a16="http://schemas.microsoft.com/office/drawing/2014/main" id="{4394518E-F52A-CF16-F8D1-66908D7B6419}"/>
              </a:ext>
            </a:extLst>
          </p:cNvPr>
          <p:cNvGraphicFramePr>
            <a:graphicFrameLocks noChangeAspect="1"/>
          </p:cNvGraphicFramePr>
          <p:nvPr/>
        </p:nvGraphicFramePr>
        <p:xfrm>
          <a:off x="4213226" y="5183188"/>
          <a:ext cx="347663" cy="334962"/>
        </p:xfrm>
        <a:graphic>
          <a:graphicData uri="http://schemas.openxmlformats.org/presentationml/2006/ole">
            <mc:AlternateContent xmlns:mc="http://schemas.openxmlformats.org/markup-compatibility/2006">
              <mc:Choice xmlns:v="urn:schemas-microsoft-com:vml" Requires="v">
                <p:oleObj name="公式" r:id="rId2" imgW="4394200" imgH="5270500" progId="Equation.3">
                  <p:embed/>
                </p:oleObj>
              </mc:Choice>
              <mc:Fallback>
                <p:oleObj name="公式" r:id="rId2" imgW="4394200" imgH="5270500" progId="Equation.3">
                  <p:embed/>
                  <p:pic>
                    <p:nvPicPr>
                      <p:cNvPr id="204821" name="Object 21">
                        <a:extLst>
                          <a:ext uri="{FF2B5EF4-FFF2-40B4-BE49-F238E27FC236}">
                            <a16:creationId xmlns:a16="http://schemas.microsoft.com/office/drawing/2014/main" id="{4394518E-F52A-CF16-F8D1-66908D7B64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3226" y="5183188"/>
                        <a:ext cx="347663"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22" name="Line 22">
            <a:extLst>
              <a:ext uri="{FF2B5EF4-FFF2-40B4-BE49-F238E27FC236}">
                <a16:creationId xmlns:a16="http://schemas.microsoft.com/office/drawing/2014/main" id="{6B03B6A7-B471-9156-6024-20A273B185A2}"/>
              </a:ext>
            </a:extLst>
          </p:cNvPr>
          <p:cNvSpPr>
            <a:spLocks noChangeShapeType="1"/>
          </p:cNvSpPr>
          <p:nvPr/>
        </p:nvSpPr>
        <p:spPr bwMode="auto">
          <a:xfrm flipV="1">
            <a:off x="2778125" y="4252914"/>
            <a:ext cx="3575050" cy="828675"/>
          </a:xfrm>
          <a:prstGeom prst="line">
            <a:avLst/>
          </a:prstGeom>
          <a:noFill/>
          <a:ln w="190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04823" name="Text Box 23">
            <a:extLst>
              <a:ext uri="{FF2B5EF4-FFF2-40B4-BE49-F238E27FC236}">
                <a16:creationId xmlns:a16="http://schemas.microsoft.com/office/drawing/2014/main" id="{EE37D3DE-4DBB-29DF-6FCA-CEF7DDA957EF}"/>
              </a:ext>
            </a:extLst>
          </p:cNvPr>
          <p:cNvSpPr txBox="1">
            <a:spLocks noChangeArrowheads="1"/>
          </p:cNvSpPr>
          <p:nvPr/>
        </p:nvSpPr>
        <p:spPr bwMode="auto">
          <a:xfrm>
            <a:off x="6402388" y="4157664"/>
            <a:ext cx="1122362" cy="2444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spcAft>
                <a:spcPct val="0"/>
              </a:spcAft>
              <a:buClrTx/>
              <a:buSzTx/>
            </a:pPr>
            <a:r>
              <a:rPr lang="zh-CN" altLang="en-US" sz="1600" b="1">
                <a:solidFill>
                  <a:srgbClr val="000000"/>
                </a:solidFill>
                <a:latin typeface="幼圆" pitchFamily="49" charset="-122"/>
                <a:ea typeface="幼圆" pitchFamily="49" charset="-122"/>
              </a:rPr>
              <a:t>可变成本线</a:t>
            </a:r>
          </a:p>
        </p:txBody>
      </p:sp>
      <p:grpSp>
        <p:nvGrpSpPr>
          <p:cNvPr id="204824" name="Group 24">
            <a:extLst>
              <a:ext uri="{FF2B5EF4-FFF2-40B4-BE49-F238E27FC236}">
                <a16:creationId xmlns:a16="http://schemas.microsoft.com/office/drawing/2014/main" id="{5C00ADA7-8ACE-C004-A790-9939CC6117F8}"/>
              </a:ext>
            </a:extLst>
          </p:cNvPr>
          <p:cNvGrpSpPr>
            <a:grpSpLocks/>
          </p:cNvGrpSpPr>
          <p:nvPr/>
        </p:nvGrpSpPr>
        <p:grpSpPr bwMode="auto">
          <a:xfrm>
            <a:off x="2757488" y="3671888"/>
            <a:ext cx="1352550" cy="1135062"/>
            <a:chOff x="1359" y="1494"/>
            <a:chExt cx="807" cy="528"/>
          </a:xfrm>
        </p:grpSpPr>
        <p:sp>
          <p:nvSpPr>
            <p:cNvPr id="9259" name="Line 25">
              <a:extLst>
                <a:ext uri="{FF2B5EF4-FFF2-40B4-BE49-F238E27FC236}">
                  <a16:creationId xmlns:a16="http://schemas.microsoft.com/office/drawing/2014/main" id="{EDBE8EA2-5100-81AA-7B7D-7F35D4AB00F3}"/>
                </a:ext>
              </a:extLst>
            </p:cNvPr>
            <p:cNvSpPr>
              <a:spLocks noChangeShapeType="1"/>
            </p:cNvSpPr>
            <p:nvPr/>
          </p:nvSpPr>
          <p:spPr bwMode="auto">
            <a:xfrm>
              <a:off x="1398" y="1639"/>
              <a:ext cx="288"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9260" name="Line 26">
              <a:extLst>
                <a:ext uri="{FF2B5EF4-FFF2-40B4-BE49-F238E27FC236}">
                  <a16:creationId xmlns:a16="http://schemas.microsoft.com/office/drawing/2014/main" id="{60EC3AF0-433C-DD88-0C18-FDE2A82A4543}"/>
                </a:ext>
              </a:extLst>
            </p:cNvPr>
            <p:cNvSpPr>
              <a:spLocks noChangeShapeType="1"/>
            </p:cNvSpPr>
            <p:nvPr/>
          </p:nvSpPr>
          <p:spPr bwMode="auto">
            <a:xfrm>
              <a:off x="1359" y="1734"/>
              <a:ext cx="240" cy="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9261" name="Line 27">
              <a:extLst>
                <a:ext uri="{FF2B5EF4-FFF2-40B4-BE49-F238E27FC236}">
                  <a16:creationId xmlns:a16="http://schemas.microsoft.com/office/drawing/2014/main" id="{383815A2-EC48-0AE4-9D7D-FFBDC506F2EE}"/>
                </a:ext>
              </a:extLst>
            </p:cNvPr>
            <p:cNvSpPr>
              <a:spLocks noChangeShapeType="1"/>
            </p:cNvSpPr>
            <p:nvPr/>
          </p:nvSpPr>
          <p:spPr bwMode="auto">
            <a:xfrm>
              <a:off x="1533" y="1629"/>
              <a:ext cx="240" cy="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9262" name="Line 28">
              <a:extLst>
                <a:ext uri="{FF2B5EF4-FFF2-40B4-BE49-F238E27FC236}">
                  <a16:creationId xmlns:a16="http://schemas.microsoft.com/office/drawing/2014/main" id="{ED7F2A73-8279-D611-BAE9-B715D0326AA4}"/>
                </a:ext>
              </a:extLst>
            </p:cNvPr>
            <p:cNvSpPr>
              <a:spLocks noChangeShapeType="1"/>
            </p:cNvSpPr>
            <p:nvPr/>
          </p:nvSpPr>
          <p:spPr bwMode="auto">
            <a:xfrm>
              <a:off x="1686" y="1590"/>
              <a:ext cx="192"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9263" name="Line 29">
              <a:extLst>
                <a:ext uri="{FF2B5EF4-FFF2-40B4-BE49-F238E27FC236}">
                  <a16:creationId xmlns:a16="http://schemas.microsoft.com/office/drawing/2014/main" id="{EFFC522E-62EB-9FDF-07B9-4DC5D62C2E5D}"/>
                </a:ext>
              </a:extLst>
            </p:cNvPr>
            <p:cNvSpPr>
              <a:spLocks noChangeShapeType="1"/>
            </p:cNvSpPr>
            <p:nvPr/>
          </p:nvSpPr>
          <p:spPr bwMode="auto">
            <a:xfrm>
              <a:off x="1830" y="1551"/>
              <a:ext cx="144"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9264" name="Line 30">
              <a:extLst>
                <a:ext uri="{FF2B5EF4-FFF2-40B4-BE49-F238E27FC236}">
                  <a16:creationId xmlns:a16="http://schemas.microsoft.com/office/drawing/2014/main" id="{19F915BC-9A93-7E52-22F1-4CEC18EED506}"/>
                </a:ext>
              </a:extLst>
            </p:cNvPr>
            <p:cNvSpPr>
              <a:spLocks noChangeShapeType="1"/>
            </p:cNvSpPr>
            <p:nvPr/>
          </p:nvSpPr>
          <p:spPr bwMode="auto">
            <a:xfrm>
              <a:off x="1974" y="1542"/>
              <a:ext cx="96"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9265" name="Line 31">
              <a:extLst>
                <a:ext uri="{FF2B5EF4-FFF2-40B4-BE49-F238E27FC236}">
                  <a16:creationId xmlns:a16="http://schemas.microsoft.com/office/drawing/2014/main" id="{66FE2D4B-AE33-DEC7-F263-2BD1F7603C1F}"/>
                </a:ext>
              </a:extLst>
            </p:cNvPr>
            <p:cNvSpPr>
              <a:spLocks noChangeShapeType="1"/>
            </p:cNvSpPr>
            <p:nvPr/>
          </p:nvSpPr>
          <p:spPr bwMode="auto">
            <a:xfrm>
              <a:off x="2070" y="1494"/>
              <a:ext cx="96"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9266" name="Line 32">
              <a:extLst>
                <a:ext uri="{FF2B5EF4-FFF2-40B4-BE49-F238E27FC236}">
                  <a16:creationId xmlns:a16="http://schemas.microsoft.com/office/drawing/2014/main" id="{11F2F92E-6717-1154-863D-24060FD5D96F}"/>
                </a:ext>
              </a:extLst>
            </p:cNvPr>
            <p:cNvSpPr>
              <a:spLocks noChangeShapeType="1"/>
            </p:cNvSpPr>
            <p:nvPr/>
          </p:nvSpPr>
          <p:spPr bwMode="auto">
            <a:xfrm>
              <a:off x="1368" y="1878"/>
              <a:ext cx="144"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grpSp>
      <p:grpSp>
        <p:nvGrpSpPr>
          <p:cNvPr id="204833" name="Group 33">
            <a:extLst>
              <a:ext uri="{FF2B5EF4-FFF2-40B4-BE49-F238E27FC236}">
                <a16:creationId xmlns:a16="http://schemas.microsoft.com/office/drawing/2014/main" id="{FB6BA385-C82E-6B65-FA51-07C524BA206C}"/>
              </a:ext>
            </a:extLst>
          </p:cNvPr>
          <p:cNvGrpSpPr>
            <a:grpSpLocks/>
          </p:cNvGrpSpPr>
          <p:nvPr/>
        </p:nvGrpSpPr>
        <p:grpSpPr bwMode="auto">
          <a:xfrm>
            <a:off x="4648201" y="2486025"/>
            <a:ext cx="1222375" cy="966788"/>
            <a:chOff x="2475" y="918"/>
            <a:chExt cx="729" cy="450"/>
          </a:xfrm>
        </p:grpSpPr>
        <p:sp>
          <p:nvSpPr>
            <p:cNvPr id="9253" name="Line 34">
              <a:extLst>
                <a:ext uri="{FF2B5EF4-FFF2-40B4-BE49-F238E27FC236}">
                  <a16:creationId xmlns:a16="http://schemas.microsoft.com/office/drawing/2014/main" id="{93FB19CA-7F18-4687-793D-08D1CC1D26BE}"/>
                </a:ext>
              </a:extLst>
            </p:cNvPr>
            <p:cNvSpPr>
              <a:spLocks noChangeShapeType="1"/>
            </p:cNvSpPr>
            <p:nvPr/>
          </p:nvSpPr>
          <p:spPr bwMode="auto">
            <a:xfrm>
              <a:off x="3098" y="918"/>
              <a:ext cx="9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9254" name="Line 35">
              <a:extLst>
                <a:ext uri="{FF2B5EF4-FFF2-40B4-BE49-F238E27FC236}">
                  <a16:creationId xmlns:a16="http://schemas.microsoft.com/office/drawing/2014/main" id="{E0DC7B78-6E1B-0AE6-F674-C6181CC01085}"/>
                </a:ext>
              </a:extLst>
            </p:cNvPr>
            <p:cNvSpPr>
              <a:spLocks noChangeShapeType="1"/>
            </p:cNvSpPr>
            <p:nvPr/>
          </p:nvSpPr>
          <p:spPr bwMode="auto">
            <a:xfrm>
              <a:off x="2964" y="1014"/>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9255" name="Line 36">
              <a:extLst>
                <a:ext uri="{FF2B5EF4-FFF2-40B4-BE49-F238E27FC236}">
                  <a16:creationId xmlns:a16="http://schemas.microsoft.com/office/drawing/2014/main" id="{F422120D-94B7-5B0F-6C70-5B1603145ADE}"/>
                </a:ext>
              </a:extLst>
            </p:cNvPr>
            <p:cNvSpPr>
              <a:spLocks noChangeShapeType="1"/>
            </p:cNvSpPr>
            <p:nvPr/>
          </p:nvSpPr>
          <p:spPr bwMode="auto">
            <a:xfrm>
              <a:off x="2847" y="1101"/>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9256" name="Line 37">
              <a:extLst>
                <a:ext uri="{FF2B5EF4-FFF2-40B4-BE49-F238E27FC236}">
                  <a16:creationId xmlns:a16="http://schemas.microsoft.com/office/drawing/2014/main" id="{04C54899-5838-181A-BC5C-DD48D7B5773E}"/>
                </a:ext>
              </a:extLst>
            </p:cNvPr>
            <p:cNvSpPr>
              <a:spLocks noChangeShapeType="1"/>
            </p:cNvSpPr>
            <p:nvPr/>
          </p:nvSpPr>
          <p:spPr bwMode="auto">
            <a:xfrm>
              <a:off x="2688" y="1199"/>
              <a:ext cx="48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9257" name="Line 38">
              <a:extLst>
                <a:ext uri="{FF2B5EF4-FFF2-40B4-BE49-F238E27FC236}">
                  <a16:creationId xmlns:a16="http://schemas.microsoft.com/office/drawing/2014/main" id="{EE3249FD-2DC2-3694-0DC8-8FF0CD95444E}"/>
                </a:ext>
              </a:extLst>
            </p:cNvPr>
            <p:cNvSpPr>
              <a:spLocks noChangeShapeType="1"/>
            </p:cNvSpPr>
            <p:nvPr/>
          </p:nvSpPr>
          <p:spPr bwMode="auto">
            <a:xfrm>
              <a:off x="2579" y="1289"/>
              <a:ext cx="62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9258" name="Line 39">
              <a:extLst>
                <a:ext uri="{FF2B5EF4-FFF2-40B4-BE49-F238E27FC236}">
                  <a16:creationId xmlns:a16="http://schemas.microsoft.com/office/drawing/2014/main" id="{38113EF7-9815-7105-461B-8B7C31140EAC}"/>
                </a:ext>
              </a:extLst>
            </p:cNvPr>
            <p:cNvSpPr>
              <a:spLocks noChangeShapeType="1"/>
            </p:cNvSpPr>
            <p:nvPr/>
          </p:nvSpPr>
          <p:spPr bwMode="auto">
            <a:xfrm>
              <a:off x="2475" y="1368"/>
              <a:ext cx="2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grpSp>
      <p:sp>
        <p:nvSpPr>
          <p:cNvPr id="204840" name="Line 40">
            <a:extLst>
              <a:ext uri="{FF2B5EF4-FFF2-40B4-BE49-F238E27FC236}">
                <a16:creationId xmlns:a16="http://schemas.microsoft.com/office/drawing/2014/main" id="{BD36DB1A-075A-2F2C-733B-F777045F9683}"/>
              </a:ext>
            </a:extLst>
          </p:cNvPr>
          <p:cNvSpPr>
            <a:spLocks noChangeShapeType="1"/>
          </p:cNvSpPr>
          <p:nvPr/>
        </p:nvSpPr>
        <p:spPr bwMode="auto">
          <a:xfrm>
            <a:off x="3862388" y="2649538"/>
            <a:ext cx="455612" cy="876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04841" name="Line 41">
            <a:extLst>
              <a:ext uri="{FF2B5EF4-FFF2-40B4-BE49-F238E27FC236}">
                <a16:creationId xmlns:a16="http://schemas.microsoft.com/office/drawing/2014/main" id="{55741FFD-8ECE-3CBB-76ED-92AFB00D318B}"/>
              </a:ext>
            </a:extLst>
          </p:cNvPr>
          <p:cNvSpPr>
            <a:spLocks noChangeShapeType="1"/>
          </p:cNvSpPr>
          <p:nvPr/>
        </p:nvSpPr>
        <p:spPr bwMode="auto">
          <a:xfrm>
            <a:off x="5940425" y="2214563"/>
            <a:ext cx="0" cy="10080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04842" name="Line 42">
            <a:extLst>
              <a:ext uri="{FF2B5EF4-FFF2-40B4-BE49-F238E27FC236}">
                <a16:creationId xmlns:a16="http://schemas.microsoft.com/office/drawing/2014/main" id="{11513E31-3E35-27A8-A4A9-18D7B442A13D}"/>
              </a:ext>
            </a:extLst>
          </p:cNvPr>
          <p:cNvSpPr>
            <a:spLocks noChangeShapeType="1"/>
          </p:cNvSpPr>
          <p:nvPr/>
        </p:nvSpPr>
        <p:spPr bwMode="auto">
          <a:xfrm>
            <a:off x="5940425" y="3294063"/>
            <a:ext cx="0" cy="6477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04843" name="Line 43">
            <a:extLst>
              <a:ext uri="{FF2B5EF4-FFF2-40B4-BE49-F238E27FC236}">
                <a16:creationId xmlns:a16="http://schemas.microsoft.com/office/drawing/2014/main" id="{E8084BB3-4D80-7598-05C7-7538DF3586C6}"/>
              </a:ext>
            </a:extLst>
          </p:cNvPr>
          <p:cNvSpPr>
            <a:spLocks noChangeShapeType="1"/>
          </p:cNvSpPr>
          <p:nvPr/>
        </p:nvSpPr>
        <p:spPr bwMode="auto">
          <a:xfrm>
            <a:off x="5940425" y="4014788"/>
            <a:ext cx="0" cy="10080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04844" name="Text Box 44">
            <a:extLst>
              <a:ext uri="{FF2B5EF4-FFF2-40B4-BE49-F238E27FC236}">
                <a16:creationId xmlns:a16="http://schemas.microsoft.com/office/drawing/2014/main" id="{D038ACAF-9939-EF62-6407-14B9A3105728}"/>
              </a:ext>
            </a:extLst>
          </p:cNvPr>
          <p:cNvSpPr txBox="1">
            <a:spLocks noChangeArrowheads="1"/>
          </p:cNvSpPr>
          <p:nvPr/>
        </p:nvSpPr>
        <p:spPr bwMode="auto">
          <a:xfrm>
            <a:off x="5930358" y="2462213"/>
            <a:ext cx="73609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Tx/>
              <a:buSzTx/>
            </a:pPr>
            <a:r>
              <a:rPr lang="zh-CN" altLang="en-US" sz="1600" b="1">
                <a:solidFill>
                  <a:srgbClr val="000000"/>
                </a:solidFill>
                <a:latin typeface="幼圆" pitchFamily="49" charset="-122"/>
                <a:ea typeface="幼圆" pitchFamily="49" charset="-122"/>
              </a:rPr>
              <a:t>利润</a:t>
            </a:r>
            <a:r>
              <a:rPr lang="en-US" altLang="zh-CN" sz="1600" b="1">
                <a:solidFill>
                  <a:srgbClr val="000000"/>
                </a:solidFill>
                <a:latin typeface="幼圆" pitchFamily="49" charset="-122"/>
                <a:ea typeface="幼圆" pitchFamily="49" charset="-122"/>
              </a:rPr>
              <a:t>B</a:t>
            </a:r>
          </a:p>
        </p:txBody>
      </p:sp>
      <p:sp>
        <p:nvSpPr>
          <p:cNvPr id="204845" name="Text Box 45">
            <a:extLst>
              <a:ext uri="{FF2B5EF4-FFF2-40B4-BE49-F238E27FC236}">
                <a16:creationId xmlns:a16="http://schemas.microsoft.com/office/drawing/2014/main" id="{9BBBBEA3-9FEE-6DEA-B417-2F754D416E8E}"/>
              </a:ext>
            </a:extLst>
          </p:cNvPr>
          <p:cNvSpPr txBox="1">
            <a:spLocks noChangeArrowheads="1"/>
          </p:cNvSpPr>
          <p:nvPr/>
        </p:nvSpPr>
        <p:spPr bwMode="auto">
          <a:xfrm>
            <a:off x="7487318" y="4134042"/>
            <a:ext cx="6559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Tx/>
              <a:buSzTx/>
            </a:pPr>
            <a:r>
              <a:rPr lang="en-US" altLang="zh-CN" sz="1600" b="1" dirty="0">
                <a:solidFill>
                  <a:srgbClr val="000000"/>
                </a:solidFill>
                <a:latin typeface="幼圆" pitchFamily="49" charset="-122"/>
                <a:ea typeface="幼圆" pitchFamily="49" charset="-122"/>
              </a:rPr>
              <a:t>V×Q</a:t>
            </a:r>
          </a:p>
        </p:txBody>
      </p:sp>
      <p:sp>
        <p:nvSpPr>
          <p:cNvPr id="204846" name="Text Box 46">
            <a:extLst>
              <a:ext uri="{FF2B5EF4-FFF2-40B4-BE49-F238E27FC236}">
                <a16:creationId xmlns:a16="http://schemas.microsoft.com/office/drawing/2014/main" id="{8059B630-B490-8869-34B5-E2F26D3C711C}"/>
              </a:ext>
            </a:extLst>
          </p:cNvPr>
          <p:cNvSpPr txBox="1">
            <a:spLocks noChangeArrowheads="1"/>
          </p:cNvSpPr>
          <p:nvPr/>
        </p:nvSpPr>
        <p:spPr bwMode="auto">
          <a:xfrm>
            <a:off x="7446963" y="3805536"/>
            <a:ext cx="431800" cy="2873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spcAft>
                <a:spcPct val="0"/>
              </a:spcAft>
              <a:buClrTx/>
              <a:buSzTx/>
            </a:pPr>
            <a:r>
              <a:rPr lang="en-US" altLang="zh-CN" sz="1600" b="1" dirty="0">
                <a:solidFill>
                  <a:srgbClr val="000000"/>
                </a:solidFill>
                <a:latin typeface="幼圆" pitchFamily="49" charset="-122"/>
                <a:ea typeface="幼圆" pitchFamily="49" charset="-122"/>
              </a:rPr>
              <a:t>F</a:t>
            </a:r>
          </a:p>
        </p:txBody>
      </p:sp>
      <p:sp>
        <p:nvSpPr>
          <p:cNvPr id="204849" name="Text Box 49">
            <a:extLst>
              <a:ext uri="{FF2B5EF4-FFF2-40B4-BE49-F238E27FC236}">
                <a16:creationId xmlns:a16="http://schemas.microsoft.com/office/drawing/2014/main" id="{D07EC94C-C8B6-EB7F-05D6-6A58BC288E4E}"/>
              </a:ext>
            </a:extLst>
          </p:cNvPr>
          <p:cNvSpPr txBox="1">
            <a:spLocks noChangeArrowheads="1"/>
          </p:cNvSpPr>
          <p:nvPr/>
        </p:nvSpPr>
        <p:spPr bwMode="auto">
          <a:xfrm>
            <a:off x="3693680" y="5700335"/>
            <a:ext cx="2519362" cy="406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ClrTx/>
              <a:buSzTx/>
            </a:pPr>
            <a:r>
              <a:rPr lang="en-US" altLang="zh-CN" sz="2000" b="1" dirty="0">
                <a:solidFill>
                  <a:srgbClr val="000000"/>
                </a:solidFill>
                <a:latin typeface="Arial" panose="020B0604020202020204" pitchFamily="34" charset="0"/>
                <a:ea typeface="幼圆" pitchFamily="49" charset="-122"/>
              </a:rPr>
              <a:t> </a:t>
            </a:r>
            <a:r>
              <a:rPr lang="zh-CN" altLang="en-US" sz="2000" b="1" dirty="0">
                <a:solidFill>
                  <a:srgbClr val="000000"/>
                </a:solidFill>
                <a:latin typeface="Arial" panose="020B0604020202020204" pitchFamily="34" charset="0"/>
                <a:ea typeface="幼圆" pitchFamily="49" charset="-122"/>
              </a:rPr>
              <a:t>线性盈亏平衡分析图</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4849"/>
                                        </p:tgtEl>
                                        <p:attrNameLst>
                                          <p:attrName>style.visibility</p:attrName>
                                        </p:attrNameLst>
                                      </p:cBhvr>
                                      <p:to>
                                        <p:strVal val="visible"/>
                                      </p:to>
                                    </p:set>
                                    <p:animEffect transition="in" filter="slide(fromBottom)">
                                      <p:cBhvr>
                                        <p:cTn id="7" dur="500"/>
                                        <p:tgtEl>
                                          <p:spTgt spid="2048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04812"/>
                                        </p:tgtEl>
                                        <p:attrNameLst>
                                          <p:attrName>style.visibility</p:attrName>
                                        </p:attrNameLst>
                                      </p:cBhvr>
                                      <p:to>
                                        <p:strVal val="visible"/>
                                      </p:to>
                                    </p:set>
                                    <p:animEffect transition="in" filter="slide(fromBottom)">
                                      <p:cBhvr>
                                        <p:cTn id="12" dur="500"/>
                                        <p:tgtEl>
                                          <p:spTgt spid="204812"/>
                                        </p:tgtEl>
                                      </p:cBhvr>
                                    </p:animEffect>
                                  </p:childTnLst>
                                </p:cTn>
                              </p:par>
                            </p:childTnLst>
                          </p:cTn>
                        </p:par>
                        <p:par>
                          <p:cTn id="13" fill="hold" nodeType="afterGroup">
                            <p:stCondLst>
                              <p:cond delay="500"/>
                            </p:stCondLst>
                            <p:childTnLst>
                              <p:par>
                                <p:cTn id="14" presetID="12" presetClass="entr" presetSubtype="4" fill="hold" nodeType="afterEffect">
                                  <p:stCondLst>
                                    <p:cond delay="0"/>
                                  </p:stCondLst>
                                  <p:childTnLst>
                                    <p:set>
                                      <p:cBhvr>
                                        <p:cTn id="15" dur="1" fill="hold">
                                          <p:stCondLst>
                                            <p:cond delay="0"/>
                                          </p:stCondLst>
                                        </p:cTn>
                                        <p:tgtEl>
                                          <p:spTgt spid="204814"/>
                                        </p:tgtEl>
                                        <p:attrNameLst>
                                          <p:attrName>style.visibility</p:attrName>
                                        </p:attrNameLst>
                                      </p:cBhvr>
                                      <p:to>
                                        <p:strVal val="visible"/>
                                      </p:to>
                                    </p:set>
                                    <p:animEffect transition="in" filter="slide(fromBottom)">
                                      <p:cBhvr>
                                        <p:cTn id="16" dur="500"/>
                                        <p:tgtEl>
                                          <p:spTgt spid="204814"/>
                                        </p:tgtEl>
                                      </p:cBhvr>
                                    </p:animEffect>
                                  </p:childTnLst>
                                </p:cTn>
                              </p:par>
                            </p:childTnLst>
                          </p:cTn>
                        </p:par>
                        <p:par>
                          <p:cTn id="17" fill="hold" nodeType="afterGroup">
                            <p:stCondLst>
                              <p:cond delay="1000"/>
                            </p:stCondLst>
                            <p:childTnLst>
                              <p:par>
                                <p:cTn id="18" presetID="12" presetClass="entr" presetSubtype="8" fill="hold" nodeType="afterEffect">
                                  <p:stCondLst>
                                    <p:cond delay="0"/>
                                  </p:stCondLst>
                                  <p:childTnLst>
                                    <p:set>
                                      <p:cBhvr>
                                        <p:cTn id="19" dur="1" fill="hold">
                                          <p:stCondLst>
                                            <p:cond delay="0"/>
                                          </p:stCondLst>
                                        </p:cTn>
                                        <p:tgtEl>
                                          <p:spTgt spid="204813"/>
                                        </p:tgtEl>
                                        <p:attrNameLst>
                                          <p:attrName>style.visibility</p:attrName>
                                        </p:attrNameLst>
                                      </p:cBhvr>
                                      <p:to>
                                        <p:strVal val="visible"/>
                                      </p:to>
                                    </p:set>
                                    <p:animEffect transition="in" filter="slide(fromLeft)">
                                      <p:cBhvr>
                                        <p:cTn id="20" dur="500"/>
                                        <p:tgtEl>
                                          <p:spTgt spid="204813"/>
                                        </p:tgtEl>
                                      </p:cBhvr>
                                    </p:animEffect>
                                  </p:childTnLst>
                                </p:cTn>
                              </p:par>
                            </p:childTnLst>
                          </p:cTn>
                        </p:par>
                        <p:par>
                          <p:cTn id="21" fill="hold" nodeType="afterGroup">
                            <p:stCondLst>
                              <p:cond delay="1500"/>
                            </p:stCondLst>
                            <p:childTnLst>
                              <p:par>
                                <p:cTn id="22" presetID="12" presetClass="entr" presetSubtype="4" fill="hold" nodeType="afterEffect">
                                  <p:stCondLst>
                                    <p:cond delay="0"/>
                                  </p:stCondLst>
                                  <p:childTnLst>
                                    <p:set>
                                      <p:cBhvr>
                                        <p:cTn id="23" dur="1" fill="hold">
                                          <p:stCondLst>
                                            <p:cond delay="0"/>
                                          </p:stCondLst>
                                        </p:cTn>
                                        <p:tgtEl>
                                          <p:spTgt spid="204815"/>
                                        </p:tgtEl>
                                        <p:attrNameLst>
                                          <p:attrName>style.visibility</p:attrName>
                                        </p:attrNameLst>
                                      </p:cBhvr>
                                      <p:to>
                                        <p:strVal val="visible"/>
                                      </p:to>
                                    </p:set>
                                    <p:animEffect transition="in" filter="slide(fromBottom)">
                                      <p:cBhvr>
                                        <p:cTn id="24" dur="500"/>
                                        <p:tgtEl>
                                          <p:spTgt spid="20481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204822"/>
                                        </p:tgtEl>
                                        <p:attrNameLst>
                                          <p:attrName>style.visibility</p:attrName>
                                        </p:attrNameLst>
                                      </p:cBhvr>
                                      <p:to>
                                        <p:strVal val="visible"/>
                                      </p:to>
                                    </p:set>
                                    <p:animEffect transition="in" filter="slide(fromBottom)">
                                      <p:cBhvr>
                                        <p:cTn id="29" dur="500"/>
                                        <p:tgtEl>
                                          <p:spTgt spid="204822"/>
                                        </p:tgtEl>
                                      </p:cBhvr>
                                    </p:animEffect>
                                  </p:childTnLst>
                                </p:cTn>
                              </p:par>
                              <p:par>
                                <p:cTn id="30" presetID="12" presetClass="entr" presetSubtype="4" fill="hold" nodeType="withEffect">
                                  <p:stCondLst>
                                    <p:cond delay="0"/>
                                  </p:stCondLst>
                                  <p:childTnLst>
                                    <p:set>
                                      <p:cBhvr>
                                        <p:cTn id="31" dur="1" fill="hold">
                                          <p:stCondLst>
                                            <p:cond delay="0"/>
                                          </p:stCondLst>
                                        </p:cTn>
                                        <p:tgtEl>
                                          <p:spTgt spid="204823"/>
                                        </p:tgtEl>
                                        <p:attrNameLst>
                                          <p:attrName>style.visibility</p:attrName>
                                        </p:attrNameLst>
                                      </p:cBhvr>
                                      <p:to>
                                        <p:strVal val="visible"/>
                                      </p:to>
                                    </p:set>
                                    <p:animEffect transition="in" filter="slide(fromBottom)">
                                      <p:cBhvr>
                                        <p:cTn id="32" dur="500"/>
                                        <p:tgtEl>
                                          <p:spTgt spid="2048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204810"/>
                                        </p:tgtEl>
                                        <p:attrNameLst>
                                          <p:attrName>style.visibility</p:attrName>
                                        </p:attrNameLst>
                                      </p:cBhvr>
                                      <p:to>
                                        <p:strVal val="visible"/>
                                      </p:to>
                                    </p:set>
                                    <p:animEffect transition="in" filter="slide(fromBottom)">
                                      <p:cBhvr>
                                        <p:cTn id="37" dur="500"/>
                                        <p:tgtEl>
                                          <p:spTgt spid="204810"/>
                                        </p:tgtEl>
                                      </p:cBhvr>
                                    </p:animEffect>
                                  </p:childTnLst>
                                </p:cTn>
                              </p:par>
                              <p:par>
                                <p:cTn id="38" presetID="12" presetClass="entr" presetSubtype="4" fill="hold" nodeType="withEffect">
                                  <p:stCondLst>
                                    <p:cond delay="0"/>
                                  </p:stCondLst>
                                  <p:childTnLst>
                                    <p:set>
                                      <p:cBhvr>
                                        <p:cTn id="39" dur="1" fill="hold">
                                          <p:stCondLst>
                                            <p:cond delay="0"/>
                                          </p:stCondLst>
                                        </p:cTn>
                                        <p:tgtEl>
                                          <p:spTgt spid="204820"/>
                                        </p:tgtEl>
                                        <p:attrNameLst>
                                          <p:attrName>style.visibility</p:attrName>
                                        </p:attrNameLst>
                                      </p:cBhvr>
                                      <p:to>
                                        <p:strVal val="visible"/>
                                      </p:to>
                                    </p:set>
                                    <p:animEffect transition="in" filter="slide(fromBottom)">
                                      <p:cBhvr>
                                        <p:cTn id="40" dur="500"/>
                                        <p:tgtEl>
                                          <p:spTgt spid="20482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nodeType="clickEffect">
                                  <p:stCondLst>
                                    <p:cond delay="0"/>
                                  </p:stCondLst>
                                  <p:childTnLst>
                                    <p:set>
                                      <p:cBhvr>
                                        <p:cTn id="44" dur="1" fill="hold">
                                          <p:stCondLst>
                                            <p:cond delay="0"/>
                                          </p:stCondLst>
                                        </p:cTn>
                                        <p:tgtEl>
                                          <p:spTgt spid="204808"/>
                                        </p:tgtEl>
                                        <p:attrNameLst>
                                          <p:attrName>style.visibility</p:attrName>
                                        </p:attrNameLst>
                                      </p:cBhvr>
                                      <p:to>
                                        <p:strVal val="visible"/>
                                      </p:to>
                                    </p:set>
                                    <p:animEffect transition="in" filter="slide(fromBottom)">
                                      <p:cBhvr>
                                        <p:cTn id="45" dur="500"/>
                                        <p:tgtEl>
                                          <p:spTgt spid="204808"/>
                                        </p:tgtEl>
                                      </p:cBhvr>
                                    </p:animEffect>
                                  </p:childTnLst>
                                </p:cTn>
                              </p:par>
                              <p:par>
                                <p:cTn id="46" presetID="12" presetClass="entr" presetSubtype="4" fill="hold" nodeType="withEffect">
                                  <p:stCondLst>
                                    <p:cond delay="0"/>
                                  </p:stCondLst>
                                  <p:childTnLst>
                                    <p:set>
                                      <p:cBhvr>
                                        <p:cTn id="47" dur="1" fill="hold">
                                          <p:stCondLst>
                                            <p:cond delay="0"/>
                                          </p:stCondLst>
                                        </p:cTn>
                                        <p:tgtEl>
                                          <p:spTgt spid="204819"/>
                                        </p:tgtEl>
                                        <p:attrNameLst>
                                          <p:attrName>style.visibility</p:attrName>
                                        </p:attrNameLst>
                                      </p:cBhvr>
                                      <p:to>
                                        <p:strVal val="visible"/>
                                      </p:to>
                                    </p:set>
                                    <p:animEffect transition="in" filter="slide(fromBottom)">
                                      <p:cBhvr>
                                        <p:cTn id="48" dur="500"/>
                                        <p:tgtEl>
                                          <p:spTgt spid="204819"/>
                                        </p:tgtEl>
                                      </p:cBhvr>
                                    </p:animEffect>
                                  </p:childTnLst>
                                </p:cTn>
                              </p:par>
                              <p:par>
                                <p:cTn id="49" presetID="1" presetClass="exit" presetSubtype="0" fill="hold" nodeType="withEffect">
                                  <p:stCondLst>
                                    <p:cond delay="0"/>
                                  </p:stCondLst>
                                  <p:childTnLst>
                                    <p:set>
                                      <p:cBhvr>
                                        <p:cTn id="50" dur="1" fill="hold">
                                          <p:stCondLst>
                                            <p:cond delay="0"/>
                                          </p:stCondLst>
                                        </p:cTn>
                                        <p:tgtEl>
                                          <p:spTgt spid="204822"/>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04823"/>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nodeType="clickEffect">
                                  <p:stCondLst>
                                    <p:cond delay="0"/>
                                  </p:stCondLst>
                                  <p:childTnLst>
                                    <p:set>
                                      <p:cBhvr>
                                        <p:cTn id="56" dur="1" fill="hold">
                                          <p:stCondLst>
                                            <p:cond delay="0"/>
                                          </p:stCondLst>
                                        </p:cTn>
                                        <p:tgtEl>
                                          <p:spTgt spid="204807"/>
                                        </p:tgtEl>
                                        <p:attrNameLst>
                                          <p:attrName>style.visibility</p:attrName>
                                        </p:attrNameLst>
                                      </p:cBhvr>
                                      <p:to>
                                        <p:strVal val="visible"/>
                                      </p:to>
                                    </p:set>
                                    <p:animEffect transition="in" filter="slide(fromBottom)">
                                      <p:cBhvr>
                                        <p:cTn id="57" dur="500"/>
                                        <p:tgtEl>
                                          <p:spTgt spid="204807"/>
                                        </p:tgtEl>
                                      </p:cBhvr>
                                    </p:animEffect>
                                  </p:childTnLst>
                                </p:cTn>
                              </p:par>
                              <p:par>
                                <p:cTn id="58" presetID="12" presetClass="entr" presetSubtype="4" fill="hold" nodeType="withEffect">
                                  <p:stCondLst>
                                    <p:cond delay="0"/>
                                  </p:stCondLst>
                                  <p:childTnLst>
                                    <p:set>
                                      <p:cBhvr>
                                        <p:cTn id="59" dur="1" fill="hold">
                                          <p:stCondLst>
                                            <p:cond delay="0"/>
                                          </p:stCondLst>
                                        </p:cTn>
                                        <p:tgtEl>
                                          <p:spTgt spid="204818"/>
                                        </p:tgtEl>
                                        <p:attrNameLst>
                                          <p:attrName>style.visibility</p:attrName>
                                        </p:attrNameLst>
                                      </p:cBhvr>
                                      <p:to>
                                        <p:strVal val="visible"/>
                                      </p:to>
                                    </p:set>
                                    <p:animEffect transition="in" filter="slide(fromBottom)">
                                      <p:cBhvr>
                                        <p:cTn id="60" dur="500"/>
                                        <p:tgtEl>
                                          <p:spTgt spid="20481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4" fill="hold" nodeType="clickEffect">
                                  <p:stCondLst>
                                    <p:cond delay="0"/>
                                  </p:stCondLst>
                                  <p:childTnLst>
                                    <p:set>
                                      <p:cBhvr>
                                        <p:cTn id="64" dur="1" fill="hold">
                                          <p:stCondLst>
                                            <p:cond delay="0"/>
                                          </p:stCondLst>
                                        </p:cTn>
                                        <p:tgtEl>
                                          <p:spTgt spid="204824"/>
                                        </p:tgtEl>
                                        <p:attrNameLst>
                                          <p:attrName>style.visibility</p:attrName>
                                        </p:attrNameLst>
                                      </p:cBhvr>
                                      <p:to>
                                        <p:strVal val="visible"/>
                                      </p:to>
                                    </p:set>
                                    <p:animEffect transition="in" filter="slide(fromBottom)">
                                      <p:cBhvr>
                                        <p:cTn id="65" dur="500"/>
                                        <p:tgtEl>
                                          <p:spTgt spid="204824"/>
                                        </p:tgtEl>
                                      </p:cBhvr>
                                    </p:animEffect>
                                  </p:childTnLst>
                                </p:cTn>
                              </p:par>
                            </p:childTnLst>
                          </p:cTn>
                        </p:par>
                        <p:par>
                          <p:cTn id="66" fill="hold" nodeType="afterGroup">
                            <p:stCondLst>
                              <p:cond delay="500"/>
                            </p:stCondLst>
                            <p:childTnLst>
                              <p:par>
                                <p:cTn id="67" presetID="12" presetClass="entr" presetSubtype="4" fill="hold" nodeType="afterEffect">
                                  <p:stCondLst>
                                    <p:cond delay="0"/>
                                  </p:stCondLst>
                                  <p:childTnLst>
                                    <p:set>
                                      <p:cBhvr>
                                        <p:cTn id="68" dur="1" fill="hold">
                                          <p:stCondLst>
                                            <p:cond delay="0"/>
                                          </p:stCondLst>
                                        </p:cTn>
                                        <p:tgtEl>
                                          <p:spTgt spid="204816"/>
                                        </p:tgtEl>
                                        <p:attrNameLst>
                                          <p:attrName>style.visibility</p:attrName>
                                        </p:attrNameLst>
                                      </p:cBhvr>
                                      <p:to>
                                        <p:strVal val="visible"/>
                                      </p:to>
                                    </p:set>
                                    <p:animEffect transition="in" filter="slide(fromBottom)">
                                      <p:cBhvr>
                                        <p:cTn id="69" dur="500"/>
                                        <p:tgtEl>
                                          <p:spTgt spid="204816"/>
                                        </p:tgtEl>
                                      </p:cBhvr>
                                    </p:animEffect>
                                  </p:childTnLst>
                                </p:cTn>
                              </p:par>
                            </p:childTnLst>
                          </p:cTn>
                        </p:par>
                        <p:par>
                          <p:cTn id="70" fill="hold" nodeType="afterGroup">
                            <p:stCondLst>
                              <p:cond delay="1000"/>
                            </p:stCondLst>
                            <p:childTnLst>
                              <p:par>
                                <p:cTn id="71" presetID="9" presetClass="entr" presetSubtype="0" fill="hold" nodeType="afterEffect">
                                  <p:stCondLst>
                                    <p:cond delay="0"/>
                                  </p:stCondLst>
                                  <p:childTnLst>
                                    <p:set>
                                      <p:cBhvr>
                                        <p:cTn id="72" dur="1" fill="hold">
                                          <p:stCondLst>
                                            <p:cond delay="0"/>
                                          </p:stCondLst>
                                        </p:cTn>
                                        <p:tgtEl>
                                          <p:spTgt spid="204833"/>
                                        </p:tgtEl>
                                        <p:attrNameLst>
                                          <p:attrName>style.visibility</p:attrName>
                                        </p:attrNameLst>
                                      </p:cBhvr>
                                      <p:to>
                                        <p:strVal val="visible"/>
                                      </p:to>
                                    </p:set>
                                    <p:animEffect transition="in" filter="dissolve">
                                      <p:cBhvr>
                                        <p:cTn id="73" dur="500"/>
                                        <p:tgtEl>
                                          <p:spTgt spid="204833"/>
                                        </p:tgtEl>
                                      </p:cBhvr>
                                    </p:animEffect>
                                  </p:childTnLst>
                                </p:cTn>
                              </p:par>
                            </p:childTnLst>
                          </p:cTn>
                        </p:par>
                        <p:par>
                          <p:cTn id="74" fill="hold" nodeType="afterGroup">
                            <p:stCondLst>
                              <p:cond delay="1500"/>
                            </p:stCondLst>
                            <p:childTnLst>
                              <p:par>
                                <p:cTn id="75" presetID="12" presetClass="entr" presetSubtype="4" fill="hold" nodeType="afterEffect">
                                  <p:stCondLst>
                                    <p:cond delay="0"/>
                                  </p:stCondLst>
                                  <p:childTnLst>
                                    <p:set>
                                      <p:cBhvr>
                                        <p:cTn id="76" dur="1" fill="hold">
                                          <p:stCondLst>
                                            <p:cond delay="0"/>
                                          </p:stCondLst>
                                        </p:cTn>
                                        <p:tgtEl>
                                          <p:spTgt spid="204817"/>
                                        </p:tgtEl>
                                        <p:attrNameLst>
                                          <p:attrName>style.visibility</p:attrName>
                                        </p:attrNameLst>
                                      </p:cBhvr>
                                      <p:to>
                                        <p:strVal val="visible"/>
                                      </p:to>
                                    </p:set>
                                    <p:animEffect transition="in" filter="slide(fromBottom)">
                                      <p:cBhvr>
                                        <p:cTn id="77" dur="500"/>
                                        <p:tgtEl>
                                          <p:spTgt spid="20481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4" fill="hold" nodeType="clickEffect">
                                  <p:stCondLst>
                                    <p:cond delay="0"/>
                                  </p:stCondLst>
                                  <p:childTnLst>
                                    <p:set>
                                      <p:cBhvr>
                                        <p:cTn id="81" dur="1" fill="hold">
                                          <p:stCondLst>
                                            <p:cond delay="0"/>
                                          </p:stCondLst>
                                        </p:cTn>
                                        <p:tgtEl>
                                          <p:spTgt spid="204846"/>
                                        </p:tgtEl>
                                        <p:attrNameLst>
                                          <p:attrName>style.visibility</p:attrName>
                                        </p:attrNameLst>
                                      </p:cBhvr>
                                      <p:to>
                                        <p:strVal val="visible"/>
                                      </p:to>
                                    </p:set>
                                    <p:animEffect transition="in" filter="slide(fromBottom)">
                                      <p:cBhvr>
                                        <p:cTn id="82" dur="500"/>
                                        <p:tgtEl>
                                          <p:spTgt spid="204846"/>
                                        </p:tgtEl>
                                      </p:cBhvr>
                                    </p:animEffect>
                                  </p:childTnLst>
                                </p:cTn>
                              </p:par>
                              <p:par>
                                <p:cTn id="83" presetID="12" presetClass="entr" presetSubtype="4" fill="hold" nodeType="withEffect">
                                  <p:stCondLst>
                                    <p:cond delay="0"/>
                                  </p:stCondLst>
                                  <p:childTnLst>
                                    <p:set>
                                      <p:cBhvr>
                                        <p:cTn id="84" dur="1" fill="hold">
                                          <p:stCondLst>
                                            <p:cond delay="0"/>
                                          </p:stCondLst>
                                        </p:cTn>
                                        <p:tgtEl>
                                          <p:spTgt spid="204843"/>
                                        </p:tgtEl>
                                        <p:attrNameLst>
                                          <p:attrName>style.visibility</p:attrName>
                                        </p:attrNameLst>
                                      </p:cBhvr>
                                      <p:to>
                                        <p:strVal val="visible"/>
                                      </p:to>
                                    </p:set>
                                    <p:animEffect transition="in" filter="slide(fromBottom)">
                                      <p:cBhvr>
                                        <p:cTn id="85" dur="500"/>
                                        <p:tgtEl>
                                          <p:spTgt spid="20484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2" presetClass="entr" presetSubtype="4" fill="hold" nodeType="clickEffect">
                                  <p:stCondLst>
                                    <p:cond delay="0"/>
                                  </p:stCondLst>
                                  <p:childTnLst>
                                    <p:set>
                                      <p:cBhvr>
                                        <p:cTn id="89" dur="1" fill="hold">
                                          <p:stCondLst>
                                            <p:cond delay="0"/>
                                          </p:stCondLst>
                                        </p:cTn>
                                        <p:tgtEl>
                                          <p:spTgt spid="204845"/>
                                        </p:tgtEl>
                                        <p:attrNameLst>
                                          <p:attrName>style.visibility</p:attrName>
                                        </p:attrNameLst>
                                      </p:cBhvr>
                                      <p:to>
                                        <p:strVal val="visible"/>
                                      </p:to>
                                    </p:set>
                                    <p:animEffect transition="in" filter="slide(fromBottom)">
                                      <p:cBhvr>
                                        <p:cTn id="90" dur="500"/>
                                        <p:tgtEl>
                                          <p:spTgt spid="204845"/>
                                        </p:tgtEl>
                                      </p:cBhvr>
                                    </p:animEffect>
                                  </p:childTnLst>
                                </p:cTn>
                              </p:par>
                              <p:par>
                                <p:cTn id="91" presetID="12" presetClass="entr" presetSubtype="4" fill="hold" nodeType="withEffect">
                                  <p:stCondLst>
                                    <p:cond delay="0"/>
                                  </p:stCondLst>
                                  <p:childTnLst>
                                    <p:set>
                                      <p:cBhvr>
                                        <p:cTn id="92" dur="1" fill="hold">
                                          <p:stCondLst>
                                            <p:cond delay="0"/>
                                          </p:stCondLst>
                                        </p:cTn>
                                        <p:tgtEl>
                                          <p:spTgt spid="204842"/>
                                        </p:tgtEl>
                                        <p:attrNameLst>
                                          <p:attrName>style.visibility</p:attrName>
                                        </p:attrNameLst>
                                      </p:cBhvr>
                                      <p:to>
                                        <p:strVal val="visible"/>
                                      </p:to>
                                    </p:set>
                                    <p:animEffect transition="in" filter="slide(fromBottom)">
                                      <p:cBhvr>
                                        <p:cTn id="93" dur="500"/>
                                        <p:tgtEl>
                                          <p:spTgt spid="20484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2" presetClass="entr" presetSubtype="4" fill="hold" nodeType="clickEffect">
                                  <p:stCondLst>
                                    <p:cond delay="0"/>
                                  </p:stCondLst>
                                  <p:childTnLst>
                                    <p:set>
                                      <p:cBhvr>
                                        <p:cTn id="97" dur="1" fill="hold">
                                          <p:stCondLst>
                                            <p:cond delay="0"/>
                                          </p:stCondLst>
                                        </p:cTn>
                                        <p:tgtEl>
                                          <p:spTgt spid="204844"/>
                                        </p:tgtEl>
                                        <p:attrNameLst>
                                          <p:attrName>style.visibility</p:attrName>
                                        </p:attrNameLst>
                                      </p:cBhvr>
                                      <p:to>
                                        <p:strVal val="visible"/>
                                      </p:to>
                                    </p:set>
                                    <p:animEffect transition="in" filter="slide(fromBottom)">
                                      <p:cBhvr>
                                        <p:cTn id="98" dur="500"/>
                                        <p:tgtEl>
                                          <p:spTgt spid="204844"/>
                                        </p:tgtEl>
                                      </p:cBhvr>
                                    </p:animEffect>
                                  </p:childTnLst>
                                </p:cTn>
                              </p:par>
                              <p:par>
                                <p:cTn id="99" presetID="12" presetClass="entr" presetSubtype="4" fill="hold" nodeType="withEffect">
                                  <p:stCondLst>
                                    <p:cond delay="0"/>
                                  </p:stCondLst>
                                  <p:childTnLst>
                                    <p:set>
                                      <p:cBhvr>
                                        <p:cTn id="100" dur="1" fill="hold">
                                          <p:stCondLst>
                                            <p:cond delay="0"/>
                                          </p:stCondLst>
                                        </p:cTn>
                                        <p:tgtEl>
                                          <p:spTgt spid="204841"/>
                                        </p:tgtEl>
                                        <p:attrNameLst>
                                          <p:attrName>style.visibility</p:attrName>
                                        </p:attrNameLst>
                                      </p:cBhvr>
                                      <p:to>
                                        <p:strVal val="visible"/>
                                      </p:to>
                                    </p:set>
                                    <p:animEffect transition="in" filter="slide(fromBottom)">
                                      <p:cBhvr>
                                        <p:cTn id="101" dur="500"/>
                                        <p:tgtEl>
                                          <p:spTgt spid="204841"/>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nodeType="clickEffect">
                                  <p:stCondLst>
                                    <p:cond delay="0"/>
                                  </p:stCondLst>
                                  <p:childTnLst>
                                    <p:set>
                                      <p:cBhvr>
                                        <p:cTn id="105" dur="1" fill="hold">
                                          <p:stCondLst>
                                            <p:cond delay="0"/>
                                          </p:stCondLst>
                                        </p:cTn>
                                        <p:tgtEl>
                                          <p:spTgt spid="204809"/>
                                        </p:tgtEl>
                                        <p:attrNameLst>
                                          <p:attrName>style.visibility</p:attrName>
                                        </p:attrNameLst>
                                      </p:cBhvr>
                                      <p:to>
                                        <p:strVal val="visible"/>
                                      </p:to>
                                    </p:set>
                                    <p:animEffect transition="in" filter="dissolve">
                                      <p:cBhvr>
                                        <p:cTn id="106" dur="500"/>
                                        <p:tgtEl>
                                          <p:spTgt spid="204809"/>
                                        </p:tgtEl>
                                      </p:cBhvr>
                                    </p:animEffect>
                                  </p:childTnLst>
                                </p:cTn>
                              </p:par>
                              <p:par>
                                <p:cTn id="107" presetID="9" presetClass="entr" presetSubtype="0" fill="hold" nodeType="withEffect">
                                  <p:stCondLst>
                                    <p:cond delay="0"/>
                                  </p:stCondLst>
                                  <p:childTnLst>
                                    <p:set>
                                      <p:cBhvr>
                                        <p:cTn id="108" dur="1" fill="hold">
                                          <p:stCondLst>
                                            <p:cond delay="0"/>
                                          </p:stCondLst>
                                        </p:cTn>
                                        <p:tgtEl>
                                          <p:spTgt spid="204840"/>
                                        </p:tgtEl>
                                        <p:attrNameLst>
                                          <p:attrName>style.visibility</p:attrName>
                                        </p:attrNameLst>
                                      </p:cBhvr>
                                      <p:to>
                                        <p:strVal val="visible"/>
                                      </p:to>
                                    </p:set>
                                    <p:animEffect transition="in" filter="dissolve">
                                      <p:cBhvr>
                                        <p:cTn id="109" dur="500"/>
                                        <p:tgtEl>
                                          <p:spTgt spid="204840"/>
                                        </p:tgtEl>
                                      </p:cBhvr>
                                    </p:animEffect>
                                  </p:childTnLst>
                                </p:cTn>
                              </p:par>
                              <p:par>
                                <p:cTn id="110" presetID="12" presetClass="entr" presetSubtype="4" fill="hold" nodeType="withEffect">
                                  <p:stCondLst>
                                    <p:cond delay="0"/>
                                  </p:stCondLst>
                                  <p:childTnLst>
                                    <p:set>
                                      <p:cBhvr>
                                        <p:cTn id="111" dur="1" fill="hold">
                                          <p:stCondLst>
                                            <p:cond delay="0"/>
                                          </p:stCondLst>
                                        </p:cTn>
                                        <p:tgtEl>
                                          <p:spTgt spid="204811"/>
                                        </p:tgtEl>
                                        <p:attrNameLst>
                                          <p:attrName>style.visibility</p:attrName>
                                        </p:attrNameLst>
                                      </p:cBhvr>
                                      <p:to>
                                        <p:strVal val="visible"/>
                                      </p:to>
                                    </p:set>
                                    <p:animEffect transition="in" filter="slide(fromBottom)">
                                      <p:cBhvr>
                                        <p:cTn id="112" dur="500"/>
                                        <p:tgtEl>
                                          <p:spTgt spid="204811"/>
                                        </p:tgtEl>
                                      </p:cBhvr>
                                    </p:animEffect>
                                  </p:childTnLst>
                                </p:cTn>
                              </p:par>
                              <p:par>
                                <p:cTn id="113" presetID="12" presetClass="entr" presetSubtype="4" fill="hold" nodeType="withEffect">
                                  <p:stCondLst>
                                    <p:cond delay="0"/>
                                  </p:stCondLst>
                                  <p:childTnLst>
                                    <p:set>
                                      <p:cBhvr>
                                        <p:cTn id="114" dur="1" fill="hold">
                                          <p:stCondLst>
                                            <p:cond delay="0"/>
                                          </p:stCondLst>
                                        </p:cTn>
                                        <p:tgtEl>
                                          <p:spTgt spid="204821"/>
                                        </p:tgtEl>
                                        <p:attrNameLst>
                                          <p:attrName>style.visibility</p:attrName>
                                        </p:attrNameLst>
                                      </p:cBhvr>
                                      <p:to>
                                        <p:strVal val="visible"/>
                                      </p:to>
                                    </p:set>
                                    <p:animEffect transition="in" filter="slide(fromBottom)">
                                      <p:cBhvr>
                                        <p:cTn id="115" dur="500"/>
                                        <p:tgtEl>
                                          <p:spTgt spid="20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1" grpId="0"/>
      <p:bldP spid="204814" grpId="0"/>
      <p:bldP spid="204815" grpId="0"/>
      <p:bldP spid="204816" grpId="0"/>
      <p:bldP spid="204817" grpId="0"/>
      <p:bldP spid="204818" grpId="0"/>
      <p:bldP spid="204819" grpId="0"/>
      <p:bldP spid="204820" grpId="0"/>
      <p:bldP spid="204823" grpId="0"/>
      <p:bldP spid="204823" grpId="1"/>
      <p:bldP spid="204844" grpId="0"/>
      <p:bldP spid="204845" grpId="0"/>
      <p:bldP spid="204846" grpId="0"/>
      <p:bldP spid="2048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形标注 5">
            <a:extLst>
              <a:ext uri="{FF2B5EF4-FFF2-40B4-BE49-F238E27FC236}">
                <a16:creationId xmlns:a16="http://schemas.microsoft.com/office/drawing/2014/main" id="{54F3AE43-64E8-B7D7-E5E8-78386757A6E3}"/>
              </a:ext>
            </a:extLst>
          </p:cNvPr>
          <p:cNvSpPr/>
          <p:nvPr/>
        </p:nvSpPr>
        <p:spPr>
          <a:xfrm>
            <a:off x="7185067" y="1910320"/>
            <a:ext cx="2976820" cy="1967866"/>
          </a:xfrm>
          <a:prstGeom prst="wedgeEllipseCallout">
            <a:avLst>
              <a:gd name="adj1" fmla="val -110514"/>
              <a:gd name="adj2" fmla="val 245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FFFFFF"/>
              </a:solidFill>
              <a:latin typeface="Times New Roman"/>
            </a:endParaRPr>
          </a:p>
        </p:txBody>
      </p:sp>
      <p:sp>
        <p:nvSpPr>
          <p:cNvPr id="12290" name="灯片编号占位符 3">
            <a:extLst>
              <a:ext uri="{FF2B5EF4-FFF2-40B4-BE49-F238E27FC236}">
                <a16:creationId xmlns:a16="http://schemas.microsoft.com/office/drawing/2014/main" id="{9C2942E4-5DC3-3C1E-3921-302F34028BC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E3130E72-CE10-6242-B643-6948AD28B117}" type="slidenum">
              <a:rPr kumimoji="0" lang="en-US" altLang="zh-CN" sz="1000">
                <a:solidFill>
                  <a:srgbClr val="808080"/>
                </a:solidFill>
                <a:ea typeface="华文行楷" panose="02010800040101010101" pitchFamily="2" charset="-122"/>
              </a:rPr>
              <a:pPr fontAlgn="base">
                <a:spcBef>
                  <a:spcPct val="0"/>
                </a:spcBef>
                <a:spcAft>
                  <a:spcPct val="0"/>
                </a:spcAft>
                <a:buClrTx/>
                <a:buSzTx/>
              </a:pPr>
              <a:t>11</a:t>
            </a:fld>
            <a:endParaRPr kumimoji="0" lang="en-US" altLang="zh-CN" sz="1000">
              <a:solidFill>
                <a:srgbClr val="808080"/>
              </a:solidFill>
              <a:ea typeface="华文行楷" panose="02010800040101010101" pitchFamily="2" charset="-122"/>
            </a:endParaRPr>
          </a:p>
        </p:txBody>
      </p:sp>
      <p:sp>
        <p:nvSpPr>
          <p:cNvPr id="12291" name="Rectangle 2">
            <a:extLst>
              <a:ext uri="{FF2B5EF4-FFF2-40B4-BE49-F238E27FC236}">
                <a16:creationId xmlns:a16="http://schemas.microsoft.com/office/drawing/2014/main" id="{DC392D3B-E79E-C204-6AC7-688369BD7589}"/>
              </a:ext>
            </a:extLst>
          </p:cNvPr>
          <p:cNvSpPr>
            <a:spLocks noGrp="1" noChangeArrowheads="1"/>
          </p:cNvSpPr>
          <p:nvPr>
            <p:ph type="title"/>
          </p:nvPr>
        </p:nvSpPr>
        <p:spPr/>
        <p:txBody>
          <a:bodyPr/>
          <a:lstStyle/>
          <a:p>
            <a:pPr eaLnBrk="1" hangingPunct="1"/>
            <a:r>
              <a:rPr lang="zh-CN" altLang="en-US" dirty="0">
                <a:solidFill>
                  <a:srgbClr val="FF0000"/>
                </a:solidFill>
              </a:rPr>
              <a:t>线性</a:t>
            </a:r>
            <a:r>
              <a:rPr lang="zh-CN" altLang="en-US" dirty="0"/>
              <a:t>盈亏平衡分析</a:t>
            </a:r>
          </a:p>
        </p:txBody>
      </p:sp>
      <p:sp>
        <p:nvSpPr>
          <p:cNvPr id="206851" name="Text Box 3">
            <a:extLst>
              <a:ext uri="{FF2B5EF4-FFF2-40B4-BE49-F238E27FC236}">
                <a16:creationId xmlns:a16="http://schemas.microsoft.com/office/drawing/2014/main" id="{40CF286E-1EB6-34A7-0290-5339ADFAEF61}"/>
              </a:ext>
            </a:extLst>
          </p:cNvPr>
          <p:cNvSpPr txBox="1">
            <a:spLocks noChangeArrowheads="1"/>
          </p:cNvSpPr>
          <p:nvPr/>
        </p:nvSpPr>
        <p:spPr bwMode="auto">
          <a:xfrm>
            <a:off x="2029620" y="1361321"/>
            <a:ext cx="30241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lang="en-US" altLang="zh-CN" sz="2400" b="1" dirty="0">
                <a:latin typeface="幼圆" pitchFamily="49" charset="-122"/>
                <a:ea typeface="幼圆" pitchFamily="49" charset="-122"/>
              </a:rPr>
              <a:t>2.</a:t>
            </a:r>
            <a:r>
              <a:rPr lang="zh-CN" altLang="en-US" sz="2400" b="1" dirty="0">
                <a:latin typeface="幼圆" pitchFamily="49" charset="-122"/>
                <a:ea typeface="幼圆" pitchFamily="49" charset="-122"/>
              </a:rPr>
              <a:t>盈亏平衡分析的应用</a:t>
            </a:r>
          </a:p>
        </p:txBody>
      </p:sp>
      <p:graphicFrame>
        <p:nvGraphicFramePr>
          <p:cNvPr id="206852" name="Object 4">
            <a:extLst>
              <a:ext uri="{FF2B5EF4-FFF2-40B4-BE49-F238E27FC236}">
                <a16:creationId xmlns:a16="http://schemas.microsoft.com/office/drawing/2014/main" id="{F38DFE57-3A8C-AD58-668E-EF30F89E38D7}"/>
              </a:ext>
            </a:extLst>
          </p:cNvPr>
          <p:cNvGraphicFramePr>
            <a:graphicFrameLocks noChangeAspect="1"/>
          </p:cNvGraphicFramePr>
          <p:nvPr/>
        </p:nvGraphicFramePr>
        <p:xfrm>
          <a:off x="2407004" y="3648320"/>
          <a:ext cx="3678000" cy="770791"/>
        </p:xfrm>
        <a:graphic>
          <a:graphicData uri="http://schemas.openxmlformats.org/presentationml/2006/ole">
            <mc:AlternateContent xmlns:mc="http://schemas.openxmlformats.org/markup-compatibility/2006">
              <mc:Choice xmlns:v="urn:schemas-microsoft-com:vml" Requires="v">
                <p:oleObj name="Equation" r:id="rId2" imgW="45351700" imgH="10236200" progId="Equation.DSMT4">
                  <p:embed/>
                </p:oleObj>
              </mc:Choice>
              <mc:Fallback>
                <p:oleObj name="Equation" r:id="rId2" imgW="45351700" imgH="10236200" progId="Equation.DSMT4">
                  <p:embed/>
                  <p:pic>
                    <p:nvPicPr>
                      <p:cNvPr id="206852" name="Object 4">
                        <a:extLst>
                          <a:ext uri="{FF2B5EF4-FFF2-40B4-BE49-F238E27FC236}">
                            <a16:creationId xmlns:a16="http://schemas.microsoft.com/office/drawing/2014/main" id="{F38DFE57-3A8C-AD58-668E-EF30F89E38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7004" y="3648320"/>
                        <a:ext cx="3678000" cy="770791"/>
                      </a:xfrm>
                      <a:prstGeom prst="rect">
                        <a:avLst/>
                      </a:prstGeom>
                      <a:gradFill rotWithShape="0">
                        <a:gsLst>
                          <a:gs pos="0">
                            <a:srgbClr val="036D7B"/>
                          </a:gs>
                          <a:gs pos="100000">
                            <a:srgbClr val="CCFFFF"/>
                          </a:gs>
                        </a:gsLst>
                        <a:lin ang="5400000" scaled="1"/>
                      </a:gradFill>
                      <a:ln>
                        <a:noFill/>
                      </a:ln>
                      <a:effectLst>
                        <a:outerShdw dist="107763" dir="18900000" algn="ctr" rotWithShape="0">
                          <a:srgbClr val="808080">
                            <a:alpha val="50000"/>
                          </a:srgbClr>
                        </a:outerShdw>
                      </a:effectLst>
                    </p:spPr>
                  </p:pic>
                </p:oleObj>
              </mc:Fallback>
            </mc:AlternateContent>
          </a:graphicData>
        </a:graphic>
      </p:graphicFrame>
      <p:graphicFrame>
        <p:nvGraphicFramePr>
          <p:cNvPr id="206853" name="Object 5">
            <a:extLst>
              <a:ext uri="{FF2B5EF4-FFF2-40B4-BE49-F238E27FC236}">
                <a16:creationId xmlns:a16="http://schemas.microsoft.com/office/drawing/2014/main" id="{0CE4DB69-F114-FD10-1F00-15DAF24D8013}"/>
              </a:ext>
            </a:extLst>
          </p:cNvPr>
          <p:cNvGraphicFramePr>
            <a:graphicFrameLocks noChangeAspect="1"/>
          </p:cNvGraphicFramePr>
          <p:nvPr/>
        </p:nvGraphicFramePr>
        <p:xfrm>
          <a:off x="7063278" y="5676412"/>
          <a:ext cx="2363092" cy="756154"/>
        </p:xfrm>
        <a:graphic>
          <a:graphicData uri="http://schemas.openxmlformats.org/presentationml/2006/ole">
            <mc:AlternateContent xmlns:mc="http://schemas.openxmlformats.org/markup-compatibility/2006">
              <mc:Choice xmlns:v="urn:schemas-microsoft-com:vml" Requires="v">
                <p:oleObj name="Equation" r:id="rId4" imgW="32181800" imgH="9944100" progId="Equation.DSMT4">
                  <p:embed/>
                </p:oleObj>
              </mc:Choice>
              <mc:Fallback>
                <p:oleObj name="Equation" r:id="rId4" imgW="32181800" imgH="9944100" progId="Equation.DSMT4">
                  <p:embed/>
                  <p:pic>
                    <p:nvPicPr>
                      <p:cNvPr id="206853" name="Object 5">
                        <a:extLst>
                          <a:ext uri="{FF2B5EF4-FFF2-40B4-BE49-F238E27FC236}">
                            <a16:creationId xmlns:a16="http://schemas.microsoft.com/office/drawing/2014/main" id="{0CE4DB69-F114-FD10-1F00-15DAF24D80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3278" y="5676412"/>
                        <a:ext cx="2363092" cy="756154"/>
                      </a:xfrm>
                      <a:prstGeom prst="rect">
                        <a:avLst/>
                      </a:prstGeom>
                      <a:gradFill rotWithShape="0">
                        <a:gsLst>
                          <a:gs pos="0">
                            <a:srgbClr val="036D7B"/>
                          </a:gs>
                          <a:gs pos="100000">
                            <a:srgbClr val="CCFFFF"/>
                          </a:gs>
                        </a:gsLst>
                        <a:lin ang="5400000" scaled="1"/>
                      </a:gradFill>
                      <a:ln>
                        <a:noFill/>
                      </a:ln>
                      <a:effectLst>
                        <a:outerShdw dist="107763" dir="18900000" algn="ctr" rotWithShape="0">
                          <a:srgbClr val="808080">
                            <a:alpha val="50000"/>
                          </a:srgbClr>
                        </a:outerShdw>
                      </a:effectLst>
                    </p:spPr>
                  </p:pic>
                </p:oleObj>
              </mc:Fallback>
            </mc:AlternateContent>
          </a:graphicData>
        </a:graphic>
      </p:graphicFrame>
      <p:sp>
        <p:nvSpPr>
          <p:cNvPr id="206855" name="Text Box 7">
            <a:extLst>
              <a:ext uri="{FF2B5EF4-FFF2-40B4-BE49-F238E27FC236}">
                <a16:creationId xmlns:a16="http://schemas.microsoft.com/office/drawing/2014/main" id="{F9AC3ED2-38F9-61E6-0C3E-E49B0EC709DA}"/>
              </a:ext>
            </a:extLst>
          </p:cNvPr>
          <p:cNvSpPr txBox="1">
            <a:spLocks noChangeArrowheads="1"/>
          </p:cNvSpPr>
          <p:nvPr/>
        </p:nvSpPr>
        <p:spPr bwMode="auto">
          <a:xfrm>
            <a:off x="1933789" y="3214210"/>
            <a:ext cx="4824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kumimoji="0" lang="en-US" altLang="zh-CN" sz="2000" b="1" dirty="0">
                <a:latin typeface="幼圆" pitchFamily="49" charset="-122"/>
                <a:ea typeface="幼圆" pitchFamily="49" charset="-122"/>
              </a:rPr>
              <a:t> (2</a:t>
            </a:r>
            <a:r>
              <a:rPr kumimoji="0" lang="zh-CN" altLang="en-US" sz="2000" b="1" dirty="0">
                <a:latin typeface="幼圆" pitchFamily="49" charset="-122"/>
                <a:ea typeface="幼圆" pitchFamily="49" charset="-122"/>
              </a:rPr>
              <a:t>）平衡点生产能力利用率</a:t>
            </a:r>
          </a:p>
        </p:txBody>
      </p:sp>
      <p:sp>
        <p:nvSpPr>
          <p:cNvPr id="206856" name="Text Box 8">
            <a:extLst>
              <a:ext uri="{FF2B5EF4-FFF2-40B4-BE49-F238E27FC236}">
                <a16:creationId xmlns:a16="http://schemas.microsoft.com/office/drawing/2014/main" id="{3A6868C3-34D8-297A-DFE4-3B8BBE920D64}"/>
              </a:ext>
            </a:extLst>
          </p:cNvPr>
          <p:cNvSpPr txBox="1">
            <a:spLocks noChangeArrowheads="1"/>
          </p:cNvSpPr>
          <p:nvPr/>
        </p:nvSpPr>
        <p:spPr bwMode="auto">
          <a:xfrm>
            <a:off x="6711259" y="5189784"/>
            <a:ext cx="2770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kumimoji="0" lang="zh-CN" altLang="en-US" sz="2000" b="1" dirty="0">
                <a:latin typeface="幼圆" pitchFamily="49" charset="-122"/>
                <a:ea typeface="幼圆" pitchFamily="49" charset="-122"/>
              </a:rPr>
              <a:t>（</a:t>
            </a:r>
            <a:r>
              <a:rPr kumimoji="0" lang="en-US" altLang="zh-CN" sz="2000" b="1" dirty="0">
                <a:latin typeface="幼圆" pitchFamily="49" charset="-122"/>
                <a:ea typeface="幼圆" pitchFamily="49" charset="-122"/>
              </a:rPr>
              <a:t>4</a:t>
            </a:r>
            <a:r>
              <a:rPr kumimoji="0" lang="zh-CN" altLang="en-US" sz="2000" b="1" dirty="0">
                <a:latin typeface="幼圆" pitchFamily="49" charset="-122"/>
                <a:ea typeface="幼圆" pitchFamily="49" charset="-122"/>
              </a:rPr>
              <a:t>）平衡点营业收入</a:t>
            </a:r>
          </a:p>
        </p:txBody>
      </p:sp>
      <p:sp>
        <p:nvSpPr>
          <p:cNvPr id="2" name="Text Box 14">
            <a:extLst>
              <a:ext uri="{FF2B5EF4-FFF2-40B4-BE49-F238E27FC236}">
                <a16:creationId xmlns:a16="http://schemas.microsoft.com/office/drawing/2014/main" id="{55B6BDCD-DD6F-89C5-1CE8-12C3EDC2C93A}"/>
              </a:ext>
            </a:extLst>
          </p:cNvPr>
          <p:cNvSpPr txBox="1">
            <a:spLocks noChangeArrowheads="1"/>
          </p:cNvSpPr>
          <p:nvPr/>
        </p:nvSpPr>
        <p:spPr bwMode="auto">
          <a:xfrm>
            <a:off x="1951528" y="1898830"/>
            <a:ext cx="5111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kumimoji="0" lang="en-US" altLang="zh-CN" sz="2000" b="1" dirty="0">
                <a:latin typeface="幼圆" pitchFamily="49" charset="-122"/>
                <a:ea typeface="幼圆" pitchFamily="49" charset="-122"/>
              </a:rPr>
              <a:t>(1)</a:t>
            </a:r>
            <a:r>
              <a:rPr kumimoji="0" lang="zh-CN" altLang="en-US" sz="2000" b="1" dirty="0">
                <a:latin typeface="幼圆" pitchFamily="49" charset="-122"/>
                <a:ea typeface="幼圆" pitchFamily="49" charset="-122"/>
              </a:rPr>
              <a:t>达到目标利润</a:t>
            </a:r>
            <a:r>
              <a:rPr kumimoji="0" lang="en-US" altLang="zh-CN" sz="2000" b="1" i="1" dirty="0">
                <a:latin typeface="幼圆" pitchFamily="49" charset="-122"/>
                <a:ea typeface="幼圆" pitchFamily="49" charset="-122"/>
              </a:rPr>
              <a:t>B</a:t>
            </a:r>
            <a:r>
              <a:rPr kumimoji="0" lang="zh-CN" altLang="en-US" sz="2000" b="1" i="1" dirty="0">
                <a:latin typeface="幼圆" pitchFamily="49" charset="-122"/>
                <a:ea typeface="幼圆" pitchFamily="49" charset="-122"/>
              </a:rPr>
              <a:t> </a:t>
            </a:r>
            <a:r>
              <a:rPr kumimoji="0" lang="zh-CN" altLang="en-US" sz="2000" b="1" dirty="0">
                <a:latin typeface="幼圆" pitchFamily="49" charset="-122"/>
                <a:ea typeface="幼圆" pitchFamily="49" charset="-122"/>
              </a:rPr>
              <a:t>时的产量</a:t>
            </a:r>
            <a:endParaRPr lang="zh-CN" altLang="en-US" sz="2000" b="1" dirty="0">
              <a:latin typeface="幼圆" pitchFamily="49" charset="-122"/>
              <a:ea typeface="幼圆" pitchFamily="49" charset="-122"/>
            </a:endParaRPr>
          </a:p>
        </p:txBody>
      </p:sp>
      <p:graphicFrame>
        <p:nvGraphicFramePr>
          <p:cNvPr id="3" name="Object 15">
            <a:extLst>
              <a:ext uri="{FF2B5EF4-FFF2-40B4-BE49-F238E27FC236}">
                <a16:creationId xmlns:a16="http://schemas.microsoft.com/office/drawing/2014/main" id="{D86D0BEA-ECBF-9DD3-602B-B7022CF57830}"/>
              </a:ext>
            </a:extLst>
          </p:cNvPr>
          <p:cNvGraphicFramePr>
            <a:graphicFrameLocks noChangeAspect="1"/>
          </p:cNvGraphicFramePr>
          <p:nvPr/>
        </p:nvGraphicFramePr>
        <p:xfrm>
          <a:off x="2427287" y="2348880"/>
          <a:ext cx="2093538" cy="711200"/>
        </p:xfrm>
        <a:graphic>
          <a:graphicData uri="http://schemas.openxmlformats.org/presentationml/2006/ole">
            <mc:AlternateContent xmlns:mc="http://schemas.openxmlformats.org/markup-compatibility/2006">
              <mc:Choice xmlns:v="urn:schemas-microsoft-com:vml" Requires="v">
                <p:oleObj name="Equation" r:id="rId6" imgW="22237700" imgH="9067800" progId="Equation.DSMT4">
                  <p:embed/>
                </p:oleObj>
              </mc:Choice>
              <mc:Fallback>
                <p:oleObj name="Equation" r:id="rId6" imgW="22237700" imgH="9067800" progId="Equation.DSMT4">
                  <p:embed/>
                  <p:pic>
                    <p:nvPicPr>
                      <p:cNvPr id="3" name="Object 15">
                        <a:extLst>
                          <a:ext uri="{FF2B5EF4-FFF2-40B4-BE49-F238E27FC236}">
                            <a16:creationId xmlns:a16="http://schemas.microsoft.com/office/drawing/2014/main" id="{D86D0BEA-ECBF-9DD3-602B-B7022CF578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7287" y="2348880"/>
                        <a:ext cx="2093538" cy="711200"/>
                      </a:xfrm>
                      <a:prstGeom prst="rect">
                        <a:avLst/>
                      </a:prstGeom>
                      <a:gradFill rotWithShape="0">
                        <a:gsLst>
                          <a:gs pos="0">
                            <a:srgbClr val="036D7B"/>
                          </a:gs>
                          <a:gs pos="100000">
                            <a:srgbClr val="CCFFFF"/>
                          </a:gs>
                        </a:gsLst>
                        <a:lin ang="5400000" scaled="1"/>
                      </a:gradFill>
                      <a:ln>
                        <a:noFill/>
                      </a:ln>
                      <a:effectLst>
                        <a:outerShdw dist="107763" dir="18900000" algn="ctr" rotWithShape="0">
                          <a:srgbClr val="808080">
                            <a:alpha val="50000"/>
                          </a:srgbClr>
                        </a:outerShdw>
                      </a:effectLst>
                    </p:spPr>
                  </p:pic>
                </p:oleObj>
              </mc:Fallback>
            </mc:AlternateContent>
          </a:graphicData>
        </a:graphic>
      </p:graphicFrame>
      <p:sp>
        <p:nvSpPr>
          <p:cNvPr id="4" name="Text Box 7">
            <a:extLst>
              <a:ext uri="{FF2B5EF4-FFF2-40B4-BE49-F238E27FC236}">
                <a16:creationId xmlns:a16="http://schemas.microsoft.com/office/drawing/2014/main" id="{2EA3D185-D4EA-9DB9-8ED4-D88BFE2A2460}"/>
              </a:ext>
            </a:extLst>
          </p:cNvPr>
          <p:cNvSpPr txBox="1">
            <a:spLocks noChangeArrowheads="1"/>
          </p:cNvSpPr>
          <p:nvPr/>
        </p:nvSpPr>
        <p:spPr bwMode="auto">
          <a:xfrm>
            <a:off x="7742485" y="2131581"/>
            <a:ext cx="2021094" cy="55399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lang="zh-CN" altLang="en-US" sz="1800" b="1" dirty="0">
                <a:solidFill>
                  <a:srgbClr val="FF0000"/>
                </a:solidFill>
                <a:latin typeface="Arial" panose="020B0604020202020204" pitchFamily="34" charset="0"/>
                <a:ea typeface="幼圆" pitchFamily="49" charset="-122"/>
              </a:rPr>
              <a:t>当</a:t>
            </a:r>
            <a:r>
              <a:rPr lang="en-US" altLang="zh-CN" sz="1800" b="1" dirty="0">
                <a:solidFill>
                  <a:srgbClr val="FF0000"/>
                </a:solidFill>
                <a:latin typeface="Arial" panose="020B0604020202020204" pitchFamily="34" charset="0"/>
                <a:ea typeface="幼圆" pitchFamily="49" charset="-122"/>
              </a:rPr>
              <a:t>B=0</a:t>
            </a:r>
            <a:r>
              <a:rPr lang="zh-CN" altLang="en-US" sz="1800" b="1" dirty="0">
                <a:solidFill>
                  <a:srgbClr val="FF0000"/>
                </a:solidFill>
                <a:latin typeface="Arial" panose="020B0604020202020204" pitchFamily="34" charset="0"/>
                <a:ea typeface="幼圆" pitchFamily="49" charset="-122"/>
              </a:rPr>
              <a:t>时，得到盈亏平衡时的年产量      </a:t>
            </a:r>
          </a:p>
        </p:txBody>
      </p:sp>
      <p:graphicFrame>
        <p:nvGraphicFramePr>
          <p:cNvPr id="5" name="Object 6">
            <a:extLst>
              <a:ext uri="{FF2B5EF4-FFF2-40B4-BE49-F238E27FC236}">
                <a16:creationId xmlns:a16="http://schemas.microsoft.com/office/drawing/2014/main" id="{AC3C9041-47D5-92F1-F92C-013528A88686}"/>
              </a:ext>
            </a:extLst>
          </p:cNvPr>
          <p:cNvGraphicFramePr>
            <a:graphicFrameLocks noChangeAspect="1"/>
          </p:cNvGraphicFramePr>
          <p:nvPr/>
        </p:nvGraphicFramePr>
        <p:xfrm>
          <a:off x="7741224" y="2894253"/>
          <a:ext cx="1863574" cy="696264"/>
        </p:xfrm>
        <a:graphic>
          <a:graphicData uri="http://schemas.openxmlformats.org/presentationml/2006/ole">
            <mc:AlternateContent xmlns:mc="http://schemas.openxmlformats.org/markup-compatibility/2006">
              <mc:Choice xmlns:v="urn:schemas-microsoft-com:vml" Requires="v">
                <p:oleObj name="Equation" r:id="rId8" imgW="26035000" imgH="9067800" progId="Equation.DSMT4">
                  <p:embed/>
                </p:oleObj>
              </mc:Choice>
              <mc:Fallback>
                <p:oleObj name="Equation" r:id="rId8" imgW="26035000" imgH="9067800" progId="Equation.DSMT4">
                  <p:embed/>
                  <p:pic>
                    <p:nvPicPr>
                      <p:cNvPr id="5" name="Object 6">
                        <a:extLst>
                          <a:ext uri="{FF2B5EF4-FFF2-40B4-BE49-F238E27FC236}">
                            <a16:creationId xmlns:a16="http://schemas.microsoft.com/office/drawing/2014/main" id="{AC3C9041-47D5-92F1-F92C-013528A8868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1224" y="2894253"/>
                        <a:ext cx="1863574" cy="696264"/>
                      </a:xfrm>
                      <a:prstGeom prst="rect">
                        <a:avLst/>
                      </a:prstGeom>
                      <a:gradFill rotWithShape="0">
                        <a:gsLst>
                          <a:gs pos="0">
                            <a:srgbClr val="036D7B"/>
                          </a:gs>
                          <a:gs pos="100000">
                            <a:srgbClr val="CCFFFF"/>
                          </a:gs>
                        </a:gsLst>
                        <a:lin ang="5400000" scaled="1"/>
                      </a:gradFill>
                      <a:ln>
                        <a:noFill/>
                      </a:ln>
                      <a:effectLst>
                        <a:outerShdw dist="107763" dir="18900000" algn="ctr" rotWithShape="0">
                          <a:srgbClr val="808080">
                            <a:alpha val="50000"/>
                          </a:srgbClr>
                        </a:outerShdw>
                      </a:effectLst>
                    </p:spPr>
                  </p:pic>
                </p:oleObj>
              </mc:Fallback>
            </mc:AlternateContent>
          </a:graphicData>
        </a:graphic>
      </p:graphicFrame>
      <p:sp>
        <p:nvSpPr>
          <p:cNvPr id="7" name="文本框 6">
            <a:extLst>
              <a:ext uri="{FF2B5EF4-FFF2-40B4-BE49-F238E27FC236}">
                <a16:creationId xmlns:a16="http://schemas.microsoft.com/office/drawing/2014/main" id="{A693B037-1976-0BDF-CD9E-46F825CBFC0E}"/>
              </a:ext>
            </a:extLst>
          </p:cNvPr>
          <p:cNvSpPr txBox="1"/>
          <p:nvPr/>
        </p:nvSpPr>
        <p:spPr>
          <a:xfrm>
            <a:off x="7303758" y="1094647"/>
            <a:ext cx="3404697" cy="400110"/>
          </a:xfrm>
          <a:prstGeom prst="rect">
            <a:avLst/>
          </a:prstGeom>
          <a:noFill/>
        </p:spPr>
        <p:txBody>
          <a:bodyPr wrap="square" rtlCol="0">
            <a:spAutoFit/>
          </a:bodyPr>
          <a:lstStyle/>
          <a:p>
            <a:pPr eaLnBrk="0" fontAlgn="base" hangingPunct="0">
              <a:spcBef>
                <a:spcPct val="0"/>
              </a:spcBef>
              <a:spcAft>
                <a:spcPct val="0"/>
              </a:spcAft>
            </a:pPr>
            <a:r>
              <a:rPr kumimoji="1" lang="zh-CN" altLang="en-US" sz="2000" b="1" dirty="0">
                <a:solidFill>
                  <a:srgbClr val="0070C0"/>
                </a:solidFill>
                <a:latin typeface="Tahoma" panose="020B0604030504040204" pitchFamily="34" charset="0"/>
                <a:ea typeface="宋体" panose="02010600030101010101" pitchFamily="2" charset="-122"/>
              </a:rPr>
              <a:t>其他量不变，求年产量！</a:t>
            </a:r>
          </a:p>
        </p:txBody>
      </p:sp>
      <p:sp>
        <p:nvSpPr>
          <p:cNvPr id="8" name="Text Box 13">
            <a:extLst>
              <a:ext uri="{FF2B5EF4-FFF2-40B4-BE49-F238E27FC236}">
                <a16:creationId xmlns:a16="http://schemas.microsoft.com/office/drawing/2014/main" id="{AC903CC8-A215-F516-7A40-B46C64D20A4F}"/>
              </a:ext>
            </a:extLst>
          </p:cNvPr>
          <p:cNvSpPr txBox="1">
            <a:spLocks noChangeArrowheads="1"/>
          </p:cNvSpPr>
          <p:nvPr/>
        </p:nvSpPr>
        <p:spPr bwMode="auto">
          <a:xfrm>
            <a:off x="2029619" y="5104420"/>
            <a:ext cx="2592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kumimoji="0" lang="en-US" altLang="zh-CN" sz="2000" b="1" dirty="0">
                <a:latin typeface="幼圆" pitchFamily="49" charset="-122"/>
                <a:ea typeface="幼圆" pitchFamily="49" charset="-122"/>
              </a:rPr>
              <a:t>(3)</a:t>
            </a:r>
            <a:r>
              <a:rPr kumimoji="0" lang="zh-CN" altLang="en-US" sz="2000" b="1" dirty="0">
                <a:latin typeface="幼圆" pitchFamily="49" charset="-122"/>
                <a:ea typeface="幼圆" pitchFamily="49" charset="-122"/>
              </a:rPr>
              <a:t>经营安全率</a:t>
            </a:r>
            <a:endParaRPr lang="zh-CN" altLang="en-US" sz="2000" b="1" dirty="0">
              <a:latin typeface="幼圆" pitchFamily="49" charset="-122"/>
              <a:ea typeface="幼圆" pitchFamily="49" charset="-122"/>
            </a:endParaRPr>
          </a:p>
        </p:txBody>
      </p:sp>
      <p:graphicFrame>
        <p:nvGraphicFramePr>
          <p:cNvPr id="9" name="Object 12">
            <a:extLst>
              <a:ext uri="{FF2B5EF4-FFF2-40B4-BE49-F238E27FC236}">
                <a16:creationId xmlns:a16="http://schemas.microsoft.com/office/drawing/2014/main" id="{A28D1558-E7C7-8F83-C546-78E2E40785DD}"/>
              </a:ext>
            </a:extLst>
          </p:cNvPr>
          <p:cNvGraphicFramePr>
            <a:graphicFrameLocks noChangeAspect="1"/>
          </p:cNvGraphicFramePr>
          <p:nvPr/>
        </p:nvGraphicFramePr>
        <p:xfrm>
          <a:off x="2451894" y="5589241"/>
          <a:ext cx="2179637" cy="448377"/>
        </p:xfrm>
        <a:graphic>
          <a:graphicData uri="http://schemas.openxmlformats.org/presentationml/2006/ole">
            <mc:AlternateContent xmlns:mc="http://schemas.openxmlformats.org/markup-compatibility/2006">
              <mc:Choice xmlns:v="urn:schemas-microsoft-com:vml" Requires="v">
                <p:oleObj name="Equation" r:id="rId10" imgW="25450800" imgH="5270500" progId="Equation.DSMT4">
                  <p:embed/>
                </p:oleObj>
              </mc:Choice>
              <mc:Fallback>
                <p:oleObj name="Equation" r:id="rId10" imgW="25450800" imgH="5270500" progId="Equation.DSMT4">
                  <p:embed/>
                  <p:pic>
                    <p:nvPicPr>
                      <p:cNvPr id="9" name="Object 12">
                        <a:extLst>
                          <a:ext uri="{FF2B5EF4-FFF2-40B4-BE49-F238E27FC236}">
                            <a16:creationId xmlns:a16="http://schemas.microsoft.com/office/drawing/2014/main" id="{A28D1558-E7C7-8F83-C546-78E2E40785D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1894" y="5589241"/>
                        <a:ext cx="2179637" cy="448377"/>
                      </a:xfrm>
                      <a:prstGeom prst="rect">
                        <a:avLst/>
                      </a:prstGeom>
                      <a:gradFill rotWithShape="0">
                        <a:gsLst>
                          <a:gs pos="0">
                            <a:srgbClr val="036D7B"/>
                          </a:gs>
                          <a:gs pos="100000">
                            <a:srgbClr val="CCFFFF"/>
                          </a:gs>
                        </a:gsLst>
                        <a:lin ang="5400000" scaled="1"/>
                      </a:gradFill>
                      <a:ln>
                        <a:noFill/>
                      </a:ln>
                      <a:effectLst>
                        <a:outerShdw dist="107763" dir="18900000" algn="ctr" rotWithShape="0">
                          <a:srgbClr val="808080">
                            <a:alpha val="50000"/>
                          </a:srgbClr>
                        </a:outerShdw>
                      </a:effectLst>
                    </p:spPr>
                  </p:pic>
                </p:oleObj>
              </mc:Fallback>
            </mc:AlternateContent>
          </a:graphicData>
        </a:graphic>
      </p:graphicFrame>
      <p:sp>
        <p:nvSpPr>
          <p:cNvPr id="11" name="文本框 10">
            <a:extLst>
              <a:ext uri="{FF2B5EF4-FFF2-40B4-BE49-F238E27FC236}">
                <a16:creationId xmlns:a16="http://schemas.microsoft.com/office/drawing/2014/main" id="{3532F828-46FB-A308-F9F5-71C6A040D262}"/>
              </a:ext>
            </a:extLst>
          </p:cNvPr>
          <p:cNvSpPr txBox="1"/>
          <p:nvPr/>
        </p:nvSpPr>
        <p:spPr>
          <a:xfrm>
            <a:off x="1992373" y="6129669"/>
            <a:ext cx="4157774" cy="369332"/>
          </a:xfrm>
          <a:prstGeom prst="rect">
            <a:avLst/>
          </a:prstGeom>
          <a:noFill/>
        </p:spPr>
        <p:txBody>
          <a:bodyPr wrap="square">
            <a:spAutoFit/>
          </a:bodyPr>
          <a:lstStyle/>
          <a:p>
            <a:pPr eaLnBrk="0" fontAlgn="base" hangingPunct="0">
              <a:spcBef>
                <a:spcPct val="0"/>
              </a:spcBef>
              <a:spcAft>
                <a:spcPct val="0"/>
              </a:spcAft>
            </a:pPr>
            <a:r>
              <a:rPr lang="zh-CN" altLang="en-US" b="1" dirty="0">
                <a:solidFill>
                  <a:srgbClr val="000000"/>
                </a:solidFill>
                <a:latin typeface="幼圆" pitchFamily="49" charset="-122"/>
                <a:ea typeface="幼圆" pitchFamily="49" charset="-122"/>
              </a:rPr>
              <a:t>经营安全率一般不应小于</a:t>
            </a:r>
            <a:r>
              <a:rPr lang="en-US" altLang="zh-CN" b="1" dirty="0">
                <a:solidFill>
                  <a:srgbClr val="000000"/>
                </a:solidFill>
                <a:latin typeface="幼圆" pitchFamily="49" charset="-122"/>
                <a:ea typeface="幼圆" pitchFamily="49" charset="-122"/>
              </a:rPr>
              <a:t>25%</a:t>
            </a:r>
            <a:r>
              <a:rPr lang="zh-CN" altLang="en-US" b="1" dirty="0">
                <a:solidFill>
                  <a:srgbClr val="000000"/>
                </a:solidFill>
                <a:latin typeface="幼圆" pitchFamily="49" charset="-122"/>
                <a:ea typeface="幼圆" pitchFamily="49" charset="-122"/>
              </a:rPr>
              <a:t>。</a:t>
            </a:r>
            <a:r>
              <a:rPr lang="en-US" altLang="zh-CN" b="1" dirty="0">
                <a:solidFill>
                  <a:srgbClr val="000000"/>
                </a:solidFill>
                <a:latin typeface="幼圆" pitchFamily="49" charset="-122"/>
                <a:ea typeface="幼圆" pitchFamily="49" charset="-122"/>
              </a:rPr>
              <a:t> </a:t>
            </a:r>
            <a:endParaRPr lang="zh-CN" altLang="en-US" dirty="0">
              <a:solidFill>
                <a:srgbClr val="000000"/>
              </a:solidFill>
              <a:latin typeface="Tahoma" panose="020B0604030504040204" pitchFamily="34" charset="0"/>
              <a:ea typeface="宋体" panose="02010600030101010101" pitchFamily="2" charset="-122"/>
            </a:endParaRPr>
          </a:p>
        </p:txBody>
      </p:sp>
      <p:sp>
        <p:nvSpPr>
          <p:cNvPr id="13" name="文本框 12">
            <a:extLst>
              <a:ext uri="{FF2B5EF4-FFF2-40B4-BE49-F238E27FC236}">
                <a16:creationId xmlns:a16="http://schemas.microsoft.com/office/drawing/2014/main" id="{850AFC7E-905F-E907-3DE7-FECC0FEC6D5A}"/>
              </a:ext>
            </a:extLst>
          </p:cNvPr>
          <p:cNvSpPr txBox="1"/>
          <p:nvPr/>
        </p:nvSpPr>
        <p:spPr>
          <a:xfrm>
            <a:off x="1992373" y="4499459"/>
            <a:ext cx="4859570" cy="369332"/>
          </a:xfrm>
          <a:prstGeom prst="rect">
            <a:avLst/>
          </a:prstGeom>
          <a:noFill/>
        </p:spPr>
        <p:txBody>
          <a:bodyPr wrap="square">
            <a:spAutoFit/>
          </a:bodyPr>
          <a:lstStyle/>
          <a:p>
            <a:pPr eaLnBrk="0" fontAlgn="base" hangingPunct="0">
              <a:spcBef>
                <a:spcPct val="0"/>
              </a:spcBef>
              <a:spcAft>
                <a:spcPct val="0"/>
              </a:spcAft>
            </a:pPr>
            <a:r>
              <a:rPr lang="zh-CN" altLang="en-US" b="1" dirty="0">
                <a:solidFill>
                  <a:srgbClr val="000000"/>
                </a:solidFill>
                <a:latin typeface="幼圆" pitchFamily="49" charset="-122"/>
                <a:ea typeface="幼圆" pitchFamily="49" charset="-122"/>
              </a:rPr>
              <a:t>平衡点的生产能力利用率一般不应大于</a:t>
            </a:r>
            <a:r>
              <a:rPr lang="en-US" altLang="zh-CN" b="1" dirty="0">
                <a:solidFill>
                  <a:srgbClr val="000000"/>
                </a:solidFill>
                <a:latin typeface="幼圆" pitchFamily="49" charset="-122"/>
                <a:ea typeface="幼圆" pitchFamily="49" charset="-122"/>
              </a:rPr>
              <a:t>75%</a:t>
            </a:r>
            <a:r>
              <a:rPr lang="zh-CN" altLang="en-US" b="1" dirty="0">
                <a:solidFill>
                  <a:srgbClr val="000000"/>
                </a:solidFill>
                <a:latin typeface="幼圆" pitchFamily="49" charset="-122"/>
                <a:ea typeface="幼圆" pitchFamily="49" charset="-122"/>
              </a:rPr>
              <a:t>。</a:t>
            </a:r>
            <a:endParaRPr lang="zh-CN" altLang="en-US" dirty="0">
              <a:solidFill>
                <a:srgbClr val="000000"/>
              </a:solidFill>
              <a:latin typeface="Tahoma" panose="020B0604030504040204" pitchFamily="34" charset="0"/>
              <a:ea typeface="宋体" panose="02010600030101010101" pitchFamily="2" charset="-122"/>
            </a:endParaRPr>
          </a:p>
        </p:txBody>
      </p:sp>
      <p:sp>
        <p:nvSpPr>
          <p:cNvPr id="14" name="文本框 13">
            <a:extLst>
              <a:ext uri="{FF2B5EF4-FFF2-40B4-BE49-F238E27FC236}">
                <a16:creationId xmlns:a16="http://schemas.microsoft.com/office/drawing/2014/main" id="{C8EA0775-BD39-E26E-AD16-8C6EECCB4A7F}"/>
              </a:ext>
            </a:extLst>
          </p:cNvPr>
          <p:cNvSpPr txBox="1"/>
          <p:nvPr/>
        </p:nvSpPr>
        <p:spPr>
          <a:xfrm>
            <a:off x="6711260" y="4206425"/>
            <a:ext cx="2768265" cy="646331"/>
          </a:xfrm>
          <a:prstGeom prst="rect">
            <a:avLst/>
          </a:prstGeom>
          <a:noFill/>
        </p:spPr>
        <p:txBody>
          <a:bodyPr wrap="square" rtlCol="0">
            <a:spAutoFit/>
          </a:bodyPr>
          <a:lstStyle/>
          <a:p>
            <a:pPr eaLnBrk="0" fontAlgn="base" hangingPunct="0">
              <a:spcBef>
                <a:spcPct val="0"/>
              </a:spcBef>
              <a:spcAft>
                <a:spcPct val="0"/>
              </a:spcAft>
            </a:pPr>
            <a:r>
              <a:rPr kumimoji="1" lang="zh-CN" altLang="en-US" b="1" dirty="0">
                <a:solidFill>
                  <a:srgbClr val="FF0000"/>
                </a:solidFill>
                <a:latin typeface="Tahoma" panose="020B0604030504040204" pitchFamily="34" charset="0"/>
                <a:ea typeface="宋体" panose="02010600030101010101" pitchFamily="2" charset="-122"/>
              </a:rPr>
              <a:t>保证在达到</a:t>
            </a:r>
            <a:r>
              <a:rPr kumimoji="1" lang="en-US" altLang="zh-CN" b="1" dirty="0">
                <a:solidFill>
                  <a:srgbClr val="FF0000"/>
                </a:solidFill>
                <a:latin typeface="Tahoma" panose="020B0604030504040204" pitchFamily="34" charset="0"/>
                <a:ea typeface="宋体" panose="02010600030101010101" pitchFamily="2" charset="-122"/>
              </a:rPr>
              <a:t>75%</a:t>
            </a:r>
            <a:r>
              <a:rPr kumimoji="1" lang="zh-CN" altLang="en-US" b="1" dirty="0">
                <a:solidFill>
                  <a:srgbClr val="FF0000"/>
                </a:solidFill>
                <a:latin typeface="Tahoma" panose="020B0604030504040204" pitchFamily="34" charset="0"/>
                <a:ea typeface="宋体" panose="02010600030101010101" pitchFamily="2" charset="-122"/>
              </a:rPr>
              <a:t>的产能之前能实现盈利！</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06851"/>
                                        </p:tgtEl>
                                        <p:attrNameLst>
                                          <p:attrName>style.visibility</p:attrName>
                                        </p:attrNameLst>
                                      </p:cBhvr>
                                      <p:to>
                                        <p:strVal val="visible"/>
                                      </p:to>
                                    </p:set>
                                    <p:animEffect transition="in" filter="slide(fromLeft)">
                                      <p:cBhvr>
                                        <p:cTn id="7" dur="1000"/>
                                        <p:tgtEl>
                                          <p:spTgt spid="206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06855"/>
                                        </p:tgtEl>
                                        <p:attrNameLst>
                                          <p:attrName>style.visibility</p:attrName>
                                        </p:attrNameLst>
                                      </p:cBhvr>
                                      <p:to>
                                        <p:strVal val="visible"/>
                                      </p:to>
                                    </p:set>
                                    <p:animEffect transition="in" filter="slide(fromBottom)">
                                      <p:cBhvr>
                                        <p:cTn id="12" dur="500"/>
                                        <p:tgtEl>
                                          <p:spTgt spid="206855"/>
                                        </p:tgtEl>
                                      </p:cBhvr>
                                    </p:animEffect>
                                  </p:childTnLst>
                                </p:cTn>
                              </p:par>
                            </p:childTnLst>
                          </p:cTn>
                        </p:par>
                        <p:par>
                          <p:cTn id="13" fill="hold" nodeType="afterGroup">
                            <p:stCondLst>
                              <p:cond delay="500"/>
                            </p:stCondLst>
                            <p:childTnLst>
                              <p:par>
                                <p:cTn id="14" presetID="12" presetClass="entr" presetSubtype="4" fill="hold" nodeType="afterEffect">
                                  <p:stCondLst>
                                    <p:cond delay="0"/>
                                  </p:stCondLst>
                                  <p:childTnLst>
                                    <p:set>
                                      <p:cBhvr>
                                        <p:cTn id="15" dur="1" fill="hold">
                                          <p:stCondLst>
                                            <p:cond delay="0"/>
                                          </p:stCondLst>
                                        </p:cTn>
                                        <p:tgtEl>
                                          <p:spTgt spid="206852"/>
                                        </p:tgtEl>
                                        <p:attrNameLst>
                                          <p:attrName>style.visibility</p:attrName>
                                        </p:attrNameLst>
                                      </p:cBhvr>
                                      <p:to>
                                        <p:strVal val="visible"/>
                                      </p:to>
                                    </p:set>
                                    <p:animEffect transition="in" filter="slide(fromBottom)">
                                      <p:cBhvr>
                                        <p:cTn id="16" dur="500"/>
                                        <p:tgtEl>
                                          <p:spTgt spid="20685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206856"/>
                                        </p:tgtEl>
                                        <p:attrNameLst>
                                          <p:attrName>style.visibility</p:attrName>
                                        </p:attrNameLst>
                                      </p:cBhvr>
                                      <p:to>
                                        <p:strVal val="visible"/>
                                      </p:to>
                                    </p:set>
                                    <p:animEffect transition="in" filter="slide(fromBottom)">
                                      <p:cBhvr>
                                        <p:cTn id="21" dur="500"/>
                                        <p:tgtEl>
                                          <p:spTgt spid="206856"/>
                                        </p:tgtEl>
                                      </p:cBhvr>
                                    </p:animEffect>
                                  </p:childTnLst>
                                </p:cTn>
                              </p:par>
                            </p:childTnLst>
                          </p:cTn>
                        </p:par>
                        <p:par>
                          <p:cTn id="22" fill="hold" nodeType="afterGroup">
                            <p:stCondLst>
                              <p:cond delay="500"/>
                            </p:stCondLst>
                            <p:childTnLst>
                              <p:par>
                                <p:cTn id="23" presetID="12" presetClass="entr" presetSubtype="4" fill="hold" nodeType="afterEffect">
                                  <p:stCondLst>
                                    <p:cond delay="0"/>
                                  </p:stCondLst>
                                  <p:childTnLst>
                                    <p:set>
                                      <p:cBhvr>
                                        <p:cTn id="24" dur="1" fill="hold">
                                          <p:stCondLst>
                                            <p:cond delay="0"/>
                                          </p:stCondLst>
                                        </p:cTn>
                                        <p:tgtEl>
                                          <p:spTgt spid="206853"/>
                                        </p:tgtEl>
                                        <p:attrNameLst>
                                          <p:attrName>style.visibility</p:attrName>
                                        </p:attrNameLst>
                                      </p:cBhvr>
                                      <p:to>
                                        <p:strVal val="visible"/>
                                      </p:to>
                                    </p:set>
                                    <p:animEffect transition="in" filter="slide(fromBottom)">
                                      <p:cBhvr>
                                        <p:cTn id="25" dur="500"/>
                                        <p:tgtEl>
                                          <p:spTgt spid="206853"/>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slide(fromBottom)">
                                      <p:cBhvr>
                                        <p:cTn id="30" dur="500"/>
                                        <p:tgtEl>
                                          <p:spTgt spid="2"/>
                                        </p:tgtEl>
                                      </p:cBhvr>
                                    </p:animEffect>
                                  </p:childTnLst>
                                </p:cTn>
                              </p:par>
                            </p:childTnLst>
                          </p:cTn>
                        </p:par>
                        <p:par>
                          <p:cTn id="31" fill="hold">
                            <p:stCondLst>
                              <p:cond delay="500"/>
                            </p:stCondLst>
                            <p:childTnLst>
                              <p:par>
                                <p:cTn id="32" presetID="12" presetClass="entr" presetSubtype="4"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slide(fromBottom)">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slide(fromBottom)">
                                      <p:cBhvr>
                                        <p:cTn id="39" dur="500"/>
                                        <p:tgtEl>
                                          <p:spTgt spid="4"/>
                                        </p:tgtEl>
                                      </p:cBhvr>
                                    </p:animEffect>
                                  </p:childTnLst>
                                </p:cTn>
                              </p:par>
                              <p:par>
                                <p:cTn id="40" presetID="12" presetClass="entr" presetSubtype="4"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slide(fromBottom)">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slide(fromBottom)">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slide(fromBottom)">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p:bldP spid="206855" grpId="0"/>
      <p:bldP spid="206856" grpId="0"/>
      <p:bldP spid="2" grpId="0"/>
      <p:bldP spid="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BCD21735-690E-87E8-5013-15430CC9518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DC020B27-F26C-B24C-9045-A82DFB0C1F78}" type="slidenum">
              <a:rPr kumimoji="0" lang="en-US" altLang="zh-CN" sz="1000">
                <a:solidFill>
                  <a:srgbClr val="808080"/>
                </a:solidFill>
                <a:ea typeface="华文行楷" panose="02010800040101010101" pitchFamily="2" charset="-122"/>
              </a:rPr>
              <a:pPr fontAlgn="base">
                <a:spcBef>
                  <a:spcPct val="0"/>
                </a:spcBef>
                <a:spcAft>
                  <a:spcPct val="0"/>
                </a:spcAft>
                <a:buClrTx/>
                <a:buSzTx/>
              </a:pPr>
              <a:t>12</a:t>
            </a:fld>
            <a:endParaRPr kumimoji="0" lang="en-US" altLang="zh-CN" sz="1000">
              <a:solidFill>
                <a:srgbClr val="808080"/>
              </a:solidFill>
              <a:ea typeface="华文行楷" panose="02010800040101010101" pitchFamily="2" charset="-122"/>
            </a:endParaRPr>
          </a:p>
        </p:txBody>
      </p:sp>
      <p:sp>
        <p:nvSpPr>
          <p:cNvPr id="13315" name="Rectangle 2">
            <a:extLst>
              <a:ext uri="{FF2B5EF4-FFF2-40B4-BE49-F238E27FC236}">
                <a16:creationId xmlns:a16="http://schemas.microsoft.com/office/drawing/2014/main" id="{729B22F8-FDA9-EAB5-E7A3-6847EAADF37B}"/>
              </a:ext>
            </a:extLst>
          </p:cNvPr>
          <p:cNvSpPr>
            <a:spLocks noGrp="1" noChangeArrowheads="1"/>
          </p:cNvSpPr>
          <p:nvPr>
            <p:ph type="title"/>
          </p:nvPr>
        </p:nvSpPr>
        <p:spPr/>
        <p:txBody>
          <a:bodyPr/>
          <a:lstStyle/>
          <a:p>
            <a:pPr eaLnBrk="1" hangingPunct="1"/>
            <a:r>
              <a:rPr lang="zh-CN" altLang="en-US" dirty="0">
                <a:solidFill>
                  <a:srgbClr val="FF0000"/>
                </a:solidFill>
              </a:rPr>
              <a:t>线性</a:t>
            </a:r>
            <a:r>
              <a:rPr lang="zh-CN" altLang="en-US" dirty="0"/>
              <a:t>盈亏平衡分析</a:t>
            </a:r>
          </a:p>
        </p:txBody>
      </p:sp>
      <p:sp>
        <p:nvSpPr>
          <p:cNvPr id="207883" name="Text Box 11">
            <a:extLst>
              <a:ext uri="{FF2B5EF4-FFF2-40B4-BE49-F238E27FC236}">
                <a16:creationId xmlns:a16="http://schemas.microsoft.com/office/drawing/2014/main" id="{DBE9D879-DA05-6AEE-0A50-326E4058D426}"/>
              </a:ext>
            </a:extLst>
          </p:cNvPr>
          <p:cNvSpPr txBox="1">
            <a:spLocks noChangeArrowheads="1"/>
          </p:cNvSpPr>
          <p:nvPr/>
        </p:nvSpPr>
        <p:spPr bwMode="auto">
          <a:xfrm>
            <a:off x="5740554" y="5072923"/>
            <a:ext cx="48652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lang="en-US" altLang="zh-CN" sz="2000" b="1" dirty="0">
                <a:solidFill>
                  <a:srgbClr val="000000"/>
                </a:solidFill>
                <a:latin typeface="幼圆" pitchFamily="49" charset="-122"/>
                <a:ea typeface="幼圆" pitchFamily="49" charset="-122"/>
              </a:rPr>
              <a:t>    </a:t>
            </a:r>
            <a:endParaRPr lang="zh-CN" altLang="en-US" sz="2000" b="1" dirty="0">
              <a:solidFill>
                <a:srgbClr val="000000"/>
              </a:solidFill>
              <a:latin typeface="幼圆" pitchFamily="49" charset="-122"/>
              <a:ea typeface="幼圆" pitchFamily="49" charset="-122"/>
            </a:endParaRPr>
          </a:p>
        </p:txBody>
      </p:sp>
      <p:sp>
        <p:nvSpPr>
          <p:cNvPr id="207888" name="Rectangle 16">
            <a:extLst>
              <a:ext uri="{FF2B5EF4-FFF2-40B4-BE49-F238E27FC236}">
                <a16:creationId xmlns:a16="http://schemas.microsoft.com/office/drawing/2014/main" id="{D2BF3F95-950A-FC2B-FE61-34D3F9BF134B}"/>
              </a:ext>
            </a:extLst>
          </p:cNvPr>
          <p:cNvSpPr>
            <a:spLocks noChangeArrowheads="1"/>
          </p:cNvSpPr>
          <p:nvPr/>
        </p:nvSpPr>
        <p:spPr bwMode="auto">
          <a:xfrm>
            <a:off x="1865530" y="3755249"/>
            <a:ext cx="8978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kumimoji="0" lang="en-US" altLang="zh-CN" sz="2000" b="1" dirty="0">
                <a:latin typeface="幼圆" pitchFamily="49" charset="-122"/>
                <a:ea typeface="幼圆" pitchFamily="49" charset="-122"/>
              </a:rPr>
              <a:t>(6)</a:t>
            </a:r>
            <a:r>
              <a:rPr kumimoji="0" lang="zh-CN" altLang="en-US" sz="2000" b="1" dirty="0">
                <a:latin typeface="幼圆" pitchFamily="49" charset="-122"/>
                <a:ea typeface="幼圆" pitchFamily="49" charset="-122"/>
              </a:rPr>
              <a:t>按设计生产能力，且销售价格已定，盈亏平衡时单位产品变动成本</a:t>
            </a:r>
          </a:p>
        </p:txBody>
      </p:sp>
      <p:graphicFrame>
        <p:nvGraphicFramePr>
          <p:cNvPr id="207889" name="Object 17">
            <a:extLst>
              <a:ext uri="{FF2B5EF4-FFF2-40B4-BE49-F238E27FC236}">
                <a16:creationId xmlns:a16="http://schemas.microsoft.com/office/drawing/2014/main" id="{603D5D95-3318-1D64-0F8B-C668CBA91C25}"/>
              </a:ext>
            </a:extLst>
          </p:cNvPr>
          <p:cNvGraphicFramePr>
            <a:graphicFrameLocks noChangeAspect="1"/>
          </p:cNvGraphicFramePr>
          <p:nvPr/>
        </p:nvGraphicFramePr>
        <p:xfrm>
          <a:off x="2294291" y="4469175"/>
          <a:ext cx="2382838" cy="735013"/>
        </p:xfrm>
        <a:graphic>
          <a:graphicData uri="http://schemas.openxmlformats.org/presentationml/2006/ole">
            <mc:AlternateContent xmlns:mc="http://schemas.openxmlformats.org/markup-compatibility/2006">
              <mc:Choice xmlns:v="urn:schemas-microsoft-com:vml" Requires="v">
                <p:oleObj name="Equation" r:id="rId2" imgW="27800300" imgH="9652000" progId="Equation.DSMT4">
                  <p:embed/>
                </p:oleObj>
              </mc:Choice>
              <mc:Fallback>
                <p:oleObj name="Equation" r:id="rId2" imgW="27800300" imgH="9652000" progId="Equation.DSMT4">
                  <p:embed/>
                  <p:pic>
                    <p:nvPicPr>
                      <p:cNvPr id="207889" name="Object 17">
                        <a:extLst>
                          <a:ext uri="{FF2B5EF4-FFF2-40B4-BE49-F238E27FC236}">
                            <a16:creationId xmlns:a16="http://schemas.microsoft.com/office/drawing/2014/main" id="{603D5D95-3318-1D64-0F8B-C668CBA91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291" y="4469175"/>
                        <a:ext cx="2382838" cy="735013"/>
                      </a:xfrm>
                      <a:prstGeom prst="rect">
                        <a:avLst/>
                      </a:prstGeom>
                      <a:gradFill rotWithShape="0">
                        <a:gsLst>
                          <a:gs pos="0">
                            <a:srgbClr val="036D7B"/>
                          </a:gs>
                          <a:gs pos="100000">
                            <a:srgbClr val="CCFFFF"/>
                          </a:gs>
                        </a:gsLst>
                        <a:lin ang="5400000" scaled="1"/>
                      </a:gradFill>
                      <a:ln>
                        <a:noFill/>
                      </a:ln>
                      <a:effectLst>
                        <a:outerShdw dist="107763" dir="18900000" algn="ctr" rotWithShape="0">
                          <a:srgbClr val="808080">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2" name="Text Box 9">
            <a:extLst>
              <a:ext uri="{FF2B5EF4-FFF2-40B4-BE49-F238E27FC236}">
                <a16:creationId xmlns:a16="http://schemas.microsoft.com/office/drawing/2014/main" id="{5570ACA6-5301-0A08-99A2-D2FB0C62891B}"/>
              </a:ext>
            </a:extLst>
          </p:cNvPr>
          <p:cNvSpPr txBox="1">
            <a:spLocks noChangeArrowheads="1"/>
          </p:cNvSpPr>
          <p:nvPr/>
        </p:nvSpPr>
        <p:spPr bwMode="auto">
          <a:xfrm>
            <a:off x="1685510" y="1848776"/>
            <a:ext cx="6121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kumimoji="0" lang="zh-CN" altLang="en-US" sz="2000" b="1" dirty="0">
                <a:latin typeface="幼圆" pitchFamily="49" charset="-122"/>
                <a:ea typeface="幼圆" pitchFamily="49" charset="-122"/>
              </a:rPr>
              <a:t>（</a:t>
            </a:r>
            <a:r>
              <a:rPr kumimoji="0" lang="en-US" altLang="zh-CN" sz="2000" b="1" dirty="0">
                <a:latin typeface="幼圆" pitchFamily="49" charset="-122"/>
                <a:ea typeface="幼圆" pitchFamily="49" charset="-122"/>
              </a:rPr>
              <a:t>5) </a:t>
            </a:r>
            <a:r>
              <a:rPr kumimoji="0" lang="zh-CN" altLang="en-US" sz="2000" b="1" dirty="0">
                <a:latin typeface="幼圆" pitchFamily="49" charset="-122"/>
                <a:ea typeface="幼圆" pitchFamily="49" charset="-122"/>
              </a:rPr>
              <a:t>按设计生产能力，盈亏平衡销售价格</a:t>
            </a:r>
          </a:p>
        </p:txBody>
      </p:sp>
      <p:graphicFrame>
        <p:nvGraphicFramePr>
          <p:cNvPr id="3" name="Object 6">
            <a:extLst>
              <a:ext uri="{FF2B5EF4-FFF2-40B4-BE49-F238E27FC236}">
                <a16:creationId xmlns:a16="http://schemas.microsoft.com/office/drawing/2014/main" id="{5AFDDA15-0B5F-CE7A-84BC-66658B149A4A}"/>
              </a:ext>
            </a:extLst>
          </p:cNvPr>
          <p:cNvGraphicFramePr>
            <a:graphicFrameLocks noChangeAspect="1"/>
          </p:cNvGraphicFramePr>
          <p:nvPr/>
        </p:nvGraphicFramePr>
        <p:xfrm>
          <a:off x="2405590" y="2362681"/>
          <a:ext cx="2160240" cy="730161"/>
        </p:xfrm>
        <a:graphic>
          <a:graphicData uri="http://schemas.openxmlformats.org/presentationml/2006/ole">
            <mc:AlternateContent xmlns:mc="http://schemas.openxmlformats.org/markup-compatibility/2006">
              <mc:Choice xmlns:v="urn:schemas-microsoft-com:vml" Requires="v">
                <p:oleObj name="Equation" r:id="rId4" imgW="27800300" imgH="9652000" progId="Equation.DSMT4">
                  <p:embed/>
                </p:oleObj>
              </mc:Choice>
              <mc:Fallback>
                <p:oleObj name="Equation" r:id="rId4" imgW="27800300" imgH="9652000" progId="Equation.DSMT4">
                  <p:embed/>
                  <p:pic>
                    <p:nvPicPr>
                      <p:cNvPr id="3" name="Object 6">
                        <a:extLst>
                          <a:ext uri="{FF2B5EF4-FFF2-40B4-BE49-F238E27FC236}">
                            <a16:creationId xmlns:a16="http://schemas.microsoft.com/office/drawing/2014/main" id="{5AFDDA15-0B5F-CE7A-84BC-66658B149A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5590" y="2362681"/>
                        <a:ext cx="2160240" cy="730161"/>
                      </a:xfrm>
                      <a:prstGeom prst="rect">
                        <a:avLst/>
                      </a:prstGeom>
                      <a:gradFill rotWithShape="0">
                        <a:gsLst>
                          <a:gs pos="0">
                            <a:srgbClr val="036D7B"/>
                          </a:gs>
                          <a:gs pos="100000">
                            <a:srgbClr val="CCFFFF"/>
                          </a:gs>
                        </a:gsLst>
                        <a:lin ang="5400000" scaled="1"/>
                      </a:gradFill>
                      <a:ln>
                        <a:noFill/>
                      </a:ln>
                      <a:effectLst>
                        <a:outerShdw dist="107763" dir="18900000" algn="ctr" rotWithShape="0">
                          <a:srgbClr val="808080">
                            <a:alpha val="50000"/>
                          </a:srgbClr>
                        </a:outerShdw>
                      </a:effectLst>
                    </p:spPr>
                  </p:pic>
                </p:oleObj>
              </mc:Fallback>
            </mc:AlternateContent>
          </a:graphicData>
        </a:graphic>
      </p:graphicFrame>
      <p:sp>
        <p:nvSpPr>
          <p:cNvPr id="4" name="文本框 3">
            <a:extLst>
              <a:ext uri="{FF2B5EF4-FFF2-40B4-BE49-F238E27FC236}">
                <a16:creationId xmlns:a16="http://schemas.microsoft.com/office/drawing/2014/main" id="{0C6BFA9D-6DBC-EA22-7102-3F51B8716DEC}"/>
              </a:ext>
            </a:extLst>
          </p:cNvPr>
          <p:cNvSpPr txBox="1"/>
          <p:nvPr/>
        </p:nvSpPr>
        <p:spPr>
          <a:xfrm>
            <a:off x="7401145" y="1078465"/>
            <a:ext cx="2790310" cy="1015663"/>
          </a:xfrm>
          <a:prstGeom prst="rect">
            <a:avLst/>
          </a:prstGeom>
          <a:noFill/>
        </p:spPr>
        <p:txBody>
          <a:bodyPr wrap="square" rtlCol="0">
            <a:spAutoFit/>
          </a:bodyPr>
          <a:lstStyle/>
          <a:p>
            <a:pPr eaLnBrk="0" fontAlgn="base" hangingPunct="0">
              <a:spcBef>
                <a:spcPct val="0"/>
              </a:spcBef>
              <a:spcAft>
                <a:spcPct val="0"/>
              </a:spcAft>
            </a:pPr>
            <a:r>
              <a:rPr kumimoji="1" lang="zh-CN" altLang="en-US" sz="2000" b="1" dirty="0">
                <a:solidFill>
                  <a:srgbClr val="0070C0"/>
                </a:solidFill>
                <a:latin typeface="Tahoma" panose="020B0604030504040204" pitchFamily="34" charset="0"/>
                <a:ea typeface="宋体" panose="02010600030101010101" pitchFamily="2" charset="-122"/>
              </a:rPr>
              <a:t>年产量不变（假定为项目设计生产能力），求其他量！</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7888"/>
                                        </p:tgtEl>
                                        <p:attrNameLst>
                                          <p:attrName>style.visibility</p:attrName>
                                        </p:attrNameLst>
                                      </p:cBhvr>
                                      <p:to>
                                        <p:strVal val="visible"/>
                                      </p:to>
                                    </p:set>
                                    <p:animEffect transition="in" filter="slide(fromBottom)">
                                      <p:cBhvr>
                                        <p:cTn id="7" dur="500"/>
                                        <p:tgtEl>
                                          <p:spTgt spid="207888"/>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07889"/>
                                        </p:tgtEl>
                                        <p:attrNameLst>
                                          <p:attrName>style.visibility</p:attrName>
                                        </p:attrNameLst>
                                      </p:cBhvr>
                                      <p:to>
                                        <p:strVal val="visible"/>
                                      </p:to>
                                    </p:set>
                                    <p:animEffect transition="in" filter="slide(fromBottom)">
                                      <p:cBhvr>
                                        <p:cTn id="11" dur="500"/>
                                        <p:tgtEl>
                                          <p:spTgt spid="207889"/>
                                        </p:tgtEl>
                                      </p:cBhvr>
                                    </p:animEffect>
                                  </p:childTnLst>
                                </p:cTn>
                              </p:par>
                            </p:childTnLst>
                          </p:cTn>
                        </p:par>
                        <p:par>
                          <p:cTn id="12" fill="hold" nodeType="afterGroup">
                            <p:stCondLst>
                              <p:cond delay="1000"/>
                            </p:stCondLst>
                            <p:childTnLst>
                              <p:par>
                                <p:cTn id="13" presetID="12" presetClass="entr" presetSubtype="4" fill="hold" nodeType="afterEffect">
                                  <p:stCondLst>
                                    <p:cond delay="0"/>
                                  </p:stCondLst>
                                  <p:childTnLst>
                                    <p:set>
                                      <p:cBhvr>
                                        <p:cTn id="14" dur="1" fill="hold">
                                          <p:stCondLst>
                                            <p:cond delay="0"/>
                                          </p:stCondLst>
                                        </p:cTn>
                                        <p:tgtEl>
                                          <p:spTgt spid="207883"/>
                                        </p:tgtEl>
                                        <p:attrNameLst>
                                          <p:attrName>style.visibility</p:attrName>
                                        </p:attrNameLst>
                                      </p:cBhvr>
                                      <p:to>
                                        <p:strVal val="visible"/>
                                      </p:to>
                                    </p:set>
                                    <p:animEffect transition="in" filter="slide(fromBottom)">
                                      <p:cBhvr>
                                        <p:cTn id="15" dur="500"/>
                                        <p:tgtEl>
                                          <p:spTgt spid="207883"/>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slide(fromBottom)">
                                      <p:cBhvr>
                                        <p:cTn id="20" dur="500"/>
                                        <p:tgtEl>
                                          <p:spTgt spid="2"/>
                                        </p:tgtEl>
                                      </p:cBhvr>
                                    </p:animEffect>
                                  </p:childTnLst>
                                </p:cTn>
                              </p:par>
                            </p:childTnLst>
                          </p:cTn>
                        </p:par>
                        <p:par>
                          <p:cTn id="21" fill="hold">
                            <p:stCondLst>
                              <p:cond delay="500"/>
                            </p:stCondLst>
                            <p:childTnLst>
                              <p:par>
                                <p:cTn id="22" presetID="12" presetClass="entr" presetSubtype="4"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slide(fromBottom)">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83" grpId="0"/>
      <p:bldP spid="207888"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a:extLst>
              <a:ext uri="{FF2B5EF4-FFF2-40B4-BE49-F238E27FC236}">
                <a16:creationId xmlns:a16="http://schemas.microsoft.com/office/drawing/2014/main" id="{29735C03-9CFD-5E18-F51E-185D1F38776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A5CE27C2-B96C-774F-8BCF-1B53597AE6B6}" type="slidenum">
              <a:rPr kumimoji="0" lang="en-US" altLang="zh-CN" sz="1000">
                <a:solidFill>
                  <a:srgbClr val="808080"/>
                </a:solidFill>
                <a:ea typeface="华文行楷" panose="02010800040101010101" pitchFamily="2" charset="-122"/>
              </a:rPr>
              <a:pPr fontAlgn="base">
                <a:spcBef>
                  <a:spcPct val="0"/>
                </a:spcBef>
                <a:spcAft>
                  <a:spcPct val="0"/>
                </a:spcAft>
                <a:buClrTx/>
                <a:buSzTx/>
              </a:pPr>
              <a:t>13</a:t>
            </a:fld>
            <a:endParaRPr kumimoji="0" lang="en-US" altLang="zh-CN" sz="1000">
              <a:solidFill>
                <a:srgbClr val="808080"/>
              </a:solidFill>
              <a:ea typeface="华文行楷" panose="02010800040101010101" pitchFamily="2" charset="-122"/>
            </a:endParaRPr>
          </a:p>
        </p:txBody>
      </p:sp>
      <p:sp>
        <p:nvSpPr>
          <p:cNvPr id="60419" name="Rectangle 172">
            <a:extLst>
              <a:ext uri="{FF2B5EF4-FFF2-40B4-BE49-F238E27FC236}">
                <a16:creationId xmlns:a16="http://schemas.microsoft.com/office/drawing/2014/main" id="{33D82528-ACD2-3CFD-30D2-C57A48F26856}"/>
              </a:ext>
            </a:extLst>
          </p:cNvPr>
          <p:cNvSpPr>
            <a:spLocks noGrp="1" noChangeArrowheads="1"/>
          </p:cNvSpPr>
          <p:nvPr>
            <p:ph type="title"/>
          </p:nvPr>
        </p:nvSpPr>
        <p:spPr/>
        <p:txBody>
          <a:bodyPr/>
          <a:lstStyle/>
          <a:p>
            <a:pPr eaLnBrk="1" hangingPunct="1"/>
            <a:r>
              <a:rPr lang="zh-CN" altLang="en-US" dirty="0">
                <a:solidFill>
                  <a:srgbClr val="FF0000"/>
                </a:solidFill>
              </a:rPr>
              <a:t>线性</a:t>
            </a:r>
            <a:r>
              <a:rPr lang="zh-CN" altLang="en-US" dirty="0"/>
              <a:t>盈亏平衡分析</a:t>
            </a:r>
          </a:p>
        </p:txBody>
      </p:sp>
      <p:sp>
        <p:nvSpPr>
          <p:cNvPr id="126125" name="Rectangle 173">
            <a:extLst>
              <a:ext uri="{FF2B5EF4-FFF2-40B4-BE49-F238E27FC236}">
                <a16:creationId xmlns:a16="http://schemas.microsoft.com/office/drawing/2014/main" id="{97988220-EB80-62C0-32B6-C6344BC23966}"/>
              </a:ext>
            </a:extLst>
          </p:cNvPr>
          <p:cNvSpPr>
            <a:spLocks noChangeArrowheads="1"/>
          </p:cNvSpPr>
          <p:nvPr/>
        </p:nvSpPr>
        <p:spPr bwMode="auto">
          <a:xfrm>
            <a:off x="1866900" y="1162734"/>
            <a:ext cx="8280400" cy="1717586"/>
          </a:xfrm>
          <a:prstGeom prst="rect">
            <a:avLst/>
          </a:prstGeom>
          <a:gradFill rotWithShape="1">
            <a:gsLst>
              <a:gs pos="0">
                <a:schemeClr val="accent1"/>
              </a:gs>
              <a:gs pos="100000">
                <a:schemeClr val="accent1">
                  <a:gamma/>
                  <a:tint val="0"/>
                  <a:invGamma/>
                </a:schemeClr>
              </a:gs>
            </a:gsLst>
            <a:lin ang="5400000" scaled="1"/>
          </a:gradFill>
          <a:ln>
            <a:noFill/>
          </a:ln>
          <a:effectLst/>
        </p:spPr>
        <p:txBody>
          <a:bodyPr lIns="0" tIns="0" rIns="0" bIns="0" anchor="b">
            <a:spAutoFit/>
          </a:bodyPr>
          <a:lstStyle>
            <a:lvl1pPr defTabSz="787400">
              <a:defRPr>
                <a:solidFill>
                  <a:schemeClr val="tx1"/>
                </a:solidFill>
                <a:latin typeface="Tahoma" panose="020B0604030504040204" pitchFamily="34" charset="0"/>
                <a:ea typeface="宋体" panose="02010600030101010101" pitchFamily="2" charset="-122"/>
              </a:defRPr>
            </a:lvl1pPr>
            <a:lvl2pPr marL="742950" indent="-285750" defTabSz="787400">
              <a:defRPr>
                <a:solidFill>
                  <a:schemeClr val="tx1"/>
                </a:solidFill>
                <a:latin typeface="Tahoma" panose="020B0604030504040204" pitchFamily="34" charset="0"/>
                <a:ea typeface="宋体" panose="02010600030101010101" pitchFamily="2" charset="-122"/>
              </a:defRPr>
            </a:lvl2pPr>
            <a:lvl3pPr marL="1143000" indent="-228600" defTabSz="787400">
              <a:defRPr>
                <a:solidFill>
                  <a:schemeClr val="tx1"/>
                </a:solidFill>
                <a:latin typeface="Tahoma" panose="020B0604030504040204" pitchFamily="34" charset="0"/>
                <a:ea typeface="宋体" panose="02010600030101010101" pitchFamily="2" charset="-122"/>
              </a:defRPr>
            </a:lvl3pPr>
            <a:lvl4pPr marL="1600200" indent="-228600" defTabSz="787400">
              <a:defRPr>
                <a:solidFill>
                  <a:schemeClr val="tx1"/>
                </a:solidFill>
                <a:latin typeface="Tahoma" panose="020B0604030504040204" pitchFamily="34" charset="0"/>
                <a:ea typeface="宋体" panose="02010600030101010101" pitchFamily="2" charset="-122"/>
              </a:defRPr>
            </a:lvl4pPr>
            <a:lvl5pPr marL="2057400" indent="-228600" defTabSz="787400">
              <a:defRPr>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pPr>
            <a:r>
              <a:rPr lang="en-US" altLang="zh-CN" sz="2200" b="1" dirty="0">
                <a:solidFill>
                  <a:srgbClr val="000000"/>
                </a:solidFill>
                <a:latin typeface="幼圆" pitchFamily="49" charset="-122"/>
                <a:ea typeface="幼圆" pitchFamily="49" charset="-122"/>
              </a:rPr>
              <a:t>【</a:t>
            </a:r>
            <a:r>
              <a:rPr lang="zh-CN" altLang="en-US" sz="2200" b="1" dirty="0">
                <a:solidFill>
                  <a:srgbClr val="000000"/>
                </a:solidFill>
                <a:latin typeface="幼圆" pitchFamily="49" charset="-122"/>
                <a:ea typeface="幼圆" pitchFamily="49" charset="-122"/>
              </a:rPr>
              <a:t>例</a:t>
            </a:r>
            <a:r>
              <a:rPr lang="en-US" altLang="zh-CN" sz="2200" b="1" dirty="0">
                <a:solidFill>
                  <a:srgbClr val="000000"/>
                </a:solidFill>
                <a:latin typeface="幼圆" pitchFamily="49" charset="-122"/>
                <a:ea typeface="幼圆" pitchFamily="49" charset="-122"/>
              </a:rPr>
              <a:t>6-1】 </a:t>
            </a:r>
            <a:r>
              <a:rPr lang="zh-CN" altLang="en-US" sz="2200" b="1" dirty="0">
                <a:solidFill>
                  <a:srgbClr val="000000"/>
                </a:solidFill>
                <a:latin typeface="幼圆" pitchFamily="49" charset="-122"/>
                <a:ea typeface="幼圆" pitchFamily="49" charset="-122"/>
              </a:rPr>
              <a:t>某厂建设方案预计单位产品的变动成本为</a:t>
            </a:r>
            <a:r>
              <a:rPr lang="en-US" altLang="zh-CN" sz="2200" b="1" dirty="0">
                <a:solidFill>
                  <a:srgbClr val="000000"/>
                </a:solidFill>
                <a:latin typeface="幼圆" pitchFamily="49" charset="-122"/>
                <a:ea typeface="幼圆" pitchFamily="49" charset="-122"/>
              </a:rPr>
              <a:t>60</a:t>
            </a:r>
            <a:r>
              <a:rPr lang="zh-CN" altLang="en-US" sz="2200" b="1" dirty="0">
                <a:solidFill>
                  <a:srgbClr val="000000"/>
                </a:solidFill>
                <a:latin typeface="幼圆" pitchFamily="49" charset="-122"/>
                <a:ea typeface="幼圆" pitchFamily="49" charset="-122"/>
              </a:rPr>
              <a:t>元</a:t>
            </a:r>
            <a:r>
              <a:rPr lang="en-US" altLang="zh-CN" sz="2200" b="1" dirty="0">
                <a:solidFill>
                  <a:srgbClr val="000000"/>
                </a:solidFill>
                <a:latin typeface="幼圆" pitchFamily="49" charset="-122"/>
                <a:ea typeface="幼圆" pitchFamily="49" charset="-122"/>
              </a:rPr>
              <a:t>,</a:t>
            </a:r>
            <a:r>
              <a:rPr lang="zh-CN" altLang="en-US" sz="2200" b="1" dirty="0">
                <a:solidFill>
                  <a:srgbClr val="000000"/>
                </a:solidFill>
                <a:latin typeface="幼圆" pitchFamily="49" charset="-122"/>
                <a:ea typeface="幼圆" pitchFamily="49" charset="-122"/>
              </a:rPr>
              <a:t> 售价为</a:t>
            </a:r>
            <a:r>
              <a:rPr lang="en-US" altLang="zh-CN" sz="2200" b="1" dirty="0">
                <a:solidFill>
                  <a:srgbClr val="000000"/>
                </a:solidFill>
                <a:latin typeface="幼圆" pitchFamily="49" charset="-122"/>
                <a:ea typeface="幼圆" pitchFamily="49" charset="-122"/>
              </a:rPr>
              <a:t>150</a:t>
            </a:r>
            <a:r>
              <a:rPr lang="zh-CN" altLang="en-US" sz="2200" b="1" dirty="0">
                <a:solidFill>
                  <a:srgbClr val="000000"/>
                </a:solidFill>
                <a:latin typeface="幼圆" pitchFamily="49" charset="-122"/>
                <a:ea typeface="幼圆" pitchFamily="49" charset="-122"/>
              </a:rPr>
              <a:t>元</a:t>
            </a:r>
            <a:r>
              <a:rPr lang="en-US" altLang="zh-CN" sz="2200" b="1" dirty="0">
                <a:solidFill>
                  <a:srgbClr val="000000"/>
                </a:solidFill>
                <a:latin typeface="幼圆" pitchFamily="49" charset="-122"/>
                <a:ea typeface="幼圆" pitchFamily="49" charset="-122"/>
              </a:rPr>
              <a:t>,</a:t>
            </a:r>
            <a:r>
              <a:rPr lang="zh-CN" altLang="en-US" sz="2200" b="1" dirty="0">
                <a:solidFill>
                  <a:srgbClr val="000000"/>
                </a:solidFill>
                <a:latin typeface="幼圆" pitchFamily="49" charset="-122"/>
                <a:ea typeface="幼圆" pitchFamily="49" charset="-122"/>
              </a:rPr>
              <a:t> 年固定成本为</a:t>
            </a:r>
            <a:r>
              <a:rPr lang="en-US" altLang="zh-CN" sz="2200" b="1" dirty="0">
                <a:solidFill>
                  <a:srgbClr val="000000"/>
                </a:solidFill>
                <a:latin typeface="幼圆" pitchFamily="49" charset="-122"/>
                <a:ea typeface="幼圆" pitchFamily="49" charset="-122"/>
              </a:rPr>
              <a:t>120</a:t>
            </a:r>
            <a:r>
              <a:rPr lang="zh-CN" altLang="en-US" sz="2200" b="1" dirty="0">
                <a:solidFill>
                  <a:srgbClr val="000000"/>
                </a:solidFill>
                <a:latin typeface="幼圆" pitchFamily="49" charset="-122"/>
                <a:ea typeface="幼圆" pitchFamily="49" charset="-122"/>
              </a:rPr>
              <a:t>万元</a:t>
            </a:r>
            <a:r>
              <a:rPr lang="en-US" altLang="zh-CN" sz="2200" b="1" dirty="0">
                <a:solidFill>
                  <a:srgbClr val="000000"/>
                </a:solidFill>
                <a:latin typeface="幼圆" pitchFamily="49" charset="-122"/>
                <a:ea typeface="幼圆" pitchFamily="49" charset="-122"/>
              </a:rPr>
              <a:t>.</a:t>
            </a:r>
            <a:r>
              <a:rPr lang="zh-CN" altLang="en-US" sz="2200" b="1" dirty="0">
                <a:solidFill>
                  <a:srgbClr val="000000"/>
                </a:solidFill>
                <a:latin typeface="幼圆" pitchFamily="49" charset="-122"/>
                <a:ea typeface="幼圆" pitchFamily="49" charset="-122"/>
              </a:rPr>
              <a:t> 问该厂最低年产量和最低年销售额是多少</a:t>
            </a:r>
            <a:r>
              <a:rPr lang="en-US" altLang="zh-CN" sz="2200" b="1" dirty="0">
                <a:solidFill>
                  <a:srgbClr val="000000"/>
                </a:solidFill>
                <a:latin typeface="幼圆" pitchFamily="49" charset="-122"/>
                <a:ea typeface="幼圆" pitchFamily="49" charset="-122"/>
              </a:rPr>
              <a:t>?</a:t>
            </a:r>
            <a:r>
              <a:rPr lang="zh-CN" altLang="en-US" sz="2200" b="1" dirty="0">
                <a:solidFill>
                  <a:srgbClr val="000000"/>
                </a:solidFill>
                <a:latin typeface="幼圆" pitchFamily="49" charset="-122"/>
                <a:ea typeface="幼圆" pitchFamily="49" charset="-122"/>
              </a:rPr>
              <a:t> 若设计生产能力</a:t>
            </a:r>
            <a:r>
              <a:rPr lang="en-US" altLang="zh-CN" sz="2200" b="1" dirty="0">
                <a:solidFill>
                  <a:srgbClr val="000000"/>
                </a:solidFill>
                <a:latin typeface="幼圆" pitchFamily="49" charset="-122"/>
                <a:ea typeface="幼圆" pitchFamily="49" charset="-122"/>
              </a:rPr>
              <a:t>30000</a:t>
            </a:r>
            <a:r>
              <a:rPr lang="zh-CN" altLang="en-US" sz="2200" b="1" dirty="0">
                <a:solidFill>
                  <a:srgbClr val="000000"/>
                </a:solidFill>
                <a:latin typeface="幼圆" pitchFamily="49" charset="-122"/>
                <a:ea typeface="幼圆" pitchFamily="49" charset="-122"/>
              </a:rPr>
              <a:t>件</a:t>
            </a:r>
            <a:r>
              <a:rPr lang="en-US" altLang="zh-CN" sz="2200" b="1" dirty="0">
                <a:solidFill>
                  <a:srgbClr val="000000"/>
                </a:solidFill>
                <a:latin typeface="幼圆" pitchFamily="49" charset="-122"/>
                <a:ea typeface="幼圆" pitchFamily="49" charset="-122"/>
              </a:rPr>
              <a:t>,</a:t>
            </a:r>
            <a:r>
              <a:rPr lang="zh-CN" altLang="en-US" sz="2200" b="1" dirty="0">
                <a:solidFill>
                  <a:srgbClr val="000000"/>
                </a:solidFill>
                <a:latin typeface="幼圆" pitchFamily="49" charset="-122"/>
                <a:ea typeface="幼圆" pitchFamily="49" charset="-122"/>
              </a:rPr>
              <a:t> 那么平衡点的生产能力利用率是多少</a:t>
            </a:r>
            <a:r>
              <a:rPr lang="en-US" altLang="zh-CN" sz="2200" b="1" dirty="0">
                <a:solidFill>
                  <a:srgbClr val="000000"/>
                </a:solidFill>
                <a:latin typeface="幼圆" pitchFamily="49" charset="-122"/>
                <a:ea typeface="幼圆" pitchFamily="49" charset="-122"/>
              </a:rPr>
              <a:t>?</a:t>
            </a:r>
            <a:r>
              <a:rPr lang="zh-CN" altLang="en-US" sz="2200" b="1" dirty="0">
                <a:solidFill>
                  <a:srgbClr val="000000"/>
                </a:solidFill>
                <a:latin typeface="幼圆" pitchFamily="49" charset="-122"/>
                <a:ea typeface="幼圆" pitchFamily="49" charset="-122"/>
              </a:rPr>
              <a:t> 销售税金忽略不计</a:t>
            </a:r>
            <a:r>
              <a:rPr lang="en-US" altLang="zh-CN" sz="2200" b="1" dirty="0">
                <a:solidFill>
                  <a:srgbClr val="000000"/>
                </a:solidFill>
                <a:latin typeface="幼圆" pitchFamily="49" charset="-122"/>
                <a:ea typeface="幼圆" pitchFamily="49" charset="-122"/>
              </a:rPr>
              <a:t>.</a:t>
            </a:r>
          </a:p>
        </p:txBody>
      </p:sp>
      <p:sp>
        <p:nvSpPr>
          <p:cNvPr id="126126" name="Rectangle 174">
            <a:extLst>
              <a:ext uri="{FF2B5EF4-FFF2-40B4-BE49-F238E27FC236}">
                <a16:creationId xmlns:a16="http://schemas.microsoft.com/office/drawing/2014/main" id="{21B4A375-FF97-8EA3-D1F3-27E7864CFB09}"/>
              </a:ext>
            </a:extLst>
          </p:cNvPr>
          <p:cNvSpPr>
            <a:spLocks noChangeArrowheads="1"/>
          </p:cNvSpPr>
          <p:nvPr/>
        </p:nvSpPr>
        <p:spPr bwMode="auto">
          <a:xfrm>
            <a:off x="1775521" y="3023956"/>
            <a:ext cx="7704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kumimoji="0" lang="zh-CN" altLang="en-US" sz="2000" b="1" dirty="0">
                <a:solidFill>
                  <a:srgbClr val="FF0000"/>
                </a:solidFill>
                <a:latin typeface="幼圆" pitchFamily="49" charset="-122"/>
                <a:ea typeface="幼圆" pitchFamily="49" charset="-122"/>
              </a:rPr>
              <a:t>解</a:t>
            </a:r>
            <a:r>
              <a:rPr kumimoji="0" lang="en-US" altLang="zh-CN" sz="2000" b="1" dirty="0">
                <a:solidFill>
                  <a:srgbClr val="FF0000"/>
                </a:solidFill>
                <a:latin typeface="幼圆" pitchFamily="49" charset="-122"/>
                <a:ea typeface="幼圆" pitchFamily="49" charset="-122"/>
              </a:rPr>
              <a:t>:</a:t>
            </a:r>
            <a:r>
              <a:rPr kumimoji="0" lang="zh-CN" altLang="en-US" sz="2000" b="1" dirty="0">
                <a:solidFill>
                  <a:srgbClr val="FF0000"/>
                </a:solidFill>
                <a:latin typeface="幼圆" pitchFamily="49" charset="-122"/>
                <a:ea typeface="幼圆" pitchFamily="49" charset="-122"/>
              </a:rPr>
              <a:t> </a:t>
            </a:r>
            <a:r>
              <a:rPr kumimoji="0" lang="en-US" altLang="zh-CN" sz="2000" b="1" dirty="0">
                <a:solidFill>
                  <a:srgbClr val="000000"/>
                </a:solidFill>
                <a:latin typeface="幼圆" pitchFamily="49" charset="-122"/>
                <a:ea typeface="幼圆" pitchFamily="49" charset="-122"/>
              </a:rPr>
              <a:t>(1) </a:t>
            </a:r>
            <a:r>
              <a:rPr kumimoji="0" lang="zh-CN" altLang="en-US" sz="2000" b="1" dirty="0">
                <a:solidFill>
                  <a:srgbClr val="000000"/>
                </a:solidFill>
                <a:latin typeface="幼圆" pitchFamily="49" charset="-122"/>
                <a:ea typeface="幼圆" pitchFamily="49" charset="-122"/>
              </a:rPr>
              <a:t>求平衡点的临界产量 </a:t>
            </a:r>
            <a:r>
              <a:rPr kumimoji="0" lang="en-US" altLang="zh-CN" sz="2000" b="1" dirty="0">
                <a:solidFill>
                  <a:srgbClr val="000000"/>
                </a:solidFill>
                <a:latin typeface="幼圆" pitchFamily="49" charset="-122"/>
                <a:ea typeface="幼圆" pitchFamily="49" charset="-122"/>
              </a:rPr>
              <a:t>Q</a:t>
            </a:r>
            <a:r>
              <a:rPr kumimoji="0" lang="zh-CN" altLang="en-US" sz="2000" b="1" dirty="0">
                <a:solidFill>
                  <a:srgbClr val="000000"/>
                </a:solidFill>
                <a:latin typeface="幼圆" pitchFamily="49" charset="-122"/>
                <a:ea typeface="幼圆" pitchFamily="49" charset="-122"/>
              </a:rPr>
              <a:t> 和销售额 </a:t>
            </a:r>
            <a:r>
              <a:rPr lang="en-US" altLang="zh-CN" sz="2000" b="1" dirty="0">
                <a:solidFill>
                  <a:srgbClr val="000000"/>
                </a:solidFill>
                <a:latin typeface="幼圆" pitchFamily="49" charset="-122"/>
                <a:ea typeface="幼圆" pitchFamily="49" charset="-122"/>
              </a:rPr>
              <a:t>R</a:t>
            </a:r>
            <a:r>
              <a:rPr kumimoji="0" lang="en-US" altLang="zh-CN" sz="2000" b="1" dirty="0">
                <a:solidFill>
                  <a:srgbClr val="000000"/>
                </a:solidFill>
                <a:latin typeface="幼圆" pitchFamily="49" charset="-122"/>
                <a:ea typeface="幼圆" pitchFamily="49" charset="-122"/>
              </a:rPr>
              <a:t>,</a:t>
            </a:r>
            <a:r>
              <a:rPr kumimoji="0" lang="zh-CN" altLang="en-US" sz="2000" b="1" dirty="0">
                <a:solidFill>
                  <a:srgbClr val="000000"/>
                </a:solidFill>
                <a:latin typeface="幼圆" pitchFamily="49" charset="-122"/>
                <a:ea typeface="幼圆" pitchFamily="49" charset="-122"/>
              </a:rPr>
              <a:t> 由公式得</a:t>
            </a:r>
            <a:endParaRPr kumimoji="0" lang="en-US" altLang="zh-CN" sz="2000" b="1" dirty="0">
              <a:solidFill>
                <a:srgbClr val="000000"/>
              </a:solidFill>
              <a:latin typeface="幼圆" pitchFamily="49" charset="-122"/>
              <a:ea typeface="幼圆" pitchFamily="49" charset="-122"/>
            </a:endParaRPr>
          </a:p>
        </p:txBody>
      </p:sp>
      <p:graphicFrame>
        <p:nvGraphicFramePr>
          <p:cNvPr id="126137" name="Object 185">
            <a:extLst>
              <a:ext uri="{FF2B5EF4-FFF2-40B4-BE49-F238E27FC236}">
                <a16:creationId xmlns:a16="http://schemas.microsoft.com/office/drawing/2014/main" id="{224FE760-AA15-6CCB-FA69-D7F6FBAFF40E}"/>
              </a:ext>
            </a:extLst>
          </p:cNvPr>
          <p:cNvGraphicFramePr>
            <a:graphicFrameLocks noChangeAspect="1"/>
          </p:cNvGraphicFramePr>
          <p:nvPr/>
        </p:nvGraphicFramePr>
        <p:xfrm>
          <a:off x="3440706" y="3608867"/>
          <a:ext cx="3685079" cy="708999"/>
        </p:xfrm>
        <a:graphic>
          <a:graphicData uri="http://schemas.openxmlformats.org/presentationml/2006/ole">
            <mc:AlternateContent xmlns:mc="http://schemas.openxmlformats.org/markup-compatibility/2006">
              <mc:Choice xmlns:v="urn:schemas-microsoft-com:vml" Requires="v">
                <p:oleObj name="公式" r:id="rId3" imgW="47104300" imgH="9067800" progId="Equation.3">
                  <p:embed/>
                </p:oleObj>
              </mc:Choice>
              <mc:Fallback>
                <p:oleObj name="公式" r:id="rId3" imgW="47104300" imgH="9067800" progId="Equation.3">
                  <p:embed/>
                  <p:pic>
                    <p:nvPicPr>
                      <p:cNvPr id="126137" name="Object 185">
                        <a:extLst>
                          <a:ext uri="{FF2B5EF4-FFF2-40B4-BE49-F238E27FC236}">
                            <a16:creationId xmlns:a16="http://schemas.microsoft.com/office/drawing/2014/main" id="{224FE760-AA15-6CCB-FA69-D7F6FBAFF4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0706" y="3608867"/>
                        <a:ext cx="3685079" cy="708999"/>
                      </a:xfrm>
                      <a:prstGeom prst="rect">
                        <a:avLst/>
                      </a:prstGeom>
                      <a:gradFill rotWithShape="1">
                        <a:gsLst>
                          <a:gs pos="0">
                            <a:schemeClr val="accent1"/>
                          </a:gs>
                          <a:gs pos="100000">
                            <a:schemeClr val="bg1"/>
                          </a:gs>
                        </a:gsLst>
                        <a:lin ang="0" scaled="1"/>
                      </a:gradFill>
                      <a:ln>
                        <a:noFill/>
                      </a:ln>
                      <a:effectLst>
                        <a:outerShdw dist="107763" dir="18900000" algn="ctr" rotWithShape="0">
                          <a:schemeClr val="bg2">
                            <a:alpha val="50000"/>
                          </a:schemeClr>
                        </a:outerShdw>
                      </a:effectLst>
                    </p:spPr>
                  </p:pic>
                </p:oleObj>
              </mc:Fallback>
            </mc:AlternateContent>
          </a:graphicData>
        </a:graphic>
      </p:graphicFrame>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114B62B5-CE0D-1B90-E55C-195813241D1B}"/>
                  </a:ext>
                </a:extLst>
              </p:cNvPr>
              <p:cNvSpPr txBox="1"/>
              <p:nvPr/>
            </p:nvSpPr>
            <p:spPr>
              <a:xfrm>
                <a:off x="3069629" y="4329101"/>
                <a:ext cx="5115918" cy="461665"/>
              </a:xfrm>
              <a:prstGeom prst="rect">
                <a:avLst/>
              </a:prstGeom>
              <a:noFill/>
            </p:spPr>
            <p:txBody>
              <a:bodyPr wrap="square"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altLang="zh-CN" sz="2400" i="1">
                              <a:solidFill>
                                <a:srgbClr val="000000"/>
                              </a:solidFill>
                              <a:latin typeface="Cambria Math" panose="02040503050406030204" pitchFamily="18" charset="0"/>
                            </a:rPr>
                          </m:ctrlPr>
                        </m:sSubPr>
                        <m:e>
                          <m:r>
                            <a:rPr kumimoji="1" lang="en-US" altLang="zh-CN" sz="2400" i="1">
                              <a:solidFill>
                                <a:srgbClr val="000000"/>
                              </a:solidFill>
                              <a:latin typeface="Cambria Math" panose="02040503050406030204" pitchFamily="18" charset="0"/>
                            </a:rPr>
                            <m:t>𝑅</m:t>
                          </m:r>
                        </m:e>
                        <m:sub>
                          <m:r>
                            <a:rPr kumimoji="1" lang="en-US" altLang="zh-CN" sz="2400" i="1">
                              <a:solidFill>
                                <a:srgbClr val="000000"/>
                              </a:solidFill>
                              <a:latin typeface="Cambria Math" panose="02040503050406030204" pitchFamily="18" charset="0"/>
                            </a:rPr>
                            <m:t>0</m:t>
                          </m:r>
                        </m:sub>
                      </m:sSub>
                      <m:r>
                        <a:rPr kumimoji="1" lang="en-US" altLang="zh-CN" sz="2400" i="1">
                          <a:solidFill>
                            <a:srgbClr val="000000"/>
                          </a:solidFill>
                          <a:latin typeface="Cambria Math" panose="02040503050406030204" pitchFamily="18" charset="0"/>
                          <a:ea typeface="Cambria Math" panose="02040503050406030204" pitchFamily="18" charset="0"/>
                        </a:rPr>
                        <m:t>=</m:t>
                      </m:r>
                      <m:r>
                        <a:rPr kumimoji="1" lang="en-US" altLang="zh-CN" sz="2400" i="1">
                          <a:solidFill>
                            <a:srgbClr val="000000"/>
                          </a:solidFill>
                          <a:latin typeface="Cambria Math" panose="02040503050406030204" pitchFamily="18" charset="0"/>
                          <a:ea typeface="Cambria Math" panose="02040503050406030204" pitchFamily="18" charset="0"/>
                        </a:rPr>
                        <m:t>𝑃</m:t>
                      </m:r>
                      <m:r>
                        <a:rPr kumimoji="1" lang="en-US" altLang="zh-CN" sz="2400" i="1">
                          <a:solidFill>
                            <a:srgbClr val="000000"/>
                          </a:solidFill>
                          <a:latin typeface="Cambria Math" panose="02040503050406030204" pitchFamily="18" charset="0"/>
                          <a:ea typeface="Cambria Math" panose="02040503050406030204" pitchFamily="18" charset="0"/>
                        </a:rPr>
                        <m:t>×</m:t>
                      </m:r>
                      <m:sSub>
                        <m:sSubPr>
                          <m:ctrlPr>
                            <a:rPr kumimoji="1" lang="en-US" altLang="zh-CN" sz="2400" i="1">
                              <a:solidFill>
                                <a:srgbClr val="000000"/>
                              </a:solidFill>
                              <a:latin typeface="Cambria Math" panose="02040503050406030204" pitchFamily="18" charset="0"/>
                              <a:ea typeface="Cambria Math" panose="02040503050406030204" pitchFamily="18" charset="0"/>
                            </a:rPr>
                          </m:ctrlPr>
                        </m:sSubPr>
                        <m:e>
                          <m:r>
                            <a:rPr kumimoji="1" lang="en-US" altLang="zh-CN" sz="2400" i="1">
                              <a:solidFill>
                                <a:srgbClr val="000000"/>
                              </a:solidFill>
                              <a:latin typeface="Cambria Math" panose="02040503050406030204" pitchFamily="18" charset="0"/>
                              <a:ea typeface="Cambria Math" panose="02040503050406030204" pitchFamily="18" charset="0"/>
                            </a:rPr>
                            <m:t>𝑄</m:t>
                          </m:r>
                        </m:e>
                        <m:sub>
                          <m:r>
                            <a:rPr kumimoji="1" lang="en-US" altLang="zh-CN" sz="2400" i="1">
                              <a:solidFill>
                                <a:srgbClr val="000000"/>
                              </a:solidFill>
                              <a:latin typeface="Cambria Math" panose="02040503050406030204" pitchFamily="18" charset="0"/>
                              <a:ea typeface="Cambria Math" panose="02040503050406030204" pitchFamily="18" charset="0"/>
                            </a:rPr>
                            <m:t>0</m:t>
                          </m:r>
                        </m:sub>
                      </m:sSub>
                      <m:r>
                        <a:rPr kumimoji="1" lang="en-US" altLang="zh-CN" sz="2400" i="1">
                          <a:solidFill>
                            <a:srgbClr val="000000"/>
                          </a:solidFill>
                          <a:latin typeface="Cambria Math" panose="02040503050406030204" pitchFamily="18" charset="0"/>
                          <a:ea typeface="Cambria Math" panose="02040503050406030204" pitchFamily="18" charset="0"/>
                        </a:rPr>
                        <m:t>=150×13333=200</m:t>
                      </m:r>
                    </m:oMath>
                  </m:oMathPara>
                </a14:m>
                <a:endParaRPr kumimoji="1" lang="zh-CN" altLang="en-US" sz="2400" dirty="0">
                  <a:solidFill>
                    <a:srgbClr val="000000"/>
                  </a:solidFill>
                  <a:latin typeface="Tahoma" panose="020B0604030504040204" pitchFamily="34" charset="0"/>
                  <a:ea typeface="宋体" panose="02010600030101010101" pitchFamily="2" charset="-122"/>
                </a:endParaRPr>
              </a:p>
            </p:txBody>
          </p:sp>
        </mc:Choice>
        <mc:Fallback>
          <p:sp>
            <p:nvSpPr>
              <p:cNvPr id="2" name="文本框 1">
                <a:extLst>
                  <a:ext uri="{FF2B5EF4-FFF2-40B4-BE49-F238E27FC236}">
                    <a16:creationId xmlns:a16="http://schemas.microsoft.com/office/drawing/2014/main" id="{114B62B5-CE0D-1B90-E55C-195813241D1B}"/>
                  </a:ext>
                </a:extLst>
              </p:cNvPr>
              <p:cNvSpPr txBox="1">
                <a:spLocks noRot="1" noChangeAspect="1" noMove="1" noResize="1" noEditPoints="1" noAdjustHandles="1" noChangeArrowheads="1" noChangeShapeType="1" noTextEdit="1"/>
              </p:cNvSpPr>
              <p:nvPr/>
            </p:nvSpPr>
            <p:spPr>
              <a:xfrm>
                <a:off x="3069629" y="4329101"/>
                <a:ext cx="5115918" cy="461665"/>
              </a:xfrm>
              <a:prstGeom prst="rect">
                <a:avLst/>
              </a:prstGeom>
              <a:blipFill>
                <a:blip r:embed="rId5"/>
                <a:stretch>
                  <a:fillRect b="-13158"/>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3372AE0-A4A1-791C-7798-83421FB2BA9F}"/>
              </a:ext>
            </a:extLst>
          </p:cNvPr>
          <p:cNvSpPr txBox="1"/>
          <p:nvPr/>
        </p:nvSpPr>
        <p:spPr>
          <a:xfrm>
            <a:off x="7761185" y="4329101"/>
            <a:ext cx="824682" cy="430887"/>
          </a:xfrm>
          <a:prstGeom prst="rect">
            <a:avLst/>
          </a:prstGeom>
          <a:noFill/>
        </p:spPr>
        <p:txBody>
          <a:bodyPr wrap="square" rtlCol="0">
            <a:spAutoFit/>
          </a:bodyPr>
          <a:lstStyle/>
          <a:p>
            <a:pPr eaLnBrk="0" fontAlgn="base" hangingPunct="0">
              <a:spcBef>
                <a:spcPct val="0"/>
              </a:spcBef>
              <a:spcAft>
                <a:spcPct val="0"/>
              </a:spcAft>
            </a:pPr>
            <a:r>
              <a:rPr kumimoji="1" lang="zh-CN" altLang="en-US" sz="2200" b="1" dirty="0">
                <a:solidFill>
                  <a:srgbClr val="000000"/>
                </a:solidFill>
                <a:latin typeface="Tahoma" panose="020B0604030504040204" pitchFamily="34" charset="0"/>
                <a:ea typeface="宋体" panose="02010600030101010101" pitchFamily="2" charset="-122"/>
              </a:rPr>
              <a:t>万元</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76319689-4A2D-822B-6187-D2CFB60B1C33}"/>
                  </a:ext>
                </a:extLst>
              </p:cNvPr>
              <p:cNvSpPr txBox="1"/>
              <p:nvPr/>
            </p:nvSpPr>
            <p:spPr>
              <a:xfrm>
                <a:off x="7243628" y="3739596"/>
                <a:ext cx="1305145" cy="369332"/>
              </a:xfrm>
              <a:prstGeom prst="rect">
                <a:avLst/>
              </a:prstGeom>
              <a:noFill/>
            </p:spPr>
            <p:txBody>
              <a:bodyPr wrap="square" lIns="0" tIns="0" rIns="0" bIns="0" rtlCol="0">
                <a:spAutoFit/>
              </a:bodyPr>
              <a:lstStyle/>
              <a:p>
                <a:pPr eaLnBrk="0" fontAlgn="base" hangingPunct="0">
                  <a:spcBef>
                    <a:spcPct val="0"/>
                  </a:spcBef>
                  <a:spcAft>
                    <a:spcPct val="0"/>
                  </a:spcAft>
                </a:pPr>
                <a14:m>
                  <m:oMath xmlns:m="http://schemas.openxmlformats.org/officeDocument/2006/math">
                    <m:r>
                      <a:rPr kumimoji="1" lang="zh-CN" altLang="en-US" sz="2400" i="1">
                        <a:solidFill>
                          <a:srgbClr val="000000"/>
                        </a:solidFill>
                        <a:latin typeface="Cambria Math" panose="02040503050406030204" pitchFamily="18" charset="0"/>
                      </a:rPr>
                      <m:t>≈</m:t>
                    </m:r>
                  </m:oMath>
                </a14:m>
                <a:r>
                  <a:rPr kumimoji="1" lang="zh-CN" altLang="en-US" sz="2400" dirty="0">
                    <a:solidFill>
                      <a:srgbClr val="000000"/>
                    </a:solidFill>
                    <a:latin typeface="Tahoma" panose="020B0604030504040204" pitchFamily="34" charset="0"/>
                    <a:ea typeface="宋体" panose="02010600030101010101" pitchFamily="2" charset="-122"/>
                  </a:rPr>
                  <a:t> </a:t>
                </a:r>
                <a:r>
                  <a:rPr kumimoji="1" lang="en-US" altLang="zh-CN" sz="2400" dirty="0">
                    <a:solidFill>
                      <a:srgbClr val="000000"/>
                    </a:solidFill>
                    <a:latin typeface="Times New Roman"/>
                    <a:ea typeface="宋体" panose="02010600030101010101" pitchFamily="2" charset="-122"/>
                  </a:rPr>
                  <a:t>13333</a:t>
                </a:r>
                <a:endParaRPr kumimoji="1" lang="zh-CN" altLang="en-US" sz="2400" dirty="0">
                  <a:solidFill>
                    <a:srgbClr val="000000"/>
                  </a:solidFill>
                  <a:latin typeface="Times New Roman"/>
                  <a:ea typeface="宋体" panose="02010600030101010101" pitchFamily="2" charset="-122"/>
                </a:endParaRPr>
              </a:p>
            </p:txBody>
          </p:sp>
        </mc:Choice>
        <mc:Fallback>
          <p:sp>
            <p:nvSpPr>
              <p:cNvPr id="4" name="文本框 3">
                <a:extLst>
                  <a:ext uri="{FF2B5EF4-FFF2-40B4-BE49-F238E27FC236}">
                    <a16:creationId xmlns:a16="http://schemas.microsoft.com/office/drawing/2014/main" id="{76319689-4A2D-822B-6187-D2CFB60B1C33}"/>
                  </a:ext>
                </a:extLst>
              </p:cNvPr>
              <p:cNvSpPr txBox="1">
                <a:spLocks noRot="1" noChangeAspect="1" noMove="1" noResize="1" noEditPoints="1" noAdjustHandles="1" noChangeArrowheads="1" noChangeShapeType="1" noTextEdit="1"/>
              </p:cNvSpPr>
              <p:nvPr/>
            </p:nvSpPr>
            <p:spPr>
              <a:xfrm>
                <a:off x="7243628" y="3739596"/>
                <a:ext cx="1305145" cy="369332"/>
              </a:xfrm>
              <a:prstGeom prst="rect">
                <a:avLst/>
              </a:prstGeom>
              <a:blipFill>
                <a:blip r:embed="rId6"/>
                <a:stretch>
                  <a:fillRect l="-5825" t="-23333" b="-50000"/>
                </a:stretch>
              </a:blipFill>
            </p:spPr>
            <p:txBody>
              <a:bodyPr/>
              <a:lstStyle/>
              <a:p>
                <a:r>
                  <a:rPr lang="zh-CN" altLang="en-US">
                    <a:noFill/>
                  </a:rPr>
                  <a:t> </a:t>
                </a:r>
              </a:p>
            </p:txBody>
          </p:sp>
        </mc:Fallback>
      </mc:AlternateContent>
      <p:sp>
        <p:nvSpPr>
          <p:cNvPr id="5" name="Rectangle 11">
            <a:extLst>
              <a:ext uri="{FF2B5EF4-FFF2-40B4-BE49-F238E27FC236}">
                <a16:creationId xmlns:a16="http://schemas.microsoft.com/office/drawing/2014/main" id="{36DA7FE5-71FD-E381-52A7-7171C19EBB3F}"/>
              </a:ext>
            </a:extLst>
          </p:cNvPr>
          <p:cNvSpPr>
            <a:spLocks noChangeArrowheads="1"/>
          </p:cNvSpPr>
          <p:nvPr/>
        </p:nvSpPr>
        <p:spPr bwMode="auto">
          <a:xfrm>
            <a:off x="2223954" y="4927025"/>
            <a:ext cx="4384534" cy="400110"/>
          </a:xfrm>
          <a:prstGeom prst="rect">
            <a:avLst/>
          </a:prstGeom>
          <a:noFill/>
          <a:ln>
            <a:noFill/>
          </a:ln>
          <a:effectLst/>
        </p:spPr>
        <p:txBody>
          <a:bodyPr wrap="none">
            <a:spAutoFit/>
          </a:bodyPr>
          <a:lstStyle>
            <a:lvl1pPr defTabSz="787400">
              <a:defRPr>
                <a:solidFill>
                  <a:schemeClr val="tx1"/>
                </a:solidFill>
                <a:latin typeface="Tahoma" panose="020B0604030504040204" pitchFamily="34" charset="0"/>
                <a:ea typeface="宋体" panose="02010600030101010101" pitchFamily="2" charset="-122"/>
              </a:defRPr>
            </a:lvl1pPr>
            <a:lvl2pPr marL="742950" indent="-285750" defTabSz="787400">
              <a:defRPr>
                <a:solidFill>
                  <a:schemeClr val="tx1"/>
                </a:solidFill>
                <a:latin typeface="Tahoma" panose="020B0604030504040204" pitchFamily="34" charset="0"/>
                <a:ea typeface="宋体" panose="02010600030101010101" pitchFamily="2" charset="-122"/>
              </a:defRPr>
            </a:lvl2pPr>
            <a:lvl3pPr marL="1143000" indent="-228600" defTabSz="787400">
              <a:defRPr>
                <a:solidFill>
                  <a:schemeClr val="tx1"/>
                </a:solidFill>
                <a:latin typeface="Tahoma" panose="020B0604030504040204" pitchFamily="34" charset="0"/>
                <a:ea typeface="宋体" panose="02010600030101010101" pitchFamily="2" charset="-122"/>
              </a:defRPr>
            </a:lvl3pPr>
            <a:lvl4pPr marL="1600200" indent="-228600" defTabSz="787400">
              <a:defRPr>
                <a:solidFill>
                  <a:schemeClr val="tx1"/>
                </a:solidFill>
                <a:latin typeface="Tahoma" panose="020B0604030504040204" pitchFamily="34" charset="0"/>
                <a:ea typeface="宋体" panose="02010600030101010101" pitchFamily="2" charset="-122"/>
              </a:defRPr>
            </a:lvl4pPr>
            <a:lvl5pPr marL="2057400" indent="-228600" defTabSz="787400">
              <a:defRPr>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pPr>
            <a:r>
              <a:rPr lang="en-US" altLang="zh-CN" sz="2000" b="1" dirty="0">
                <a:solidFill>
                  <a:srgbClr val="000000"/>
                </a:solidFill>
                <a:effectLst>
                  <a:outerShdw blurRad="38100" dist="38100" dir="2700000" algn="tl">
                    <a:srgbClr val="C0C0C0"/>
                  </a:outerShdw>
                </a:effectLst>
                <a:latin typeface="Arial" panose="020B0604020202020204" pitchFamily="34" charset="0"/>
                <a:ea typeface="幼圆" pitchFamily="49" charset="-122"/>
              </a:rPr>
              <a:t>(2)</a:t>
            </a:r>
            <a:r>
              <a:rPr lang="zh-CN" altLang="en-US" sz="2000" b="1" dirty="0">
                <a:solidFill>
                  <a:srgbClr val="000000"/>
                </a:solidFill>
                <a:effectLst>
                  <a:outerShdw blurRad="38100" dist="38100" dir="2700000" algn="tl">
                    <a:srgbClr val="C0C0C0"/>
                  </a:outerShdw>
                </a:effectLst>
                <a:latin typeface="Arial" panose="020B0604020202020204" pitchFamily="34" charset="0"/>
                <a:ea typeface="幼圆" pitchFamily="49" charset="-122"/>
              </a:rPr>
              <a:t> 平衡点生产能力利用率</a:t>
            </a:r>
            <a:r>
              <a:rPr lang="en-US" altLang="zh-CN" sz="2000" b="1" dirty="0">
                <a:solidFill>
                  <a:srgbClr val="000000"/>
                </a:solidFill>
                <a:effectLst>
                  <a:outerShdw blurRad="38100" dist="38100" dir="2700000" algn="tl">
                    <a:srgbClr val="C0C0C0"/>
                  </a:outerShdw>
                </a:effectLst>
                <a:latin typeface="Arial" panose="020B0604020202020204" pitchFamily="34" charset="0"/>
                <a:ea typeface="幼圆" pitchFamily="49" charset="-122"/>
              </a:rPr>
              <a:t>f,</a:t>
            </a:r>
            <a:r>
              <a:rPr lang="zh-CN" altLang="en-US" sz="2000" b="1" dirty="0">
                <a:solidFill>
                  <a:srgbClr val="000000"/>
                </a:solidFill>
                <a:effectLst>
                  <a:outerShdw blurRad="38100" dist="38100" dir="2700000" algn="tl">
                    <a:srgbClr val="C0C0C0"/>
                  </a:outerShdw>
                </a:effectLst>
                <a:latin typeface="Arial" panose="020B0604020202020204" pitchFamily="34" charset="0"/>
                <a:ea typeface="幼圆" pitchFamily="49" charset="-122"/>
              </a:rPr>
              <a:t> 由公式得</a:t>
            </a:r>
            <a:endParaRPr lang="en-US" altLang="zh-CN" sz="2000" b="1" dirty="0">
              <a:solidFill>
                <a:srgbClr val="000000"/>
              </a:solidFill>
              <a:effectLst>
                <a:outerShdw blurRad="38100" dist="38100" dir="2700000" algn="tl">
                  <a:srgbClr val="C0C0C0"/>
                </a:outerShdw>
              </a:effectLst>
              <a:latin typeface="Arial" panose="020B0604020202020204" pitchFamily="34" charset="0"/>
              <a:ea typeface="幼圆" pitchFamily="49" charset="-122"/>
            </a:endParaRPr>
          </a:p>
        </p:txBody>
      </p:sp>
      <p:graphicFrame>
        <p:nvGraphicFramePr>
          <p:cNvPr id="6" name="Object 9">
            <a:extLst>
              <a:ext uri="{FF2B5EF4-FFF2-40B4-BE49-F238E27FC236}">
                <a16:creationId xmlns:a16="http://schemas.microsoft.com/office/drawing/2014/main" id="{5BB337FD-29E8-1220-5BB2-2DB16D40B6C6}"/>
              </a:ext>
            </a:extLst>
          </p:cNvPr>
          <p:cNvGraphicFramePr>
            <a:graphicFrameLocks noChangeAspect="1"/>
          </p:cNvGraphicFramePr>
          <p:nvPr/>
        </p:nvGraphicFramePr>
        <p:xfrm>
          <a:off x="3659874" y="5460342"/>
          <a:ext cx="3316196" cy="714121"/>
        </p:xfrm>
        <a:graphic>
          <a:graphicData uri="http://schemas.openxmlformats.org/presentationml/2006/ole">
            <mc:AlternateContent xmlns:mc="http://schemas.openxmlformats.org/markup-compatibility/2006">
              <mc:Choice xmlns:v="urn:schemas-microsoft-com:vml" Requires="v">
                <p:oleObj name="Equation" r:id="rId7" imgW="40081200" imgH="9067800" progId="Equation.DSMT4">
                  <p:embed/>
                </p:oleObj>
              </mc:Choice>
              <mc:Fallback>
                <p:oleObj name="Equation" r:id="rId7" imgW="40081200" imgH="9067800" progId="Equation.DSMT4">
                  <p:embed/>
                  <p:pic>
                    <p:nvPicPr>
                      <p:cNvPr id="6" name="Object 9">
                        <a:extLst>
                          <a:ext uri="{FF2B5EF4-FFF2-40B4-BE49-F238E27FC236}">
                            <a16:creationId xmlns:a16="http://schemas.microsoft.com/office/drawing/2014/main" id="{5BB337FD-29E8-1220-5BB2-2DB16D40B6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9874" y="5460342"/>
                        <a:ext cx="3316196" cy="714121"/>
                      </a:xfrm>
                      <a:prstGeom prst="rect">
                        <a:avLst/>
                      </a:prstGeom>
                      <a:gradFill rotWithShape="1">
                        <a:gsLst>
                          <a:gs pos="0">
                            <a:schemeClr val="accent1"/>
                          </a:gs>
                          <a:gs pos="100000">
                            <a:schemeClr val="bg1"/>
                          </a:gs>
                        </a:gsLst>
                        <a:lin ang="0" scaled="1"/>
                      </a:gradFill>
                      <a:ln>
                        <a:noFill/>
                      </a:ln>
                      <a:effectLst>
                        <a:outerShdw dist="107763" dir="18900000" algn="ctr" rotWithShape="0">
                          <a:schemeClr val="bg2">
                            <a:alpha val="50000"/>
                          </a:schemeClr>
                        </a:outerShdw>
                      </a:effectLst>
                    </p:spPr>
                  </p:pic>
                </p:oleObj>
              </mc:Fallback>
            </mc:AlternateContent>
          </a:graphicData>
        </a:graphic>
      </p:graphicFrame>
    </p:spTree>
    <p:extLst>
      <p:ext uri="{BB962C8B-B14F-4D97-AF65-F5344CB8AC3E}">
        <p14:creationId xmlns:p14="http://schemas.microsoft.com/office/powerpoint/2010/main" val="3249457704"/>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6126"/>
                                        </p:tgtEl>
                                        <p:attrNameLst>
                                          <p:attrName>style.visibility</p:attrName>
                                        </p:attrNameLst>
                                      </p:cBhvr>
                                      <p:to>
                                        <p:strVal val="visible"/>
                                      </p:to>
                                    </p:set>
                                    <p:animEffect transition="in" filter="slide(fromBottom)">
                                      <p:cBhvr>
                                        <p:cTn id="7" dur="500"/>
                                        <p:tgtEl>
                                          <p:spTgt spid="1261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26137"/>
                                        </p:tgtEl>
                                        <p:attrNameLst>
                                          <p:attrName>style.visibility</p:attrName>
                                        </p:attrNameLst>
                                      </p:cBhvr>
                                      <p:to>
                                        <p:strVal val="visible"/>
                                      </p:to>
                                    </p:set>
                                    <p:animEffect transition="in" filter="slide(fromBottom)">
                                      <p:cBhvr>
                                        <p:cTn id="12" dur="500"/>
                                        <p:tgtEl>
                                          <p:spTgt spid="12613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lide(fromBottom)">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lide(fromBottom)">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26"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D7A008C3-0C41-392D-67F5-D1DDAD64325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2D8868C8-F747-414F-BADC-DB798129C7BA}" type="slidenum">
              <a:rPr kumimoji="0" lang="en-US" altLang="zh-CN" sz="1000">
                <a:solidFill>
                  <a:srgbClr val="808080"/>
                </a:solidFill>
                <a:ea typeface="华文行楷" panose="02010800040101010101" pitchFamily="2" charset="-122"/>
              </a:rPr>
              <a:pPr fontAlgn="base">
                <a:spcBef>
                  <a:spcPct val="0"/>
                </a:spcBef>
                <a:spcAft>
                  <a:spcPct val="0"/>
                </a:spcAft>
                <a:buClrTx/>
                <a:buSzTx/>
              </a:pPr>
              <a:t>14</a:t>
            </a:fld>
            <a:endParaRPr kumimoji="0" lang="en-US" altLang="zh-CN" sz="1000">
              <a:solidFill>
                <a:srgbClr val="808080"/>
              </a:solidFill>
              <a:ea typeface="华文行楷" panose="02010800040101010101" pitchFamily="2" charset="-122"/>
            </a:endParaRPr>
          </a:p>
        </p:txBody>
      </p:sp>
      <p:sp>
        <p:nvSpPr>
          <p:cNvPr id="14339" name="Rectangle 2">
            <a:extLst>
              <a:ext uri="{FF2B5EF4-FFF2-40B4-BE49-F238E27FC236}">
                <a16:creationId xmlns:a16="http://schemas.microsoft.com/office/drawing/2014/main" id="{0392E513-C4E1-95F9-C25A-CE894E11533A}"/>
              </a:ext>
            </a:extLst>
          </p:cNvPr>
          <p:cNvSpPr>
            <a:spLocks noGrp="1" noChangeArrowheads="1"/>
          </p:cNvSpPr>
          <p:nvPr>
            <p:ph type="title"/>
          </p:nvPr>
        </p:nvSpPr>
        <p:spPr/>
        <p:txBody>
          <a:bodyPr/>
          <a:lstStyle/>
          <a:p>
            <a:pPr eaLnBrk="1" hangingPunct="1"/>
            <a:r>
              <a:rPr lang="zh-CN" altLang="en-US" dirty="0">
                <a:solidFill>
                  <a:srgbClr val="7030A0"/>
                </a:solidFill>
              </a:rPr>
              <a:t>非线性</a:t>
            </a:r>
            <a:r>
              <a:rPr lang="zh-CN" altLang="en-US" dirty="0"/>
              <a:t>盈亏平衡分析</a:t>
            </a:r>
          </a:p>
        </p:txBody>
      </p:sp>
      <p:sp>
        <p:nvSpPr>
          <p:cNvPr id="14343" name="Text Box 5">
            <a:extLst>
              <a:ext uri="{FF2B5EF4-FFF2-40B4-BE49-F238E27FC236}">
                <a16:creationId xmlns:a16="http://schemas.microsoft.com/office/drawing/2014/main" id="{FA38CFD6-8FB6-F380-2196-37DBA312C65B}"/>
              </a:ext>
            </a:extLst>
          </p:cNvPr>
          <p:cNvSpPr txBox="1">
            <a:spLocks noChangeArrowheads="1"/>
          </p:cNvSpPr>
          <p:nvPr/>
        </p:nvSpPr>
        <p:spPr bwMode="auto">
          <a:xfrm>
            <a:off x="2007492" y="2168861"/>
            <a:ext cx="7677333" cy="3073855"/>
          </a:xfrm>
          <a:prstGeom prst="rect">
            <a:avLst/>
          </a:prstGeom>
          <a:gradFill rotWithShape="1">
            <a:gsLst>
              <a:gs pos="0">
                <a:srgbClr val="FFFFFF"/>
              </a:gs>
              <a:gs pos="100000">
                <a:srgbClr val="EEF8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200000"/>
              </a:lnSpc>
              <a:spcBef>
                <a:spcPct val="0"/>
              </a:spcBef>
              <a:spcAft>
                <a:spcPct val="0"/>
              </a:spcAft>
              <a:buClrTx/>
              <a:buSzTx/>
            </a:pPr>
            <a:r>
              <a:rPr lang="en-US" altLang="zh-CN" sz="2000" b="1" dirty="0">
                <a:solidFill>
                  <a:srgbClr val="000000"/>
                </a:solidFill>
                <a:latin typeface="幼圆" pitchFamily="49" charset="-122"/>
                <a:ea typeface="幼圆" pitchFamily="49" charset="-122"/>
              </a:rPr>
              <a:t>    </a:t>
            </a:r>
            <a:r>
              <a:rPr lang="zh-CN" altLang="en-US" sz="2000" b="1" dirty="0">
                <a:solidFill>
                  <a:srgbClr val="000000"/>
                </a:solidFill>
                <a:latin typeface="幼圆" pitchFamily="49" charset="-122"/>
                <a:ea typeface="幼圆" pitchFamily="49" charset="-122"/>
              </a:rPr>
              <a:t>在垄断竞争条件下，项目产量增加导致市场上产品价格下降，同时单位产品的成本也会增加，则销售收入和成本与产销</a:t>
            </a:r>
          </a:p>
          <a:p>
            <a:pPr fontAlgn="base">
              <a:lnSpc>
                <a:spcPct val="200000"/>
              </a:lnSpc>
              <a:spcBef>
                <a:spcPct val="0"/>
              </a:spcBef>
              <a:spcAft>
                <a:spcPct val="0"/>
              </a:spcAft>
              <a:buClrTx/>
              <a:buSzTx/>
            </a:pPr>
            <a:r>
              <a:rPr lang="zh-CN" altLang="en-US" sz="2000" b="1" dirty="0">
                <a:solidFill>
                  <a:srgbClr val="000000"/>
                </a:solidFill>
                <a:latin typeface="幼圆" pitchFamily="49" charset="-122"/>
                <a:ea typeface="幼圆" pitchFamily="49" charset="-122"/>
              </a:rPr>
              <a:t>量间可能是非线性的关系。</a:t>
            </a:r>
            <a:endParaRPr lang="en-US" altLang="zh-CN" sz="2000" b="1" dirty="0">
              <a:solidFill>
                <a:srgbClr val="000000"/>
              </a:solidFill>
              <a:latin typeface="幼圆" pitchFamily="49" charset="-122"/>
              <a:ea typeface="幼圆" pitchFamily="49" charset="-122"/>
            </a:endParaRPr>
          </a:p>
          <a:p>
            <a:pPr fontAlgn="base">
              <a:lnSpc>
                <a:spcPct val="200000"/>
              </a:lnSpc>
              <a:spcBef>
                <a:spcPct val="0"/>
              </a:spcBef>
              <a:spcAft>
                <a:spcPct val="0"/>
              </a:spcAft>
              <a:buClrTx/>
              <a:buSzTx/>
            </a:pPr>
            <a:r>
              <a:rPr lang="zh-CN" altLang="en-US" sz="2000" b="1" dirty="0">
                <a:solidFill>
                  <a:srgbClr val="000000"/>
                </a:solidFill>
                <a:latin typeface="黑体" panose="02010609060101010101" pitchFamily="49" charset="-122"/>
                <a:ea typeface="幼圆" pitchFamily="49" charset="-122"/>
              </a:rPr>
              <a:t>   由于规模效应的存在，生产产量增加时，单位可变成本可能会逐步变小或者增大，不再保持不变。</a:t>
            </a:r>
            <a:endParaRPr lang="zh-CN" altLang="en-US" sz="2000" b="1" dirty="0">
              <a:solidFill>
                <a:srgbClr val="000000"/>
              </a:solidFill>
              <a:latin typeface="黑体" panose="02010609060101010101" pitchFamily="49" charset="-122"/>
              <a:ea typeface="黑体" panose="02010609060101010101" pitchFamily="49" charset="-122"/>
            </a:endParaRPr>
          </a:p>
        </p:txBody>
      </p:sp>
      <p:sp>
        <p:nvSpPr>
          <p:cNvPr id="208902" name="Rectangle 6">
            <a:extLst>
              <a:ext uri="{FF2B5EF4-FFF2-40B4-BE49-F238E27FC236}">
                <a16:creationId xmlns:a16="http://schemas.microsoft.com/office/drawing/2014/main" id="{AE3C6B8C-8F84-7286-1423-67FDEDEE991D}"/>
              </a:ext>
            </a:extLst>
          </p:cNvPr>
          <p:cNvSpPr>
            <a:spLocks noChangeArrowheads="1"/>
          </p:cNvSpPr>
          <p:nvPr/>
        </p:nvSpPr>
        <p:spPr bwMode="auto">
          <a:xfrm>
            <a:off x="2046474" y="1462165"/>
            <a:ext cx="2303463" cy="405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30000"/>
              </a:spcBef>
              <a:spcAft>
                <a:spcPct val="0"/>
              </a:spcAft>
              <a:buClrTx/>
              <a:buSzTx/>
            </a:pPr>
            <a:r>
              <a:rPr lang="en-US" altLang="zh-CN" sz="2400" b="1" dirty="0">
                <a:latin typeface="幼圆" pitchFamily="49" charset="-122"/>
                <a:ea typeface="幼圆" pitchFamily="49" charset="-122"/>
              </a:rPr>
              <a:t>1.</a:t>
            </a:r>
            <a:r>
              <a:rPr lang="zh-CN" altLang="en-US" sz="2400" b="1" dirty="0">
                <a:latin typeface="幼圆" pitchFamily="49" charset="-122"/>
                <a:ea typeface="幼圆" pitchFamily="49" charset="-122"/>
              </a:rPr>
              <a:t>产生原因</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8902"/>
                                        </p:tgtEl>
                                        <p:attrNameLst>
                                          <p:attrName>style.visibility</p:attrName>
                                        </p:attrNameLst>
                                      </p:cBhvr>
                                      <p:to>
                                        <p:strVal val="visible"/>
                                      </p:to>
                                    </p:set>
                                    <p:animEffect transition="in" filter="slide(fromBottom)">
                                      <p:cBhvr>
                                        <p:cTn id="7" dur="500"/>
                                        <p:tgtEl>
                                          <p:spTgt spid="208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DD462133-DECA-00C4-DC45-E36FEBB9F53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89EDBF03-A26E-F643-894E-E99C887B3CF3}" type="slidenum">
              <a:rPr kumimoji="0" lang="en-US" altLang="zh-CN" sz="1000">
                <a:solidFill>
                  <a:srgbClr val="808080"/>
                </a:solidFill>
                <a:ea typeface="华文行楷" panose="02010800040101010101" pitchFamily="2" charset="-122"/>
              </a:rPr>
              <a:pPr fontAlgn="base">
                <a:spcBef>
                  <a:spcPct val="0"/>
                </a:spcBef>
                <a:spcAft>
                  <a:spcPct val="0"/>
                </a:spcAft>
                <a:buClrTx/>
                <a:buSzTx/>
              </a:pPr>
              <a:t>15</a:t>
            </a:fld>
            <a:endParaRPr kumimoji="0" lang="en-US" altLang="zh-CN" sz="1000">
              <a:solidFill>
                <a:srgbClr val="808080"/>
              </a:solidFill>
              <a:ea typeface="华文行楷" panose="02010800040101010101" pitchFamily="2" charset="-122"/>
            </a:endParaRPr>
          </a:p>
        </p:txBody>
      </p:sp>
      <p:sp>
        <p:nvSpPr>
          <p:cNvPr id="15363" name="Rectangle 2">
            <a:extLst>
              <a:ext uri="{FF2B5EF4-FFF2-40B4-BE49-F238E27FC236}">
                <a16:creationId xmlns:a16="http://schemas.microsoft.com/office/drawing/2014/main" id="{2A166DCC-7C8E-670A-3300-C4A1EBA5C80D}"/>
              </a:ext>
            </a:extLst>
          </p:cNvPr>
          <p:cNvSpPr>
            <a:spLocks noGrp="1" noChangeArrowheads="1"/>
          </p:cNvSpPr>
          <p:nvPr>
            <p:ph type="title"/>
          </p:nvPr>
        </p:nvSpPr>
        <p:spPr/>
        <p:txBody>
          <a:bodyPr/>
          <a:lstStyle/>
          <a:p>
            <a:pPr eaLnBrk="1" hangingPunct="1"/>
            <a:r>
              <a:rPr lang="zh-CN" altLang="en-US" dirty="0">
                <a:solidFill>
                  <a:srgbClr val="7030A0"/>
                </a:solidFill>
              </a:rPr>
              <a:t>非线性</a:t>
            </a:r>
            <a:r>
              <a:rPr lang="zh-CN" altLang="en-US" dirty="0"/>
              <a:t>盈亏平衡分析</a:t>
            </a:r>
          </a:p>
        </p:txBody>
      </p:sp>
      <p:sp>
        <p:nvSpPr>
          <p:cNvPr id="217114" name="Rectangle 26">
            <a:extLst>
              <a:ext uri="{FF2B5EF4-FFF2-40B4-BE49-F238E27FC236}">
                <a16:creationId xmlns:a16="http://schemas.microsoft.com/office/drawing/2014/main" id="{9E9A9EF5-2B1A-C7E3-3FAF-73292B9CB1DB}"/>
              </a:ext>
            </a:extLst>
          </p:cNvPr>
          <p:cNvSpPr>
            <a:spLocks noChangeArrowheads="1"/>
          </p:cNvSpPr>
          <p:nvPr/>
        </p:nvSpPr>
        <p:spPr bwMode="auto">
          <a:xfrm>
            <a:off x="1524000" y="3614352"/>
            <a:ext cx="9144000" cy="276999"/>
          </a:xfrm>
          <a:prstGeom prst="rect">
            <a:avLst/>
          </a:prstGeom>
          <a:gradFill rotWithShape="1">
            <a:gsLst>
              <a:gs pos="0">
                <a:srgbClr val="FFFFFF"/>
              </a:gs>
              <a:gs pos="50000">
                <a:srgbClr val="FFFFEB"/>
              </a:gs>
              <a:gs pos="100000">
                <a:srgbClr val="FFFF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17115" name="Freeform 27">
            <a:extLst>
              <a:ext uri="{FF2B5EF4-FFF2-40B4-BE49-F238E27FC236}">
                <a16:creationId xmlns:a16="http://schemas.microsoft.com/office/drawing/2014/main" id="{F9E34F08-8AE0-E875-4F43-BDCFBC3B9004}"/>
              </a:ext>
            </a:extLst>
          </p:cNvPr>
          <p:cNvSpPr>
            <a:spLocks/>
          </p:cNvSpPr>
          <p:nvPr/>
        </p:nvSpPr>
        <p:spPr bwMode="auto">
          <a:xfrm>
            <a:off x="2855913" y="5372100"/>
            <a:ext cx="3924300" cy="6350"/>
          </a:xfrm>
          <a:custGeom>
            <a:avLst/>
            <a:gdLst>
              <a:gd name="T0" fmla="*/ 0 w 2472"/>
              <a:gd name="T1" fmla="*/ 10080625 h 4"/>
              <a:gd name="T2" fmla="*/ 2147483646 w 2472"/>
              <a:gd name="T3" fmla="*/ 0 h 4"/>
              <a:gd name="T4" fmla="*/ 0 60000 65536"/>
              <a:gd name="T5" fmla="*/ 0 60000 65536"/>
            </a:gdLst>
            <a:ahLst/>
            <a:cxnLst>
              <a:cxn ang="T4">
                <a:pos x="T0" y="T1"/>
              </a:cxn>
              <a:cxn ang="T5">
                <a:pos x="T2" y="T3"/>
              </a:cxn>
            </a:cxnLst>
            <a:rect l="0" t="0" r="r" b="b"/>
            <a:pathLst>
              <a:path w="2472" h="4">
                <a:moveTo>
                  <a:pt x="0" y="4"/>
                </a:moveTo>
                <a:lnTo>
                  <a:pt x="2472" y="0"/>
                </a:lnTo>
              </a:path>
            </a:pathLst>
          </a:custGeom>
          <a:solidFill>
            <a:srgbClr val="FFFFFF"/>
          </a:solidFill>
          <a:ln w="28575" cmpd="sng">
            <a:solidFill>
              <a:srgbClr val="000000"/>
            </a:solidFill>
            <a:round/>
            <a:headEnd type="none" w="lg" len="med"/>
            <a:tailEnd type="triangl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7116" name="Freeform 28">
            <a:extLst>
              <a:ext uri="{FF2B5EF4-FFF2-40B4-BE49-F238E27FC236}">
                <a16:creationId xmlns:a16="http://schemas.microsoft.com/office/drawing/2014/main" id="{2EB9918E-8CC7-7FF1-93E1-A33FD71E65DE}"/>
              </a:ext>
            </a:extLst>
          </p:cNvPr>
          <p:cNvSpPr>
            <a:spLocks/>
          </p:cNvSpPr>
          <p:nvPr/>
        </p:nvSpPr>
        <p:spPr bwMode="auto">
          <a:xfrm>
            <a:off x="6183313" y="3211514"/>
            <a:ext cx="74612" cy="2187575"/>
          </a:xfrm>
          <a:custGeom>
            <a:avLst/>
            <a:gdLst>
              <a:gd name="T0" fmla="*/ 0 w 1"/>
              <a:gd name="T1" fmla="*/ 0 h 3219"/>
              <a:gd name="T2" fmla="*/ 0 w 1"/>
              <a:gd name="T3" fmla="*/ 1486636962 h 3219"/>
              <a:gd name="T4" fmla="*/ 0 60000 65536"/>
              <a:gd name="T5" fmla="*/ 0 60000 65536"/>
            </a:gdLst>
            <a:ahLst/>
            <a:cxnLst>
              <a:cxn ang="T4">
                <a:pos x="T0" y="T1"/>
              </a:cxn>
              <a:cxn ang="T5">
                <a:pos x="T2" y="T3"/>
              </a:cxn>
            </a:cxnLst>
            <a:rect l="0" t="0" r="r" b="b"/>
            <a:pathLst>
              <a:path w="1" h="3219">
                <a:moveTo>
                  <a:pt x="0" y="0"/>
                </a:moveTo>
                <a:lnTo>
                  <a:pt x="0" y="3219"/>
                </a:lnTo>
              </a:path>
            </a:pathLst>
          </a:custGeom>
          <a:noFill/>
          <a:ln w="9525" cap="flat">
            <a:solidFill>
              <a:srgbClr val="000000"/>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7117" name="Rectangle 29">
            <a:extLst>
              <a:ext uri="{FF2B5EF4-FFF2-40B4-BE49-F238E27FC236}">
                <a16:creationId xmlns:a16="http://schemas.microsoft.com/office/drawing/2014/main" id="{0CA3B049-AB09-7F9F-94D1-85EF516B9194}"/>
              </a:ext>
            </a:extLst>
          </p:cNvPr>
          <p:cNvSpPr>
            <a:spLocks noChangeArrowheads="1"/>
          </p:cNvSpPr>
          <p:nvPr/>
        </p:nvSpPr>
        <p:spPr bwMode="auto">
          <a:xfrm>
            <a:off x="5403826" y="3238501"/>
            <a:ext cx="333425" cy="307777"/>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pPr>
            <a:r>
              <a:rPr kumimoji="0" lang="zh-CN" altLang="en-US" sz="2000" b="1">
                <a:solidFill>
                  <a:srgbClr val="000000"/>
                </a:solidFill>
                <a:latin typeface="幼圆" pitchFamily="49" charset="-122"/>
                <a:ea typeface="幼圆" pitchFamily="49" charset="-122"/>
              </a:rPr>
              <a:t>盈 </a:t>
            </a:r>
          </a:p>
        </p:txBody>
      </p:sp>
      <p:sp>
        <p:nvSpPr>
          <p:cNvPr id="217118" name="Line 30">
            <a:extLst>
              <a:ext uri="{FF2B5EF4-FFF2-40B4-BE49-F238E27FC236}">
                <a16:creationId xmlns:a16="http://schemas.microsoft.com/office/drawing/2014/main" id="{02794C95-FAAB-844F-C149-E723D331AA31}"/>
              </a:ext>
            </a:extLst>
          </p:cNvPr>
          <p:cNvSpPr>
            <a:spLocks noChangeShapeType="1"/>
          </p:cNvSpPr>
          <p:nvPr/>
        </p:nvSpPr>
        <p:spPr bwMode="auto">
          <a:xfrm flipV="1">
            <a:off x="2855914" y="2636839"/>
            <a:ext cx="3175" cy="2720975"/>
          </a:xfrm>
          <a:prstGeom prst="line">
            <a:avLst/>
          </a:prstGeom>
          <a:noFill/>
          <a:ln w="28575">
            <a:solidFill>
              <a:srgbClr val="000000"/>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7119" name="Freeform 31">
            <a:extLst>
              <a:ext uri="{FF2B5EF4-FFF2-40B4-BE49-F238E27FC236}">
                <a16:creationId xmlns:a16="http://schemas.microsoft.com/office/drawing/2014/main" id="{BC0F040C-291F-DC02-9604-9BE3A8C84323}"/>
              </a:ext>
            </a:extLst>
          </p:cNvPr>
          <p:cNvSpPr>
            <a:spLocks/>
          </p:cNvSpPr>
          <p:nvPr/>
        </p:nvSpPr>
        <p:spPr bwMode="auto">
          <a:xfrm>
            <a:off x="3878263" y="3857626"/>
            <a:ext cx="69850" cy="1516063"/>
          </a:xfrm>
          <a:custGeom>
            <a:avLst/>
            <a:gdLst>
              <a:gd name="T0" fmla="*/ 0 w 1"/>
              <a:gd name="T1" fmla="*/ 0 h 2172"/>
              <a:gd name="T2" fmla="*/ 0 w 1"/>
              <a:gd name="T3" fmla="*/ 1058216860 h 2172"/>
              <a:gd name="T4" fmla="*/ 0 60000 65536"/>
              <a:gd name="T5" fmla="*/ 0 60000 65536"/>
            </a:gdLst>
            <a:ahLst/>
            <a:cxnLst>
              <a:cxn ang="T4">
                <a:pos x="T0" y="T1"/>
              </a:cxn>
              <a:cxn ang="T5">
                <a:pos x="T2" y="T3"/>
              </a:cxn>
            </a:cxnLst>
            <a:rect l="0" t="0" r="r" b="b"/>
            <a:pathLst>
              <a:path w="1" h="2172">
                <a:moveTo>
                  <a:pt x="0" y="0"/>
                </a:moveTo>
                <a:lnTo>
                  <a:pt x="0" y="2172"/>
                </a:lnTo>
              </a:path>
            </a:pathLst>
          </a:custGeom>
          <a:solidFill>
            <a:srgbClr val="FFFFFF"/>
          </a:solidFill>
          <a:ln w="6350" cap="flat">
            <a:solidFill>
              <a:srgbClr val="000000"/>
            </a:solidFill>
            <a:prstDash val="lgDash"/>
            <a:round/>
            <a:headEnd type="none" w="lg" len="med"/>
            <a:tailEnd type="none" w="lg"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7120" name="Rectangle 32">
            <a:extLst>
              <a:ext uri="{FF2B5EF4-FFF2-40B4-BE49-F238E27FC236}">
                <a16:creationId xmlns:a16="http://schemas.microsoft.com/office/drawing/2014/main" id="{4475159A-0DA0-030A-C40B-F4873B888AAE}"/>
              </a:ext>
            </a:extLst>
          </p:cNvPr>
          <p:cNvSpPr>
            <a:spLocks noChangeArrowheads="1"/>
          </p:cNvSpPr>
          <p:nvPr/>
        </p:nvSpPr>
        <p:spPr bwMode="auto">
          <a:xfrm>
            <a:off x="6871694" y="5300664"/>
            <a:ext cx="286938" cy="307777"/>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pPr>
            <a:r>
              <a:rPr kumimoji="0" lang="en-US" altLang="zh-CN" sz="2000" b="1" i="1">
                <a:solidFill>
                  <a:srgbClr val="000000"/>
                </a:solidFill>
                <a:latin typeface="幼圆" pitchFamily="49" charset="-122"/>
                <a:ea typeface="幼圆" pitchFamily="49" charset="-122"/>
              </a:rPr>
              <a:t>Q</a:t>
            </a:r>
            <a:r>
              <a:rPr kumimoji="0" lang="en-US" altLang="zh-CN" sz="2000" b="1">
                <a:solidFill>
                  <a:srgbClr val="000000"/>
                </a:solidFill>
                <a:latin typeface="幼圆" pitchFamily="49" charset="-122"/>
                <a:ea typeface="幼圆" pitchFamily="49" charset="-122"/>
              </a:rPr>
              <a:t> </a:t>
            </a:r>
          </a:p>
        </p:txBody>
      </p:sp>
      <p:sp>
        <p:nvSpPr>
          <p:cNvPr id="217121" name="Rectangle 33">
            <a:extLst>
              <a:ext uri="{FF2B5EF4-FFF2-40B4-BE49-F238E27FC236}">
                <a16:creationId xmlns:a16="http://schemas.microsoft.com/office/drawing/2014/main" id="{70974FFB-982D-6C88-85D1-B3CEEA2F7E13}"/>
              </a:ext>
            </a:extLst>
          </p:cNvPr>
          <p:cNvSpPr>
            <a:spLocks noChangeArrowheads="1"/>
          </p:cNvSpPr>
          <p:nvPr/>
        </p:nvSpPr>
        <p:spPr bwMode="auto">
          <a:xfrm>
            <a:off x="6377929" y="2723438"/>
            <a:ext cx="573791" cy="304800"/>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wrap="square"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pPr>
            <a:r>
              <a:rPr kumimoji="0" lang="en-US" altLang="zh-CN" sz="2000" b="1" i="1" dirty="0">
                <a:solidFill>
                  <a:srgbClr val="C00000"/>
                </a:solidFill>
                <a:latin typeface="幼圆" pitchFamily="49" charset="-122"/>
                <a:ea typeface="幼圆" pitchFamily="49" charset="-122"/>
              </a:rPr>
              <a:t>C</a:t>
            </a:r>
            <a:endParaRPr kumimoji="0" lang="en-US" altLang="zh-CN" sz="2000" b="1" dirty="0">
              <a:solidFill>
                <a:srgbClr val="C00000"/>
              </a:solidFill>
              <a:latin typeface="幼圆" pitchFamily="49" charset="-122"/>
              <a:ea typeface="幼圆" pitchFamily="49" charset="-122"/>
            </a:endParaRPr>
          </a:p>
        </p:txBody>
      </p:sp>
      <p:sp>
        <p:nvSpPr>
          <p:cNvPr id="217122" name="Rectangle 34">
            <a:extLst>
              <a:ext uri="{FF2B5EF4-FFF2-40B4-BE49-F238E27FC236}">
                <a16:creationId xmlns:a16="http://schemas.microsoft.com/office/drawing/2014/main" id="{F47577DA-84B9-9004-CD0C-EC6F55A2785B}"/>
              </a:ext>
            </a:extLst>
          </p:cNvPr>
          <p:cNvSpPr>
            <a:spLocks noChangeArrowheads="1"/>
          </p:cNvSpPr>
          <p:nvPr/>
        </p:nvSpPr>
        <p:spPr bwMode="auto">
          <a:xfrm flipH="1">
            <a:off x="6413229" y="3106025"/>
            <a:ext cx="505005" cy="304800"/>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wrap="square"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pPr>
            <a:r>
              <a:rPr kumimoji="0" lang="en-US" altLang="zh-CN" sz="2000" b="1" i="1" dirty="0">
                <a:solidFill>
                  <a:srgbClr val="C00000"/>
                </a:solidFill>
                <a:latin typeface="幼圆" pitchFamily="49" charset="-122"/>
                <a:ea typeface="幼圆" pitchFamily="49" charset="-122"/>
              </a:rPr>
              <a:t>R</a:t>
            </a:r>
            <a:endParaRPr kumimoji="0" lang="en-US" altLang="zh-CN" sz="2000" b="1" dirty="0">
              <a:solidFill>
                <a:srgbClr val="C00000"/>
              </a:solidFill>
              <a:latin typeface="幼圆" pitchFamily="49" charset="-122"/>
              <a:ea typeface="幼圆" pitchFamily="49" charset="-122"/>
            </a:endParaRPr>
          </a:p>
        </p:txBody>
      </p:sp>
      <p:sp>
        <p:nvSpPr>
          <p:cNvPr id="217123" name="Rectangle 35">
            <a:extLst>
              <a:ext uri="{FF2B5EF4-FFF2-40B4-BE49-F238E27FC236}">
                <a16:creationId xmlns:a16="http://schemas.microsoft.com/office/drawing/2014/main" id="{92851968-667E-9D26-2B81-76A8E82A59BD}"/>
              </a:ext>
            </a:extLst>
          </p:cNvPr>
          <p:cNvSpPr>
            <a:spLocks noChangeArrowheads="1"/>
          </p:cNvSpPr>
          <p:nvPr/>
        </p:nvSpPr>
        <p:spPr bwMode="auto">
          <a:xfrm>
            <a:off x="2978126" y="4275139"/>
            <a:ext cx="333425" cy="307777"/>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pPr>
            <a:r>
              <a:rPr kumimoji="0" lang="zh-CN" altLang="en-US" sz="2000" b="1">
                <a:solidFill>
                  <a:srgbClr val="000000"/>
                </a:solidFill>
                <a:latin typeface="幼圆" pitchFamily="49" charset="-122"/>
                <a:ea typeface="幼圆" pitchFamily="49" charset="-122"/>
              </a:rPr>
              <a:t>亏 </a:t>
            </a:r>
          </a:p>
        </p:txBody>
      </p:sp>
      <p:sp>
        <p:nvSpPr>
          <p:cNvPr id="217124" name="Rectangle 36">
            <a:extLst>
              <a:ext uri="{FF2B5EF4-FFF2-40B4-BE49-F238E27FC236}">
                <a16:creationId xmlns:a16="http://schemas.microsoft.com/office/drawing/2014/main" id="{7B337D44-22BE-CD40-E7D6-3C83846C4BAF}"/>
              </a:ext>
            </a:extLst>
          </p:cNvPr>
          <p:cNvSpPr>
            <a:spLocks noChangeArrowheads="1"/>
          </p:cNvSpPr>
          <p:nvPr/>
        </p:nvSpPr>
        <p:spPr bwMode="auto">
          <a:xfrm>
            <a:off x="3648075" y="5445125"/>
            <a:ext cx="381000" cy="304800"/>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pPr>
            <a:r>
              <a:rPr kumimoji="0" lang="en-US" altLang="zh-CN" sz="2000" b="1" i="1">
                <a:solidFill>
                  <a:srgbClr val="000000"/>
                </a:solidFill>
                <a:latin typeface="幼圆" pitchFamily="49" charset="-122"/>
                <a:ea typeface="幼圆" pitchFamily="49" charset="-122"/>
              </a:rPr>
              <a:t>Q</a:t>
            </a:r>
            <a:r>
              <a:rPr kumimoji="0" lang="en-US" altLang="zh-CN" sz="2000" b="1" i="1" baseline="-25000">
                <a:solidFill>
                  <a:srgbClr val="000000"/>
                </a:solidFill>
                <a:latin typeface="幼圆" pitchFamily="49" charset="-122"/>
                <a:ea typeface="幼圆" pitchFamily="49" charset="-122"/>
              </a:rPr>
              <a:t>1</a:t>
            </a:r>
            <a:r>
              <a:rPr kumimoji="0" lang="en-US" altLang="zh-CN" sz="2000" b="1">
                <a:solidFill>
                  <a:srgbClr val="000000"/>
                </a:solidFill>
                <a:latin typeface="幼圆" pitchFamily="49" charset="-122"/>
                <a:ea typeface="幼圆" pitchFamily="49" charset="-122"/>
              </a:rPr>
              <a:t> </a:t>
            </a:r>
          </a:p>
        </p:txBody>
      </p:sp>
      <p:sp>
        <p:nvSpPr>
          <p:cNvPr id="217125" name="Freeform 37">
            <a:extLst>
              <a:ext uri="{FF2B5EF4-FFF2-40B4-BE49-F238E27FC236}">
                <a16:creationId xmlns:a16="http://schemas.microsoft.com/office/drawing/2014/main" id="{0D553386-0CA4-1017-5F6A-7C4A8400AFF0}"/>
              </a:ext>
            </a:extLst>
          </p:cNvPr>
          <p:cNvSpPr>
            <a:spLocks/>
          </p:cNvSpPr>
          <p:nvPr/>
        </p:nvSpPr>
        <p:spPr bwMode="auto">
          <a:xfrm>
            <a:off x="2855914" y="2917826"/>
            <a:ext cx="3717925" cy="1590675"/>
          </a:xfrm>
          <a:custGeom>
            <a:avLst/>
            <a:gdLst>
              <a:gd name="T0" fmla="*/ 0 w 5685"/>
              <a:gd name="T1" fmla="*/ 1082690182 h 2337"/>
              <a:gd name="T2" fmla="*/ 89817482 w 5685"/>
              <a:gd name="T3" fmla="*/ 985401041 h 2337"/>
              <a:gd name="T4" fmla="*/ 186049937 w 5685"/>
              <a:gd name="T5" fmla="*/ 902010058 h 2337"/>
              <a:gd name="T6" fmla="*/ 288698021 w 5685"/>
              <a:gd name="T7" fmla="*/ 832517912 h 2337"/>
              <a:gd name="T8" fmla="*/ 449086101 w 5685"/>
              <a:gd name="T9" fmla="*/ 735228771 h 2337"/>
              <a:gd name="T10" fmla="*/ 551734184 w 5685"/>
              <a:gd name="T11" fmla="*/ 686584201 h 2337"/>
              <a:gd name="T12" fmla="*/ 686460407 w 5685"/>
              <a:gd name="T13" fmla="*/ 637939630 h 2337"/>
              <a:gd name="T14" fmla="*/ 840432859 w 5685"/>
              <a:gd name="T15" fmla="*/ 603193217 h 2337"/>
              <a:gd name="T16" fmla="*/ 968742800 w 5685"/>
              <a:gd name="T17" fmla="*/ 582345641 h 2337"/>
              <a:gd name="T18" fmla="*/ 1103469022 w 5685"/>
              <a:gd name="T19" fmla="*/ 561498065 h 2337"/>
              <a:gd name="T20" fmla="*/ 1257440820 w 5685"/>
              <a:gd name="T21" fmla="*/ 547599228 h 2337"/>
              <a:gd name="T22" fmla="*/ 1469153269 w 5685"/>
              <a:gd name="T23" fmla="*/ 512853495 h 2337"/>
              <a:gd name="T24" fmla="*/ 1719358177 w 5685"/>
              <a:gd name="T25" fmla="*/ 443360668 h 2337"/>
              <a:gd name="T26" fmla="*/ 1898992486 w 5685"/>
              <a:gd name="T27" fmla="*/ 353020946 h 2337"/>
              <a:gd name="T28" fmla="*/ 2147483646 w 5685"/>
              <a:gd name="T29" fmla="*/ 0 h 23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85" h="2337">
                <a:moveTo>
                  <a:pt x="0" y="2337"/>
                </a:moveTo>
                <a:cubicBezTo>
                  <a:pt x="35" y="2302"/>
                  <a:pt x="138" y="2192"/>
                  <a:pt x="210" y="2127"/>
                </a:cubicBezTo>
                <a:cubicBezTo>
                  <a:pt x="282" y="2062"/>
                  <a:pt x="358" y="2002"/>
                  <a:pt x="435" y="1947"/>
                </a:cubicBezTo>
                <a:cubicBezTo>
                  <a:pt x="512" y="1892"/>
                  <a:pt x="573" y="1857"/>
                  <a:pt x="675" y="1797"/>
                </a:cubicBezTo>
                <a:cubicBezTo>
                  <a:pt x="777" y="1737"/>
                  <a:pt x="948" y="1639"/>
                  <a:pt x="1050" y="1587"/>
                </a:cubicBezTo>
                <a:cubicBezTo>
                  <a:pt x="1152" y="1535"/>
                  <a:pt x="1198" y="1517"/>
                  <a:pt x="1290" y="1482"/>
                </a:cubicBezTo>
                <a:cubicBezTo>
                  <a:pt x="1382" y="1447"/>
                  <a:pt x="1493" y="1407"/>
                  <a:pt x="1605" y="1377"/>
                </a:cubicBezTo>
                <a:cubicBezTo>
                  <a:pt x="1717" y="1347"/>
                  <a:pt x="1855" y="1322"/>
                  <a:pt x="1965" y="1302"/>
                </a:cubicBezTo>
                <a:cubicBezTo>
                  <a:pt x="2075" y="1282"/>
                  <a:pt x="2163" y="1272"/>
                  <a:pt x="2265" y="1257"/>
                </a:cubicBezTo>
                <a:cubicBezTo>
                  <a:pt x="2367" y="1242"/>
                  <a:pt x="2468" y="1224"/>
                  <a:pt x="2580" y="1212"/>
                </a:cubicBezTo>
                <a:cubicBezTo>
                  <a:pt x="2692" y="1200"/>
                  <a:pt x="2798" y="1199"/>
                  <a:pt x="2940" y="1182"/>
                </a:cubicBezTo>
                <a:cubicBezTo>
                  <a:pt x="3082" y="1165"/>
                  <a:pt x="3255" y="1144"/>
                  <a:pt x="3435" y="1107"/>
                </a:cubicBezTo>
                <a:cubicBezTo>
                  <a:pt x="3615" y="1070"/>
                  <a:pt x="3853" y="1014"/>
                  <a:pt x="4020" y="957"/>
                </a:cubicBezTo>
                <a:cubicBezTo>
                  <a:pt x="4187" y="900"/>
                  <a:pt x="4163" y="921"/>
                  <a:pt x="4440" y="762"/>
                </a:cubicBezTo>
                <a:cubicBezTo>
                  <a:pt x="4717" y="603"/>
                  <a:pt x="5426" y="159"/>
                  <a:pt x="5685" y="0"/>
                </a:cubicBezTo>
              </a:path>
            </a:pathLst>
          </a:custGeom>
          <a:noFill/>
          <a:ln w="28575" cmpd="sng">
            <a:solidFill>
              <a:srgbClr val="036D7B"/>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7126" name="Rectangle 38">
            <a:extLst>
              <a:ext uri="{FF2B5EF4-FFF2-40B4-BE49-F238E27FC236}">
                <a16:creationId xmlns:a16="http://schemas.microsoft.com/office/drawing/2014/main" id="{9ACCB22D-1630-0A16-C4A5-C675B1C53D25}"/>
              </a:ext>
            </a:extLst>
          </p:cNvPr>
          <p:cNvSpPr>
            <a:spLocks noChangeArrowheads="1"/>
          </p:cNvSpPr>
          <p:nvPr/>
        </p:nvSpPr>
        <p:spPr bwMode="auto">
          <a:xfrm>
            <a:off x="2495550" y="2492375"/>
            <a:ext cx="285750" cy="304800"/>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pPr>
            <a:r>
              <a:rPr kumimoji="0" lang="en-US" altLang="zh-CN" sz="2000" b="1">
                <a:solidFill>
                  <a:srgbClr val="000000"/>
                </a:solidFill>
                <a:latin typeface="幼圆" pitchFamily="49" charset="-122"/>
                <a:ea typeface="幼圆" pitchFamily="49" charset="-122"/>
              </a:rPr>
              <a:t>B </a:t>
            </a:r>
          </a:p>
        </p:txBody>
      </p:sp>
      <p:sp>
        <p:nvSpPr>
          <p:cNvPr id="217127" name="Rectangle 39">
            <a:extLst>
              <a:ext uri="{FF2B5EF4-FFF2-40B4-BE49-F238E27FC236}">
                <a16:creationId xmlns:a16="http://schemas.microsoft.com/office/drawing/2014/main" id="{99AA243F-C755-0F39-BF91-087BECC0D883}"/>
              </a:ext>
            </a:extLst>
          </p:cNvPr>
          <p:cNvSpPr>
            <a:spLocks noChangeArrowheads="1"/>
          </p:cNvSpPr>
          <p:nvPr/>
        </p:nvSpPr>
        <p:spPr bwMode="auto">
          <a:xfrm>
            <a:off x="6139345" y="5445126"/>
            <a:ext cx="392736" cy="307777"/>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pPr>
            <a:r>
              <a:rPr kumimoji="0" lang="en-US" altLang="zh-CN" sz="2000" b="1" i="1">
                <a:solidFill>
                  <a:srgbClr val="000000"/>
                </a:solidFill>
                <a:latin typeface="幼圆" pitchFamily="49" charset="-122"/>
                <a:ea typeface="幼圆" pitchFamily="49" charset="-122"/>
              </a:rPr>
              <a:t>Q</a:t>
            </a:r>
            <a:r>
              <a:rPr kumimoji="0" lang="en-US" altLang="zh-CN" sz="2000" b="1" i="1" baseline="-25000">
                <a:solidFill>
                  <a:srgbClr val="000000"/>
                </a:solidFill>
                <a:latin typeface="幼圆" pitchFamily="49" charset="-122"/>
                <a:ea typeface="幼圆" pitchFamily="49" charset="-122"/>
              </a:rPr>
              <a:t>2</a:t>
            </a:r>
            <a:r>
              <a:rPr kumimoji="0" lang="en-US" altLang="zh-CN" sz="2000" b="1">
                <a:solidFill>
                  <a:srgbClr val="000000"/>
                </a:solidFill>
                <a:latin typeface="幼圆" pitchFamily="49" charset="-122"/>
                <a:ea typeface="幼圆" pitchFamily="49" charset="-122"/>
              </a:rPr>
              <a:t> </a:t>
            </a:r>
          </a:p>
        </p:txBody>
      </p:sp>
      <p:sp>
        <p:nvSpPr>
          <p:cNvPr id="217128" name="Arc 40">
            <a:extLst>
              <a:ext uri="{FF2B5EF4-FFF2-40B4-BE49-F238E27FC236}">
                <a16:creationId xmlns:a16="http://schemas.microsoft.com/office/drawing/2014/main" id="{D36DA14B-0F0F-46B7-9ECE-5C684A00AD57}"/>
              </a:ext>
            </a:extLst>
          </p:cNvPr>
          <p:cNvSpPr>
            <a:spLocks/>
          </p:cNvSpPr>
          <p:nvPr/>
        </p:nvSpPr>
        <p:spPr bwMode="auto">
          <a:xfrm flipH="1">
            <a:off x="2963863" y="3162301"/>
            <a:ext cx="3657600" cy="1979613"/>
          </a:xfrm>
          <a:custGeom>
            <a:avLst/>
            <a:gdLst>
              <a:gd name="T0" fmla="*/ 0 w 21600"/>
              <a:gd name="T1" fmla="*/ 0 h 21600"/>
              <a:gd name="T2" fmla="*/ 619353600 w 21600"/>
              <a:gd name="T3" fmla="*/ 181429057 h 21600"/>
              <a:gd name="T4" fmla="*/ 0 w 21600"/>
              <a:gd name="T5" fmla="*/ 18142905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36D7B"/>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7129" name="Rectangle 41">
            <a:extLst>
              <a:ext uri="{FF2B5EF4-FFF2-40B4-BE49-F238E27FC236}">
                <a16:creationId xmlns:a16="http://schemas.microsoft.com/office/drawing/2014/main" id="{D6A3B247-220F-F6E2-0DB8-B4C194AE0562}"/>
              </a:ext>
            </a:extLst>
          </p:cNvPr>
          <p:cNvSpPr>
            <a:spLocks noChangeArrowheads="1"/>
          </p:cNvSpPr>
          <p:nvPr/>
        </p:nvSpPr>
        <p:spPr bwMode="auto">
          <a:xfrm>
            <a:off x="3315193" y="3496551"/>
            <a:ext cx="685800" cy="304800"/>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pPr>
            <a:r>
              <a:rPr kumimoji="0" lang="en-US" altLang="zh-CN" sz="2000" b="1" i="1" dirty="0">
                <a:solidFill>
                  <a:srgbClr val="000000"/>
                </a:solidFill>
                <a:latin typeface="幼圆" pitchFamily="49" charset="-122"/>
                <a:ea typeface="幼圆" pitchFamily="49" charset="-122"/>
              </a:rPr>
              <a:t>BEP</a:t>
            </a:r>
            <a:r>
              <a:rPr kumimoji="0" lang="en-US" altLang="zh-CN" sz="2000" b="1" i="1" baseline="-25000" dirty="0">
                <a:solidFill>
                  <a:srgbClr val="000000"/>
                </a:solidFill>
                <a:latin typeface="幼圆" pitchFamily="49" charset="-122"/>
                <a:ea typeface="幼圆" pitchFamily="49" charset="-122"/>
              </a:rPr>
              <a:t>1</a:t>
            </a:r>
            <a:r>
              <a:rPr kumimoji="0" lang="en-US" altLang="zh-CN" sz="2000" b="1" dirty="0">
                <a:solidFill>
                  <a:srgbClr val="000000"/>
                </a:solidFill>
                <a:latin typeface="幼圆" pitchFamily="49" charset="-122"/>
                <a:ea typeface="幼圆" pitchFamily="49" charset="-122"/>
              </a:rPr>
              <a:t> </a:t>
            </a:r>
          </a:p>
        </p:txBody>
      </p:sp>
      <p:sp>
        <p:nvSpPr>
          <p:cNvPr id="217130" name="Rectangle 42">
            <a:extLst>
              <a:ext uri="{FF2B5EF4-FFF2-40B4-BE49-F238E27FC236}">
                <a16:creationId xmlns:a16="http://schemas.microsoft.com/office/drawing/2014/main" id="{D49334D5-4694-6F31-8752-C0A12C65EBED}"/>
              </a:ext>
            </a:extLst>
          </p:cNvPr>
          <p:cNvSpPr>
            <a:spLocks noChangeArrowheads="1"/>
          </p:cNvSpPr>
          <p:nvPr/>
        </p:nvSpPr>
        <p:spPr bwMode="auto">
          <a:xfrm>
            <a:off x="5734051" y="2767450"/>
            <a:ext cx="685800" cy="304800"/>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pPr>
            <a:r>
              <a:rPr kumimoji="0" lang="en-US" altLang="zh-CN" sz="2000" b="1" i="1" dirty="0">
                <a:solidFill>
                  <a:srgbClr val="000000"/>
                </a:solidFill>
                <a:latin typeface="幼圆" pitchFamily="49" charset="-122"/>
                <a:ea typeface="幼圆" pitchFamily="49" charset="-122"/>
              </a:rPr>
              <a:t>BEP</a:t>
            </a:r>
            <a:r>
              <a:rPr kumimoji="0" lang="en-US" altLang="zh-CN" sz="2000" b="1" i="1" baseline="-25000" dirty="0">
                <a:solidFill>
                  <a:srgbClr val="000000"/>
                </a:solidFill>
                <a:latin typeface="幼圆" pitchFamily="49" charset="-122"/>
                <a:ea typeface="幼圆" pitchFamily="49" charset="-122"/>
              </a:rPr>
              <a:t>2</a:t>
            </a:r>
            <a:r>
              <a:rPr kumimoji="0" lang="en-US" altLang="zh-CN" sz="2000" b="1" dirty="0">
                <a:solidFill>
                  <a:srgbClr val="000000"/>
                </a:solidFill>
                <a:latin typeface="幼圆" pitchFamily="49" charset="-122"/>
                <a:ea typeface="幼圆" pitchFamily="49" charset="-122"/>
              </a:rPr>
              <a:t> </a:t>
            </a:r>
          </a:p>
        </p:txBody>
      </p:sp>
      <p:sp>
        <p:nvSpPr>
          <p:cNvPr id="217131" name="Line 43">
            <a:extLst>
              <a:ext uri="{FF2B5EF4-FFF2-40B4-BE49-F238E27FC236}">
                <a16:creationId xmlns:a16="http://schemas.microsoft.com/office/drawing/2014/main" id="{B7B8CCFB-104D-2BD2-636C-01F0A25D765A}"/>
              </a:ext>
            </a:extLst>
          </p:cNvPr>
          <p:cNvSpPr>
            <a:spLocks noChangeShapeType="1"/>
          </p:cNvSpPr>
          <p:nvPr/>
        </p:nvSpPr>
        <p:spPr bwMode="auto">
          <a:xfrm flipH="1">
            <a:off x="5159375" y="3298826"/>
            <a:ext cx="14288" cy="2112963"/>
          </a:xfrm>
          <a:prstGeom prst="line">
            <a:avLst/>
          </a:prstGeom>
          <a:noFill/>
          <a:ln w="9525">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7132" name="Rectangle 44">
            <a:extLst>
              <a:ext uri="{FF2B5EF4-FFF2-40B4-BE49-F238E27FC236}">
                <a16:creationId xmlns:a16="http://schemas.microsoft.com/office/drawing/2014/main" id="{E2689CFF-C7DA-B02D-35ED-4047FAE484CF}"/>
              </a:ext>
            </a:extLst>
          </p:cNvPr>
          <p:cNvSpPr>
            <a:spLocks noChangeArrowheads="1"/>
          </p:cNvSpPr>
          <p:nvPr/>
        </p:nvSpPr>
        <p:spPr bwMode="auto">
          <a:xfrm>
            <a:off x="4867289" y="5445126"/>
            <a:ext cx="654025" cy="307777"/>
          </a:xfrm>
          <a:prstGeom prst="rect">
            <a:avLst/>
          </a:prstGeom>
          <a:noFill/>
          <a:ln>
            <a:noFill/>
          </a:ln>
          <a:effectLst/>
          <a:extLst>
            <a:ext uri="{909E8E84-426E-40DD-AFC4-6F175D3DCCD1}">
              <a14:hiddenFill xmlns:a14="http://schemas.microsoft.com/office/drawing/2010/main">
                <a:solidFill>
                  <a:srgbClr val="F5EB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6600"/>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pPr>
            <a:r>
              <a:rPr kumimoji="0" lang="en-US" altLang="zh-CN" sz="2000" b="1" i="1">
                <a:solidFill>
                  <a:srgbClr val="000000"/>
                </a:solidFill>
                <a:latin typeface="幼圆" pitchFamily="49" charset="-122"/>
                <a:ea typeface="幼圆" pitchFamily="49" charset="-122"/>
              </a:rPr>
              <a:t>Q</a:t>
            </a:r>
            <a:r>
              <a:rPr kumimoji="0" lang="en-US" altLang="zh-CN" sz="2000" b="1" i="1" baseline="-25000">
                <a:solidFill>
                  <a:srgbClr val="000000"/>
                </a:solidFill>
                <a:latin typeface="幼圆" pitchFamily="49" charset="-122"/>
                <a:ea typeface="幼圆" pitchFamily="49" charset="-122"/>
              </a:rPr>
              <a:t>max</a:t>
            </a:r>
            <a:r>
              <a:rPr kumimoji="0" lang="en-US" altLang="zh-CN" sz="2000" b="1">
                <a:solidFill>
                  <a:srgbClr val="000000"/>
                </a:solidFill>
                <a:latin typeface="幼圆" pitchFamily="49" charset="-122"/>
                <a:ea typeface="幼圆" pitchFamily="49" charset="-122"/>
              </a:rPr>
              <a:t> </a:t>
            </a:r>
          </a:p>
        </p:txBody>
      </p:sp>
      <p:sp>
        <p:nvSpPr>
          <p:cNvPr id="217133" name="Rectangle 45">
            <a:extLst>
              <a:ext uri="{FF2B5EF4-FFF2-40B4-BE49-F238E27FC236}">
                <a16:creationId xmlns:a16="http://schemas.microsoft.com/office/drawing/2014/main" id="{4D6D081A-1F22-2208-F844-5DB57F7D010B}"/>
              </a:ext>
            </a:extLst>
          </p:cNvPr>
          <p:cNvSpPr>
            <a:spLocks noChangeArrowheads="1"/>
          </p:cNvSpPr>
          <p:nvPr/>
        </p:nvSpPr>
        <p:spPr bwMode="auto">
          <a:xfrm>
            <a:off x="7175501" y="3500438"/>
            <a:ext cx="3014663"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Aft>
                <a:spcPct val="0"/>
              </a:spcAft>
              <a:buClrTx/>
              <a:buSzTx/>
            </a:pPr>
            <a:r>
              <a:rPr lang="en-US" altLang="zh-CN" sz="2000" b="1" dirty="0" err="1">
                <a:solidFill>
                  <a:srgbClr val="000000"/>
                </a:solidFill>
                <a:latin typeface="幼圆" pitchFamily="49" charset="-122"/>
                <a:ea typeface="幼圆" pitchFamily="49" charset="-122"/>
              </a:rPr>
              <a:t>Q</a:t>
            </a:r>
            <a:r>
              <a:rPr lang="en-US" altLang="zh-CN" sz="2000" b="1" baseline="-25000" dirty="0" err="1">
                <a:solidFill>
                  <a:srgbClr val="000000"/>
                </a:solidFill>
                <a:latin typeface="幼圆" pitchFamily="49" charset="-122"/>
                <a:ea typeface="幼圆" pitchFamily="49" charset="-122"/>
              </a:rPr>
              <a:t>max</a:t>
            </a:r>
            <a:r>
              <a:rPr lang="en-US" altLang="zh-CN" sz="2000" b="1" dirty="0">
                <a:solidFill>
                  <a:srgbClr val="000000"/>
                </a:solidFill>
                <a:latin typeface="宋体" panose="02010600030101010101" pitchFamily="2" charset="-122"/>
                <a:ea typeface="幼圆" pitchFamily="49" charset="-122"/>
              </a:rPr>
              <a:t>—</a:t>
            </a:r>
            <a:r>
              <a:rPr lang="zh-CN" altLang="en-US" sz="2000" b="1" dirty="0">
                <a:solidFill>
                  <a:srgbClr val="000000"/>
                </a:solidFill>
                <a:latin typeface="幼圆" pitchFamily="49" charset="-122"/>
                <a:ea typeface="幼圆" pitchFamily="49" charset="-122"/>
              </a:rPr>
              <a:t>最优投产量，即企业按此产量组织生产会取得最佳效益</a:t>
            </a:r>
            <a:r>
              <a:rPr lang="en-US" altLang="zh-CN" sz="2000" b="1" dirty="0">
                <a:solidFill>
                  <a:srgbClr val="000000"/>
                </a:solidFill>
                <a:latin typeface="幼圆" pitchFamily="49" charset="-122"/>
                <a:ea typeface="幼圆" pitchFamily="49" charset="-122"/>
              </a:rPr>
              <a:t>E</a:t>
            </a:r>
            <a:r>
              <a:rPr lang="en-US" altLang="zh-CN" sz="2000" b="1" baseline="-25000" dirty="0">
                <a:solidFill>
                  <a:srgbClr val="000000"/>
                </a:solidFill>
                <a:latin typeface="幼圆" pitchFamily="49" charset="-122"/>
                <a:ea typeface="幼圆" pitchFamily="49" charset="-122"/>
              </a:rPr>
              <a:t>max</a:t>
            </a:r>
          </a:p>
        </p:txBody>
      </p:sp>
      <p:sp>
        <p:nvSpPr>
          <p:cNvPr id="217134" name="Rectangle 46">
            <a:extLst>
              <a:ext uri="{FF2B5EF4-FFF2-40B4-BE49-F238E27FC236}">
                <a16:creationId xmlns:a16="http://schemas.microsoft.com/office/drawing/2014/main" id="{EB79EB6E-EDD7-2201-2486-7761FFA54F39}"/>
              </a:ext>
            </a:extLst>
          </p:cNvPr>
          <p:cNvSpPr>
            <a:spLocks noChangeArrowheads="1"/>
          </p:cNvSpPr>
          <p:nvPr/>
        </p:nvSpPr>
        <p:spPr bwMode="auto">
          <a:xfrm>
            <a:off x="2279651" y="1554718"/>
            <a:ext cx="41767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Tx/>
              <a:buSzTx/>
            </a:pPr>
            <a:r>
              <a:rPr kumimoji="0" lang="en-US" altLang="zh-CN" sz="2400" b="1" dirty="0">
                <a:latin typeface="幼圆" pitchFamily="49" charset="-122"/>
                <a:ea typeface="幼圆" pitchFamily="49" charset="-122"/>
              </a:rPr>
              <a:t>2.</a:t>
            </a:r>
            <a:r>
              <a:rPr kumimoji="0" lang="zh-CN" altLang="en-US" sz="2400" b="1" dirty="0">
                <a:latin typeface="幼圆" pitchFamily="49" charset="-122"/>
                <a:ea typeface="幼圆" pitchFamily="49" charset="-122"/>
              </a:rPr>
              <a:t>非线性盈亏平衡分析的原理</a:t>
            </a:r>
          </a:p>
        </p:txBody>
      </p:sp>
      <p:sp>
        <p:nvSpPr>
          <p:cNvPr id="217135" name="Rectangle 47">
            <a:extLst>
              <a:ext uri="{FF2B5EF4-FFF2-40B4-BE49-F238E27FC236}">
                <a16:creationId xmlns:a16="http://schemas.microsoft.com/office/drawing/2014/main" id="{DFE024C6-AED0-01DB-5CC5-3169F592543E}"/>
              </a:ext>
            </a:extLst>
          </p:cNvPr>
          <p:cNvSpPr>
            <a:spLocks noChangeArrowheads="1"/>
          </p:cNvSpPr>
          <p:nvPr/>
        </p:nvSpPr>
        <p:spPr bwMode="auto">
          <a:xfrm>
            <a:off x="3503613" y="2273499"/>
            <a:ext cx="2316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Tx/>
              <a:buSzTx/>
            </a:pPr>
            <a:r>
              <a:rPr kumimoji="0" lang="zh-CN" altLang="en-US" sz="2000" b="1" dirty="0">
                <a:solidFill>
                  <a:srgbClr val="000000"/>
                </a:solidFill>
                <a:latin typeface="Arial" panose="020B0604020202020204" pitchFamily="34" charset="0"/>
                <a:ea typeface="幼圆" pitchFamily="49" charset="-122"/>
              </a:rPr>
              <a:t>盈亏平衡分析：</a:t>
            </a:r>
            <a:r>
              <a:rPr kumimoji="0" lang="en-US" altLang="zh-CN" sz="2000" b="1" dirty="0">
                <a:solidFill>
                  <a:srgbClr val="000000"/>
                </a:solidFill>
                <a:latin typeface="Arial" panose="020B0604020202020204" pitchFamily="34" charset="0"/>
                <a:ea typeface="幼圆" pitchFamily="49" charset="-122"/>
              </a:rPr>
              <a:t>C=R</a:t>
            </a:r>
          </a:p>
        </p:txBody>
      </p:sp>
      <p:sp>
        <p:nvSpPr>
          <p:cNvPr id="217136" name="AutoShape 48">
            <a:hlinkClick r:id="" action="ppaction://noaction" highlightClick="1"/>
            <a:extLst>
              <a:ext uri="{FF2B5EF4-FFF2-40B4-BE49-F238E27FC236}">
                <a16:creationId xmlns:a16="http://schemas.microsoft.com/office/drawing/2014/main" id="{A723FC82-B3D5-1B02-A8CF-3238DD3BEEFF}"/>
              </a:ext>
            </a:extLst>
          </p:cNvPr>
          <p:cNvSpPr>
            <a:spLocks noChangeArrowheads="1"/>
          </p:cNvSpPr>
          <p:nvPr/>
        </p:nvSpPr>
        <p:spPr bwMode="auto">
          <a:xfrm>
            <a:off x="8975726" y="5949951"/>
            <a:ext cx="720725" cy="360363"/>
          </a:xfrm>
          <a:prstGeom prst="actionButtonBlank">
            <a:avLst/>
          </a:prstGeom>
          <a:solidFill>
            <a:srgbClr val="036D7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lang="zh-CN" altLang="en-US" sz="1400" b="1">
                <a:solidFill>
                  <a:srgbClr val="FFFFFF"/>
                </a:solidFill>
                <a:latin typeface="幼圆" pitchFamily="49" charset="-122"/>
                <a:ea typeface="幼圆" pitchFamily="49" charset="-122"/>
              </a:rPr>
              <a:t>例题</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7114"/>
                                        </p:tgtEl>
                                        <p:attrNameLst>
                                          <p:attrName>style.visibility</p:attrName>
                                        </p:attrNameLst>
                                      </p:cBhvr>
                                      <p:to>
                                        <p:strVal val="visible"/>
                                      </p:to>
                                    </p:set>
                                    <p:animEffect transition="in" filter="slide(fromBottom)">
                                      <p:cBhvr>
                                        <p:cTn id="7" dur="500"/>
                                        <p:tgtEl>
                                          <p:spTgt spid="217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17134"/>
                                        </p:tgtEl>
                                        <p:attrNameLst>
                                          <p:attrName>style.visibility</p:attrName>
                                        </p:attrNameLst>
                                      </p:cBhvr>
                                      <p:to>
                                        <p:strVal val="visible"/>
                                      </p:to>
                                    </p:set>
                                    <p:animEffect transition="in" filter="slide(fromBottom)">
                                      <p:cBhvr>
                                        <p:cTn id="12" dur="500"/>
                                        <p:tgtEl>
                                          <p:spTgt spid="2171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17135"/>
                                        </p:tgtEl>
                                        <p:attrNameLst>
                                          <p:attrName>style.visibility</p:attrName>
                                        </p:attrNameLst>
                                      </p:cBhvr>
                                      <p:to>
                                        <p:strVal val="visible"/>
                                      </p:to>
                                    </p:set>
                                    <p:animEffect transition="in" filter="slide(fromBottom)">
                                      <p:cBhvr>
                                        <p:cTn id="17" dur="500"/>
                                        <p:tgtEl>
                                          <p:spTgt spid="217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17115"/>
                                        </p:tgtEl>
                                        <p:attrNameLst>
                                          <p:attrName>style.visibility</p:attrName>
                                        </p:attrNameLst>
                                      </p:cBhvr>
                                      <p:to>
                                        <p:strVal val="visible"/>
                                      </p:to>
                                    </p:set>
                                    <p:animEffect transition="in" filter="slide(fromBottom)">
                                      <p:cBhvr>
                                        <p:cTn id="22" dur="500"/>
                                        <p:tgtEl>
                                          <p:spTgt spid="217115"/>
                                        </p:tgtEl>
                                      </p:cBhvr>
                                    </p:animEffect>
                                  </p:childTnLst>
                                </p:cTn>
                              </p:par>
                              <p:par>
                                <p:cTn id="23" presetID="12" presetClass="entr" presetSubtype="4" fill="hold" nodeType="withEffect">
                                  <p:stCondLst>
                                    <p:cond delay="0"/>
                                  </p:stCondLst>
                                  <p:childTnLst>
                                    <p:set>
                                      <p:cBhvr>
                                        <p:cTn id="24" dur="1" fill="hold">
                                          <p:stCondLst>
                                            <p:cond delay="0"/>
                                          </p:stCondLst>
                                        </p:cTn>
                                        <p:tgtEl>
                                          <p:spTgt spid="217120"/>
                                        </p:tgtEl>
                                        <p:attrNameLst>
                                          <p:attrName>style.visibility</p:attrName>
                                        </p:attrNameLst>
                                      </p:cBhvr>
                                      <p:to>
                                        <p:strVal val="visible"/>
                                      </p:to>
                                    </p:set>
                                    <p:animEffect transition="in" filter="slide(fromBottom)">
                                      <p:cBhvr>
                                        <p:cTn id="25" dur="500"/>
                                        <p:tgtEl>
                                          <p:spTgt spid="21712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217118"/>
                                        </p:tgtEl>
                                        <p:attrNameLst>
                                          <p:attrName>style.visibility</p:attrName>
                                        </p:attrNameLst>
                                      </p:cBhvr>
                                      <p:to>
                                        <p:strVal val="visible"/>
                                      </p:to>
                                    </p:set>
                                    <p:animEffect transition="in" filter="slide(fromBottom)">
                                      <p:cBhvr>
                                        <p:cTn id="30" dur="500"/>
                                        <p:tgtEl>
                                          <p:spTgt spid="217118"/>
                                        </p:tgtEl>
                                      </p:cBhvr>
                                    </p:animEffect>
                                  </p:childTnLst>
                                </p:cTn>
                              </p:par>
                              <p:par>
                                <p:cTn id="31" presetID="12" presetClass="entr" presetSubtype="4" fill="hold" nodeType="withEffect">
                                  <p:stCondLst>
                                    <p:cond delay="0"/>
                                  </p:stCondLst>
                                  <p:childTnLst>
                                    <p:set>
                                      <p:cBhvr>
                                        <p:cTn id="32" dur="1" fill="hold">
                                          <p:stCondLst>
                                            <p:cond delay="0"/>
                                          </p:stCondLst>
                                        </p:cTn>
                                        <p:tgtEl>
                                          <p:spTgt spid="217126"/>
                                        </p:tgtEl>
                                        <p:attrNameLst>
                                          <p:attrName>style.visibility</p:attrName>
                                        </p:attrNameLst>
                                      </p:cBhvr>
                                      <p:to>
                                        <p:strVal val="visible"/>
                                      </p:to>
                                    </p:set>
                                    <p:animEffect transition="in" filter="slide(fromBottom)">
                                      <p:cBhvr>
                                        <p:cTn id="33" dur="500"/>
                                        <p:tgtEl>
                                          <p:spTgt spid="21712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nodeType="clickEffect">
                                  <p:stCondLst>
                                    <p:cond delay="0"/>
                                  </p:stCondLst>
                                  <p:childTnLst>
                                    <p:set>
                                      <p:cBhvr>
                                        <p:cTn id="37" dur="1" fill="hold">
                                          <p:stCondLst>
                                            <p:cond delay="0"/>
                                          </p:stCondLst>
                                        </p:cTn>
                                        <p:tgtEl>
                                          <p:spTgt spid="217128"/>
                                        </p:tgtEl>
                                        <p:attrNameLst>
                                          <p:attrName>style.visibility</p:attrName>
                                        </p:attrNameLst>
                                      </p:cBhvr>
                                      <p:to>
                                        <p:strVal val="visible"/>
                                      </p:to>
                                    </p:set>
                                    <p:animEffect transition="in" filter="slide(fromBottom)">
                                      <p:cBhvr>
                                        <p:cTn id="38" dur="500"/>
                                        <p:tgtEl>
                                          <p:spTgt spid="217128"/>
                                        </p:tgtEl>
                                      </p:cBhvr>
                                    </p:animEffect>
                                  </p:childTnLst>
                                </p:cTn>
                              </p:par>
                              <p:par>
                                <p:cTn id="39" presetID="12" presetClass="entr" presetSubtype="4" fill="hold" nodeType="withEffect">
                                  <p:stCondLst>
                                    <p:cond delay="0"/>
                                  </p:stCondLst>
                                  <p:childTnLst>
                                    <p:set>
                                      <p:cBhvr>
                                        <p:cTn id="40" dur="1" fill="hold">
                                          <p:stCondLst>
                                            <p:cond delay="0"/>
                                          </p:stCondLst>
                                        </p:cTn>
                                        <p:tgtEl>
                                          <p:spTgt spid="217122"/>
                                        </p:tgtEl>
                                        <p:attrNameLst>
                                          <p:attrName>style.visibility</p:attrName>
                                        </p:attrNameLst>
                                      </p:cBhvr>
                                      <p:to>
                                        <p:strVal val="visible"/>
                                      </p:to>
                                    </p:set>
                                    <p:animEffect transition="in" filter="slide(fromBottom)">
                                      <p:cBhvr>
                                        <p:cTn id="41" dur="500"/>
                                        <p:tgtEl>
                                          <p:spTgt spid="21712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nodeType="clickEffect">
                                  <p:stCondLst>
                                    <p:cond delay="0"/>
                                  </p:stCondLst>
                                  <p:childTnLst>
                                    <p:set>
                                      <p:cBhvr>
                                        <p:cTn id="45" dur="1" fill="hold">
                                          <p:stCondLst>
                                            <p:cond delay="0"/>
                                          </p:stCondLst>
                                        </p:cTn>
                                        <p:tgtEl>
                                          <p:spTgt spid="217125"/>
                                        </p:tgtEl>
                                        <p:attrNameLst>
                                          <p:attrName>style.visibility</p:attrName>
                                        </p:attrNameLst>
                                      </p:cBhvr>
                                      <p:to>
                                        <p:strVal val="visible"/>
                                      </p:to>
                                    </p:set>
                                    <p:animEffect transition="in" filter="slide(fromBottom)">
                                      <p:cBhvr>
                                        <p:cTn id="46" dur="500"/>
                                        <p:tgtEl>
                                          <p:spTgt spid="217125"/>
                                        </p:tgtEl>
                                      </p:cBhvr>
                                    </p:animEffect>
                                  </p:childTnLst>
                                </p:cTn>
                              </p:par>
                              <p:par>
                                <p:cTn id="47" presetID="12" presetClass="entr" presetSubtype="4" fill="hold" nodeType="withEffect">
                                  <p:stCondLst>
                                    <p:cond delay="0"/>
                                  </p:stCondLst>
                                  <p:childTnLst>
                                    <p:set>
                                      <p:cBhvr>
                                        <p:cTn id="48" dur="1" fill="hold">
                                          <p:stCondLst>
                                            <p:cond delay="0"/>
                                          </p:stCondLst>
                                        </p:cTn>
                                        <p:tgtEl>
                                          <p:spTgt spid="217121"/>
                                        </p:tgtEl>
                                        <p:attrNameLst>
                                          <p:attrName>style.visibility</p:attrName>
                                        </p:attrNameLst>
                                      </p:cBhvr>
                                      <p:to>
                                        <p:strVal val="visible"/>
                                      </p:to>
                                    </p:set>
                                    <p:animEffect transition="in" filter="slide(fromBottom)">
                                      <p:cBhvr>
                                        <p:cTn id="49" dur="500"/>
                                        <p:tgtEl>
                                          <p:spTgt spid="21712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4" fill="hold" nodeType="clickEffect">
                                  <p:stCondLst>
                                    <p:cond delay="0"/>
                                  </p:stCondLst>
                                  <p:childTnLst>
                                    <p:set>
                                      <p:cBhvr>
                                        <p:cTn id="53" dur="1" fill="hold">
                                          <p:stCondLst>
                                            <p:cond delay="0"/>
                                          </p:stCondLst>
                                        </p:cTn>
                                        <p:tgtEl>
                                          <p:spTgt spid="217119"/>
                                        </p:tgtEl>
                                        <p:attrNameLst>
                                          <p:attrName>style.visibility</p:attrName>
                                        </p:attrNameLst>
                                      </p:cBhvr>
                                      <p:to>
                                        <p:strVal val="visible"/>
                                      </p:to>
                                    </p:set>
                                    <p:animEffect transition="in" filter="slide(fromBottom)">
                                      <p:cBhvr>
                                        <p:cTn id="54" dur="500"/>
                                        <p:tgtEl>
                                          <p:spTgt spid="217119"/>
                                        </p:tgtEl>
                                      </p:cBhvr>
                                    </p:animEffect>
                                  </p:childTnLst>
                                </p:cTn>
                              </p:par>
                              <p:par>
                                <p:cTn id="55" presetID="12" presetClass="entr" presetSubtype="4" fill="hold" nodeType="withEffect">
                                  <p:stCondLst>
                                    <p:cond delay="0"/>
                                  </p:stCondLst>
                                  <p:childTnLst>
                                    <p:set>
                                      <p:cBhvr>
                                        <p:cTn id="56" dur="1" fill="hold">
                                          <p:stCondLst>
                                            <p:cond delay="0"/>
                                          </p:stCondLst>
                                        </p:cTn>
                                        <p:tgtEl>
                                          <p:spTgt spid="217116"/>
                                        </p:tgtEl>
                                        <p:attrNameLst>
                                          <p:attrName>style.visibility</p:attrName>
                                        </p:attrNameLst>
                                      </p:cBhvr>
                                      <p:to>
                                        <p:strVal val="visible"/>
                                      </p:to>
                                    </p:set>
                                    <p:animEffect transition="in" filter="slide(fromBottom)">
                                      <p:cBhvr>
                                        <p:cTn id="57" dur="500"/>
                                        <p:tgtEl>
                                          <p:spTgt spid="217116"/>
                                        </p:tgtEl>
                                      </p:cBhvr>
                                    </p:animEffect>
                                  </p:childTnLst>
                                </p:cTn>
                              </p:par>
                              <p:par>
                                <p:cTn id="58" presetID="12" presetClass="entr" presetSubtype="4" fill="hold" nodeType="withEffect">
                                  <p:stCondLst>
                                    <p:cond delay="0"/>
                                  </p:stCondLst>
                                  <p:childTnLst>
                                    <p:set>
                                      <p:cBhvr>
                                        <p:cTn id="59" dur="1" fill="hold">
                                          <p:stCondLst>
                                            <p:cond delay="0"/>
                                          </p:stCondLst>
                                        </p:cTn>
                                        <p:tgtEl>
                                          <p:spTgt spid="217124"/>
                                        </p:tgtEl>
                                        <p:attrNameLst>
                                          <p:attrName>style.visibility</p:attrName>
                                        </p:attrNameLst>
                                      </p:cBhvr>
                                      <p:to>
                                        <p:strVal val="visible"/>
                                      </p:to>
                                    </p:set>
                                    <p:animEffect transition="in" filter="slide(fromBottom)">
                                      <p:cBhvr>
                                        <p:cTn id="60" dur="500"/>
                                        <p:tgtEl>
                                          <p:spTgt spid="217124"/>
                                        </p:tgtEl>
                                      </p:cBhvr>
                                    </p:animEffect>
                                  </p:childTnLst>
                                </p:cTn>
                              </p:par>
                              <p:par>
                                <p:cTn id="61" presetID="12" presetClass="entr" presetSubtype="4" fill="hold" nodeType="withEffect">
                                  <p:stCondLst>
                                    <p:cond delay="0"/>
                                  </p:stCondLst>
                                  <p:childTnLst>
                                    <p:set>
                                      <p:cBhvr>
                                        <p:cTn id="62" dur="1" fill="hold">
                                          <p:stCondLst>
                                            <p:cond delay="0"/>
                                          </p:stCondLst>
                                        </p:cTn>
                                        <p:tgtEl>
                                          <p:spTgt spid="217127"/>
                                        </p:tgtEl>
                                        <p:attrNameLst>
                                          <p:attrName>style.visibility</p:attrName>
                                        </p:attrNameLst>
                                      </p:cBhvr>
                                      <p:to>
                                        <p:strVal val="visible"/>
                                      </p:to>
                                    </p:set>
                                    <p:animEffect transition="in" filter="slide(fromBottom)">
                                      <p:cBhvr>
                                        <p:cTn id="63" dur="500"/>
                                        <p:tgtEl>
                                          <p:spTgt spid="21712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4" fill="hold" nodeType="clickEffect">
                                  <p:stCondLst>
                                    <p:cond delay="0"/>
                                  </p:stCondLst>
                                  <p:childTnLst>
                                    <p:set>
                                      <p:cBhvr>
                                        <p:cTn id="67" dur="1" fill="hold">
                                          <p:stCondLst>
                                            <p:cond delay="0"/>
                                          </p:stCondLst>
                                        </p:cTn>
                                        <p:tgtEl>
                                          <p:spTgt spid="217129"/>
                                        </p:tgtEl>
                                        <p:attrNameLst>
                                          <p:attrName>style.visibility</p:attrName>
                                        </p:attrNameLst>
                                      </p:cBhvr>
                                      <p:to>
                                        <p:strVal val="visible"/>
                                      </p:to>
                                    </p:set>
                                    <p:animEffect transition="in" filter="slide(fromBottom)">
                                      <p:cBhvr>
                                        <p:cTn id="68" dur="500"/>
                                        <p:tgtEl>
                                          <p:spTgt spid="217129"/>
                                        </p:tgtEl>
                                      </p:cBhvr>
                                    </p:animEffect>
                                  </p:childTnLst>
                                </p:cTn>
                              </p:par>
                              <p:par>
                                <p:cTn id="69" presetID="12" presetClass="entr" presetSubtype="4" fill="hold" nodeType="withEffect">
                                  <p:stCondLst>
                                    <p:cond delay="0"/>
                                  </p:stCondLst>
                                  <p:childTnLst>
                                    <p:set>
                                      <p:cBhvr>
                                        <p:cTn id="70" dur="1" fill="hold">
                                          <p:stCondLst>
                                            <p:cond delay="0"/>
                                          </p:stCondLst>
                                        </p:cTn>
                                        <p:tgtEl>
                                          <p:spTgt spid="217130"/>
                                        </p:tgtEl>
                                        <p:attrNameLst>
                                          <p:attrName>style.visibility</p:attrName>
                                        </p:attrNameLst>
                                      </p:cBhvr>
                                      <p:to>
                                        <p:strVal val="visible"/>
                                      </p:to>
                                    </p:set>
                                    <p:animEffect transition="in" filter="slide(fromBottom)">
                                      <p:cBhvr>
                                        <p:cTn id="71" dur="500"/>
                                        <p:tgtEl>
                                          <p:spTgt spid="21713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4" fill="hold" nodeType="clickEffect">
                                  <p:stCondLst>
                                    <p:cond delay="0"/>
                                  </p:stCondLst>
                                  <p:childTnLst>
                                    <p:set>
                                      <p:cBhvr>
                                        <p:cTn id="75" dur="1" fill="hold">
                                          <p:stCondLst>
                                            <p:cond delay="0"/>
                                          </p:stCondLst>
                                        </p:cTn>
                                        <p:tgtEl>
                                          <p:spTgt spid="217123"/>
                                        </p:tgtEl>
                                        <p:attrNameLst>
                                          <p:attrName>style.visibility</p:attrName>
                                        </p:attrNameLst>
                                      </p:cBhvr>
                                      <p:to>
                                        <p:strVal val="visible"/>
                                      </p:to>
                                    </p:set>
                                    <p:animEffect transition="in" filter="slide(fromBottom)">
                                      <p:cBhvr>
                                        <p:cTn id="76" dur="500"/>
                                        <p:tgtEl>
                                          <p:spTgt spid="217123"/>
                                        </p:tgtEl>
                                      </p:cBhvr>
                                    </p:animEffect>
                                  </p:childTnLst>
                                </p:cTn>
                              </p:par>
                              <p:par>
                                <p:cTn id="77" presetID="12" presetClass="entr" presetSubtype="4" fill="hold" nodeType="withEffect">
                                  <p:stCondLst>
                                    <p:cond delay="0"/>
                                  </p:stCondLst>
                                  <p:childTnLst>
                                    <p:set>
                                      <p:cBhvr>
                                        <p:cTn id="78" dur="1" fill="hold">
                                          <p:stCondLst>
                                            <p:cond delay="0"/>
                                          </p:stCondLst>
                                        </p:cTn>
                                        <p:tgtEl>
                                          <p:spTgt spid="217117"/>
                                        </p:tgtEl>
                                        <p:attrNameLst>
                                          <p:attrName>style.visibility</p:attrName>
                                        </p:attrNameLst>
                                      </p:cBhvr>
                                      <p:to>
                                        <p:strVal val="visible"/>
                                      </p:to>
                                    </p:set>
                                    <p:animEffect transition="in" filter="slide(fromBottom)">
                                      <p:cBhvr>
                                        <p:cTn id="79" dur="500"/>
                                        <p:tgtEl>
                                          <p:spTgt spid="21711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4" fill="hold" nodeType="clickEffect">
                                  <p:stCondLst>
                                    <p:cond delay="0"/>
                                  </p:stCondLst>
                                  <p:childTnLst>
                                    <p:set>
                                      <p:cBhvr>
                                        <p:cTn id="83" dur="1" fill="hold">
                                          <p:stCondLst>
                                            <p:cond delay="0"/>
                                          </p:stCondLst>
                                        </p:cTn>
                                        <p:tgtEl>
                                          <p:spTgt spid="217131"/>
                                        </p:tgtEl>
                                        <p:attrNameLst>
                                          <p:attrName>style.visibility</p:attrName>
                                        </p:attrNameLst>
                                      </p:cBhvr>
                                      <p:to>
                                        <p:strVal val="visible"/>
                                      </p:to>
                                    </p:set>
                                    <p:animEffect transition="in" filter="slide(fromBottom)">
                                      <p:cBhvr>
                                        <p:cTn id="84" dur="500"/>
                                        <p:tgtEl>
                                          <p:spTgt spid="217131"/>
                                        </p:tgtEl>
                                      </p:cBhvr>
                                    </p:animEffect>
                                  </p:childTnLst>
                                </p:cTn>
                              </p:par>
                              <p:par>
                                <p:cTn id="85" presetID="12" presetClass="entr" presetSubtype="4" fill="hold" nodeType="withEffect">
                                  <p:stCondLst>
                                    <p:cond delay="0"/>
                                  </p:stCondLst>
                                  <p:childTnLst>
                                    <p:set>
                                      <p:cBhvr>
                                        <p:cTn id="86" dur="1" fill="hold">
                                          <p:stCondLst>
                                            <p:cond delay="0"/>
                                          </p:stCondLst>
                                        </p:cTn>
                                        <p:tgtEl>
                                          <p:spTgt spid="217122"/>
                                        </p:tgtEl>
                                        <p:attrNameLst>
                                          <p:attrName>style.visibility</p:attrName>
                                        </p:attrNameLst>
                                      </p:cBhvr>
                                      <p:to>
                                        <p:strVal val="visible"/>
                                      </p:to>
                                    </p:set>
                                    <p:animEffect transition="in" filter="slide(fromBottom)">
                                      <p:cBhvr>
                                        <p:cTn id="87" dur="500"/>
                                        <p:tgtEl>
                                          <p:spTgt spid="217122"/>
                                        </p:tgtEl>
                                      </p:cBhvr>
                                    </p:animEffect>
                                  </p:childTnLst>
                                </p:cTn>
                              </p:par>
                              <p:par>
                                <p:cTn id="88" presetID="12" presetClass="entr" presetSubtype="4" fill="hold" nodeType="withEffect">
                                  <p:stCondLst>
                                    <p:cond delay="0"/>
                                  </p:stCondLst>
                                  <p:childTnLst>
                                    <p:set>
                                      <p:cBhvr>
                                        <p:cTn id="89" dur="1" fill="hold">
                                          <p:stCondLst>
                                            <p:cond delay="0"/>
                                          </p:stCondLst>
                                        </p:cTn>
                                        <p:tgtEl>
                                          <p:spTgt spid="217132"/>
                                        </p:tgtEl>
                                        <p:attrNameLst>
                                          <p:attrName>style.visibility</p:attrName>
                                        </p:attrNameLst>
                                      </p:cBhvr>
                                      <p:to>
                                        <p:strVal val="visible"/>
                                      </p:to>
                                    </p:set>
                                    <p:animEffect transition="in" filter="slide(fromBottom)">
                                      <p:cBhvr>
                                        <p:cTn id="90" dur="500"/>
                                        <p:tgtEl>
                                          <p:spTgt spid="217132"/>
                                        </p:tgtEl>
                                      </p:cBhvr>
                                    </p:animEffect>
                                  </p:childTnLst>
                                </p:cTn>
                              </p:par>
                              <p:par>
                                <p:cTn id="91" presetID="12" presetClass="entr" presetSubtype="4" fill="hold" nodeType="withEffect">
                                  <p:stCondLst>
                                    <p:cond delay="0"/>
                                  </p:stCondLst>
                                  <p:childTnLst>
                                    <p:set>
                                      <p:cBhvr>
                                        <p:cTn id="92" dur="1" fill="hold">
                                          <p:stCondLst>
                                            <p:cond delay="0"/>
                                          </p:stCondLst>
                                        </p:cTn>
                                        <p:tgtEl>
                                          <p:spTgt spid="217133"/>
                                        </p:tgtEl>
                                        <p:attrNameLst>
                                          <p:attrName>style.visibility</p:attrName>
                                        </p:attrNameLst>
                                      </p:cBhvr>
                                      <p:to>
                                        <p:strVal val="visible"/>
                                      </p:to>
                                    </p:set>
                                    <p:animEffect transition="in" filter="slide(fromBottom)">
                                      <p:cBhvr>
                                        <p:cTn id="93" dur="500"/>
                                        <p:tgtEl>
                                          <p:spTgt spid="217133"/>
                                        </p:tgtEl>
                                      </p:cBhvr>
                                    </p:animEffect>
                                  </p:childTnLst>
                                </p:cTn>
                              </p:par>
                            </p:childTnLst>
                          </p:cTn>
                        </p:par>
                        <p:par>
                          <p:cTn id="94" fill="hold" nodeType="afterGroup">
                            <p:stCondLst>
                              <p:cond delay="500"/>
                            </p:stCondLst>
                            <p:childTnLst>
                              <p:par>
                                <p:cTn id="95" presetID="12" presetClass="entr" presetSubtype="4" fill="hold" nodeType="afterEffect">
                                  <p:stCondLst>
                                    <p:cond delay="0"/>
                                  </p:stCondLst>
                                  <p:childTnLst>
                                    <p:set>
                                      <p:cBhvr>
                                        <p:cTn id="96" dur="1" fill="hold">
                                          <p:stCondLst>
                                            <p:cond delay="0"/>
                                          </p:stCondLst>
                                        </p:cTn>
                                        <p:tgtEl>
                                          <p:spTgt spid="217136"/>
                                        </p:tgtEl>
                                        <p:attrNameLst>
                                          <p:attrName>style.visibility</p:attrName>
                                        </p:attrNameLst>
                                      </p:cBhvr>
                                      <p:to>
                                        <p:strVal val="visible"/>
                                      </p:to>
                                    </p:set>
                                    <p:animEffect transition="in" filter="slide(fromBottom)">
                                      <p:cBhvr>
                                        <p:cTn id="97" dur="500"/>
                                        <p:tgtEl>
                                          <p:spTgt spid="217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14" grpId="0" animBg="1"/>
      <p:bldP spid="217117" grpId="0"/>
      <p:bldP spid="217120" grpId="0"/>
      <p:bldP spid="217121" grpId="0"/>
      <p:bldP spid="217122" grpId="0"/>
      <p:bldP spid="217122" grpId="1"/>
      <p:bldP spid="217123" grpId="0"/>
      <p:bldP spid="217124" grpId="0"/>
      <p:bldP spid="217126" grpId="0"/>
      <p:bldP spid="217127" grpId="0"/>
      <p:bldP spid="217129" grpId="0"/>
      <p:bldP spid="217130" grpId="0"/>
      <p:bldP spid="217132" grpId="0"/>
      <p:bldP spid="217133" grpId="0"/>
      <p:bldP spid="217134" grpId="0"/>
      <p:bldP spid="217135" grpId="0"/>
      <p:bldP spid="2171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a:extLst>
              <a:ext uri="{FF2B5EF4-FFF2-40B4-BE49-F238E27FC236}">
                <a16:creationId xmlns:a16="http://schemas.microsoft.com/office/drawing/2014/main" id="{444C5697-886C-1164-A2E7-82494967165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A2A48A4F-1DCF-1642-B8B9-E7DAFB59F4C0}" type="slidenum">
              <a:rPr kumimoji="0" lang="en-US" altLang="zh-CN" sz="1000">
                <a:solidFill>
                  <a:srgbClr val="808080"/>
                </a:solidFill>
                <a:ea typeface="华文行楷" panose="02010800040101010101" pitchFamily="2" charset="-122"/>
              </a:rPr>
              <a:pPr fontAlgn="base">
                <a:spcBef>
                  <a:spcPct val="0"/>
                </a:spcBef>
                <a:spcAft>
                  <a:spcPct val="0"/>
                </a:spcAft>
                <a:buClrTx/>
                <a:buSzTx/>
              </a:pPr>
              <a:t>16</a:t>
            </a:fld>
            <a:endParaRPr kumimoji="0" lang="en-US" altLang="zh-CN" sz="1000">
              <a:solidFill>
                <a:srgbClr val="808080"/>
              </a:solidFill>
              <a:ea typeface="华文行楷" panose="02010800040101010101" pitchFamily="2" charset="-122"/>
            </a:endParaRPr>
          </a:p>
        </p:txBody>
      </p:sp>
      <p:sp>
        <p:nvSpPr>
          <p:cNvPr id="62467" name="Rectangle 2">
            <a:extLst>
              <a:ext uri="{FF2B5EF4-FFF2-40B4-BE49-F238E27FC236}">
                <a16:creationId xmlns:a16="http://schemas.microsoft.com/office/drawing/2014/main" id="{473B4792-75D1-0FF4-F355-7BDA2566BA30}"/>
              </a:ext>
            </a:extLst>
          </p:cNvPr>
          <p:cNvSpPr>
            <a:spLocks noGrp="1" noChangeArrowheads="1"/>
          </p:cNvSpPr>
          <p:nvPr>
            <p:ph type="title"/>
          </p:nvPr>
        </p:nvSpPr>
        <p:spPr/>
        <p:txBody>
          <a:bodyPr/>
          <a:lstStyle/>
          <a:p>
            <a:pPr eaLnBrk="1" hangingPunct="1"/>
            <a:r>
              <a:rPr lang="zh-CN" altLang="en-US" dirty="0">
                <a:solidFill>
                  <a:srgbClr val="7030A0"/>
                </a:solidFill>
              </a:rPr>
              <a:t>非线性</a:t>
            </a:r>
            <a:r>
              <a:rPr lang="zh-CN" altLang="en-US" dirty="0"/>
              <a:t>盈亏平衡分析</a:t>
            </a:r>
          </a:p>
        </p:txBody>
      </p:sp>
      <p:sp>
        <p:nvSpPr>
          <p:cNvPr id="62468" name="Text Box 12">
            <a:extLst>
              <a:ext uri="{FF2B5EF4-FFF2-40B4-BE49-F238E27FC236}">
                <a16:creationId xmlns:a16="http://schemas.microsoft.com/office/drawing/2014/main" id="{DFDF5C4E-2D19-51B9-DE4C-826791F1AAA4}"/>
              </a:ext>
            </a:extLst>
          </p:cNvPr>
          <p:cNvSpPr txBox="1">
            <a:spLocks noChangeArrowheads="1"/>
          </p:cNvSpPr>
          <p:nvPr/>
        </p:nvSpPr>
        <p:spPr bwMode="auto">
          <a:xfrm>
            <a:off x="1798638" y="1147788"/>
            <a:ext cx="8416925" cy="1219373"/>
          </a:xfrm>
          <a:prstGeom prst="rect">
            <a:avLst/>
          </a:prstGeom>
          <a:gradFill rotWithShape="1">
            <a:gsLst>
              <a:gs pos="0">
                <a:srgbClr val="BBE0E3"/>
              </a:gs>
              <a:gs pos="100000">
                <a:srgbClr val="FFFFFF"/>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lnSpc>
                <a:spcPct val="130000"/>
              </a:lnSpc>
              <a:spcBef>
                <a:spcPct val="0"/>
              </a:spcBef>
              <a:spcAft>
                <a:spcPct val="0"/>
              </a:spcAft>
              <a:buClrTx/>
              <a:buSzTx/>
            </a:pPr>
            <a:r>
              <a:rPr kumimoji="0" lang="en-US" altLang="zh-CN" sz="2100" b="1" dirty="0">
                <a:solidFill>
                  <a:srgbClr val="000000"/>
                </a:solidFill>
                <a:latin typeface="幼圆" pitchFamily="49" charset="-122"/>
                <a:ea typeface="幼圆" pitchFamily="49" charset="-122"/>
              </a:rPr>
              <a:t>【</a:t>
            </a:r>
            <a:r>
              <a:rPr kumimoji="0" lang="zh-CN" altLang="en-US" sz="2100" b="1" dirty="0">
                <a:solidFill>
                  <a:srgbClr val="000000"/>
                </a:solidFill>
                <a:latin typeface="幼圆" pitchFamily="49" charset="-122"/>
                <a:ea typeface="幼圆" pitchFamily="49" charset="-122"/>
              </a:rPr>
              <a:t>例</a:t>
            </a:r>
            <a:r>
              <a:rPr kumimoji="0" lang="en-US" altLang="zh-CN" sz="2100" b="1" dirty="0">
                <a:solidFill>
                  <a:srgbClr val="000000"/>
                </a:solidFill>
                <a:latin typeface="幼圆" pitchFamily="49" charset="-122"/>
                <a:ea typeface="幼圆" pitchFamily="49" charset="-122"/>
              </a:rPr>
              <a:t>6-2】</a:t>
            </a:r>
            <a:r>
              <a:rPr kumimoji="0" lang="zh-CN" altLang="en-US" sz="2100" b="1" dirty="0">
                <a:solidFill>
                  <a:srgbClr val="000000"/>
                </a:solidFill>
                <a:latin typeface="幼圆" pitchFamily="49" charset="-122"/>
                <a:ea typeface="幼圆" pitchFamily="49" charset="-122"/>
              </a:rPr>
              <a:t>某企业投产后</a:t>
            </a:r>
            <a:r>
              <a:rPr kumimoji="0" lang="en-US" altLang="zh-CN" sz="2100" b="1" dirty="0">
                <a:solidFill>
                  <a:srgbClr val="000000"/>
                </a:solidFill>
                <a:latin typeface="幼圆" pitchFamily="49" charset="-122"/>
                <a:ea typeface="幼圆" pitchFamily="49" charset="-122"/>
              </a:rPr>
              <a:t>,</a:t>
            </a:r>
            <a:r>
              <a:rPr kumimoji="0" lang="zh-CN" altLang="en-US" sz="2100" b="1" dirty="0">
                <a:solidFill>
                  <a:srgbClr val="000000"/>
                </a:solidFill>
                <a:latin typeface="幼圆" pitchFamily="49" charset="-122"/>
                <a:ea typeface="幼圆" pitchFamily="49" charset="-122"/>
              </a:rPr>
              <a:t>年固定成本为</a:t>
            </a:r>
            <a:r>
              <a:rPr kumimoji="0" lang="en-US" altLang="zh-CN" sz="2100" b="1" dirty="0">
                <a:solidFill>
                  <a:srgbClr val="000000"/>
                </a:solidFill>
                <a:latin typeface="幼圆" pitchFamily="49" charset="-122"/>
                <a:ea typeface="幼圆" pitchFamily="49" charset="-122"/>
              </a:rPr>
              <a:t>66000</a:t>
            </a:r>
            <a:r>
              <a:rPr kumimoji="0" lang="zh-CN" altLang="en-US" sz="2100" b="1" dirty="0">
                <a:solidFill>
                  <a:srgbClr val="000000"/>
                </a:solidFill>
                <a:latin typeface="幼圆" pitchFamily="49" charset="-122"/>
                <a:ea typeface="幼圆" pitchFamily="49" charset="-122"/>
              </a:rPr>
              <a:t>元，单位变动成本为</a:t>
            </a:r>
            <a:r>
              <a:rPr kumimoji="0" lang="en-US" altLang="zh-CN" sz="2100" b="1" dirty="0">
                <a:solidFill>
                  <a:srgbClr val="000000"/>
                </a:solidFill>
                <a:latin typeface="幼圆" pitchFamily="49" charset="-122"/>
                <a:ea typeface="幼圆" pitchFamily="49" charset="-122"/>
              </a:rPr>
              <a:t>28</a:t>
            </a:r>
            <a:r>
              <a:rPr kumimoji="0" lang="zh-CN" altLang="en-US" sz="2100" b="1" dirty="0">
                <a:solidFill>
                  <a:srgbClr val="000000"/>
                </a:solidFill>
                <a:latin typeface="幼圆" pitchFamily="49" charset="-122"/>
                <a:ea typeface="幼圆" pitchFamily="49" charset="-122"/>
              </a:rPr>
              <a:t>元，销售价格为</a:t>
            </a:r>
            <a:r>
              <a:rPr kumimoji="0" lang="en-US" altLang="zh-CN" sz="2100" b="1" dirty="0">
                <a:solidFill>
                  <a:srgbClr val="000000"/>
                </a:solidFill>
                <a:latin typeface="幼圆" pitchFamily="49" charset="-122"/>
                <a:ea typeface="幼圆" pitchFamily="49" charset="-122"/>
              </a:rPr>
              <a:t>55</a:t>
            </a:r>
            <a:r>
              <a:rPr kumimoji="0" lang="zh-CN" altLang="en-US" sz="2100" b="1" dirty="0">
                <a:solidFill>
                  <a:srgbClr val="000000"/>
                </a:solidFill>
                <a:latin typeface="幼圆" pitchFamily="49" charset="-122"/>
                <a:ea typeface="幼圆" pitchFamily="49" charset="-122"/>
              </a:rPr>
              <a:t>元，每多生产一件产品，单位变动成本下降</a:t>
            </a:r>
            <a:r>
              <a:rPr kumimoji="0" lang="en-US" altLang="zh-CN" sz="2100" b="1" dirty="0">
                <a:solidFill>
                  <a:srgbClr val="000000"/>
                </a:solidFill>
                <a:latin typeface="幼圆" pitchFamily="49" charset="-122"/>
                <a:ea typeface="幼圆" pitchFamily="49" charset="-122"/>
              </a:rPr>
              <a:t>0.001</a:t>
            </a:r>
            <a:r>
              <a:rPr kumimoji="0" lang="zh-CN" altLang="en-US" sz="2100" b="1" dirty="0">
                <a:solidFill>
                  <a:srgbClr val="000000"/>
                </a:solidFill>
                <a:latin typeface="幼圆" pitchFamily="49" charset="-122"/>
                <a:ea typeface="幼圆" pitchFamily="49" charset="-122"/>
              </a:rPr>
              <a:t>元，售价下降</a:t>
            </a:r>
            <a:r>
              <a:rPr kumimoji="0" lang="en-US" altLang="zh-CN" sz="2100" b="1" dirty="0">
                <a:solidFill>
                  <a:srgbClr val="000000"/>
                </a:solidFill>
                <a:latin typeface="幼圆" pitchFamily="49" charset="-122"/>
                <a:ea typeface="幼圆" pitchFamily="49" charset="-122"/>
              </a:rPr>
              <a:t>0.0035</a:t>
            </a:r>
            <a:r>
              <a:rPr kumimoji="0" lang="zh-CN" altLang="en-US" sz="2100" b="1" dirty="0">
                <a:solidFill>
                  <a:srgbClr val="000000"/>
                </a:solidFill>
                <a:latin typeface="幼圆" pitchFamily="49" charset="-122"/>
                <a:ea typeface="幼圆" pitchFamily="49" charset="-122"/>
              </a:rPr>
              <a:t>元，求盈亏平衡点及最大利润时的销售量。</a:t>
            </a:r>
            <a:endParaRPr kumimoji="0" lang="zh-CN" altLang="en-US" sz="2100" b="1" dirty="0">
              <a:solidFill>
                <a:srgbClr val="000000"/>
              </a:solidFill>
              <a:latin typeface="幼圆" pitchFamily="49" charset="-122"/>
              <a:ea typeface="幼圆" pitchFamily="49" charset="-122"/>
              <a:sym typeface="Wingdings" pitchFamily="2" charset="2"/>
            </a:endParaRPr>
          </a:p>
        </p:txBody>
      </p:sp>
      <p:graphicFrame>
        <p:nvGraphicFramePr>
          <p:cNvPr id="209936" name="Object 16">
            <a:extLst>
              <a:ext uri="{FF2B5EF4-FFF2-40B4-BE49-F238E27FC236}">
                <a16:creationId xmlns:a16="http://schemas.microsoft.com/office/drawing/2014/main" id="{6049539B-31E3-E82C-A6BA-0B21B7C32256}"/>
              </a:ext>
            </a:extLst>
          </p:cNvPr>
          <p:cNvGraphicFramePr>
            <a:graphicFrameLocks noChangeAspect="1"/>
          </p:cNvGraphicFramePr>
          <p:nvPr/>
        </p:nvGraphicFramePr>
        <p:xfrm>
          <a:off x="2339214" y="5029858"/>
          <a:ext cx="2226617" cy="379363"/>
        </p:xfrm>
        <a:graphic>
          <a:graphicData uri="http://schemas.openxmlformats.org/presentationml/2006/ole">
            <mc:AlternateContent xmlns:mc="http://schemas.openxmlformats.org/markup-compatibility/2006">
              <mc:Choice xmlns:v="urn:schemas-microsoft-com:vml" Requires="v">
                <p:oleObj name="公式" r:id="rId2" imgW="26911300" imgH="4686300" progId="Equation.3">
                  <p:embed/>
                </p:oleObj>
              </mc:Choice>
              <mc:Fallback>
                <p:oleObj name="公式" r:id="rId2" imgW="26911300" imgH="4686300" progId="Equation.3">
                  <p:embed/>
                  <p:pic>
                    <p:nvPicPr>
                      <p:cNvPr id="209936" name="Object 16">
                        <a:extLst>
                          <a:ext uri="{FF2B5EF4-FFF2-40B4-BE49-F238E27FC236}">
                            <a16:creationId xmlns:a16="http://schemas.microsoft.com/office/drawing/2014/main" id="{6049539B-31E3-E82C-A6BA-0B21B7C32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214" y="5029858"/>
                        <a:ext cx="2226617" cy="379363"/>
                      </a:xfrm>
                      <a:prstGeom prst="rect">
                        <a:avLst/>
                      </a:prstGeom>
                      <a:gradFill rotWithShape="1">
                        <a:gsLst>
                          <a:gs pos="0">
                            <a:schemeClr val="accent1"/>
                          </a:gs>
                          <a:gs pos="100000">
                            <a:schemeClr val="bg1"/>
                          </a:gs>
                        </a:gsLst>
                        <a:lin ang="0" scaled="1"/>
                      </a:gradFill>
                      <a:ln>
                        <a:noFill/>
                      </a:ln>
                      <a:effectLst>
                        <a:outerShdw dist="107763" dir="18900000" algn="ctr" rotWithShape="0">
                          <a:schemeClr val="bg2">
                            <a:alpha val="50000"/>
                          </a:schemeClr>
                        </a:outerShdw>
                      </a:effectLst>
                    </p:spPr>
                  </p:pic>
                </p:oleObj>
              </mc:Fallback>
            </mc:AlternateContent>
          </a:graphicData>
        </a:graphic>
      </p:graphicFrame>
      <p:sp>
        <p:nvSpPr>
          <p:cNvPr id="209937" name="Rectangle 17">
            <a:extLst>
              <a:ext uri="{FF2B5EF4-FFF2-40B4-BE49-F238E27FC236}">
                <a16:creationId xmlns:a16="http://schemas.microsoft.com/office/drawing/2014/main" id="{9E705AA9-F2D5-2C90-96A6-FD710C67411B}"/>
              </a:ext>
            </a:extLst>
          </p:cNvPr>
          <p:cNvSpPr>
            <a:spLocks noChangeArrowheads="1"/>
          </p:cNvSpPr>
          <p:nvPr/>
        </p:nvSpPr>
        <p:spPr bwMode="auto">
          <a:xfrm>
            <a:off x="2354546" y="3887221"/>
            <a:ext cx="1221175" cy="396875"/>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Tx/>
              <a:buSzTx/>
            </a:pPr>
            <a:r>
              <a:rPr lang="zh-CN" altLang="en-US" sz="2000" b="1" dirty="0">
                <a:solidFill>
                  <a:srgbClr val="000000"/>
                </a:solidFill>
                <a:ea typeface="幼圆" pitchFamily="49" charset="-122"/>
              </a:rPr>
              <a:t>成本函数：</a:t>
            </a:r>
          </a:p>
        </p:txBody>
      </p:sp>
      <p:sp>
        <p:nvSpPr>
          <p:cNvPr id="209938" name="Rectangle 18">
            <a:extLst>
              <a:ext uri="{FF2B5EF4-FFF2-40B4-BE49-F238E27FC236}">
                <a16:creationId xmlns:a16="http://schemas.microsoft.com/office/drawing/2014/main" id="{17B3D349-7974-6A80-A918-5A940822FA54}"/>
              </a:ext>
            </a:extLst>
          </p:cNvPr>
          <p:cNvSpPr>
            <a:spLocks noChangeArrowheads="1"/>
          </p:cNvSpPr>
          <p:nvPr/>
        </p:nvSpPr>
        <p:spPr bwMode="auto">
          <a:xfrm>
            <a:off x="2336278" y="4374106"/>
            <a:ext cx="123944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Tx/>
              <a:buSzTx/>
            </a:pPr>
            <a:r>
              <a:rPr lang="zh-CN" altLang="en-US" sz="2000" b="1" dirty="0">
                <a:solidFill>
                  <a:srgbClr val="000000"/>
                </a:solidFill>
                <a:ea typeface="幼圆" pitchFamily="49" charset="-122"/>
              </a:rPr>
              <a:t>收入函数</a:t>
            </a:r>
            <a:r>
              <a:rPr lang="en-US" altLang="zh-CN" sz="2000" b="1" dirty="0">
                <a:solidFill>
                  <a:srgbClr val="000000"/>
                </a:solidFill>
                <a:ea typeface="幼圆" pitchFamily="49" charset="-122"/>
              </a:rPr>
              <a:t>:</a:t>
            </a:r>
          </a:p>
        </p:txBody>
      </p:sp>
      <p:sp>
        <p:nvSpPr>
          <p:cNvPr id="209939" name="Rectangle 19">
            <a:extLst>
              <a:ext uri="{FF2B5EF4-FFF2-40B4-BE49-F238E27FC236}">
                <a16:creationId xmlns:a16="http://schemas.microsoft.com/office/drawing/2014/main" id="{E60B2B05-991A-34E5-7258-1911894ADA44}"/>
              </a:ext>
            </a:extLst>
          </p:cNvPr>
          <p:cNvSpPr>
            <a:spLocks noChangeArrowheads="1"/>
          </p:cNvSpPr>
          <p:nvPr/>
        </p:nvSpPr>
        <p:spPr bwMode="auto">
          <a:xfrm>
            <a:off x="1770856" y="3447723"/>
            <a:ext cx="2952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lang="zh-CN" altLang="en-US" sz="2000" b="1" dirty="0">
                <a:solidFill>
                  <a:srgbClr val="000000"/>
                </a:solidFill>
                <a:latin typeface="Arial" panose="020B0604020202020204" pitchFamily="34" charset="0"/>
                <a:ea typeface="幼圆" pitchFamily="49" charset="-122"/>
                <a:sym typeface="Wingdings" pitchFamily="2" charset="2"/>
              </a:rPr>
              <a:t>（</a:t>
            </a:r>
            <a:r>
              <a:rPr lang="en-US" altLang="zh-CN" sz="2000" b="1" dirty="0">
                <a:solidFill>
                  <a:srgbClr val="000000"/>
                </a:solidFill>
                <a:latin typeface="Arial" panose="020B0604020202020204" pitchFamily="34" charset="0"/>
                <a:ea typeface="幼圆" pitchFamily="49" charset="-122"/>
                <a:sym typeface="Wingdings" pitchFamily="2" charset="2"/>
              </a:rPr>
              <a:t>1</a:t>
            </a:r>
            <a:r>
              <a:rPr lang="zh-CN" altLang="en-US" sz="2000" b="1" dirty="0">
                <a:solidFill>
                  <a:srgbClr val="000000"/>
                </a:solidFill>
                <a:latin typeface="Arial" panose="020B0604020202020204" pitchFamily="34" charset="0"/>
                <a:ea typeface="幼圆" pitchFamily="49" charset="-122"/>
                <a:sym typeface="Wingdings" pitchFamily="2" charset="2"/>
              </a:rPr>
              <a:t>）求盈亏平衡时的产量</a:t>
            </a:r>
          </a:p>
        </p:txBody>
      </p:sp>
      <p:sp>
        <p:nvSpPr>
          <p:cNvPr id="209940" name="Rectangle 20">
            <a:extLst>
              <a:ext uri="{FF2B5EF4-FFF2-40B4-BE49-F238E27FC236}">
                <a16:creationId xmlns:a16="http://schemas.microsoft.com/office/drawing/2014/main" id="{90A45460-29CA-F0C9-5B0A-CDE779CDBAC7}"/>
              </a:ext>
            </a:extLst>
          </p:cNvPr>
          <p:cNvSpPr>
            <a:spLocks noChangeArrowheads="1"/>
          </p:cNvSpPr>
          <p:nvPr/>
        </p:nvSpPr>
        <p:spPr bwMode="auto">
          <a:xfrm>
            <a:off x="1900456" y="2528901"/>
            <a:ext cx="8280182" cy="76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pPr>
            <a:r>
              <a:rPr lang="zh-CN" altLang="en-US" sz="2000" b="1" dirty="0">
                <a:solidFill>
                  <a:srgbClr val="FF0000"/>
                </a:solidFill>
                <a:latin typeface="Arial" panose="020B0604020202020204" pitchFamily="34" charset="0"/>
                <a:ea typeface="幼圆" pitchFamily="49" charset="-122"/>
              </a:rPr>
              <a:t>解：假设真实产量为 </a:t>
            </a:r>
            <a:r>
              <a:rPr lang="en-US" altLang="zh-CN" sz="2000" b="1" dirty="0">
                <a:solidFill>
                  <a:srgbClr val="FF0000"/>
                </a:solidFill>
                <a:latin typeface="Arial" panose="020B0604020202020204" pitchFamily="34" charset="0"/>
                <a:ea typeface="幼圆" pitchFamily="49" charset="-122"/>
                <a:sym typeface="Wingdings" pitchFamily="2" charset="2"/>
              </a:rPr>
              <a:t>Q</a:t>
            </a:r>
            <a:r>
              <a:rPr lang="zh-CN" altLang="en-US" sz="2000" b="1" dirty="0">
                <a:solidFill>
                  <a:srgbClr val="FF0000"/>
                </a:solidFill>
                <a:latin typeface="Arial" panose="020B0604020202020204" pitchFamily="34" charset="0"/>
                <a:ea typeface="幼圆" pitchFamily="49" charset="-122"/>
                <a:sym typeface="Wingdings" pitchFamily="2" charset="2"/>
              </a:rPr>
              <a:t>，那么</a:t>
            </a:r>
            <a:r>
              <a:rPr lang="zh-CN" altLang="en-US" sz="2000" b="1" dirty="0">
                <a:solidFill>
                  <a:srgbClr val="FF0000"/>
                </a:solidFill>
                <a:latin typeface="Arial" panose="020B0604020202020204" pitchFamily="34" charset="0"/>
                <a:ea typeface="幼圆" pitchFamily="49" charset="-122"/>
              </a:rPr>
              <a:t>单位产品变动成本为</a:t>
            </a:r>
            <a:r>
              <a:rPr lang="zh-CN" altLang="en-US" sz="2000" b="1" dirty="0">
                <a:solidFill>
                  <a:srgbClr val="FF0000"/>
                </a:solidFill>
                <a:latin typeface="Arial" panose="020B0604020202020204" pitchFamily="34" charset="0"/>
                <a:ea typeface="幼圆" pitchFamily="49" charset="-122"/>
                <a:sym typeface="Wingdings" pitchFamily="2" charset="2"/>
              </a:rPr>
              <a:t> </a:t>
            </a:r>
            <a:r>
              <a:rPr lang="en-US" altLang="zh-CN" sz="2000" b="1" dirty="0">
                <a:solidFill>
                  <a:srgbClr val="FF0000"/>
                </a:solidFill>
                <a:latin typeface="Arial" panose="020B0604020202020204" pitchFamily="34" charset="0"/>
                <a:ea typeface="幼圆" pitchFamily="49" charset="-122"/>
                <a:sym typeface="Wingdings" pitchFamily="2" charset="2"/>
              </a:rPr>
              <a:t>28</a:t>
            </a:r>
            <a:r>
              <a:rPr lang="zh-CN" altLang="en-US" sz="2000" b="1" dirty="0">
                <a:solidFill>
                  <a:srgbClr val="FF0000"/>
                </a:solidFill>
                <a:latin typeface="Arial" panose="020B0604020202020204" pitchFamily="34" charset="0"/>
                <a:ea typeface="幼圆" pitchFamily="49" charset="-122"/>
                <a:sym typeface="Wingdings" pitchFamily="2" charset="2"/>
              </a:rPr>
              <a:t> </a:t>
            </a:r>
            <a:r>
              <a:rPr lang="en-US" altLang="zh-CN" sz="2000" b="1" dirty="0">
                <a:solidFill>
                  <a:srgbClr val="FF0000"/>
                </a:solidFill>
                <a:latin typeface="Arial" panose="020B0604020202020204" pitchFamily="34" charset="0"/>
                <a:ea typeface="幼圆" pitchFamily="49" charset="-122"/>
                <a:sym typeface="Wingdings" pitchFamily="2" charset="2"/>
              </a:rPr>
              <a:t>-</a:t>
            </a:r>
            <a:r>
              <a:rPr lang="zh-CN" altLang="en-US" sz="2000" b="1" dirty="0">
                <a:solidFill>
                  <a:srgbClr val="FF0000"/>
                </a:solidFill>
                <a:latin typeface="Arial" panose="020B0604020202020204" pitchFamily="34" charset="0"/>
                <a:ea typeface="幼圆" pitchFamily="49" charset="-122"/>
                <a:sym typeface="Wingdings" pitchFamily="2" charset="2"/>
              </a:rPr>
              <a:t> </a:t>
            </a:r>
            <a:r>
              <a:rPr lang="en-US" altLang="zh-CN" sz="2000" b="1" dirty="0">
                <a:solidFill>
                  <a:srgbClr val="FF0000"/>
                </a:solidFill>
                <a:latin typeface="Arial" panose="020B0604020202020204" pitchFamily="34" charset="0"/>
                <a:ea typeface="幼圆" pitchFamily="49" charset="-122"/>
                <a:sym typeface="Wingdings" pitchFamily="2" charset="2"/>
              </a:rPr>
              <a:t>0.001Q</a:t>
            </a:r>
            <a:r>
              <a:rPr lang="zh-CN" altLang="en-US" sz="2000" b="1" dirty="0">
                <a:solidFill>
                  <a:srgbClr val="FF0000"/>
                </a:solidFill>
                <a:latin typeface="Arial" panose="020B0604020202020204" pitchFamily="34" charset="0"/>
                <a:ea typeface="幼圆" pitchFamily="49" charset="-122"/>
                <a:sym typeface="Wingdings" pitchFamily="2" charset="2"/>
              </a:rPr>
              <a:t>，</a:t>
            </a:r>
            <a:r>
              <a:rPr lang="zh-CN" altLang="en-US" sz="2000" b="1" dirty="0">
                <a:solidFill>
                  <a:srgbClr val="FF0000"/>
                </a:solidFill>
                <a:latin typeface="Arial" panose="020B0604020202020204" pitchFamily="34" charset="0"/>
                <a:ea typeface="幼圆" pitchFamily="49" charset="-122"/>
              </a:rPr>
              <a:t>单位产品售价为</a:t>
            </a:r>
            <a:r>
              <a:rPr lang="zh-CN" altLang="en-US" sz="2000" b="1" dirty="0">
                <a:solidFill>
                  <a:srgbClr val="FF0000"/>
                </a:solidFill>
                <a:latin typeface="Arial" panose="020B0604020202020204" pitchFamily="34" charset="0"/>
                <a:ea typeface="幼圆" pitchFamily="49" charset="-122"/>
                <a:sym typeface="Wingdings" pitchFamily="2" charset="2"/>
              </a:rPr>
              <a:t> </a:t>
            </a:r>
            <a:r>
              <a:rPr lang="en-US" altLang="zh-CN" sz="2000" b="1" dirty="0">
                <a:solidFill>
                  <a:srgbClr val="FF0000"/>
                </a:solidFill>
                <a:latin typeface="Arial" panose="020B0604020202020204" pitchFamily="34" charset="0"/>
                <a:ea typeface="幼圆" pitchFamily="49" charset="-122"/>
                <a:sym typeface="Wingdings" pitchFamily="2" charset="2"/>
              </a:rPr>
              <a:t>55</a:t>
            </a:r>
            <a:r>
              <a:rPr lang="zh-CN" altLang="en-US" sz="2000" b="1" dirty="0">
                <a:solidFill>
                  <a:srgbClr val="FF0000"/>
                </a:solidFill>
                <a:latin typeface="Arial" panose="020B0604020202020204" pitchFamily="34" charset="0"/>
                <a:ea typeface="幼圆" pitchFamily="49" charset="-122"/>
                <a:sym typeface="Wingdings" pitchFamily="2" charset="2"/>
              </a:rPr>
              <a:t>－</a:t>
            </a:r>
            <a:r>
              <a:rPr lang="en-US" altLang="zh-CN" sz="2000" b="1" dirty="0">
                <a:solidFill>
                  <a:srgbClr val="FF0000"/>
                </a:solidFill>
                <a:latin typeface="Arial" panose="020B0604020202020204" pitchFamily="34" charset="0"/>
                <a:ea typeface="幼圆" pitchFamily="49" charset="-122"/>
                <a:sym typeface="Wingdings" pitchFamily="2" charset="2"/>
              </a:rPr>
              <a:t>0.0035</a:t>
            </a:r>
            <a:r>
              <a:rPr lang="zh-CN" altLang="en-US" sz="2000" b="1" dirty="0">
                <a:solidFill>
                  <a:srgbClr val="FF0000"/>
                </a:solidFill>
                <a:latin typeface="Arial" panose="020B0604020202020204" pitchFamily="34" charset="0"/>
                <a:ea typeface="幼圆" pitchFamily="49" charset="-122"/>
                <a:sym typeface="Wingdings" pitchFamily="2" charset="2"/>
              </a:rPr>
              <a:t> </a:t>
            </a:r>
            <a:r>
              <a:rPr lang="en-US" altLang="zh-CN" sz="2000" b="1" dirty="0">
                <a:solidFill>
                  <a:srgbClr val="FF0000"/>
                </a:solidFill>
                <a:latin typeface="Arial" panose="020B0604020202020204" pitchFamily="34" charset="0"/>
                <a:ea typeface="幼圆" pitchFamily="49" charset="-122"/>
                <a:sym typeface="Wingdings" pitchFamily="2" charset="2"/>
              </a:rPr>
              <a:t>Q</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1CB69676-648B-D141-1CA8-BBFB82C07000}"/>
                  </a:ext>
                </a:extLst>
              </p:cNvPr>
              <p:cNvSpPr txBox="1"/>
              <p:nvPr/>
            </p:nvSpPr>
            <p:spPr>
              <a:xfrm>
                <a:off x="3305690" y="3908686"/>
                <a:ext cx="5005610" cy="353943"/>
              </a:xfrm>
              <a:prstGeom prst="rect">
                <a:avLst/>
              </a:prstGeom>
              <a:noFill/>
            </p:spPr>
            <p:txBody>
              <a:bodyPr wrap="square" lIns="0" tIns="0" rIns="0" bIns="0"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altLang="zh-CN" sz="2300" i="1">
                          <a:solidFill>
                            <a:srgbClr val="000000"/>
                          </a:solidFill>
                          <a:latin typeface="Cambria Math" panose="02040503050406030204" pitchFamily="18" charset="0"/>
                        </a:rPr>
                        <m:t>𝐶</m:t>
                      </m:r>
                      <m:d>
                        <m:dPr>
                          <m:ctrlPr>
                            <a:rPr kumimoji="1" lang="en-US" altLang="zh-CN" sz="2300" i="1">
                              <a:solidFill>
                                <a:srgbClr val="000000"/>
                              </a:solidFill>
                              <a:latin typeface="Cambria Math" panose="02040503050406030204" pitchFamily="18" charset="0"/>
                            </a:rPr>
                          </m:ctrlPr>
                        </m:dPr>
                        <m:e>
                          <m:r>
                            <a:rPr kumimoji="1" lang="en-US" altLang="zh-CN" sz="2300" i="1">
                              <a:solidFill>
                                <a:srgbClr val="000000"/>
                              </a:solidFill>
                              <a:latin typeface="Cambria Math" panose="02040503050406030204" pitchFamily="18" charset="0"/>
                            </a:rPr>
                            <m:t>𝑄</m:t>
                          </m:r>
                        </m:e>
                      </m:d>
                      <m:r>
                        <a:rPr kumimoji="1" lang="en-US" altLang="zh-CN" sz="2300" dirty="0">
                          <a:solidFill>
                            <a:srgbClr val="000000"/>
                          </a:solidFill>
                          <a:latin typeface="Cambria Math" panose="02040503050406030204" pitchFamily="18" charset="0"/>
                          <a:ea typeface="Cambria Math" panose="02040503050406030204" pitchFamily="18" charset="0"/>
                        </a:rPr>
                        <m:t>=</m:t>
                      </m:r>
                      <m:r>
                        <a:rPr kumimoji="1" lang="en-US" altLang="zh-CN" sz="2300" i="1" dirty="0">
                          <a:solidFill>
                            <a:srgbClr val="000000"/>
                          </a:solidFill>
                          <a:latin typeface="Cambria Math" panose="02040503050406030204" pitchFamily="18" charset="0"/>
                          <a:ea typeface="Cambria Math" panose="02040503050406030204" pitchFamily="18" charset="0"/>
                        </a:rPr>
                        <m:t>66000+</m:t>
                      </m:r>
                      <m:d>
                        <m:dPr>
                          <m:ctrlPr>
                            <a:rPr kumimoji="1" lang="en-US" altLang="zh-CN" sz="2300" i="1">
                              <a:solidFill>
                                <a:srgbClr val="000000"/>
                              </a:solidFill>
                              <a:latin typeface="Cambria Math" panose="02040503050406030204" pitchFamily="18" charset="0"/>
                            </a:rPr>
                          </m:ctrlPr>
                        </m:dPr>
                        <m:e>
                          <m:r>
                            <a:rPr kumimoji="1" lang="en-US" altLang="zh-CN" sz="2300" i="1">
                              <a:solidFill>
                                <a:srgbClr val="000000"/>
                              </a:solidFill>
                              <a:latin typeface="Cambria Math" panose="02040503050406030204" pitchFamily="18" charset="0"/>
                            </a:rPr>
                            <m:t>28−0.001</m:t>
                          </m:r>
                          <m:r>
                            <a:rPr kumimoji="1" lang="en-US" altLang="zh-CN" sz="2300" i="1">
                              <a:solidFill>
                                <a:srgbClr val="000000"/>
                              </a:solidFill>
                              <a:latin typeface="Cambria Math" panose="02040503050406030204" pitchFamily="18" charset="0"/>
                            </a:rPr>
                            <m:t>𝑄</m:t>
                          </m:r>
                        </m:e>
                      </m:d>
                      <m:r>
                        <a:rPr kumimoji="1" lang="en-US" altLang="zh-CN" sz="2300" i="1">
                          <a:solidFill>
                            <a:srgbClr val="000000"/>
                          </a:solidFill>
                          <a:latin typeface="Cambria Math" panose="02040503050406030204" pitchFamily="18" charset="0"/>
                          <a:ea typeface="Cambria Math" panose="02040503050406030204" pitchFamily="18" charset="0"/>
                        </a:rPr>
                        <m:t>×</m:t>
                      </m:r>
                      <m:r>
                        <a:rPr kumimoji="1" lang="en-US" altLang="zh-CN" sz="2300" i="1">
                          <a:solidFill>
                            <a:srgbClr val="000000"/>
                          </a:solidFill>
                          <a:latin typeface="Cambria Math" panose="02040503050406030204" pitchFamily="18" charset="0"/>
                          <a:ea typeface="Cambria Math" panose="02040503050406030204" pitchFamily="18" charset="0"/>
                        </a:rPr>
                        <m:t>𝑄</m:t>
                      </m:r>
                    </m:oMath>
                  </m:oMathPara>
                </a14:m>
                <a:endParaRPr kumimoji="1" lang="zh-CN" altLang="en-US" sz="2300" dirty="0">
                  <a:solidFill>
                    <a:srgbClr val="000000"/>
                  </a:solidFill>
                  <a:latin typeface="Tahoma" panose="020B0604030504040204" pitchFamily="34" charset="0"/>
                  <a:ea typeface="宋体" panose="02010600030101010101" pitchFamily="2" charset="-122"/>
                </a:endParaRPr>
              </a:p>
            </p:txBody>
          </p:sp>
        </mc:Choice>
        <mc:Fallback>
          <p:sp>
            <p:nvSpPr>
              <p:cNvPr id="2" name="文本框 1">
                <a:extLst>
                  <a:ext uri="{FF2B5EF4-FFF2-40B4-BE49-F238E27FC236}">
                    <a16:creationId xmlns:a16="http://schemas.microsoft.com/office/drawing/2014/main" id="{1CB69676-648B-D141-1CA8-BBFB82C07000}"/>
                  </a:ext>
                </a:extLst>
              </p:cNvPr>
              <p:cNvSpPr txBox="1">
                <a:spLocks noRot="1" noChangeAspect="1" noMove="1" noResize="1" noEditPoints="1" noAdjustHandles="1" noChangeArrowheads="1" noChangeShapeType="1" noTextEdit="1"/>
              </p:cNvSpPr>
              <p:nvPr/>
            </p:nvSpPr>
            <p:spPr>
              <a:xfrm>
                <a:off x="3305690" y="3908686"/>
                <a:ext cx="5005610" cy="353943"/>
              </a:xfrm>
              <a:prstGeom prst="rect">
                <a:avLst/>
              </a:prstGeom>
              <a:blipFill>
                <a:blip r:embed="rId4"/>
                <a:stretch>
                  <a:fillRect b="-344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BFC4A087-C841-8086-0CE7-56F1E350EC00}"/>
                  </a:ext>
                </a:extLst>
              </p:cNvPr>
              <p:cNvSpPr txBox="1"/>
              <p:nvPr/>
            </p:nvSpPr>
            <p:spPr>
              <a:xfrm>
                <a:off x="3530715" y="4348264"/>
                <a:ext cx="4603530" cy="430887"/>
              </a:xfrm>
              <a:prstGeom prst="rect">
                <a:avLst/>
              </a:prstGeom>
              <a:noFill/>
            </p:spPr>
            <p:txBody>
              <a:bodyPr wrap="square">
                <a:spAutoFit/>
              </a:bodyPr>
              <a:lstStyle/>
              <a:p>
                <a:pPr eaLnBrk="0" fontAlgn="base" hangingPunct="0">
                  <a:spcBef>
                    <a:spcPct val="0"/>
                  </a:spcBef>
                  <a:spcAft>
                    <a:spcPct val="0"/>
                  </a:spcAft>
                </a:pPr>
                <a14:m>
                  <m:oMath xmlns:m="http://schemas.openxmlformats.org/officeDocument/2006/math">
                    <m:r>
                      <a:rPr kumimoji="1" lang="en-US" altLang="zh-CN" sz="2200" i="1">
                        <a:solidFill>
                          <a:srgbClr val="000000"/>
                        </a:solidFill>
                        <a:latin typeface="Cambria Math" panose="02040503050406030204" pitchFamily="18" charset="0"/>
                      </a:rPr>
                      <m:t>𝑅</m:t>
                    </m:r>
                    <m:d>
                      <m:dPr>
                        <m:ctrlPr>
                          <a:rPr kumimoji="1" lang="en-US" altLang="zh-CN" sz="2200" i="1">
                            <a:solidFill>
                              <a:srgbClr val="000000"/>
                            </a:solidFill>
                            <a:latin typeface="Cambria Math" panose="02040503050406030204" pitchFamily="18" charset="0"/>
                          </a:rPr>
                        </m:ctrlPr>
                      </m:dPr>
                      <m:e>
                        <m:r>
                          <a:rPr kumimoji="1" lang="en-US" altLang="zh-CN" sz="2200" i="1">
                            <a:solidFill>
                              <a:srgbClr val="000000"/>
                            </a:solidFill>
                            <a:latin typeface="Cambria Math" panose="02040503050406030204" pitchFamily="18" charset="0"/>
                          </a:rPr>
                          <m:t>𝑄</m:t>
                        </m:r>
                      </m:e>
                    </m:d>
                  </m:oMath>
                </a14:m>
                <a:r>
                  <a:rPr kumimoji="1" lang="en-US" altLang="zh-CN" sz="2200" dirty="0">
                    <a:solidFill>
                      <a:srgbClr val="000000"/>
                    </a:solidFill>
                    <a:latin typeface="Tahoma" panose="020B0604030504040204" pitchFamily="34" charset="0"/>
                    <a:ea typeface="宋体" panose="02010600030101010101" pitchFamily="2" charset="-122"/>
                  </a:rPr>
                  <a:t>= </a:t>
                </a:r>
                <a14:m>
                  <m:oMath xmlns:m="http://schemas.openxmlformats.org/officeDocument/2006/math">
                    <m:d>
                      <m:dPr>
                        <m:ctrlPr>
                          <a:rPr kumimoji="1" lang="en-US" altLang="zh-CN" sz="2200" i="1">
                            <a:solidFill>
                              <a:srgbClr val="000000"/>
                            </a:solidFill>
                            <a:latin typeface="Cambria Math" panose="02040503050406030204" pitchFamily="18" charset="0"/>
                          </a:rPr>
                        </m:ctrlPr>
                      </m:dPr>
                      <m:e>
                        <m:r>
                          <a:rPr kumimoji="1" lang="en-US" altLang="zh-CN" sz="2200" i="1">
                            <a:solidFill>
                              <a:srgbClr val="000000"/>
                            </a:solidFill>
                            <a:latin typeface="Cambria Math" panose="02040503050406030204" pitchFamily="18" charset="0"/>
                          </a:rPr>
                          <m:t>55</m:t>
                        </m:r>
                        <m:r>
                          <a:rPr kumimoji="1" lang="en-US" altLang="zh-CN" sz="2200" i="1">
                            <a:solidFill>
                              <a:srgbClr val="000000"/>
                            </a:solidFill>
                            <a:latin typeface="Cambria Math" panose="02040503050406030204" pitchFamily="18" charset="0"/>
                          </a:rPr>
                          <m:t>−0.0035</m:t>
                        </m:r>
                        <m:r>
                          <a:rPr kumimoji="1" lang="en-US" altLang="zh-CN" sz="2200" i="1">
                            <a:solidFill>
                              <a:srgbClr val="000000"/>
                            </a:solidFill>
                            <a:latin typeface="Cambria Math" panose="02040503050406030204" pitchFamily="18" charset="0"/>
                          </a:rPr>
                          <m:t>𝑄</m:t>
                        </m:r>
                      </m:e>
                    </m:d>
                    <m:r>
                      <a:rPr kumimoji="1" lang="en-US" altLang="zh-CN" sz="2200" i="1">
                        <a:solidFill>
                          <a:srgbClr val="000000"/>
                        </a:solidFill>
                        <a:latin typeface="Cambria Math" panose="02040503050406030204" pitchFamily="18" charset="0"/>
                        <a:ea typeface="Cambria Math" panose="02040503050406030204" pitchFamily="18" charset="0"/>
                      </a:rPr>
                      <m:t>×</m:t>
                    </m:r>
                    <m:r>
                      <a:rPr kumimoji="1" lang="en-US" altLang="zh-CN" sz="2200" i="1">
                        <a:solidFill>
                          <a:srgbClr val="000000"/>
                        </a:solidFill>
                        <a:latin typeface="Cambria Math" panose="02040503050406030204" pitchFamily="18" charset="0"/>
                        <a:ea typeface="Cambria Math" panose="02040503050406030204" pitchFamily="18" charset="0"/>
                      </a:rPr>
                      <m:t>𝑄</m:t>
                    </m:r>
                  </m:oMath>
                </a14:m>
                <a:endParaRPr kumimoji="1" lang="zh-CN" altLang="en-US" sz="2200" dirty="0">
                  <a:solidFill>
                    <a:srgbClr val="000000"/>
                  </a:solidFill>
                  <a:latin typeface="Tahoma" panose="020B0604030504040204" pitchFamily="34" charset="0"/>
                  <a:ea typeface="宋体" panose="02010600030101010101" pitchFamily="2" charset="-122"/>
                </a:endParaRPr>
              </a:p>
            </p:txBody>
          </p:sp>
        </mc:Choice>
        <mc:Fallback>
          <p:sp>
            <p:nvSpPr>
              <p:cNvPr id="4" name="文本框 3">
                <a:extLst>
                  <a:ext uri="{FF2B5EF4-FFF2-40B4-BE49-F238E27FC236}">
                    <a16:creationId xmlns:a16="http://schemas.microsoft.com/office/drawing/2014/main" id="{BFC4A087-C841-8086-0CE7-56F1E350EC00}"/>
                  </a:ext>
                </a:extLst>
              </p:cNvPr>
              <p:cNvSpPr txBox="1">
                <a:spLocks noRot="1" noChangeAspect="1" noMove="1" noResize="1" noEditPoints="1" noAdjustHandles="1" noChangeArrowheads="1" noChangeShapeType="1" noTextEdit="1"/>
              </p:cNvSpPr>
              <p:nvPr/>
            </p:nvSpPr>
            <p:spPr>
              <a:xfrm>
                <a:off x="3530715" y="4348264"/>
                <a:ext cx="4603530" cy="430887"/>
              </a:xfrm>
              <a:prstGeom prst="rect">
                <a:avLst/>
              </a:prstGeom>
              <a:blipFill>
                <a:blip r:embed="rId5"/>
                <a:stretch>
                  <a:fillRect t="-8571" b="-285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2F0D5DF2-6093-797B-8A53-E265E6D50CBB}"/>
                  </a:ext>
                </a:extLst>
              </p:cNvPr>
              <p:cNvSpPr txBox="1"/>
              <p:nvPr/>
            </p:nvSpPr>
            <p:spPr>
              <a:xfrm>
                <a:off x="4700845" y="4869161"/>
                <a:ext cx="1529458" cy="755207"/>
              </a:xfrm>
              <a:prstGeom prst="rect">
                <a:avLst/>
              </a:prstGeom>
              <a:noFill/>
            </p:spPr>
            <p:txBody>
              <a:bodyPr wrap="none" lIns="0" tIns="0" rIns="0" bIns="0"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d>
                        <m:dPr>
                          <m:begChr m:val="{"/>
                          <m:endChr m:val=""/>
                          <m:ctrlPr>
                            <a:rPr kumimoji="1" lang="en-US" altLang="zh-CN" sz="2200" i="1">
                              <a:solidFill>
                                <a:srgbClr val="000000"/>
                              </a:solidFill>
                              <a:latin typeface="Cambria Math" panose="02040503050406030204" pitchFamily="18" charset="0"/>
                            </a:rPr>
                          </m:ctrlPr>
                        </m:dPr>
                        <m:e>
                          <m:eqArr>
                            <m:eqArrPr>
                              <m:ctrlPr>
                                <a:rPr kumimoji="1" lang="en-US" altLang="zh-CN" sz="2200" i="1">
                                  <a:solidFill>
                                    <a:srgbClr val="000000"/>
                                  </a:solidFill>
                                  <a:latin typeface="Cambria Math" panose="02040503050406030204" pitchFamily="18" charset="0"/>
                                </a:rPr>
                              </m:ctrlPr>
                            </m:eqArrPr>
                            <m:e>
                              <m:sSub>
                                <m:sSubPr>
                                  <m:ctrlPr>
                                    <a:rPr kumimoji="1" lang="en-US" altLang="zh-CN" sz="2200" i="1">
                                      <a:solidFill>
                                        <a:srgbClr val="000000"/>
                                      </a:solidFill>
                                      <a:latin typeface="Cambria Math" panose="02040503050406030204" pitchFamily="18" charset="0"/>
                                    </a:rPr>
                                  </m:ctrlPr>
                                </m:sSubPr>
                                <m:e>
                                  <m:r>
                                    <a:rPr kumimoji="1" lang="en-US" altLang="zh-CN" sz="2200" i="1">
                                      <a:solidFill>
                                        <a:srgbClr val="000000"/>
                                      </a:solidFill>
                                      <a:latin typeface="Cambria Math" panose="02040503050406030204" pitchFamily="18" charset="0"/>
                                    </a:rPr>
                                    <m:t>𝑄</m:t>
                                  </m:r>
                                </m:e>
                                <m:sub>
                                  <m:r>
                                    <a:rPr kumimoji="1" lang="en-US" altLang="zh-CN" sz="2200" i="1">
                                      <a:solidFill>
                                        <a:srgbClr val="000000"/>
                                      </a:solidFill>
                                      <a:latin typeface="Cambria Math" panose="02040503050406030204" pitchFamily="18" charset="0"/>
                                    </a:rPr>
                                    <m:t>1</m:t>
                                  </m:r>
                                </m:sub>
                              </m:sSub>
                              <m:r>
                                <a:rPr kumimoji="1" lang="en-US" altLang="zh-CN" sz="2200" i="1">
                                  <a:solidFill>
                                    <a:srgbClr val="000000"/>
                                  </a:solidFill>
                                  <a:latin typeface="Cambria Math" panose="02040503050406030204" pitchFamily="18" charset="0"/>
                                </a:rPr>
                                <m:t>=3740</m:t>
                              </m:r>
                            </m:e>
                            <m:e>
                              <m:sSub>
                                <m:sSubPr>
                                  <m:ctrlPr>
                                    <a:rPr lang="en-US" altLang="zh-CN" sz="2200" i="1">
                                      <a:solidFill>
                                        <a:srgbClr val="000000"/>
                                      </a:solidFill>
                                      <a:latin typeface="Cambria Math" panose="02040503050406030204" pitchFamily="18" charset="0"/>
                                    </a:rPr>
                                  </m:ctrlPr>
                                </m:sSubPr>
                                <m:e>
                                  <m:r>
                                    <a:rPr lang="en-US" altLang="zh-CN" sz="2200" i="1">
                                      <a:solidFill>
                                        <a:srgbClr val="000000"/>
                                      </a:solidFill>
                                      <a:latin typeface="Cambria Math" panose="02040503050406030204" pitchFamily="18" charset="0"/>
                                    </a:rPr>
                                    <m:t>𝑄</m:t>
                                  </m:r>
                                </m:e>
                                <m:sub>
                                  <m:r>
                                    <a:rPr lang="en-US" altLang="zh-CN" sz="2200" i="1">
                                      <a:solidFill>
                                        <a:srgbClr val="000000"/>
                                      </a:solidFill>
                                      <a:latin typeface="Cambria Math" panose="02040503050406030204" pitchFamily="18" charset="0"/>
                                    </a:rPr>
                                    <m:t>2</m:t>
                                  </m:r>
                                </m:sub>
                              </m:sSub>
                              <m:r>
                                <a:rPr lang="en-US" altLang="zh-CN" sz="2200" i="1">
                                  <a:solidFill>
                                    <a:srgbClr val="000000"/>
                                  </a:solidFill>
                                  <a:latin typeface="Cambria Math" panose="02040503050406030204" pitchFamily="18" charset="0"/>
                                  <a:ea typeface="Cambria Math" panose="02040503050406030204" pitchFamily="18" charset="0"/>
                                </a:rPr>
                                <m:t>=7060</m:t>
                              </m:r>
                            </m:e>
                          </m:eqArr>
                        </m:e>
                      </m:d>
                    </m:oMath>
                  </m:oMathPara>
                </a14:m>
                <a:endParaRPr kumimoji="1" lang="zh-CN" altLang="en-US" sz="2200" dirty="0">
                  <a:solidFill>
                    <a:srgbClr val="000000"/>
                  </a:solidFill>
                  <a:latin typeface="Tahoma" panose="020B0604030504040204" pitchFamily="34" charset="0"/>
                  <a:ea typeface="宋体" panose="02010600030101010101" pitchFamily="2" charset="-122"/>
                </a:endParaRPr>
              </a:p>
            </p:txBody>
          </p:sp>
        </mc:Choice>
        <mc:Fallback>
          <p:sp>
            <p:nvSpPr>
              <p:cNvPr id="5" name="文本框 4">
                <a:extLst>
                  <a:ext uri="{FF2B5EF4-FFF2-40B4-BE49-F238E27FC236}">
                    <a16:creationId xmlns:a16="http://schemas.microsoft.com/office/drawing/2014/main" id="{2F0D5DF2-6093-797B-8A53-E265E6D50CBB}"/>
                  </a:ext>
                </a:extLst>
              </p:cNvPr>
              <p:cNvSpPr txBox="1">
                <a:spLocks noRot="1" noChangeAspect="1" noMove="1" noResize="1" noEditPoints="1" noAdjustHandles="1" noChangeArrowheads="1" noChangeShapeType="1" noTextEdit="1"/>
              </p:cNvSpPr>
              <p:nvPr/>
            </p:nvSpPr>
            <p:spPr>
              <a:xfrm>
                <a:off x="4700845" y="4869161"/>
                <a:ext cx="1529458" cy="755207"/>
              </a:xfrm>
              <a:prstGeom prst="rect">
                <a:avLst/>
              </a:prstGeom>
              <a:blipFill>
                <a:blip r:embed="rId6"/>
                <a:stretch>
                  <a:fillRect l="-89256" t="-224590" r="-3306" b="-319672"/>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5D818DAD-885F-7A8D-5F61-5660EE3554CE}"/>
              </a:ext>
            </a:extLst>
          </p:cNvPr>
          <p:cNvSpPr txBox="1"/>
          <p:nvPr/>
        </p:nvSpPr>
        <p:spPr>
          <a:xfrm>
            <a:off x="6230304" y="4884005"/>
            <a:ext cx="582209" cy="369332"/>
          </a:xfrm>
          <a:prstGeom prst="rect">
            <a:avLst/>
          </a:prstGeom>
          <a:noFill/>
        </p:spPr>
        <p:txBody>
          <a:bodyPr wrap="square" rtlCol="0">
            <a:spAutoFit/>
          </a:bodyPr>
          <a:lstStyle/>
          <a:p>
            <a:pPr eaLnBrk="0" fontAlgn="base" hangingPunct="0">
              <a:spcBef>
                <a:spcPct val="0"/>
              </a:spcBef>
              <a:spcAft>
                <a:spcPct val="0"/>
              </a:spcAft>
            </a:pPr>
            <a:r>
              <a:rPr kumimoji="1" lang="zh-CN" altLang="en-US" b="1" dirty="0">
                <a:solidFill>
                  <a:srgbClr val="000000"/>
                </a:solidFill>
                <a:latin typeface="Tahoma" panose="020B0604030504040204" pitchFamily="34" charset="0"/>
                <a:ea typeface="宋体" panose="02010600030101010101" pitchFamily="2" charset="-122"/>
              </a:rPr>
              <a:t>件</a:t>
            </a:r>
          </a:p>
        </p:txBody>
      </p:sp>
      <p:sp>
        <p:nvSpPr>
          <p:cNvPr id="7" name="文本框 6">
            <a:extLst>
              <a:ext uri="{FF2B5EF4-FFF2-40B4-BE49-F238E27FC236}">
                <a16:creationId xmlns:a16="http://schemas.microsoft.com/office/drawing/2014/main" id="{AC92AEB4-8EEA-F061-26DB-FF7DBE55FA8F}"/>
              </a:ext>
            </a:extLst>
          </p:cNvPr>
          <p:cNvSpPr txBox="1"/>
          <p:nvPr/>
        </p:nvSpPr>
        <p:spPr>
          <a:xfrm>
            <a:off x="6230304" y="5226992"/>
            <a:ext cx="582209" cy="369332"/>
          </a:xfrm>
          <a:prstGeom prst="rect">
            <a:avLst/>
          </a:prstGeom>
          <a:noFill/>
        </p:spPr>
        <p:txBody>
          <a:bodyPr wrap="square" rtlCol="0">
            <a:spAutoFit/>
          </a:bodyPr>
          <a:lstStyle/>
          <a:p>
            <a:pPr eaLnBrk="0" fontAlgn="base" hangingPunct="0">
              <a:spcBef>
                <a:spcPct val="0"/>
              </a:spcBef>
              <a:spcAft>
                <a:spcPct val="0"/>
              </a:spcAft>
            </a:pPr>
            <a:r>
              <a:rPr kumimoji="1" lang="zh-CN" altLang="en-US" b="1" dirty="0">
                <a:solidFill>
                  <a:srgbClr val="000000"/>
                </a:solidFill>
                <a:latin typeface="Tahoma" panose="020B0604030504040204" pitchFamily="34" charset="0"/>
                <a:ea typeface="宋体" panose="02010600030101010101" pitchFamily="2" charset="-122"/>
              </a:rPr>
              <a:t>件</a:t>
            </a:r>
          </a:p>
        </p:txBody>
      </p:sp>
      <p:sp>
        <p:nvSpPr>
          <p:cNvPr id="8" name="文本框 7">
            <a:extLst>
              <a:ext uri="{FF2B5EF4-FFF2-40B4-BE49-F238E27FC236}">
                <a16:creationId xmlns:a16="http://schemas.microsoft.com/office/drawing/2014/main" id="{21B162BB-03A9-6F34-48F3-B4FBB45AD09C}"/>
              </a:ext>
            </a:extLst>
          </p:cNvPr>
          <p:cNvSpPr txBox="1"/>
          <p:nvPr/>
        </p:nvSpPr>
        <p:spPr>
          <a:xfrm>
            <a:off x="2267555" y="5782689"/>
            <a:ext cx="5866690" cy="461665"/>
          </a:xfrm>
          <a:prstGeom prst="rect">
            <a:avLst/>
          </a:prstGeom>
          <a:noFill/>
        </p:spPr>
        <p:txBody>
          <a:bodyPr wrap="square" rtlCol="0">
            <a:spAutoFit/>
          </a:bodyPr>
          <a:lstStyle/>
          <a:p>
            <a:pPr eaLnBrk="0" fontAlgn="base" hangingPunct="0">
              <a:spcBef>
                <a:spcPct val="0"/>
              </a:spcBef>
              <a:spcAft>
                <a:spcPct val="0"/>
              </a:spcAft>
            </a:pPr>
            <a:r>
              <a:rPr kumimoji="1" lang="zh-CN" altLang="en-US" sz="2400" b="1" dirty="0">
                <a:solidFill>
                  <a:srgbClr val="CDE1E6">
                    <a:lumMod val="25000"/>
                  </a:srgbClr>
                </a:solidFill>
                <a:latin typeface="Tahoma" panose="020B0604030504040204" pitchFamily="34" charset="0"/>
                <a:ea typeface="宋体" panose="02010600030101010101" pitchFamily="2" charset="-122"/>
              </a:rPr>
              <a:t>故盈亏平衡点为 </a:t>
            </a:r>
            <a:r>
              <a:rPr kumimoji="1" lang="en-US" altLang="zh-CN" sz="2400" b="1" dirty="0">
                <a:solidFill>
                  <a:srgbClr val="CDE1E6">
                    <a:lumMod val="25000"/>
                  </a:srgbClr>
                </a:solidFill>
                <a:latin typeface="Tahoma" panose="020B0604030504040204" pitchFamily="34" charset="0"/>
                <a:ea typeface="宋体" panose="02010600030101010101" pitchFamily="2" charset="-122"/>
              </a:rPr>
              <a:t>3740</a:t>
            </a:r>
            <a:r>
              <a:rPr kumimoji="1" lang="zh-CN" altLang="en-US" sz="2400" b="1" dirty="0">
                <a:solidFill>
                  <a:srgbClr val="CDE1E6">
                    <a:lumMod val="25000"/>
                  </a:srgbClr>
                </a:solidFill>
                <a:latin typeface="Tahoma" panose="020B0604030504040204" pitchFamily="34" charset="0"/>
                <a:ea typeface="宋体" panose="02010600030101010101" pitchFamily="2" charset="-122"/>
              </a:rPr>
              <a:t>件和</a:t>
            </a:r>
            <a:r>
              <a:rPr kumimoji="1" lang="en-US" altLang="zh-CN" sz="2400" b="1" dirty="0">
                <a:solidFill>
                  <a:srgbClr val="CDE1E6">
                    <a:lumMod val="25000"/>
                  </a:srgbClr>
                </a:solidFill>
                <a:latin typeface="Tahoma" panose="020B0604030504040204" pitchFamily="34" charset="0"/>
                <a:ea typeface="宋体" panose="02010600030101010101" pitchFamily="2" charset="-122"/>
              </a:rPr>
              <a:t>7060</a:t>
            </a:r>
            <a:r>
              <a:rPr kumimoji="1" lang="zh-CN" altLang="en-US" sz="2400" b="1" dirty="0">
                <a:solidFill>
                  <a:srgbClr val="CDE1E6">
                    <a:lumMod val="25000"/>
                  </a:srgbClr>
                </a:solidFill>
                <a:latin typeface="Tahoma" panose="020B0604030504040204" pitchFamily="34" charset="0"/>
                <a:ea typeface="宋体" panose="02010600030101010101" pitchFamily="2" charset="-122"/>
              </a:rPr>
              <a:t>件。</a:t>
            </a:r>
          </a:p>
        </p:txBody>
      </p:sp>
    </p:spTree>
    <p:extLst>
      <p:ext uri="{BB962C8B-B14F-4D97-AF65-F5344CB8AC3E}">
        <p14:creationId xmlns:p14="http://schemas.microsoft.com/office/powerpoint/2010/main" val="226396675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9940"/>
                                        </p:tgtEl>
                                        <p:attrNameLst>
                                          <p:attrName>style.visibility</p:attrName>
                                        </p:attrNameLst>
                                      </p:cBhvr>
                                      <p:to>
                                        <p:strVal val="visible"/>
                                      </p:to>
                                    </p:set>
                                    <p:animEffect transition="in" filter="slide(fromBottom)">
                                      <p:cBhvr>
                                        <p:cTn id="7" dur="500"/>
                                        <p:tgtEl>
                                          <p:spTgt spid="209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09939"/>
                                        </p:tgtEl>
                                        <p:attrNameLst>
                                          <p:attrName>style.visibility</p:attrName>
                                        </p:attrNameLst>
                                      </p:cBhvr>
                                      <p:to>
                                        <p:strVal val="visible"/>
                                      </p:to>
                                    </p:set>
                                    <p:animEffect transition="in" filter="slide(fromBottom)">
                                      <p:cBhvr>
                                        <p:cTn id="12" dur="500"/>
                                        <p:tgtEl>
                                          <p:spTgt spid="2099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09937"/>
                                        </p:tgtEl>
                                        <p:attrNameLst>
                                          <p:attrName>style.visibility</p:attrName>
                                        </p:attrNameLst>
                                      </p:cBhvr>
                                      <p:to>
                                        <p:strVal val="visible"/>
                                      </p:to>
                                    </p:set>
                                    <p:animEffect transition="in" filter="slide(fromBottom)">
                                      <p:cBhvr>
                                        <p:cTn id="17" dur="500"/>
                                        <p:tgtEl>
                                          <p:spTgt spid="2099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09938"/>
                                        </p:tgtEl>
                                        <p:attrNameLst>
                                          <p:attrName>style.visibility</p:attrName>
                                        </p:attrNameLst>
                                      </p:cBhvr>
                                      <p:to>
                                        <p:strVal val="visible"/>
                                      </p:to>
                                    </p:set>
                                    <p:animEffect transition="in" filter="slide(fromBottom)">
                                      <p:cBhvr>
                                        <p:cTn id="22" dur="500"/>
                                        <p:tgtEl>
                                          <p:spTgt spid="2099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09936"/>
                                        </p:tgtEl>
                                        <p:attrNameLst>
                                          <p:attrName>style.visibility</p:attrName>
                                        </p:attrNameLst>
                                      </p:cBhvr>
                                      <p:to>
                                        <p:strVal val="visible"/>
                                      </p:to>
                                    </p:set>
                                    <p:animEffect transition="in" filter="slide(fromBottom)">
                                      <p:cBhvr>
                                        <p:cTn id="27" dur="500"/>
                                        <p:tgtEl>
                                          <p:spTgt spid="209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37" grpId="0" animBg="1"/>
      <p:bldP spid="209938" grpId="0"/>
      <p:bldP spid="209939" grpId="0"/>
      <p:bldP spid="2099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a:extLst>
              <a:ext uri="{FF2B5EF4-FFF2-40B4-BE49-F238E27FC236}">
                <a16:creationId xmlns:a16="http://schemas.microsoft.com/office/drawing/2014/main" id="{BA88BAA8-0E9A-074F-99F7-791249E38BA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6A14E07C-13D2-4E40-AEAA-409BCE8C3EF8}" type="slidenum">
              <a:rPr kumimoji="0" lang="en-US" altLang="zh-CN" sz="1000">
                <a:solidFill>
                  <a:srgbClr val="808080"/>
                </a:solidFill>
                <a:ea typeface="华文行楷" panose="02010800040101010101" pitchFamily="2" charset="-122"/>
              </a:rPr>
              <a:pPr fontAlgn="base">
                <a:spcBef>
                  <a:spcPct val="0"/>
                </a:spcBef>
                <a:spcAft>
                  <a:spcPct val="0"/>
                </a:spcAft>
                <a:buClrTx/>
                <a:buSzTx/>
              </a:pPr>
              <a:t>17</a:t>
            </a:fld>
            <a:endParaRPr kumimoji="0" lang="en-US" altLang="zh-CN" sz="1000">
              <a:solidFill>
                <a:srgbClr val="808080"/>
              </a:solidFill>
              <a:ea typeface="华文行楷" panose="02010800040101010101" pitchFamily="2" charset="-122"/>
            </a:endParaRPr>
          </a:p>
        </p:txBody>
      </p:sp>
      <p:sp>
        <p:nvSpPr>
          <p:cNvPr id="63491" name="Rectangle 2">
            <a:extLst>
              <a:ext uri="{FF2B5EF4-FFF2-40B4-BE49-F238E27FC236}">
                <a16:creationId xmlns:a16="http://schemas.microsoft.com/office/drawing/2014/main" id="{E4973C62-CCED-9854-E055-C1F376CDDB95}"/>
              </a:ext>
            </a:extLst>
          </p:cNvPr>
          <p:cNvSpPr>
            <a:spLocks noGrp="1" noChangeArrowheads="1"/>
          </p:cNvSpPr>
          <p:nvPr>
            <p:ph type="title"/>
          </p:nvPr>
        </p:nvSpPr>
        <p:spPr/>
        <p:txBody>
          <a:bodyPr/>
          <a:lstStyle/>
          <a:p>
            <a:pPr eaLnBrk="1" hangingPunct="1"/>
            <a:r>
              <a:rPr lang="zh-CN" altLang="en-US" dirty="0">
                <a:solidFill>
                  <a:srgbClr val="7030A0"/>
                </a:solidFill>
              </a:rPr>
              <a:t>非线性</a:t>
            </a:r>
            <a:r>
              <a:rPr lang="zh-CN" altLang="en-US" dirty="0"/>
              <a:t>盈亏平衡分析</a:t>
            </a:r>
          </a:p>
        </p:txBody>
      </p:sp>
      <p:sp>
        <p:nvSpPr>
          <p:cNvPr id="210947" name="Text Box 3">
            <a:extLst>
              <a:ext uri="{FF2B5EF4-FFF2-40B4-BE49-F238E27FC236}">
                <a16:creationId xmlns:a16="http://schemas.microsoft.com/office/drawing/2014/main" id="{B2BB3E76-71F7-02E5-7878-B78F485DCF45}"/>
              </a:ext>
            </a:extLst>
          </p:cNvPr>
          <p:cNvSpPr txBox="1">
            <a:spLocks noChangeArrowheads="1"/>
          </p:cNvSpPr>
          <p:nvPr/>
        </p:nvSpPr>
        <p:spPr bwMode="auto">
          <a:xfrm>
            <a:off x="1774825" y="1386813"/>
            <a:ext cx="3816350" cy="8858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pPr>
            <a:r>
              <a:rPr kumimoji="0" lang="zh-CN" altLang="en-US" sz="2000" b="1" dirty="0">
                <a:solidFill>
                  <a:srgbClr val="000000"/>
                </a:solidFill>
                <a:latin typeface="幼圆" pitchFamily="49" charset="-122"/>
                <a:ea typeface="幼圆" pitchFamily="49" charset="-122"/>
              </a:rPr>
              <a:t>（</a:t>
            </a:r>
            <a:r>
              <a:rPr kumimoji="0" lang="en-US" altLang="zh-CN" sz="2000" b="1" dirty="0">
                <a:solidFill>
                  <a:srgbClr val="000000"/>
                </a:solidFill>
                <a:latin typeface="幼圆" pitchFamily="49" charset="-122"/>
                <a:ea typeface="幼圆" pitchFamily="49" charset="-122"/>
              </a:rPr>
              <a:t>2</a:t>
            </a:r>
            <a:r>
              <a:rPr kumimoji="0" lang="zh-CN" altLang="en-US" sz="2000" b="1" dirty="0">
                <a:solidFill>
                  <a:srgbClr val="000000"/>
                </a:solidFill>
                <a:latin typeface="幼圆" pitchFamily="49" charset="-122"/>
                <a:ea typeface="幼圆" pitchFamily="49" charset="-122"/>
              </a:rPr>
              <a:t>）求最大利润时的产量</a:t>
            </a:r>
          </a:p>
          <a:p>
            <a:pPr fontAlgn="base">
              <a:lnSpc>
                <a:spcPct val="130000"/>
              </a:lnSpc>
              <a:spcBef>
                <a:spcPct val="0"/>
              </a:spcBef>
              <a:spcAft>
                <a:spcPct val="0"/>
              </a:spcAft>
              <a:buClrTx/>
              <a:buSzTx/>
            </a:pPr>
            <a:r>
              <a:rPr kumimoji="0" lang="zh-CN" altLang="en-US" sz="2000" b="1" dirty="0">
                <a:solidFill>
                  <a:srgbClr val="000000"/>
                </a:solidFill>
                <a:latin typeface="幼圆" pitchFamily="49" charset="-122"/>
                <a:ea typeface="幼圆" pitchFamily="49" charset="-122"/>
              </a:rPr>
              <a:t>         由</a:t>
            </a:r>
            <a:r>
              <a:rPr kumimoji="0" lang="en-US" altLang="zh-CN" sz="2000" b="1" dirty="0">
                <a:solidFill>
                  <a:srgbClr val="000000"/>
                </a:solidFill>
                <a:latin typeface="幼圆" pitchFamily="49" charset="-122"/>
                <a:ea typeface="幼圆" pitchFamily="49" charset="-122"/>
              </a:rPr>
              <a:t>B=R</a:t>
            </a:r>
            <a:r>
              <a:rPr kumimoji="0" lang="en-US" altLang="en-US" sz="2000" b="1" dirty="0">
                <a:solidFill>
                  <a:srgbClr val="000000"/>
                </a:solidFill>
                <a:latin typeface="幼圆" pitchFamily="49" charset="-122"/>
                <a:ea typeface="幼圆" pitchFamily="49" charset="-122"/>
              </a:rPr>
              <a:t>－</a:t>
            </a:r>
            <a:r>
              <a:rPr kumimoji="0" lang="en-US" altLang="zh-CN" sz="2000" b="1" dirty="0">
                <a:solidFill>
                  <a:srgbClr val="000000"/>
                </a:solidFill>
                <a:latin typeface="幼圆" pitchFamily="49" charset="-122"/>
                <a:ea typeface="幼圆" pitchFamily="49" charset="-122"/>
              </a:rPr>
              <a:t>C</a:t>
            </a:r>
            <a:r>
              <a:rPr kumimoji="0" lang="zh-CN" altLang="en-US" sz="2000" b="1" dirty="0">
                <a:solidFill>
                  <a:srgbClr val="000000"/>
                </a:solidFill>
                <a:latin typeface="幼圆" pitchFamily="49" charset="-122"/>
                <a:ea typeface="幼圆" pitchFamily="49" charset="-122"/>
              </a:rPr>
              <a:t>得：</a:t>
            </a:r>
          </a:p>
        </p:txBody>
      </p:sp>
      <mc:AlternateContent xmlns:mc="http://schemas.openxmlformats.org/markup-compatibility/2006">
        <mc:Choice xmlns:a14="http://schemas.microsoft.com/office/drawing/2010/main" Requires="a14">
          <p:sp>
            <p:nvSpPr>
              <p:cNvPr id="210949" name="Text Box 5">
                <a:extLst>
                  <a:ext uri="{FF2B5EF4-FFF2-40B4-BE49-F238E27FC236}">
                    <a16:creationId xmlns:a16="http://schemas.microsoft.com/office/drawing/2014/main" id="{512A749F-0708-CA6E-1229-617B428CC851}"/>
                  </a:ext>
                </a:extLst>
              </p:cNvPr>
              <p:cNvSpPr txBox="1">
                <a:spLocks noChangeArrowheads="1"/>
              </p:cNvSpPr>
              <p:nvPr/>
            </p:nvSpPr>
            <p:spPr bwMode="auto">
              <a:xfrm>
                <a:off x="2395817" y="3583178"/>
                <a:ext cx="2353443" cy="463846"/>
              </a:xfrm>
              <a:prstGeom prst="rect">
                <a:avLst/>
              </a:prstGeom>
              <a:noFill/>
              <a:ln>
                <a:noFill/>
              </a:ln>
              <a:effectLst/>
              <a:extLst>
                <a:ext uri="{909E8E84-426E-40DD-AFC4-6F175D3DCCD1}">
                  <a14:hiddenFill>
                    <a:solidFill>
                      <a:srgbClr val="FFFF00"/>
                    </a:solidFill>
                  </a14:hiddenFill>
                </a:ext>
                <a:ext uri="{91240B29-F687-4F45-9708-019B960494DF}">
                  <a14:hiddenLine w="9525" algn="ctr">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kumimoji="0" lang="zh-CN" altLang="en-US" sz="2400" b="1" dirty="0">
                    <a:solidFill>
                      <a:srgbClr val="000000"/>
                    </a:solidFill>
                    <a:latin typeface="幼圆" pitchFamily="49" charset="-122"/>
                    <a:ea typeface="幼圆" pitchFamily="49" charset="-122"/>
                  </a:rPr>
                  <a:t> </a:t>
                </a:r>
                <a:r>
                  <a:rPr kumimoji="0" lang="zh-CN" altLang="en-US" sz="2000" b="1" dirty="0">
                    <a:solidFill>
                      <a:srgbClr val="000000"/>
                    </a:solidFill>
                    <a:latin typeface="幼圆" pitchFamily="49" charset="-122"/>
                    <a:ea typeface="幼圆" pitchFamily="49" charset="-122"/>
                  </a:rPr>
                  <a:t>解得：</a:t>
                </a:r>
                <a:r>
                  <a:rPr kumimoji="0" lang="en-US" altLang="zh-CN" sz="2000" b="1" dirty="0">
                    <a:solidFill>
                      <a:srgbClr val="000000"/>
                    </a:solidFill>
                    <a:ea typeface="幼圆" pitchFamily="49" charset="-122"/>
                  </a:rPr>
                  <a:t> </a:t>
                </a:r>
                <a14:m>
                  <m:oMath xmlns:m="http://schemas.openxmlformats.org/officeDocument/2006/math">
                    <m:r>
                      <a:rPr kumimoji="0" lang="en-US" altLang="zh-CN" sz="2200" b="1" i="1">
                        <a:solidFill>
                          <a:srgbClr val="000000"/>
                        </a:solidFill>
                        <a:latin typeface="Cambria Math" panose="02040503050406030204" pitchFamily="18" charset="0"/>
                        <a:ea typeface="幼圆" pitchFamily="49" charset="-122"/>
                      </a:rPr>
                      <m:t>𝑸</m:t>
                    </m:r>
                    <m:r>
                      <a:rPr kumimoji="0" lang="en-US" altLang="zh-CN" sz="2200" b="1" i="1">
                        <a:solidFill>
                          <a:srgbClr val="000000"/>
                        </a:solidFill>
                        <a:latin typeface="Cambria Math" panose="02040503050406030204" pitchFamily="18" charset="0"/>
                        <a:ea typeface="幼圆" pitchFamily="49" charset="-122"/>
                      </a:rPr>
                      <m:t>=</m:t>
                    </m:r>
                    <m:r>
                      <a:rPr kumimoji="0" lang="en-US" altLang="zh-CN" sz="2200" b="1" i="1">
                        <a:solidFill>
                          <a:srgbClr val="000000"/>
                        </a:solidFill>
                        <a:latin typeface="Cambria Math" panose="02040503050406030204" pitchFamily="18" charset="0"/>
                        <a:ea typeface="幼圆" pitchFamily="49" charset="-122"/>
                      </a:rPr>
                      <m:t>𝟓𝟒𝟎𝟎</m:t>
                    </m:r>
                  </m:oMath>
                </a14:m>
                <a:endParaRPr kumimoji="0" lang="zh-CN" altLang="en-US" sz="2200" b="1" dirty="0">
                  <a:solidFill>
                    <a:srgbClr val="000000"/>
                  </a:solidFill>
                  <a:latin typeface="幼圆" pitchFamily="49" charset="-122"/>
                  <a:ea typeface="幼圆" pitchFamily="49" charset="-122"/>
                </a:endParaRPr>
              </a:p>
            </p:txBody>
          </p:sp>
        </mc:Choice>
        <mc:Fallback>
          <p:sp>
            <p:nvSpPr>
              <p:cNvPr id="210949" name="Text Box 5">
                <a:extLst>
                  <a:ext uri="{FF2B5EF4-FFF2-40B4-BE49-F238E27FC236}">
                    <a16:creationId xmlns:a16="http://schemas.microsoft.com/office/drawing/2014/main" id="{512A749F-0708-CA6E-1229-617B428CC851}"/>
                  </a:ext>
                </a:extLst>
              </p:cNvPr>
              <p:cNvSpPr txBox="1">
                <a:spLocks noRot="1" noChangeAspect="1" noMove="1" noResize="1" noEditPoints="1" noAdjustHandles="1" noChangeArrowheads="1" noChangeShapeType="1" noTextEdit="1"/>
              </p:cNvSpPr>
              <p:nvPr/>
            </p:nvSpPr>
            <p:spPr bwMode="auto">
              <a:xfrm>
                <a:off x="2395817" y="3583178"/>
                <a:ext cx="2353443" cy="463846"/>
              </a:xfrm>
              <a:prstGeom prst="rect">
                <a:avLst/>
              </a:prstGeom>
              <a:blipFill>
                <a:blip r:embed="rId2"/>
                <a:stretch>
                  <a:fillRect b="-18919"/>
                </a:stretch>
              </a:blip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0952" name="Text Box 8">
                <a:extLst>
                  <a:ext uri="{FF2B5EF4-FFF2-40B4-BE49-F238E27FC236}">
                    <a16:creationId xmlns:a16="http://schemas.microsoft.com/office/drawing/2014/main" id="{B09BAA00-1082-AC07-99A9-027C303DB9BF}"/>
                  </a:ext>
                </a:extLst>
              </p:cNvPr>
              <p:cNvSpPr txBox="1">
                <a:spLocks noChangeArrowheads="1"/>
              </p:cNvSpPr>
              <p:nvPr/>
            </p:nvSpPr>
            <p:spPr bwMode="auto">
              <a:xfrm>
                <a:off x="4656138" y="3148142"/>
                <a:ext cx="2691542" cy="402291"/>
              </a:xfrm>
              <a:prstGeom prst="rect">
                <a:avLst/>
              </a:prstGeom>
              <a:noFill/>
              <a:ln>
                <a:noFill/>
              </a:ln>
              <a:effectLst/>
              <a:extLst>
                <a:ext uri="{909E8E84-426E-40DD-AFC4-6F175D3DCCD1}">
                  <a14:hiddenFill>
                    <a:solidFill>
                      <a:srgbClr val="FFFF00"/>
                    </a:solidFill>
                  </a14:hiddenFill>
                </a:ext>
                <a:ext uri="{91240B29-F687-4F45-9708-019B960494DF}">
                  <a14:hiddenLine w="9525" algn="ctr">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kumimoji="0" lang="zh-CN" altLang="en-US" sz="2000" b="1" dirty="0">
                    <a:solidFill>
                      <a:srgbClr val="000000"/>
                    </a:solidFill>
                    <a:latin typeface="幼圆" pitchFamily="49" charset="-122"/>
                    <a:ea typeface="幼圆" pitchFamily="49" charset="-122"/>
                  </a:rPr>
                  <a:t>即</a:t>
                </a:r>
                <a:r>
                  <a:rPr kumimoji="0" lang="en-US" altLang="zh-CN" sz="2000" b="1" dirty="0">
                    <a:solidFill>
                      <a:srgbClr val="000000"/>
                    </a:solidFill>
                    <a:latin typeface="幼圆" pitchFamily="49" charset="-122"/>
                    <a:ea typeface="幼圆" pitchFamily="49" charset="-122"/>
                  </a:rPr>
                  <a:t> </a:t>
                </a:r>
                <a14:m>
                  <m:oMath xmlns:m="http://schemas.openxmlformats.org/officeDocument/2006/math">
                    <m:r>
                      <a:rPr kumimoji="0" lang="en-US" altLang="zh-CN" sz="2000" b="1" i="1">
                        <a:solidFill>
                          <a:srgbClr val="000000"/>
                        </a:solidFill>
                        <a:latin typeface="Cambria Math" panose="02040503050406030204" pitchFamily="18" charset="0"/>
                        <a:ea typeface="幼圆" pitchFamily="49" charset="-122"/>
                      </a:rPr>
                      <m:t>𝟐𝟕</m:t>
                    </m:r>
                    <m:r>
                      <a:rPr kumimoji="0" lang="en-US" altLang="zh-CN" sz="2000" b="1" i="1">
                        <a:solidFill>
                          <a:srgbClr val="000000"/>
                        </a:solidFill>
                        <a:latin typeface="Cambria Math" panose="02040503050406030204" pitchFamily="18" charset="0"/>
                        <a:ea typeface="幼圆" pitchFamily="49" charset="-122"/>
                      </a:rPr>
                      <m:t>−</m:t>
                    </m:r>
                    <m:r>
                      <a:rPr kumimoji="0" lang="en-US" altLang="zh-CN" sz="2000" b="1" i="1">
                        <a:solidFill>
                          <a:srgbClr val="000000"/>
                        </a:solidFill>
                        <a:latin typeface="Cambria Math" panose="02040503050406030204" pitchFamily="18" charset="0"/>
                        <a:ea typeface="幼圆" pitchFamily="49" charset="-122"/>
                      </a:rPr>
                      <m:t>𝟎</m:t>
                    </m:r>
                    <m:r>
                      <a:rPr kumimoji="0" lang="en-US" altLang="zh-CN" sz="2000" b="1" i="1">
                        <a:solidFill>
                          <a:srgbClr val="000000"/>
                        </a:solidFill>
                        <a:latin typeface="Cambria Math" panose="02040503050406030204" pitchFamily="18" charset="0"/>
                        <a:ea typeface="幼圆" pitchFamily="49" charset="-122"/>
                      </a:rPr>
                      <m:t>.</m:t>
                    </m:r>
                    <m:r>
                      <a:rPr kumimoji="0" lang="en-US" altLang="zh-CN" sz="2000" b="1" i="1">
                        <a:solidFill>
                          <a:srgbClr val="000000"/>
                        </a:solidFill>
                        <a:latin typeface="Cambria Math" panose="02040503050406030204" pitchFamily="18" charset="0"/>
                        <a:ea typeface="幼圆" pitchFamily="49" charset="-122"/>
                      </a:rPr>
                      <m:t>𝟎𝟎𝟓</m:t>
                    </m:r>
                    <m:r>
                      <a:rPr kumimoji="0" lang="en-US" altLang="zh-CN" sz="2000" b="1" i="1">
                        <a:solidFill>
                          <a:srgbClr val="000000"/>
                        </a:solidFill>
                        <a:latin typeface="Cambria Math" panose="02040503050406030204" pitchFamily="18" charset="0"/>
                        <a:ea typeface="幼圆" pitchFamily="49" charset="-122"/>
                      </a:rPr>
                      <m:t>𝑸</m:t>
                    </m:r>
                    <m:r>
                      <a:rPr kumimoji="0" lang="en-US" altLang="zh-CN" sz="2000" b="1" i="1">
                        <a:solidFill>
                          <a:srgbClr val="000000"/>
                        </a:solidFill>
                        <a:latin typeface="Cambria Math" panose="02040503050406030204" pitchFamily="18" charset="0"/>
                        <a:ea typeface="幼圆" pitchFamily="49" charset="-122"/>
                      </a:rPr>
                      <m:t>=</m:t>
                    </m:r>
                    <m:r>
                      <a:rPr kumimoji="0" lang="en-US" altLang="zh-CN" sz="2000" b="1" i="1">
                        <a:solidFill>
                          <a:srgbClr val="000000"/>
                        </a:solidFill>
                        <a:latin typeface="Cambria Math" panose="02040503050406030204" pitchFamily="18" charset="0"/>
                        <a:ea typeface="幼圆" pitchFamily="49" charset="-122"/>
                      </a:rPr>
                      <m:t>𝟎</m:t>
                    </m:r>
                  </m:oMath>
                </a14:m>
                <a:endParaRPr kumimoji="0" lang="zh-CN" altLang="en-US" sz="2400" b="1" dirty="0">
                  <a:solidFill>
                    <a:srgbClr val="000000"/>
                  </a:solidFill>
                  <a:latin typeface="幼圆" pitchFamily="49" charset="-122"/>
                  <a:ea typeface="幼圆" pitchFamily="49" charset="-122"/>
                </a:endParaRPr>
              </a:p>
            </p:txBody>
          </p:sp>
        </mc:Choice>
        <mc:Fallback>
          <p:sp>
            <p:nvSpPr>
              <p:cNvPr id="210952" name="Text Box 8">
                <a:extLst>
                  <a:ext uri="{FF2B5EF4-FFF2-40B4-BE49-F238E27FC236}">
                    <a16:creationId xmlns:a16="http://schemas.microsoft.com/office/drawing/2014/main" id="{B09BAA00-1082-AC07-99A9-027C303DB9BF}"/>
                  </a:ext>
                </a:extLst>
              </p:cNvPr>
              <p:cNvSpPr txBox="1">
                <a:spLocks noRot="1" noChangeAspect="1" noMove="1" noResize="1" noEditPoints="1" noAdjustHandles="1" noChangeArrowheads="1" noChangeShapeType="1" noTextEdit="1"/>
              </p:cNvSpPr>
              <p:nvPr/>
            </p:nvSpPr>
            <p:spPr bwMode="auto">
              <a:xfrm>
                <a:off x="4656138" y="3148142"/>
                <a:ext cx="2691542" cy="402291"/>
              </a:xfrm>
              <a:prstGeom prst="rect">
                <a:avLst/>
              </a:prstGeom>
              <a:blipFill>
                <a:blip r:embed="rId3"/>
                <a:stretch>
                  <a:fillRect l="-2347" t="-6061" b="-24242"/>
                </a:stretch>
              </a:blip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DC3B9184-51C9-B16F-1E73-5B0EE7A35F7D}"/>
                  </a:ext>
                </a:extLst>
              </p:cNvPr>
              <p:cNvSpPr txBox="1"/>
              <p:nvPr/>
            </p:nvSpPr>
            <p:spPr>
              <a:xfrm>
                <a:off x="2450595" y="2258870"/>
                <a:ext cx="6390710" cy="400110"/>
              </a:xfrm>
              <a:prstGeom prst="rect">
                <a:avLst/>
              </a:prstGeom>
              <a:noFill/>
            </p:spPr>
            <p:txBody>
              <a:bodyPr wrap="square">
                <a:spAutoFit/>
              </a:bodyPr>
              <a:lstStyle/>
              <a:p>
                <a:pPr eaLnBrk="0" fontAlgn="base" hangingPunct="0">
                  <a:spcBef>
                    <a:spcPct val="0"/>
                  </a:spcBef>
                  <a:spcAft>
                    <a:spcPct val="0"/>
                  </a:spcAft>
                </a:pPr>
                <a:r>
                  <a:rPr kumimoji="1" lang="en-US" altLang="zh-CN" b="1" dirty="0">
                    <a:solidFill>
                      <a:srgbClr val="000000"/>
                    </a:solidFill>
                    <a:latin typeface="Tahoma" panose="020B0604030504040204" pitchFamily="34" charset="0"/>
                    <a:ea typeface="宋体" panose="02010600030101010101" pitchFamily="2" charset="-122"/>
                  </a:rPr>
                  <a:t>B </a:t>
                </a:r>
                <a:r>
                  <a:rPr kumimoji="1" lang="en-US" altLang="zh-CN" sz="2000" b="1" dirty="0">
                    <a:solidFill>
                      <a:srgbClr val="000000"/>
                    </a:solidFill>
                    <a:latin typeface="Tahoma" panose="020B0604030504040204" pitchFamily="34" charset="0"/>
                    <a:ea typeface="宋体" panose="02010600030101010101" pitchFamily="2" charset="-122"/>
                  </a:rPr>
                  <a:t>=</a:t>
                </a:r>
                <a:r>
                  <a:rPr kumimoji="1" lang="en-US" altLang="zh-CN" sz="2000" dirty="0">
                    <a:solidFill>
                      <a:srgbClr val="000000"/>
                    </a:solidFill>
                    <a:latin typeface="Tahoma" panose="020B0604030504040204" pitchFamily="34" charset="0"/>
                    <a:ea typeface="宋体" panose="02010600030101010101" pitchFamily="2" charset="-122"/>
                  </a:rPr>
                  <a:t> </a:t>
                </a:r>
                <a14:m>
                  <m:oMath xmlns:m="http://schemas.openxmlformats.org/officeDocument/2006/math">
                    <m:d>
                      <m:dPr>
                        <m:ctrlPr>
                          <a:rPr kumimoji="1" lang="en-US" altLang="zh-CN" sz="2000" i="1">
                            <a:solidFill>
                              <a:srgbClr val="000000"/>
                            </a:solidFill>
                            <a:latin typeface="Cambria Math" panose="02040503050406030204" pitchFamily="18" charset="0"/>
                          </a:rPr>
                        </m:ctrlPr>
                      </m:dPr>
                      <m:e>
                        <m:r>
                          <a:rPr kumimoji="1" lang="en-US" altLang="zh-CN" sz="2000" i="1">
                            <a:solidFill>
                              <a:srgbClr val="000000"/>
                            </a:solidFill>
                            <a:latin typeface="Cambria Math" panose="02040503050406030204" pitchFamily="18" charset="0"/>
                          </a:rPr>
                          <m:t>55−0.0035</m:t>
                        </m:r>
                        <m:r>
                          <a:rPr kumimoji="1" lang="en-US" altLang="zh-CN" sz="2000" i="1">
                            <a:solidFill>
                              <a:srgbClr val="000000"/>
                            </a:solidFill>
                            <a:latin typeface="Cambria Math" panose="02040503050406030204" pitchFamily="18" charset="0"/>
                          </a:rPr>
                          <m:t>𝑄</m:t>
                        </m:r>
                      </m:e>
                    </m:d>
                    <m:r>
                      <a:rPr kumimoji="1" lang="en-US" altLang="zh-CN" sz="2000" i="1">
                        <a:solidFill>
                          <a:srgbClr val="000000"/>
                        </a:solidFill>
                        <a:latin typeface="Cambria Math" panose="02040503050406030204" pitchFamily="18" charset="0"/>
                        <a:ea typeface="Cambria Math" panose="02040503050406030204" pitchFamily="18" charset="0"/>
                      </a:rPr>
                      <m:t>×</m:t>
                    </m:r>
                    <m:r>
                      <a:rPr kumimoji="1" lang="en-US" altLang="zh-CN" sz="2000" i="1">
                        <a:solidFill>
                          <a:srgbClr val="000000"/>
                        </a:solidFill>
                        <a:latin typeface="Cambria Math" panose="02040503050406030204" pitchFamily="18" charset="0"/>
                        <a:ea typeface="Cambria Math" panose="02040503050406030204" pitchFamily="18" charset="0"/>
                      </a:rPr>
                      <m:t>𝑄</m:t>
                    </m:r>
                    <m:r>
                      <a:rPr kumimoji="1" lang="en-US" altLang="zh-CN" sz="2000" i="1">
                        <a:solidFill>
                          <a:srgbClr val="000000"/>
                        </a:solidFill>
                        <a:latin typeface="Cambria Math" panose="02040503050406030204" pitchFamily="18" charset="0"/>
                        <a:ea typeface="Cambria Math" panose="02040503050406030204" pitchFamily="18" charset="0"/>
                      </a:rPr>
                      <m:t>−</m:t>
                    </m:r>
                    <m:d>
                      <m:dPr>
                        <m:begChr m:val="["/>
                        <m:endChr m:val="]"/>
                        <m:ctrlPr>
                          <a:rPr kumimoji="1" lang="en-US" altLang="zh-CN" sz="2000" i="1">
                            <a:solidFill>
                              <a:srgbClr val="000000"/>
                            </a:solidFill>
                            <a:latin typeface="Cambria Math" panose="02040503050406030204" pitchFamily="18" charset="0"/>
                            <a:ea typeface="Cambria Math" panose="02040503050406030204" pitchFamily="18" charset="0"/>
                          </a:rPr>
                        </m:ctrlPr>
                      </m:dPr>
                      <m:e>
                        <m:r>
                          <a:rPr kumimoji="1" lang="en-US" altLang="zh-CN" sz="2000" i="1" dirty="0">
                            <a:solidFill>
                              <a:srgbClr val="000000"/>
                            </a:solidFill>
                            <a:latin typeface="Cambria Math" panose="02040503050406030204" pitchFamily="18" charset="0"/>
                            <a:ea typeface="Cambria Math" panose="02040503050406030204" pitchFamily="18" charset="0"/>
                          </a:rPr>
                          <m:t>66000+</m:t>
                        </m:r>
                        <m:d>
                          <m:dPr>
                            <m:ctrlPr>
                              <a:rPr kumimoji="1" lang="en-US" altLang="zh-CN" sz="2000" i="1">
                                <a:solidFill>
                                  <a:srgbClr val="000000"/>
                                </a:solidFill>
                                <a:latin typeface="Cambria Math" panose="02040503050406030204" pitchFamily="18" charset="0"/>
                              </a:rPr>
                            </m:ctrlPr>
                          </m:dPr>
                          <m:e>
                            <m:r>
                              <a:rPr kumimoji="1" lang="en-US" altLang="zh-CN" sz="2000" i="1">
                                <a:solidFill>
                                  <a:srgbClr val="000000"/>
                                </a:solidFill>
                                <a:latin typeface="Cambria Math" panose="02040503050406030204" pitchFamily="18" charset="0"/>
                              </a:rPr>
                              <m:t>28−0.001</m:t>
                            </m:r>
                            <m:r>
                              <a:rPr kumimoji="1" lang="en-US" altLang="zh-CN" sz="2000" i="1">
                                <a:solidFill>
                                  <a:srgbClr val="000000"/>
                                </a:solidFill>
                                <a:latin typeface="Cambria Math" panose="02040503050406030204" pitchFamily="18" charset="0"/>
                              </a:rPr>
                              <m:t>𝑄</m:t>
                            </m:r>
                          </m:e>
                        </m:d>
                        <m:r>
                          <a:rPr kumimoji="1" lang="en-US" altLang="zh-CN" sz="2000" i="1">
                            <a:solidFill>
                              <a:srgbClr val="000000"/>
                            </a:solidFill>
                            <a:latin typeface="Cambria Math" panose="02040503050406030204" pitchFamily="18" charset="0"/>
                            <a:ea typeface="Cambria Math" panose="02040503050406030204" pitchFamily="18" charset="0"/>
                          </a:rPr>
                          <m:t>×</m:t>
                        </m:r>
                        <m:r>
                          <a:rPr kumimoji="1" lang="en-US" altLang="zh-CN" sz="2000" i="1">
                            <a:solidFill>
                              <a:srgbClr val="000000"/>
                            </a:solidFill>
                            <a:latin typeface="Cambria Math" panose="02040503050406030204" pitchFamily="18" charset="0"/>
                            <a:ea typeface="Cambria Math" panose="02040503050406030204" pitchFamily="18" charset="0"/>
                          </a:rPr>
                          <m:t>𝑄</m:t>
                        </m:r>
                      </m:e>
                    </m:d>
                  </m:oMath>
                </a14:m>
                <a:endParaRPr kumimoji="1" lang="zh-CN" altLang="en-US" sz="2000" dirty="0">
                  <a:solidFill>
                    <a:srgbClr val="000000"/>
                  </a:solidFill>
                  <a:latin typeface="Tahoma" panose="020B0604030504040204" pitchFamily="34" charset="0"/>
                  <a:ea typeface="宋体" panose="02010600030101010101" pitchFamily="2" charset="-122"/>
                </a:endParaRPr>
              </a:p>
            </p:txBody>
          </p:sp>
        </mc:Choice>
        <mc:Fallback>
          <p:sp>
            <p:nvSpPr>
              <p:cNvPr id="3" name="文本框 2">
                <a:extLst>
                  <a:ext uri="{FF2B5EF4-FFF2-40B4-BE49-F238E27FC236}">
                    <a16:creationId xmlns:a16="http://schemas.microsoft.com/office/drawing/2014/main" id="{DC3B9184-51C9-B16F-1E73-5B0EE7A35F7D}"/>
                  </a:ext>
                </a:extLst>
              </p:cNvPr>
              <p:cNvSpPr txBox="1">
                <a:spLocks noRot="1" noChangeAspect="1" noMove="1" noResize="1" noEditPoints="1" noAdjustHandles="1" noChangeArrowheads="1" noChangeShapeType="1" noTextEdit="1"/>
              </p:cNvSpPr>
              <p:nvPr/>
            </p:nvSpPr>
            <p:spPr>
              <a:xfrm>
                <a:off x="2450595" y="2258870"/>
                <a:ext cx="6390710" cy="400110"/>
              </a:xfrm>
              <a:prstGeom prst="rect">
                <a:avLst/>
              </a:prstGeom>
              <a:blipFill>
                <a:blip r:embed="rId4"/>
                <a:stretch>
                  <a:fillRect l="-595" t="-9375" b="-25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AA4EE59C-E042-54B4-7605-66F168A78759}"/>
                  </a:ext>
                </a:extLst>
              </p:cNvPr>
              <p:cNvSpPr txBox="1"/>
              <p:nvPr/>
            </p:nvSpPr>
            <p:spPr>
              <a:xfrm>
                <a:off x="2720626" y="2708921"/>
                <a:ext cx="3736097" cy="307777"/>
              </a:xfrm>
              <a:prstGeom prst="rect">
                <a:avLst/>
              </a:prstGeom>
              <a:noFill/>
            </p:spPr>
            <p:txBody>
              <a:bodyPr wrap="square" lIns="0" tIns="0" rIns="0" bIns="0" rtlCol="0">
                <a:spAutoFit/>
              </a:bodyPr>
              <a:lstStyle/>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zh-CN" altLang="en-US" sz="2000" i="1">
                          <a:solidFill>
                            <a:srgbClr val="000000"/>
                          </a:solidFill>
                          <a:latin typeface="Cambria Math" panose="02040503050406030204" pitchFamily="18" charset="0"/>
                        </a:rPr>
                        <m:t> </m:t>
                      </m:r>
                      <m:r>
                        <a:rPr kumimoji="1" lang="en-US" altLang="zh-CN" sz="2000" i="1">
                          <a:solidFill>
                            <a:srgbClr val="000000"/>
                          </a:solidFill>
                          <a:latin typeface="Cambria Math" panose="02040503050406030204" pitchFamily="18" charset="0"/>
                        </a:rPr>
                        <m:t>=</m:t>
                      </m:r>
                      <m:r>
                        <a:rPr kumimoji="1" lang="en-US" altLang="zh-CN" sz="2000">
                          <a:solidFill>
                            <a:srgbClr val="000000"/>
                          </a:solidFill>
                          <a:latin typeface="Cambria Math" panose="02040503050406030204" pitchFamily="18" charset="0"/>
                        </a:rPr>
                        <m:t>27</m:t>
                      </m:r>
                      <m:r>
                        <a:rPr kumimoji="1" lang="en-US" altLang="zh-CN" sz="2000" i="1">
                          <a:solidFill>
                            <a:srgbClr val="000000"/>
                          </a:solidFill>
                          <a:latin typeface="Cambria Math" panose="02040503050406030204" pitchFamily="18" charset="0"/>
                          <a:ea typeface="Cambria Math" panose="02040503050406030204" pitchFamily="18" charset="0"/>
                        </a:rPr>
                        <m:t>𝑄</m:t>
                      </m:r>
                      <m:r>
                        <a:rPr kumimoji="1" lang="en-US" altLang="zh-CN" sz="2000" dirty="0">
                          <a:solidFill>
                            <a:srgbClr val="000000"/>
                          </a:solidFill>
                          <a:latin typeface="Cambria Math" panose="02040503050406030204" pitchFamily="18" charset="0"/>
                          <a:ea typeface="Cambria Math" panose="02040503050406030204" pitchFamily="18" charset="0"/>
                        </a:rPr>
                        <m:t>−</m:t>
                      </m:r>
                      <m:r>
                        <a:rPr kumimoji="1" lang="en-US" altLang="zh-CN" sz="2000" dirty="0">
                          <a:solidFill>
                            <a:srgbClr val="000000"/>
                          </a:solidFill>
                          <a:latin typeface="Cambria Math" panose="02040503050406030204" pitchFamily="18" charset="0"/>
                          <a:ea typeface="Cambria Math" panose="02040503050406030204" pitchFamily="18" charset="0"/>
                        </a:rPr>
                        <m:t>0.0025</m:t>
                      </m:r>
                      <m:sSup>
                        <m:sSupPr>
                          <m:ctrlPr>
                            <a:rPr kumimoji="1" lang="en-US" altLang="zh-CN" sz="2000" i="1" dirty="0">
                              <a:solidFill>
                                <a:srgbClr val="000000"/>
                              </a:solidFill>
                              <a:latin typeface="Cambria Math" panose="02040503050406030204" pitchFamily="18" charset="0"/>
                              <a:ea typeface="Cambria Math" panose="02040503050406030204" pitchFamily="18" charset="0"/>
                            </a:rPr>
                          </m:ctrlPr>
                        </m:sSupPr>
                        <m:e>
                          <m:r>
                            <a:rPr kumimoji="1" lang="en-US" altLang="zh-CN" sz="2000" i="1" dirty="0">
                              <a:solidFill>
                                <a:srgbClr val="000000"/>
                              </a:solidFill>
                              <a:latin typeface="Cambria Math" panose="02040503050406030204" pitchFamily="18" charset="0"/>
                              <a:ea typeface="Cambria Math" panose="02040503050406030204" pitchFamily="18" charset="0"/>
                            </a:rPr>
                            <m:t>𝑄</m:t>
                          </m:r>
                        </m:e>
                        <m:sup>
                          <m:r>
                            <a:rPr kumimoji="1" lang="en-US" altLang="zh-CN" sz="2000" i="1" dirty="0">
                              <a:solidFill>
                                <a:srgbClr val="000000"/>
                              </a:solidFill>
                              <a:latin typeface="Cambria Math" panose="02040503050406030204" pitchFamily="18" charset="0"/>
                              <a:ea typeface="Cambria Math" panose="02040503050406030204" pitchFamily="18" charset="0"/>
                            </a:rPr>
                            <m:t>2</m:t>
                          </m:r>
                        </m:sup>
                      </m:sSup>
                      <m:r>
                        <a:rPr kumimoji="1" lang="en-US" altLang="zh-CN" sz="2000">
                          <a:solidFill>
                            <a:srgbClr val="000000"/>
                          </a:solidFill>
                          <a:latin typeface="Cambria Math" panose="02040503050406030204" pitchFamily="18" charset="0"/>
                          <a:ea typeface="Cambria Math" panose="02040503050406030204" pitchFamily="18" charset="0"/>
                        </a:rPr>
                        <m:t>−</m:t>
                      </m:r>
                      <m:r>
                        <a:rPr kumimoji="1" lang="en-US" altLang="zh-CN" sz="2000">
                          <a:solidFill>
                            <a:srgbClr val="000000"/>
                          </a:solidFill>
                          <a:latin typeface="Cambria Math" panose="02040503050406030204" pitchFamily="18" charset="0"/>
                          <a:ea typeface="Cambria Math" panose="02040503050406030204" pitchFamily="18" charset="0"/>
                        </a:rPr>
                        <m:t>66000</m:t>
                      </m:r>
                    </m:oMath>
                  </m:oMathPara>
                </a14:m>
                <a:endParaRPr kumimoji="1" lang="zh-CN" altLang="en-US" sz="2000" dirty="0">
                  <a:solidFill>
                    <a:srgbClr val="000000"/>
                  </a:solidFill>
                  <a:latin typeface="Tahoma" panose="020B0604030504040204" pitchFamily="34" charset="0"/>
                  <a:ea typeface="宋体" panose="02010600030101010101" pitchFamily="2" charset="-122"/>
                </a:endParaRPr>
              </a:p>
            </p:txBody>
          </p:sp>
        </mc:Choice>
        <mc:Fallback>
          <p:sp>
            <p:nvSpPr>
              <p:cNvPr id="4" name="文本框 3">
                <a:extLst>
                  <a:ext uri="{FF2B5EF4-FFF2-40B4-BE49-F238E27FC236}">
                    <a16:creationId xmlns:a16="http://schemas.microsoft.com/office/drawing/2014/main" id="{AA4EE59C-E042-54B4-7605-66F168A78759}"/>
                  </a:ext>
                </a:extLst>
              </p:cNvPr>
              <p:cNvSpPr txBox="1">
                <a:spLocks noRot="1" noChangeAspect="1" noMove="1" noResize="1" noEditPoints="1" noAdjustHandles="1" noChangeArrowheads="1" noChangeShapeType="1" noTextEdit="1"/>
              </p:cNvSpPr>
              <p:nvPr/>
            </p:nvSpPr>
            <p:spPr>
              <a:xfrm>
                <a:off x="2720626" y="2708921"/>
                <a:ext cx="3736097" cy="307777"/>
              </a:xfrm>
              <a:prstGeom prst="rect">
                <a:avLst/>
              </a:prstGeom>
              <a:blipFill>
                <a:blip r:embed="rId5"/>
                <a:stretch>
                  <a:fillRect l="-3390" t="-4000" b="-44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87A1490C-267C-F6CA-95C9-60C159A670F3}"/>
                  </a:ext>
                </a:extLst>
              </p:cNvPr>
              <p:cNvSpPr txBox="1"/>
              <p:nvPr/>
            </p:nvSpPr>
            <p:spPr>
              <a:xfrm>
                <a:off x="2439412" y="3086807"/>
                <a:ext cx="2487176" cy="576696"/>
              </a:xfrm>
              <a:prstGeom prst="rect">
                <a:avLst/>
              </a:prstGeom>
              <a:noFill/>
            </p:spPr>
            <p:txBody>
              <a:bodyPr wrap="square" rtlCol="0">
                <a:spAutoFit/>
              </a:bodyPr>
              <a:lstStyle/>
              <a:p>
                <a:pPr eaLnBrk="0" fontAlgn="base" hangingPunct="0">
                  <a:spcBef>
                    <a:spcPct val="0"/>
                  </a:spcBef>
                  <a:spcAft>
                    <a:spcPct val="0"/>
                  </a:spcAft>
                </a:pPr>
                <a:r>
                  <a:rPr kumimoji="1" lang="zh-CN" altLang="en-US" sz="2000" b="1" dirty="0">
                    <a:solidFill>
                      <a:srgbClr val="000000"/>
                    </a:solidFill>
                    <a:latin typeface="Tahoma" panose="020B0604030504040204" pitchFamily="34" charset="0"/>
                    <a:ea typeface="宋体" panose="02010600030101010101" pitchFamily="2" charset="-122"/>
                  </a:rPr>
                  <a:t>求极值，令</a:t>
                </a:r>
                <a:r>
                  <a:rPr kumimoji="1" lang="en-US" altLang="zh-CN" sz="2000" b="1" dirty="0">
                    <a:solidFill>
                      <a:srgbClr val="000000"/>
                    </a:solidFill>
                    <a:latin typeface="Tahoma" panose="020B0604030504040204" pitchFamily="34" charset="0"/>
                    <a:ea typeface="宋体" panose="02010600030101010101" pitchFamily="2" charset="-122"/>
                  </a:rPr>
                  <a:t> </a:t>
                </a:r>
                <a14:m>
                  <m:oMath xmlns:m="http://schemas.openxmlformats.org/officeDocument/2006/math">
                    <m:f>
                      <m:fPr>
                        <m:ctrlPr>
                          <a:rPr kumimoji="1" lang="en-US" altLang="zh-CN" sz="2000" b="1" i="1">
                            <a:solidFill>
                              <a:srgbClr val="000000"/>
                            </a:solidFill>
                            <a:latin typeface="Cambria Math" panose="02040503050406030204" pitchFamily="18" charset="0"/>
                          </a:rPr>
                        </m:ctrlPr>
                      </m:fPr>
                      <m:num>
                        <m:r>
                          <a:rPr kumimoji="1" lang="en-US" altLang="zh-CN" sz="2000" b="1" i="1">
                            <a:solidFill>
                              <a:srgbClr val="000000"/>
                            </a:solidFill>
                            <a:latin typeface="Cambria Math" panose="02040503050406030204" pitchFamily="18" charset="0"/>
                            <a:ea typeface="Cambria Math" panose="02040503050406030204" pitchFamily="18" charset="0"/>
                          </a:rPr>
                          <m:t>𝝏</m:t>
                        </m:r>
                        <m:r>
                          <a:rPr kumimoji="1" lang="en-US" altLang="zh-CN" sz="2000" b="1" i="1">
                            <a:solidFill>
                              <a:srgbClr val="000000"/>
                            </a:solidFill>
                            <a:latin typeface="Cambria Math" panose="02040503050406030204" pitchFamily="18" charset="0"/>
                            <a:ea typeface="Cambria Math" panose="02040503050406030204" pitchFamily="18" charset="0"/>
                          </a:rPr>
                          <m:t>𝑩</m:t>
                        </m:r>
                      </m:num>
                      <m:den>
                        <m:r>
                          <a:rPr kumimoji="1" lang="en-US" altLang="zh-CN" sz="2000" b="1" i="1">
                            <a:solidFill>
                              <a:srgbClr val="000000"/>
                            </a:solidFill>
                            <a:latin typeface="Cambria Math" panose="02040503050406030204" pitchFamily="18" charset="0"/>
                            <a:ea typeface="Cambria Math" panose="02040503050406030204" pitchFamily="18" charset="0"/>
                          </a:rPr>
                          <m:t>𝝏</m:t>
                        </m:r>
                        <m:r>
                          <a:rPr kumimoji="1" lang="en-US" altLang="zh-CN" sz="2000" b="1" i="1">
                            <a:solidFill>
                              <a:srgbClr val="000000"/>
                            </a:solidFill>
                            <a:latin typeface="Cambria Math" panose="02040503050406030204" pitchFamily="18" charset="0"/>
                            <a:ea typeface="Cambria Math" panose="02040503050406030204" pitchFamily="18" charset="0"/>
                          </a:rPr>
                          <m:t>𝑸</m:t>
                        </m:r>
                        <m:r>
                          <a:rPr kumimoji="1" lang="en-US" altLang="zh-CN" sz="2000" b="1" i="1">
                            <a:solidFill>
                              <a:srgbClr val="000000"/>
                            </a:solidFill>
                            <a:latin typeface="Cambria Math" panose="02040503050406030204" pitchFamily="18" charset="0"/>
                            <a:ea typeface="Cambria Math" panose="02040503050406030204" pitchFamily="18" charset="0"/>
                          </a:rPr>
                          <m:t> </m:t>
                        </m:r>
                      </m:den>
                    </m:f>
                  </m:oMath>
                </a14:m>
                <a:r>
                  <a:rPr kumimoji="1" lang="en-US" altLang="zh-CN" sz="2000" b="1" dirty="0">
                    <a:solidFill>
                      <a:srgbClr val="000000"/>
                    </a:solidFill>
                    <a:latin typeface="Tahoma" panose="020B0604030504040204" pitchFamily="34" charset="0"/>
                    <a:ea typeface="宋体" panose="02010600030101010101" pitchFamily="2" charset="-122"/>
                  </a:rPr>
                  <a:t>=0</a:t>
                </a:r>
                <a:endParaRPr kumimoji="1" lang="zh-CN" altLang="en-US" sz="2000" b="1" dirty="0">
                  <a:solidFill>
                    <a:srgbClr val="000000"/>
                  </a:solidFill>
                  <a:latin typeface="Tahoma" panose="020B0604030504040204" pitchFamily="34" charset="0"/>
                  <a:ea typeface="宋体" panose="02010600030101010101" pitchFamily="2" charset="-122"/>
                </a:endParaRPr>
              </a:p>
            </p:txBody>
          </p:sp>
        </mc:Choice>
        <mc:Fallback>
          <p:sp>
            <p:nvSpPr>
              <p:cNvPr id="5" name="文本框 4">
                <a:extLst>
                  <a:ext uri="{FF2B5EF4-FFF2-40B4-BE49-F238E27FC236}">
                    <a16:creationId xmlns:a16="http://schemas.microsoft.com/office/drawing/2014/main" id="{87A1490C-267C-F6CA-95C9-60C159A670F3}"/>
                  </a:ext>
                </a:extLst>
              </p:cNvPr>
              <p:cNvSpPr txBox="1">
                <a:spLocks noRot="1" noChangeAspect="1" noMove="1" noResize="1" noEditPoints="1" noAdjustHandles="1" noChangeArrowheads="1" noChangeShapeType="1" noTextEdit="1"/>
              </p:cNvSpPr>
              <p:nvPr/>
            </p:nvSpPr>
            <p:spPr>
              <a:xfrm>
                <a:off x="2439412" y="3086807"/>
                <a:ext cx="2487176" cy="576696"/>
              </a:xfrm>
              <a:prstGeom prst="rect">
                <a:avLst/>
              </a:prstGeom>
              <a:blipFill>
                <a:blip r:embed="rId6"/>
                <a:stretch>
                  <a:fillRect l="-2551" b="-8511"/>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A5ECF0BF-4715-86A6-07F6-06989BFA6CA6}"/>
              </a:ext>
            </a:extLst>
          </p:cNvPr>
          <p:cNvSpPr txBox="1"/>
          <p:nvPr/>
        </p:nvSpPr>
        <p:spPr>
          <a:xfrm>
            <a:off x="4610285" y="3609021"/>
            <a:ext cx="582209" cy="430887"/>
          </a:xfrm>
          <a:prstGeom prst="rect">
            <a:avLst/>
          </a:prstGeom>
          <a:noFill/>
        </p:spPr>
        <p:txBody>
          <a:bodyPr wrap="square" rtlCol="0">
            <a:spAutoFit/>
          </a:bodyPr>
          <a:lstStyle/>
          <a:p>
            <a:pPr eaLnBrk="0" fontAlgn="base" hangingPunct="0">
              <a:spcBef>
                <a:spcPct val="0"/>
              </a:spcBef>
              <a:spcAft>
                <a:spcPct val="0"/>
              </a:spcAft>
            </a:pPr>
            <a:r>
              <a:rPr kumimoji="1" lang="zh-CN" altLang="en-US" sz="2200" b="1" dirty="0">
                <a:solidFill>
                  <a:srgbClr val="000000"/>
                </a:solidFill>
                <a:latin typeface="Tahoma" panose="020B0604030504040204" pitchFamily="34" charset="0"/>
                <a:ea typeface="宋体" panose="02010600030101010101" pitchFamily="2" charset="-122"/>
              </a:rPr>
              <a:t>件</a:t>
            </a:r>
          </a:p>
        </p:txBody>
      </p:sp>
    </p:spTree>
    <p:extLst>
      <p:ext uri="{BB962C8B-B14F-4D97-AF65-F5344CB8AC3E}">
        <p14:creationId xmlns:p14="http://schemas.microsoft.com/office/powerpoint/2010/main" val="140332737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slide(fromBottom)">
                                      <p:cBhvr>
                                        <p:cTn id="7" dur="500"/>
                                        <p:tgtEl>
                                          <p:spTgt spid="210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slide(fromBottom)">
                                      <p:cBhvr>
                                        <p:cTn id="12" dur="500"/>
                                        <p:tgtEl>
                                          <p:spTgt spid="210947">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10949"/>
                                        </p:tgtEl>
                                        <p:attrNameLst>
                                          <p:attrName>style.visibility</p:attrName>
                                        </p:attrNameLst>
                                      </p:cBhvr>
                                      <p:to>
                                        <p:strVal val="visible"/>
                                      </p:to>
                                    </p:set>
                                    <p:animEffect transition="in" filter="slide(fromBottom)">
                                      <p:cBhvr>
                                        <p:cTn id="15" dur="500"/>
                                        <p:tgtEl>
                                          <p:spTgt spid="21094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210952"/>
                                        </p:tgtEl>
                                        <p:attrNameLst>
                                          <p:attrName>style.visibility</p:attrName>
                                        </p:attrNameLst>
                                      </p:cBhvr>
                                      <p:to>
                                        <p:strVal val="visible"/>
                                      </p:to>
                                    </p:set>
                                    <p:animEffect transition="in" filter="slide(fromBottom)">
                                      <p:cBhvr>
                                        <p:cTn id="20" dur="500"/>
                                        <p:tgtEl>
                                          <p:spTgt spid="210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p:bldP spid="2109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63C3445D-E6FD-3306-86EB-DBF0454D0FA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B7238E9B-30D1-CB4D-B9B4-327731E12A81}" type="slidenum">
              <a:rPr kumimoji="0" lang="en-US" altLang="zh-CN" sz="1000">
                <a:solidFill>
                  <a:srgbClr val="808080"/>
                </a:solidFill>
                <a:ea typeface="华文行楷" panose="02010800040101010101" pitchFamily="2" charset="-122"/>
              </a:rPr>
              <a:pPr fontAlgn="base">
                <a:spcBef>
                  <a:spcPct val="0"/>
                </a:spcBef>
                <a:spcAft>
                  <a:spcPct val="0"/>
                </a:spcAft>
                <a:buClrTx/>
                <a:buSzTx/>
              </a:pPr>
              <a:t>18</a:t>
            </a:fld>
            <a:endParaRPr kumimoji="0" lang="en-US" altLang="zh-CN" sz="1000">
              <a:solidFill>
                <a:srgbClr val="808080"/>
              </a:solidFill>
              <a:ea typeface="华文行楷" panose="02010800040101010101" pitchFamily="2" charset="-122"/>
            </a:endParaRPr>
          </a:p>
        </p:txBody>
      </p:sp>
      <p:sp>
        <p:nvSpPr>
          <p:cNvPr id="16387" name="Rectangle 2">
            <a:extLst>
              <a:ext uri="{FF2B5EF4-FFF2-40B4-BE49-F238E27FC236}">
                <a16:creationId xmlns:a16="http://schemas.microsoft.com/office/drawing/2014/main" id="{5D4AF337-E71B-3863-4610-9F23DABEFB12}"/>
              </a:ext>
            </a:extLst>
          </p:cNvPr>
          <p:cNvSpPr>
            <a:spLocks noGrp="1" noChangeArrowheads="1"/>
          </p:cNvSpPr>
          <p:nvPr>
            <p:ph type="title"/>
          </p:nvPr>
        </p:nvSpPr>
        <p:spPr/>
        <p:txBody>
          <a:bodyPr/>
          <a:lstStyle/>
          <a:p>
            <a:pPr eaLnBrk="1" hangingPunct="1"/>
            <a:r>
              <a:rPr lang="zh-CN" altLang="en-US" dirty="0">
                <a:solidFill>
                  <a:srgbClr val="C89014"/>
                </a:solidFill>
              </a:rPr>
              <a:t>互斥方案</a:t>
            </a:r>
            <a:r>
              <a:rPr lang="zh-CN" altLang="en-US" dirty="0"/>
              <a:t>的盈亏平衡分析</a:t>
            </a:r>
          </a:p>
        </p:txBody>
      </p:sp>
      <p:sp>
        <p:nvSpPr>
          <p:cNvPr id="218121" name="Rectangle 9">
            <a:extLst>
              <a:ext uri="{FF2B5EF4-FFF2-40B4-BE49-F238E27FC236}">
                <a16:creationId xmlns:a16="http://schemas.microsoft.com/office/drawing/2014/main" id="{F1D13C43-D994-92B4-B000-BDED8D916807}"/>
              </a:ext>
            </a:extLst>
          </p:cNvPr>
          <p:cNvSpPr>
            <a:spLocks noChangeArrowheads="1"/>
          </p:cNvSpPr>
          <p:nvPr/>
        </p:nvSpPr>
        <p:spPr bwMode="auto">
          <a:xfrm>
            <a:off x="1524000" y="3254783"/>
            <a:ext cx="9144000" cy="276999"/>
          </a:xfrm>
          <a:prstGeom prst="rect">
            <a:avLst/>
          </a:prstGeom>
          <a:gradFill rotWithShape="1">
            <a:gsLst>
              <a:gs pos="0">
                <a:srgbClr val="EEF8FF"/>
              </a:gs>
              <a:gs pos="50000">
                <a:srgbClr val="FFFFFF"/>
              </a:gs>
              <a:gs pos="100000">
                <a:srgbClr val="EEF8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18122" name="Text Box 10">
            <a:extLst>
              <a:ext uri="{FF2B5EF4-FFF2-40B4-BE49-F238E27FC236}">
                <a16:creationId xmlns:a16="http://schemas.microsoft.com/office/drawing/2014/main" id="{834CF532-ED59-CC68-EE25-304310D7326D}"/>
              </a:ext>
            </a:extLst>
          </p:cNvPr>
          <p:cNvSpPr txBox="1">
            <a:spLocks noChangeArrowheads="1"/>
          </p:cNvSpPr>
          <p:nvPr/>
        </p:nvSpPr>
        <p:spPr bwMode="auto">
          <a:xfrm>
            <a:off x="3719514" y="2420938"/>
            <a:ext cx="6264275" cy="1371600"/>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ClrTx/>
              <a:buSzTx/>
            </a:pPr>
            <a:r>
              <a:rPr lang="en-US" altLang="zh-CN" sz="2000" b="1">
                <a:solidFill>
                  <a:srgbClr val="000000"/>
                </a:solidFill>
                <a:latin typeface="幼圆" pitchFamily="49" charset="-122"/>
                <a:ea typeface="幼圆" pitchFamily="49" charset="-122"/>
              </a:rPr>
              <a:t>    </a:t>
            </a:r>
            <a:r>
              <a:rPr lang="zh-CN" altLang="en-US" sz="2000" b="1">
                <a:solidFill>
                  <a:srgbClr val="000000"/>
                </a:solidFill>
                <a:latin typeface="幼圆" pitchFamily="49" charset="-122"/>
                <a:ea typeface="幼圆" pitchFamily="49" charset="-122"/>
              </a:rPr>
              <a:t>对若干互斥方案进行比选时，如有某个共同的不确定性因素影响互斥方案的取舍时，可先求出两两方案的盈亏平衡点（</a:t>
            </a:r>
            <a:r>
              <a:rPr lang="en-US" altLang="zh-CN" sz="2000" b="1">
                <a:solidFill>
                  <a:srgbClr val="000000"/>
                </a:solidFill>
                <a:latin typeface="幼圆" pitchFamily="49" charset="-122"/>
                <a:ea typeface="幼圆" pitchFamily="49" charset="-122"/>
              </a:rPr>
              <a:t>BEP</a:t>
            </a:r>
            <a:r>
              <a:rPr lang="zh-CN" altLang="en-US" sz="2000" b="1">
                <a:solidFill>
                  <a:srgbClr val="000000"/>
                </a:solidFill>
                <a:latin typeface="幼圆" pitchFamily="49" charset="-122"/>
                <a:ea typeface="幼圆" pitchFamily="49" charset="-122"/>
              </a:rPr>
              <a:t>），再根据</a:t>
            </a:r>
            <a:r>
              <a:rPr lang="en-US" altLang="zh-CN" sz="2000" b="1">
                <a:solidFill>
                  <a:srgbClr val="000000"/>
                </a:solidFill>
                <a:latin typeface="幼圆" pitchFamily="49" charset="-122"/>
                <a:ea typeface="幼圆" pitchFamily="49" charset="-122"/>
              </a:rPr>
              <a:t>BEP</a:t>
            </a:r>
            <a:r>
              <a:rPr lang="zh-CN" altLang="en-US" sz="2000" b="1">
                <a:solidFill>
                  <a:srgbClr val="000000"/>
                </a:solidFill>
                <a:latin typeface="幼圆" pitchFamily="49" charset="-122"/>
                <a:ea typeface="幼圆" pitchFamily="49" charset="-122"/>
              </a:rPr>
              <a:t>进行取舍。</a:t>
            </a:r>
          </a:p>
        </p:txBody>
      </p:sp>
      <p:sp>
        <p:nvSpPr>
          <p:cNvPr id="218123" name="AutoShape 11">
            <a:hlinkClick r:id="" action="ppaction://noaction" highlightClick="1"/>
            <a:extLst>
              <a:ext uri="{FF2B5EF4-FFF2-40B4-BE49-F238E27FC236}">
                <a16:creationId xmlns:a16="http://schemas.microsoft.com/office/drawing/2014/main" id="{2D11C159-FEBE-D0AB-3C18-AE65972239B8}"/>
              </a:ext>
            </a:extLst>
          </p:cNvPr>
          <p:cNvSpPr>
            <a:spLocks noChangeArrowheads="1"/>
          </p:cNvSpPr>
          <p:nvPr/>
        </p:nvSpPr>
        <p:spPr bwMode="auto">
          <a:xfrm>
            <a:off x="8616951" y="4292601"/>
            <a:ext cx="720725" cy="360363"/>
          </a:xfrm>
          <a:prstGeom prst="actionButtonBlank">
            <a:avLst/>
          </a:prstGeom>
          <a:solidFill>
            <a:srgbClr val="036D7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lang="zh-CN" altLang="en-US" sz="1400" b="1">
                <a:solidFill>
                  <a:srgbClr val="FFFFFF"/>
                </a:solidFill>
                <a:latin typeface="幼圆" pitchFamily="49" charset="-122"/>
                <a:ea typeface="幼圆" pitchFamily="49" charset="-122"/>
              </a:rPr>
              <a:t>例题</a:t>
            </a:r>
          </a:p>
        </p:txBody>
      </p:sp>
      <p:grpSp>
        <p:nvGrpSpPr>
          <p:cNvPr id="218124" name="Group 12">
            <a:extLst>
              <a:ext uri="{FF2B5EF4-FFF2-40B4-BE49-F238E27FC236}">
                <a16:creationId xmlns:a16="http://schemas.microsoft.com/office/drawing/2014/main" id="{BADAF4A4-44DB-2D93-F5CB-8D39CF844765}"/>
              </a:ext>
            </a:extLst>
          </p:cNvPr>
          <p:cNvGrpSpPr>
            <a:grpSpLocks/>
          </p:cNvGrpSpPr>
          <p:nvPr/>
        </p:nvGrpSpPr>
        <p:grpSpPr bwMode="auto">
          <a:xfrm>
            <a:off x="1847851" y="2995612"/>
            <a:ext cx="1192213" cy="411162"/>
            <a:chOff x="158" y="1570"/>
            <a:chExt cx="751" cy="259"/>
          </a:xfrm>
        </p:grpSpPr>
        <p:sp>
          <p:nvSpPr>
            <p:cNvPr id="16392" name="Oval 13">
              <a:extLst>
                <a:ext uri="{FF2B5EF4-FFF2-40B4-BE49-F238E27FC236}">
                  <a16:creationId xmlns:a16="http://schemas.microsoft.com/office/drawing/2014/main" id="{AE6F2C8D-1896-C5AF-7F38-9FB1DDAB497F}"/>
                </a:ext>
              </a:extLst>
            </p:cNvPr>
            <p:cNvSpPr>
              <a:spLocks noChangeArrowheads="1"/>
            </p:cNvSpPr>
            <p:nvPr/>
          </p:nvSpPr>
          <p:spPr bwMode="auto">
            <a:xfrm>
              <a:off x="158" y="1584"/>
              <a:ext cx="0" cy="245"/>
            </a:xfrm>
            <a:prstGeom prst="ellipse">
              <a:avLst/>
            </a:prstGeom>
            <a:gradFill rotWithShape="1">
              <a:gsLst>
                <a:gs pos="0">
                  <a:srgbClr val="BBE0E3"/>
                </a:gs>
                <a:gs pos="100000">
                  <a:srgbClr val="FFFFFF"/>
                </a:gs>
              </a:gsLst>
              <a:lin ang="5400000" scaled="1"/>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16393" name="Rectangle 14">
              <a:extLst>
                <a:ext uri="{FF2B5EF4-FFF2-40B4-BE49-F238E27FC236}">
                  <a16:creationId xmlns:a16="http://schemas.microsoft.com/office/drawing/2014/main" id="{D127A786-5260-A2CE-04A3-1230FB4677B3}"/>
                </a:ext>
              </a:extLst>
            </p:cNvPr>
            <p:cNvSpPr>
              <a:spLocks noChangeArrowheads="1"/>
            </p:cNvSpPr>
            <p:nvPr/>
          </p:nvSpPr>
          <p:spPr bwMode="auto">
            <a:xfrm>
              <a:off x="295" y="1570"/>
              <a:ext cx="614" cy="250"/>
            </a:xfrm>
            <a:prstGeom prst="rect">
              <a:avLst/>
            </a:prstGeom>
            <a:noFill/>
            <a:ln>
              <a:noFill/>
            </a:ln>
            <a:effectLst/>
            <a:extLst>
              <a:ext uri="{909E8E84-426E-40DD-AFC4-6F175D3DCCD1}">
                <a14:hiddenFill xmlns:a14="http://schemas.microsoft.com/office/drawing/2010/main">
                  <a:gradFill rotWithShape="0">
                    <a:gsLst>
                      <a:gs pos="0">
                        <a:srgbClr val="036D7B"/>
                      </a:gs>
                      <a:gs pos="100000">
                        <a:srgbClr val="CCFFFF"/>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lang="en-US" altLang="zh-CN" sz="2000" b="1">
                  <a:solidFill>
                    <a:srgbClr val="477D74"/>
                  </a:solidFill>
                  <a:latin typeface="Arial" panose="020B0604020202020204" pitchFamily="34" charset="0"/>
                  <a:ea typeface="幼圆" pitchFamily="49" charset="-122"/>
                </a:rPr>
                <a:t>  </a:t>
              </a:r>
              <a:r>
                <a:rPr lang="zh-CN" altLang="en-US" sz="2000">
                  <a:solidFill>
                    <a:srgbClr val="000000"/>
                  </a:solidFill>
                  <a:latin typeface="Arial" panose="020B0604020202020204" pitchFamily="34" charset="0"/>
                </a:rPr>
                <a:t>原  理</a:t>
              </a: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8121"/>
                                        </p:tgtEl>
                                        <p:attrNameLst>
                                          <p:attrName>style.visibility</p:attrName>
                                        </p:attrNameLst>
                                      </p:cBhvr>
                                      <p:to>
                                        <p:strVal val="visible"/>
                                      </p:to>
                                    </p:set>
                                    <p:animEffect transition="in" filter="slide(fromBottom)">
                                      <p:cBhvr>
                                        <p:cTn id="7" dur="500"/>
                                        <p:tgtEl>
                                          <p:spTgt spid="218121"/>
                                        </p:tgtEl>
                                      </p:cBhvr>
                                    </p:animEffect>
                                  </p:childTnLst>
                                </p:cTn>
                              </p:par>
                              <p:par>
                                <p:cTn id="8" presetID="12" presetClass="entr" presetSubtype="4" fill="hold" nodeType="withEffect">
                                  <p:stCondLst>
                                    <p:cond delay="0"/>
                                  </p:stCondLst>
                                  <p:childTnLst>
                                    <p:set>
                                      <p:cBhvr>
                                        <p:cTn id="9" dur="1" fill="hold">
                                          <p:stCondLst>
                                            <p:cond delay="0"/>
                                          </p:stCondLst>
                                        </p:cTn>
                                        <p:tgtEl>
                                          <p:spTgt spid="218124"/>
                                        </p:tgtEl>
                                        <p:attrNameLst>
                                          <p:attrName>style.visibility</p:attrName>
                                        </p:attrNameLst>
                                      </p:cBhvr>
                                      <p:to>
                                        <p:strVal val="visible"/>
                                      </p:to>
                                    </p:set>
                                    <p:animEffect transition="in" filter="slide(fromBottom)">
                                      <p:cBhvr>
                                        <p:cTn id="10" dur="500"/>
                                        <p:tgtEl>
                                          <p:spTgt spid="218124"/>
                                        </p:tgtEl>
                                      </p:cBhvr>
                                    </p:animEffect>
                                  </p:childTnLst>
                                </p:cTn>
                              </p:par>
                              <p:par>
                                <p:cTn id="11" presetID="12" presetClass="entr" presetSubtype="4" fill="hold" nodeType="withEffect">
                                  <p:stCondLst>
                                    <p:cond delay="0"/>
                                  </p:stCondLst>
                                  <p:childTnLst>
                                    <p:set>
                                      <p:cBhvr>
                                        <p:cTn id="12" dur="1" fill="hold">
                                          <p:stCondLst>
                                            <p:cond delay="0"/>
                                          </p:stCondLst>
                                        </p:cTn>
                                        <p:tgtEl>
                                          <p:spTgt spid="218122"/>
                                        </p:tgtEl>
                                        <p:attrNameLst>
                                          <p:attrName>style.visibility</p:attrName>
                                        </p:attrNameLst>
                                      </p:cBhvr>
                                      <p:to>
                                        <p:strVal val="visible"/>
                                      </p:to>
                                    </p:set>
                                    <p:animEffect transition="in" filter="slide(fromBottom)">
                                      <p:cBhvr>
                                        <p:cTn id="13" dur="500"/>
                                        <p:tgtEl>
                                          <p:spTgt spid="218122"/>
                                        </p:tgtEl>
                                      </p:cBhvr>
                                    </p:animEffect>
                                  </p:childTnLst>
                                </p:cTn>
                              </p:par>
                              <p:par>
                                <p:cTn id="14" presetID="12" presetClass="entr" presetSubtype="4" fill="hold" nodeType="withEffect">
                                  <p:stCondLst>
                                    <p:cond delay="0"/>
                                  </p:stCondLst>
                                  <p:childTnLst>
                                    <p:set>
                                      <p:cBhvr>
                                        <p:cTn id="15" dur="1" fill="hold">
                                          <p:stCondLst>
                                            <p:cond delay="0"/>
                                          </p:stCondLst>
                                        </p:cTn>
                                        <p:tgtEl>
                                          <p:spTgt spid="218123"/>
                                        </p:tgtEl>
                                        <p:attrNameLst>
                                          <p:attrName>style.visibility</p:attrName>
                                        </p:attrNameLst>
                                      </p:cBhvr>
                                      <p:to>
                                        <p:strVal val="visible"/>
                                      </p:to>
                                    </p:set>
                                    <p:animEffect transition="in" filter="slide(fromBottom)">
                                      <p:cBhvr>
                                        <p:cTn id="16" dur="500"/>
                                        <p:tgtEl>
                                          <p:spTgt spid="218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21" grpId="0" animBg="1"/>
      <p:bldP spid="218122" grpId="0"/>
      <p:bldP spid="2181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a:extLst>
              <a:ext uri="{FF2B5EF4-FFF2-40B4-BE49-F238E27FC236}">
                <a16:creationId xmlns:a16="http://schemas.microsoft.com/office/drawing/2014/main" id="{6A158426-8EF3-8D6F-BEA3-9B3281236CE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5B3AD11A-BBDC-8849-91F7-1C67FA661702}" type="slidenum">
              <a:rPr kumimoji="0" lang="en-US" altLang="zh-CN" sz="1000">
                <a:solidFill>
                  <a:srgbClr val="808080"/>
                </a:solidFill>
                <a:ea typeface="华文行楷" panose="02010800040101010101" pitchFamily="2" charset="-122"/>
              </a:rPr>
              <a:pPr fontAlgn="base">
                <a:spcBef>
                  <a:spcPct val="0"/>
                </a:spcBef>
                <a:spcAft>
                  <a:spcPct val="0"/>
                </a:spcAft>
                <a:buClrTx/>
                <a:buSzTx/>
              </a:pPr>
              <a:t>19</a:t>
            </a:fld>
            <a:endParaRPr kumimoji="0" lang="en-US" altLang="zh-CN" sz="1000" dirty="0">
              <a:solidFill>
                <a:srgbClr val="808080"/>
              </a:solidFill>
              <a:ea typeface="华文行楷" panose="02010800040101010101" pitchFamily="2" charset="-122"/>
            </a:endParaRPr>
          </a:p>
        </p:txBody>
      </p:sp>
      <p:sp>
        <p:nvSpPr>
          <p:cNvPr id="64515" name="Rectangle 2">
            <a:extLst>
              <a:ext uri="{FF2B5EF4-FFF2-40B4-BE49-F238E27FC236}">
                <a16:creationId xmlns:a16="http://schemas.microsoft.com/office/drawing/2014/main" id="{DFD606EF-7A5A-DF6F-1C95-7DA8512C01B7}"/>
              </a:ext>
            </a:extLst>
          </p:cNvPr>
          <p:cNvSpPr>
            <a:spLocks noGrp="1" noChangeArrowheads="1"/>
          </p:cNvSpPr>
          <p:nvPr>
            <p:ph type="title"/>
          </p:nvPr>
        </p:nvSpPr>
        <p:spPr/>
        <p:txBody>
          <a:bodyPr/>
          <a:lstStyle/>
          <a:p>
            <a:pPr eaLnBrk="1" hangingPunct="1"/>
            <a:r>
              <a:rPr lang="zh-CN" altLang="en-US" dirty="0">
                <a:solidFill>
                  <a:srgbClr val="C89014"/>
                </a:solidFill>
              </a:rPr>
              <a:t>互斥方案</a:t>
            </a:r>
            <a:r>
              <a:rPr lang="zh-CN" altLang="en-US" dirty="0"/>
              <a:t>的盈亏平衡分析</a:t>
            </a:r>
          </a:p>
        </p:txBody>
      </p:sp>
      <p:sp>
        <p:nvSpPr>
          <p:cNvPr id="64516" name="Text Box 19">
            <a:extLst>
              <a:ext uri="{FF2B5EF4-FFF2-40B4-BE49-F238E27FC236}">
                <a16:creationId xmlns:a16="http://schemas.microsoft.com/office/drawing/2014/main" id="{76C74D28-667D-2973-969F-3BAB74A2ABBB}"/>
              </a:ext>
            </a:extLst>
          </p:cNvPr>
          <p:cNvSpPr txBox="1">
            <a:spLocks noChangeArrowheads="1"/>
          </p:cNvSpPr>
          <p:nvPr/>
        </p:nvSpPr>
        <p:spPr bwMode="auto">
          <a:xfrm>
            <a:off x="1883569" y="1129234"/>
            <a:ext cx="8340204" cy="1491628"/>
          </a:xfrm>
          <a:prstGeom prst="rect">
            <a:avLst/>
          </a:prstGeom>
          <a:gradFill rotWithShape="1">
            <a:gsLst>
              <a:gs pos="0">
                <a:srgbClr val="BBE0E3"/>
              </a:gs>
              <a:gs pos="100000">
                <a:srgbClr val="FFFFFF"/>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10000"/>
              </a:lnSpc>
              <a:spcBef>
                <a:spcPct val="0"/>
              </a:spcBef>
              <a:spcAft>
                <a:spcPct val="0"/>
              </a:spcAft>
              <a:buClrTx/>
              <a:buSzTx/>
            </a:pPr>
            <a:r>
              <a:rPr kumimoji="0" lang="en-US" altLang="zh-CN" sz="2100" b="1" dirty="0">
                <a:solidFill>
                  <a:srgbClr val="000000"/>
                </a:solidFill>
                <a:latin typeface="幼圆" pitchFamily="49" charset="-122"/>
                <a:ea typeface="幼圆" pitchFamily="49" charset="-122"/>
              </a:rPr>
              <a:t>【</a:t>
            </a:r>
            <a:r>
              <a:rPr kumimoji="0" lang="zh-CN" altLang="en-US" sz="2100" b="1" dirty="0">
                <a:solidFill>
                  <a:srgbClr val="000000"/>
                </a:solidFill>
                <a:latin typeface="幼圆" pitchFamily="49" charset="-122"/>
                <a:ea typeface="幼圆" pitchFamily="49" charset="-122"/>
              </a:rPr>
              <a:t>例</a:t>
            </a:r>
            <a:r>
              <a:rPr kumimoji="0" lang="en-US" altLang="zh-CN" sz="2100" b="1" dirty="0">
                <a:solidFill>
                  <a:srgbClr val="000000"/>
                </a:solidFill>
                <a:latin typeface="幼圆" pitchFamily="49" charset="-122"/>
                <a:ea typeface="幼圆" pitchFamily="49" charset="-122"/>
              </a:rPr>
              <a:t>6-3】</a:t>
            </a:r>
            <a:r>
              <a:rPr kumimoji="0" lang="zh-CN" altLang="en-US" sz="2100" b="1" dirty="0">
                <a:solidFill>
                  <a:srgbClr val="000000"/>
                </a:solidFill>
                <a:latin typeface="幼圆" pitchFamily="49" charset="-122"/>
                <a:ea typeface="幼圆" pitchFamily="49" charset="-122"/>
              </a:rPr>
              <a:t>：某产品有两种生产方案，方案</a:t>
            </a:r>
            <a:r>
              <a:rPr kumimoji="0" lang="en-US" altLang="zh-CN" sz="2100" b="1" dirty="0">
                <a:solidFill>
                  <a:srgbClr val="000000"/>
                </a:solidFill>
                <a:latin typeface="幼圆" pitchFamily="49" charset="-122"/>
                <a:ea typeface="幼圆" pitchFamily="49" charset="-122"/>
              </a:rPr>
              <a:t>A</a:t>
            </a:r>
            <a:r>
              <a:rPr kumimoji="0" lang="zh-CN" altLang="en-US" sz="2100" b="1" dirty="0">
                <a:solidFill>
                  <a:srgbClr val="000000"/>
                </a:solidFill>
                <a:latin typeface="幼圆" pitchFamily="49" charset="-122"/>
                <a:ea typeface="幼圆" pitchFamily="49" charset="-122"/>
              </a:rPr>
              <a:t>初始投资为</a:t>
            </a:r>
            <a:r>
              <a:rPr kumimoji="0" lang="en-US" altLang="zh-CN" sz="2100" b="1" dirty="0">
                <a:solidFill>
                  <a:srgbClr val="000000"/>
                </a:solidFill>
                <a:latin typeface="幼圆" pitchFamily="49" charset="-122"/>
                <a:ea typeface="幼圆" pitchFamily="49" charset="-122"/>
              </a:rPr>
              <a:t>70</a:t>
            </a:r>
            <a:r>
              <a:rPr kumimoji="0" lang="zh-CN" altLang="en-US" sz="2100" b="1" dirty="0">
                <a:solidFill>
                  <a:srgbClr val="000000"/>
                </a:solidFill>
                <a:latin typeface="幼圆" pitchFamily="49" charset="-122"/>
                <a:ea typeface="幼圆" pitchFamily="49" charset="-122"/>
              </a:rPr>
              <a:t>万元，预期年净收益</a:t>
            </a:r>
            <a:r>
              <a:rPr kumimoji="0" lang="en-US" altLang="zh-CN" sz="2100" b="1" dirty="0">
                <a:solidFill>
                  <a:srgbClr val="000000"/>
                </a:solidFill>
                <a:latin typeface="幼圆" pitchFamily="49" charset="-122"/>
                <a:ea typeface="幼圆" pitchFamily="49" charset="-122"/>
              </a:rPr>
              <a:t>15</a:t>
            </a:r>
            <a:r>
              <a:rPr kumimoji="0" lang="zh-CN" altLang="en-US" sz="2100" b="1" dirty="0">
                <a:solidFill>
                  <a:srgbClr val="000000"/>
                </a:solidFill>
                <a:latin typeface="幼圆" pitchFamily="49" charset="-122"/>
                <a:ea typeface="幼圆" pitchFamily="49" charset="-122"/>
              </a:rPr>
              <a:t>万元；方案</a:t>
            </a:r>
            <a:r>
              <a:rPr kumimoji="0" lang="en-US" altLang="zh-CN" sz="2100" b="1" dirty="0">
                <a:solidFill>
                  <a:srgbClr val="000000"/>
                </a:solidFill>
                <a:latin typeface="幼圆" pitchFamily="49" charset="-122"/>
                <a:ea typeface="幼圆" pitchFamily="49" charset="-122"/>
              </a:rPr>
              <a:t>B</a:t>
            </a:r>
            <a:r>
              <a:rPr kumimoji="0" lang="zh-CN" altLang="en-US" sz="2100" b="1" dirty="0">
                <a:solidFill>
                  <a:srgbClr val="000000"/>
                </a:solidFill>
                <a:latin typeface="幼圆" pitchFamily="49" charset="-122"/>
                <a:ea typeface="幼圆" pitchFamily="49" charset="-122"/>
              </a:rPr>
              <a:t>初始投资</a:t>
            </a:r>
            <a:r>
              <a:rPr kumimoji="0" lang="en-US" altLang="zh-CN" sz="2100" b="1" dirty="0">
                <a:solidFill>
                  <a:srgbClr val="000000"/>
                </a:solidFill>
                <a:latin typeface="幼圆" pitchFamily="49" charset="-122"/>
                <a:ea typeface="幼圆" pitchFamily="49" charset="-122"/>
              </a:rPr>
              <a:t>170</a:t>
            </a:r>
            <a:r>
              <a:rPr kumimoji="0" lang="zh-CN" altLang="en-US" sz="2100" b="1" dirty="0">
                <a:solidFill>
                  <a:srgbClr val="000000"/>
                </a:solidFill>
                <a:latin typeface="幼圆" pitchFamily="49" charset="-122"/>
                <a:ea typeface="幼圆" pitchFamily="49" charset="-122"/>
              </a:rPr>
              <a:t>万元，预期年收益</a:t>
            </a:r>
            <a:r>
              <a:rPr kumimoji="0" lang="en-US" altLang="zh-CN" sz="2100" b="1" dirty="0">
                <a:solidFill>
                  <a:srgbClr val="000000"/>
                </a:solidFill>
                <a:latin typeface="幼圆" pitchFamily="49" charset="-122"/>
                <a:ea typeface="幼圆" pitchFamily="49" charset="-122"/>
              </a:rPr>
              <a:t>35</a:t>
            </a:r>
            <a:r>
              <a:rPr kumimoji="0" lang="zh-CN" altLang="en-US" sz="2100" b="1" dirty="0">
                <a:solidFill>
                  <a:srgbClr val="000000"/>
                </a:solidFill>
                <a:latin typeface="幼圆" pitchFamily="49" charset="-122"/>
                <a:ea typeface="幼圆" pitchFamily="49" charset="-122"/>
              </a:rPr>
              <a:t>万元。该项目产品的</a:t>
            </a:r>
            <a:r>
              <a:rPr kumimoji="0" lang="zh-CN" altLang="en-US" sz="2100" b="1" dirty="0">
                <a:solidFill>
                  <a:srgbClr val="7030A0"/>
                </a:solidFill>
                <a:latin typeface="幼圆" pitchFamily="49" charset="-122"/>
                <a:ea typeface="幼圆" pitchFamily="49" charset="-122"/>
              </a:rPr>
              <a:t>市场寿命具有较大的不确定性</a:t>
            </a:r>
            <a:r>
              <a:rPr kumimoji="0" lang="zh-CN" altLang="en-US" sz="2100" b="1" dirty="0">
                <a:solidFill>
                  <a:srgbClr val="000000"/>
                </a:solidFill>
                <a:latin typeface="幼圆" pitchFamily="49" charset="-122"/>
                <a:ea typeface="幼圆" pitchFamily="49" charset="-122"/>
              </a:rPr>
              <a:t>，如果给定基准折现率为</a:t>
            </a:r>
            <a:r>
              <a:rPr kumimoji="0" lang="en-US" altLang="zh-CN" sz="2100" b="1" dirty="0">
                <a:solidFill>
                  <a:srgbClr val="000000"/>
                </a:solidFill>
                <a:latin typeface="幼圆" pitchFamily="49" charset="-122"/>
                <a:ea typeface="幼圆" pitchFamily="49" charset="-122"/>
              </a:rPr>
              <a:t>15%</a:t>
            </a:r>
            <a:r>
              <a:rPr kumimoji="0" lang="zh-CN" altLang="en-US" sz="2100" b="1" dirty="0">
                <a:solidFill>
                  <a:srgbClr val="000000"/>
                </a:solidFill>
                <a:latin typeface="幼圆" pitchFamily="49" charset="-122"/>
                <a:ea typeface="幼圆" pitchFamily="49" charset="-122"/>
              </a:rPr>
              <a:t>，不考虑期末资产值。试就项目寿命期分析两方案的临点。</a:t>
            </a:r>
          </a:p>
        </p:txBody>
      </p:sp>
      <p:sp>
        <p:nvSpPr>
          <p:cNvPr id="211988" name="Text Box 20">
            <a:extLst>
              <a:ext uri="{FF2B5EF4-FFF2-40B4-BE49-F238E27FC236}">
                <a16:creationId xmlns:a16="http://schemas.microsoft.com/office/drawing/2014/main" id="{E0ADB820-916C-E38D-505B-E4E446FA015B}"/>
              </a:ext>
            </a:extLst>
          </p:cNvPr>
          <p:cNvSpPr txBox="1">
            <a:spLocks noChangeArrowheads="1"/>
          </p:cNvSpPr>
          <p:nvPr/>
        </p:nvSpPr>
        <p:spPr bwMode="auto">
          <a:xfrm>
            <a:off x="1921629" y="2736609"/>
            <a:ext cx="4173537" cy="40229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lang="zh-CN" altLang="en-US" sz="2000" b="1" dirty="0">
                <a:solidFill>
                  <a:srgbClr val="FF0000"/>
                </a:solidFill>
                <a:latin typeface="幼圆" pitchFamily="49" charset="-122"/>
                <a:ea typeface="幼圆" pitchFamily="49" charset="-122"/>
              </a:rPr>
              <a:t>解：设项目寿命期为</a:t>
            </a:r>
            <a:r>
              <a:rPr lang="en-US" altLang="zh-CN" sz="2000" b="1" i="1" dirty="0">
                <a:solidFill>
                  <a:srgbClr val="FF0000"/>
                </a:solidFill>
                <a:latin typeface="幼圆" pitchFamily="49" charset="-122"/>
                <a:ea typeface="幼圆" pitchFamily="49" charset="-122"/>
              </a:rPr>
              <a:t>n</a:t>
            </a:r>
            <a:endParaRPr kumimoji="0" lang="en-US" altLang="zh-CN" sz="2000" b="1" dirty="0">
              <a:solidFill>
                <a:srgbClr val="FF0000"/>
              </a:solidFill>
              <a:latin typeface="幼圆" pitchFamily="49" charset="-122"/>
              <a:ea typeface="幼圆" pitchFamily="49" charset="-122"/>
            </a:endParaRPr>
          </a:p>
        </p:txBody>
      </p:sp>
      <p:sp>
        <p:nvSpPr>
          <p:cNvPr id="211991" name="Text Box 23">
            <a:extLst>
              <a:ext uri="{FF2B5EF4-FFF2-40B4-BE49-F238E27FC236}">
                <a16:creationId xmlns:a16="http://schemas.microsoft.com/office/drawing/2014/main" id="{54C69127-758D-0962-A0E2-0FE375C34A8D}"/>
              </a:ext>
            </a:extLst>
          </p:cNvPr>
          <p:cNvSpPr txBox="1">
            <a:spLocks noChangeArrowheads="1"/>
          </p:cNvSpPr>
          <p:nvPr/>
        </p:nvSpPr>
        <p:spPr bwMode="auto">
          <a:xfrm>
            <a:off x="9601201" y="4240213"/>
            <a:ext cx="447675" cy="2143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spcAft>
                <a:spcPct val="0"/>
              </a:spcAft>
              <a:buClrTx/>
              <a:buSzTx/>
            </a:pPr>
            <a:r>
              <a:rPr lang="en-US" altLang="zh-CN" sz="2400" b="1" i="1">
                <a:solidFill>
                  <a:srgbClr val="000000"/>
                </a:solidFill>
                <a:latin typeface="幼圆" pitchFamily="49" charset="-122"/>
                <a:ea typeface="幼圆" pitchFamily="49" charset="-122"/>
              </a:rPr>
              <a:t>n</a:t>
            </a:r>
            <a:endParaRPr lang="en-US" altLang="zh-CN" sz="2400" b="1">
              <a:solidFill>
                <a:srgbClr val="000000"/>
              </a:solidFill>
              <a:latin typeface="幼圆" pitchFamily="49" charset="-122"/>
              <a:ea typeface="幼圆" pitchFamily="49" charset="-122"/>
            </a:endParaRPr>
          </a:p>
        </p:txBody>
      </p:sp>
      <p:sp>
        <p:nvSpPr>
          <p:cNvPr id="211992" name="Line 24">
            <a:extLst>
              <a:ext uri="{FF2B5EF4-FFF2-40B4-BE49-F238E27FC236}">
                <a16:creationId xmlns:a16="http://schemas.microsoft.com/office/drawing/2014/main" id="{4D31C6FF-41A6-AAC5-680D-D4B132C5B924}"/>
              </a:ext>
            </a:extLst>
          </p:cNvPr>
          <p:cNvSpPr>
            <a:spLocks noChangeShapeType="1"/>
          </p:cNvSpPr>
          <p:nvPr/>
        </p:nvSpPr>
        <p:spPr bwMode="auto">
          <a:xfrm>
            <a:off x="6672264" y="4257675"/>
            <a:ext cx="3127375" cy="1588"/>
          </a:xfrm>
          <a:prstGeom prst="line">
            <a:avLst/>
          </a:prstGeom>
          <a:noFill/>
          <a:ln w="28575">
            <a:solidFill>
              <a:srgbClr val="000000"/>
            </a:solidFill>
            <a:round/>
            <a:headEnd/>
            <a:tailEnd type="arrow"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1993" name="Text Box 25">
            <a:extLst>
              <a:ext uri="{FF2B5EF4-FFF2-40B4-BE49-F238E27FC236}">
                <a16:creationId xmlns:a16="http://schemas.microsoft.com/office/drawing/2014/main" id="{35137EBC-E554-AD11-862B-6C12F7283093}"/>
              </a:ext>
            </a:extLst>
          </p:cNvPr>
          <p:cNvSpPr txBox="1">
            <a:spLocks noChangeArrowheads="1"/>
          </p:cNvSpPr>
          <p:nvPr/>
        </p:nvSpPr>
        <p:spPr bwMode="auto">
          <a:xfrm>
            <a:off x="6747765" y="3440015"/>
            <a:ext cx="869950" cy="250826"/>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spcAft>
                <a:spcPct val="0"/>
              </a:spcAft>
              <a:buClrTx/>
              <a:buSzTx/>
            </a:pPr>
            <a:r>
              <a:rPr lang="en-US" altLang="zh-CN" sz="2100" b="1" i="1" dirty="0">
                <a:solidFill>
                  <a:srgbClr val="000000"/>
                </a:solidFill>
                <a:latin typeface="幼圆" pitchFamily="49" charset="-122"/>
                <a:ea typeface="幼圆" pitchFamily="49" charset="-122"/>
              </a:rPr>
              <a:t>NPV</a:t>
            </a:r>
            <a:endParaRPr lang="en-US" altLang="zh-CN" sz="2100" b="1" dirty="0">
              <a:solidFill>
                <a:srgbClr val="000000"/>
              </a:solidFill>
              <a:latin typeface="幼圆" pitchFamily="49" charset="-122"/>
              <a:ea typeface="幼圆" pitchFamily="49" charset="-122"/>
            </a:endParaRPr>
          </a:p>
        </p:txBody>
      </p:sp>
      <p:sp>
        <p:nvSpPr>
          <p:cNvPr id="211994" name="Text Box 26">
            <a:extLst>
              <a:ext uri="{FF2B5EF4-FFF2-40B4-BE49-F238E27FC236}">
                <a16:creationId xmlns:a16="http://schemas.microsoft.com/office/drawing/2014/main" id="{2964FF46-7C85-5B9D-C5D2-2961C99A772C}"/>
              </a:ext>
            </a:extLst>
          </p:cNvPr>
          <p:cNvSpPr txBox="1">
            <a:spLocks noChangeArrowheads="1"/>
          </p:cNvSpPr>
          <p:nvPr/>
        </p:nvSpPr>
        <p:spPr bwMode="auto">
          <a:xfrm>
            <a:off x="9118600" y="3440113"/>
            <a:ext cx="866776" cy="25717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spcAft>
                <a:spcPct val="0"/>
              </a:spcAft>
              <a:buClrTx/>
              <a:buSzTx/>
            </a:pPr>
            <a:r>
              <a:rPr lang="zh-CN" altLang="en-US" sz="2100" b="1" dirty="0">
                <a:solidFill>
                  <a:srgbClr val="000000"/>
                </a:solidFill>
                <a:latin typeface="幼圆" pitchFamily="49" charset="-122"/>
                <a:ea typeface="幼圆" pitchFamily="49" charset="-122"/>
              </a:rPr>
              <a:t>方案</a:t>
            </a:r>
            <a:r>
              <a:rPr lang="en-US" altLang="zh-CN" sz="2100" b="1" dirty="0">
                <a:solidFill>
                  <a:srgbClr val="000000"/>
                </a:solidFill>
                <a:latin typeface="幼圆" pitchFamily="49" charset="-122"/>
                <a:ea typeface="幼圆" pitchFamily="49" charset="-122"/>
              </a:rPr>
              <a:t>A</a:t>
            </a:r>
          </a:p>
        </p:txBody>
      </p:sp>
      <p:sp>
        <p:nvSpPr>
          <p:cNvPr id="211995" name="Line 27">
            <a:extLst>
              <a:ext uri="{FF2B5EF4-FFF2-40B4-BE49-F238E27FC236}">
                <a16:creationId xmlns:a16="http://schemas.microsoft.com/office/drawing/2014/main" id="{582644DD-32DE-59CF-4FCA-657D12DD6D36}"/>
              </a:ext>
            </a:extLst>
          </p:cNvPr>
          <p:cNvSpPr>
            <a:spLocks noChangeShapeType="1"/>
          </p:cNvSpPr>
          <p:nvPr/>
        </p:nvSpPr>
        <p:spPr bwMode="auto">
          <a:xfrm flipV="1">
            <a:off x="6672263" y="3392489"/>
            <a:ext cx="2608262" cy="1139825"/>
          </a:xfrm>
          <a:prstGeom prst="line">
            <a:avLst/>
          </a:prstGeom>
          <a:noFill/>
          <a:ln w="28575">
            <a:solidFill>
              <a:srgbClr val="036D7B"/>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1996" name="Line 28">
            <a:extLst>
              <a:ext uri="{FF2B5EF4-FFF2-40B4-BE49-F238E27FC236}">
                <a16:creationId xmlns:a16="http://schemas.microsoft.com/office/drawing/2014/main" id="{D98CC2B6-6F66-2DF7-DB5A-91DF236DA49F}"/>
              </a:ext>
            </a:extLst>
          </p:cNvPr>
          <p:cNvSpPr>
            <a:spLocks noChangeShapeType="1"/>
          </p:cNvSpPr>
          <p:nvPr/>
        </p:nvSpPr>
        <p:spPr bwMode="auto">
          <a:xfrm flipV="1">
            <a:off x="6672264" y="3465514"/>
            <a:ext cx="2085975" cy="1825625"/>
          </a:xfrm>
          <a:prstGeom prst="line">
            <a:avLst/>
          </a:prstGeom>
          <a:noFill/>
          <a:ln w="28575">
            <a:solidFill>
              <a:srgbClr val="036D7B"/>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1997" name="Text Box 29">
            <a:extLst>
              <a:ext uri="{FF2B5EF4-FFF2-40B4-BE49-F238E27FC236}">
                <a16:creationId xmlns:a16="http://schemas.microsoft.com/office/drawing/2014/main" id="{D20D1562-9F89-51B8-2D8C-78078A1A7A57}"/>
              </a:ext>
            </a:extLst>
          </p:cNvPr>
          <p:cNvSpPr txBox="1">
            <a:spLocks noChangeArrowheads="1"/>
          </p:cNvSpPr>
          <p:nvPr/>
        </p:nvSpPr>
        <p:spPr bwMode="auto">
          <a:xfrm>
            <a:off x="8512175" y="3021013"/>
            <a:ext cx="869950" cy="2476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spcAft>
                <a:spcPct val="0"/>
              </a:spcAft>
              <a:buClrTx/>
              <a:buSzTx/>
            </a:pPr>
            <a:r>
              <a:rPr lang="zh-CN" altLang="en-US" sz="2100" b="1" dirty="0">
                <a:solidFill>
                  <a:srgbClr val="000000"/>
                </a:solidFill>
                <a:latin typeface="幼圆" pitchFamily="49" charset="-122"/>
                <a:ea typeface="幼圆" pitchFamily="49" charset="-122"/>
              </a:rPr>
              <a:t>方案</a:t>
            </a:r>
            <a:r>
              <a:rPr lang="en-US" altLang="zh-CN" sz="2100" b="1" dirty="0">
                <a:solidFill>
                  <a:srgbClr val="000000"/>
                </a:solidFill>
                <a:latin typeface="幼圆" pitchFamily="49" charset="-122"/>
                <a:ea typeface="幼圆" pitchFamily="49" charset="-122"/>
              </a:rPr>
              <a:t>B</a:t>
            </a:r>
          </a:p>
        </p:txBody>
      </p:sp>
      <p:sp>
        <p:nvSpPr>
          <p:cNvPr id="211998" name="Line 30">
            <a:extLst>
              <a:ext uri="{FF2B5EF4-FFF2-40B4-BE49-F238E27FC236}">
                <a16:creationId xmlns:a16="http://schemas.microsoft.com/office/drawing/2014/main" id="{281010CD-D470-E9DF-98CA-F26E9ABDDD9E}"/>
              </a:ext>
            </a:extLst>
          </p:cNvPr>
          <p:cNvSpPr>
            <a:spLocks noChangeShapeType="1"/>
          </p:cNvSpPr>
          <p:nvPr/>
        </p:nvSpPr>
        <p:spPr bwMode="auto">
          <a:xfrm>
            <a:off x="8401050" y="3824289"/>
            <a:ext cx="1588" cy="452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1999" name="Text Box 31">
            <a:extLst>
              <a:ext uri="{FF2B5EF4-FFF2-40B4-BE49-F238E27FC236}">
                <a16:creationId xmlns:a16="http://schemas.microsoft.com/office/drawing/2014/main" id="{A8504756-A75C-EA53-EFB7-9C8B32C21AFA}"/>
              </a:ext>
            </a:extLst>
          </p:cNvPr>
          <p:cNvSpPr txBox="1">
            <a:spLocks noChangeArrowheads="1"/>
          </p:cNvSpPr>
          <p:nvPr/>
        </p:nvSpPr>
        <p:spPr bwMode="auto">
          <a:xfrm>
            <a:off x="7891464" y="4357689"/>
            <a:ext cx="1047747" cy="33178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spcAft>
                <a:spcPct val="0"/>
              </a:spcAft>
              <a:buClrTx/>
              <a:buSzTx/>
            </a:pPr>
            <a:r>
              <a:rPr lang="en-US" altLang="zh-CN" sz="2100" b="1" i="1" dirty="0">
                <a:solidFill>
                  <a:srgbClr val="FF0000"/>
                </a:solidFill>
                <a:latin typeface="幼圆" pitchFamily="49" charset="-122"/>
                <a:ea typeface="幼圆" pitchFamily="49" charset="-122"/>
              </a:rPr>
              <a:t>N</a:t>
            </a:r>
            <a:r>
              <a:rPr lang="en-US" altLang="zh-CN" sz="2100" b="1" dirty="0">
                <a:solidFill>
                  <a:srgbClr val="FF0000"/>
                </a:solidFill>
                <a:latin typeface="幼圆" pitchFamily="49" charset="-122"/>
                <a:ea typeface="幼圆" pitchFamily="49" charset="-122"/>
              </a:rPr>
              <a:t>=10</a:t>
            </a:r>
            <a:r>
              <a:rPr lang="zh-CN" altLang="en-US" sz="2100" b="1" dirty="0">
                <a:solidFill>
                  <a:srgbClr val="FF0000"/>
                </a:solidFill>
                <a:latin typeface="幼圆" pitchFamily="49" charset="-122"/>
                <a:ea typeface="幼圆" pitchFamily="49" charset="-122"/>
              </a:rPr>
              <a:t>年</a:t>
            </a:r>
          </a:p>
        </p:txBody>
      </p:sp>
      <p:sp>
        <p:nvSpPr>
          <p:cNvPr id="212000" name="Line 32">
            <a:extLst>
              <a:ext uri="{FF2B5EF4-FFF2-40B4-BE49-F238E27FC236}">
                <a16:creationId xmlns:a16="http://schemas.microsoft.com/office/drawing/2014/main" id="{0725D9B0-1EE7-ECF3-724E-0B67CE23A567}"/>
              </a:ext>
            </a:extLst>
          </p:cNvPr>
          <p:cNvSpPr>
            <a:spLocks noChangeShapeType="1"/>
          </p:cNvSpPr>
          <p:nvPr/>
        </p:nvSpPr>
        <p:spPr bwMode="auto">
          <a:xfrm flipV="1">
            <a:off x="6672264" y="3465514"/>
            <a:ext cx="1587" cy="1938337"/>
          </a:xfrm>
          <a:prstGeom prst="line">
            <a:avLst/>
          </a:prstGeom>
          <a:noFill/>
          <a:ln w="28575">
            <a:solidFill>
              <a:srgbClr val="000000"/>
            </a:solidFill>
            <a:round/>
            <a:headEnd/>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2001" name="Text Box 33">
            <a:extLst>
              <a:ext uri="{FF2B5EF4-FFF2-40B4-BE49-F238E27FC236}">
                <a16:creationId xmlns:a16="http://schemas.microsoft.com/office/drawing/2014/main" id="{4F237122-6824-1187-E427-0738359A52B1}"/>
              </a:ext>
            </a:extLst>
          </p:cNvPr>
          <p:cNvSpPr txBox="1">
            <a:spLocks noChangeArrowheads="1"/>
          </p:cNvSpPr>
          <p:nvPr/>
        </p:nvSpPr>
        <p:spPr bwMode="auto">
          <a:xfrm>
            <a:off x="7416800" y="5256213"/>
            <a:ext cx="1638300" cy="342900"/>
          </a:xfrm>
          <a:prstGeom prst="rect">
            <a:avLst/>
          </a:prstGeom>
          <a:noFill/>
          <a:ln>
            <a:noFill/>
          </a:ln>
          <a:effectLst/>
          <a:extLst>
            <a:ext uri="{909E8E84-426E-40DD-AFC4-6F175D3DCCD1}">
              <a14:hiddenFill xmlns:a14="http://schemas.microsoft.com/office/drawing/2010/main">
                <a:solidFill>
                  <a:srgbClr val="00A6A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lIns="0" tIns="0" rIns="0" bIns="0"/>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Tx/>
              <a:buSzTx/>
            </a:pPr>
            <a:r>
              <a:rPr lang="zh-CN" altLang="en-US" sz="2000" b="1" dirty="0">
                <a:solidFill>
                  <a:srgbClr val="FF0000"/>
                </a:solidFill>
                <a:latin typeface="幼圆" pitchFamily="49" charset="-122"/>
                <a:ea typeface="幼圆" pitchFamily="49" charset="-122"/>
              </a:rPr>
              <a:t>盈亏平衡图</a:t>
            </a:r>
          </a:p>
        </p:txBody>
      </p:sp>
      <p:sp>
        <p:nvSpPr>
          <p:cNvPr id="212002" name="Text Box 34">
            <a:extLst>
              <a:ext uri="{FF2B5EF4-FFF2-40B4-BE49-F238E27FC236}">
                <a16:creationId xmlns:a16="http://schemas.microsoft.com/office/drawing/2014/main" id="{F3433EF1-A34B-8FBF-C7D5-53968AB9A3E6}"/>
              </a:ext>
            </a:extLst>
          </p:cNvPr>
          <p:cNvSpPr txBox="1">
            <a:spLocks noChangeArrowheads="1"/>
          </p:cNvSpPr>
          <p:nvPr/>
        </p:nvSpPr>
        <p:spPr bwMode="auto">
          <a:xfrm>
            <a:off x="1934871" y="4104849"/>
            <a:ext cx="3839285" cy="142507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ClrTx/>
              <a:buSzTx/>
            </a:pPr>
            <a:r>
              <a:rPr lang="zh-CN" altLang="en-US" sz="2000" b="1" dirty="0">
                <a:solidFill>
                  <a:srgbClr val="000000"/>
                </a:solidFill>
                <a:latin typeface="幼圆" pitchFamily="49" charset="-122"/>
                <a:ea typeface="幼圆" pitchFamily="49" charset="-122"/>
              </a:rPr>
              <a:t>当</a:t>
            </a:r>
            <a:r>
              <a:rPr lang="en-US" altLang="zh-CN" sz="2000" b="1" dirty="0">
                <a:solidFill>
                  <a:srgbClr val="000000"/>
                </a:solidFill>
                <a:latin typeface="幼圆" pitchFamily="49" charset="-122"/>
                <a:ea typeface="幼圆" pitchFamily="49" charset="-122"/>
              </a:rPr>
              <a:t>NPV</a:t>
            </a:r>
            <a:r>
              <a:rPr lang="en-US" altLang="zh-CN" sz="2000" b="1" baseline="-25000" dirty="0">
                <a:solidFill>
                  <a:srgbClr val="000000"/>
                </a:solidFill>
                <a:latin typeface="幼圆" pitchFamily="49" charset="-122"/>
                <a:ea typeface="幼圆" pitchFamily="49" charset="-122"/>
              </a:rPr>
              <a:t>A</a:t>
            </a:r>
            <a:r>
              <a:rPr lang="zh-CN" altLang="en-US" sz="2000" b="1" dirty="0">
                <a:solidFill>
                  <a:srgbClr val="000000"/>
                </a:solidFill>
                <a:latin typeface="幼圆" pitchFamily="49" charset="-122"/>
                <a:ea typeface="幼圆" pitchFamily="49" charset="-122"/>
              </a:rPr>
              <a:t>＝</a:t>
            </a:r>
            <a:r>
              <a:rPr lang="en-US" altLang="zh-CN" sz="2000" b="1" dirty="0">
                <a:solidFill>
                  <a:srgbClr val="000000"/>
                </a:solidFill>
                <a:latin typeface="幼圆" pitchFamily="49" charset="-122"/>
                <a:ea typeface="幼圆" pitchFamily="49" charset="-122"/>
              </a:rPr>
              <a:t>NPV</a:t>
            </a:r>
            <a:r>
              <a:rPr lang="en-US" altLang="zh-CN" sz="2000" b="1" baseline="-25000" dirty="0">
                <a:solidFill>
                  <a:srgbClr val="000000"/>
                </a:solidFill>
                <a:latin typeface="幼圆" pitchFamily="49" charset="-122"/>
                <a:ea typeface="幼圆" pitchFamily="49" charset="-122"/>
              </a:rPr>
              <a:t>B</a:t>
            </a:r>
            <a:r>
              <a:rPr lang="zh-CN" altLang="en-US" sz="2000" b="1" baseline="-25000" dirty="0">
                <a:solidFill>
                  <a:srgbClr val="000000"/>
                </a:solidFill>
                <a:latin typeface="幼圆" pitchFamily="49" charset="-122"/>
                <a:ea typeface="幼圆" pitchFamily="49" charset="-122"/>
              </a:rPr>
              <a:t> </a:t>
            </a:r>
            <a:r>
              <a:rPr lang="zh-CN" altLang="en-US" sz="2000" b="1" dirty="0">
                <a:solidFill>
                  <a:srgbClr val="000000"/>
                </a:solidFill>
                <a:latin typeface="幼圆" pitchFamily="49" charset="-122"/>
                <a:ea typeface="幼圆" pitchFamily="49" charset="-122"/>
              </a:rPr>
              <a:t>时，可得：</a:t>
            </a:r>
          </a:p>
          <a:p>
            <a:pPr fontAlgn="base">
              <a:lnSpc>
                <a:spcPct val="150000"/>
              </a:lnSpc>
              <a:spcBef>
                <a:spcPct val="0"/>
              </a:spcBef>
              <a:spcAft>
                <a:spcPct val="0"/>
              </a:spcAft>
              <a:buClrTx/>
              <a:buSzTx/>
            </a:pPr>
            <a:r>
              <a:rPr lang="zh-CN" altLang="en-US" sz="2000" b="1" dirty="0">
                <a:solidFill>
                  <a:srgbClr val="000000"/>
                </a:solidFill>
                <a:latin typeface="幼圆" pitchFamily="49" charset="-122"/>
                <a:ea typeface="幼圆" pitchFamily="49" charset="-122"/>
              </a:rPr>
              <a:t>   </a:t>
            </a:r>
            <a:r>
              <a:rPr lang="en-US" altLang="zh-CN" sz="2000" b="1" dirty="0">
                <a:solidFill>
                  <a:srgbClr val="7030A0"/>
                </a:solidFill>
                <a:latin typeface="幼圆" pitchFamily="49" charset="-122"/>
                <a:ea typeface="幼圆" pitchFamily="49" charset="-122"/>
              </a:rPr>
              <a:t>(</a:t>
            </a:r>
            <a:r>
              <a:rPr lang="en-US" altLang="zh-CN" sz="2000" b="1" i="1" dirty="0">
                <a:solidFill>
                  <a:srgbClr val="7030A0"/>
                </a:solidFill>
                <a:latin typeface="幼圆" pitchFamily="49" charset="-122"/>
                <a:ea typeface="幼圆" pitchFamily="49" charset="-122"/>
              </a:rPr>
              <a:t>P</a:t>
            </a:r>
            <a:r>
              <a:rPr lang="en-US" altLang="zh-CN" sz="2000" b="1" dirty="0">
                <a:solidFill>
                  <a:srgbClr val="7030A0"/>
                </a:solidFill>
                <a:latin typeface="幼圆" pitchFamily="49" charset="-122"/>
                <a:ea typeface="幼圆" pitchFamily="49" charset="-122"/>
              </a:rPr>
              <a:t>/</a:t>
            </a:r>
            <a:r>
              <a:rPr lang="en-US" altLang="zh-CN" sz="2000" b="1" i="1" dirty="0">
                <a:solidFill>
                  <a:srgbClr val="7030A0"/>
                </a:solidFill>
                <a:latin typeface="幼圆" pitchFamily="49" charset="-122"/>
                <a:ea typeface="幼圆" pitchFamily="49" charset="-122"/>
              </a:rPr>
              <a:t>A</a:t>
            </a:r>
            <a:r>
              <a:rPr lang="zh-CN" altLang="en-US" sz="2000" b="1" dirty="0">
                <a:solidFill>
                  <a:srgbClr val="7030A0"/>
                </a:solidFill>
                <a:latin typeface="幼圆" pitchFamily="49" charset="-122"/>
                <a:ea typeface="幼圆" pitchFamily="49" charset="-122"/>
              </a:rPr>
              <a:t>，</a:t>
            </a:r>
            <a:r>
              <a:rPr lang="en-US" altLang="zh-CN" sz="2000" b="1" dirty="0">
                <a:solidFill>
                  <a:srgbClr val="7030A0"/>
                </a:solidFill>
                <a:latin typeface="幼圆" pitchFamily="49" charset="-122"/>
                <a:ea typeface="幼圆" pitchFamily="49" charset="-122"/>
              </a:rPr>
              <a:t>15%</a:t>
            </a:r>
            <a:r>
              <a:rPr lang="zh-CN" altLang="en-US" sz="2000" b="1" dirty="0">
                <a:solidFill>
                  <a:srgbClr val="7030A0"/>
                </a:solidFill>
                <a:latin typeface="幼圆" pitchFamily="49" charset="-122"/>
                <a:ea typeface="幼圆" pitchFamily="49" charset="-122"/>
              </a:rPr>
              <a:t>，</a:t>
            </a:r>
            <a:r>
              <a:rPr lang="en-US" altLang="zh-CN" sz="2000" b="1" dirty="0">
                <a:solidFill>
                  <a:srgbClr val="7030A0"/>
                </a:solidFill>
                <a:latin typeface="幼圆" pitchFamily="49" charset="-122"/>
                <a:ea typeface="幼圆" pitchFamily="49" charset="-122"/>
              </a:rPr>
              <a:t>n</a:t>
            </a:r>
            <a:r>
              <a:rPr lang="zh-CN" altLang="en-US" sz="2000" b="1" dirty="0">
                <a:solidFill>
                  <a:srgbClr val="7030A0"/>
                </a:solidFill>
                <a:latin typeface="幼圆" pitchFamily="49" charset="-122"/>
                <a:ea typeface="幼圆" pitchFamily="49" charset="-122"/>
              </a:rPr>
              <a:t>）＝</a:t>
            </a:r>
            <a:r>
              <a:rPr lang="en-US" altLang="zh-CN" sz="2000" b="1" dirty="0">
                <a:solidFill>
                  <a:srgbClr val="7030A0"/>
                </a:solidFill>
                <a:latin typeface="幼圆" pitchFamily="49" charset="-122"/>
                <a:ea typeface="幼圆" pitchFamily="49" charset="-122"/>
              </a:rPr>
              <a:t>5</a:t>
            </a:r>
          </a:p>
          <a:p>
            <a:pPr fontAlgn="base">
              <a:lnSpc>
                <a:spcPct val="150000"/>
              </a:lnSpc>
              <a:spcBef>
                <a:spcPct val="0"/>
              </a:spcBef>
              <a:spcAft>
                <a:spcPct val="0"/>
              </a:spcAft>
              <a:buClrTx/>
              <a:buSzTx/>
            </a:pPr>
            <a:r>
              <a:rPr lang="zh-CN" altLang="en-US" sz="2000" b="1" dirty="0">
                <a:solidFill>
                  <a:srgbClr val="000000"/>
                </a:solidFill>
                <a:latin typeface="幼圆" pitchFamily="49" charset="-122"/>
                <a:ea typeface="幼圆" pitchFamily="49" charset="-122"/>
              </a:rPr>
              <a:t>查复利系数表得 </a:t>
            </a:r>
            <a:r>
              <a:rPr lang="en-US" altLang="zh-CN" sz="2000" b="1" dirty="0">
                <a:solidFill>
                  <a:srgbClr val="FF0000"/>
                </a:solidFill>
                <a:latin typeface="幼圆" pitchFamily="49" charset="-122"/>
                <a:ea typeface="幼圆" pitchFamily="49" charset="-122"/>
              </a:rPr>
              <a:t>n≈10</a:t>
            </a:r>
            <a:r>
              <a:rPr lang="zh-CN" altLang="en-US" sz="2000" b="1" dirty="0">
                <a:solidFill>
                  <a:srgbClr val="FF0000"/>
                </a:solidFill>
                <a:latin typeface="幼圆" pitchFamily="49" charset="-122"/>
                <a:ea typeface="幼圆" pitchFamily="49" charset="-122"/>
              </a:rPr>
              <a:t> </a:t>
            </a:r>
            <a:r>
              <a:rPr lang="zh-CN" altLang="en-US" sz="2000" b="1" dirty="0">
                <a:solidFill>
                  <a:srgbClr val="000000"/>
                </a:solidFill>
                <a:latin typeface="幼圆" pitchFamily="49" charset="-122"/>
                <a:ea typeface="幼圆" pitchFamily="49" charset="-122"/>
              </a:rPr>
              <a:t>年</a:t>
            </a:r>
          </a:p>
        </p:txBody>
      </p:sp>
      <p:sp>
        <p:nvSpPr>
          <p:cNvPr id="3" name="文本框 2">
            <a:extLst>
              <a:ext uri="{FF2B5EF4-FFF2-40B4-BE49-F238E27FC236}">
                <a16:creationId xmlns:a16="http://schemas.microsoft.com/office/drawing/2014/main" id="{EC580E4F-D0E5-D19F-1746-F9D77DFAC9B5}"/>
              </a:ext>
            </a:extLst>
          </p:cNvPr>
          <p:cNvSpPr txBox="1"/>
          <p:nvPr/>
        </p:nvSpPr>
        <p:spPr>
          <a:xfrm>
            <a:off x="1910535" y="3203337"/>
            <a:ext cx="4572000" cy="400110"/>
          </a:xfrm>
          <a:prstGeom prst="rect">
            <a:avLst/>
          </a:prstGeom>
          <a:noFill/>
        </p:spPr>
        <p:txBody>
          <a:bodyPr wrap="square">
            <a:spAutoFit/>
          </a:bodyPr>
          <a:lstStyle/>
          <a:p>
            <a:pPr eaLnBrk="0" fontAlgn="base" hangingPunct="0">
              <a:spcBef>
                <a:spcPct val="0"/>
              </a:spcBef>
              <a:spcAft>
                <a:spcPct val="0"/>
              </a:spcAft>
            </a:pPr>
            <a:r>
              <a:rPr kumimoji="1" lang="en-US" altLang="zh-CN" sz="2000" b="1" dirty="0">
                <a:solidFill>
                  <a:srgbClr val="000000"/>
                </a:solidFill>
                <a:latin typeface="幼圆" pitchFamily="49" charset="-122"/>
                <a:ea typeface="幼圆" pitchFamily="49" charset="-122"/>
              </a:rPr>
              <a:t>NPV</a:t>
            </a:r>
            <a:r>
              <a:rPr kumimoji="1" lang="en-US" altLang="zh-CN" sz="2000" b="1" baseline="-25000" dirty="0">
                <a:solidFill>
                  <a:srgbClr val="000000"/>
                </a:solidFill>
                <a:latin typeface="幼圆" pitchFamily="49" charset="-122"/>
                <a:ea typeface="幼圆" pitchFamily="49" charset="-122"/>
              </a:rPr>
              <a:t>A</a:t>
            </a:r>
            <a:r>
              <a:rPr kumimoji="1" lang="zh-CN" altLang="en-US" sz="2000" b="1" dirty="0">
                <a:solidFill>
                  <a:srgbClr val="000000"/>
                </a:solidFill>
                <a:latin typeface="幼圆" pitchFamily="49" charset="-122"/>
                <a:ea typeface="幼圆" pitchFamily="49" charset="-122"/>
              </a:rPr>
              <a:t>＝－</a:t>
            </a:r>
            <a:r>
              <a:rPr kumimoji="1" lang="en-US" altLang="zh-CN" sz="2000" b="1" dirty="0">
                <a:solidFill>
                  <a:srgbClr val="000000"/>
                </a:solidFill>
                <a:latin typeface="幼圆" pitchFamily="49" charset="-122"/>
                <a:ea typeface="幼圆" pitchFamily="49" charset="-122"/>
              </a:rPr>
              <a:t>70</a:t>
            </a:r>
            <a:r>
              <a:rPr kumimoji="1" lang="zh-CN" altLang="en-US" sz="2000" b="1" dirty="0">
                <a:solidFill>
                  <a:srgbClr val="000000"/>
                </a:solidFill>
                <a:latin typeface="幼圆" pitchFamily="49" charset="-122"/>
                <a:ea typeface="幼圆" pitchFamily="49" charset="-122"/>
              </a:rPr>
              <a:t>＋</a:t>
            </a:r>
            <a:r>
              <a:rPr kumimoji="1" lang="en-US" altLang="zh-CN" sz="2000" b="1" dirty="0">
                <a:solidFill>
                  <a:srgbClr val="000000"/>
                </a:solidFill>
                <a:latin typeface="幼圆" pitchFamily="49" charset="-122"/>
                <a:ea typeface="幼圆" pitchFamily="49" charset="-122"/>
              </a:rPr>
              <a:t>15</a:t>
            </a:r>
            <a:r>
              <a:rPr kumimoji="1" lang="zh-CN" altLang="en-US" sz="2000" b="1" dirty="0">
                <a:solidFill>
                  <a:srgbClr val="000000"/>
                </a:solidFill>
                <a:latin typeface="幼圆" pitchFamily="49" charset="-122"/>
                <a:ea typeface="幼圆" pitchFamily="49" charset="-122"/>
              </a:rPr>
              <a:t>（</a:t>
            </a:r>
            <a:r>
              <a:rPr kumimoji="1" lang="en-US" altLang="zh-CN" sz="2000" b="1" i="1" dirty="0">
                <a:solidFill>
                  <a:srgbClr val="000000"/>
                </a:solidFill>
                <a:latin typeface="幼圆" pitchFamily="49" charset="-122"/>
                <a:ea typeface="幼圆" pitchFamily="49" charset="-122"/>
              </a:rPr>
              <a:t>P</a:t>
            </a:r>
            <a:r>
              <a:rPr kumimoji="1" lang="en-US" altLang="zh-CN" sz="2000" b="1" dirty="0">
                <a:solidFill>
                  <a:srgbClr val="000000"/>
                </a:solidFill>
                <a:latin typeface="幼圆" pitchFamily="49" charset="-122"/>
                <a:ea typeface="幼圆" pitchFamily="49" charset="-122"/>
              </a:rPr>
              <a:t>/</a:t>
            </a:r>
            <a:r>
              <a:rPr kumimoji="1" lang="en-US" altLang="zh-CN" sz="2000" b="1" i="1" dirty="0">
                <a:solidFill>
                  <a:srgbClr val="000000"/>
                </a:solidFill>
                <a:latin typeface="幼圆" pitchFamily="49" charset="-122"/>
                <a:ea typeface="幼圆" pitchFamily="49" charset="-122"/>
              </a:rPr>
              <a:t>A</a:t>
            </a:r>
            <a:r>
              <a:rPr kumimoji="1" lang="zh-CN" altLang="en-US" sz="2000" b="1" dirty="0">
                <a:solidFill>
                  <a:srgbClr val="000000"/>
                </a:solidFill>
                <a:latin typeface="幼圆" pitchFamily="49" charset="-122"/>
                <a:ea typeface="幼圆" pitchFamily="49" charset="-122"/>
              </a:rPr>
              <a:t>，</a:t>
            </a:r>
            <a:r>
              <a:rPr kumimoji="1" lang="en-US" altLang="zh-CN" sz="2000" b="1" dirty="0">
                <a:solidFill>
                  <a:srgbClr val="000000"/>
                </a:solidFill>
                <a:latin typeface="幼圆" pitchFamily="49" charset="-122"/>
                <a:ea typeface="幼圆" pitchFamily="49" charset="-122"/>
              </a:rPr>
              <a:t>15%</a:t>
            </a:r>
            <a:r>
              <a:rPr kumimoji="1" lang="zh-CN" altLang="en-US" sz="2000" b="1" dirty="0">
                <a:solidFill>
                  <a:srgbClr val="000000"/>
                </a:solidFill>
                <a:latin typeface="幼圆" pitchFamily="49" charset="-122"/>
                <a:ea typeface="幼圆" pitchFamily="49" charset="-122"/>
              </a:rPr>
              <a:t>，</a:t>
            </a:r>
            <a:r>
              <a:rPr kumimoji="1" lang="en-US" altLang="zh-CN" sz="2000" b="1" dirty="0">
                <a:solidFill>
                  <a:srgbClr val="000000"/>
                </a:solidFill>
                <a:latin typeface="幼圆" pitchFamily="49" charset="-122"/>
                <a:ea typeface="幼圆" pitchFamily="49" charset="-122"/>
              </a:rPr>
              <a:t>n</a:t>
            </a:r>
            <a:r>
              <a:rPr kumimoji="1" lang="zh-CN" altLang="en-US" sz="2000" b="1" dirty="0">
                <a:solidFill>
                  <a:srgbClr val="000000"/>
                </a:solidFill>
                <a:latin typeface="幼圆" pitchFamily="49" charset="-122"/>
                <a:ea typeface="幼圆" pitchFamily="49" charset="-122"/>
              </a:rPr>
              <a:t>）</a:t>
            </a:r>
            <a:endParaRPr lang="zh-CN" altLang="en-US" sz="2000" dirty="0">
              <a:solidFill>
                <a:srgbClr val="000000"/>
              </a:solidFill>
              <a:latin typeface="Tahoma" panose="020B0604030504040204" pitchFamily="34" charset="0"/>
              <a:ea typeface="宋体" panose="02010600030101010101" pitchFamily="2" charset="-122"/>
            </a:endParaRPr>
          </a:p>
        </p:txBody>
      </p:sp>
      <p:sp>
        <p:nvSpPr>
          <p:cNvPr id="5" name="文本框 4">
            <a:extLst>
              <a:ext uri="{FF2B5EF4-FFF2-40B4-BE49-F238E27FC236}">
                <a16:creationId xmlns:a16="http://schemas.microsoft.com/office/drawing/2014/main" id="{D02C33D9-AB9D-4D5F-10FE-55A724660B17}"/>
              </a:ext>
            </a:extLst>
          </p:cNvPr>
          <p:cNvSpPr txBox="1"/>
          <p:nvPr/>
        </p:nvSpPr>
        <p:spPr>
          <a:xfrm>
            <a:off x="1910535" y="3699455"/>
            <a:ext cx="4741068" cy="400110"/>
          </a:xfrm>
          <a:prstGeom prst="rect">
            <a:avLst/>
          </a:prstGeom>
          <a:noFill/>
        </p:spPr>
        <p:txBody>
          <a:bodyPr wrap="square">
            <a:spAutoFit/>
          </a:bodyPr>
          <a:lstStyle/>
          <a:p>
            <a:pPr eaLnBrk="0" fontAlgn="base" hangingPunct="0">
              <a:spcBef>
                <a:spcPct val="0"/>
              </a:spcBef>
              <a:spcAft>
                <a:spcPct val="0"/>
              </a:spcAft>
            </a:pPr>
            <a:r>
              <a:rPr kumimoji="1" lang="en-US" altLang="zh-CN" sz="2000" b="1" dirty="0">
                <a:solidFill>
                  <a:srgbClr val="000000"/>
                </a:solidFill>
                <a:latin typeface="幼圆" pitchFamily="49" charset="-122"/>
                <a:ea typeface="幼圆" pitchFamily="49" charset="-122"/>
              </a:rPr>
              <a:t>NPV</a:t>
            </a:r>
            <a:r>
              <a:rPr kumimoji="1" lang="en-US" altLang="zh-CN" sz="2000" b="1" baseline="-25000" dirty="0">
                <a:solidFill>
                  <a:srgbClr val="000000"/>
                </a:solidFill>
                <a:latin typeface="幼圆" pitchFamily="49" charset="-122"/>
                <a:ea typeface="幼圆" pitchFamily="49" charset="-122"/>
              </a:rPr>
              <a:t>B</a:t>
            </a:r>
            <a:r>
              <a:rPr kumimoji="1" lang="zh-CN" altLang="en-US" sz="2000" b="1" baseline="-25000" dirty="0">
                <a:solidFill>
                  <a:srgbClr val="000000"/>
                </a:solidFill>
                <a:latin typeface="幼圆" pitchFamily="49" charset="-122"/>
                <a:ea typeface="幼圆" pitchFamily="49" charset="-122"/>
              </a:rPr>
              <a:t> </a:t>
            </a:r>
            <a:r>
              <a:rPr kumimoji="1" lang="zh-CN" altLang="en-US" sz="2000" b="1" dirty="0">
                <a:solidFill>
                  <a:srgbClr val="000000"/>
                </a:solidFill>
                <a:latin typeface="幼圆" pitchFamily="49" charset="-122"/>
                <a:ea typeface="幼圆" pitchFamily="49" charset="-122"/>
              </a:rPr>
              <a:t>＝－</a:t>
            </a:r>
            <a:r>
              <a:rPr kumimoji="1" lang="en-US" altLang="zh-CN" sz="2000" b="1" dirty="0">
                <a:solidFill>
                  <a:srgbClr val="000000"/>
                </a:solidFill>
                <a:latin typeface="幼圆" pitchFamily="49" charset="-122"/>
                <a:ea typeface="幼圆" pitchFamily="49" charset="-122"/>
              </a:rPr>
              <a:t>170</a:t>
            </a:r>
            <a:r>
              <a:rPr kumimoji="1" lang="zh-CN" altLang="en-US" sz="2000" b="1" dirty="0">
                <a:solidFill>
                  <a:srgbClr val="000000"/>
                </a:solidFill>
                <a:latin typeface="幼圆" pitchFamily="49" charset="-122"/>
                <a:ea typeface="幼圆" pitchFamily="49" charset="-122"/>
              </a:rPr>
              <a:t>＋</a:t>
            </a:r>
            <a:r>
              <a:rPr kumimoji="1" lang="en-US" altLang="zh-CN" sz="2000" b="1" dirty="0">
                <a:solidFill>
                  <a:srgbClr val="000000"/>
                </a:solidFill>
                <a:latin typeface="幼圆" pitchFamily="49" charset="-122"/>
                <a:ea typeface="幼圆" pitchFamily="49" charset="-122"/>
              </a:rPr>
              <a:t>35</a:t>
            </a:r>
            <a:r>
              <a:rPr kumimoji="1" lang="zh-CN" altLang="en-US" sz="2000" b="1" dirty="0">
                <a:solidFill>
                  <a:srgbClr val="000000"/>
                </a:solidFill>
                <a:latin typeface="幼圆" pitchFamily="49" charset="-122"/>
                <a:ea typeface="幼圆" pitchFamily="49" charset="-122"/>
              </a:rPr>
              <a:t>（</a:t>
            </a:r>
            <a:r>
              <a:rPr kumimoji="1" lang="en-US" altLang="zh-CN" sz="2000" b="1" i="1" dirty="0">
                <a:solidFill>
                  <a:srgbClr val="000000"/>
                </a:solidFill>
                <a:latin typeface="幼圆" pitchFamily="49" charset="-122"/>
                <a:ea typeface="幼圆" pitchFamily="49" charset="-122"/>
              </a:rPr>
              <a:t>P</a:t>
            </a:r>
            <a:r>
              <a:rPr kumimoji="1" lang="en-US" altLang="zh-CN" sz="2000" b="1" dirty="0">
                <a:solidFill>
                  <a:srgbClr val="000000"/>
                </a:solidFill>
                <a:latin typeface="幼圆" pitchFamily="49" charset="-122"/>
                <a:ea typeface="幼圆" pitchFamily="49" charset="-122"/>
              </a:rPr>
              <a:t>/</a:t>
            </a:r>
            <a:r>
              <a:rPr kumimoji="1" lang="en-US" altLang="zh-CN" sz="2000" b="1" i="1" dirty="0">
                <a:solidFill>
                  <a:srgbClr val="000000"/>
                </a:solidFill>
                <a:latin typeface="幼圆" pitchFamily="49" charset="-122"/>
                <a:ea typeface="幼圆" pitchFamily="49" charset="-122"/>
              </a:rPr>
              <a:t>A</a:t>
            </a:r>
            <a:r>
              <a:rPr kumimoji="1" lang="zh-CN" altLang="en-US" sz="2000" b="1" dirty="0">
                <a:solidFill>
                  <a:srgbClr val="000000"/>
                </a:solidFill>
                <a:latin typeface="幼圆" pitchFamily="49" charset="-122"/>
                <a:ea typeface="幼圆" pitchFamily="49" charset="-122"/>
              </a:rPr>
              <a:t>，</a:t>
            </a:r>
            <a:r>
              <a:rPr kumimoji="1" lang="en-US" altLang="zh-CN" sz="2000" b="1" dirty="0">
                <a:solidFill>
                  <a:srgbClr val="000000"/>
                </a:solidFill>
                <a:latin typeface="幼圆" pitchFamily="49" charset="-122"/>
                <a:ea typeface="幼圆" pitchFamily="49" charset="-122"/>
              </a:rPr>
              <a:t>15%</a:t>
            </a:r>
            <a:r>
              <a:rPr kumimoji="1" lang="zh-CN" altLang="en-US" sz="2000" b="1" dirty="0">
                <a:solidFill>
                  <a:srgbClr val="000000"/>
                </a:solidFill>
                <a:latin typeface="幼圆" pitchFamily="49" charset="-122"/>
                <a:ea typeface="幼圆" pitchFamily="49" charset="-122"/>
              </a:rPr>
              <a:t>，</a:t>
            </a:r>
            <a:r>
              <a:rPr kumimoji="1" lang="en-US" altLang="zh-CN" sz="2000" b="1" i="1" dirty="0">
                <a:solidFill>
                  <a:srgbClr val="000000"/>
                </a:solidFill>
                <a:latin typeface="幼圆" pitchFamily="49" charset="-122"/>
                <a:ea typeface="幼圆" pitchFamily="49" charset="-122"/>
              </a:rPr>
              <a:t>n</a:t>
            </a:r>
            <a:r>
              <a:rPr kumimoji="1" lang="zh-CN" altLang="en-US" sz="2000" b="1" dirty="0">
                <a:solidFill>
                  <a:srgbClr val="000000"/>
                </a:solidFill>
                <a:latin typeface="幼圆" pitchFamily="49" charset="-122"/>
                <a:ea typeface="幼圆" pitchFamily="49" charset="-122"/>
              </a:rPr>
              <a:t>）</a:t>
            </a:r>
          </a:p>
        </p:txBody>
      </p:sp>
    </p:spTree>
    <p:extLst>
      <p:ext uri="{BB962C8B-B14F-4D97-AF65-F5344CB8AC3E}">
        <p14:creationId xmlns:p14="http://schemas.microsoft.com/office/powerpoint/2010/main" val="237593586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1988"/>
                                        </p:tgtEl>
                                        <p:attrNameLst>
                                          <p:attrName>style.visibility</p:attrName>
                                        </p:attrNameLst>
                                      </p:cBhvr>
                                      <p:to>
                                        <p:strVal val="visible"/>
                                      </p:to>
                                    </p:set>
                                    <p:animEffect transition="in" filter="slide(fromBottom)">
                                      <p:cBhvr>
                                        <p:cTn id="7" dur="500"/>
                                        <p:tgtEl>
                                          <p:spTgt spid="21198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12000"/>
                                        </p:tgtEl>
                                        <p:attrNameLst>
                                          <p:attrName>style.visibility</p:attrName>
                                        </p:attrNameLst>
                                      </p:cBhvr>
                                      <p:to>
                                        <p:strVal val="visible"/>
                                      </p:to>
                                    </p:set>
                                    <p:animEffect transition="in" filter="dissolve">
                                      <p:cBhvr>
                                        <p:cTn id="11" dur="500"/>
                                        <p:tgtEl>
                                          <p:spTgt spid="212000"/>
                                        </p:tgtEl>
                                      </p:cBhvr>
                                    </p:animEffect>
                                  </p:childTnLst>
                                </p:cTn>
                              </p:par>
                              <p:par>
                                <p:cTn id="12" presetID="12" presetClass="entr" presetSubtype="4" fill="hold" nodeType="withEffect">
                                  <p:stCondLst>
                                    <p:cond delay="0"/>
                                  </p:stCondLst>
                                  <p:childTnLst>
                                    <p:set>
                                      <p:cBhvr>
                                        <p:cTn id="13" dur="1" fill="hold">
                                          <p:stCondLst>
                                            <p:cond delay="0"/>
                                          </p:stCondLst>
                                        </p:cTn>
                                        <p:tgtEl>
                                          <p:spTgt spid="211995"/>
                                        </p:tgtEl>
                                        <p:attrNameLst>
                                          <p:attrName>style.visibility</p:attrName>
                                        </p:attrNameLst>
                                      </p:cBhvr>
                                      <p:to>
                                        <p:strVal val="visible"/>
                                      </p:to>
                                    </p:set>
                                    <p:animEffect transition="in" filter="slide(fromBottom)">
                                      <p:cBhvr>
                                        <p:cTn id="14" dur="500"/>
                                        <p:tgtEl>
                                          <p:spTgt spid="211995"/>
                                        </p:tgtEl>
                                      </p:cBhvr>
                                    </p:animEffect>
                                  </p:childTnLst>
                                </p:cTn>
                              </p:par>
                              <p:par>
                                <p:cTn id="15" presetID="12" presetClass="entr" presetSubtype="4" fill="hold" nodeType="withEffect">
                                  <p:stCondLst>
                                    <p:cond delay="0"/>
                                  </p:stCondLst>
                                  <p:childTnLst>
                                    <p:set>
                                      <p:cBhvr>
                                        <p:cTn id="16" dur="1" fill="hold">
                                          <p:stCondLst>
                                            <p:cond delay="0"/>
                                          </p:stCondLst>
                                        </p:cTn>
                                        <p:tgtEl>
                                          <p:spTgt spid="211996"/>
                                        </p:tgtEl>
                                        <p:attrNameLst>
                                          <p:attrName>style.visibility</p:attrName>
                                        </p:attrNameLst>
                                      </p:cBhvr>
                                      <p:to>
                                        <p:strVal val="visible"/>
                                      </p:to>
                                    </p:set>
                                    <p:animEffect transition="in" filter="slide(fromBottom)">
                                      <p:cBhvr>
                                        <p:cTn id="17" dur="500"/>
                                        <p:tgtEl>
                                          <p:spTgt spid="211996"/>
                                        </p:tgtEl>
                                      </p:cBhvr>
                                    </p:animEffect>
                                  </p:childTnLst>
                                </p:cTn>
                              </p:par>
                              <p:par>
                                <p:cTn id="18" presetID="12" presetClass="entr" presetSubtype="4" fill="hold" nodeType="withEffect">
                                  <p:stCondLst>
                                    <p:cond delay="0"/>
                                  </p:stCondLst>
                                  <p:childTnLst>
                                    <p:set>
                                      <p:cBhvr>
                                        <p:cTn id="19" dur="1" fill="hold">
                                          <p:stCondLst>
                                            <p:cond delay="0"/>
                                          </p:stCondLst>
                                        </p:cTn>
                                        <p:tgtEl>
                                          <p:spTgt spid="211992"/>
                                        </p:tgtEl>
                                        <p:attrNameLst>
                                          <p:attrName>style.visibility</p:attrName>
                                        </p:attrNameLst>
                                      </p:cBhvr>
                                      <p:to>
                                        <p:strVal val="visible"/>
                                      </p:to>
                                    </p:set>
                                    <p:animEffect transition="in" filter="slide(fromBottom)">
                                      <p:cBhvr>
                                        <p:cTn id="20" dur="500"/>
                                        <p:tgtEl>
                                          <p:spTgt spid="211992"/>
                                        </p:tgtEl>
                                      </p:cBhvr>
                                    </p:animEffect>
                                  </p:childTnLst>
                                </p:cTn>
                              </p:par>
                              <p:par>
                                <p:cTn id="21" presetID="12" presetClass="entr" presetSubtype="4" fill="hold" nodeType="withEffect">
                                  <p:stCondLst>
                                    <p:cond delay="0"/>
                                  </p:stCondLst>
                                  <p:childTnLst>
                                    <p:set>
                                      <p:cBhvr>
                                        <p:cTn id="22" dur="1" fill="hold">
                                          <p:stCondLst>
                                            <p:cond delay="0"/>
                                          </p:stCondLst>
                                        </p:cTn>
                                        <p:tgtEl>
                                          <p:spTgt spid="211991"/>
                                        </p:tgtEl>
                                        <p:attrNameLst>
                                          <p:attrName>style.visibility</p:attrName>
                                        </p:attrNameLst>
                                      </p:cBhvr>
                                      <p:to>
                                        <p:strVal val="visible"/>
                                      </p:to>
                                    </p:set>
                                    <p:animEffect transition="in" filter="slide(fromBottom)">
                                      <p:cBhvr>
                                        <p:cTn id="23" dur="500"/>
                                        <p:tgtEl>
                                          <p:spTgt spid="211991"/>
                                        </p:tgtEl>
                                      </p:cBhvr>
                                    </p:animEffect>
                                  </p:childTnLst>
                                </p:cTn>
                              </p:par>
                              <p:par>
                                <p:cTn id="24" presetID="12" presetClass="entr" presetSubtype="4" fill="hold" nodeType="withEffect">
                                  <p:stCondLst>
                                    <p:cond delay="0"/>
                                  </p:stCondLst>
                                  <p:childTnLst>
                                    <p:set>
                                      <p:cBhvr>
                                        <p:cTn id="25" dur="1" fill="hold">
                                          <p:stCondLst>
                                            <p:cond delay="0"/>
                                          </p:stCondLst>
                                        </p:cTn>
                                        <p:tgtEl>
                                          <p:spTgt spid="211994"/>
                                        </p:tgtEl>
                                        <p:attrNameLst>
                                          <p:attrName>style.visibility</p:attrName>
                                        </p:attrNameLst>
                                      </p:cBhvr>
                                      <p:to>
                                        <p:strVal val="visible"/>
                                      </p:to>
                                    </p:set>
                                    <p:animEffect transition="in" filter="slide(fromBottom)">
                                      <p:cBhvr>
                                        <p:cTn id="26" dur="500"/>
                                        <p:tgtEl>
                                          <p:spTgt spid="211994"/>
                                        </p:tgtEl>
                                      </p:cBhvr>
                                    </p:animEffect>
                                  </p:childTnLst>
                                </p:cTn>
                              </p:par>
                              <p:par>
                                <p:cTn id="27" presetID="12" presetClass="entr" presetSubtype="4" fill="hold" nodeType="withEffect">
                                  <p:stCondLst>
                                    <p:cond delay="0"/>
                                  </p:stCondLst>
                                  <p:childTnLst>
                                    <p:set>
                                      <p:cBhvr>
                                        <p:cTn id="28" dur="1" fill="hold">
                                          <p:stCondLst>
                                            <p:cond delay="0"/>
                                          </p:stCondLst>
                                        </p:cTn>
                                        <p:tgtEl>
                                          <p:spTgt spid="211997"/>
                                        </p:tgtEl>
                                        <p:attrNameLst>
                                          <p:attrName>style.visibility</p:attrName>
                                        </p:attrNameLst>
                                      </p:cBhvr>
                                      <p:to>
                                        <p:strVal val="visible"/>
                                      </p:to>
                                    </p:set>
                                    <p:animEffect transition="in" filter="slide(fromBottom)">
                                      <p:cBhvr>
                                        <p:cTn id="29" dur="500"/>
                                        <p:tgtEl>
                                          <p:spTgt spid="211997"/>
                                        </p:tgtEl>
                                      </p:cBhvr>
                                    </p:animEffect>
                                  </p:childTnLst>
                                </p:cTn>
                              </p:par>
                              <p:par>
                                <p:cTn id="30" presetID="12" presetClass="entr" presetSubtype="4" fill="hold" nodeType="withEffect">
                                  <p:stCondLst>
                                    <p:cond delay="0"/>
                                  </p:stCondLst>
                                  <p:childTnLst>
                                    <p:set>
                                      <p:cBhvr>
                                        <p:cTn id="31" dur="1" fill="hold">
                                          <p:stCondLst>
                                            <p:cond delay="0"/>
                                          </p:stCondLst>
                                        </p:cTn>
                                        <p:tgtEl>
                                          <p:spTgt spid="211993"/>
                                        </p:tgtEl>
                                        <p:attrNameLst>
                                          <p:attrName>style.visibility</p:attrName>
                                        </p:attrNameLst>
                                      </p:cBhvr>
                                      <p:to>
                                        <p:strVal val="visible"/>
                                      </p:to>
                                    </p:set>
                                    <p:animEffect transition="in" filter="slide(fromBottom)">
                                      <p:cBhvr>
                                        <p:cTn id="32" dur="500"/>
                                        <p:tgtEl>
                                          <p:spTgt spid="211993"/>
                                        </p:tgtEl>
                                      </p:cBhvr>
                                    </p:animEffect>
                                  </p:childTnLst>
                                </p:cTn>
                              </p:par>
                              <p:par>
                                <p:cTn id="33" presetID="12" presetClass="entr" presetSubtype="4" fill="hold" nodeType="withEffect">
                                  <p:stCondLst>
                                    <p:cond delay="0"/>
                                  </p:stCondLst>
                                  <p:childTnLst>
                                    <p:set>
                                      <p:cBhvr>
                                        <p:cTn id="34" dur="1" fill="hold">
                                          <p:stCondLst>
                                            <p:cond delay="0"/>
                                          </p:stCondLst>
                                        </p:cTn>
                                        <p:tgtEl>
                                          <p:spTgt spid="212001"/>
                                        </p:tgtEl>
                                        <p:attrNameLst>
                                          <p:attrName>style.visibility</p:attrName>
                                        </p:attrNameLst>
                                      </p:cBhvr>
                                      <p:to>
                                        <p:strVal val="visible"/>
                                      </p:to>
                                    </p:set>
                                    <p:animEffect transition="in" filter="slide(fromBottom)">
                                      <p:cBhvr>
                                        <p:cTn id="35" dur="500"/>
                                        <p:tgtEl>
                                          <p:spTgt spid="212001"/>
                                        </p:tgtEl>
                                      </p:cBhvr>
                                    </p:animEffect>
                                  </p:childTnLst>
                                </p:cTn>
                              </p:par>
                              <p:par>
                                <p:cTn id="36" presetID="12" presetClass="entr" presetSubtype="4" fill="hold" nodeType="withEffect">
                                  <p:stCondLst>
                                    <p:cond delay="0"/>
                                  </p:stCondLst>
                                  <p:childTnLst>
                                    <p:set>
                                      <p:cBhvr>
                                        <p:cTn id="37" dur="1" fill="hold">
                                          <p:stCondLst>
                                            <p:cond delay="0"/>
                                          </p:stCondLst>
                                        </p:cTn>
                                        <p:tgtEl>
                                          <p:spTgt spid="211998"/>
                                        </p:tgtEl>
                                        <p:attrNameLst>
                                          <p:attrName>style.visibility</p:attrName>
                                        </p:attrNameLst>
                                      </p:cBhvr>
                                      <p:to>
                                        <p:strVal val="visible"/>
                                      </p:to>
                                    </p:set>
                                    <p:animEffect transition="in" filter="slide(fromBottom)">
                                      <p:cBhvr>
                                        <p:cTn id="38" dur="500"/>
                                        <p:tgtEl>
                                          <p:spTgt spid="211998"/>
                                        </p:tgtEl>
                                      </p:cBhvr>
                                    </p:animEffect>
                                  </p:childTnLst>
                                </p:cTn>
                              </p:par>
                              <p:par>
                                <p:cTn id="39" presetID="12" presetClass="entr" presetSubtype="4" fill="hold" nodeType="withEffect">
                                  <p:stCondLst>
                                    <p:cond delay="0"/>
                                  </p:stCondLst>
                                  <p:childTnLst>
                                    <p:set>
                                      <p:cBhvr>
                                        <p:cTn id="40" dur="1" fill="hold">
                                          <p:stCondLst>
                                            <p:cond delay="0"/>
                                          </p:stCondLst>
                                        </p:cTn>
                                        <p:tgtEl>
                                          <p:spTgt spid="211999"/>
                                        </p:tgtEl>
                                        <p:attrNameLst>
                                          <p:attrName>style.visibility</p:attrName>
                                        </p:attrNameLst>
                                      </p:cBhvr>
                                      <p:to>
                                        <p:strVal val="visible"/>
                                      </p:to>
                                    </p:set>
                                    <p:animEffect transition="in" filter="slide(fromBottom)">
                                      <p:cBhvr>
                                        <p:cTn id="41" dur="500"/>
                                        <p:tgtEl>
                                          <p:spTgt spid="21199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nodeType="clickEffect">
                                  <p:stCondLst>
                                    <p:cond delay="0"/>
                                  </p:stCondLst>
                                  <p:childTnLst>
                                    <p:set>
                                      <p:cBhvr>
                                        <p:cTn id="45" dur="1" fill="hold">
                                          <p:stCondLst>
                                            <p:cond delay="0"/>
                                          </p:stCondLst>
                                        </p:cTn>
                                        <p:tgtEl>
                                          <p:spTgt spid="212002">
                                            <p:txEl>
                                              <p:pRg st="0" end="0"/>
                                            </p:txEl>
                                          </p:spTgt>
                                        </p:tgtEl>
                                        <p:attrNameLst>
                                          <p:attrName>style.visibility</p:attrName>
                                        </p:attrNameLst>
                                      </p:cBhvr>
                                      <p:to>
                                        <p:strVal val="visible"/>
                                      </p:to>
                                    </p:set>
                                    <p:animEffect transition="in" filter="slide(fromBottom)">
                                      <p:cBhvr>
                                        <p:cTn id="46" dur="500"/>
                                        <p:tgtEl>
                                          <p:spTgt spid="212002">
                                            <p:txEl>
                                              <p:pRg st="0" end="0"/>
                                            </p:txEl>
                                          </p:spTgt>
                                        </p:tgtEl>
                                      </p:cBhvr>
                                    </p:animEffect>
                                  </p:childTnLst>
                                </p:cTn>
                              </p:par>
                            </p:childTnLst>
                          </p:cTn>
                        </p:par>
                        <p:par>
                          <p:cTn id="47" fill="hold" nodeType="afterGroup">
                            <p:stCondLst>
                              <p:cond delay="500"/>
                            </p:stCondLst>
                            <p:childTnLst>
                              <p:par>
                                <p:cTn id="48" presetID="12" presetClass="entr" presetSubtype="4" fill="hold" nodeType="afterEffect">
                                  <p:stCondLst>
                                    <p:cond delay="0"/>
                                  </p:stCondLst>
                                  <p:childTnLst>
                                    <p:set>
                                      <p:cBhvr>
                                        <p:cTn id="49" dur="1" fill="hold">
                                          <p:stCondLst>
                                            <p:cond delay="0"/>
                                          </p:stCondLst>
                                        </p:cTn>
                                        <p:tgtEl>
                                          <p:spTgt spid="212002">
                                            <p:txEl>
                                              <p:pRg st="1" end="1"/>
                                            </p:txEl>
                                          </p:spTgt>
                                        </p:tgtEl>
                                        <p:attrNameLst>
                                          <p:attrName>style.visibility</p:attrName>
                                        </p:attrNameLst>
                                      </p:cBhvr>
                                      <p:to>
                                        <p:strVal val="visible"/>
                                      </p:to>
                                    </p:set>
                                    <p:animEffect transition="in" filter="slide(fromBottom)">
                                      <p:cBhvr>
                                        <p:cTn id="50" dur="500"/>
                                        <p:tgtEl>
                                          <p:spTgt spid="212002">
                                            <p:txEl>
                                              <p:pRg st="1" end="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4" fill="hold" nodeType="clickEffect">
                                  <p:stCondLst>
                                    <p:cond delay="0"/>
                                  </p:stCondLst>
                                  <p:childTnLst>
                                    <p:set>
                                      <p:cBhvr>
                                        <p:cTn id="54" dur="1" fill="hold">
                                          <p:stCondLst>
                                            <p:cond delay="0"/>
                                          </p:stCondLst>
                                        </p:cTn>
                                        <p:tgtEl>
                                          <p:spTgt spid="212002">
                                            <p:txEl>
                                              <p:pRg st="2" end="2"/>
                                            </p:txEl>
                                          </p:spTgt>
                                        </p:tgtEl>
                                        <p:attrNameLst>
                                          <p:attrName>style.visibility</p:attrName>
                                        </p:attrNameLst>
                                      </p:cBhvr>
                                      <p:to>
                                        <p:strVal val="visible"/>
                                      </p:to>
                                    </p:set>
                                    <p:animEffect transition="in" filter="slide(fromBottom)">
                                      <p:cBhvr>
                                        <p:cTn id="55" dur="500"/>
                                        <p:tgtEl>
                                          <p:spTgt spid="2120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88" grpId="0"/>
      <p:bldP spid="211991" grpId="0"/>
      <p:bldP spid="211993" grpId="0"/>
      <p:bldP spid="211994" grpId="0"/>
      <p:bldP spid="211997" grpId="0"/>
      <p:bldP spid="211999" grpId="0"/>
      <p:bldP spid="21200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790F1E44-B6F0-67EE-350F-9B001FCF2039}"/>
              </a:ext>
            </a:extLst>
          </p:cNvPr>
          <p:cNvSpPr/>
          <p:nvPr/>
        </p:nvSpPr>
        <p:spPr>
          <a:xfrm>
            <a:off x="1910536" y="4419110"/>
            <a:ext cx="3751185"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eaLnBrk="0" fontAlgn="base" hangingPunct="0">
              <a:spcBef>
                <a:spcPct val="0"/>
              </a:spcBef>
              <a:spcAft>
                <a:spcPct val="0"/>
              </a:spcAft>
            </a:pPr>
            <a:endParaRPr kumimoji="1" lang="zh-CN" altLang="en-US">
              <a:solidFill>
                <a:srgbClr val="000000"/>
              </a:solidFill>
              <a:latin typeface="Times New Roman"/>
              <a:ea typeface="隶书"/>
            </a:endParaRPr>
          </a:p>
        </p:txBody>
      </p:sp>
      <p:pic>
        <p:nvPicPr>
          <p:cNvPr id="8" name="图片 7">
            <a:extLst>
              <a:ext uri="{FF2B5EF4-FFF2-40B4-BE49-F238E27FC236}">
                <a16:creationId xmlns:a16="http://schemas.microsoft.com/office/drawing/2014/main" id="{D3396DFD-687D-B32B-ED34-09D08459E01D}"/>
              </a:ext>
            </a:extLst>
          </p:cNvPr>
          <p:cNvPicPr>
            <a:picLocks noChangeAspect="1"/>
          </p:cNvPicPr>
          <p:nvPr/>
        </p:nvPicPr>
        <p:blipFill rotWithShape="1">
          <a:blip r:embed="rId2"/>
          <a:srcRect l="1" r="-1136" b="15433"/>
          <a:stretch/>
        </p:blipFill>
        <p:spPr>
          <a:xfrm>
            <a:off x="1685511" y="3577860"/>
            <a:ext cx="8235915" cy="2835314"/>
          </a:xfrm>
          <a:prstGeom prst="rect">
            <a:avLst/>
          </a:prstGeom>
        </p:spPr>
      </p:pic>
      <p:pic>
        <p:nvPicPr>
          <p:cNvPr id="7" name="图片 6">
            <a:extLst>
              <a:ext uri="{FF2B5EF4-FFF2-40B4-BE49-F238E27FC236}">
                <a16:creationId xmlns:a16="http://schemas.microsoft.com/office/drawing/2014/main" id="{6C900723-3F5C-F0F6-EF6D-A5BBD258EB71}"/>
              </a:ext>
            </a:extLst>
          </p:cNvPr>
          <p:cNvPicPr>
            <a:picLocks noChangeAspect="1"/>
          </p:cNvPicPr>
          <p:nvPr/>
        </p:nvPicPr>
        <p:blipFill>
          <a:blip r:embed="rId3"/>
          <a:stretch>
            <a:fillRect/>
          </a:stretch>
        </p:blipFill>
        <p:spPr>
          <a:xfrm>
            <a:off x="1685510" y="498403"/>
            <a:ext cx="5724578" cy="3060700"/>
          </a:xfrm>
          <a:prstGeom prst="rect">
            <a:avLst/>
          </a:prstGeom>
        </p:spPr>
      </p:pic>
      <p:sp>
        <p:nvSpPr>
          <p:cNvPr id="6" name="标题 5">
            <a:extLst>
              <a:ext uri="{FF2B5EF4-FFF2-40B4-BE49-F238E27FC236}">
                <a16:creationId xmlns:a16="http://schemas.microsoft.com/office/drawing/2014/main" id="{67513EA0-2CE3-48C5-DB90-79C3AD763A9D}"/>
              </a:ext>
            </a:extLst>
          </p:cNvPr>
          <p:cNvSpPr txBox="1">
            <a:spLocks noGrp="1"/>
          </p:cNvSpPr>
          <p:nvPr>
            <p:ph type="ctrTitle"/>
          </p:nvPr>
        </p:nvSpPr>
        <p:spPr>
          <a:xfrm>
            <a:off x="1685510" y="105286"/>
            <a:ext cx="7772400" cy="523220"/>
          </a:xfrm>
          <a:prstGeom prst="rect">
            <a:avLst/>
          </a:prstGeom>
          <a:noFill/>
        </p:spPr>
        <p:txBody>
          <a:bodyPr wrap="square">
            <a:spAutoFit/>
          </a:bodyPr>
          <a:lstStyle/>
          <a:p>
            <a:pPr algn="l" latinLnBrk="1"/>
            <a:r>
              <a:rPr lang="zh-CN" altLang="en-US" sz="2800" b="1" dirty="0">
                <a:solidFill>
                  <a:srgbClr val="000000"/>
                </a:solidFill>
                <a:highlight>
                  <a:srgbClr val="FFFFFF"/>
                </a:highlight>
                <a:latin typeface="PingFang SC" panose="020B0400000000000000" pitchFamily="34" charset="-122"/>
                <a:ea typeface="PingFang SC" panose="020B0400000000000000" pitchFamily="34" charset="-122"/>
              </a:rPr>
              <a:t>宝洁激爽黯然退市 三年投</a:t>
            </a:r>
            <a:r>
              <a:rPr lang="en-US" altLang="zh-CN" sz="2800" b="1" dirty="0">
                <a:solidFill>
                  <a:srgbClr val="000000"/>
                </a:solidFill>
                <a:highlight>
                  <a:srgbClr val="FFFFFF"/>
                </a:highlight>
                <a:latin typeface="PingFang SC" panose="020B0400000000000000" pitchFamily="34" charset="-122"/>
                <a:ea typeface="PingFang SC" panose="020B0400000000000000" pitchFamily="34" charset="-122"/>
              </a:rPr>
              <a:t>10</a:t>
            </a:r>
            <a:r>
              <a:rPr lang="zh-CN" altLang="en-US" sz="2800" b="1" dirty="0">
                <a:solidFill>
                  <a:srgbClr val="000000"/>
                </a:solidFill>
                <a:highlight>
                  <a:srgbClr val="FFFFFF"/>
                </a:highlight>
                <a:latin typeface="PingFang SC" panose="020B0400000000000000" pitchFamily="34" charset="-122"/>
                <a:ea typeface="PingFang SC" panose="020B0400000000000000" pitchFamily="34" charset="-122"/>
              </a:rPr>
              <a:t>亿广告打水飘</a:t>
            </a:r>
          </a:p>
        </p:txBody>
      </p:sp>
      <p:cxnSp>
        <p:nvCxnSpPr>
          <p:cNvPr id="10" name="直线连接符 9">
            <a:extLst>
              <a:ext uri="{FF2B5EF4-FFF2-40B4-BE49-F238E27FC236}">
                <a16:creationId xmlns:a16="http://schemas.microsoft.com/office/drawing/2014/main" id="{D345EBE1-C2D5-C47B-5EEE-41045942369D}"/>
              </a:ext>
            </a:extLst>
          </p:cNvPr>
          <p:cNvCxnSpPr>
            <a:cxnSpLocks/>
          </p:cNvCxnSpPr>
          <p:nvPr/>
        </p:nvCxnSpPr>
        <p:spPr>
          <a:xfrm>
            <a:off x="5661721" y="4419110"/>
            <a:ext cx="398967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a:extLst>
              <a:ext uri="{FF2B5EF4-FFF2-40B4-BE49-F238E27FC236}">
                <a16:creationId xmlns:a16="http://schemas.microsoft.com/office/drawing/2014/main" id="{48A3876F-8C1B-8D9B-4543-18C7ADAC3588}"/>
              </a:ext>
            </a:extLst>
          </p:cNvPr>
          <p:cNvCxnSpPr>
            <a:cxnSpLocks/>
          </p:cNvCxnSpPr>
          <p:nvPr/>
        </p:nvCxnSpPr>
        <p:spPr>
          <a:xfrm>
            <a:off x="1730516" y="4689140"/>
            <a:ext cx="398967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943110"/>
      </p:ext>
    </p:extLst>
  </p:cSld>
  <p:clrMapOvr>
    <a:masterClrMapping/>
  </p:clrMapOvr>
  <p:transition spd="slow">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933495B9-7D98-90D5-1A97-49C56AE6211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03A2AB3A-D4CB-384D-865A-C3E47611933F}" type="slidenum">
              <a:rPr kumimoji="0" lang="en-US" altLang="zh-CN" sz="1000">
                <a:solidFill>
                  <a:srgbClr val="808080"/>
                </a:solidFill>
                <a:ea typeface="华文行楷" panose="02010800040101010101" pitchFamily="2" charset="-122"/>
              </a:rPr>
              <a:pPr fontAlgn="base">
                <a:spcBef>
                  <a:spcPct val="0"/>
                </a:spcBef>
                <a:spcAft>
                  <a:spcPct val="0"/>
                </a:spcAft>
                <a:buClrTx/>
                <a:buSzTx/>
              </a:pPr>
              <a:t>20</a:t>
            </a:fld>
            <a:endParaRPr kumimoji="0" lang="en-US" altLang="zh-CN" sz="1000">
              <a:solidFill>
                <a:srgbClr val="808080"/>
              </a:solidFill>
              <a:ea typeface="华文行楷" panose="02010800040101010101" pitchFamily="2" charset="-122"/>
            </a:endParaRPr>
          </a:p>
        </p:txBody>
      </p:sp>
      <p:sp>
        <p:nvSpPr>
          <p:cNvPr id="17411" name="Rectangle 2">
            <a:extLst>
              <a:ext uri="{FF2B5EF4-FFF2-40B4-BE49-F238E27FC236}">
                <a16:creationId xmlns:a16="http://schemas.microsoft.com/office/drawing/2014/main" id="{8ADD6F21-6E69-5369-3ECF-6F6810DF4868}"/>
              </a:ext>
            </a:extLst>
          </p:cNvPr>
          <p:cNvSpPr>
            <a:spLocks noGrp="1" noChangeArrowheads="1"/>
          </p:cNvSpPr>
          <p:nvPr>
            <p:ph type="title"/>
          </p:nvPr>
        </p:nvSpPr>
        <p:spPr/>
        <p:txBody>
          <a:bodyPr/>
          <a:lstStyle/>
          <a:p>
            <a:pPr eaLnBrk="1" hangingPunct="1"/>
            <a:r>
              <a:rPr lang="zh-CN" altLang="en-US"/>
              <a:t>敏感性分析</a:t>
            </a:r>
          </a:p>
        </p:txBody>
      </p:sp>
      <p:sp>
        <p:nvSpPr>
          <p:cNvPr id="219154" name="Rectangle 18">
            <a:extLst>
              <a:ext uri="{FF2B5EF4-FFF2-40B4-BE49-F238E27FC236}">
                <a16:creationId xmlns:a16="http://schemas.microsoft.com/office/drawing/2014/main" id="{01C58C1A-EAD5-A41D-B234-005AAAAD02E9}"/>
              </a:ext>
            </a:extLst>
          </p:cNvPr>
          <p:cNvSpPr>
            <a:spLocks noChangeArrowheads="1"/>
          </p:cNvSpPr>
          <p:nvPr/>
        </p:nvSpPr>
        <p:spPr bwMode="auto">
          <a:xfrm>
            <a:off x="1524000" y="1706970"/>
            <a:ext cx="9144000" cy="276999"/>
          </a:xfrm>
          <a:prstGeom prst="rect">
            <a:avLst/>
          </a:prstGeom>
          <a:gradFill rotWithShape="1">
            <a:gsLst>
              <a:gs pos="0">
                <a:srgbClr val="FFFFEB"/>
              </a:gs>
              <a:gs pos="50000">
                <a:srgbClr val="FFFFFF"/>
              </a:gs>
              <a:gs pos="100000">
                <a:srgbClr val="FFFFEB"/>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19155" name="Rectangle 19">
            <a:extLst>
              <a:ext uri="{FF2B5EF4-FFF2-40B4-BE49-F238E27FC236}">
                <a16:creationId xmlns:a16="http://schemas.microsoft.com/office/drawing/2014/main" id="{E098896B-A51C-58BE-F11F-210DBCB77F49}"/>
              </a:ext>
            </a:extLst>
          </p:cNvPr>
          <p:cNvSpPr>
            <a:spLocks noChangeArrowheads="1"/>
          </p:cNvSpPr>
          <p:nvPr/>
        </p:nvSpPr>
        <p:spPr bwMode="auto">
          <a:xfrm>
            <a:off x="3703638" y="1447061"/>
            <a:ext cx="6543675" cy="781624"/>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ClrTx/>
              <a:buSzTx/>
            </a:pPr>
            <a:r>
              <a:rPr lang="en-US" altLang="zh-CN" sz="1800" b="1" dirty="0">
                <a:solidFill>
                  <a:srgbClr val="000000"/>
                </a:solidFill>
                <a:latin typeface="Arial" panose="020B0604020202020204" pitchFamily="34" charset="0"/>
                <a:ea typeface="幼圆" pitchFamily="49" charset="-122"/>
              </a:rPr>
              <a:t>     </a:t>
            </a:r>
            <a:r>
              <a:rPr lang="zh-CN" altLang="en-US" sz="1800" b="1" dirty="0">
                <a:solidFill>
                  <a:srgbClr val="C89014"/>
                </a:solidFill>
                <a:latin typeface="Arial" panose="020B0604020202020204" pitchFamily="34" charset="0"/>
                <a:ea typeface="幼圆" pitchFamily="49" charset="-122"/>
              </a:rPr>
              <a:t>指影响方案的因素中的一个或几个估计值发生变化时</a:t>
            </a:r>
            <a:r>
              <a:rPr lang="en-US" altLang="zh-CN" sz="1800" b="1" dirty="0">
                <a:solidFill>
                  <a:srgbClr val="C89014"/>
                </a:solidFill>
                <a:latin typeface="Arial" panose="020B0604020202020204" pitchFamily="34" charset="0"/>
                <a:ea typeface="幼圆" pitchFamily="49" charset="-122"/>
              </a:rPr>
              <a:t>,</a:t>
            </a:r>
            <a:r>
              <a:rPr lang="zh-CN" altLang="en-US" sz="1800" b="1" dirty="0">
                <a:solidFill>
                  <a:srgbClr val="C89014"/>
                </a:solidFill>
                <a:latin typeface="Arial" panose="020B0604020202020204" pitchFamily="34" charset="0"/>
                <a:ea typeface="幼圆" pitchFamily="49" charset="-122"/>
              </a:rPr>
              <a:t> 引起方案经济效果的相应变化</a:t>
            </a:r>
            <a:r>
              <a:rPr lang="en-US" altLang="zh-CN" sz="1800" b="1" dirty="0">
                <a:solidFill>
                  <a:srgbClr val="C89014"/>
                </a:solidFill>
                <a:latin typeface="Arial" panose="020B0604020202020204" pitchFamily="34" charset="0"/>
                <a:ea typeface="幼圆" pitchFamily="49" charset="-122"/>
              </a:rPr>
              <a:t>,</a:t>
            </a:r>
            <a:r>
              <a:rPr lang="zh-CN" altLang="en-US" sz="1800" b="1" dirty="0">
                <a:solidFill>
                  <a:srgbClr val="C89014"/>
                </a:solidFill>
                <a:latin typeface="Arial" panose="020B0604020202020204" pitchFamily="34" charset="0"/>
                <a:ea typeface="幼圆" pitchFamily="49" charset="-122"/>
              </a:rPr>
              <a:t> 以及变化的敏感程度。</a:t>
            </a:r>
          </a:p>
        </p:txBody>
      </p:sp>
      <p:grpSp>
        <p:nvGrpSpPr>
          <p:cNvPr id="219156" name="Group 20">
            <a:extLst>
              <a:ext uri="{FF2B5EF4-FFF2-40B4-BE49-F238E27FC236}">
                <a16:creationId xmlns:a16="http://schemas.microsoft.com/office/drawing/2014/main" id="{DAAEC42C-5189-32A0-C2F1-8FE9AAE3ECF6}"/>
              </a:ext>
            </a:extLst>
          </p:cNvPr>
          <p:cNvGrpSpPr>
            <a:grpSpLocks/>
          </p:cNvGrpSpPr>
          <p:nvPr/>
        </p:nvGrpSpPr>
        <p:grpSpPr bwMode="auto">
          <a:xfrm>
            <a:off x="1928812" y="1491457"/>
            <a:ext cx="1223962" cy="612775"/>
            <a:chOff x="930" y="2504"/>
            <a:chExt cx="771" cy="386"/>
          </a:xfrm>
        </p:grpSpPr>
        <p:sp>
          <p:nvSpPr>
            <p:cNvPr id="17425" name="Oval 21">
              <a:extLst>
                <a:ext uri="{FF2B5EF4-FFF2-40B4-BE49-F238E27FC236}">
                  <a16:creationId xmlns:a16="http://schemas.microsoft.com/office/drawing/2014/main" id="{826940D9-7D99-536B-5384-A5F5DFA1F116}"/>
                </a:ext>
              </a:extLst>
            </p:cNvPr>
            <p:cNvSpPr>
              <a:spLocks noChangeArrowheads="1"/>
            </p:cNvSpPr>
            <p:nvPr/>
          </p:nvSpPr>
          <p:spPr bwMode="auto">
            <a:xfrm>
              <a:off x="930" y="2563"/>
              <a:ext cx="164" cy="327"/>
            </a:xfrm>
            <a:prstGeom prst="ellipse">
              <a:avLst/>
            </a:prstGeom>
            <a:gradFill rotWithShape="1">
              <a:gsLst>
                <a:gs pos="0">
                  <a:srgbClr val="BBE0E3"/>
                </a:gs>
                <a:gs pos="100000">
                  <a:srgbClr val="FFFFFF"/>
                </a:gs>
              </a:gsLst>
              <a:lin ang="5400000" scaled="1"/>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17426" name="Rectangle 22">
              <a:extLst>
                <a:ext uri="{FF2B5EF4-FFF2-40B4-BE49-F238E27FC236}">
                  <a16:creationId xmlns:a16="http://schemas.microsoft.com/office/drawing/2014/main" id="{5CB9E394-1286-47B4-104F-27F1FC44338D}"/>
                </a:ext>
              </a:extLst>
            </p:cNvPr>
            <p:cNvSpPr>
              <a:spLocks noChangeArrowheads="1"/>
            </p:cNvSpPr>
            <p:nvPr/>
          </p:nvSpPr>
          <p:spPr bwMode="auto">
            <a:xfrm>
              <a:off x="1066" y="2504"/>
              <a:ext cx="635" cy="384"/>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Tx/>
                <a:buSzTx/>
              </a:pPr>
              <a:r>
                <a:rPr lang="zh-CN" altLang="en-US" sz="1800" b="1" dirty="0">
                  <a:solidFill>
                    <a:srgbClr val="000000"/>
                  </a:solidFill>
                  <a:latin typeface="Arial" panose="020B0604020202020204" pitchFamily="34" charset="0"/>
                </a:rPr>
                <a:t>敏感性</a:t>
              </a:r>
            </a:p>
            <a:p>
              <a:pPr algn="ctr" fontAlgn="base">
                <a:spcAft>
                  <a:spcPct val="0"/>
                </a:spcAft>
                <a:buClrTx/>
                <a:buSzTx/>
              </a:pPr>
              <a:r>
                <a:rPr lang="zh-CN" altLang="en-US" sz="1800" b="1" dirty="0">
                  <a:solidFill>
                    <a:srgbClr val="000000"/>
                  </a:solidFill>
                  <a:latin typeface="Arial" panose="020B0604020202020204" pitchFamily="34" charset="0"/>
                </a:rPr>
                <a:t>定义</a:t>
              </a:r>
            </a:p>
          </p:txBody>
        </p:sp>
      </p:grpSp>
      <p:sp>
        <p:nvSpPr>
          <p:cNvPr id="219159" name="Freeform 23">
            <a:extLst>
              <a:ext uri="{FF2B5EF4-FFF2-40B4-BE49-F238E27FC236}">
                <a16:creationId xmlns:a16="http://schemas.microsoft.com/office/drawing/2014/main" id="{28925507-F092-CF33-BAD7-4C4F8657C69B}"/>
              </a:ext>
            </a:extLst>
          </p:cNvPr>
          <p:cNvSpPr>
            <a:spLocks/>
          </p:cNvSpPr>
          <p:nvPr/>
        </p:nvSpPr>
        <p:spPr bwMode="gray">
          <a:xfrm>
            <a:off x="4593681" y="4495742"/>
            <a:ext cx="903287" cy="1241425"/>
          </a:xfrm>
          <a:custGeom>
            <a:avLst/>
            <a:gdLst>
              <a:gd name="T0" fmla="*/ 1406771387 w 580"/>
              <a:gd name="T1" fmla="*/ 0 h 798"/>
              <a:gd name="T2" fmla="*/ 1401920113 w 580"/>
              <a:gd name="T3" fmla="*/ 217809416 h 798"/>
              <a:gd name="T4" fmla="*/ 1377665299 w 580"/>
              <a:gd name="T5" fmla="*/ 421099761 h 798"/>
              <a:gd name="T6" fmla="*/ 1338858221 w 580"/>
              <a:gd name="T7" fmla="*/ 609867921 h 798"/>
              <a:gd name="T8" fmla="*/ 1275796329 w 580"/>
              <a:gd name="T9" fmla="*/ 784115455 h 798"/>
              <a:gd name="T10" fmla="*/ 1198180615 w 580"/>
              <a:gd name="T11" fmla="*/ 943842360 h 798"/>
              <a:gd name="T12" fmla="*/ 1096311645 w 580"/>
              <a:gd name="T13" fmla="*/ 1089050193 h 798"/>
              <a:gd name="T14" fmla="*/ 975037578 w 580"/>
              <a:gd name="T15" fmla="*/ 1229416780 h 798"/>
              <a:gd name="T16" fmla="*/ 829510256 w 580"/>
              <a:gd name="T17" fmla="*/ 1355261183 h 798"/>
              <a:gd name="T18" fmla="*/ 654876845 w 580"/>
              <a:gd name="T19" fmla="*/ 1476267452 h 798"/>
              <a:gd name="T20" fmla="*/ 455988622 w 580"/>
              <a:gd name="T21" fmla="*/ 1587592783 h 798"/>
              <a:gd name="T22" fmla="*/ 455988622 w 580"/>
              <a:gd name="T23" fmla="*/ 1931248159 h 798"/>
              <a:gd name="T24" fmla="*/ 0 w 580"/>
              <a:gd name="T25" fmla="*/ 1243937408 h 798"/>
              <a:gd name="T26" fmla="*/ 455988622 w 580"/>
              <a:gd name="T27" fmla="*/ 556625101 h 798"/>
              <a:gd name="T28" fmla="*/ 455988622 w 580"/>
              <a:gd name="T29" fmla="*/ 900280477 h 798"/>
              <a:gd name="T30" fmla="*/ 543305327 w 580"/>
              <a:gd name="T31" fmla="*/ 890601095 h 798"/>
              <a:gd name="T32" fmla="*/ 640323023 w 580"/>
              <a:gd name="T33" fmla="*/ 861559840 h 798"/>
              <a:gd name="T34" fmla="*/ 742193551 w 580"/>
              <a:gd name="T35" fmla="*/ 813156710 h 798"/>
              <a:gd name="T36" fmla="*/ 844062521 w 580"/>
              <a:gd name="T37" fmla="*/ 750234508 h 798"/>
              <a:gd name="T38" fmla="*/ 950782765 w 580"/>
              <a:gd name="T39" fmla="*/ 677631370 h 798"/>
              <a:gd name="T40" fmla="*/ 1047802018 w 580"/>
              <a:gd name="T41" fmla="*/ 595347294 h 798"/>
              <a:gd name="T42" fmla="*/ 1144821272 w 580"/>
              <a:gd name="T43" fmla="*/ 503382281 h 798"/>
              <a:gd name="T44" fmla="*/ 1227286703 w 580"/>
              <a:gd name="T45" fmla="*/ 401737886 h 798"/>
              <a:gd name="T46" fmla="*/ 1300051143 w 580"/>
              <a:gd name="T47" fmla="*/ 300093492 h 798"/>
              <a:gd name="T48" fmla="*/ 1353410486 w 580"/>
              <a:gd name="T49" fmla="*/ 198449098 h 798"/>
              <a:gd name="T50" fmla="*/ 1392219122 w 580"/>
              <a:gd name="T51" fmla="*/ 96804704 h 798"/>
              <a:gd name="T52" fmla="*/ 1401920113 w 580"/>
              <a:gd name="T53" fmla="*/ 0 h 798"/>
              <a:gd name="T54" fmla="*/ 140677138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rgbClr val="BBE0E3"/>
          </a:solidFill>
          <a:ln>
            <a:noFill/>
          </a:ln>
          <a:effectLst/>
          <a:extLst>
            <a:ext uri="{91240B29-F687-4F45-9708-019B960494DF}">
              <a14:hiddenLine xmlns:a14="http://schemas.microsoft.com/office/drawing/2010/main" w="0" cap="flat" cmpd="sng">
                <a:solidFill>
                  <a:srgbClr val="00A06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9160" name="Freeform 24">
            <a:extLst>
              <a:ext uri="{FF2B5EF4-FFF2-40B4-BE49-F238E27FC236}">
                <a16:creationId xmlns:a16="http://schemas.microsoft.com/office/drawing/2014/main" id="{25381A25-3CBB-2D55-3558-7EA73B0574BB}"/>
              </a:ext>
            </a:extLst>
          </p:cNvPr>
          <p:cNvSpPr>
            <a:spLocks/>
          </p:cNvSpPr>
          <p:nvPr/>
        </p:nvSpPr>
        <p:spPr bwMode="gray">
          <a:xfrm flipH="1">
            <a:off x="6072187" y="4512241"/>
            <a:ext cx="903288" cy="1241425"/>
          </a:xfrm>
          <a:custGeom>
            <a:avLst/>
            <a:gdLst>
              <a:gd name="T0" fmla="*/ 1406774502 w 580"/>
              <a:gd name="T1" fmla="*/ 0 h 798"/>
              <a:gd name="T2" fmla="*/ 1401923222 w 580"/>
              <a:gd name="T3" fmla="*/ 217809416 h 798"/>
              <a:gd name="T4" fmla="*/ 1377668382 w 580"/>
              <a:gd name="T5" fmla="*/ 421099761 h 798"/>
              <a:gd name="T6" fmla="*/ 1338861261 w 580"/>
              <a:gd name="T7" fmla="*/ 609867921 h 798"/>
              <a:gd name="T8" fmla="*/ 1275799299 w 580"/>
              <a:gd name="T9" fmla="*/ 784115455 h 798"/>
              <a:gd name="T10" fmla="*/ 1198183499 w 580"/>
              <a:gd name="T11" fmla="*/ 943842360 h 798"/>
              <a:gd name="T12" fmla="*/ 1096314416 w 580"/>
              <a:gd name="T13" fmla="*/ 1089050193 h 798"/>
              <a:gd name="T14" fmla="*/ 975040215 w 580"/>
              <a:gd name="T15" fmla="*/ 1229416780 h 798"/>
              <a:gd name="T16" fmla="*/ 829511174 w 580"/>
              <a:gd name="T17" fmla="*/ 1355261183 h 798"/>
              <a:gd name="T18" fmla="*/ 654877570 w 580"/>
              <a:gd name="T19" fmla="*/ 1476267452 h 798"/>
              <a:gd name="T20" fmla="*/ 455989127 w 580"/>
              <a:gd name="T21" fmla="*/ 1587592783 h 798"/>
              <a:gd name="T22" fmla="*/ 455989127 w 580"/>
              <a:gd name="T23" fmla="*/ 1931248159 h 798"/>
              <a:gd name="T24" fmla="*/ 0 w 580"/>
              <a:gd name="T25" fmla="*/ 1243937408 h 798"/>
              <a:gd name="T26" fmla="*/ 455989127 w 580"/>
              <a:gd name="T27" fmla="*/ 556625101 h 798"/>
              <a:gd name="T28" fmla="*/ 455989127 w 580"/>
              <a:gd name="T29" fmla="*/ 900280477 h 798"/>
              <a:gd name="T30" fmla="*/ 543305928 w 580"/>
              <a:gd name="T31" fmla="*/ 890601095 h 798"/>
              <a:gd name="T32" fmla="*/ 640325289 w 580"/>
              <a:gd name="T33" fmla="*/ 861559840 h 798"/>
              <a:gd name="T34" fmla="*/ 742194372 w 580"/>
              <a:gd name="T35" fmla="*/ 813156710 h 798"/>
              <a:gd name="T36" fmla="*/ 844065012 w 580"/>
              <a:gd name="T37" fmla="*/ 750234508 h 798"/>
              <a:gd name="T38" fmla="*/ 950785375 w 580"/>
              <a:gd name="T39" fmla="*/ 677631370 h 798"/>
              <a:gd name="T40" fmla="*/ 1047804736 w 580"/>
              <a:gd name="T41" fmla="*/ 595347294 h 798"/>
              <a:gd name="T42" fmla="*/ 1144824096 w 580"/>
              <a:gd name="T43" fmla="*/ 503382281 h 798"/>
              <a:gd name="T44" fmla="*/ 1227289619 w 580"/>
              <a:gd name="T45" fmla="*/ 401737886 h 798"/>
              <a:gd name="T46" fmla="*/ 1300054139 w 580"/>
              <a:gd name="T47" fmla="*/ 300093492 h 798"/>
              <a:gd name="T48" fmla="*/ 1353413542 w 580"/>
              <a:gd name="T49" fmla="*/ 198449098 h 798"/>
              <a:gd name="T50" fmla="*/ 1392222220 w 580"/>
              <a:gd name="T51" fmla="*/ 96804704 h 798"/>
              <a:gd name="T52" fmla="*/ 1401923222 w 580"/>
              <a:gd name="T53" fmla="*/ 0 h 798"/>
              <a:gd name="T54" fmla="*/ 1406774502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rgbClr val="BBE0E3"/>
          </a:soli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grpSp>
        <p:nvGrpSpPr>
          <p:cNvPr id="219161" name="Group 25">
            <a:extLst>
              <a:ext uri="{FF2B5EF4-FFF2-40B4-BE49-F238E27FC236}">
                <a16:creationId xmlns:a16="http://schemas.microsoft.com/office/drawing/2014/main" id="{3AF79A03-93EB-F2FD-1BA2-D9729AE5DDA3}"/>
              </a:ext>
            </a:extLst>
          </p:cNvPr>
          <p:cNvGrpSpPr>
            <a:grpSpLocks/>
          </p:cNvGrpSpPr>
          <p:nvPr/>
        </p:nvGrpSpPr>
        <p:grpSpPr bwMode="auto">
          <a:xfrm>
            <a:off x="2091780" y="4043636"/>
            <a:ext cx="2501900" cy="2667000"/>
            <a:chOff x="720" y="1998"/>
            <a:chExt cx="1440" cy="1680"/>
          </a:xfrm>
        </p:grpSpPr>
        <p:sp>
          <p:nvSpPr>
            <p:cNvPr id="17423" name="AutoShape 26">
              <a:extLst>
                <a:ext uri="{FF2B5EF4-FFF2-40B4-BE49-F238E27FC236}">
                  <a16:creationId xmlns:a16="http://schemas.microsoft.com/office/drawing/2014/main" id="{2E433616-01F9-36D5-0B49-17B060C1E2AB}"/>
                </a:ext>
              </a:extLst>
            </p:cNvPr>
            <p:cNvSpPr>
              <a:spLocks noChangeArrowheads="1"/>
            </p:cNvSpPr>
            <p:nvPr/>
          </p:nvSpPr>
          <p:spPr bwMode="auto">
            <a:xfrm>
              <a:off x="720" y="1998"/>
              <a:ext cx="1440" cy="1680"/>
            </a:xfrm>
            <a:prstGeom prst="roundRect">
              <a:avLst>
                <a:gd name="adj" fmla="val 16667"/>
              </a:avLst>
            </a:prstGeom>
            <a:gradFill rotWithShape="1">
              <a:gsLst>
                <a:gs pos="0">
                  <a:srgbClr val="EEF8FF"/>
                </a:gs>
                <a:gs pos="50000">
                  <a:srgbClr val="FFFFFF"/>
                </a:gs>
                <a:gs pos="100000">
                  <a:srgbClr val="EEF8FF"/>
                </a:gs>
              </a:gsLst>
              <a:lin ang="5400000" scaled="1"/>
            </a:gradFill>
            <a:ln>
              <a:noFill/>
            </a:ln>
            <a:effectLst/>
            <a:extLst>
              <a:ext uri="{91240B29-F687-4F45-9708-019B960494DF}">
                <a14:hiddenLine xmlns:a14="http://schemas.microsoft.com/office/drawing/2010/main" w="381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pPr>
              <a:endParaRPr kumimoji="0" lang="zh-CN" altLang="zh-CN" sz="1800">
                <a:solidFill>
                  <a:srgbClr val="000000"/>
                </a:solidFill>
                <a:latin typeface="Verdana" panose="020B0604030504040204" pitchFamily="34" charset="0"/>
                <a:ea typeface="宋体" panose="02010600030101010101" pitchFamily="2" charset="-122"/>
              </a:endParaRPr>
            </a:p>
          </p:txBody>
        </p:sp>
        <p:sp>
          <p:nvSpPr>
            <p:cNvPr id="17424" name="Text Box 27">
              <a:extLst>
                <a:ext uri="{FF2B5EF4-FFF2-40B4-BE49-F238E27FC236}">
                  <a16:creationId xmlns:a16="http://schemas.microsoft.com/office/drawing/2014/main" id="{62C6480F-7C7E-5892-0D79-EE8CBEA9E69D}"/>
                </a:ext>
              </a:extLst>
            </p:cNvPr>
            <p:cNvSpPr txBox="1">
              <a:spLocks noChangeArrowheads="1"/>
            </p:cNvSpPr>
            <p:nvPr/>
          </p:nvSpPr>
          <p:spPr bwMode="auto">
            <a:xfrm>
              <a:off x="780" y="2124"/>
              <a:ext cx="1284" cy="1055"/>
            </a:xfrm>
            <a:prstGeom prst="rect">
              <a:avLst/>
            </a:prstGeom>
            <a:gradFill rotWithShape="1">
              <a:gsLst>
                <a:gs pos="0">
                  <a:srgbClr val="EEF8FF"/>
                </a:gs>
                <a:gs pos="50000">
                  <a:srgbClr val="FFFFFF"/>
                </a:gs>
                <a:gs pos="100000">
                  <a:srgbClr val="EEF8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ts val="1200"/>
                </a:spcAft>
                <a:buClrTx/>
                <a:buSzTx/>
              </a:pPr>
              <a:r>
                <a:rPr kumimoji="0" lang="zh-CN" altLang="en-US" sz="2000" dirty="0">
                  <a:latin typeface="Arial" panose="020B0604020202020204" pitchFamily="34" charset="0"/>
                </a:rPr>
                <a:t>单因素敏感性分析</a:t>
              </a:r>
              <a:endParaRPr kumimoji="0" lang="en-US" altLang="zh-CN" sz="2000" b="1" dirty="0">
                <a:solidFill>
                  <a:srgbClr val="009999"/>
                </a:solidFill>
                <a:latin typeface="Arial" panose="020B0604020202020204" pitchFamily="34" charset="0"/>
                <a:ea typeface="幼圆" pitchFamily="49" charset="-122"/>
              </a:endParaRPr>
            </a:p>
            <a:p>
              <a:pPr algn="ctr" eaLnBrk="0" fontAlgn="base" hangingPunct="0">
                <a:lnSpc>
                  <a:spcPct val="140000"/>
                </a:lnSpc>
                <a:spcBef>
                  <a:spcPct val="0"/>
                </a:spcBef>
                <a:spcAft>
                  <a:spcPct val="0"/>
                </a:spcAft>
                <a:buClrTx/>
                <a:buSzTx/>
              </a:pPr>
              <a:r>
                <a:rPr kumimoji="0" lang="zh-CN" altLang="en-US" sz="1800" b="1" dirty="0">
                  <a:solidFill>
                    <a:srgbClr val="000000"/>
                  </a:solidFill>
                  <a:latin typeface="Arial" panose="020B0604020202020204" pitchFamily="34" charset="0"/>
                  <a:ea typeface="幼圆" pitchFamily="49" charset="-122"/>
                </a:rPr>
                <a:t>每次只变动一个参数而其他参数不变的敏感性分析方法</a:t>
              </a:r>
              <a:endParaRPr kumimoji="0" lang="zh-CN" altLang="en-US" sz="1800" b="1" dirty="0">
                <a:solidFill>
                  <a:srgbClr val="477D74"/>
                </a:solidFill>
                <a:latin typeface="Arial" panose="020B0604020202020204" pitchFamily="34" charset="0"/>
                <a:ea typeface="幼圆" pitchFamily="49" charset="-122"/>
              </a:endParaRPr>
            </a:p>
          </p:txBody>
        </p:sp>
      </p:grpSp>
      <p:grpSp>
        <p:nvGrpSpPr>
          <p:cNvPr id="219164" name="Group 28">
            <a:extLst>
              <a:ext uri="{FF2B5EF4-FFF2-40B4-BE49-F238E27FC236}">
                <a16:creationId xmlns:a16="http://schemas.microsoft.com/office/drawing/2014/main" id="{43AA0044-A313-1C4C-2D09-FF2FF5770CD4}"/>
              </a:ext>
            </a:extLst>
          </p:cNvPr>
          <p:cNvGrpSpPr>
            <a:grpSpLocks/>
          </p:cNvGrpSpPr>
          <p:nvPr/>
        </p:nvGrpSpPr>
        <p:grpSpPr bwMode="auto">
          <a:xfrm>
            <a:off x="6991351" y="4037548"/>
            <a:ext cx="2708315" cy="2591852"/>
            <a:chOff x="3504" y="1998"/>
            <a:chExt cx="1548" cy="1680"/>
          </a:xfrm>
        </p:grpSpPr>
        <p:sp>
          <p:nvSpPr>
            <p:cNvPr id="17421" name="AutoShape 29">
              <a:extLst>
                <a:ext uri="{FF2B5EF4-FFF2-40B4-BE49-F238E27FC236}">
                  <a16:creationId xmlns:a16="http://schemas.microsoft.com/office/drawing/2014/main" id="{BDF5E513-8E77-6942-75A6-DF58023737AE}"/>
                </a:ext>
              </a:extLst>
            </p:cNvPr>
            <p:cNvSpPr>
              <a:spLocks noChangeArrowheads="1"/>
            </p:cNvSpPr>
            <p:nvPr/>
          </p:nvSpPr>
          <p:spPr bwMode="auto">
            <a:xfrm>
              <a:off x="3504" y="1998"/>
              <a:ext cx="1440" cy="1680"/>
            </a:xfrm>
            <a:prstGeom prst="roundRect">
              <a:avLst>
                <a:gd name="adj" fmla="val 16667"/>
              </a:avLst>
            </a:prstGeom>
            <a:gradFill rotWithShape="1">
              <a:gsLst>
                <a:gs pos="0">
                  <a:srgbClr val="EEF8FF"/>
                </a:gs>
                <a:gs pos="50000">
                  <a:srgbClr val="FFFFFF"/>
                </a:gs>
                <a:gs pos="100000">
                  <a:srgbClr val="EEF8FF"/>
                </a:gs>
              </a:gsLst>
              <a:lin ang="5400000" scaled="1"/>
            </a:gradFill>
            <a:ln>
              <a:noFill/>
            </a:ln>
            <a:effectLst/>
            <a:extLst>
              <a:ext uri="{91240B29-F687-4F45-9708-019B960494DF}">
                <a14:hiddenLine xmlns:a14="http://schemas.microsoft.com/office/drawing/2010/main" w="3810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pPr>
              <a:endParaRPr kumimoji="0" lang="zh-CN" altLang="zh-CN" sz="1800">
                <a:solidFill>
                  <a:srgbClr val="000000"/>
                </a:solidFill>
                <a:latin typeface="Verdana" panose="020B0604030504040204" pitchFamily="34" charset="0"/>
                <a:ea typeface="宋体" panose="02010600030101010101" pitchFamily="2" charset="-122"/>
              </a:endParaRPr>
            </a:p>
          </p:txBody>
        </p:sp>
        <p:sp>
          <p:nvSpPr>
            <p:cNvPr id="17422" name="Text Box 30">
              <a:extLst>
                <a:ext uri="{FF2B5EF4-FFF2-40B4-BE49-F238E27FC236}">
                  <a16:creationId xmlns:a16="http://schemas.microsoft.com/office/drawing/2014/main" id="{C730ADB4-6F7A-6349-DB16-F93C1A873741}"/>
                </a:ext>
              </a:extLst>
            </p:cNvPr>
            <p:cNvSpPr txBox="1">
              <a:spLocks noChangeArrowheads="1"/>
            </p:cNvSpPr>
            <p:nvPr/>
          </p:nvSpPr>
          <p:spPr bwMode="auto">
            <a:xfrm>
              <a:off x="3612" y="2142"/>
              <a:ext cx="1440" cy="1404"/>
            </a:xfrm>
            <a:prstGeom prst="rect">
              <a:avLst/>
            </a:prstGeom>
            <a:noFill/>
            <a:ln>
              <a:noFill/>
            </a:ln>
            <a:effectLst/>
            <a:extLst>
              <a:ext uri="{909E8E84-426E-40DD-AFC4-6F175D3DCCD1}">
                <a14:hiddenFill xmlns:a14="http://schemas.microsoft.com/office/drawing/2010/main">
                  <a:gradFill rotWithShape="1">
                    <a:gsLst>
                      <a:gs pos="0">
                        <a:srgbClr val="EEF8FF"/>
                      </a:gs>
                      <a:gs pos="50000">
                        <a:srgbClr val="FFFFFF"/>
                      </a:gs>
                      <a:gs pos="100000">
                        <a:srgbClr val="EEF8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ts val="0"/>
                </a:spcBef>
                <a:spcAft>
                  <a:spcPts val="1200"/>
                </a:spcAft>
                <a:buClrTx/>
                <a:buSzTx/>
              </a:pPr>
              <a:r>
                <a:rPr kumimoji="0" lang="zh-CN" altLang="en-US" sz="2000" dirty="0">
                  <a:latin typeface="Arial" panose="020B0604020202020204" pitchFamily="34" charset="0"/>
                </a:rPr>
                <a:t>多因素敏感性分析</a:t>
              </a:r>
              <a:endParaRPr kumimoji="0" lang="en-US" altLang="zh-CN" sz="1800" b="1" dirty="0">
                <a:solidFill>
                  <a:srgbClr val="000000"/>
                </a:solidFill>
                <a:latin typeface="Arial" panose="020B0604020202020204" pitchFamily="34" charset="0"/>
                <a:ea typeface="幼圆" pitchFamily="49" charset="-122"/>
              </a:endParaRPr>
            </a:p>
            <a:p>
              <a:pPr fontAlgn="base">
                <a:lnSpc>
                  <a:spcPct val="150000"/>
                </a:lnSpc>
                <a:spcBef>
                  <a:spcPct val="0"/>
                </a:spcBef>
                <a:spcAft>
                  <a:spcPct val="0"/>
                </a:spcAft>
                <a:buClrTx/>
                <a:buSzTx/>
              </a:pPr>
              <a:r>
                <a:rPr kumimoji="0" lang="zh-CN" altLang="en-US" sz="1800" b="1" dirty="0">
                  <a:solidFill>
                    <a:srgbClr val="000000"/>
                  </a:solidFill>
                  <a:latin typeface="Arial" panose="020B0604020202020204" pitchFamily="34" charset="0"/>
                  <a:ea typeface="幼圆" pitchFamily="49" charset="-122"/>
                </a:rPr>
                <a:t>考虑各种因素可能发生的不同变动幅度的多种组合，分析其对方案经济效果的影响程度。</a:t>
              </a:r>
            </a:p>
          </p:txBody>
        </p:sp>
      </p:grpSp>
      <p:sp>
        <p:nvSpPr>
          <p:cNvPr id="219168" name="Text Box 32">
            <a:extLst>
              <a:ext uri="{FF2B5EF4-FFF2-40B4-BE49-F238E27FC236}">
                <a16:creationId xmlns:a16="http://schemas.microsoft.com/office/drawing/2014/main" id="{FA98F765-73B4-A9F3-9580-F54270617617}"/>
              </a:ext>
            </a:extLst>
          </p:cNvPr>
          <p:cNvSpPr txBox="1">
            <a:spLocks noChangeArrowheads="1"/>
          </p:cNvSpPr>
          <p:nvPr/>
        </p:nvSpPr>
        <p:spPr bwMode="auto">
          <a:xfrm>
            <a:off x="4583756" y="3573578"/>
            <a:ext cx="2586037" cy="430887"/>
          </a:xfrm>
          <a:prstGeom prst="rect">
            <a:avLst/>
          </a:prstGeom>
          <a:noFill/>
          <a:ln>
            <a:noFill/>
          </a:ln>
          <a:effectLst/>
          <a:extLst>
            <a:ext uri="{909E8E84-426E-40DD-AFC4-6F175D3DCCD1}">
              <a14:hiddenFill xmlns:a14="http://schemas.microsoft.com/office/drawing/2010/main">
                <a:solidFill>
                  <a:srgbClr val="D4BDE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kumimoji="0" lang="zh-CN" altLang="en-US" sz="2200" b="1" dirty="0">
                <a:latin typeface="Arial" panose="020B0604020202020204" pitchFamily="34" charset="0"/>
                <a:ea typeface="幼圆" pitchFamily="49" charset="-122"/>
              </a:rPr>
              <a:t>敏感性分析分类</a:t>
            </a:r>
          </a:p>
        </p:txBody>
      </p:sp>
      <p:sp>
        <p:nvSpPr>
          <p:cNvPr id="2" name="文本框 1">
            <a:extLst>
              <a:ext uri="{FF2B5EF4-FFF2-40B4-BE49-F238E27FC236}">
                <a16:creationId xmlns:a16="http://schemas.microsoft.com/office/drawing/2014/main" id="{CFB6613D-12EC-8B84-B992-6BFD722F9273}"/>
              </a:ext>
            </a:extLst>
          </p:cNvPr>
          <p:cNvSpPr txBox="1"/>
          <p:nvPr/>
        </p:nvSpPr>
        <p:spPr>
          <a:xfrm>
            <a:off x="2091780" y="2487611"/>
            <a:ext cx="1361578" cy="701731"/>
          </a:xfrm>
          <a:prstGeom prst="rect">
            <a:avLst/>
          </a:prstGeom>
          <a:noFill/>
        </p:spPr>
        <p:txBody>
          <a:bodyPr wrap="square" rtlCol="0">
            <a:spAutoFit/>
          </a:bodyPr>
          <a:lstStyle/>
          <a:p>
            <a:pPr algn="ctr" defTabSz="787400" fontAlgn="base">
              <a:spcBef>
                <a:spcPct val="20000"/>
              </a:spcBef>
              <a:spcAft>
                <a:spcPct val="0"/>
              </a:spcAft>
            </a:pPr>
            <a:r>
              <a:rPr kumimoji="1" lang="zh-CN" altLang="en-US" b="1" dirty="0">
                <a:solidFill>
                  <a:srgbClr val="000000"/>
                </a:solidFill>
                <a:latin typeface="Arial" panose="020B0604020202020204" pitchFamily="34" charset="0"/>
                <a:ea typeface="隶书" pitchFamily="49" charset="-122"/>
              </a:rPr>
              <a:t>敏感性分析</a:t>
            </a:r>
            <a:endParaRPr kumimoji="1" lang="en-US" altLang="zh-CN" b="1" dirty="0">
              <a:solidFill>
                <a:srgbClr val="000000"/>
              </a:solidFill>
              <a:latin typeface="Arial" panose="020B0604020202020204" pitchFamily="34" charset="0"/>
              <a:ea typeface="隶书" pitchFamily="49" charset="-122"/>
            </a:endParaRPr>
          </a:p>
          <a:p>
            <a:pPr algn="ctr" defTabSz="787400" fontAlgn="base">
              <a:spcBef>
                <a:spcPct val="20000"/>
              </a:spcBef>
              <a:spcAft>
                <a:spcPct val="0"/>
              </a:spcAft>
            </a:pPr>
            <a:r>
              <a:rPr kumimoji="1" lang="zh-CN" altLang="en-US" b="1" dirty="0">
                <a:solidFill>
                  <a:srgbClr val="000000"/>
                </a:solidFill>
                <a:latin typeface="Arial" panose="020B0604020202020204" pitchFamily="34" charset="0"/>
                <a:ea typeface="隶书" pitchFamily="49" charset="-122"/>
              </a:rPr>
              <a:t>定义</a:t>
            </a:r>
            <a:endParaRPr kumimoji="1" lang="en-US" altLang="zh-CN" b="1" dirty="0">
              <a:solidFill>
                <a:srgbClr val="000000"/>
              </a:solidFill>
              <a:latin typeface="Arial" panose="020B0604020202020204" pitchFamily="34" charset="0"/>
              <a:ea typeface="隶书" pitchFamily="49" charset="-122"/>
            </a:endParaRPr>
          </a:p>
        </p:txBody>
      </p:sp>
      <p:sp>
        <p:nvSpPr>
          <p:cNvPr id="4" name="文本框 3">
            <a:extLst>
              <a:ext uri="{FF2B5EF4-FFF2-40B4-BE49-F238E27FC236}">
                <a16:creationId xmlns:a16="http://schemas.microsoft.com/office/drawing/2014/main" id="{F2A63038-8099-1B8B-4BDB-C2AA7E49D55C}"/>
              </a:ext>
            </a:extLst>
          </p:cNvPr>
          <p:cNvSpPr txBox="1"/>
          <p:nvPr/>
        </p:nvSpPr>
        <p:spPr>
          <a:xfrm>
            <a:off x="3534188" y="2427517"/>
            <a:ext cx="6850824" cy="873957"/>
          </a:xfrm>
          <a:prstGeom prst="rect">
            <a:avLst/>
          </a:prstGeom>
          <a:noFill/>
        </p:spPr>
        <p:txBody>
          <a:bodyPr wrap="square">
            <a:spAutoFit/>
          </a:bodyPr>
          <a:lstStyle/>
          <a:p>
            <a:pPr indent="457200" eaLnBrk="0" fontAlgn="base" hangingPunct="0">
              <a:lnSpc>
                <a:spcPct val="150000"/>
              </a:lnSpc>
              <a:spcBef>
                <a:spcPct val="0"/>
              </a:spcBef>
              <a:spcAft>
                <a:spcPct val="0"/>
              </a:spcAft>
            </a:pPr>
            <a:r>
              <a:rPr kumimoji="1" lang="zh-CN" altLang="en-US" b="1" dirty="0">
                <a:solidFill>
                  <a:srgbClr val="00B050"/>
                </a:solidFill>
                <a:latin typeface="Arial" panose="020B0604020202020204" pitchFamily="34" charset="0"/>
                <a:ea typeface="幼圆" pitchFamily="49" charset="-122"/>
              </a:rPr>
              <a:t>找出项目的敏感因素，确定敏感程度，分析项目对各因素变动的承受能力。</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9154"/>
                                        </p:tgtEl>
                                        <p:attrNameLst>
                                          <p:attrName>style.visibility</p:attrName>
                                        </p:attrNameLst>
                                      </p:cBhvr>
                                      <p:to>
                                        <p:strVal val="visible"/>
                                      </p:to>
                                    </p:set>
                                    <p:animEffect transition="in" filter="slide(fromBottom)">
                                      <p:cBhvr>
                                        <p:cTn id="7" dur="500"/>
                                        <p:tgtEl>
                                          <p:spTgt spid="219154"/>
                                        </p:tgtEl>
                                      </p:cBhvr>
                                    </p:animEffect>
                                  </p:childTnLst>
                                </p:cTn>
                              </p:par>
                              <p:par>
                                <p:cTn id="8" presetID="12" presetClass="entr" presetSubtype="4" fill="hold" nodeType="withEffect">
                                  <p:stCondLst>
                                    <p:cond delay="0"/>
                                  </p:stCondLst>
                                  <p:childTnLst>
                                    <p:set>
                                      <p:cBhvr>
                                        <p:cTn id="9" dur="1" fill="hold">
                                          <p:stCondLst>
                                            <p:cond delay="0"/>
                                          </p:stCondLst>
                                        </p:cTn>
                                        <p:tgtEl>
                                          <p:spTgt spid="219156"/>
                                        </p:tgtEl>
                                        <p:attrNameLst>
                                          <p:attrName>style.visibility</p:attrName>
                                        </p:attrNameLst>
                                      </p:cBhvr>
                                      <p:to>
                                        <p:strVal val="visible"/>
                                      </p:to>
                                    </p:set>
                                    <p:animEffect transition="in" filter="slide(fromBottom)">
                                      <p:cBhvr>
                                        <p:cTn id="10" dur="500"/>
                                        <p:tgtEl>
                                          <p:spTgt spid="219156"/>
                                        </p:tgtEl>
                                      </p:cBhvr>
                                    </p:animEffect>
                                  </p:childTnLst>
                                </p:cTn>
                              </p:par>
                              <p:par>
                                <p:cTn id="11" presetID="12" presetClass="entr" presetSubtype="4" fill="hold" nodeType="withEffect">
                                  <p:stCondLst>
                                    <p:cond delay="0"/>
                                  </p:stCondLst>
                                  <p:childTnLst>
                                    <p:set>
                                      <p:cBhvr>
                                        <p:cTn id="12" dur="1" fill="hold">
                                          <p:stCondLst>
                                            <p:cond delay="0"/>
                                          </p:stCondLst>
                                        </p:cTn>
                                        <p:tgtEl>
                                          <p:spTgt spid="219155"/>
                                        </p:tgtEl>
                                        <p:attrNameLst>
                                          <p:attrName>style.visibility</p:attrName>
                                        </p:attrNameLst>
                                      </p:cBhvr>
                                      <p:to>
                                        <p:strVal val="visible"/>
                                      </p:to>
                                    </p:set>
                                    <p:animEffect transition="in" filter="slide(fromBottom)">
                                      <p:cBhvr>
                                        <p:cTn id="13" dur="500"/>
                                        <p:tgtEl>
                                          <p:spTgt spid="21915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219168"/>
                                        </p:tgtEl>
                                        <p:attrNameLst>
                                          <p:attrName>style.visibility</p:attrName>
                                        </p:attrNameLst>
                                      </p:cBhvr>
                                      <p:to>
                                        <p:strVal val="visible"/>
                                      </p:to>
                                    </p:set>
                                    <p:animEffect transition="in" filter="slide(fromBottom)">
                                      <p:cBhvr>
                                        <p:cTn id="18" dur="500"/>
                                        <p:tgtEl>
                                          <p:spTgt spid="219168"/>
                                        </p:tgtEl>
                                      </p:cBhvr>
                                    </p:animEffect>
                                  </p:childTnLst>
                                </p:cTn>
                              </p:par>
                              <p:par>
                                <p:cTn id="19" presetID="12" presetClass="entr" presetSubtype="4" fill="hold" nodeType="withEffect">
                                  <p:stCondLst>
                                    <p:cond delay="0"/>
                                  </p:stCondLst>
                                  <p:childTnLst>
                                    <p:set>
                                      <p:cBhvr>
                                        <p:cTn id="20" dur="1" fill="hold">
                                          <p:stCondLst>
                                            <p:cond delay="0"/>
                                          </p:stCondLst>
                                        </p:cTn>
                                        <p:tgtEl>
                                          <p:spTgt spid="219159"/>
                                        </p:tgtEl>
                                        <p:attrNameLst>
                                          <p:attrName>style.visibility</p:attrName>
                                        </p:attrNameLst>
                                      </p:cBhvr>
                                      <p:to>
                                        <p:strVal val="visible"/>
                                      </p:to>
                                    </p:set>
                                    <p:animEffect transition="in" filter="slide(fromBottom)">
                                      <p:cBhvr>
                                        <p:cTn id="21" dur="500"/>
                                        <p:tgtEl>
                                          <p:spTgt spid="219159"/>
                                        </p:tgtEl>
                                      </p:cBhvr>
                                    </p:animEffect>
                                  </p:childTnLst>
                                </p:cTn>
                              </p:par>
                              <p:par>
                                <p:cTn id="22" presetID="12" presetClass="entr" presetSubtype="4" fill="hold" nodeType="withEffect">
                                  <p:stCondLst>
                                    <p:cond delay="0"/>
                                  </p:stCondLst>
                                  <p:childTnLst>
                                    <p:set>
                                      <p:cBhvr>
                                        <p:cTn id="23" dur="1" fill="hold">
                                          <p:stCondLst>
                                            <p:cond delay="0"/>
                                          </p:stCondLst>
                                        </p:cTn>
                                        <p:tgtEl>
                                          <p:spTgt spid="219160"/>
                                        </p:tgtEl>
                                        <p:attrNameLst>
                                          <p:attrName>style.visibility</p:attrName>
                                        </p:attrNameLst>
                                      </p:cBhvr>
                                      <p:to>
                                        <p:strVal val="visible"/>
                                      </p:to>
                                    </p:set>
                                    <p:animEffect transition="in" filter="slide(fromBottom)">
                                      <p:cBhvr>
                                        <p:cTn id="24" dur="500"/>
                                        <p:tgtEl>
                                          <p:spTgt spid="219160"/>
                                        </p:tgtEl>
                                      </p:cBhvr>
                                    </p:animEffect>
                                  </p:childTnLst>
                                </p:cTn>
                              </p:par>
                              <p:par>
                                <p:cTn id="25" presetID="12" presetClass="entr" presetSubtype="4" fill="hold" nodeType="withEffect">
                                  <p:stCondLst>
                                    <p:cond delay="0"/>
                                  </p:stCondLst>
                                  <p:childTnLst>
                                    <p:set>
                                      <p:cBhvr>
                                        <p:cTn id="26" dur="1" fill="hold">
                                          <p:stCondLst>
                                            <p:cond delay="0"/>
                                          </p:stCondLst>
                                        </p:cTn>
                                        <p:tgtEl>
                                          <p:spTgt spid="219161"/>
                                        </p:tgtEl>
                                        <p:attrNameLst>
                                          <p:attrName>style.visibility</p:attrName>
                                        </p:attrNameLst>
                                      </p:cBhvr>
                                      <p:to>
                                        <p:strVal val="visible"/>
                                      </p:to>
                                    </p:set>
                                    <p:animEffect transition="in" filter="slide(fromBottom)">
                                      <p:cBhvr>
                                        <p:cTn id="27" dur="500"/>
                                        <p:tgtEl>
                                          <p:spTgt spid="219161"/>
                                        </p:tgtEl>
                                      </p:cBhvr>
                                    </p:animEffect>
                                  </p:childTnLst>
                                </p:cTn>
                              </p:par>
                              <p:par>
                                <p:cTn id="28" presetID="12" presetClass="entr" presetSubtype="4" fill="hold" nodeType="withEffect">
                                  <p:stCondLst>
                                    <p:cond delay="0"/>
                                  </p:stCondLst>
                                  <p:childTnLst>
                                    <p:set>
                                      <p:cBhvr>
                                        <p:cTn id="29" dur="1" fill="hold">
                                          <p:stCondLst>
                                            <p:cond delay="0"/>
                                          </p:stCondLst>
                                        </p:cTn>
                                        <p:tgtEl>
                                          <p:spTgt spid="219164"/>
                                        </p:tgtEl>
                                        <p:attrNameLst>
                                          <p:attrName>style.visibility</p:attrName>
                                        </p:attrNameLst>
                                      </p:cBhvr>
                                      <p:to>
                                        <p:strVal val="visible"/>
                                      </p:to>
                                    </p:set>
                                    <p:animEffect transition="in" filter="slide(fromBottom)">
                                      <p:cBhvr>
                                        <p:cTn id="30" dur="500"/>
                                        <p:tgtEl>
                                          <p:spTgt spid="219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54" grpId="0" animBg="1"/>
      <p:bldP spid="219155" grpId="0"/>
      <p:bldP spid="21916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154D99BC-8F86-2B0D-5051-FAC141CFE77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2685706A-663B-EA4B-830D-9C0052D2E519}" type="slidenum">
              <a:rPr kumimoji="0" lang="en-US" altLang="zh-CN" sz="1000">
                <a:solidFill>
                  <a:srgbClr val="808080"/>
                </a:solidFill>
                <a:ea typeface="华文行楷" panose="02010800040101010101" pitchFamily="2" charset="-122"/>
              </a:rPr>
              <a:pPr fontAlgn="base">
                <a:spcBef>
                  <a:spcPct val="0"/>
                </a:spcBef>
                <a:spcAft>
                  <a:spcPct val="0"/>
                </a:spcAft>
                <a:buClrTx/>
                <a:buSzTx/>
              </a:pPr>
              <a:t>21</a:t>
            </a:fld>
            <a:endParaRPr kumimoji="0" lang="en-US" altLang="zh-CN" sz="1000">
              <a:solidFill>
                <a:srgbClr val="808080"/>
              </a:solidFill>
              <a:ea typeface="华文行楷" panose="02010800040101010101" pitchFamily="2" charset="-122"/>
            </a:endParaRPr>
          </a:p>
        </p:txBody>
      </p:sp>
      <p:sp>
        <p:nvSpPr>
          <p:cNvPr id="18435" name="Rectangle 2">
            <a:extLst>
              <a:ext uri="{FF2B5EF4-FFF2-40B4-BE49-F238E27FC236}">
                <a16:creationId xmlns:a16="http://schemas.microsoft.com/office/drawing/2014/main" id="{9D81671A-040E-EC08-0814-031FC9DFAAE2}"/>
              </a:ext>
            </a:extLst>
          </p:cNvPr>
          <p:cNvSpPr>
            <a:spLocks noGrp="1" noChangeArrowheads="1"/>
          </p:cNvSpPr>
          <p:nvPr>
            <p:ph type="title"/>
          </p:nvPr>
        </p:nvSpPr>
        <p:spPr/>
        <p:txBody>
          <a:bodyPr/>
          <a:lstStyle/>
          <a:p>
            <a:pPr eaLnBrk="1" hangingPunct="1"/>
            <a:r>
              <a:rPr lang="zh-CN" altLang="en-US"/>
              <a:t>敏感性分析</a:t>
            </a:r>
          </a:p>
        </p:txBody>
      </p:sp>
      <p:sp>
        <p:nvSpPr>
          <p:cNvPr id="220170" name="Rectangle 10">
            <a:extLst>
              <a:ext uri="{FF2B5EF4-FFF2-40B4-BE49-F238E27FC236}">
                <a16:creationId xmlns:a16="http://schemas.microsoft.com/office/drawing/2014/main" id="{8D3D9552-DB26-9BCC-BCDD-CAA643343994}"/>
              </a:ext>
            </a:extLst>
          </p:cNvPr>
          <p:cNvSpPr>
            <a:spLocks noChangeArrowheads="1"/>
          </p:cNvSpPr>
          <p:nvPr/>
        </p:nvSpPr>
        <p:spPr bwMode="auto">
          <a:xfrm>
            <a:off x="1524001" y="5240615"/>
            <a:ext cx="184731" cy="369332"/>
          </a:xfrm>
          <a:prstGeom prst="rect">
            <a:avLst/>
          </a:prstGeom>
          <a:solidFill>
            <a:srgbClr val="CCFFCC">
              <a:alpha val="21960"/>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20171" name="Rectangle 11">
            <a:extLst>
              <a:ext uri="{FF2B5EF4-FFF2-40B4-BE49-F238E27FC236}">
                <a16:creationId xmlns:a16="http://schemas.microsoft.com/office/drawing/2014/main" id="{770E8034-1598-C7D8-252A-A70DF4CDF9A7}"/>
              </a:ext>
            </a:extLst>
          </p:cNvPr>
          <p:cNvSpPr>
            <a:spLocks noChangeArrowheads="1"/>
          </p:cNvSpPr>
          <p:nvPr/>
        </p:nvSpPr>
        <p:spPr bwMode="auto">
          <a:xfrm>
            <a:off x="1524001" y="3883303"/>
            <a:ext cx="184731" cy="369332"/>
          </a:xfrm>
          <a:prstGeom prst="rect">
            <a:avLst/>
          </a:prstGeom>
          <a:solidFill>
            <a:srgbClr val="FFFFF3"/>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20172" name="Rectangle 12">
            <a:extLst>
              <a:ext uri="{FF2B5EF4-FFF2-40B4-BE49-F238E27FC236}">
                <a16:creationId xmlns:a16="http://schemas.microsoft.com/office/drawing/2014/main" id="{6D03BDF4-DC9D-02DF-171E-C33F224F3140}"/>
              </a:ext>
            </a:extLst>
          </p:cNvPr>
          <p:cNvSpPr>
            <a:spLocks noChangeArrowheads="1"/>
          </p:cNvSpPr>
          <p:nvPr/>
        </p:nvSpPr>
        <p:spPr bwMode="auto">
          <a:xfrm>
            <a:off x="1524000" y="2576920"/>
            <a:ext cx="9144000" cy="276999"/>
          </a:xfrm>
          <a:prstGeom prst="rect">
            <a:avLst/>
          </a:prstGeom>
          <a:gradFill rotWithShape="1">
            <a:gsLst>
              <a:gs pos="0">
                <a:srgbClr val="EEF8FF"/>
              </a:gs>
              <a:gs pos="50000">
                <a:srgbClr val="FFFFFF"/>
              </a:gs>
              <a:gs pos="100000">
                <a:srgbClr val="EEF8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20173" name="Rectangle 13">
            <a:extLst>
              <a:ext uri="{FF2B5EF4-FFF2-40B4-BE49-F238E27FC236}">
                <a16:creationId xmlns:a16="http://schemas.microsoft.com/office/drawing/2014/main" id="{5595AF88-C6A8-E6BD-2A73-1B54BDCC498F}"/>
              </a:ext>
            </a:extLst>
          </p:cNvPr>
          <p:cNvSpPr>
            <a:spLocks noChangeArrowheads="1"/>
          </p:cNvSpPr>
          <p:nvPr/>
        </p:nvSpPr>
        <p:spPr bwMode="auto">
          <a:xfrm>
            <a:off x="2079626" y="3532189"/>
            <a:ext cx="8264525" cy="8858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623888" indent="-623888">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pPr>
            <a:r>
              <a:rPr lang="zh-CN" altLang="en-US" sz="2000" b="1">
                <a:solidFill>
                  <a:srgbClr val="000000"/>
                </a:solidFill>
                <a:latin typeface="幼圆" pitchFamily="49" charset="-122"/>
                <a:ea typeface="幼圆" pitchFamily="49" charset="-122"/>
              </a:rPr>
              <a:t>（</a:t>
            </a:r>
            <a:r>
              <a:rPr lang="en-US" altLang="zh-CN" sz="2000" b="1">
                <a:solidFill>
                  <a:srgbClr val="000000"/>
                </a:solidFill>
                <a:latin typeface="幼圆" pitchFamily="49" charset="-122"/>
                <a:ea typeface="幼圆" pitchFamily="49" charset="-122"/>
              </a:rPr>
              <a:t>2</a:t>
            </a:r>
            <a:r>
              <a:rPr lang="zh-CN" altLang="en-US" sz="2000" b="1">
                <a:solidFill>
                  <a:srgbClr val="000000"/>
                </a:solidFill>
                <a:latin typeface="幼圆" pitchFamily="49" charset="-122"/>
                <a:ea typeface="幼圆" pitchFamily="49" charset="-122"/>
              </a:rPr>
              <a:t>）区分敏感性大的方案和敏感性小的方案，以便选出敏感性小的，</a:t>
            </a:r>
          </a:p>
          <a:p>
            <a:pPr fontAlgn="base">
              <a:lnSpc>
                <a:spcPct val="130000"/>
              </a:lnSpc>
              <a:spcBef>
                <a:spcPct val="0"/>
              </a:spcBef>
              <a:spcAft>
                <a:spcPct val="0"/>
              </a:spcAft>
              <a:buClrTx/>
              <a:buSzTx/>
            </a:pPr>
            <a:r>
              <a:rPr lang="zh-CN" altLang="en-US" sz="2000" b="1">
                <a:solidFill>
                  <a:srgbClr val="000000"/>
                </a:solidFill>
                <a:latin typeface="幼圆" pitchFamily="49" charset="-122"/>
                <a:ea typeface="幼圆" pitchFamily="49" charset="-122"/>
              </a:rPr>
              <a:t>     即风险小的方案；</a:t>
            </a:r>
          </a:p>
        </p:txBody>
      </p:sp>
      <p:sp>
        <p:nvSpPr>
          <p:cNvPr id="220174" name="Rectangle 14">
            <a:extLst>
              <a:ext uri="{FF2B5EF4-FFF2-40B4-BE49-F238E27FC236}">
                <a16:creationId xmlns:a16="http://schemas.microsoft.com/office/drawing/2014/main" id="{722E7657-F733-E224-747C-4ECDCB9DC0A4}"/>
              </a:ext>
            </a:extLst>
          </p:cNvPr>
          <p:cNvSpPr>
            <a:spLocks noChangeArrowheads="1"/>
          </p:cNvSpPr>
          <p:nvPr/>
        </p:nvSpPr>
        <p:spPr bwMode="auto">
          <a:xfrm>
            <a:off x="2351089" y="1564243"/>
            <a:ext cx="4319587" cy="369332"/>
          </a:xfrm>
          <a:prstGeom prst="rect">
            <a:avLst/>
          </a:prstGeom>
          <a:gradFill rotWithShape="1">
            <a:gsLst>
              <a:gs pos="0">
                <a:srgbClr val="FFFFFF"/>
              </a:gs>
              <a:gs pos="100000">
                <a:srgbClr val="FFFFEB"/>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kumimoji="0" lang="en-US" altLang="zh-CN" sz="2400" b="1">
                <a:latin typeface="幼圆" pitchFamily="49" charset="-122"/>
                <a:ea typeface="幼圆" pitchFamily="49" charset="-122"/>
              </a:rPr>
              <a:t>1.</a:t>
            </a:r>
            <a:r>
              <a:rPr kumimoji="0" lang="zh-CN" altLang="en-US" sz="2400" b="1">
                <a:latin typeface="幼圆" pitchFamily="49" charset="-122"/>
                <a:ea typeface="幼圆" pitchFamily="49" charset="-122"/>
              </a:rPr>
              <a:t>敏感性分析的目的</a:t>
            </a:r>
          </a:p>
        </p:txBody>
      </p:sp>
      <p:sp>
        <p:nvSpPr>
          <p:cNvPr id="220176" name="Rectangle 16">
            <a:extLst>
              <a:ext uri="{FF2B5EF4-FFF2-40B4-BE49-F238E27FC236}">
                <a16:creationId xmlns:a16="http://schemas.microsoft.com/office/drawing/2014/main" id="{C5D79186-1D9E-E8B8-8058-E65D6BBFCD68}"/>
              </a:ext>
            </a:extLst>
          </p:cNvPr>
          <p:cNvSpPr>
            <a:spLocks noChangeArrowheads="1"/>
          </p:cNvSpPr>
          <p:nvPr/>
        </p:nvSpPr>
        <p:spPr bwMode="auto">
          <a:xfrm>
            <a:off x="1991519" y="4884739"/>
            <a:ext cx="8208962" cy="8858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623888" indent="-623888">
              <a:spcBef>
                <a:spcPct val="20000"/>
              </a:spcBef>
              <a:buClr>
                <a:schemeClr val="folHlink"/>
              </a:buClr>
              <a:buSzPct val="60000"/>
              <a:buFont typeface="Wingdings" pitchFamily="2" charset="2"/>
              <a:tabLst>
                <a:tab pos="623888" algn="l"/>
              </a:tabLst>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623888" algn="l"/>
              </a:tabLst>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623888" algn="l"/>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623888"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623888"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623888"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623888"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623888"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623888" algn="l"/>
              </a:tabLst>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pPr>
            <a:r>
              <a:rPr lang="zh-CN" altLang="en-US" sz="2000" b="1" dirty="0">
                <a:solidFill>
                  <a:srgbClr val="000000"/>
                </a:solidFill>
                <a:latin typeface="幼圆" pitchFamily="49" charset="-122"/>
                <a:ea typeface="幼圆" pitchFamily="49" charset="-122"/>
              </a:rPr>
              <a:t>（</a:t>
            </a:r>
            <a:r>
              <a:rPr lang="en-US" altLang="zh-CN" sz="2000" b="1" dirty="0">
                <a:solidFill>
                  <a:srgbClr val="000000"/>
                </a:solidFill>
                <a:latin typeface="幼圆" pitchFamily="49" charset="-122"/>
                <a:ea typeface="幼圆" pitchFamily="49" charset="-122"/>
              </a:rPr>
              <a:t>3</a:t>
            </a:r>
            <a:r>
              <a:rPr lang="zh-CN" altLang="en-US" sz="2000" b="1" dirty="0">
                <a:solidFill>
                  <a:srgbClr val="000000"/>
                </a:solidFill>
                <a:latin typeface="幼圆" pitchFamily="49" charset="-122"/>
                <a:ea typeface="幼圆" pitchFamily="49" charset="-122"/>
              </a:rPr>
              <a:t>）找出敏感性强的因素，向决策者提出是否需要进一步搜集资料，进行研究，以提高经济分析的可靠性。</a:t>
            </a:r>
          </a:p>
        </p:txBody>
      </p:sp>
      <p:sp>
        <p:nvSpPr>
          <p:cNvPr id="220178" name="Rectangle 18">
            <a:extLst>
              <a:ext uri="{FF2B5EF4-FFF2-40B4-BE49-F238E27FC236}">
                <a16:creationId xmlns:a16="http://schemas.microsoft.com/office/drawing/2014/main" id="{5E1B09A8-FB8D-4077-4AAF-44FBF8969B9E}"/>
              </a:ext>
            </a:extLst>
          </p:cNvPr>
          <p:cNvSpPr>
            <a:spLocks noChangeArrowheads="1"/>
          </p:cNvSpPr>
          <p:nvPr/>
        </p:nvSpPr>
        <p:spPr bwMode="auto">
          <a:xfrm>
            <a:off x="2046289" y="2303464"/>
            <a:ext cx="8264525" cy="8858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623888" indent="-623888">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pPr>
            <a:r>
              <a:rPr lang="zh-CN" altLang="en-US" sz="2000" b="1">
                <a:solidFill>
                  <a:srgbClr val="000000"/>
                </a:solidFill>
                <a:latin typeface="幼圆" pitchFamily="49" charset="-122"/>
                <a:ea typeface="幼圆" pitchFamily="49" charset="-122"/>
              </a:rPr>
              <a:t>（</a:t>
            </a:r>
            <a:r>
              <a:rPr lang="en-US" altLang="zh-CN" sz="2000" b="1">
                <a:solidFill>
                  <a:srgbClr val="000000"/>
                </a:solidFill>
                <a:latin typeface="幼圆" pitchFamily="49" charset="-122"/>
                <a:ea typeface="幼圆" pitchFamily="49" charset="-122"/>
              </a:rPr>
              <a:t>1</a:t>
            </a:r>
            <a:r>
              <a:rPr lang="zh-CN" altLang="en-US" sz="2000" b="1">
                <a:solidFill>
                  <a:srgbClr val="000000"/>
                </a:solidFill>
                <a:latin typeface="幼圆" pitchFamily="49" charset="-122"/>
                <a:ea typeface="幼圆" pitchFamily="49" charset="-122"/>
              </a:rPr>
              <a:t>）把握不确定因素在什么范围内变化时方案的经济效果最好，在什   么范围内变化效果最差，以便对不确定因素实施控制；</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0174"/>
                                        </p:tgtEl>
                                        <p:attrNameLst>
                                          <p:attrName>style.visibility</p:attrName>
                                        </p:attrNameLst>
                                      </p:cBhvr>
                                      <p:to>
                                        <p:strVal val="visible"/>
                                      </p:to>
                                    </p:set>
                                    <p:animEffect transition="in" filter="slide(fromBottom)">
                                      <p:cBhvr>
                                        <p:cTn id="7" dur="500"/>
                                        <p:tgtEl>
                                          <p:spTgt spid="2201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20178"/>
                                        </p:tgtEl>
                                        <p:attrNameLst>
                                          <p:attrName>style.visibility</p:attrName>
                                        </p:attrNameLst>
                                      </p:cBhvr>
                                      <p:to>
                                        <p:strVal val="visible"/>
                                      </p:to>
                                    </p:set>
                                    <p:animEffect transition="in" filter="slide(fromBottom)">
                                      <p:cBhvr>
                                        <p:cTn id="12" dur="500"/>
                                        <p:tgtEl>
                                          <p:spTgt spid="220178"/>
                                        </p:tgtEl>
                                      </p:cBhvr>
                                    </p:animEffect>
                                  </p:childTnLst>
                                </p:cTn>
                              </p:par>
                              <p:par>
                                <p:cTn id="13" presetID="12" presetClass="entr" presetSubtype="4" fill="hold" nodeType="withEffect">
                                  <p:stCondLst>
                                    <p:cond delay="0"/>
                                  </p:stCondLst>
                                  <p:childTnLst>
                                    <p:set>
                                      <p:cBhvr>
                                        <p:cTn id="14" dur="1" fill="hold">
                                          <p:stCondLst>
                                            <p:cond delay="0"/>
                                          </p:stCondLst>
                                        </p:cTn>
                                        <p:tgtEl>
                                          <p:spTgt spid="220172"/>
                                        </p:tgtEl>
                                        <p:attrNameLst>
                                          <p:attrName>style.visibility</p:attrName>
                                        </p:attrNameLst>
                                      </p:cBhvr>
                                      <p:to>
                                        <p:strVal val="visible"/>
                                      </p:to>
                                    </p:set>
                                    <p:animEffect transition="in" filter="slide(fromBottom)">
                                      <p:cBhvr>
                                        <p:cTn id="15" dur="500"/>
                                        <p:tgtEl>
                                          <p:spTgt spid="22017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220173"/>
                                        </p:tgtEl>
                                        <p:attrNameLst>
                                          <p:attrName>style.visibility</p:attrName>
                                        </p:attrNameLst>
                                      </p:cBhvr>
                                      <p:to>
                                        <p:strVal val="visible"/>
                                      </p:to>
                                    </p:set>
                                    <p:animEffect transition="in" filter="slide(fromBottom)">
                                      <p:cBhvr>
                                        <p:cTn id="20" dur="500"/>
                                        <p:tgtEl>
                                          <p:spTgt spid="220173"/>
                                        </p:tgtEl>
                                      </p:cBhvr>
                                    </p:animEffect>
                                  </p:childTnLst>
                                </p:cTn>
                              </p:par>
                              <p:par>
                                <p:cTn id="21" presetID="12" presetClass="entr" presetSubtype="4" fill="hold" nodeType="withEffect">
                                  <p:stCondLst>
                                    <p:cond delay="0"/>
                                  </p:stCondLst>
                                  <p:childTnLst>
                                    <p:set>
                                      <p:cBhvr>
                                        <p:cTn id="22" dur="1" fill="hold">
                                          <p:stCondLst>
                                            <p:cond delay="0"/>
                                          </p:stCondLst>
                                        </p:cTn>
                                        <p:tgtEl>
                                          <p:spTgt spid="220171"/>
                                        </p:tgtEl>
                                        <p:attrNameLst>
                                          <p:attrName>style.visibility</p:attrName>
                                        </p:attrNameLst>
                                      </p:cBhvr>
                                      <p:to>
                                        <p:strVal val="visible"/>
                                      </p:to>
                                    </p:set>
                                    <p:animEffect transition="in" filter="slide(fromBottom)">
                                      <p:cBhvr>
                                        <p:cTn id="23" dur="500"/>
                                        <p:tgtEl>
                                          <p:spTgt spid="22017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220176"/>
                                        </p:tgtEl>
                                        <p:attrNameLst>
                                          <p:attrName>style.visibility</p:attrName>
                                        </p:attrNameLst>
                                      </p:cBhvr>
                                      <p:to>
                                        <p:strVal val="visible"/>
                                      </p:to>
                                    </p:set>
                                    <p:animEffect transition="in" filter="slide(fromBottom)">
                                      <p:cBhvr>
                                        <p:cTn id="28" dur="500"/>
                                        <p:tgtEl>
                                          <p:spTgt spid="220176"/>
                                        </p:tgtEl>
                                      </p:cBhvr>
                                    </p:animEffect>
                                  </p:childTnLst>
                                </p:cTn>
                              </p:par>
                              <p:par>
                                <p:cTn id="29" presetID="12" presetClass="entr" presetSubtype="4" fill="hold" nodeType="withEffect">
                                  <p:stCondLst>
                                    <p:cond delay="0"/>
                                  </p:stCondLst>
                                  <p:childTnLst>
                                    <p:set>
                                      <p:cBhvr>
                                        <p:cTn id="30" dur="1" fill="hold">
                                          <p:stCondLst>
                                            <p:cond delay="0"/>
                                          </p:stCondLst>
                                        </p:cTn>
                                        <p:tgtEl>
                                          <p:spTgt spid="220170"/>
                                        </p:tgtEl>
                                        <p:attrNameLst>
                                          <p:attrName>style.visibility</p:attrName>
                                        </p:attrNameLst>
                                      </p:cBhvr>
                                      <p:to>
                                        <p:strVal val="visible"/>
                                      </p:to>
                                    </p:set>
                                    <p:animEffect transition="in" filter="slide(fromBottom)">
                                      <p:cBhvr>
                                        <p:cTn id="31" dur="500"/>
                                        <p:tgtEl>
                                          <p:spTgt spid="220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0" grpId="0" animBg="1"/>
      <p:bldP spid="220171" grpId="0" animBg="1"/>
      <p:bldP spid="220172" grpId="0" animBg="1"/>
      <p:bldP spid="220173" grpId="0"/>
      <p:bldP spid="220174" grpId="0" animBg="1"/>
      <p:bldP spid="220176" grpId="0"/>
      <p:bldP spid="22017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F6B44662-DDD2-D032-4BDA-FC00DF82015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7C56E0F1-25A4-B24A-A026-ECE279AEBA20}" type="slidenum">
              <a:rPr kumimoji="0" lang="en-US" altLang="zh-CN" sz="1000">
                <a:solidFill>
                  <a:srgbClr val="808080"/>
                </a:solidFill>
                <a:ea typeface="华文行楷" panose="02010800040101010101" pitchFamily="2" charset="-122"/>
              </a:rPr>
              <a:pPr fontAlgn="base">
                <a:spcBef>
                  <a:spcPct val="0"/>
                </a:spcBef>
                <a:spcAft>
                  <a:spcPct val="0"/>
                </a:spcAft>
                <a:buClrTx/>
                <a:buSzTx/>
              </a:pPr>
              <a:t>22</a:t>
            </a:fld>
            <a:endParaRPr kumimoji="0" lang="en-US" altLang="zh-CN" sz="1000">
              <a:solidFill>
                <a:srgbClr val="808080"/>
              </a:solidFill>
              <a:ea typeface="华文行楷" panose="02010800040101010101" pitchFamily="2" charset="-122"/>
            </a:endParaRPr>
          </a:p>
        </p:txBody>
      </p:sp>
      <p:sp>
        <p:nvSpPr>
          <p:cNvPr id="19459" name="Rectangle 2">
            <a:extLst>
              <a:ext uri="{FF2B5EF4-FFF2-40B4-BE49-F238E27FC236}">
                <a16:creationId xmlns:a16="http://schemas.microsoft.com/office/drawing/2014/main" id="{1823E9E0-636E-F420-7B92-BBF0B55B2950}"/>
              </a:ext>
            </a:extLst>
          </p:cNvPr>
          <p:cNvSpPr>
            <a:spLocks noGrp="1" noChangeArrowheads="1"/>
          </p:cNvSpPr>
          <p:nvPr>
            <p:ph type="title"/>
          </p:nvPr>
        </p:nvSpPr>
        <p:spPr/>
        <p:txBody>
          <a:bodyPr/>
          <a:lstStyle/>
          <a:p>
            <a:pPr eaLnBrk="1" hangingPunct="1"/>
            <a:r>
              <a:rPr lang="zh-CN" altLang="en-US"/>
              <a:t>敏感性分析</a:t>
            </a:r>
          </a:p>
        </p:txBody>
      </p:sp>
      <p:grpSp>
        <p:nvGrpSpPr>
          <p:cNvPr id="221226" name="Group 42">
            <a:extLst>
              <a:ext uri="{FF2B5EF4-FFF2-40B4-BE49-F238E27FC236}">
                <a16:creationId xmlns:a16="http://schemas.microsoft.com/office/drawing/2014/main" id="{1CC239DA-73BD-27B0-514F-08F20E6E24E8}"/>
              </a:ext>
            </a:extLst>
          </p:cNvPr>
          <p:cNvGrpSpPr>
            <a:grpSpLocks/>
          </p:cNvGrpSpPr>
          <p:nvPr/>
        </p:nvGrpSpPr>
        <p:grpSpPr bwMode="auto">
          <a:xfrm>
            <a:off x="3359150" y="3582989"/>
            <a:ext cx="5545138" cy="928687"/>
            <a:chOff x="1156" y="2257"/>
            <a:chExt cx="3493" cy="585"/>
          </a:xfrm>
        </p:grpSpPr>
        <p:sp>
          <p:nvSpPr>
            <p:cNvPr id="19493" name="Rectangle 43">
              <a:extLst>
                <a:ext uri="{FF2B5EF4-FFF2-40B4-BE49-F238E27FC236}">
                  <a16:creationId xmlns:a16="http://schemas.microsoft.com/office/drawing/2014/main" id="{885ABF45-4CBD-5D2E-E389-03B30F3CA3C2}"/>
                </a:ext>
              </a:extLst>
            </p:cNvPr>
            <p:cNvSpPr>
              <a:spLocks noChangeArrowheads="1"/>
            </p:cNvSpPr>
            <p:nvPr/>
          </p:nvSpPr>
          <p:spPr bwMode="gray">
            <a:xfrm>
              <a:off x="1156" y="2419"/>
              <a:ext cx="3229" cy="368"/>
            </a:xfrm>
            <a:prstGeom prst="rect">
              <a:avLst/>
            </a:prstGeom>
            <a:gradFill rotWithShape="1">
              <a:gsLst>
                <a:gs pos="0">
                  <a:srgbClr val="FFFFFF"/>
                </a:gs>
                <a:gs pos="100000">
                  <a:srgbClr val="808080"/>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grpSp>
          <p:nvGrpSpPr>
            <p:cNvPr id="19494" name="Group 44">
              <a:extLst>
                <a:ext uri="{FF2B5EF4-FFF2-40B4-BE49-F238E27FC236}">
                  <a16:creationId xmlns:a16="http://schemas.microsoft.com/office/drawing/2014/main" id="{EA3D9760-80A5-50B8-E252-4B795C49FD58}"/>
                </a:ext>
              </a:extLst>
            </p:cNvPr>
            <p:cNvGrpSpPr>
              <a:grpSpLocks/>
            </p:cNvGrpSpPr>
            <p:nvPr/>
          </p:nvGrpSpPr>
          <p:grpSpPr bwMode="auto">
            <a:xfrm>
              <a:off x="4027" y="2257"/>
              <a:ext cx="622" cy="585"/>
              <a:chOff x="2016" y="1920"/>
              <a:chExt cx="1680" cy="1680"/>
            </a:xfrm>
          </p:grpSpPr>
          <p:sp>
            <p:nvSpPr>
              <p:cNvPr id="19497" name="Oval 45">
                <a:extLst>
                  <a:ext uri="{FF2B5EF4-FFF2-40B4-BE49-F238E27FC236}">
                    <a16:creationId xmlns:a16="http://schemas.microsoft.com/office/drawing/2014/main" id="{B6F8B26F-3E88-6416-E674-744506DAF573}"/>
                  </a:ext>
                </a:extLst>
              </p:cNvPr>
              <p:cNvSpPr>
                <a:spLocks noChangeArrowheads="1"/>
              </p:cNvSpPr>
              <p:nvPr/>
            </p:nvSpPr>
            <p:spPr bwMode="gray">
              <a:xfrm>
                <a:off x="2016" y="1920"/>
                <a:ext cx="1680" cy="1680"/>
              </a:xfrm>
              <a:prstGeom prst="ellipse">
                <a:avLst/>
              </a:prstGeom>
              <a:gradFill rotWithShape="1">
                <a:gsLst>
                  <a:gs pos="0">
                    <a:srgbClr val="FFFFFF"/>
                  </a:gs>
                  <a:gs pos="100000">
                    <a:srgbClr val="3E3E3E"/>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19498" name="Freeform 46">
                <a:extLst>
                  <a:ext uri="{FF2B5EF4-FFF2-40B4-BE49-F238E27FC236}">
                    <a16:creationId xmlns:a16="http://schemas.microsoft.com/office/drawing/2014/main" id="{FF57284B-549B-CF0B-1380-144F32F5C092}"/>
                  </a:ext>
                </a:extLst>
              </p:cNvPr>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FFFF"/>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grpSp>
        <p:sp>
          <p:nvSpPr>
            <p:cNvPr id="221231" name="Text Box 47">
              <a:extLst>
                <a:ext uri="{FF2B5EF4-FFF2-40B4-BE49-F238E27FC236}">
                  <a16:creationId xmlns:a16="http://schemas.microsoft.com/office/drawing/2014/main" id="{0DB4CD1C-512B-BDE7-C204-244D8F58B508}"/>
                </a:ext>
              </a:extLst>
            </p:cNvPr>
            <p:cNvSpPr txBox="1">
              <a:spLocks noChangeArrowheads="1"/>
            </p:cNvSpPr>
            <p:nvPr/>
          </p:nvSpPr>
          <p:spPr bwMode="gray">
            <a:xfrm>
              <a:off x="4198" y="2387"/>
              <a:ext cx="257" cy="291"/>
            </a:xfrm>
            <a:prstGeom prst="rect">
              <a:avLst/>
            </a:prstGeom>
            <a:noFill/>
            <a:ln>
              <a:noFill/>
            </a:ln>
            <a:effectLst/>
          </p:spPr>
          <p:txBody>
            <a:bodyPr wrap="none">
              <a:spAutoFit/>
            </a:bodyPr>
            <a:lstStyle/>
            <a:p>
              <a:pPr algn="ctr" eaLnBrk="0" fontAlgn="base" hangingPunct="0">
                <a:spcBef>
                  <a:spcPct val="0"/>
                </a:spcBef>
                <a:spcAft>
                  <a:spcPct val="0"/>
                </a:spcAft>
                <a:defRPr/>
              </a:pPr>
              <a:r>
                <a:rPr lang="en-US" altLang="zh-CN" sz="2400" b="1">
                  <a:solidFill>
                    <a:srgbClr val="000000"/>
                  </a:solidFill>
                  <a:effectLst>
                    <a:outerShdw blurRad="38100" dist="38100" dir="2700000" algn="tl">
                      <a:srgbClr val="C0C0C0"/>
                    </a:outerShdw>
                  </a:effectLst>
                  <a:latin typeface="Verdana" pitchFamily="34" charset="0"/>
                  <a:ea typeface="宋体" panose="02010600030101010101" pitchFamily="2" charset="-122"/>
                </a:rPr>
                <a:t>C</a:t>
              </a:r>
            </a:p>
          </p:txBody>
        </p:sp>
        <p:sp>
          <p:nvSpPr>
            <p:cNvPr id="19496" name="Text Box 48">
              <a:extLst>
                <a:ext uri="{FF2B5EF4-FFF2-40B4-BE49-F238E27FC236}">
                  <a16:creationId xmlns:a16="http://schemas.microsoft.com/office/drawing/2014/main" id="{A2641284-0BDA-FF5D-85D5-C64EF6D63133}"/>
                </a:ext>
              </a:extLst>
            </p:cNvPr>
            <p:cNvSpPr txBox="1">
              <a:spLocks noChangeArrowheads="1"/>
            </p:cNvSpPr>
            <p:nvPr/>
          </p:nvSpPr>
          <p:spPr bwMode="gray">
            <a:xfrm>
              <a:off x="1837" y="2512"/>
              <a:ext cx="2177" cy="2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pPr>
              <a:r>
                <a:rPr lang="en-US" altLang="zh-CN" sz="2000" b="1">
                  <a:solidFill>
                    <a:srgbClr val="000000"/>
                  </a:solidFill>
                  <a:latin typeface="Arial" panose="020B0604020202020204" pitchFamily="34" charset="0"/>
                  <a:ea typeface="幼圆" pitchFamily="49" charset="-122"/>
                </a:rPr>
                <a:t>    </a:t>
              </a:r>
              <a:r>
                <a:rPr lang="zh-CN" altLang="en-US" sz="2000" b="1">
                  <a:solidFill>
                    <a:srgbClr val="000000"/>
                  </a:solidFill>
                  <a:latin typeface="Arial" panose="020B0604020202020204" pitchFamily="34" charset="0"/>
                  <a:ea typeface="幼圆" pitchFamily="49" charset="-122"/>
                </a:rPr>
                <a:t>计算因</a:t>
              </a:r>
              <a:r>
                <a:rPr lang="en-US" altLang="zh-CN" sz="2000" b="1">
                  <a:solidFill>
                    <a:srgbClr val="000000"/>
                  </a:solidFill>
                  <a:latin typeface="Arial" panose="020B0604020202020204" pitchFamily="34" charset="0"/>
                  <a:ea typeface="幼圆" pitchFamily="49" charset="-122"/>
                </a:rPr>
                <a:t>A</a:t>
              </a:r>
              <a:r>
                <a:rPr lang="zh-CN" altLang="en-US" sz="2000" b="1">
                  <a:solidFill>
                    <a:srgbClr val="000000"/>
                  </a:solidFill>
                  <a:latin typeface="Arial" panose="020B0604020202020204" pitchFamily="34" charset="0"/>
                  <a:ea typeface="幼圆" pitchFamily="49" charset="-122"/>
                </a:rPr>
                <a:t>引起的</a:t>
              </a:r>
              <a:r>
                <a:rPr lang="en-US" altLang="zh-CN" sz="2000" b="1">
                  <a:solidFill>
                    <a:srgbClr val="000000"/>
                  </a:solidFill>
                  <a:latin typeface="Arial" panose="020B0604020202020204" pitchFamily="34" charset="0"/>
                  <a:ea typeface="幼圆" pitchFamily="49" charset="-122"/>
                </a:rPr>
                <a:t>B</a:t>
              </a:r>
              <a:r>
                <a:rPr lang="zh-CN" altLang="en-US" sz="2000" b="1">
                  <a:solidFill>
                    <a:srgbClr val="000000"/>
                  </a:solidFill>
                  <a:latin typeface="Arial" panose="020B0604020202020204" pitchFamily="34" charset="0"/>
                  <a:ea typeface="幼圆" pitchFamily="49" charset="-122"/>
                </a:rPr>
                <a:t>的变动值</a:t>
              </a:r>
            </a:p>
          </p:txBody>
        </p:sp>
      </p:grpSp>
      <p:grpSp>
        <p:nvGrpSpPr>
          <p:cNvPr id="221233" name="Group 49">
            <a:extLst>
              <a:ext uri="{FF2B5EF4-FFF2-40B4-BE49-F238E27FC236}">
                <a16:creationId xmlns:a16="http://schemas.microsoft.com/office/drawing/2014/main" id="{C24FD9E2-DEA6-FBD3-CC9D-7C01369724EB}"/>
              </a:ext>
            </a:extLst>
          </p:cNvPr>
          <p:cNvGrpSpPr>
            <a:grpSpLocks/>
          </p:cNvGrpSpPr>
          <p:nvPr/>
        </p:nvGrpSpPr>
        <p:grpSpPr bwMode="auto">
          <a:xfrm>
            <a:off x="3359151" y="4481514"/>
            <a:ext cx="6049963" cy="852487"/>
            <a:chOff x="1156" y="2823"/>
            <a:chExt cx="3811" cy="537"/>
          </a:xfrm>
        </p:grpSpPr>
        <p:sp>
          <p:nvSpPr>
            <p:cNvPr id="19487" name="Rectangle 50">
              <a:extLst>
                <a:ext uri="{FF2B5EF4-FFF2-40B4-BE49-F238E27FC236}">
                  <a16:creationId xmlns:a16="http://schemas.microsoft.com/office/drawing/2014/main" id="{D8E37097-5B4A-B07F-7138-B110DD4F4086}"/>
                </a:ext>
              </a:extLst>
            </p:cNvPr>
            <p:cNvSpPr>
              <a:spLocks noChangeArrowheads="1"/>
            </p:cNvSpPr>
            <p:nvPr/>
          </p:nvSpPr>
          <p:spPr bwMode="gray">
            <a:xfrm>
              <a:off x="1156" y="2974"/>
              <a:ext cx="3662" cy="340"/>
            </a:xfrm>
            <a:prstGeom prst="rect">
              <a:avLst/>
            </a:prstGeom>
            <a:gradFill rotWithShape="1">
              <a:gsLst>
                <a:gs pos="0">
                  <a:srgbClr val="FFFFFF"/>
                </a:gs>
                <a:gs pos="100000">
                  <a:srgbClr val="CC3300"/>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grpSp>
          <p:nvGrpSpPr>
            <p:cNvPr id="19488" name="Group 51">
              <a:extLst>
                <a:ext uri="{FF2B5EF4-FFF2-40B4-BE49-F238E27FC236}">
                  <a16:creationId xmlns:a16="http://schemas.microsoft.com/office/drawing/2014/main" id="{226557C0-C77A-6F9D-1038-130533C62233}"/>
                </a:ext>
              </a:extLst>
            </p:cNvPr>
            <p:cNvGrpSpPr>
              <a:grpSpLocks/>
            </p:cNvGrpSpPr>
            <p:nvPr/>
          </p:nvGrpSpPr>
          <p:grpSpPr bwMode="auto">
            <a:xfrm>
              <a:off x="4380" y="2823"/>
              <a:ext cx="587" cy="537"/>
              <a:chOff x="2016" y="1920"/>
              <a:chExt cx="1680" cy="1680"/>
            </a:xfrm>
          </p:grpSpPr>
          <p:sp>
            <p:nvSpPr>
              <p:cNvPr id="19491" name="Oval 52">
                <a:extLst>
                  <a:ext uri="{FF2B5EF4-FFF2-40B4-BE49-F238E27FC236}">
                    <a16:creationId xmlns:a16="http://schemas.microsoft.com/office/drawing/2014/main" id="{D097156E-BB26-FE2D-0259-6F76F47BB6A8}"/>
                  </a:ext>
                </a:extLst>
              </p:cNvPr>
              <p:cNvSpPr>
                <a:spLocks noChangeArrowheads="1"/>
              </p:cNvSpPr>
              <p:nvPr/>
            </p:nvSpPr>
            <p:spPr bwMode="gray">
              <a:xfrm>
                <a:off x="2016" y="1920"/>
                <a:ext cx="1680" cy="1680"/>
              </a:xfrm>
              <a:prstGeom prst="ellipse">
                <a:avLst/>
              </a:prstGeom>
              <a:gradFill rotWithShape="1">
                <a:gsLst>
                  <a:gs pos="0">
                    <a:srgbClr val="CC3300"/>
                  </a:gs>
                  <a:gs pos="100000">
                    <a:srgbClr val="320C0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19492" name="Freeform 53">
                <a:extLst>
                  <a:ext uri="{FF2B5EF4-FFF2-40B4-BE49-F238E27FC236}">
                    <a16:creationId xmlns:a16="http://schemas.microsoft.com/office/drawing/2014/main" id="{9B871A06-80B7-61DF-CB5E-179D99D19F0C}"/>
                  </a:ext>
                </a:extLst>
              </p:cNvPr>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CC330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grpSp>
        <p:sp>
          <p:nvSpPr>
            <p:cNvPr id="221238" name="Text Box 54">
              <a:extLst>
                <a:ext uri="{FF2B5EF4-FFF2-40B4-BE49-F238E27FC236}">
                  <a16:creationId xmlns:a16="http://schemas.microsoft.com/office/drawing/2014/main" id="{FC29782E-4F80-FE0F-CAF1-E5CFD9D0A995}"/>
                </a:ext>
              </a:extLst>
            </p:cNvPr>
            <p:cNvSpPr txBox="1">
              <a:spLocks noChangeArrowheads="1"/>
            </p:cNvSpPr>
            <p:nvPr/>
          </p:nvSpPr>
          <p:spPr bwMode="gray">
            <a:xfrm>
              <a:off x="4571" y="2915"/>
              <a:ext cx="275" cy="288"/>
            </a:xfrm>
            <a:prstGeom prst="rect">
              <a:avLst/>
            </a:prstGeom>
            <a:noFill/>
            <a:ln>
              <a:noFill/>
            </a:ln>
            <a:effectLst/>
          </p:spPr>
          <p:txBody>
            <a:bodyPr wrap="none">
              <a:spAutoFit/>
            </a:bodyPr>
            <a:lstStyle/>
            <a:p>
              <a:pPr algn="ctr" eaLnBrk="0" fontAlgn="base" hangingPunct="0">
                <a:spcBef>
                  <a:spcPct val="0"/>
                </a:spcBef>
                <a:spcAft>
                  <a:spcPct val="0"/>
                </a:spcAft>
                <a:defRPr/>
              </a:pPr>
              <a:r>
                <a:rPr lang="en-US" altLang="zh-CN" sz="2400" b="1">
                  <a:solidFill>
                    <a:srgbClr val="000000"/>
                  </a:solidFill>
                  <a:effectLst>
                    <a:outerShdw blurRad="38100" dist="38100" dir="2700000" algn="tl">
                      <a:srgbClr val="C0C0C0"/>
                    </a:outerShdw>
                  </a:effectLst>
                  <a:latin typeface="Verdana" pitchFamily="34" charset="0"/>
                  <a:ea typeface="宋体" panose="02010600030101010101" pitchFamily="2" charset="-122"/>
                </a:rPr>
                <a:t>D</a:t>
              </a:r>
            </a:p>
          </p:txBody>
        </p:sp>
        <p:sp>
          <p:nvSpPr>
            <p:cNvPr id="19490" name="Text Box 55">
              <a:extLst>
                <a:ext uri="{FF2B5EF4-FFF2-40B4-BE49-F238E27FC236}">
                  <a16:creationId xmlns:a16="http://schemas.microsoft.com/office/drawing/2014/main" id="{EF1139C7-3B09-6596-766E-21DCC0170BFC}"/>
                </a:ext>
              </a:extLst>
            </p:cNvPr>
            <p:cNvSpPr txBox="1">
              <a:spLocks noChangeArrowheads="1"/>
            </p:cNvSpPr>
            <p:nvPr/>
          </p:nvSpPr>
          <p:spPr bwMode="gray">
            <a:xfrm>
              <a:off x="2245" y="3042"/>
              <a:ext cx="2008" cy="2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pPr>
              <a:r>
                <a:rPr lang="en-US" altLang="zh-CN" sz="2000" b="1">
                  <a:solidFill>
                    <a:srgbClr val="000000"/>
                  </a:solidFill>
                  <a:latin typeface="Arial" panose="020B0604020202020204" pitchFamily="34" charset="0"/>
                  <a:ea typeface="幼圆" pitchFamily="49" charset="-122"/>
                </a:rPr>
                <a:t> </a:t>
              </a:r>
              <a:r>
                <a:rPr lang="zh-CN" altLang="en-US" sz="2000" b="1">
                  <a:solidFill>
                    <a:srgbClr val="000000"/>
                  </a:solidFill>
                  <a:latin typeface="Arial" panose="020B0604020202020204" pitchFamily="34" charset="0"/>
                  <a:ea typeface="幼圆" pitchFamily="49" charset="-122"/>
                </a:rPr>
                <a:t>计算敏感度系数并排序</a:t>
              </a:r>
            </a:p>
          </p:txBody>
        </p:sp>
      </p:grpSp>
      <p:grpSp>
        <p:nvGrpSpPr>
          <p:cNvPr id="221240" name="Group 56">
            <a:extLst>
              <a:ext uri="{FF2B5EF4-FFF2-40B4-BE49-F238E27FC236}">
                <a16:creationId xmlns:a16="http://schemas.microsoft.com/office/drawing/2014/main" id="{DE72DB96-B185-DE4B-C1C9-281E616290E6}"/>
              </a:ext>
            </a:extLst>
          </p:cNvPr>
          <p:cNvGrpSpPr>
            <a:grpSpLocks/>
          </p:cNvGrpSpPr>
          <p:nvPr/>
        </p:nvGrpSpPr>
        <p:grpSpPr bwMode="auto">
          <a:xfrm>
            <a:off x="3359151" y="1916114"/>
            <a:ext cx="4176713" cy="865187"/>
            <a:chOff x="1156" y="1207"/>
            <a:chExt cx="2631" cy="545"/>
          </a:xfrm>
        </p:grpSpPr>
        <p:grpSp>
          <p:nvGrpSpPr>
            <p:cNvPr id="19479" name="Group 57">
              <a:extLst>
                <a:ext uri="{FF2B5EF4-FFF2-40B4-BE49-F238E27FC236}">
                  <a16:creationId xmlns:a16="http://schemas.microsoft.com/office/drawing/2014/main" id="{A53D0AA3-87E9-5498-A907-B4FFBEB45C63}"/>
                </a:ext>
              </a:extLst>
            </p:cNvPr>
            <p:cNvGrpSpPr>
              <a:grpSpLocks/>
            </p:cNvGrpSpPr>
            <p:nvPr/>
          </p:nvGrpSpPr>
          <p:grpSpPr bwMode="auto">
            <a:xfrm>
              <a:off x="1156" y="1207"/>
              <a:ext cx="2631" cy="545"/>
              <a:chOff x="0" y="864"/>
              <a:chExt cx="3553" cy="802"/>
            </a:xfrm>
          </p:grpSpPr>
          <p:sp>
            <p:nvSpPr>
              <p:cNvPr id="19481" name="Rectangle 58">
                <a:extLst>
                  <a:ext uri="{FF2B5EF4-FFF2-40B4-BE49-F238E27FC236}">
                    <a16:creationId xmlns:a16="http://schemas.microsoft.com/office/drawing/2014/main" id="{61858FDF-D353-5E2A-59A6-65CC19C58728}"/>
                  </a:ext>
                </a:extLst>
              </p:cNvPr>
              <p:cNvSpPr>
                <a:spLocks noChangeArrowheads="1"/>
              </p:cNvSpPr>
              <p:nvPr/>
            </p:nvSpPr>
            <p:spPr bwMode="gray">
              <a:xfrm>
                <a:off x="0" y="1084"/>
                <a:ext cx="3147" cy="576"/>
              </a:xfrm>
              <a:prstGeom prst="rect">
                <a:avLst/>
              </a:prstGeom>
              <a:gradFill rotWithShape="1">
                <a:gsLst>
                  <a:gs pos="0">
                    <a:srgbClr val="FFFFFF"/>
                  </a:gs>
                  <a:gs pos="100000">
                    <a:srgbClr val="333399"/>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grpSp>
            <p:nvGrpSpPr>
              <p:cNvPr id="19482" name="Group 59">
                <a:extLst>
                  <a:ext uri="{FF2B5EF4-FFF2-40B4-BE49-F238E27FC236}">
                    <a16:creationId xmlns:a16="http://schemas.microsoft.com/office/drawing/2014/main" id="{5E60D786-FCF7-095D-76D2-B2E599CB44E6}"/>
                  </a:ext>
                </a:extLst>
              </p:cNvPr>
              <p:cNvGrpSpPr>
                <a:grpSpLocks/>
              </p:cNvGrpSpPr>
              <p:nvPr/>
            </p:nvGrpSpPr>
            <p:grpSpPr bwMode="auto">
              <a:xfrm>
                <a:off x="2734" y="864"/>
                <a:ext cx="819" cy="802"/>
                <a:chOff x="1488" y="1968"/>
                <a:chExt cx="432" cy="432"/>
              </a:xfrm>
            </p:grpSpPr>
            <p:grpSp>
              <p:nvGrpSpPr>
                <p:cNvPr id="19483" name="Group 60">
                  <a:extLst>
                    <a:ext uri="{FF2B5EF4-FFF2-40B4-BE49-F238E27FC236}">
                      <a16:creationId xmlns:a16="http://schemas.microsoft.com/office/drawing/2014/main" id="{26CA4DA0-8349-64EF-81FF-E0A318EB5189}"/>
                    </a:ext>
                  </a:extLst>
                </p:cNvPr>
                <p:cNvGrpSpPr>
                  <a:grpSpLocks/>
                </p:cNvGrpSpPr>
                <p:nvPr/>
              </p:nvGrpSpPr>
              <p:grpSpPr bwMode="auto">
                <a:xfrm>
                  <a:off x="1488" y="1968"/>
                  <a:ext cx="432" cy="432"/>
                  <a:chOff x="2016" y="1920"/>
                  <a:chExt cx="1680" cy="1680"/>
                </a:xfrm>
              </p:grpSpPr>
              <p:sp>
                <p:nvSpPr>
                  <p:cNvPr id="19485" name="Oval 61">
                    <a:extLst>
                      <a:ext uri="{FF2B5EF4-FFF2-40B4-BE49-F238E27FC236}">
                        <a16:creationId xmlns:a16="http://schemas.microsoft.com/office/drawing/2014/main" id="{1864DD48-98BF-7FDF-9081-9683CDDAFEE7}"/>
                      </a:ext>
                    </a:extLst>
                  </p:cNvPr>
                  <p:cNvSpPr>
                    <a:spLocks noChangeArrowheads="1"/>
                  </p:cNvSpPr>
                  <p:nvPr/>
                </p:nvSpPr>
                <p:spPr bwMode="gray">
                  <a:xfrm>
                    <a:off x="2016" y="1920"/>
                    <a:ext cx="1680" cy="1680"/>
                  </a:xfrm>
                  <a:prstGeom prst="ellipse">
                    <a:avLst/>
                  </a:prstGeom>
                  <a:gradFill rotWithShape="1">
                    <a:gsLst>
                      <a:gs pos="0">
                        <a:srgbClr val="333399"/>
                      </a:gs>
                      <a:gs pos="100000">
                        <a:srgbClr val="14143C"/>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19486" name="Freeform 62">
                    <a:extLst>
                      <a:ext uri="{FF2B5EF4-FFF2-40B4-BE49-F238E27FC236}">
                        <a16:creationId xmlns:a16="http://schemas.microsoft.com/office/drawing/2014/main" id="{EBC932A0-4B50-CD48-05EE-66BE56FBED98}"/>
                      </a:ext>
                    </a:extLst>
                  </p:cNvPr>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333399"/>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grpSp>
            <p:sp>
              <p:nvSpPr>
                <p:cNvPr id="221247" name="Text Box 63">
                  <a:extLst>
                    <a:ext uri="{FF2B5EF4-FFF2-40B4-BE49-F238E27FC236}">
                      <a16:creationId xmlns:a16="http://schemas.microsoft.com/office/drawing/2014/main" id="{43E9D01E-7822-6BE2-2C7E-CE5FE37428A6}"/>
                    </a:ext>
                  </a:extLst>
                </p:cNvPr>
                <p:cNvSpPr txBox="1">
                  <a:spLocks noChangeArrowheads="1"/>
                </p:cNvSpPr>
                <p:nvPr/>
              </p:nvSpPr>
              <p:spPr bwMode="gray">
                <a:xfrm>
                  <a:off x="1622" y="2016"/>
                  <a:ext cx="186" cy="231"/>
                </a:xfrm>
                <a:prstGeom prst="rect">
                  <a:avLst/>
                </a:prstGeom>
                <a:noFill/>
                <a:ln>
                  <a:noFill/>
                </a:ln>
                <a:effectLst/>
              </p:spPr>
              <p:txBody>
                <a:bodyPr>
                  <a:spAutoFit/>
                </a:bodyPr>
                <a:lstStyle/>
                <a:p>
                  <a:pPr algn="ctr" eaLnBrk="0" fontAlgn="base" hangingPunct="0">
                    <a:spcBef>
                      <a:spcPct val="0"/>
                    </a:spcBef>
                    <a:spcAft>
                      <a:spcPct val="0"/>
                    </a:spcAft>
                    <a:defRPr/>
                  </a:pPr>
                  <a:r>
                    <a:rPr lang="en-US" altLang="zh-CN" sz="2400" b="1">
                      <a:solidFill>
                        <a:srgbClr val="000000"/>
                      </a:solidFill>
                      <a:effectLst>
                        <a:outerShdw blurRad="38100" dist="38100" dir="2700000" algn="tl">
                          <a:srgbClr val="C0C0C0"/>
                        </a:outerShdw>
                      </a:effectLst>
                      <a:latin typeface="Verdana" pitchFamily="34" charset="0"/>
                      <a:ea typeface="宋体" panose="02010600030101010101" pitchFamily="2" charset="-122"/>
                    </a:rPr>
                    <a:t>A</a:t>
                  </a:r>
                </a:p>
              </p:txBody>
            </p:sp>
          </p:grpSp>
        </p:grpSp>
        <p:sp>
          <p:nvSpPr>
            <p:cNvPr id="19480" name="Rectangle 64">
              <a:extLst>
                <a:ext uri="{FF2B5EF4-FFF2-40B4-BE49-F238E27FC236}">
                  <a16:creationId xmlns:a16="http://schemas.microsoft.com/office/drawing/2014/main" id="{A748FAC2-827D-7EFE-7302-8CD8A29525AD}"/>
                </a:ext>
              </a:extLst>
            </p:cNvPr>
            <p:cNvSpPr>
              <a:spLocks noChangeArrowheads="1"/>
            </p:cNvSpPr>
            <p:nvPr/>
          </p:nvSpPr>
          <p:spPr bwMode="auto">
            <a:xfrm>
              <a:off x="1474" y="1480"/>
              <a:ext cx="1315"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lang="zh-CN" altLang="en-US" sz="2000" b="1">
                  <a:solidFill>
                    <a:srgbClr val="000000"/>
                  </a:solidFill>
                  <a:latin typeface="Arial" panose="020B0604020202020204" pitchFamily="34" charset="0"/>
                  <a:ea typeface="幼圆" pitchFamily="49" charset="-122"/>
                </a:rPr>
                <a:t>选定不确定因素</a:t>
              </a:r>
            </a:p>
          </p:txBody>
        </p:sp>
      </p:grpSp>
      <p:grpSp>
        <p:nvGrpSpPr>
          <p:cNvPr id="221249" name="Group 65">
            <a:extLst>
              <a:ext uri="{FF2B5EF4-FFF2-40B4-BE49-F238E27FC236}">
                <a16:creationId xmlns:a16="http://schemas.microsoft.com/office/drawing/2014/main" id="{EEDF1FDD-193A-F8AE-B4EA-7FF2011CB14A}"/>
              </a:ext>
            </a:extLst>
          </p:cNvPr>
          <p:cNvGrpSpPr>
            <a:grpSpLocks/>
          </p:cNvGrpSpPr>
          <p:nvPr/>
        </p:nvGrpSpPr>
        <p:grpSpPr bwMode="auto">
          <a:xfrm>
            <a:off x="3216275" y="2774951"/>
            <a:ext cx="4895850" cy="900113"/>
            <a:chOff x="1066" y="1748"/>
            <a:chExt cx="3084" cy="567"/>
          </a:xfrm>
        </p:grpSpPr>
        <p:sp>
          <p:nvSpPr>
            <p:cNvPr id="19472" name="Rectangle 66">
              <a:extLst>
                <a:ext uri="{FF2B5EF4-FFF2-40B4-BE49-F238E27FC236}">
                  <a16:creationId xmlns:a16="http://schemas.microsoft.com/office/drawing/2014/main" id="{5E365890-CB5C-3356-52FC-E0B3D26B63C4}"/>
                </a:ext>
              </a:extLst>
            </p:cNvPr>
            <p:cNvSpPr>
              <a:spLocks noChangeArrowheads="1"/>
            </p:cNvSpPr>
            <p:nvPr/>
          </p:nvSpPr>
          <p:spPr bwMode="gray">
            <a:xfrm>
              <a:off x="1066" y="1907"/>
              <a:ext cx="2603" cy="363"/>
            </a:xfrm>
            <a:prstGeom prst="rect">
              <a:avLst/>
            </a:prstGeom>
            <a:gradFill rotWithShape="1">
              <a:gsLst>
                <a:gs pos="0">
                  <a:srgbClr val="FFFFFF"/>
                </a:gs>
                <a:gs pos="100000">
                  <a:srgbClr val="BBE0E3"/>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endParaRPr lang="zh-CN" altLang="zh-CN" sz="2000" b="1">
                <a:solidFill>
                  <a:srgbClr val="477D74"/>
                </a:solidFill>
                <a:latin typeface="Arial" panose="020B0604020202020204" pitchFamily="34" charset="0"/>
                <a:ea typeface="幼圆" pitchFamily="49" charset="-122"/>
              </a:endParaRPr>
            </a:p>
          </p:txBody>
        </p:sp>
        <p:grpSp>
          <p:nvGrpSpPr>
            <p:cNvPr id="19473" name="Group 67">
              <a:extLst>
                <a:ext uri="{FF2B5EF4-FFF2-40B4-BE49-F238E27FC236}">
                  <a16:creationId xmlns:a16="http://schemas.microsoft.com/office/drawing/2014/main" id="{1FF2A94F-0465-A8D4-F2D3-F311EE2C2F88}"/>
                </a:ext>
              </a:extLst>
            </p:cNvPr>
            <p:cNvGrpSpPr>
              <a:grpSpLocks/>
            </p:cNvGrpSpPr>
            <p:nvPr/>
          </p:nvGrpSpPr>
          <p:grpSpPr bwMode="auto">
            <a:xfrm>
              <a:off x="3544" y="1748"/>
              <a:ext cx="606" cy="567"/>
              <a:chOff x="3938" y="1968"/>
              <a:chExt cx="430" cy="437"/>
            </a:xfrm>
          </p:grpSpPr>
          <p:grpSp>
            <p:nvGrpSpPr>
              <p:cNvPr id="19475" name="Group 68">
                <a:extLst>
                  <a:ext uri="{FF2B5EF4-FFF2-40B4-BE49-F238E27FC236}">
                    <a16:creationId xmlns:a16="http://schemas.microsoft.com/office/drawing/2014/main" id="{91350B34-352F-0154-D879-10515BFA36A2}"/>
                  </a:ext>
                </a:extLst>
              </p:cNvPr>
              <p:cNvGrpSpPr>
                <a:grpSpLocks/>
              </p:cNvGrpSpPr>
              <p:nvPr/>
            </p:nvGrpSpPr>
            <p:grpSpPr bwMode="auto">
              <a:xfrm>
                <a:off x="3938" y="1968"/>
                <a:ext cx="430" cy="437"/>
                <a:chOff x="2016" y="1920"/>
                <a:chExt cx="1680" cy="1680"/>
              </a:xfrm>
            </p:grpSpPr>
            <p:sp>
              <p:nvSpPr>
                <p:cNvPr id="19477" name="Oval 69">
                  <a:extLst>
                    <a:ext uri="{FF2B5EF4-FFF2-40B4-BE49-F238E27FC236}">
                      <a16:creationId xmlns:a16="http://schemas.microsoft.com/office/drawing/2014/main" id="{420C2DB2-23CA-4D84-8739-F4200F614945}"/>
                    </a:ext>
                  </a:extLst>
                </p:cNvPr>
                <p:cNvSpPr>
                  <a:spLocks noChangeArrowheads="1"/>
                </p:cNvSpPr>
                <p:nvPr/>
              </p:nvSpPr>
              <p:spPr bwMode="gray">
                <a:xfrm>
                  <a:off x="2016" y="1920"/>
                  <a:ext cx="1680" cy="1680"/>
                </a:xfrm>
                <a:prstGeom prst="ellipse">
                  <a:avLst/>
                </a:prstGeom>
                <a:gradFill rotWithShape="1">
                  <a:gsLst>
                    <a:gs pos="0">
                      <a:srgbClr val="BBE0E3"/>
                    </a:gs>
                    <a:gs pos="100000">
                      <a:srgbClr val="384445"/>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19478" name="Freeform 70">
                  <a:extLst>
                    <a:ext uri="{FF2B5EF4-FFF2-40B4-BE49-F238E27FC236}">
                      <a16:creationId xmlns:a16="http://schemas.microsoft.com/office/drawing/2014/main" id="{47082B2E-B32E-7DF8-28CB-FBD9902C0B54}"/>
                    </a:ext>
                  </a:extLst>
                </p:cNvPr>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BBE0E3"/>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grpSp>
          <p:sp>
            <p:nvSpPr>
              <p:cNvPr id="221255" name="Text Box 71">
                <a:extLst>
                  <a:ext uri="{FF2B5EF4-FFF2-40B4-BE49-F238E27FC236}">
                    <a16:creationId xmlns:a16="http://schemas.microsoft.com/office/drawing/2014/main" id="{0947F1A8-C296-01E1-00FA-5986AED2A1E7}"/>
                  </a:ext>
                </a:extLst>
              </p:cNvPr>
              <p:cNvSpPr txBox="1">
                <a:spLocks noChangeArrowheads="1"/>
              </p:cNvSpPr>
              <p:nvPr/>
            </p:nvSpPr>
            <p:spPr bwMode="gray">
              <a:xfrm>
                <a:off x="4056" y="2028"/>
                <a:ext cx="186" cy="222"/>
              </a:xfrm>
              <a:prstGeom prst="rect">
                <a:avLst/>
              </a:prstGeom>
              <a:noFill/>
              <a:ln>
                <a:noFill/>
              </a:ln>
              <a:effectLst/>
            </p:spPr>
            <p:txBody>
              <a:bodyPr wrap="none">
                <a:spAutoFit/>
              </a:bodyPr>
              <a:lstStyle/>
              <a:p>
                <a:pPr algn="ctr" eaLnBrk="0" fontAlgn="base" hangingPunct="0">
                  <a:spcBef>
                    <a:spcPct val="0"/>
                  </a:spcBef>
                  <a:spcAft>
                    <a:spcPct val="0"/>
                  </a:spcAft>
                  <a:defRPr/>
                </a:pPr>
                <a:r>
                  <a:rPr lang="en-US" altLang="zh-CN" sz="2400" b="1">
                    <a:solidFill>
                      <a:srgbClr val="000000"/>
                    </a:solidFill>
                    <a:effectLst>
                      <a:outerShdw blurRad="38100" dist="38100" dir="2700000" algn="tl">
                        <a:srgbClr val="C0C0C0"/>
                      </a:outerShdw>
                    </a:effectLst>
                    <a:latin typeface="Verdana" pitchFamily="34" charset="0"/>
                    <a:ea typeface="宋体" panose="02010600030101010101" pitchFamily="2" charset="-122"/>
                  </a:rPr>
                  <a:t>B</a:t>
                </a:r>
              </a:p>
            </p:txBody>
          </p:sp>
        </p:grpSp>
        <p:sp>
          <p:nvSpPr>
            <p:cNvPr id="19474" name="Text Box 72">
              <a:extLst>
                <a:ext uri="{FF2B5EF4-FFF2-40B4-BE49-F238E27FC236}">
                  <a16:creationId xmlns:a16="http://schemas.microsoft.com/office/drawing/2014/main" id="{D6D2AAE6-B3EE-725C-2A52-CC73AC885166}"/>
                </a:ext>
              </a:extLst>
            </p:cNvPr>
            <p:cNvSpPr txBox="1">
              <a:spLocks noChangeArrowheads="1"/>
            </p:cNvSpPr>
            <p:nvPr/>
          </p:nvSpPr>
          <p:spPr bwMode="auto">
            <a:xfrm>
              <a:off x="1806" y="2004"/>
              <a:ext cx="1482"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lang="zh-CN" altLang="en-US" sz="2000" b="1">
                  <a:solidFill>
                    <a:srgbClr val="000000"/>
                  </a:solidFill>
                  <a:latin typeface="Arial" panose="020B0604020202020204" pitchFamily="34" charset="0"/>
                  <a:ea typeface="幼圆" pitchFamily="49" charset="-122"/>
                </a:rPr>
                <a:t>确定经济评价指标</a:t>
              </a:r>
            </a:p>
          </p:txBody>
        </p:sp>
      </p:grpSp>
      <p:sp>
        <p:nvSpPr>
          <p:cNvPr id="221257" name="Rectangle 73">
            <a:extLst>
              <a:ext uri="{FF2B5EF4-FFF2-40B4-BE49-F238E27FC236}">
                <a16:creationId xmlns:a16="http://schemas.microsoft.com/office/drawing/2014/main" id="{E1DD3A77-4B86-B17C-9CF5-1647743C2C81}"/>
              </a:ext>
            </a:extLst>
          </p:cNvPr>
          <p:cNvSpPr>
            <a:spLocks noChangeArrowheads="1"/>
          </p:cNvSpPr>
          <p:nvPr/>
        </p:nvSpPr>
        <p:spPr bwMode="auto">
          <a:xfrm>
            <a:off x="2351089" y="1624568"/>
            <a:ext cx="4319587" cy="369332"/>
          </a:xfrm>
          <a:prstGeom prst="rect">
            <a:avLst/>
          </a:prstGeom>
          <a:gradFill rotWithShape="1">
            <a:gsLst>
              <a:gs pos="0">
                <a:srgbClr val="FFFFFF"/>
              </a:gs>
              <a:gs pos="100000">
                <a:srgbClr val="FFFFEB"/>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kumimoji="0" lang="en-US" altLang="zh-CN" sz="2400" b="1">
                <a:latin typeface="幼圆" pitchFamily="49" charset="-122"/>
                <a:ea typeface="幼圆" pitchFamily="49" charset="-122"/>
              </a:rPr>
              <a:t>2.</a:t>
            </a:r>
            <a:r>
              <a:rPr kumimoji="0" lang="zh-CN" altLang="en-US" sz="2400" b="1">
                <a:latin typeface="幼圆" pitchFamily="49" charset="-122"/>
                <a:ea typeface="幼圆" pitchFamily="49" charset="-122"/>
              </a:rPr>
              <a:t>敏感性分析的步骤</a:t>
            </a:r>
          </a:p>
        </p:txBody>
      </p:sp>
      <p:grpSp>
        <p:nvGrpSpPr>
          <p:cNvPr id="221258" name="Group 74">
            <a:extLst>
              <a:ext uri="{FF2B5EF4-FFF2-40B4-BE49-F238E27FC236}">
                <a16:creationId xmlns:a16="http://schemas.microsoft.com/office/drawing/2014/main" id="{C51B1248-AF30-6F3E-FC3B-5002A39FE5F2}"/>
              </a:ext>
            </a:extLst>
          </p:cNvPr>
          <p:cNvGrpSpPr>
            <a:grpSpLocks/>
          </p:cNvGrpSpPr>
          <p:nvPr/>
        </p:nvGrpSpPr>
        <p:grpSpPr bwMode="auto">
          <a:xfrm>
            <a:off x="3889376" y="5311776"/>
            <a:ext cx="6094413" cy="925513"/>
            <a:chOff x="1490" y="3346"/>
            <a:chExt cx="3839" cy="583"/>
          </a:xfrm>
        </p:grpSpPr>
        <p:sp>
          <p:nvSpPr>
            <p:cNvPr id="19466" name="Rectangle 75">
              <a:extLst>
                <a:ext uri="{FF2B5EF4-FFF2-40B4-BE49-F238E27FC236}">
                  <a16:creationId xmlns:a16="http://schemas.microsoft.com/office/drawing/2014/main" id="{0DD4A2B9-BC93-8F80-A984-BF5BA04B0A75}"/>
                </a:ext>
              </a:extLst>
            </p:cNvPr>
            <p:cNvSpPr>
              <a:spLocks noChangeArrowheads="1"/>
            </p:cNvSpPr>
            <p:nvPr/>
          </p:nvSpPr>
          <p:spPr bwMode="gray">
            <a:xfrm>
              <a:off x="1490" y="3497"/>
              <a:ext cx="3662" cy="415"/>
            </a:xfrm>
            <a:prstGeom prst="rect">
              <a:avLst/>
            </a:prstGeom>
            <a:gradFill rotWithShape="1">
              <a:gsLst>
                <a:gs pos="0">
                  <a:srgbClr val="FFFFFF"/>
                </a:gs>
                <a:gs pos="100000">
                  <a:srgbClr val="FFFF00"/>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grpSp>
          <p:nvGrpSpPr>
            <p:cNvPr id="19467" name="Group 76">
              <a:extLst>
                <a:ext uri="{FF2B5EF4-FFF2-40B4-BE49-F238E27FC236}">
                  <a16:creationId xmlns:a16="http://schemas.microsoft.com/office/drawing/2014/main" id="{AFEA62DE-0066-5D4E-6D77-7828B6690A45}"/>
                </a:ext>
              </a:extLst>
            </p:cNvPr>
            <p:cNvGrpSpPr>
              <a:grpSpLocks/>
            </p:cNvGrpSpPr>
            <p:nvPr/>
          </p:nvGrpSpPr>
          <p:grpSpPr bwMode="auto">
            <a:xfrm>
              <a:off x="4714" y="3346"/>
              <a:ext cx="615" cy="583"/>
              <a:chOff x="2016" y="1920"/>
              <a:chExt cx="1680" cy="1680"/>
            </a:xfrm>
          </p:grpSpPr>
          <p:sp>
            <p:nvSpPr>
              <p:cNvPr id="19470" name="Oval 77">
                <a:extLst>
                  <a:ext uri="{FF2B5EF4-FFF2-40B4-BE49-F238E27FC236}">
                    <a16:creationId xmlns:a16="http://schemas.microsoft.com/office/drawing/2014/main" id="{52C1539A-AE63-67B9-C145-AD1832C463F5}"/>
                  </a:ext>
                </a:extLst>
              </p:cNvPr>
              <p:cNvSpPr>
                <a:spLocks noChangeArrowheads="1"/>
              </p:cNvSpPr>
              <p:nvPr/>
            </p:nvSpPr>
            <p:spPr bwMode="gray">
              <a:xfrm>
                <a:off x="2016" y="1920"/>
                <a:ext cx="1680" cy="1680"/>
              </a:xfrm>
              <a:prstGeom prst="ellipse">
                <a:avLst/>
              </a:prstGeom>
              <a:gradFill rotWithShape="1">
                <a:gsLst>
                  <a:gs pos="0">
                    <a:srgbClr val="FFFF00"/>
                  </a:gs>
                  <a:gs pos="100000">
                    <a:srgbClr val="3E3E0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19471" name="Freeform 78">
                <a:extLst>
                  <a:ext uri="{FF2B5EF4-FFF2-40B4-BE49-F238E27FC236}">
                    <a16:creationId xmlns:a16="http://schemas.microsoft.com/office/drawing/2014/main" id="{CEFE621F-C3A9-61D5-85C8-C2FE4ECF3571}"/>
                  </a:ext>
                </a:extLst>
              </p:cNvPr>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FF0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grpSp>
        <p:sp>
          <p:nvSpPr>
            <p:cNvPr id="221263" name="Text Box 79">
              <a:extLst>
                <a:ext uri="{FF2B5EF4-FFF2-40B4-BE49-F238E27FC236}">
                  <a16:creationId xmlns:a16="http://schemas.microsoft.com/office/drawing/2014/main" id="{D57C52B0-6B30-AB6A-4EC1-6F9F91BFD655}"/>
                </a:ext>
              </a:extLst>
            </p:cNvPr>
            <p:cNvSpPr txBox="1">
              <a:spLocks noChangeArrowheads="1"/>
            </p:cNvSpPr>
            <p:nvPr/>
          </p:nvSpPr>
          <p:spPr bwMode="gray">
            <a:xfrm>
              <a:off x="4919" y="3483"/>
              <a:ext cx="247" cy="288"/>
            </a:xfrm>
            <a:prstGeom prst="rect">
              <a:avLst/>
            </a:prstGeom>
            <a:noFill/>
            <a:ln>
              <a:noFill/>
            </a:ln>
            <a:effectLst/>
          </p:spPr>
          <p:txBody>
            <a:bodyPr wrap="none">
              <a:spAutoFit/>
            </a:bodyPr>
            <a:lstStyle/>
            <a:p>
              <a:pPr algn="ctr" eaLnBrk="0" fontAlgn="base" hangingPunct="0">
                <a:spcBef>
                  <a:spcPct val="0"/>
                </a:spcBef>
                <a:spcAft>
                  <a:spcPct val="0"/>
                </a:spcAft>
                <a:defRPr/>
              </a:pPr>
              <a:r>
                <a:rPr lang="en-US" altLang="zh-CN" sz="2400" b="1">
                  <a:solidFill>
                    <a:srgbClr val="000000"/>
                  </a:solidFill>
                  <a:effectLst>
                    <a:outerShdw blurRad="38100" dist="38100" dir="2700000" algn="tl">
                      <a:srgbClr val="C0C0C0"/>
                    </a:outerShdw>
                  </a:effectLst>
                  <a:latin typeface="Verdana" pitchFamily="34" charset="0"/>
                  <a:ea typeface="宋体" panose="02010600030101010101" pitchFamily="2" charset="-122"/>
                </a:rPr>
                <a:t>E</a:t>
              </a:r>
            </a:p>
          </p:txBody>
        </p:sp>
        <p:sp>
          <p:nvSpPr>
            <p:cNvPr id="19469" name="Text Box 80">
              <a:extLst>
                <a:ext uri="{FF2B5EF4-FFF2-40B4-BE49-F238E27FC236}">
                  <a16:creationId xmlns:a16="http://schemas.microsoft.com/office/drawing/2014/main" id="{AE558C80-CF4B-3859-799E-0DC66404A98B}"/>
                </a:ext>
              </a:extLst>
            </p:cNvPr>
            <p:cNvSpPr txBox="1">
              <a:spLocks noChangeArrowheads="1"/>
            </p:cNvSpPr>
            <p:nvPr/>
          </p:nvSpPr>
          <p:spPr bwMode="gray">
            <a:xfrm>
              <a:off x="2588" y="3607"/>
              <a:ext cx="2008" cy="2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r" eaLnBrk="0" fontAlgn="base" hangingPunct="0">
                <a:spcBef>
                  <a:spcPct val="0"/>
                </a:spcBef>
                <a:spcAft>
                  <a:spcPct val="0"/>
                </a:spcAft>
                <a:buClrTx/>
                <a:buSzTx/>
              </a:pPr>
              <a:r>
                <a:rPr lang="zh-CN" altLang="en-US" sz="2000" b="1">
                  <a:solidFill>
                    <a:srgbClr val="000000"/>
                  </a:solidFill>
                  <a:latin typeface="Arial" panose="020B0604020202020204" pitchFamily="34" charset="0"/>
                  <a:ea typeface="幼圆" pitchFamily="49" charset="-122"/>
                </a:rPr>
                <a:t>计算变动因素的临界点</a:t>
              </a: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1257"/>
                                        </p:tgtEl>
                                        <p:attrNameLst>
                                          <p:attrName>style.visibility</p:attrName>
                                        </p:attrNameLst>
                                      </p:cBhvr>
                                      <p:to>
                                        <p:strVal val="visible"/>
                                      </p:to>
                                    </p:set>
                                    <p:animEffect transition="in" filter="slide(fromBottom)">
                                      <p:cBhvr>
                                        <p:cTn id="7" dur="500"/>
                                        <p:tgtEl>
                                          <p:spTgt spid="2212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21240"/>
                                        </p:tgtEl>
                                        <p:attrNameLst>
                                          <p:attrName>style.visibility</p:attrName>
                                        </p:attrNameLst>
                                      </p:cBhvr>
                                      <p:to>
                                        <p:strVal val="visible"/>
                                      </p:to>
                                    </p:set>
                                    <p:animEffect transition="in" filter="fade">
                                      <p:cBhvr>
                                        <p:cTn id="12" dur="1000"/>
                                        <p:tgtEl>
                                          <p:spTgt spid="221240"/>
                                        </p:tgtEl>
                                      </p:cBhvr>
                                    </p:animEffect>
                                    <p:anim calcmode="lin" valueType="num">
                                      <p:cBhvr>
                                        <p:cTn id="13" dur="1000" fill="hold"/>
                                        <p:tgtEl>
                                          <p:spTgt spid="221240"/>
                                        </p:tgtEl>
                                        <p:attrNameLst>
                                          <p:attrName>ppt_x</p:attrName>
                                        </p:attrNameLst>
                                      </p:cBhvr>
                                      <p:tavLst>
                                        <p:tav tm="0">
                                          <p:val>
                                            <p:strVal val="#ppt_x"/>
                                          </p:val>
                                        </p:tav>
                                        <p:tav tm="100000">
                                          <p:val>
                                            <p:strVal val="#ppt_x"/>
                                          </p:val>
                                        </p:tav>
                                      </p:tavLst>
                                    </p:anim>
                                    <p:anim calcmode="lin" valueType="num">
                                      <p:cBhvr>
                                        <p:cTn id="14" dur="1000" fill="hold"/>
                                        <p:tgtEl>
                                          <p:spTgt spid="221240"/>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221249"/>
                                        </p:tgtEl>
                                        <p:attrNameLst>
                                          <p:attrName>style.visibility</p:attrName>
                                        </p:attrNameLst>
                                      </p:cBhvr>
                                      <p:to>
                                        <p:strVal val="visible"/>
                                      </p:to>
                                    </p:set>
                                    <p:animEffect transition="in" filter="fade">
                                      <p:cBhvr>
                                        <p:cTn id="19" dur="1000"/>
                                        <p:tgtEl>
                                          <p:spTgt spid="221249"/>
                                        </p:tgtEl>
                                      </p:cBhvr>
                                    </p:animEffect>
                                    <p:anim calcmode="lin" valueType="num">
                                      <p:cBhvr>
                                        <p:cTn id="20" dur="1000" fill="hold"/>
                                        <p:tgtEl>
                                          <p:spTgt spid="221249"/>
                                        </p:tgtEl>
                                        <p:attrNameLst>
                                          <p:attrName>ppt_x</p:attrName>
                                        </p:attrNameLst>
                                      </p:cBhvr>
                                      <p:tavLst>
                                        <p:tav tm="0">
                                          <p:val>
                                            <p:strVal val="#ppt_x"/>
                                          </p:val>
                                        </p:tav>
                                        <p:tav tm="100000">
                                          <p:val>
                                            <p:strVal val="#ppt_x"/>
                                          </p:val>
                                        </p:tav>
                                      </p:tavLst>
                                    </p:anim>
                                    <p:anim calcmode="lin" valueType="num">
                                      <p:cBhvr>
                                        <p:cTn id="21" dur="1000" fill="hold"/>
                                        <p:tgtEl>
                                          <p:spTgt spid="221249"/>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221226"/>
                                        </p:tgtEl>
                                        <p:attrNameLst>
                                          <p:attrName>style.visibility</p:attrName>
                                        </p:attrNameLst>
                                      </p:cBhvr>
                                      <p:to>
                                        <p:strVal val="visible"/>
                                      </p:to>
                                    </p:set>
                                    <p:animEffect transition="in" filter="fade">
                                      <p:cBhvr>
                                        <p:cTn id="26" dur="1000"/>
                                        <p:tgtEl>
                                          <p:spTgt spid="221226"/>
                                        </p:tgtEl>
                                      </p:cBhvr>
                                    </p:animEffect>
                                    <p:anim calcmode="lin" valueType="num">
                                      <p:cBhvr>
                                        <p:cTn id="27" dur="1000" fill="hold"/>
                                        <p:tgtEl>
                                          <p:spTgt spid="221226"/>
                                        </p:tgtEl>
                                        <p:attrNameLst>
                                          <p:attrName>ppt_x</p:attrName>
                                        </p:attrNameLst>
                                      </p:cBhvr>
                                      <p:tavLst>
                                        <p:tav tm="0">
                                          <p:val>
                                            <p:strVal val="#ppt_x"/>
                                          </p:val>
                                        </p:tav>
                                        <p:tav tm="100000">
                                          <p:val>
                                            <p:strVal val="#ppt_x"/>
                                          </p:val>
                                        </p:tav>
                                      </p:tavLst>
                                    </p:anim>
                                    <p:anim calcmode="lin" valueType="num">
                                      <p:cBhvr>
                                        <p:cTn id="28" dur="1000" fill="hold"/>
                                        <p:tgtEl>
                                          <p:spTgt spid="221226"/>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221233"/>
                                        </p:tgtEl>
                                        <p:attrNameLst>
                                          <p:attrName>style.visibility</p:attrName>
                                        </p:attrNameLst>
                                      </p:cBhvr>
                                      <p:to>
                                        <p:strVal val="visible"/>
                                      </p:to>
                                    </p:set>
                                    <p:animEffect transition="in" filter="fade">
                                      <p:cBhvr>
                                        <p:cTn id="33" dur="1000"/>
                                        <p:tgtEl>
                                          <p:spTgt spid="221233"/>
                                        </p:tgtEl>
                                      </p:cBhvr>
                                    </p:animEffect>
                                    <p:anim calcmode="lin" valueType="num">
                                      <p:cBhvr>
                                        <p:cTn id="34" dur="1000" fill="hold"/>
                                        <p:tgtEl>
                                          <p:spTgt spid="221233"/>
                                        </p:tgtEl>
                                        <p:attrNameLst>
                                          <p:attrName>ppt_x</p:attrName>
                                        </p:attrNameLst>
                                      </p:cBhvr>
                                      <p:tavLst>
                                        <p:tav tm="0">
                                          <p:val>
                                            <p:strVal val="#ppt_x"/>
                                          </p:val>
                                        </p:tav>
                                        <p:tav tm="100000">
                                          <p:val>
                                            <p:strVal val="#ppt_x"/>
                                          </p:val>
                                        </p:tav>
                                      </p:tavLst>
                                    </p:anim>
                                    <p:anim calcmode="lin" valueType="num">
                                      <p:cBhvr>
                                        <p:cTn id="35" dur="1000" fill="hold"/>
                                        <p:tgtEl>
                                          <p:spTgt spid="221233"/>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nodeType="clickEffect">
                                  <p:stCondLst>
                                    <p:cond delay="0"/>
                                  </p:stCondLst>
                                  <p:childTnLst>
                                    <p:set>
                                      <p:cBhvr>
                                        <p:cTn id="39" dur="1" fill="hold">
                                          <p:stCondLst>
                                            <p:cond delay="0"/>
                                          </p:stCondLst>
                                        </p:cTn>
                                        <p:tgtEl>
                                          <p:spTgt spid="221258"/>
                                        </p:tgtEl>
                                        <p:attrNameLst>
                                          <p:attrName>style.visibility</p:attrName>
                                        </p:attrNameLst>
                                      </p:cBhvr>
                                      <p:to>
                                        <p:strVal val="visible"/>
                                      </p:to>
                                    </p:set>
                                    <p:animEffect transition="in" filter="fade">
                                      <p:cBhvr>
                                        <p:cTn id="40" dur="1000"/>
                                        <p:tgtEl>
                                          <p:spTgt spid="221258"/>
                                        </p:tgtEl>
                                      </p:cBhvr>
                                    </p:animEffect>
                                    <p:anim calcmode="lin" valueType="num">
                                      <p:cBhvr>
                                        <p:cTn id="41" dur="1000" fill="hold"/>
                                        <p:tgtEl>
                                          <p:spTgt spid="221258"/>
                                        </p:tgtEl>
                                        <p:attrNameLst>
                                          <p:attrName>ppt_x</p:attrName>
                                        </p:attrNameLst>
                                      </p:cBhvr>
                                      <p:tavLst>
                                        <p:tav tm="0">
                                          <p:val>
                                            <p:strVal val="#ppt_x"/>
                                          </p:val>
                                        </p:tav>
                                        <p:tav tm="100000">
                                          <p:val>
                                            <p:strVal val="#ppt_x"/>
                                          </p:val>
                                        </p:tav>
                                      </p:tavLst>
                                    </p:anim>
                                    <p:anim calcmode="lin" valueType="num">
                                      <p:cBhvr>
                                        <p:cTn id="42" dur="1000" fill="hold"/>
                                        <p:tgtEl>
                                          <p:spTgt spid="2212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C6582E5B-60E9-F6C5-C6ED-E86A5C1F0BF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DF9028EB-4782-3244-BBB7-D79D6E0A6848}" type="slidenum">
              <a:rPr kumimoji="0" lang="en-US" altLang="zh-CN" sz="1000">
                <a:solidFill>
                  <a:srgbClr val="808080"/>
                </a:solidFill>
                <a:ea typeface="华文行楷" panose="02010800040101010101" pitchFamily="2" charset="-122"/>
              </a:rPr>
              <a:pPr fontAlgn="base">
                <a:spcBef>
                  <a:spcPct val="0"/>
                </a:spcBef>
                <a:spcAft>
                  <a:spcPct val="0"/>
                </a:spcAft>
                <a:buClrTx/>
                <a:buSzTx/>
              </a:pPr>
              <a:t>23</a:t>
            </a:fld>
            <a:endParaRPr kumimoji="0" lang="en-US" altLang="zh-CN" sz="1000" dirty="0">
              <a:solidFill>
                <a:srgbClr val="808080"/>
              </a:solidFill>
              <a:ea typeface="华文行楷" panose="02010800040101010101" pitchFamily="2" charset="-122"/>
            </a:endParaRPr>
          </a:p>
        </p:txBody>
      </p:sp>
      <p:sp>
        <p:nvSpPr>
          <p:cNvPr id="20483" name="Rectangle 2">
            <a:extLst>
              <a:ext uri="{FF2B5EF4-FFF2-40B4-BE49-F238E27FC236}">
                <a16:creationId xmlns:a16="http://schemas.microsoft.com/office/drawing/2014/main" id="{E2885ED2-36D1-82C7-F3A7-B231DA71DC5E}"/>
              </a:ext>
            </a:extLst>
          </p:cNvPr>
          <p:cNvSpPr>
            <a:spLocks noGrp="1" noChangeArrowheads="1"/>
          </p:cNvSpPr>
          <p:nvPr>
            <p:ph type="title"/>
          </p:nvPr>
        </p:nvSpPr>
        <p:spPr/>
        <p:txBody>
          <a:bodyPr/>
          <a:lstStyle/>
          <a:p>
            <a:pPr eaLnBrk="1" hangingPunct="1"/>
            <a:r>
              <a:rPr lang="zh-CN" altLang="en-US"/>
              <a:t>敏感性分析</a:t>
            </a:r>
          </a:p>
        </p:txBody>
      </p:sp>
      <p:sp>
        <p:nvSpPr>
          <p:cNvPr id="222221" name="Rectangle 13">
            <a:extLst>
              <a:ext uri="{FF2B5EF4-FFF2-40B4-BE49-F238E27FC236}">
                <a16:creationId xmlns:a16="http://schemas.microsoft.com/office/drawing/2014/main" id="{0CEA442A-FBC0-ED25-969C-EA740B1ACA16}"/>
              </a:ext>
            </a:extLst>
          </p:cNvPr>
          <p:cNvSpPr>
            <a:spLocks noChangeArrowheads="1"/>
          </p:cNvSpPr>
          <p:nvPr/>
        </p:nvSpPr>
        <p:spPr bwMode="auto">
          <a:xfrm>
            <a:off x="1416050" y="3318184"/>
            <a:ext cx="184731" cy="369332"/>
          </a:xfrm>
          <a:prstGeom prst="rect">
            <a:avLst/>
          </a:prstGeom>
          <a:gradFill rotWithShape="1">
            <a:gsLst>
              <a:gs pos="0">
                <a:srgbClr val="EEF8FF"/>
              </a:gs>
              <a:gs pos="50000">
                <a:srgbClr val="FFFFFF"/>
              </a:gs>
              <a:gs pos="100000">
                <a:srgbClr val="EEF8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22224" name="Rectangle 16">
            <a:extLst>
              <a:ext uri="{FF2B5EF4-FFF2-40B4-BE49-F238E27FC236}">
                <a16:creationId xmlns:a16="http://schemas.microsoft.com/office/drawing/2014/main" id="{130C04B8-4E90-0C60-9D4A-09F010DE3ED4}"/>
              </a:ext>
            </a:extLst>
          </p:cNvPr>
          <p:cNvSpPr>
            <a:spLocks noChangeArrowheads="1"/>
          </p:cNvSpPr>
          <p:nvPr/>
        </p:nvSpPr>
        <p:spPr bwMode="auto">
          <a:xfrm>
            <a:off x="4440237" y="1380193"/>
            <a:ext cx="3393821" cy="430887"/>
          </a:xfrm>
          <a:prstGeom prst="rect">
            <a:avLst/>
          </a:prstGeom>
          <a:noFill/>
          <a:ln>
            <a:noFill/>
          </a:ln>
          <a:effectLst/>
          <a:extLst>
            <a:ext uri="{909E8E84-426E-40DD-AFC4-6F175D3DCCD1}">
              <a14:hiddenFill xmlns:a14="http://schemas.microsoft.com/office/drawing/2010/main">
                <a:solidFill>
                  <a:srgbClr val="D4BDE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lang="zh-CN" altLang="en-US" sz="2800" dirty="0">
                <a:latin typeface="Arial" panose="020B0604020202020204" pitchFamily="34" charset="0"/>
              </a:rPr>
              <a:t>敏感性分析指标一</a:t>
            </a:r>
          </a:p>
        </p:txBody>
      </p:sp>
      <p:grpSp>
        <p:nvGrpSpPr>
          <p:cNvPr id="222225" name="Group 17">
            <a:extLst>
              <a:ext uri="{FF2B5EF4-FFF2-40B4-BE49-F238E27FC236}">
                <a16:creationId xmlns:a16="http://schemas.microsoft.com/office/drawing/2014/main" id="{FA5E0DF7-EE15-A5F5-DBB7-A68CAC0B9F24}"/>
              </a:ext>
            </a:extLst>
          </p:cNvPr>
          <p:cNvGrpSpPr>
            <a:grpSpLocks/>
          </p:cNvGrpSpPr>
          <p:nvPr/>
        </p:nvGrpSpPr>
        <p:grpSpPr bwMode="auto">
          <a:xfrm>
            <a:off x="4706493" y="3194049"/>
            <a:ext cx="3127565" cy="559960"/>
            <a:chOff x="2153" y="1480"/>
            <a:chExt cx="1996" cy="499"/>
          </a:xfrm>
        </p:grpSpPr>
        <p:sp>
          <p:nvSpPr>
            <p:cNvPr id="20492" name="Rectangle 18">
              <a:extLst>
                <a:ext uri="{FF2B5EF4-FFF2-40B4-BE49-F238E27FC236}">
                  <a16:creationId xmlns:a16="http://schemas.microsoft.com/office/drawing/2014/main" id="{6D83E813-4BF7-66A0-70D9-11F7DF8D6A73}"/>
                </a:ext>
              </a:extLst>
            </p:cNvPr>
            <p:cNvSpPr>
              <a:spLocks noChangeArrowheads="1"/>
            </p:cNvSpPr>
            <p:nvPr/>
          </p:nvSpPr>
          <p:spPr bwMode="auto">
            <a:xfrm>
              <a:off x="2153" y="1480"/>
              <a:ext cx="1996" cy="499"/>
            </a:xfrm>
            <a:prstGeom prst="rect">
              <a:avLst/>
            </a:prstGeom>
            <a:gradFill rotWithShape="0">
              <a:gsLst>
                <a:gs pos="0">
                  <a:srgbClr val="036D7B"/>
                </a:gs>
                <a:gs pos="100000">
                  <a:srgbClr val="CCFFFF"/>
                </a:gs>
              </a:gsLst>
              <a:lin ang="5400000" scaled="1"/>
            </a:gradFill>
            <a:ln>
              <a:noFill/>
            </a:ln>
            <a:effectLst>
              <a:outerShdw dist="107763" dir="18900000" algn="ctr" rotWithShape="0">
                <a:srgbClr val="808080">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lnSpc>
                  <a:spcPct val="160000"/>
                </a:lnSpc>
                <a:spcBef>
                  <a:spcPct val="0"/>
                </a:spcBef>
                <a:spcAft>
                  <a:spcPct val="0"/>
                </a:spcAft>
                <a:buClrTx/>
                <a:buSzTx/>
              </a:pPr>
              <a:endParaRPr lang="en-US" altLang="zh-CN" sz="1600" b="1">
                <a:solidFill>
                  <a:srgbClr val="000000"/>
                </a:solidFill>
                <a:latin typeface="幼圆" pitchFamily="49" charset="-122"/>
                <a:ea typeface="幼圆" pitchFamily="49" charset="-122"/>
              </a:endParaRPr>
            </a:p>
            <a:p>
              <a:pPr algn="ctr" fontAlgn="base">
                <a:lnSpc>
                  <a:spcPct val="160000"/>
                </a:lnSpc>
                <a:spcBef>
                  <a:spcPct val="0"/>
                </a:spcBef>
                <a:spcAft>
                  <a:spcPct val="0"/>
                </a:spcAft>
                <a:buClrTx/>
                <a:buSzTx/>
              </a:pPr>
              <a:endParaRPr lang="en-US" altLang="zh-CN" sz="1600" b="1">
                <a:solidFill>
                  <a:srgbClr val="000000"/>
                </a:solidFill>
                <a:latin typeface="幼圆" pitchFamily="49" charset="-122"/>
                <a:ea typeface="幼圆" pitchFamily="49" charset="-122"/>
              </a:endParaRPr>
            </a:p>
          </p:txBody>
        </p:sp>
        <p:graphicFrame>
          <p:nvGraphicFramePr>
            <p:cNvPr id="20493" name="Object 19">
              <a:extLst>
                <a:ext uri="{FF2B5EF4-FFF2-40B4-BE49-F238E27FC236}">
                  <a16:creationId xmlns:a16="http://schemas.microsoft.com/office/drawing/2014/main" id="{C30278DF-74BC-5D91-2B64-219015A1A023}"/>
                </a:ext>
              </a:extLst>
            </p:cNvPr>
            <p:cNvGraphicFramePr>
              <a:graphicFrameLocks noChangeAspect="1"/>
            </p:cNvGraphicFramePr>
            <p:nvPr/>
          </p:nvGraphicFramePr>
          <p:xfrm>
            <a:off x="2485" y="1600"/>
            <a:ext cx="1165" cy="379"/>
          </p:xfrm>
          <a:graphic>
            <a:graphicData uri="http://schemas.openxmlformats.org/presentationml/2006/ole">
              <mc:AlternateContent xmlns:mc="http://schemas.openxmlformats.org/markup-compatibility/2006">
                <mc:Choice xmlns:v="urn:schemas-microsoft-com:vml" Requires="v">
                  <p:oleObj name="Equation" r:id="rId2" imgW="19304000" imgH="4686300" progId="Equation.DSMT4">
                    <p:embed/>
                  </p:oleObj>
                </mc:Choice>
                <mc:Fallback>
                  <p:oleObj name="Equation" r:id="rId2" imgW="19304000" imgH="4686300" progId="Equation.DSMT4">
                    <p:embed/>
                    <p:pic>
                      <p:nvPicPr>
                        <p:cNvPr id="20493" name="Object 19">
                          <a:extLst>
                            <a:ext uri="{FF2B5EF4-FFF2-40B4-BE49-F238E27FC236}">
                              <a16:creationId xmlns:a16="http://schemas.microsoft.com/office/drawing/2014/main" id="{C30278DF-74BC-5D91-2B64-219015A1A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 y="1600"/>
                          <a:ext cx="1165" cy="379"/>
                        </a:xfrm>
                        <a:prstGeom prst="rect">
                          <a:avLst/>
                        </a:prstGeom>
                        <a:noFill/>
                        <a:ln>
                          <a:noFill/>
                        </a:ln>
                        <a:effectLst/>
                      </p:spPr>
                    </p:pic>
                  </p:oleObj>
                </mc:Fallback>
              </mc:AlternateContent>
            </a:graphicData>
          </a:graphic>
        </p:graphicFrame>
      </p:grpSp>
      <p:sp>
        <p:nvSpPr>
          <p:cNvPr id="222229" name="Text Box 21">
            <a:extLst>
              <a:ext uri="{FF2B5EF4-FFF2-40B4-BE49-F238E27FC236}">
                <a16:creationId xmlns:a16="http://schemas.microsoft.com/office/drawing/2014/main" id="{5252DC41-FA9F-E07D-C579-4DD72B6AFA35}"/>
              </a:ext>
            </a:extLst>
          </p:cNvPr>
          <p:cNvSpPr txBox="1">
            <a:spLocks noChangeArrowheads="1"/>
          </p:cNvSpPr>
          <p:nvPr/>
        </p:nvSpPr>
        <p:spPr bwMode="auto">
          <a:xfrm>
            <a:off x="2215355" y="4078290"/>
            <a:ext cx="7545388" cy="868379"/>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ClrTx/>
              <a:buSzTx/>
            </a:pPr>
            <a:r>
              <a:rPr lang="zh-CN" altLang="en-US" sz="2000" b="1" dirty="0">
                <a:solidFill>
                  <a:srgbClr val="0070C0"/>
                </a:solidFill>
                <a:latin typeface="Arial" panose="020B0604020202020204" pitchFamily="34" charset="0"/>
                <a:ea typeface="幼圆" pitchFamily="49" charset="-122"/>
              </a:rPr>
              <a:t>分母：</a:t>
            </a:r>
            <a:r>
              <a:rPr lang="zh-CN" altLang="en-US" sz="2000" b="1" dirty="0">
                <a:solidFill>
                  <a:srgbClr val="000000"/>
                </a:solidFill>
                <a:latin typeface="Arial" panose="020B0604020202020204" pitchFamily="34" charset="0"/>
                <a:ea typeface="幼圆" pitchFamily="49" charset="-122"/>
              </a:rPr>
              <a:t>不确定因素</a:t>
            </a:r>
            <a:r>
              <a:rPr lang="en-US" altLang="zh-CN" sz="2000" b="1" dirty="0">
                <a:solidFill>
                  <a:srgbClr val="000000"/>
                </a:solidFill>
                <a:latin typeface="Arial" panose="020B0604020202020204" pitchFamily="34" charset="0"/>
                <a:ea typeface="幼圆" pitchFamily="49" charset="-122"/>
              </a:rPr>
              <a:t>F</a:t>
            </a:r>
            <a:r>
              <a:rPr lang="zh-CN" altLang="en-US" sz="2000" b="1" dirty="0">
                <a:solidFill>
                  <a:srgbClr val="000000"/>
                </a:solidFill>
                <a:latin typeface="Arial" panose="020B0604020202020204" pitchFamily="34" charset="0"/>
                <a:ea typeface="幼圆" pitchFamily="49" charset="-122"/>
              </a:rPr>
              <a:t>的变化率△</a:t>
            </a:r>
            <a:r>
              <a:rPr lang="en-US" altLang="zh-CN" sz="2000" b="1" dirty="0">
                <a:solidFill>
                  <a:srgbClr val="000000"/>
                </a:solidFill>
                <a:latin typeface="Arial" panose="020B0604020202020204" pitchFamily="34" charset="0"/>
                <a:ea typeface="幼圆" pitchFamily="49" charset="-122"/>
              </a:rPr>
              <a:t>F</a:t>
            </a:r>
            <a:endParaRPr lang="en-US" altLang="zh-CN" sz="2000" b="1" dirty="0">
              <a:solidFill>
                <a:srgbClr val="0070C0"/>
              </a:solidFill>
              <a:latin typeface="Arial" panose="020B0604020202020204" pitchFamily="34" charset="0"/>
              <a:ea typeface="幼圆" pitchFamily="49" charset="-122"/>
            </a:endParaRPr>
          </a:p>
          <a:p>
            <a:pPr fontAlgn="base">
              <a:lnSpc>
                <a:spcPct val="150000"/>
              </a:lnSpc>
              <a:spcBef>
                <a:spcPct val="0"/>
              </a:spcBef>
              <a:spcAft>
                <a:spcPct val="0"/>
              </a:spcAft>
              <a:buClrTx/>
              <a:buSzTx/>
            </a:pPr>
            <a:r>
              <a:rPr lang="zh-CN" altLang="en-US" sz="2000" b="1" dirty="0">
                <a:solidFill>
                  <a:srgbClr val="0070C0"/>
                </a:solidFill>
                <a:latin typeface="Arial" panose="020B0604020202020204" pitchFamily="34" charset="0"/>
                <a:ea typeface="幼圆" pitchFamily="49" charset="-122"/>
              </a:rPr>
              <a:t>分子：</a:t>
            </a:r>
            <a:r>
              <a:rPr lang="zh-CN" altLang="en-US" sz="2000" b="1" dirty="0">
                <a:solidFill>
                  <a:srgbClr val="000000"/>
                </a:solidFill>
                <a:latin typeface="Arial" panose="020B0604020202020204" pitchFamily="34" charset="0"/>
                <a:ea typeface="幼圆" pitchFamily="49" charset="-122"/>
              </a:rPr>
              <a:t>不确定因素</a:t>
            </a:r>
            <a:r>
              <a:rPr lang="en-US" altLang="zh-CN" sz="2000" b="1" dirty="0">
                <a:solidFill>
                  <a:srgbClr val="000000"/>
                </a:solidFill>
                <a:latin typeface="Arial" panose="020B0604020202020204" pitchFamily="34" charset="0"/>
                <a:ea typeface="幼圆" pitchFamily="49" charset="-122"/>
              </a:rPr>
              <a:t>F</a:t>
            </a:r>
            <a:r>
              <a:rPr lang="zh-CN" altLang="en-US" sz="2000" b="1" dirty="0">
                <a:solidFill>
                  <a:srgbClr val="000000"/>
                </a:solidFill>
                <a:latin typeface="Arial" panose="020B0604020202020204" pitchFamily="34" charset="0"/>
                <a:ea typeface="幼圆" pitchFamily="49" charset="-122"/>
              </a:rPr>
              <a:t>发生△</a:t>
            </a:r>
            <a:r>
              <a:rPr lang="en-US" altLang="zh-CN" sz="2000" b="1" dirty="0">
                <a:solidFill>
                  <a:srgbClr val="000000"/>
                </a:solidFill>
                <a:latin typeface="Arial" panose="020B0604020202020204" pitchFamily="34" charset="0"/>
                <a:ea typeface="幼圆" pitchFamily="49" charset="-122"/>
              </a:rPr>
              <a:t>F</a:t>
            </a:r>
            <a:r>
              <a:rPr lang="zh-CN" altLang="en-US" sz="2000" b="1" dirty="0">
                <a:solidFill>
                  <a:srgbClr val="000000"/>
                </a:solidFill>
                <a:latin typeface="Arial" panose="020B0604020202020204" pitchFamily="34" charset="0"/>
                <a:ea typeface="幼圆" pitchFamily="49" charset="-122"/>
              </a:rPr>
              <a:t>变化率时，评价指标</a:t>
            </a:r>
            <a:r>
              <a:rPr lang="en-US" altLang="zh-CN" sz="2000" b="1" dirty="0">
                <a:solidFill>
                  <a:srgbClr val="000000"/>
                </a:solidFill>
                <a:latin typeface="Arial" panose="020B0604020202020204" pitchFamily="34" charset="0"/>
                <a:ea typeface="幼圆" pitchFamily="49" charset="-122"/>
              </a:rPr>
              <a:t>A</a:t>
            </a:r>
            <a:r>
              <a:rPr lang="zh-CN" altLang="en-US" sz="2000" b="1" dirty="0">
                <a:solidFill>
                  <a:srgbClr val="000000"/>
                </a:solidFill>
                <a:latin typeface="Arial" panose="020B0604020202020204" pitchFamily="34" charset="0"/>
                <a:ea typeface="幼圆" pitchFamily="49" charset="-122"/>
              </a:rPr>
              <a:t>相应的变化率。</a:t>
            </a:r>
          </a:p>
        </p:txBody>
      </p:sp>
      <p:sp>
        <p:nvSpPr>
          <p:cNvPr id="222230" name="Rectangle 22">
            <a:extLst>
              <a:ext uri="{FF2B5EF4-FFF2-40B4-BE49-F238E27FC236}">
                <a16:creationId xmlns:a16="http://schemas.microsoft.com/office/drawing/2014/main" id="{7FFD9352-BCDE-B2C9-2A96-497DE4BC9990}"/>
              </a:ext>
            </a:extLst>
          </p:cNvPr>
          <p:cNvSpPr>
            <a:spLocks noChangeArrowheads="1"/>
          </p:cNvSpPr>
          <p:nvPr/>
        </p:nvSpPr>
        <p:spPr bwMode="auto">
          <a:xfrm>
            <a:off x="2143700" y="2410380"/>
            <a:ext cx="7991475" cy="369332"/>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50000"/>
              </a:spcBef>
              <a:spcAft>
                <a:spcPct val="0"/>
              </a:spcAft>
              <a:buClrTx/>
              <a:buSzTx/>
            </a:pPr>
            <a:r>
              <a:rPr lang="zh-CN" altLang="en-US" sz="2200" b="1" dirty="0">
                <a:solidFill>
                  <a:srgbClr val="FF0000"/>
                </a:solidFill>
                <a:latin typeface="Arial" panose="020B0604020202020204" pitchFamily="34" charset="0"/>
              </a:rPr>
              <a:t>敏感度系数 </a:t>
            </a:r>
            <a:r>
              <a:rPr lang="zh-CN" altLang="en-US" sz="2400" dirty="0">
                <a:solidFill>
                  <a:srgbClr val="000000"/>
                </a:solidFill>
                <a:latin typeface="Arial" panose="020B0604020202020204" pitchFamily="34" charset="0"/>
              </a:rPr>
              <a:t>：</a:t>
            </a:r>
            <a:r>
              <a:rPr lang="zh-CN" altLang="en-US" sz="2200" b="1" dirty="0">
                <a:solidFill>
                  <a:srgbClr val="000000"/>
                </a:solidFill>
                <a:latin typeface="Arial" panose="020B0604020202020204" pitchFamily="34" charset="0"/>
                <a:ea typeface="幼圆" pitchFamily="49" charset="-122"/>
              </a:rPr>
              <a:t>指评价指标变化</a:t>
            </a:r>
            <a:r>
              <a:rPr lang="zh-CN" altLang="en-US" sz="2200" b="1" dirty="0">
                <a:solidFill>
                  <a:srgbClr val="C89014"/>
                </a:solidFill>
                <a:latin typeface="Arial" panose="020B0604020202020204" pitchFamily="34" charset="0"/>
                <a:ea typeface="幼圆" pitchFamily="49" charset="-122"/>
              </a:rPr>
              <a:t>率</a:t>
            </a:r>
            <a:r>
              <a:rPr lang="zh-CN" altLang="en-US" sz="2200" b="1" dirty="0">
                <a:solidFill>
                  <a:srgbClr val="000000"/>
                </a:solidFill>
                <a:latin typeface="Arial" panose="020B0604020202020204" pitchFamily="34" charset="0"/>
                <a:ea typeface="幼圆" pitchFamily="49" charset="-122"/>
              </a:rPr>
              <a:t>与不确定因素变化</a:t>
            </a:r>
            <a:r>
              <a:rPr lang="zh-CN" altLang="en-US" sz="2200" b="1" dirty="0">
                <a:solidFill>
                  <a:srgbClr val="C89014"/>
                </a:solidFill>
                <a:latin typeface="Arial" panose="020B0604020202020204" pitchFamily="34" charset="0"/>
                <a:ea typeface="幼圆" pitchFamily="49" charset="-122"/>
              </a:rPr>
              <a:t>率</a:t>
            </a:r>
            <a:r>
              <a:rPr lang="zh-CN" altLang="en-US" sz="2200" b="1" dirty="0">
                <a:solidFill>
                  <a:srgbClr val="000000"/>
                </a:solidFill>
                <a:latin typeface="Arial" panose="020B0604020202020204" pitchFamily="34" charset="0"/>
                <a:ea typeface="幼圆" pitchFamily="49" charset="-122"/>
              </a:rPr>
              <a:t>之比。</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2224"/>
                                        </p:tgtEl>
                                        <p:attrNameLst>
                                          <p:attrName>style.visibility</p:attrName>
                                        </p:attrNameLst>
                                      </p:cBhvr>
                                      <p:to>
                                        <p:strVal val="visible"/>
                                      </p:to>
                                    </p:set>
                                    <p:animEffect transition="in" filter="slide(fromBottom)">
                                      <p:cBhvr>
                                        <p:cTn id="7" dur="500"/>
                                        <p:tgtEl>
                                          <p:spTgt spid="2222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22221"/>
                                        </p:tgtEl>
                                        <p:attrNameLst>
                                          <p:attrName>style.visibility</p:attrName>
                                        </p:attrNameLst>
                                      </p:cBhvr>
                                      <p:to>
                                        <p:strVal val="visible"/>
                                      </p:to>
                                    </p:set>
                                    <p:animEffect transition="in" filter="slide(fromBottom)">
                                      <p:cBhvr>
                                        <p:cTn id="12" dur="500"/>
                                        <p:tgtEl>
                                          <p:spTgt spid="222221"/>
                                        </p:tgtEl>
                                      </p:cBhvr>
                                    </p:animEffect>
                                  </p:childTnLst>
                                </p:cTn>
                              </p:par>
                            </p:childTnLst>
                          </p:cTn>
                        </p:par>
                        <p:par>
                          <p:cTn id="13" fill="hold" nodeType="afterGroup">
                            <p:stCondLst>
                              <p:cond delay="500"/>
                            </p:stCondLst>
                            <p:childTnLst>
                              <p:par>
                                <p:cTn id="14" presetID="23" presetClass="entr" presetSubtype="16" fill="hold" nodeType="afterEffect">
                                  <p:stCondLst>
                                    <p:cond delay="0"/>
                                  </p:stCondLst>
                                  <p:childTnLst>
                                    <p:set>
                                      <p:cBhvr>
                                        <p:cTn id="15" dur="1" fill="hold">
                                          <p:stCondLst>
                                            <p:cond delay="0"/>
                                          </p:stCondLst>
                                        </p:cTn>
                                        <p:tgtEl>
                                          <p:spTgt spid="222225"/>
                                        </p:tgtEl>
                                        <p:attrNameLst>
                                          <p:attrName>style.visibility</p:attrName>
                                        </p:attrNameLst>
                                      </p:cBhvr>
                                      <p:to>
                                        <p:strVal val="visible"/>
                                      </p:to>
                                    </p:set>
                                    <p:anim calcmode="lin" valueType="num">
                                      <p:cBhvr>
                                        <p:cTn id="16" dur="1000" fill="hold"/>
                                        <p:tgtEl>
                                          <p:spTgt spid="222225"/>
                                        </p:tgtEl>
                                        <p:attrNameLst>
                                          <p:attrName>ppt_w</p:attrName>
                                        </p:attrNameLst>
                                      </p:cBhvr>
                                      <p:tavLst>
                                        <p:tav tm="0">
                                          <p:val>
                                            <p:fltVal val="0"/>
                                          </p:val>
                                        </p:tav>
                                        <p:tav tm="100000">
                                          <p:val>
                                            <p:strVal val="#ppt_w"/>
                                          </p:val>
                                        </p:tav>
                                      </p:tavLst>
                                    </p:anim>
                                    <p:anim calcmode="lin" valueType="num">
                                      <p:cBhvr>
                                        <p:cTn id="17" dur="1000" fill="hold"/>
                                        <p:tgtEl>
                                          <p:spTgt spid="222225"/>
                                        </p:tgtEl>
                                        <p:attrNameLst>
                                          <p:attrName>ppt_h</p:attrName>
                                        </p:attrNameLst>
                                      </p:cBhvr>
                                      <p:tavLst>
                                        <p:tav tm="0">
                                          <p:val>
                                            <p:fltVal val="0"/>
                                          </p:val>
                                        </p:tav>
                                        <p:tav tm="100000">
                                          <p:val>
                                            <p:strVal val="#ppt_h"/>
                                          </p:val>
                                        </p:tav>
                                      </p:tavLst>
                                    </p:anim>
                                  </p:childTnLst>
                                </p:cTn>
                              </p:par>
                              <p:par>
                                <p:cTn id="18" presetID="12" presetClass="entr" presetSubtype="4" fill="hold" nodeType="withEffect">
                                  <p:stCondLst>
                                    <p:cond delay="0"/>
                                  </p:stCondLst>
                                  <p:childTnLst>
                                    <p:set>
                                      <p:cBhvr>
                                        <p:cTn id="19" dur="1" fill="hold">
                                          <p:stCondLst>
                                            <p:cond delay="0"/>
                                          </p:stCondLst>
                                        </p:cTn>
                                        <p:tgtEl>
                                          <p:spTgt spid="222230"/>
                                        </p:tgtEl>
                                        <p:attrNameLst>
                                          <p:attrName>style.visibility</p:attrName>
                                        </p:attrNameLst>
                                      </p:cBhvr>
                                      <p:to>
                                        <p:strVal val="visible"/>
                                      </p:to>
                                    </p:set>
                                    <p:animEffect transition="in" filter="slide(fromBottom)">
                                      <p:cBhvr>
                                        <p:cTn id="20" dur="500"/>
                                        <p:tgtEl>
                                          <p:spTgt spid="222230"/>
                                        </p:tgtEl>
                                      </p:cBhvr>
                                    </p:animEffect>
                                  </p:childTnLst>
                                </p:cTn>
                              </p:par>
                            </p:childTnLst>
                          </p:cTn>
                        </p:par>
                        <p:par>
                          <p:cTn id="21" fill="hold" nodeType="afterGroup">
                            <p:stCondLst>
                              <p:cond delay="1500"/>
                            </p:stCondLst>
                            <p:childTnLst>
                              <p:par>
                                <p:cTn id="22" presetID="12" presetClass="entr" presetSubtype="4" fill="hold" nodeType="afterEffect">
                                  <p:stCondLst>
                                    <p:cond delay="0"/>
                                  </p:stCondLst>
                                  <p:childTnLst>
                                    <p:set>
                                      <p:cBhvr>
                                        <p:cTn id="23" dur="1" fill="hold">
                                          <p:stCondLst>
                                            <p:cond delay="0"/>
                                          </p:stCondLst>
                                        </p:cTn>
                                        <p:tgtEl>
                                          <p:spTgt spid="222229"/>
                                        </p:tgtEl>
                                        <p:attrNameLst>
                                          <p:attrName>style.visibility</p:attrName>
                                        </p:attrNameLst>
                                      </p:cBhvr>
                                      <p:to>
                                        <p:strVal val="visible"/>
                                      </p:to>
                                    </p:set>
                                    <p:animEffect transition="in" filter="slide(fromBottom)">
                                      <p:cBhvr>
                                        <p:cTn id="24" dur="500"/>
                                        <p:tgtEl>
                                          <p:spTgt spid="22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1" grpId="0" animBg="1"/>
      <p:bldP spid="222224" grpId="0"/>
      <p:bldP spid="222229" grpId="0"/>
      <p:bldP spid="2222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C6582E5B-60E9-F6C5-C6ED-E86A5C1F0BF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DF9028EB-4782-3244-BBB7-D79D6E0A6848}" type="slidenum">
              <a:rPr kumimoji="0" lang="en-US" altLang="zh-CN" sz="1000">
                <a:solidFill>
                  <a:srgbClr val="808080"/>
                </a:solidFill>
                <a:ea typeface="华文行楷" panose="02010800040101010101" pitchFamily="2" charset="-122"/>
              </a:rPr>
              <a:pPr fontAlgn="base">
                <a:spcBef>
                  <a:spcPct val="0"/>
                </a:spcBef>
                <a:spcAft>
                  <a:spcPct val="0"/>
                </a:spcAft>
                <a:buClrTx/>
                <a:buSzTx/>
              </a:pPr>
              <a:t>24</a:t>
            </a:fld>
            <a:endParaRPr kumimoji="0" lang="en-US" altLang="zh-CN" sz="1000" dirty="0">
              <a:solidFill>
                <a:srgbClr val="808080"/>
              </a:solidFill>
              <a:ea typeface="华文行楷" panose="02010800040101010101" pitchFamily="2" charset="-122"/>
            </a:endParaRPr>
          </a:p>
        </p:txBody>
      </p:sp>
      <p:sp>
        <p:nvSpPr>
          <p:cNvPr id="20483" name="Rectangle 2">
            <a:extLst>
              <a:ext uri="{FF2B5EF4-FFF2-40B4-BE49-F238E27FC236}">
                <a16:creationId xmlns:a16="http://schemas.microsoft.com/office/drawing/2014/main" id="{E2885ED2-36D1-82C7-F3A7-B231DA71DC5E}"/>
              </a:ext>
            </a:extLst>
          </p:cNvPr>
          <p:cNvSpPr>
            <a:spLocks noGrp="1" noChangeArrowheads="1"/>
          </p:cNvSpPr>
          <p:nvPr>
            <p:ph type="title"/>
          </p:nvPr>
        </p:nvSpPr>
        <p:spPr/>
        <p:txBody>
          <a:bodyPr/>
          <a:lstStyle/>
          <a:p>
            <a:pPr eaLnBrk="1" hangingPunct="1"/>
            <a:r>
              <a:rPr lang="zh-CN" altLang="en-US"/>
              <a:t>敏感性分析</a:t>
            </a:r>
          </a:p>
        </p:txBody>
      </p:sp>
      <p:sp>
        <p:nvSpPr>
          <p:cNvPr id="222221" name="Rectangle 13">
            <a:extLst>
              <a:ext uri="{FF2B5EF4-FFF2-40B4-BE49-F238E27FC236}">
                <a16:creationId xmlns:a16="http://schemas.microsoft.com/office/drawing/2014/main" id="{0CEA442A-FBC0-ED25-969C-EA740B1ACA16}"/>
              </a:ext>
            </a:extLst>
          </p:cNvPr>
          <p:cNvSpPr>
            <a:spLocks noChangeArrowheads="1"/>
          </p:cNvSpPr>
          <p:nvPr/>
        </p:nvSpPr>
        <p:spPr bwMode="auto">
          <a:xfrm>
            <a:off x="1524001" y="2866813"/>
            <a:ext cx="184731" cy="369332"/>
          </a:xfrm>
          <a:prstGeom prst="rect">
            <a:avLst/>
          </a:prstGeom>
          <a:gradFill rotWithShape="1">
            <a:gsLst>
              <a:gs pos="0">
                <a:srgbClr val="EEF8FF"/>
              </a:gs>
              <a:gs pos="50000">
                <a:srgbClr val="FFFFFF"/>
              </a:gs>
              <a:gs pos="100000">
                <a:srgbClr val="EEF8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22223" name="Text Box 15">
            <a:extLst>
              <a:ext uri="{FF2B5EF4-FFF2-40B4-BE49-F238E27FC236}">
                <a16:creationId xmlns:a16="http://schemas.microsoft.com/office/drawing/2014/main" id="{4C66600D-83BF-DE02-848C-B66B691E2750}"/>
              </a:ext>
            </a:extLst>
          </p:cNvPr>
          <p:cNvSpPr txBox="1">
            <a:spLocks noChangeArrowheads="1"/>
          </p:cNvSpPr>
          <p:nvPr/>
        </p:nvSpPr>
        <p:spPr bwMode="auto">
          <a:xfrm>
            <a:off x="2136661" y="2004298"/>
            <a:ext cx="3600450" cy="43088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kumimoji="0" lang="zh-CN" altLang="en-US" sz="2200" b="1" dirty="0">
                <a:solidFill>
                  <a:srgbClr val="FF0000"/>
                </a:solidFill>
                <a:latin typeface="Arial" panose="020B0604020202020204" pitchFamily="34" charset="0"/>
              </a:rPr>
              <a:t>临界点（转换值）</a:t>
            </a:r>
            <a:endParaRPr lang="zh-CN" altLang="en-US" sz="2200" b="1" dirty="0">
              <a:solidFill>
                <a:srgbClr val="FF0000"/>
              </a:solidFill>
              <a:latin typeface="幼圆" pitchFamily="49" charset="-122"/>
            </a:endParaRPr>
          </a:p>
        </p:txBody>
      </p:sp>
      <p:sp>
        <p:nvSpPr>
          <p:cNvPr id="222224" name="Rectangle 16">
            <a:extLst>
              <a:ext uri="{FF2B5EF4-FFF2-40B4-BE49-F238E27FC236}">
                <a16:creationId xmlns:a16="http://schemas.microsoft.com/office/drawing/2014/main" id="{130C04B8-4E90-0C60-9D4A-09F010DE3ED4}"/>
              </a:ext>
            </a:extLst>
          </p:cNvPr>
          <p:cNvSpPr>
            <a:spLocks noChangeArrowheads="1"/>
          </p:cNvSpPr>
          <p:nvPr/>
        </p:nvSpPr>
        <p:spPr bwMode="auto">
          <a:xfrm>
            <a:off x="4400046" y="1366441"/>
            <a:ext cx="3391908" cy="430887"/>
          </a:xfrm>
          <a:prstGeom prst="rect">
            <a:avLst/>
          </a:prstGeom>
          <a:noFill/>
          <a:ln>
            <a:noFill/>
          </a:ln>
          <a:effectLst/>
          <a:extLst>
            <a:ext uri="{909E8E84-426E-40DD-AFC4-6F175D3DCCD1}">
              <a14:hiddenFill xmlns:a14="http://schemas.microsoft.com/office/drawing/2010/main">
                <a:solidFill>
                  <a:srgbClr val="D4BDE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lang="zh-CN" altLang="en-US" sz="2800" dirty="0">
                <a:latin typeface="Arial" panose="020B0604020202020204" pitchFamily="34" charset="0"/>
              </a:rPr>
              <a:t>敏感性分析指标二</a:t>
            </a:r>
          </a:p>
        </p:txBody>
      </p:sp>
      <p:sp>
        <p:nvSpPr>
          <p:cNvPr id="222228" name="Text Box 20">
            <a:extLst>
              <a:ext uri="{FF2B5EF4-FFF2-40B4-BE49-F238E27FC236}">
                <a16:creationId xmlns:a16="http://schemas.microsoft.com/office/drawing/2014/main" id="{202EB403-416E-525B-41AF-DAF28CF43B89}"/>
              </a:ext>
            </a:extLst>
          </p:cNvPr>
          <p:cNvSpPr txBox="1">
            <a:spLocks noChangeArrowheads="1"/>
          </p:cNvSpPr>
          <p:nvPr/>
        </p:nvSpPr>
        <p:spPr bwMode="auto">
          <a:xfrm>
            <a:off x="2270163" y="2448307"/>
            <a:ext cx="7651675" cy="868379"/>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342900" indent="-342900" fontAlgn="base">
              <a:lnSpc>
                <a:spcPct val="150000"/>
              </a:lnSpc>
              <a:spcBef>
                <a:spcPct val="0"/>
              </a:spcBef>
              <a:spcAft>
                <a:spcPct val="0"/>
              </a:spcAft>
              <a:buClrTx/>
              <a:buSzTx/>
              <a:buFont typeface="Wingdings" pitchFamily="2" charset="2"/>
              <a:buChar char="p"/>
            </a:pPr>
            <a:r>
              <a:rPr kumimoji="0" lang="zh-CN" altLang="en-US" sz="2000" b="1" dirty="0">
                <a:solidFill>
                  <a:srgbClr val="9FCAD3">
                    <a:lumMod val="50000"/>
                  </a:srgbClr>
                </a:solidFill>
                <a:latin typeface="Arial" panose="020B0604020202020204" pitchFamily="34" charset="0"/>
                <a:ea typeface="幼圆" pitchFamily="49" charset="-122"/>
              </a:rPr>
              <a:t>定义：</a:t>
            </a:r>
            <a:r>
              <a:rPr kumimoji="0" lang="zh-CN" altLang="en-US" sz="2000" b="1" dirty="0">
                <a:solidFill>
                  <a:srgbClr val="000000"/>
                </a:solidFill>
                <a:latin typeface="Arial" panose="020B0604020202020204" pitchFamily="34" charset="0"/>
                <a:ea typeface="幼圆" pitchFamily="49" charset="-122"/>
              </a:rPr>
              <a:t>不确定因素的变化使项目由</a:t>
            </a:r>
            <a:r>
              <a:rPr kumimoji="0" lang="zh-CN" altLang="en-US" sz="2000" b="1" dirty="0">
                <a:solidFill>
                  <a:srgbClr val="C89014"/>
                </a:solidFill>
                <a:latin typeface="Arial" panose="020B0604020202020204" pitchFamily="34" charset="0"/>
                <a:ea typeface="幼圆" pitchFamily="49" charset="-122"/>
              </a:rPr>
              <a:t>可行</a:t>
            </a:r>
            <a:r>
              <a:rPr kumimoji="0" lang="zh-CN" altLang="en-US" sz="2000" b="1" dirty="0">
                <a:solidFill>
                  <a:srgbClr val="000000"/>
                </a:solidFill>
                <a:latin typeface="Arial" panose="020B0604020202020204" pitchFamily="34" charset="0"/>
                <a:ea typeface="幼圆" pitchFamily="49" charset="-122"/>
              </a:rPr>
              <a:t>变为</a:t>
            </a:r>
            <a:r>
              <a:rPr kumimoji="0" lang="zh-CN" altLang="en-US" sz="2000" b="1" dirty="0">
                <a:solidFill>
                  <a:srgbClr val="C89014"/>
                </a:solidFill>
                <a:latin typeface="Arial" panose="020B0604020202020204" pitchFamily="34" charset="0"/>
                <a:ea typeface="幼圆" pitchFamily="49" charset="-122"/>
              </a:rPr>
              <a:t>不可行</a:t>
            </a:r>
            <a:r>
              <a:rPr kumimoji="0" lang="zh-CN" altLang="en-US" sz="2000" b="1" dirty="0">
                <a:solidFill>
                  <a:srgbClr val="000000"/>
                </a:solidFill>
                <a:latin typeface="Arial" panose="020B0604020202020204" pitchFamily="34" charset="0"/>
                <a:ea typeface="幼圆" pitchFamily="49" charset="-122"/>
              </a:rPr>
              <a:t>的临界数值，一般采用不确定因素</a:t>
            </a:r>
            <a:r>
              <a:rPr kumimoji="0" lang="zh-CN" altLang="en-US" sz="2000" b="1" dirty="0">
                <a:solidFill>
                  <a:srgbClr val="C89014"/>
                </a:solidFill>
                <a:latin typeface="Arial" panose="020B0604020202020204" pitchFamily="34" charset="0"/>
                <a:ea typeface="幼圆" pitchFamily="49" charset="-122"/>
              </a:rPr>
              <a:t>相对于基本方案</a:t>
            </a:r>
            <a:r>
              <a:rPr kumimoji="0" lang="zh-CN" altLang="en-US" sz="2000" b="1" dirty="0">
                <a:solidFill>
                  <a:srgbClr val="000000"/>
                </a:solidFill>
                <a:latin typeface="Arial" panose="020B0604020202020204" pitchFamily="34" charset="0"/>
                <a:ea typeface="幼圆" pitchFamily="49" charset="-122"/>
              </a:rPr>
              <a:t>的</a:t>
            </a:r>
            <a:r>
              <a:rPr kumimoji="0" lang="zh-CN" altLang="en-US" sz="2000" b="1" dirty="0">
                <a:solidFill>
                  <a:srgbClr val="7030A0"/>
                </a:solidFill>
                <a:latin typeface="Arial" panose="020B0604020202020204" pitchFamily="34" charset="0"/>
                <a:ea typeface="幼圆" pitchFamily="49" charset="-122"/>
              </a:rPr>
              <a:t>变化率或具体数值</a:t>
            </a:r>
            <a:r>
              <a:rPr kumimoji="0" lang="zh-CN" altLang="en-US" sz="2000" b="1" dirty="0">
                <a:solidFill>
                  <a:srgbClr val="000000"/>
                </a:solidFill>
                <a:latin typeface="Arial" panose="020B0604020202020204" pitchFamily="34" charset="0"/>
                <a:ea typeface="幼圆" pitchFamily="49" charset="-122"/>
              </a:rPr>
              <a:t>表示。</a:t>
            </a:r>
          </a:p>
        </p:txBody>
      </p:sp>
      <p:sp>
        <p:nvSpPr>
          <p:cNvPr id="2" name="Rectangle 12">
            <a:extLst>
              <a:ext uri="{FF2B5EF4-FFF2-40B4-BE49-F238E27FC236}">
                <a16:creationId xmlns:a16="http://schemas.microsoft.com/office/drawing/2014/main" id="{3F0FF232-DECD-9AAB-15A2-D937747D7E17}"/>
              </a:ext>
            </a:extLst>
          </p:cNvPr>
          <p:cNvSpPr>
            <a:spLocks noChangeArrowheads="1"/>
          </p:cNvSpPr>
          <p:nvPr/>
        </p:nvSpPr>
        <p:spPr bwMode="auto">
          <a:xfrm>
            <a:off x="2270162" y="3560121"/>
            <a:ext cx="7651674" cy="307777"/>
          </a:xfrm>
          <a:prstGeom prst="rect">
            <a:avLst/>
          </a:prstGeom>
          <a:gradFill rotWithShape="1">
            <a:gsLst>
              <a:gs pos="0">
                <a:srgbClr val="FFFFFF"/>
              </a:gs>
              <a:gs pos="100000">
                <a:srgbClr val="FFFFEB"/>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342900" indent="-342900" fontAlgn="base">
              <a:spcBef>
                <a:spcPct val="0"/>
              </a:spcBef>
              <a:spcAft>
                <a:spcPct val="0"/>
              </a:spcAft>
              <a:buClrTx/>
              <a:buSzTx/>
              <a:buFont typeface="Wingdings" pitchFamily="2" charset="2"/>
              <a:buChar char="p"/>
            </a:pPr>
            <a:r>
              <a:rPr kumimoji="0" lang="zh-CN" altLang="en-US" sz="2000" b="1" dirty="0">
                <a:solidFill>
                  <a:srgbClr val="9FCAD3">
                    <a:lumMod val="50000"/>
                  </a:srgbClr>
                </a:solidFill>
                <a:latin typeface="Arial" panose="020B0604020202020204" pitchFamily="34" charset="0"/>
                <a:ea typeface="幼圆" pitchFamily="49" charset="-122"/>
              </a:rPr>
              <a:t>临界点</a:t>
            </a:r>
            <a:r>
              <a:rPr lang="zh-CN" altLang="en-US" sz="2000" b="1" dirty="0">
                <a:solidFill>
                  <a:srgbClr val="9FCAD3">
                    <a:lumMod val="50000"/>
                  </a:srgbClr>
                </a:solidFill>
                <a:latin typeface="Arial" panose="020B0604020202020204" pitchFamily="34" charset="0"/>
                <a:ea typeface="幼圆" pitchFamily="49" charset="-122"/>
              </a:rPr>
              <a:t>与基准收益率和方案的关系：</a:t>
            </a:r>
            <a:r>
              <a:rPr lang="zh-CN" altLang="en-US" sz="2000" b="1" dirty="0">
                <a:solidFill>
                  <a:srgbClr val="000000"/>
                </a:solidFill>
                <a:ea typeface="幼圆" pitchFamily="49" charset="-122"/>
              </a:rPr>
              <a:t>与设定的基准收益率有关</a:t>
            </a:r>
            <a:endParaRPr lang="zh-CN" altLang="en-US" sz="2000" b="1" dirty="0">
              <a:solidFill>
                <a:srgbClr val="9FCAD3">
                  <a:lumMod val="50000"/>
                </a:srgbClr>
              </a:solidFill>
              <a:latin typeface="Arial" panose="020B0604020202020204" pitchFamily="34" charset="0"/>
              <a:ea typeface="幼圆" pitchFamily="49" charset="-122"/>
            </a:endParaRPr>
          </a:p>
        </p:txBody>
      </p:sp>
      <p:sp>
        <p:nvSpPr>
          <p:cNvPr id="3" name="Rectangle 11">
            <a:extLst>
              <a:ext uri="{FF2B5EF4-FFF2-40B4-BE49-F238E27FC236}">
                <a16:creationId xmlns:a16="http://schemas.microsoft.com/office/drawing/2014/main" id="{87133D17-24D5-345C-EBEF-7800FE703668}"/>
              </a:ext>
            </a:extLst>
          </p:cNvPr>
          <p:cNvSpPr>
            <a:spLocks noChangeArrowheads="1"/>
          </p:cNvSpPr>
          <p:nvPr/>
        </p:nvSpPr>
        <p:spPr bwMode="auto">
          <a:xfrm>
            <a:off x="2270162" y="3980854"/>
            <a:ext cx="7416800" cy="188436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342900" indent="-342900" algn="just" fontAlgn="base">
              <a:lnSpc>
                <a:spcPct val="150000"/>
              </a:lnSpc>
              <a:spcBef>
                <a:spcPct val="0"/>
              </a:spcBef>
              <a:spcAft>
                <a:spcPct val="0"/>
              </a:spcAft>
              <a:buClrTx/>
              <a:buSzTx/>
              <a:buFont typeface="Wingdings" pitchFamily="2" charset="2"/>
              <a:buChar char="ü"/>
            </a:pPr>
            <a:r>
              <a:rPr lang="zh-CN" altLang="en-US" sz="2000" b="1" dirty="0">
                <a:solidFill>
                  <a:srgbClr val="000000"/>
                </a:solidFill>
                <a:ea typeface="幼圆" pitchFamily="49" charset="-122"/>
              </a:rPr>
              <a:t>对于同一个投资项目，随着设定基准收益率的提高，临界点就会变低（即临界点表示的不确定因素的极限变化变小）。</a:t>
            </a:r>
            <a:endParaRPr lang="en-US" altLang="zh-CN" sz="2000" b="1" dirty="0">
              <a:solidFill>
                <a:srgbClr val="000000"/>
              </a:solidFill>
              <a:ea typeface="幼圆" pitchFamily="49" charset="-122"/>
            </a:endParaRPr>
          </a:p>
          <a:p>
            <a:pPr marL="342900" indent="-342900" algn="just" fontAlgn="base">
              <a:lnSpc>
                <a:spcPct val="150000"/>
              </a:lnSpc>
              <a:spcBef>
                <a:spcPct val="0"/>
              </a:spcBef>
              <a:spcAft>
                <a:spcPct val="0"/>
              </a:spcAft>
              <a:buClrTx/>
              <a:buSzTx/>
              <a:buFont typeface="Wingdings" pitchFamily="2" charset="2"/>
              <a:buChar char="ü"/>
            </a:pPr>
            <a:r>
              <a:rPr lang="zh-CN" altLang="en-US" sz="2000" b="1" dirty="0">
                <a:solidFill>
                  <a:srgbClr val="000000"/>
                </a:solidFill>
                <a:ea typeface="幼圆" pitchFamily="49" charset="-122"/>
              </a:rPr>
              <a:t>而在一定的基准收益率下，临界点越低，说明该因素对项目效益指标影响越大，项目对该因素就越敏感。</a:t>
            </a:r>
          </a:p>
        </p:txBody>
      </p:sp>
    </p:spTree>
    <p:extLst>
      <p:ext uri="{BB962C8B-B14F-4D97-AF65-F5344CB8AC3E}">
        <p14:creationId xmlns:p14="http://schemas.microsoft.com/office/powerpoint/2010/main" val="369167478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2224"/>
                                        </p:tgtEl>
                                        <p:attrNameLst>
                                          <p:attrName>style.visibility</p:attrName>
                                        </p:attrNameLst>
                                      </p:cBhvr>
                                      <p:to>
                                        <p:strVal val="visible"/>
                                      </p:to>
                                    </p:set>
                                    <p:animEffect transition="in" filter="slide(fromBottom)">
                                      <p:cBhvr>
                                        <p:cTn id="7" dur="500"/>
                                        <p:tgtEl>
                                          <p:spTgt spid="2222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22221"/>
                                        </p:tgtEl>
                                        <p:attrNameLst>
                                          <p:attrName>style.visibility</p:attrName>
                                        </p:attrNameLst>
                                      </p:cBhvr>
                                      <p:to>
                                        <p:strVal val="visible"/>
                                      </p:to>
                                    </p:set>
                                    <p:animEffect transition="in" filter="slide(fromBottom)">
                                      <p:cBhvr>
                                        <p:cTn id="12" dur="500"/>
                                        <p:tgtEl>
                                          <p:spTgt spid="222221"/>
                                        </p:tgtEl>
                                      </p:cBhvr>
                                    </p:animEffect>
                                  </p:childTnLst>
                                </p:cTn>
                              </p:par>
                              <p:par>
                                <p:cTn id="13" presetID="12" presetClass="entr" presetSubtype="4" fill="hold" nodeType="withEffect">
                                  <p:stCondLst>
                                    <p:cond delay="0"/>
                                  </p:stCondLst>
                                  <p:childTnLst>
                                    <p:set>
                                      <p:cBhvr>
                                        <p:cTn id="14" dur="1" fill="hold">
                                          <p:stCondLst>
                                            <p:cond delay="0"/>
                                          </p:stCondLst>
                                        </p:cTn>
                                        <p:tgtEl>
                                          <p:spTgt spid="222223"/>
                                        </p:tgtEl>
                                        <p:attrNameLst>
                                          <p:attrName>style.visibility</p:attrName>
                                        </p:attrNameLst>
                                      </p:cBhvr>
                                      <p:to>
                                        <p:strVal val="visible"/>
                                      </p:to>
                                    </p:set>
                                    <p:animEffect transition="in" filter="slide(fromBottom)">
                                      <p:cBhvr>
                                        <p:cTn id="15" dur="500"/>
                                        <p:tgtEl>
                                          <p:spTgt spid="222223"/>
                                        </p:tgtEl>
                                      </p:cBhvr>
                                    </p:animEffect>
                                  </p:childTnLst>
                                </p:cTn>
                              </p:par>
                              <p:par>
                                <p:cTn id="16" presetID="12" presetClass="entr" presetSubtype="4" fill="hold" nodeType="withEffect">
                                  <p:stCondLst>
                                    <p:cond delay="0"/>
                                  </p:stCondLst>
                                  <p:childTnLst>
                                    <p:set>
                                      <p:cBhvr>
                                        <p:cTn id="17" dur="1" fill="hold">
                                          <p:stCondLst>
                                            <p:cond delay="0"/>
                                          </p:stCondLst>
                                        </p:cTn>
                                        <p:tgtEl>
                                          <p:spTgt spid="222228">
                                            <p:txEl>
                                              <p:pRg st="0" end="0"/>
                                            </p:txEl>
                                          </p:spTgt>
                                        </p:tgtEl>
                                        <p:attrNameLst>
                                          <p:attrName>style.visibility</p:attrName>
                                        </p:attrNameLst>
                                      </p:cBhvr>
                                      <p:to>
                                        <p:strVal val="visible"/>
                                      </p:to>
                                    </p:set>
                                    <p:animEffect transition="in" filter="slide(fromBottom)">
                                      <p:cBhvr>
                                        <p:cTn id="18" dur="1000"/>
                                        <p:tgtEl>
                                          <p:spTgt spid="22222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lide(fromBottom)">
                                      <p:cBhvr>
                                        <p:cTn id="23" dur="500"/>
                                        <p:tgtEl>
                                          <p:spTgt spid="2"/>
                                        </p:tgtEl>
                                      </p:cBhvr>
                                    </p:animEffect>
                                  </p:childTnLst>
                                </p:cTn>
                              </p:par>
                              <p:par>
                                <p:cTn id="24" presetID="12" presetClass="entr" presetSubtype="4"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slide(fromBottom)">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1" grpId="0" animBg="1"/>
      <p:bldP spid="222223" grpId="0"/>
      <p:bldP spid="222224" grpId="0"/>
      <p:bldP spid="2" grpId="0"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4BF86DD5-330A-FE2D-B6DC-91BE211A9B9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972D42E2-1D0F-E948-A26B-5D07EAA8BB01}" type="slidenum">
              <a:rPr kumimoji="0" lang="en-US" altLang="zh-CN" sz="1000">
                <a:solidFill>
                  <a:srgbClr val="808080"/>
                </a:solidFill>
                <a:ea typeface="华文行楷" panose="02010800040101010101" pitchFamily="2" charset="-122"/>
              </a:rPr>
              <a:pPr fontAlgn="base">
                <a:spcBef>
                  <a:spcPct val="0"/>
                </a:spcBef>
                <a:spcAft>
                  <a:spcPct val="0"/>
                </a:spcAft>
                <a:buClrTx/>
                <a:buSzTx/>
              </a:pPr>
              <a:t>25</a:t>
            </a:fld>
            <a:endParaRPr kumimoji="0" lang="en-US" altLang="zh-CN" sz="1000">
              <a:solidFill>
                <a:srgbClr val="808080"/>
              </a:solidFill>
              <a:ea typeface="华文行楷" panose="02010800040101010101" pitchFamily="2" charset="-122"/>
            </a:endParaRPr>
          </a:p>
        </p:txBody>
      </p:sp>
      <p:sp>
        <p:nvSpPr>
          <p:cNvPr id="21507" name="Rectangle 2">
            <a:extLst>
              <a:ext uri="{FF2B5EF4-FFF2-40B4-BE49-F238E27FC236}">
                <a16:creationId xmlns:a16="http://schemas.microsoft.com/office/drawing/2014/main" id="{B160B204-0FD9-BDE9-6D53-6E097BB93D62}"/>
              </a:ext>
            </a:extLst>
          </p:cNvPr>
          <p:cNvSpPr>
            <a:spLocks noGrp="1" noChangeArrowheads="1"/>
          </p:cNvSpPr>
          <p:nvPr>
            <p:ph type="title"/>
          </p:nvPr>
        </p:nvSpPr>
        <p:spPr/>
        <p:txBody>
          <a:bodyPr/>
          <a:lstStyle/>
          <a:p>
            <a:pPr eaLnBrk="1" hangingPunct="1"/>
            <a:r>
              <a:rPr lang="zh-CN" altLang="en-US" dirty="0">
                <a:solidFill>
                  <a:srgbClr val="C89014"/>
                </a:solidFill>
              </a:rPr>
              <a:t>单因素</a:t>
            </a:r>
            <a:r>
              <a:rPr lang="zh-CN" altLang="en-US" dirty="0"/>
              <a:t>敏感性分析</a:t>
            </a:r>
          </a:p>
        </p:txBody>
      </p:sp>
      <p:sp>
        <p:nvSpPr>
          <p:cNvPr id="223241" name="Rectangle 9">
            <a:extLst>
              <a:ext uri="{FF2B5EF4-FFF2-40B4-BE49-F238E27FC236}">
                <a16:creationId xmlns:a16="http://schemas.microsoft.com/office/drawing/2014/main" id="{246944E5-E1D2-9A90-719C-8FB9E06E917B}"/>
              </a:ext>
            </a:extLst>
          </p:cNvPr>
          <p:cNvSpPr>
            <a:spLocks noChangeArrowheads="1"/>
          </p:cNvSpPr>
          <p:nvPr/>
        </p:nvSpPr>
        <p:spPr bwMode="auto">
          <a:xfrm>
            <a:off x="1524001" y="1840190"/>
            <a:ext cx="184731" cy="369332"/>
          </a:xfrm>
          <a:prstGeom prst="rect">
            <a:avLst/>
          </a:prstGeom>
          <a:solidFill>
            <a:srgbClr val="FFFFF3"/>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23245" name="AutoShape 13">
            <a:hlinkClick r:id="" action="ppaction://noaction" highlightClick="1"/>
            <a:extLst>
              <a:ext uri="{FF2B5EF4-FFF2-40B4-BE49-F238E27FC236}">
                <a16:creationId xmlns:a16="http://schemas.microsoft.com/office/drawing/2014/main" id="{366BC926-BFD2-C731-E2B1-D073E731E522}"/>
              </a:ext>
            </a:extLst>
          </p:cNvPr>
          <p:cNvSpPr>
            <a:spLocks noChangeArrowheads="1"/>
          </p:cNvSpPr>
          <p:nvPr/>
        </p:nvSpPr>
        <p:spPr bwMode="auto">
          <a:xfrm>
            <a:off x="9048751" y="6092826"/>
            <a:ext cx="720725" cy="360363"/>
          </a:xfrm>
          <a:prstGeom prst="actionButtonBlank">
            <a:avLst/>
          </a:prstGeom>
          <a:solidFill>
            <a:srgbClr val="036D7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lang="zh-CN" altLang="en-US" sz="1400" b="1">
                <a:solidFill>
                  <a:srgbClr val="FFFFFF"/>
                </a:solidFill>
                <a:latin typeface="幼圆" pitchFamily="49" charset="-122"/>
                <a:ea typeface="幼圆" pitchFamily="49" charset="-122"/>
              </a:rPr>
              <a:t>例题</a:t>
            </a:r>
          </a:p>
        </p:txBody>
      </p:sp>
      <p:sp>
        <p:nvSpPr>
          <p:cNvPr id="223246" name="Rectangle 14">
            <a:extLst>
              <a:ext uri="{FF2B5EF4-FFF2-40B4-BE49-F238E27FC236}">
                <a16:creationId xmlns:a16="http://schemas.microsoft.com/office/drawing/2014/main" id="{AB65B79B-31B9-3539-2D50-0EBC7B009409}"/>
              </a:ext>
            </a:extLst>
          </p:cNvPr>
          <p:cNvSpPr>
            <a:spLocks noGrp="1" noChangeArrowheads="1"/>
          </p:cNvSpPr>
          <p:nvPr>
            <p:ph type="body" idx="1"/>
          </p:nvPr>
        </p:nvSpPr>
        <p:spPr>
          <a:xfrm>
            <a:off x="2348377" y="2143953"/>
            <a:ext cx="7843079" cy="1509644"/>
          </a:xfrm>
          <a:noFill/>
        </p:spPr>
        <p:txBody>
          <a:bodyPr vert="horz" wrap="square" lIns="0" tIns="0" rIns="0" bIns="0" numCol="1" anchor="t" anchorCtr="0" compatLnSpc="1">
            <a:prstTxWarp prst="textNoShape">
              <a:avLst/>
            </a:prstTxWarp>
            <a:spAutoFit/>
          </a:bodyPr>
          <a:lstStyle/>
          <a:p>
            <a:pPr marL="0" indent="0" eaLnBrk="1" hangingPunct="1">
              <a:lnSpc>
                <a:spcPct val="150000"/>
              </a:lnSpc>
            </a:pPr>
            <a:r>
              <a:rPr lang="zh-CN" altLang="en-US" sz="2200" b="1" dirty="0">
                <a:solidFill>
                  <a:schemeClr val="tx1">
                    <a:lumMod val="95000"/>
                    <a:lumOff val="5000"/>
                  </a:schemeClr>
                </a:solidFill>
              </a:rPr>
              <a:t>单因素敏感性分析</a:t>
            </a:r>
            <a:r>
              <a:rPr lang="en-US" altLang="zh-CN" sz="2400" dirty="0"/>
              <a:t>——</a:t>
            </a:r>
            <a:r>
              <a:rPr lang="zh-CN" altLang="en-US" sz="2400" dirty="0"/>
              <a:t> </a:t>
            </a:r>
            <a:r>
              <a:rPr lang="zh-CN" altLang="en-US" sz="2200" b="1" dirty="0">
                <a:ea typeface="幼圆" pitchFamily="49" charset="-122"/>
              </a:rPr>
              <a:t>假设各影响因素之间相互独立，且只研究其中</a:t>
            </a:r>
            <a:r>
              <a:rPr lang="zh-CN" altLang="en-US" sz="2200" b="1" dirty="0">
                <a:solidFill>
                  <a:srgbClr val="7030A0"/>
                </a:solidFill>
                <a:ea typeface="幼圆" pitchFamily="49" charset="-122"/>
              </a:rPr>
              <a:t>一个影响因素的取值变化</a:t>
            </a:r>
            <a:r>
              <a:rPr lang="zh-CN" altLang="en-US" sz="2200" b="1" dirty="0">
                <a:ea typeface="幼圆" pitchFamily="49" charset="-122"/>
              </a:rPr>
              <a:t>对项目的影响，其他影响因素的取值保持不变。</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3241"/>
                                        </p:tgtEl>
                                        <p:attrNameLst>
                                          <p:attrName>style.visibility</p:attrName>
                                        </p:attrNameLst>
                                      </p:cBhvr>
                                      <p:to>
                                        <p:strVal val="visible"/>
                                      </p:to>
                                    </p:set>
                                    <p:animEffect transition="in" filter="slide(fromBottom)">
                                      <p:cBhvr>
                                        <p:cTn id="7" dur="500"/>
                                        <p:tgtEl>
                                          <p:spTgt spid="223241"/>
                                        </p:tgtEl>
                                      </p:cBhvr>
                                    </p:animEffect>
                                  </p:childTnLst>
                                </p:cTn>
                              </p:par>
                              <p:par>
                                <p:cTn id="8" presetID="12" presetClass="entr" presetSubtype="4" fill="hold" nodeType="withEffect">
                                  <p:stCondLst>
                                    <p:cond delay="0"/>
                                  </p:stCondLst>
                                  <p:childTnLst>
                                    <p:set>
                                      <p:cBhvr>
                                        <p:cTn id="9" dur="1" fill="hold">
                                          <p:stCondLst>
                                            <p:cond delay="0"/>
                                          </p:stCondLst>
                                        </p:cTn>
                                        <p:tgtEl>
                                          <p:spTgt spid="223246">
                                            <p:txEl>
                                              <p:pRg st="0" end="0"/>
                                            </p:txEl>
                                          </p:spTgt>
                                        </p:tgtEl>
                                        <p:attrNameLst>
                                          <p:attrName>style.visibility</p:attrName>
                                        </p:attrNameLst>
                                      </p:cBhvr>
                                      <p:to>
                                        <p:strVal val="visible"/>
                                      </p:to>
                                    </p:set>
                                    <p:animEffect transition="in" filter="slide(fromBottom)">
                                      <p:cBhvr>
                                        <p:cTn id="10" dur="500"/>
                                        <p:tgtEl>
                                          <p:spTgt spid="223246">
                                            <p:txEl>
                                              <p:pRg st="0" end="0"/>
                                            </p:txEl>
                                          </p:spTgt>
                                        </p:tgtEl>
                                      </p:cBhvr>
                                    </p:animEffect>
                                  </p:childTnLst>
                                </p:cTn>
                              </p:par>
                            </p:childTnLst>
                          </p:cTn>
                        </p:par>
                        <p:par>
                          <p:cTn id="11" fill="hold" nodeType="afterGroup">
                            <p:stCondLst>
                              <p:cond delay="500"/>
                            </p:stCondLst>
                            <p:childTnLst>
                              <p:par>
                                <p:cTn id="12" presetID="12" presetClass="entr" presetSubtype="4" fill="hold" nodeType="afterEffect">
                                  <p:stCondLst>
                                    <p:cond delay="0"/>
                                  </p:stCondLst>
                                  <p:childTnLst>
                                    <p:set>
                                      <p:cBhvr>
                                        <p:cTn id="13" dur="1" fill="hold">
                                          <p:stCondLst>
                                            <p:cond delay="0"/>
                                          </p:stCondLst>
                                        </p:cTn>
                                        <p:tgtEl>
                                          <p:spTgt spid="223245"/>
                                        </p:tgtEl>
                                        <p:attrNameLst>
                                          <p:attrName>style.visibility</p:attrName>
                                        </p:attrNameLst>
                                      </p:cBhvr>
                                      <p:to>
                                        <p:strVal val="visible"/>
                                      </p:to>
                                    </p:set>
                                    <p:animEffect transition="in" filter="slide(fromBottom)">
                                      <p:cBhvr>
                                        <p:cTn id="14" dur="500"/>
                                        <p:tgtEl>
                                          <p:spTgt spid="223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41" grpId="0" animBg="1"/>
      <p:bldP spid="223245" grpId="0" animBg="1"/>
      <p:bldP spid="22324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a:extLst>
              <a:ext uri="{FF2B5EF4-FFF2-40B4-BE49-F238E27FC236}">
                <a16:creationId xmlns:a16="http://schemas.microsoft.com/office/drawing/2014/main" id="{10DCCE57-1845-E48D-CC4E-F34F5CDBF9F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C9FE49CC-609C-8D41-B8EB-FF61728BADCB}" type="slidenum">
              <a:rPr kumimoji="0" lang="en-US" altLang="zh-CN" sz="1000">
                <a:solidFill>
                  <a:srgbClr val="808080"/>
                </a:solidFill>
                <a:ea typeface="华文行楷" panose="02010800040101010101" pitchFamily="2" charset="-122"/>
              </a:rPr>
              <a:pPr fontAlgn="base">
                <a:spcBef>
                  <a:spcPct val="0"/>
                </a:spcBef>
                <a:spcAft>
                  <a:spcPct val="0"/>
                </a:spcAft>
                <a:buClrTx/>
                <a:buSzTx/>
              </a:pPr>
              <a:t>26</a:t>
            </a:fld>
            <a:endParaRPr kumimoji="0" lang="en-US" altLang="zh-CN" sz="1000" dirty="0">
              <a:solidFill>
                <a:srgbClr val="808080"/>
              </a:solidFill>
              <a:ea typeface="华文行楷" panose="02010800040101010101" pitchFamily="2" charset="-122"/>
            </a:endParaRPr>
          </a:p>
        </p:txBody>
      </p:sp>
      <p:sp>
        <p:nvSpPr>
          <p:cNvPr id="65539" name="Rectangle 2">
            <a:extLst>
              <a:ext uri="{FF2B5EF4-FFF2-40B4-BE49-F238E27FC236}">
                <a16:creationId xmlns:a16="http://schemas.microsoft.com/office/drawing/2014/main" id="{6B68A7CC-95D2-2B79-309C-05CC7286EEC0}"/>
              </a:ext>
            </a:extLst>
          </p:cNvPr>
          <p:cNvSpPr>
            <a:spLocks noGrp="1" noChangeArrowheads="1"/>
          </p:cNvSpPr>
          <p:nvPr>
            <p:ph type="title"/>
          </p:nvPr>
        </p:nvSpPr>
        <p:spPr/>
        <p:txBody>
          <a:bodyPr/>
          <a:lstStyle/>
          <a:p>
            <a:pPr eaLnBrk="1" hangingPunct="1"/>
            <a:r>
              <a:rPr lang="zh-CN" altLang="en-US" dirty="0">
                <a:solidFill>
                  <a:srgbClr val="C89014"/>
                </a:solidFill>
              </a:rPr>
              <a:t>单因素</a:t>
            </a:r>
            <a:r>
              <a:rPr lang="zh-CN" altLang="en-US" dirty="0"/>
              <a:t>敏感性分析</a:t>
            </a:r>
          </a:p>
        </p:txBody>
      </p:sp>
      <p:sp>
        <p:nvSpPr>
          <p:cNvPr id="229379" name="Rectangle 3">
            <a:extLst>
              <a:ext uri="{FF2B5EF4-FFF2-40B4-BE49-F238E27FC236}">
                <a16:creationId xmlns:a16="http://schemas.microsoft.com/office/drawing/2014/main" id="{204B88B6-0702-10F7-6387-BCD126D96B13}"/>
              </a:ext>
            </a:extLst>
          </p:cNvPr>
          <p:cNvSpPr>
            <a:spLocks noChangeArrowheads="1"/>
          </p:cNvSpPr>
          <p:nvPr/>
        </p:nvSpPr>
        <p:spPr bwMode="auto">
          <a:xfrm>
            <a:off x="2409826" y="3550058"/>
            <a:ext cx="7400925" cy="276999"/>
          </a:xfrm>
          <a:prstGeom prst="rect">
            <a:avLst/>
          </a:prstGeom>
          <a:gradFill rotWithShape="1">
            <a:gsLst>
              <a:gs pos="0">
                <a:srgbClr val="FFFFFF"/>
              </a:gs>
              <a:gs pos="100000">
                <a:srgbClr val="FFFFD5"/>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29380" name="Text Box 4">
            <a:extLst>
              <a:ext uri="{FF2B5EF4-FFF2-40B4-BE49-F238E27FC236}">
                <a16:creationId xmlns:a16="http://schemas.microsoft.com/office/drawing/2014/main" id="{11E42BB2-C6ED-6A7C-D61A-50DB23C26B09}"/>
              </a:ext>
            </a:extLst>
          </p:cNvPr>
          <p:cNvSpPr txBox="1">
            <a:spLocks noChangeArrowheads="1"/>
          </p:cNvSpPr>
          <p:nvPr/>
        </p:nvSpPr>
        <p:spPr bwMode="auto">
          <a:xfrm>
            <a:off x="2028031" y="1157792"/>
            <a:ext cx="8135938" cy="869950"/>
          </a:xfrm>
          <a:prstGeom prst="rect">
            <a:avLst/>
          </a:prstGeom>
          <a:gradFill rotWithShape="1">
            <a:gsLst>
              <a:gs pos="0">
                <a:schemeClr val="accent1"/>
              </a:gs>
              <a:gs pos="100000">
                <a:schemeClr val="accent1">
                  <a:gamma/>
                  <a:tint val="0"/>
                  <a:invGamma/>
                </a:schemeClr>
              </a:gs>
            </a:gsLst>
            <a:lin ang="5400000" scaled="1"/>
          </a:gradFill>
          <a:ln>
            <a:noFill/>
          </a:ln>
          <a:effectLst/>
        </p:spPr>
        <p:txBody>
          <a:bodyPr lIns="0" tIns="0" rIns="0" bIns="0" anchor="b">
            <a:spAutoFit/>
          </a:bodyPr>
          <a:lstStyle>
            <a:lvl1pPr defTabSz="787400">
              <a:defRPr>
                <a:solidFill>
                  <a:schemeClr val="tx1"/>
                </a:solidFill>
                <a:latin typeface="Tahoma" panose="020B0604030504040204" pitchFamily="34" charset="0"/>
                <a:ea typeface="宋体" panose="02010600030101010101" pitchFamily="2" charset="-122"/>
              </a:defRPr>
            </a:lvl1pPr>
            <a:lvl2pPr marL="742950" indent="-285750" defTabSz="787400">
              <a:defRPr>
                <a:solidFill>
                  <a:schemeClr val="tx1"/>
                </a:solidFill>
                <a:latin typeface="Tahoma" panose="020B0604030504040204" pitchFamily="34" charset="0"/>
                <a:ea typeface="宋体" panose="02010600030101010101" pitchFamily="2" charset="-122"/>
              </a:defRPr>
            </a:lvl2pPr>
            <a:lvl3pPr marL="1143000" indent="-228600" defTabSz="787400">
              <a:defRPr>
                <a:solidFill>
                  <a:schemeClr val="tx1"/>
                </a:solidFill>
                <a:latin typeface="Tahoma" panose="020B0604030504040204" pitchFamily="34" charset="0"/>
                <a:ea typeface="宋体" panose="02010600030101010101" pitchFamily="2" charset="-122"/>
              </a:defRPr>
            </a:lvl3pPr>
            <a:lvl4pPr marL="1600200" indent="-228600" defTabSz="787400">
              <a:defRPr>
                <a:solidFill>
                  <a:schemeClr val="tx1"/>
                </a:solidFill>
                <a:latin typeface="Tahoma" panose="020B0604030504040204" pitchFamily="34" charset="0"/>
                <a:ea typeface="宋体" panose="02010600030101010101" pitchFamily="2" charset="-122"/>
              </a:defRPr>
            </a:lvl4pPr>
            <a:lvl5pPr marL="2057400" indent="-228600" defTabSz="787400">
              <a:defRPr>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pPr>
            <a:r>
              <a:rPr lang="zh-CN" altLang="zh-CN" sz="2200" b="1" dirty="0">
                <a:solidFill>
                  <a:srgbClr val="000000"/>
                </a:solidFill>
                <a:latin typeface="幼圆" pitchFamily="49" charset="-122"/>
                <a:ea typeface="幼圆" pitchFamily="49" charset="-122"/>
              </a:rPr>
              <a:t>【</a:t>
            </a:r>
            <a:r>
              <a:rPr lang="zh-CN" altLang="en-US" sz="2200" b="1" dirty="0">
                <a:solidFill>
                  <a:srgbClr val="000000"/>
                </a:solidFill>
                <a:latin typeface="幼圆" pitchFamily="49" charset="-122"/>
                <a:ea typeface="幼圆" pitchFamily="49" charset="-122"/>
              </a:rPr>
              <a:t>例</a:t>
            </a:r>
            <a:r>
              <a:rPr lang="en-US" altLang="zh-CN" sz="2200" b="1" dirty="0">
                <a:solidFill>
                  <a:srgbClr val="000000"/>
                </a:solidFill>
                <a:latin typeface="幼圆" pitchFamily="49" charset="-122"/>
                <a:ea typeface="幼圆" pitchFamily="49" charset="-122"/>
              </a:rPr>
              <a:t>6-4</a:t>
            </a:r>
            <a:r>
              <a:rPr lang="zh-CN" altLang="zh-CN" sz="2200" b="1" dirty="0">
                <a:solidFill>
                  <a:srgbClr val="000000"/>
                </a:solidFill>
                <a:latin typeface="幼圆" pitchFamily="49" charset="-122"/>
                <a:ea typeface="幼圆" pitchFamily="49" charset="-122"/>
              </a:rPr>
              <a:t>】</a:t>
            </a:r>
            <a:r>
              <a:rPr lang="zh-CN" altLang="en-US" sz="2200" b="1" dirty="0">
                <a:solidFill>
                  <a:srgbClr val="000000"/>
                </a:solidFill>
                <a:latin typeface="幼圆" pitchFamily="49" charset="-122"/>
                <a:ea typeface="幼圆" pitchFamily="49" charset="-122"/>
              </a:rPr>
              <a:t>设某项目基本方案的参数估算值如下表，试进行敏感性分析。（ 基准收益率</a:t>
            </a:r>
            <a:r>
              <a:rPr lang="en-US" altLang="zh-CN" sz="2200" b="1" dirty="0">
                <a:solidFill>
                  <a:srgbClr val="000000"/>
                </a:solidFill>
                <a:latin typeface="幼圆" pitchFamily="49" charset="-122"/>
                <a:ea typeface="幼圆" pitchFamily="49" charset="-122"/>
              </a:rPr>
              <a:t>i</a:t>
            </a:r>
            <a:r>
              <a:rPr lang="en-US" altLang="zh-CN" sz="2200" b="1" baseline="-25000" dirty="0">
                <a:solidFill>
                  <a:srgbClr val="000000"/>
                </a:solidFill>
                <a:latin typeface="幼圆" pitchFamily="49" charset="-122"/>
                <a:ea typeface="幼圆" pitchFamily="49" charset="-122"/>
              </a:rPr>
              <a:t>c</a:t>
            </a:r>
            <a:r>
              <a:rPr lang="en-US" altLang="zh-CN" sz="2200" b="1" dirty="0">
                <a:solidFill>
                  <a:srgbClr val="000000"/>
                </a:solidFill>
                <a:latin typeface="幼圆" pitchFamily="49" charset="-122"/>
                <a:ea typeface="幼圆" pitchFamily="49" charset="-122"/>
              </a:rPr>
              <a:t>=13%) </a:t>
            </a:r>
          </a:p>
        </p:txBody>
      </p:sp>
      <p:graphicFrame>
        <p:nvGraphicFramePr>
          <p:cNvPr id="229408" name="Group 32">
            <a:extLst>
              <a:ext uri="{FF2B5EF4-FFF2-40B4-BE49-F238E27FC236}">
                <a16:creationId xmlns:a16="http://schemas.microsoft.com/office/drawing/2014/main" id="{F6A5C377-4152-E269-3471-A52F5448A755}"/>
              </a:ext>
            </a:extLst>
          </p:cNvPr>
          <p:cNvGraphicFramePr>
            <a:graphicFrameLocks noGrp="1"/>
          </p:cNvGraphicFramePr>
          <p:nvPr/>
        </p:nvGraphicFramePr>
        <p:xfrm>
          <a:off x="2424114" y="3023955"/>
          <a:ext cx="7381875" cy="1158876"/>
        </p:xfrm>
        <a:graphic>
          <a:graphicData uri="http://schemas.openxmlformats.org/drawingml/2006/table">
            <a:tbl>
              <a:tblPr/>
              <a:tblGrid>
                <a:gridCol w="938212">
                  <a:extLst>
                    <a:ext uri="{9D8B030D-6E8A-4147-A177-3AD203B41FA5}">
                      <a16:colId xmlns:a16="http://schemas.microsoft.com/office/drawing/2014/main" val="1677644929"/>
                    </a:ext>
                  </a:extLst>
                </a:gridCol>
                <a:gridCol w="1258888">
                  <a:extLst>
                    <a:ext uri="{9D8B030D-6E8A-4147-A177-3AD203B41FA5}">
                      <a16:colId xmlns:a16="http://schemas.microsoft.com/office/drawing/2014/main" val="1905748478"/>
                    </a:ext>
                  </a:extLst>
                </a:gridCol>
                <a:gridCol w="1298575">
                  <a:extLst>
                    <a:ext uri="{9D8B030D-6E8A-4147-A177-3AD203B41FA5}">
                      <a16:colId xmlns:a16="http://schemas.microsoft.com/office/drawing/2014/main" val="1826263996"/>
                    </a:ext>
                  </a:extLst>
                </a:gridCol>
                <a:gridCol w="1366837">
                  <a:extLst>
                    <a:ext uri="{9D8B030D-6E8A-4147-A177-3AD203B41FA5}">
                      <a16:colId xmlns:a16="http://schemas.microsoft.com/office/drawing/2014/main" val="105929453"/>
                    </a:ext>
                  </a:extLst>
                </a:gridCol>
                <a:gridCol w="1223963">
                  <a:extLst>
                    <a:ext uri="{9D8B030D-6E8A-4147-A177-3AD203B41FA5}">
                      <a16:colId xmlns:a16="http://schemas.microsoft.com/office/drawing/2014/main" val="1695362877"/>
                    </a:ext>
                  </a:extLst>
                </a:gridCol>
                <a:gridCol w="1295400">
                  <a:extLst>
                    <a:ext uri="{9D8B030D-6E8A-4147-A177-3AD203B41FA5}">
                      <a16:colId xmlns:a16="http://schemas.microsoft.com/office/drawing/2014/main" val="669557157"/>
                    </a:ext>
                  </a:extLst>
                </a:gridCol>
              </a:tblGrid>
              <a:tr h="687388">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隶书" pitchFamily="49" charset="-122"/>
                        </a:rPr>
                        <a:t> </a:t>
                      </a:r>
                      <a:r>
                        <a:rPr kumimoji="1" lang="zh-CN" altLang="en-US" sz="1800" b="1" i="0" u="none" strike="noStrike" cap="none" normalizeH="0" baseline="0">
                          <a:ln>
                            <a:noFill/>
                          </a:ln>
                          <a:solidFill>
                            <a:srgbClr val="000000"/>
                          </a:solidFill>
                          <a:effectLst/>
                          <a:latin typeface="Times New Roman" panose="02020603050405020304" pitchFamily="18" charset="0"/>
                          <a:ea typeface="隶书" pitchFamily="49" charset="-122"/>
                        </a:rPr>
                        <a:t>因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rgbClr val="000000"/>
                          </a:solidFill>
                          <a:effectLst/>
                          <a:latin typeface="Times New Roman" panose="02020603050405020304" pitchFamily="18" charset="0"/>
                          <a:ea typeface="隶书" pitchFamily="49" charset="-122"/>
                        </a:rPr>
                        <a:t> 素</a:t>
                      </a:r>
                    </a:p>
                  </a:txBody>
                  <a:tcPr marL="0" marR="0" marT="0" marB="0" anchor="ctr" horzOverflow="overflow">
                    <a:lnL>
                      <a:noFill/>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a:ln>
                            <a:noFill/>
                          </a:ln>
                          <a:solidFill>
                            <a:srgbClr val="00B050"/>
                          </a:solidFill>
                          <a:effectLst/>
                          <a:latin typeface="Times New Roman" panose="02020603050405020304" pitchFamily="18" charset="0"/>
                          <a:ea typeface="隶书" pitchFamily="49" charset="-122"/>
                        </a:rPr>
                        <a:t>期初投资</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rgbClr val="000000"/>
                          </a:solidFill>
                          <a:effectLst/>
                          <a:latin typeface="Times New Roman" panose="02020603050405020304" pitchFamily="18" charset="0"/>
                          <a:ea typeface="隶书" pitchFamily="49" charset="-122"/>
                        </a:rPr>
                        <a:t>L</a:t>
                      </a:r>
                      <a:r>
                        <a:rPr kumimoji="1" lang="zh-CN" altLang="en-US" sz="1800" b="1" i="0" u="none" strike="noStrike" cap="none" normalizeH="0" baseline="0" dirty="0">
                          <a:ln>
                            <a:noFill/>
                          </a:ln>
                          <a:solidFill>
                            <a:srgbClr val="000000"/>
                          </a:solidFill>
                          <a:effectLst/>
                          <a:latin typeface="Times New Roman" panose="02020603050405020304" pitchFamily="18" charset="0"/>
                          <a:ea typeface="隶书" pitchFamily="49" charset="-122"/>
                        </a:rPr>
                        <a:t>（万元）</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a:ln>
                            <a:noFill/>
                          </a:ln>
                          <a:solidFill>
                            <a:srgbClr val="0070C0"/>
                          </a:solidFill>
                          <a:effectLst/>
                          <a:latin typeface="Times New Roman" panose="02020603050405020304" pitchFamily="18" charset="0"/>
                          <a:ea typeface="隶书" pitchFamily="49" charset="-122"/>
                        </a:rPr>
                        <a:t>年销售收入</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rgbClr val="000000"/>
                          </a:solidFill>
                          <a:effectLst/>
                          <a:latin typeface="Times New Roman" panose="02020603050405020304" pitchFamily="18" charset="0"/>
                          <a:ea typeface="隶书" pitchFamily="49" charset="-122"/>
                        </a:rPr>
                        <a:t>B</a:t>
                      </a:r>
                      <a:r>
                        <a:rPr kumimoji="1" lang="zh-CN" altLang="en-US" sz="1800" b="1" i="0" u="none" strike="noStrike" cap="none" normalizeH="0" baseline="0" dirty="0">
                          <a:ln>
                            <a:noFill/>
                          </a:ln>
                          <a:solidFill>
                            <a:srgbClr val="000000"/>
                          </a:solidFill>
                          <a:effectLst/>
                          <a:latin typeface="Times New Roman" panose="02020603050405020304" pitchFamily="18" charset="0"/>
                          <a:ea typeface="隶书" pitchFamily="49" charset="-122"/>
                        </a:rPr>
                        <a:t>（万元）</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a:ln>
                            <a:noFill/>
                          </a:ln>
                          <a:solidFill>
                            <a:srgbClr val="7030A0"/>
                          </a:solidFill>
                          <a:effectLst/>
                          <a:latin typeface="Times New Roman" panose="02020603050405020304" pitchFamily="18" charset="0"/>
                          <a:ea typeface="隶书" pitchFamily="49" charset="-122"/>
                        </a:rPr>
                        <a:t>年经营成本</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rgbClr val="000000"/>
                          </a:solidFill>
                          <a:effectLst/>
                          <a:latin typeface="Times New Roman" panose="02020603050405020304" pitchFamily="18" charset="0"/>
                          <a:ea typeface="隶书" pitchFamily="49" charset="-122"/>
                        </a:rPr>
                        <a:t>C</a:t>
                      </a:r>
                      <a:r>
                        <a:rPr kumimoji="1" lang="zh-CN" altLang="en-US" sz="1800" b="1" i="0" u="none" strike="noStrike" cap="none" normalizeH="0" baseline="0" dirty="0">
                          <a:ln>
                            <a:noFill/>
                          </a:ln>
                          <a:solidFill>
                            <a:srgbClr val="000000"/>
                          </a:solidFill>
                          <a:effectLst/>
                          <a:latin typeface="Times New Roman" panose="02020603050405020304" pitchFamily="18" charset="0"/>
                          <a:ea typeface="隶书" pitchFamily="49" charset="-122"/>
                        </a:rPr>
                        <a:t>（万元）</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rgbClr val="000000"/>
                          </a:solidFill>
                          <a:effectLst/>
                          <a:latin typeface="Times New Roman" panose="02020603050405020304" pitchFamily="18" charset="0"/>
                          <a:ea typeface="隶书" pitchFamily="49" charset="-122"/>
                        </a:rPr>
                        <a:t>期末残值</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隶书" pitchFamily="49" charset="-122"/>
                        </a:rPr>
                        <a:t>L</a:t>
                      </a:r>
                      <a:r>
                        <a:rPr kumimoji="1" lang="zh-CN" altLang="en-US" sz="1800" b="1" i="0" u="none" strike="noStrike" cap="none" normalizeH="0" baseline="0">
                          <a:ln>
                            <a:noFill/>
                          </a:ln>
                          <a:solidFill>
                            <a:srgbClr val="000000"/>
                          </a:solidFill>
                          <a:effectLst/>
                          <a:latin typeface="Times New Roman" panose="02020603050405020304" pitchFamily="18" charset="0"/>
                          <a:ea typeface="隶书" pitchFamily="49" charset="-122"/>
                        </a:rPr>
                        <a:t>（元）</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隶书" pitchFamily="49" charset="-122"/>
                        </a:rPr>
                        <a:t>  </a:t>
                      </a:r>
                      <a:r>
                        <a:rPr kumimoji="1" lang="zh-CN" altLang="en-US" sz="1800" b="1" i="0" u="none" strike="noStrike" cap="none" normalizeH="0" baseline="0">
                          <a:ln>
                            <a:noFill/>
                          </a:ln>
                          <a:solidFill>
                            <a:srgbClr val="000000"/>
                          </a:solidFill>
                          <a:effectLst/>
                          <a:latin typeface="Times New Roman" panose="02020603050405020304" pitchFamily="18" charset="0"/>
                          <a:ea typeface="隶书" pitchFamily="49" charset="-122"/>
                        </a:rPr>
                        <a:t>寿   命</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rgbClr val="000000"/>
                          </a:solidFill>
                          <a:effectLst/>
                          <a:latin typeface="Times New Roman" panose="02020603050405020304" pitchFamily="18" charset="0"/>
                          <a:ea typeface="隶书" pitchFamily="49" charset="-122"/>
                        </a:rPr>
                        <a:t>  </a:t>
                      </a:r>
                      <a:r>
                        <a:rPr kumimoji="1" lang="en-US" altLang="zh-CN" sz="1800" b="1" i="0" u="none" strike="noStrike" cap="none" normalizeH="0" baseline="0">
                          <a:ln>
                            <a:noFill/>
                          </a:ln>
                          <a:solidFill>
                            <a:srgbClr val="000000"/>
                          </a:solidFill>
                          <a:effectLst/>
                          <a:latin typeface="Times New Roman" panose="02020603050405020304" pitchFamily="18" charset="0"/>
                          <a:ea typeface="隶书" pitchFamily="49" charset="-122"/>
                        </a:rPr>
                        <a:t>n</a:t>
                      </a:r>
                      <a:r>
                        <a:rPr kumimoji="1" lang="zh-CN" altLang="en-US" sz="1800" b="1" i="0" u="none" strike="noStrike" cap="none" normalizeH="0" baseline="0">
                          <a:ln>
                            <a:noFill/>
                          </a:ln>
                          <a:solidFill>
                            <a:srgbClr val="000000"/>
                          </a:solidFill>
                          <a:effectLst/>
                          <a:latin typeface="Times New Roman" panose="02020603050405020304" pitchFamily="18" charset="0"/>
                          <a:ea typeface="隶书" pitchFamily="49" charset="-122"/>
                        </a:rPr>
                        <a:t>（年）</a:t>
                      </a:r>
                    </a:p>
                  </a:txBody>
                  <a:tcPr marL="0" marR="0" marT="0" marB="0" anchor="ctr" horzOverflow="overflow">
                    <a:lnL w="12700" cap="flat" cmpd="sng" algn="ctr">
                      <a:solidFill>
                        <a:srgbClr val="000000"/>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59447833"/>
                  </a:ext>
                </a:extLst>
              </a:tr>
              <a:tr h="471488">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rgbClr val="000000"/>
                          </a:solidFill>
                          <a:effectLst/>
                          <a:latin typeface="Times New Roman" panose="02020603050405020304" pitchFamily="18" charset="0"/>
                          <a:ea typeface="隶书" pitchFamily="49" charset="-122"/>
                        </a:rPr>
                        <a:t> </a:t>
                      </a:r>
                      <a:r>
                        <a:rPr kumimoji="1" lang="zh-CN" altLang="en-US" sz="1800" b="1" i="0" u="none" strike="noStrike" cap="none" normalizeH="0" baseline="0" dirty="0">
                          <a:ln>
                            <a:noFill/>
                          </a:ln>
                          <a:solidFill>
                            <a:srgbClr val="000000"/>
                          </a:solidFill>
                          <a:effectLst/>
                          <a:latin typeface="Times New Roman" panose="02020603050405020304" pitchFamily="18" charset="0"/>
                          <a:ea typeface="隶书" pitchFamily="49" charset="-122"/>
                        </a:rPr>
                        <a:t>估算值</a:t>
                      </a:r>
                    </a:p>
                  </a:txBody>
                  <a:tcPr marL="0" marR="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rgbClr val="000000"/>
                          </a:solidFill>
                          <a:effectLst/>
                          <a:latin typeface="Times New Roman" panose="02020603050405020304" pitchFamily="18" charset="0"/>
                          <a:ea typeface="隶书" pitchFamily="49" charset="-122"/>
                        </a:rPr>
                        <a:t>45000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隶书" pitchFamily="49" charset="-122"/>
                        </a:rPr>
                        <a:t>13520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隶书" pitchFamily="49" charset="-122"/>
                        </a:rPr>
                        <a:t>7020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隶书" pitchFamily="49" charset="-122"/>
                        </a:rPr>
                        <a:t>2000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rgbClr val="000000"/>
                          </a:solidFill>
                          <a:effectLst/>
                          <a:latin typeface="Times New Roman" panose="02020603050405020304" pitchFamily="18" charset="0"/>
                          <a:ea typeface="隶书" pitchFamily="49" charset="-122"/>
                        </a:rPr>
                        <a:t>20</a:t>
                      </a:r>
                    </a:p>
                  </a:txBody>
                  <a:tcPr marL="0" marR="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717827"/>
                  </a:ext>
                </a:extLst>
              </a:tr>
            </a:tbl>
          </a:graphicData>
        </a:graphic>
      </p:graphicFrame>
      <p:sp>
        <p:nvSpPr>
          <p:cNvPr id="229406" name="Text Box 30">
            <a:extLst>
              <a:ext uri="{FF2B5EF4-FFF2-40B4-BE49-F238E27FC236}">
                <a16:creationId xmlns:a16="http://schemas.microsoft.com/office/drawing/2014/main" id="{5D1A8D42-9570-0436-5760-ACA9015FB6E5}"/>
              </a:ext>
            </a:extLst>
          </p:cNvPr>
          <p:cNvSpPr txBox="1">
            <a:spLocks noChangeArrowheads="1"/>
          </p:cNvSpPr>
          <p:nvPr/>
        </p:nvSpPr>
        <p:spPr bwMode="auto">
          <a:xfrm>
            <a:off x="2028031" y="4329100"/>
            <a:ext cx="8298438" cy="196374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ts val="600"/>
              </a:spcAft>
              <a:buClrTx/>
              <a:buSzTx/>
            </a:pPr>
            <a:r>
              <a:rPr kumimoji="0" lang="zh-CN" altLang="en-US" sz="2000" b="1" dirty="0">
                <a:solidFill>
                  <a:srgbClr val="FF0000"/>
                </a:solidFill>
                <a:latin typeface="Arial" panose="020B0604020202020204" pitchFamily="34" charset="0"/>
                <a:ea typeface="幼圆" pitchFamily="49" charset="-122"/>
              </a:rPr>
              <a:t>解：</a:t>
            </a:r>
            <a:endParaRPr kumimoji="0" lang="en-US" altLang="zh-CN" sz="2000" b="1" dirty="0">
              <a:solidFill>
                <a:srgbClr val="FF0000"/>
              </a:solidFill>
              <a:latin typeface="Arial" panose="020B0604020202020204" pitchFamily="34" charset="0"/>
              <a:ea typeface="幼圆" pitchFamily="49" charset="-122"/>
            </a:endParaRPr>
          </a:p>
          <a:p>
            <a:pPr fontAlgn="base">
              <a:lnSpc>
                <a:spcPct val="150000"/>
              </a:lnSpc>
              <a:spcBef>
                <a:spcPct val="0"/>
              </a:spcBef>
              <a:spcAft>
                <a:spcPct val="0"/>
              </a:spcAft>
              <a:buClrTx/>
              <a:buSzTx/>
            </a:pPr>
            <a:r>
              <a:rPr kumimoji="0" lang="en-US" altLang="zh-CN" sz="2000" b="1" dirty="0">
                <a:solidFill>
                  <a:srgbClr val="000000"/>
                </a:solidFill>
                <a:latin typeface="幼圆" pitchFamily="49" charset="-122"/>
                <a:ea typeface="幼圆" pitchFamily="49" charset="-122"/>
                <a:sym typeface="Wingdings" pitchFamily="2" charset="2"/>
              </a:rPr>
              <a:t>Step1:</a:t>
            </a:r>
            <a:r>
              <a:rPr kumimoji="0" lang="en-US" altLang="zh-CN" sz="2000" dirty="0">
                <a:solidFill>
                  <a:srgbClr val="000000"/>
                </a:solidFill>
                <a:latin typeface="幼圆" pitchFamily="49" charset="-122"/>
                <a:ea typeface="幼圆" pitchFamily="49" charset="-122"/>
                <a:sym typeface="Wingdings" pitchFamily="2" charset="2"/>
              </a:rPr>
              <a:t> </a:t>
            </a:r>
            <a:r>
              <a:rPr kumimoji="0" lang="zh-CN" altLang="en-US" sz="2000" dirty="0">
                <a:solidFill>
                  <a:srgbClr val="000000"/>
                </a:solidFill>
                <a:latin typeface="幼圆" pitchFamily="49" charset="-122"/>
                <a:ea typeface="幼圆" pitchFamily="49" charset="-122"/>
                <a:sym typeface="Wingdings" pitchFamily="2" charset="2"/>
              </a:rPr>
              <a:t>以</a:t>
            </a:r>
            <a:r>
              <a:rPr kumimoji="0" lang="zh-CN" altLang="en-US" sz="2000" b="1" dirty="0">
                <a:solidFill>
                  <a:srgbClr val="00B050"/>
                </a:solidFill>
                <a:latin typeface="幼圆" pitchFamily="49" charset="-122"/>
                <a:ea typeface="幼圆" pitchFamily="49" charset="-122"/>
                <a:sym typeface="Wingdings" pitchFamily="2" charset="2"/>
              </a:rPr>
              <a:t>期初投资</a:t>
            </a:r>
            <a:r>
              <a:rPr kumimoji="0" lang="en-US" altLang="zh-CN" sz="2000" b="1" dirty="0">
                <a:solidFill>
                  <a:srgbClr val="00B050"/>
                </a:solidFill>
                <a:latin typeface="幼圆" pitchFamily="49" charset="-122"/>
                <a:ea typeface="幼圆" pitchFamily="49" charset="-122"/>
                <a:sym typeface="Wingdings" pitchFamily="2" charset="2"/>
              </a:rPr>
              <a:t> </a:t>
            </a:r>
            <a:r>
              <a:rPr lang="en-US" altLang="zh-CN" sz="2000" b="1" dirty="0">
                <a:solidFill>
                  <a:srgbClr val="000000"/>
                </a:solidFill>
              </a:rPr>
              <a:t>L </a:t>
            </a:r>
            <a:r>
              <a:rPr kumimoji="0" lang="zh-CN" altLang="en-US" sz="2000" dirty="0">
                <a:solidFill>
                  <a:srgbClr val="000000"/>
                </a:solidFill>
                <a:latin typeface="幼圆" pitchFamily="49" charset="-122"/>
                <a:ea typeface="幼圆" pitchFamily="49" charset="-122"/>
                <a:sym typeface="Wingdings" pitchFamily="2" charset="2"/>
              </a:rPr>
              <a:t>、</a:t>
            </a:r>
            <a:r>
              <a:rPr kumimoji="0" lang="zh-CN" altLang="en-US" sz="2000" b="1" dirty="0">
                <a:solidFill>
                  <a:srgbClr val="0070C0"/>
                </a:solidFill>
                <a:latin typeface="幼圆" pitchFamily="49" charset="-122"/>
                <a:ea typeface="幼圆" pitchFamily="49" charset="-122"/>
                <a:sym typeface="Wingdings" pitchFamily="2" charset="2"/>
              </a:rPr>
              <a:t>年销售收入</a:t>
            </a:r>
            <a:r>
              <a:rPr kumimoji="0" lang="en-US" altLang="zh-CN" sz="2000" b="1" dirty="0">
                <a:solidFill>
                  <a:srgbClr val="0070C0"/>
                </a:solidFill>
                <a:latin typeface="幼圆" pitchFamily="49" charset="-122"/>
                <a:ea typeface="幼圆" pitchFamily="49" charset="-122"/>
                <a:sym typeface="Wingdings" pitchFamily="2" charset="2"/>
              </a:rPr>
              <a:t> </a:t>
            </a:r>
            <a:r>
              <a:rPr lang="en-US" altLang="zh-CN" sz="2000" b="1" dirty="0">
                <a:solidFill>
                  <a:srgbClr val="000000"/>
                </a:solidFill>
              </a:rPr>
              <a:t>B </a:t>
            </a:r>
            <a:r>
              <a:rPr kumimoji="0" lang="zh-CN" altLang="en-US" sz="2000" dirty="0">
                <a:solidFill>
                  <a:srgbClr val="000000"/>
                </a:solidFill>
                <a:latin typeface="幼圆" pitchFamily="49" charset="-122"/>
                <a:ea typeface="幼圆" pitchFamily="49" charset="-122"/>
                <a:sym typeface="Wingdings" pitchFamily="2" charset="2"/>
              </a:rPr>
              <a:t>和</a:t>
            </a:r>
            <a:r>
              <a:rPr kumimoji="0" lang="zh-CN" altLang="en-US" sz="2000" b="1" dirty="0">
                <a:solidFill>
                  <a:srgbClr val="7030A0"/>
                </a:solidFill>
                <a:latin typeface="幼圆" pitchFamily="49" charset="-122"/>
                <a:ea typeface="幼圆" pitchFamily="49" charset="-122"/>
                <a:sym typeface="Wingdings" pitchFamily="2" charset="2"/>
              </a:rPr>
              <a:t>年经营成本</a:t>
            </a:r>
            <a:r>
              <a:rPr kumimoji="0" lang="en-US" altLang="zh-CN" sz="2000" b="1" dirty="0">
                <a:solidFill>
                  <a:srgbClr val="7030A0"/>
                </a:solidFill>
                <a:latin typeface="幼圆" pitchFamily="49" charset="-122"/>
                <a:ea typeface="幼圆" pitchFamily="49" charset="-122"/>
                <a:sym typeface="Wingdings" pitchFamily="2" charset="2"/>
              </a:rPr>
              <a:t> </a:t>
            </a:r>
            <a:r>
              <a:rPr lang="en-US" altLang="zh-CN" sz="2000" b="1" dirty="0">
                <a:solidFill>
                  <a:srgbClr val="000000"/>
                </a:solidFill>
              </a:rPr>
              <a:t>C</a:t>
            </a:r>
            <a:r>
              <a:rPr kumimoji="0" lang="zh-CN" altLang="en-US" sz="2000" dirty="0">
                <a:solidFill>
                  <a:srgbClr val="000000"/>
                </a:solidFill>
                <a:latin typeface="幼圆" pitchFamily="49" charset="-122"/>
                <a:ea typeface="幼圆" pitchFamily="49" charset="-122"/>
                <a:sym typeface="Wingdings" pitchFamily="2" charset="2"/>
              </a:rPr>
              <a:t>为不确定因素。</a:t>
            </a:r>
          </a:p>
          <a:p>
            <a:pPr fontAlgn="base">
              <a:lnSpc>
                <a:spcPct val="150000"/>
              </a:lnSpc>
              <a:spcBef>
                <a:spcPct val="0"/>
              </a:spcBef>
              <a:spcAft>
                <a:spcPct val="0"/>
              </a:spcAft>
              <a:buClrTx/>
              <a:buSzTx/>
            </a:pPr>
            <a:r>
              <a:rPr kumimoji="0" lang="en-US" altLang="zh-CN" sz="2000" b="1" dirty="0">
                <a:solidFill>
                  <a:srgbClr val="000000"/>
                </a:solidFill>
                <a:latin typeface="幼圆" pitchFamily="49" charset="-122"/>
                <a:ea typeface="幼圆" pitchFamily="49" charset="-122"/>
                <a:sym typeface="Wingdings" pitchFamily="2" charset="2"/>
              </a:rPr>
              <a:t>Step2:</a:t>
            </a:r>
            <a:r>
              <a:rPr kumimoji="0" lang="en-US" altLang="zh-CN" sz="2000" dirty="0">
                <a:solidFill>
                  <a:srgbClr val="000000"/>
                </a:solidFill>
                <a:latin typeface="幼圆" pitchFamily="49" charset="-122"/>
                <a:ea typeface="幼圆" pitchFamily="49" charset="-122"/>
                <a:sym typeface="Wingdings" pitchFamily="2" charset="2"/>
              </a:rPr>
              <a:t> </a:t>
            </a:r>
            <a:r>
              <a:rPr kumimoji="0" lang="zh-CN" altLang="en-US" sz="2000" dirty="0">
                <a:solidFill>
                  <a:srgbClr val="000000"/>
                </a:solidFill>
                <a:latin typeface="幼圆" pitchFamily="49" charset="-122"/>
                <a:ea typeface="幼圆" pitchFamily="49" charset="-122"/>
                <a:sym typeface="Wingdings" pitchFamily="2" charset="2"/>
              </a:rPr>
              <a:t>选择项目的</a:t>
            </a:r>
            <a:r>
              <a:rPr kumimoji="0" lang="zh-CN" altLang="en-US" sz="2000" b="1" dirty="0">
                <a:solidFill>
                  <a:srgbClr val="C00000"/>
                </a:solidFill>
                <a:latin typeface="幼圆" pitchFamily="49" charset="-122"/>
                <a:ea typeface="幼圆" pitchFamily="49" charset="-122"/>
                <a:sym typeface="Wingdings" pitchFamily="2" charset="2"/>
              </a:rPr>
              <a:t>内部收益率</a:t>
            </a:r>
            <a:r>
              <a:rPr kumimoji="0" lang="en-US" altLang="zh-CN" sz="2000" b="1" dirty="0">
                <a:solidFill>
                  <a:srgbClr val="C00000"/>
                </a:solidFill>
                <a:latin typeface="幼圆" pitchFamily="49" charset="-122"/>
                <a:ea typeface="幼圆" pitchFamily="49" charset="-122"/>
                <a:sym typeface="Wingdings" pitchFamily="2" charset="2"/>
              </a:rPr>
              <a:t>IRR</a:t>
            </a:r>
            <a:r>
              <a:rPr kumimoji="0" lang="zh-CN" altLang="en-US" sz="2000" dirty="0">
                <a:solidFill>
                  <a:srgbClr val="000000"/>
                </a:solidFill>
                <a:latin typeface="幼圆" pitchFamily="49" charset="-122"/>
                <a:ea typeface="幼圆" pitchFamily="49" charset="-122"/>
                <a:sym typeface="Wingdings" pitchFamily="2" charset="2"/>
              </a:rPr>
              <a:t>为评价指标，分别计算三个指标变动</a:t>
            </a:r>
            <a:endParaRPr kumimoji="0" lang="en-US" altLang="zh-CN" sz="2000" dirty="0">
              <a:solidFill>
                <a:srgbClr val="000000"/>
              </a:solidFill>
              <a:latin typeface="幼圆" pitchFamily="49" charset="-122"/>
              <a:ea typeface="幼圆" pitchFamily="49" charset="-122"/>
              <a:sym typeface="Wingdings" pitchFamily="2" charset="2"/>
            </a:endParaRPr>
          </a:p>
          <a:p>
            <a:pPr fontAlgn="base">
              <a:lnSpc>
                <a:spcPct val="150000"/>
              </a:lnSpc>
              <a:spcBef>
                <a:spcPct val="0"/>
              </a:spcBef>
              <a:spcAft>
                <a:spcPct val="0"/>
              </a:spcAft>
              <a:buClrTx/>
              <a:buSzTx/>
            </a:pPr>
            <a:r>
              <a:rPr kumimoji="0" lang="en-US" altLang="zh-CN" sz="2000" dirty="0">
                <a:solidFill>
                  <a:srgbClr val="000000"/>
                </a:solidFill>
                <a:latin typeface="幼圆" pitchFamily="49" charset="-122"/>
                <a:ea typeface="幼圆" pitchFamily="49" charset="-122"/>
                <a:sym typeface="Wingdings" pitchFamily="2" charset="2"/>
              </a:rPr>
              <a:t>            </a:t>
            </a:r>
            <a:r>
              <a:rPr kumimoji="0" lang="zh-CN" altLang="en-US" sz="2000" dirty="0">
                <a:solidFill>
                  <a:srgbClr val="000000"/>
                </a:solidFill>
                <a:latin typeface="幼圆" pitchFamily="49" charset="-122"/>
                <a:ea typeface="幼圆" pitchFamily="49" charset="-122"/>
                <a:sym typeface="Wingdings" pitchFamily="2" charset="2"/>
              </a:rPr>
              <a:t>时方案内部收益率的变化情况。</a:t>
            </a:r>
            <a:endParaRPr kumimoji="0" lang="zh-CN" altLang="en-US" sz="2400" dirty="0">
              <a:solidFill>
                <a:srgbClr val="000000"/>
              </a:solidFill>
              <a:latin typeface="幼圆" pitchFamily="49" charset="-122"/>
              <a:ea typeface="幼圆" pitchFamily="49" charset="-122"/>
              <a:sym typeface="Wingdings" pitchFamily="2" charset="2"/>
            </a:endParaRPr>
          </a:p>
        </p:txBody>
      </p:sp>
      <p:sp>
        <p:nvSpPr>
          <p:cNvPr id="65564" name="Rectangle 31">
            <a:extLst>
              <a:ext uri="{FF2B5EF4-FFF2-40B4-BE49-F238E27FC236}">
                <a16:creationId xmlns:a16="http://schemas.microsoft.com/office/drawing/2014/main" id="{F44647F4-8A44-028E-D4FD-4E1BE31952FE}"/>
              </a:ext>
            </a:extLst>
          </p:cNvPr>
          <p:cNvSpPr>
            <a:spLocks noChangeArrowheads="1"/>
          </p:cNvSpPr>
          <p:nvPr/>
        </p:nvSpPr>
        <p:spPr bwMode="auto">
          <a:xfrm>
            <a:off x="4656138" y="2348881"/>
            <a:ext cx="2470150" cy="3968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kumimoji="0" lang="zh-CN" altLang="en-US" sz="2000" b="1" dirty="0">
                <a:solidFill>
                  <a:srgbClr val="000000"/>
                </a:solidFill>
                <a:latin typeface="Arial" panose="020B0604020202020204" pitchFamily="34" charset="0"/>
                <a:ea typeface="幼圆" pitchFamily="49" charset="-122"/>
              </a:rPr>
              <a:t>基本方案参数估算表</a:t>
            </a:r>
          </a:p>
        </p:txBody>
      </p:sp>
    </p:spTree>
    <p:extLst>
      <p:ext uri="{BB962C8B-B14F-4D97-AF65-F5344CB8AC3E}">
        <p14:creationId xmlns:p14="http://schemas.microsoft.com/office/powerpoint/2010/main" val="160899566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29408"/>
                                        </p:tgtEl>
                                        <p:attrNameLst>
                                          <p:attrName>style.visibility</p:attrName>
                                        </p:attrNameLst>
                                      </p:cBhvr>
                                      <p:to>
                                        <p:strVal val="visible"/>
                                      </p:to>
                                    </p:set>
                                    <p:animEffect transition="in" filter="slide(fromBottom)">
                                      <p:cBhvr>
                                        <p:cTn id="7" dur="500"/>
                                        <p:tgtEl>
                                          <p:spTgt spid="229408"/>
                                        </p:tgtEl>
                                      </p:cBhvr>
                                    </p:animEffect>
                                  </p:childTnLst>
                                </p:cTn>
                              </p:par>
                              <p:par>
                                <p:cTn id="8" presetID="12" presetClass="entr" presetSubtype="4" fill="hold" nodeType="withEffect">
                                  <p:stCondLst>
                                    <p:cond delay="0"/>
                                  </p:stCondLst>
                                  <p:childTnLst>
                                    <p:set>
                                      <p:cBhvr>
                                        <p:cTn id="9" dur="1" fill="hold">
                                          <p:stCondLst>
                                            <p:cond delay="0"/>
                                          </p:stCondLst>
                                        </p:cTn>
                                        <p:tgtEl>
                                          <p:spTgt spid="229379"/>
                                        </p:tgtEl>
                                        <p:attrNameLst>
                                          <p:attrName>style.visibility</p:attrName>
                                        </p:attrNameLst>
                                      </p:cBhvr>
                                      <p:to>
                                        <p:strVal val="visible"/>
                                      </p:to>
                                    </p:set>
                                    <p:animEffect transition="in" filter="slide(fromBottom)">
                                      <p:cBhvr>
                                        <p:cTn id="10" dur="500"/>
                                        <p:tgtEl>
                                          <p:spTgt spid="22937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29406"/>
                                        </p:tgtEl>
                                        <p:attrNameLst>
                                          <p:attrName>style.visibility</p:attrName>
                                        </p:attrNameLst>
                                      </p:cBhvr>
                                      <p:to>
                                        <p:strVal val="visible"/>
                                      </p:to>
                                    </p:set>
                                    <p:animEffect transition="in" filter="slide(fromBottom)">
                                      <p:cBhvr>
                                        <p:cTn id="15" dur="500"/>
                                        <p:tgtEl>
                                          <p:spTgt spid="229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animBg="1"/>
      <p:bldP spid="22940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a:extLst>
              <a:ext uri="{FF2B5EF4-FFF2-40B4-BE49-F238E27FC236}">
                <a16:creationId xmlns:a16="http://schemas.microsoft.com/office/drawing/2014/main" id="{6C29EE74-942E-F64A-AE2E-2FA9CF38996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F8B34E4D-C458-5043-A506-EB8CF4873746}" type="slidenum">
              <a:rPr kumimoji="0" lang="en-US" altLang="zh-CN" sz="1000">
                <a:solidFill>
                  <a:srgbClr val="808080"/>
                </a:solidFill>
                <a:ea typeface="华文行楷" panose="02010800040101010101" pitchFamily="2" charset="-122"/>
              </a:rPr>
              <a:pPr fontAlgn="base">
                <a:spcBef>
                  <a:spcPct val="0"/>
                </a:spcBef>
                <a:spcAft>
                  <a:spcPct val="0"/>
                </a:spcAft>
                <a:buClrTx/>
                <a:buSzTx/>
              </a:pPr>
              <a:t>27</a:t>
            </a:fld>
            <a:endParaRPr kumimoji="0" lang="en-US" altLang="zh-CN" sz="1000" dirty="0">
              <a:solidFill>
                <a:srgbClr val="808080"/>
              </a:solidFill>
              <a:ea typeface="华文行楷" panose="02010800040101010101" pitchFamily="2" charset="-122"/>
            </a:endParaRPr>
          </a:p>
        </p:txBody>
      </p:sp>
      <p:sp>
        <p:nvSpPr>
          <p:cNvPr id="66563" name="Rectangle 2">
            <a:extLst>
              <a:ext uri="{FF2B5EF4-FFF2-40B4-BE49-F238E27FC236}">
                <a16:creationId xmlns:a16="http://schemas.microsoft.com/office/drawing/2014/main" id="{DEFFCF7D-59F2-175F-467F-6C5783D3B267}"/>
              </a:ext>
            </a:extLst>
          </p:cNvPr>
          <p:cNvSpPr>
            <a:spLocks noGrp="1" noChangeArrowheads="1"/>
          </p:cNvSpPr>
          <p:nvPr>
            <p:ph type="title"/>
          </p:nvPr>
        </p:nvSpPr>
        <p:spPr/>
        <p:txBody>
          <a:bodyPr/>
          <a:lstStyle/>
          <a:p>
            <a:pPr eaLnBrk="1" hangingPunct="1"/>
            <a:r>
              <a:rPr lang="zh-CN" altLang="en-US" dirty="0">
                <a:solidFill>
                  <a:srgbClr val="C89014"/>
                </a:solidFill>
              </a:rPr>
              <a:t>单因素</a:t>
            </a:r>
            <a:r>
              <a:rPr lang="zh-CN" altLang="en-US" dirty="0"/>
              <a:t>敏感性分析</a:t>
            </a:r>
          </a:p>
        </p:txBody>
      </p:sp>
      <p:sp>
        <p:nvSpPr>
          <p:cNvPr id="230403" name="Text Box 3">
            <a:extLst>
              <a:ext uri="{FF2B5EF4-FFF2-40B4-BE49-F238E27FC236}">
                <a16:creationId xmlns:a16="http://schemas.microsoft.com/office/drawing/2014/main" id="{C4B4BDC9-E582-DB56-A99C-40C2BDE41EFB}"/>
              </a:ext>
            </a:extLst>
          </p:cNvPr>
          <p:cNvSpPr txBox="1">
            <a:spLocks noChangeArrowheads="1"/>
          </p:cNvSpPr>
          <p:nvPr/>
        </p:nvSpPr>
        <p:spPr bwMode="auto">
          <a:xfrm>
            <a:off x="1642864" y="4073040"/>
            <a:ext cx="8728473" cy="781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ts val="2800"/>
              </a:lnSpc>
              <a:spcBef>
                <a:spcPct val="0"/>
              </a:spcBef>
              <a:spcAft>
                <a:spcPct val="0"/>
              </a:spcAft>
              <a:buClrTx/>
              <a:buSzTx/>
            </a:pPr>
            <a:r>
              <a:rPr kumimoji="0" lang="zh-CN" altLang="en-US" sz="2000" b="1" dirty="0">
                <a:solidFill>
                  <a:srgbClr val="000000"/>
                </a:solidFill>
                <a:latin typeface="幼圆" pitchFamily="49" charset="-122"/>
                <a:ea typeface="幼圆" pitchFamily="49" charset="-122"/>
                <a:sym typeface="Wingdings" pitchFamily="2" charset="2"/>
              </a:rPr>
              <a:t>（</a:t>
            </a:r>
            <a:r>
              <a:rPr kumimoji="0" lang="en-US" altLang="zh-CN" sz="2000" b="1" dirty="0">
                <a:solidFill>
                  <a:srgbClr val="000000"/>
                </a:solidFill>
                <a:latin typeface="幼圆" pitchFamily="49" charset="-122"/>
                <a:ea typeface="幼圆" pitchFamily="49" charset="-122"/>
                <a:sym typeface="Wingdings" pitchFamily="2" charset="2"/>
              </a:rPr>
              <a:t>1</a:t>
            </a:r>
            <a:r>
              <a:rPr kumimoji="0" lang="zh-CN" altLang="en-US" sz="2000" b="1" dirty="0">
                <a:solidFill>
                  <a:srgbClr val="000000"/>
                </a:solidFill>
                <a:latin typeface="幼圆" pitchFamily="49" charset="-122"/>
                <a:ea typeface="幼圆" pitchFamily="49" charset="-122"/>
                <a:sym typeface="Wingdings" pitchFamily="2" charset="2"/>
              </a:rPr>
              <a:t>）当</a:t>
            </a:r>
            <a:r>
              <a:rPr kumimoji="0" lang="zh-CN" altLang="en-US" sz="2000" b="1" dirty="0">
                <a:solidFill>
                  <a:srgbClr val="0070C0"/>
                </a:solidFill>
                <a:latin typeface="幼圆" pitchFamily="49" charset="-122"/>
                <a:ea typeface="幼圆" pitchFamily="49" charset="-122"/>
                <a:sym typeface="Wingdings" pitchFamily="2" charset="2"/>
              </a:rPr>
              <a:t>年销售收入</a:t>
            </a:r>
            <a:r>
              <a:rPr lang="en-US" altLang="zh-CN" sz="2000" b="1" dirty="0">
                <a:solidFill>
                  <a:srgbClr val="000000"/>
                </a:solidFill>
              </a:rPr>
              <a:t>B</a:t>
            </a:r>
            <a:r>
              <a:rPr kumimoji="0" lang="zh-CN" altLang="en-US" sz="2000" b="1" dirty="0">
                <a:solidFill>
                  <a:srgbClr val="000000"/>
                </a:solidFill>
                <a:latin typeface="幼圆" pitchFamily="49" charset="-122"/>
                <a:ea typeface="幼圆" pitchFamily="49" charset="-122"/>
                <a:sym typeface="Wingdings" pitchFamily="2" charset="2"/>
              </a:rPr>
              <a:t>，</a:t>
            </a:r>
            <a:r>
              <a:rPr kumimoji="0" lang="zh-CN" altLang="en-US" sz="2000" b="1" dirty="0">
                <a:solidFill>
                  <a:srgbClr val="7030A0"/>
                </a:solidFill>
                <a:latin typeface="幼圆" pitchFamily="49" charset="-122"/>
                <a:ea typeface="幼圆" pitchFamily="49" charset="-122"/>
                <a:sym typeface="Wingdings" pitchFamily="2" charset="2"/>
              </a:rPr>
              <a:t>年经营成本</a:t>
            </a:r>
            <a:r>
              <a:rPr lang="en-US" altLang="zh-CN" sz="2000" b="1" dirty="0">
                <a:solidFill>
                  <a:srgbClr val="000000"/>
                </a:solidFill>
              </a:rPr>
              <a:t>C</a:t>
            </a:r>
            <a:r>
              <a:rPr kumimoji="0" lang="zh-CN" altLang="en-US" sz="2000" dirty="0">
                <a:solidFill>
                  <a:srgbClr val="000000"/>
                </a:solidFill>
                <a:latin typeface="幼圆" pitchFamily="49" charset="-122"/>
                <a:ea typeface="幼圆" pitchFamily="49" charset="-122"/>
                <a:sym typeface="Wingdings" pitchFamily="2" charset="2"/>
              </a:rPr>
              <a:t>和</a:t>
            </a:r>
            <a:r>
              <a:rPr kumimoji="0" lang="zh-CN" altLang="en-US" sz="2000" b="1" dirty="0">
                <a:solidFill>
                  <a:srgbClr val="00B050"/>
                </a:solidFill>
                <a:latin typeface="幼圆" pitchFamily="49" charset="-122"/>
                <a:ea typeface="幼圆" pitchFamily="49" charset="-122"/>
                <a:sym typeface="Wingdings" pitchFamily="2" charset="2"/>
              </a:rPr>
              <a:t>期初投资</a:t>
            </a:r>
            <a:r>
              <a:rPr lang="en-US" altLang="zh-CN" sz="2000" b="1" dirty="0">
                <a:solidFill>
                  <a:srgbClr val="000000"/>
                </a:solidFill>
              </a:rPr>
              <a:t>L</a:t>
            </a:r>
            <a:r>
              <a:rPr lang="zh-CN" altLang="en-US" sz="2000" b="1" dirty="0">
                <a:solidFill>
                  <a:srgbClr val="000000"/>
                </a:solidFill>
              </a:rPr>
              <a:t> </a:t>
            </a:r>
            <a:r>
              <a:rPr kumimoji="0" lang="zh-CN" altLang="en-US" sz="2000" b="1" dirty="0">
                <a:solidFill>
                  <a:srgbClr val="000000"/>
                </a:solidFill>
                <a:latin typeface="幼圆" pitchFamily="49" charset="-122"/>
                <a:ea typeface="幼圆" pitchFamily="49" charset="-122"/>
                <a:sym typeface="Wingdings" pitchFamily="2" charset="2"/>
              </a:rPr>
              <a:t>都没有发生变动时，求内部收益率。</a:t>
            </a:r>
          </a:p>
        </p:txBody>
      </p:sp>
      <p:graphicFrame>
        <p:nvGraphicFramePr>
          <p:cNvPr id="230424" name="Object 24">
            <a:extLst>
              <a:ext uri="{FF2B5EF4-FFF2-40B4-BE49-F238E27FC236}">
                <a16:creationId xmlns:a16="http://schemas.microsoft.com/office/drawing/2014/main" id="{28B7DDC4-FCF7-E793-1444-D2FF631A1092}"/>
              </a:ext>
            </a:extLst>
          </p:cNvPr>
          <p:cNvGraphicFramePr>
            <a:graphicFrameLocks noChangeAspect="1"/>
          </p:cNvGraphicFramePr>
          <p:nvPr/>
        </p:nvGraphicFramePr>
        <p:xfrm>
          <a:off x="1922594" y="4981624"/>
          <a:ext cx="8134672" cy="607617"/>
        </p:xfrm>
        <a:graphic>
          <a:graphicData uri="http://schemas.openxmlformats.org/presentationml/2006/ole">
            <mc:AlternateContent xmlns:mc="http://schemas.openxmlformats.org/markup-compatibility/2006">
              <mc:Choice xmlns:v="urn:schemas-microsoft-com:vml" Requires="v">
                <p:oleObj name="Equation" r:id="rId2" imgW="123761500" imgH="9944100" progId="Equation.DSMT4">
                  <p:embed/>
                </p:oleObj>
              </mc:Choice>
              <mc:Fallback>
                <p:oleObj name="Equation" r:id="rId2" imgW="123761500" imgH="9944100" progId="Equation.DSMT4">
                  <p:embed/>
                  <p:pic>
                    <p:nvPicPr>
                      <p:cNvPr id="230424" name="Object 24">
                        <a:extLst>
                          <a:ext uri="{FF2B5EF4-FFF2-40B4-BE49-F238E27FC236}">
                            <a16:creationId xmlns:a16="http://schemas.microsoft.com/office/drawing/2014/main" id="{28B7DDC4-FCF7-E793-1444-D2FF631A10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594" y="4981624"/>
                        <a:ext cx="8134672" cy="607617"/>
                      </a:xfrm>
                      <a:prstGeom prst="rect">
                        <a:avLst/>
                      </a:prstGeom>
                      <a:gradFill rotWithShape="1">
                        <a:gsLst>
                          <a:gs pos="0">
                            <a:schemeClr val="accent1"/>
                          </a:gs>
                          <a:gs pos="100000">
                            <a:schemeClr val="bg1"/>
                          </a:gs>
                        </a:gsLst>
                        <a:lin ang="0" scaled="1"/>
                      </a:gradFill>
                      <a:ln>
                        <a:noFill/>
                      </a:ln>
                      <a:effectLst>
                        <a:outerShdw dist="107763" dir="18900000" algn="ctr" rotWithShape="0">
                          <a:schemeClr val="bg2">
                            <a:alpha val="50000"/>
                          </a:schemeClr>
                        </a:outerShdw>
                      </a:effectLst>
                    </p:spPr>
                  </p:pic>
                </p:oleObj>
              </mc:Fallback>
            </mc:AlternateContent>
          </a:graphicData>
        </a:graphic>
      </p:graphicFrame>
      <p:sp>
        <p:nvSpPr>
          <p:cNvPr id="3" name="文本框 2">
            <a:extLst>
              <a:ext uri="{FF2B5EF4-FFF2-40B4-BE49-F238E27FC236}">
                <a16:creationId xmlns:a16="http://schemas.microsoft.com/office/drawing/2014/main" id="{2C99728F-C40F-39EE-BD66-582C397316D1}"/>
              </a:ext>
            </a:extLst>
          </p:cNvPr>
          <p:cNvSpPr txBox="1"/>
          <p:nvPr/>
        </p:nvSpPr>
        <p:spPr>
          <a:xfrm>
            <a:off x="1851537" y="1313765"/>
            <a:ext cx="2489269" cy="400110"/>
          </a:xfrm>
          <a:prstGeom prst="rect">
            <a:avLst/>
          </a:prstGeom>
          <a:noFill/>
        </p:spPr>
        <p:txBody>
          <a:bodyPr wrap="square">
            <a:spAutoFit/>
          </a:bodyPr>
          <a:lstStyle/>
          <a:p>
            <a:pPr eaLnBrk="0" fontAlgn="base" hangingPunct="0">
              <a:spcBef>
                <a:spcPct val="0"/>
              </a:spcBef>
              <a:spcAft>
                <a:spcPct val="0"/>
              </a:spcAft>
            </a:pPr>
            <a:r>
              <a:rPr lang="zh-CN" altLang="en-US" sz="2000" b="1" dirty="0">
                <a:solidFill>
                  <a:srgbClr val="FF0000"/>
                </a:solidFill>
                <a:latin typeface="幼圆" pitchFamily="49" charset="-122"/>
                <a:ea typeface="幼圆" pitchFamily="49" charset="-122"/>
                <a:sym typeface="Wingdings" pitchFamily="2" charset="2"/>
              </a:rPr>
              <a:t>画出现金流量图</a:t>
            </a:r>
            <a:r>
              <a:rPr lang="zh-CN" altLang="en-US" sz="2000" b="1" dirty="0">
                <a:solidFill>
                  <a:srgbClr val="000000"/>
                </a:solidFill>
                <a:latin typeface="幼圆" pitchFamily="49" charset="-122"/>
                <a:ea typeface="幼圆" pitchFamily="49" charset="-122"/>
                <a:sym typeface="Wingdings" pitchFamily="2" charset="2"/>
              </a:rPr>
              <a:t>：</a:t>
            </a:r>
            <a:endParaRPr lang="zh-CN" altLang="en-US" sz="2000" dirty="0">
              <a:solidFill>
                <a:srgbClr val="000000"/>
              </a:solidFill>
              <a:latin typeface="Tahoma" panose="020B0604030504040204" pitchFamily="34" charset="0"/>
              <a:ea typeface="宋体" panose="02010600030101010101" pitchFamily="2" charset="-122"/>
            </a:endParaRPr>
          </a:p>
        </p:txBody>
      </p:sp>
      <p:pic>
        <p:nvPicPr>
          <p:cNvPr id="4" name="图片 3">
            <a:extLst>
              <a:ext uri="{FF2B5EF4-FFF2-40B4-BE49-F238E27FC236}">
                <a16:creationId xmlns:a16="http://schemas.microsoft.com/office/drawing/2014/main" id="{3E9B2ED0-3FC3-AAC4-9A40-0848141123B7}"/>
              </a:ext>
            </a:extLst>
          </p:cNvPr>
          <p:cNvPicPr>
            <a:picLocks noChangeAspect="1"/>
          </p:cNvPicPr>
          <p:nvPr/>
        </p:nvPicPr>
        <p:blipFill>
          <a:blip r:embed="rId4"/>
          <a:stretch>
            <a:fillRect/>
          </a:stretch>
        </p:blipFill>
        <p:spPr>
          <a:xfrm>
            <a:off x="3199606" y="1703362"/>
            <a:ext cx="6743700" cy="2413000"/>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EDCA6264-EF49-AE2F-38B2-EB4D6A6715F4}"/>
                  </a:ext>
                </a:extLst>
              </p:cNvPr>
              <p:cNvSpPr txBox="1"/>
              <p:nvPr/>
            </p:nvSpPr>
            <p:spPr>
              <a:xfrm>
                <a:off x="1820526" y="5608404"/>
                <a:ext cx="5596353" cy="430887"/>
              </a:xfrm>
              <a:prstGeom prst="rect">
                <a:avLst/>
              </a:prstGeom>
              <a:noFill/>
            </p:spPr>
            <p:txBody>
              <a:bodyPr wrap="square" rtlCol="0">
                <a:spAutoFit/>
              </a:bodyPr>
              <a:lstStyle/>
              <a:p>
                <a:pPr eaLnBrk="0" fontAlgn="base" hangingPunct="0">
                  <a:spcBef>
                    <a:spcPct val="0"/>
                  </a:spcBef>
                  <a:spcAft>
                    <a:spcPct val="0"/>
                  </a:spcAft>
                </a:pPr>
                <a:r>
                  <a:rPr kumimoji="1" lang="zh-CN" altLang="en-US" sz="2200" dirty="0">
                    <a:solidFill>
                      <a:srgbClr val="000000"/>
                    </a:solidFill>
                    <a:latin typeface="Tahoma" panose="020B0604030504040204" pitchFamily="34" charset="0"/>
                    <a:ea typeface="宋体" panose="02010600030101010101" pitchFamily="2" charset="-122"/>
                  </a:rPr>
                  <a:t>可得 </a:t>
                </a:r>
                <a14:m>
                  <m:oMath xmlns:m="http://schemas.openxmlformats.org/officeDocument/2006/math">
                    <m:r>
                      <a:rPr kumimoji="1" lang="en-US" altLang="zh-CN" sz="2200" i="1">
                        <a:solidFill>
                          <a:srgbClr val="000000"/>
                        </a:solidFill>
                        <a:latin typeface="Cambria Math" panose="02040503050406030204" pitchFamily="18" charset="0"/>
                      </a:rPr>
                      <m:t>𝐼𝑅𝑅</m:t>
                    </m:r>
                    <m:r>
                      <a:rPr kumimoji="1" lang="en-US" altLang="zh-CN" sz="2200" i="1">
                        <a:solidFill>
                          <a:srgbClr val="000000"/>
                        </a:solidFill>
                        <a:latin typeface="Cambria Math" panose="02040503050406030204" pitchFamily="18" charset="0"/>
                      </a:rPr>
                      <m:t>=13.32</m:t>
                    </m:r>
                  </m:oMath>
                </a14:m>
                <a:endParaRPr kumimoji="1" lang="zh-CN" altLang="en-US" sz="2200" dirty="0">
                  <a:solidFill>
                    <a:srgbClr val="000000"/>
                  </a:solidFill>
                  <a:latin typeface="Tahoma" panose="020B0604030504040204" pitchFamily="34" charset="0"/>
                  <a:ea typeface="宋体" panose="02010600030101010101" pitchFamily="2" charset="-122"/>
                </a:endParaRPr>
              </a:p>
            </p:txBody>
          </p:sp>
        </mc:Choice>
        <mc:Fallback>
          <p:sp>
            <p:nvSpPr>
              <p:cNvPr id="5" name="文本框 4">
                <a:extLst>
                  <a:ext uri="{FF2B5EF4-FFF2-40B4-BE49-F238E27FC236}">
                    <a16:creationId xmlns:a16="http://schemas.microsoft.com/office/drawing/2014/main" id="{EDCA6264-EF49-AE2F-38B2-EB4D6A6715F4}"/>
                  </a:ext>
                </a:extLst>
              </p:cNvPr>
              <p:cNvSpPr txBox="1">
                <a:spLocks noRot="1" noChangeAspect="1" noMove="1" noResize="1" noEditPoints="1" noAdjustHandles="1" noChangeArrowheads="1" noChangeShapeType="1" noTextEdit="1"/>
              </p:cNvSpPr>
              <p:nvPr/>
            </p:nvSpPr>
            <p:spPr>
              <a:xfrm>
                <a:off x="1820526" y="5608404"/>
                <a:ext cx="5596353" cy="430887"/>
              </a:xfrm>
              <a:prstGeom prst="rect">
                <a:avLst/>
              </a:prstGeom>
              <a:blipFill>
                <a:blip r:embed="rId5"/>
                <a:stretch>
                  <a:fillRect l="-1357" t="-11429" b="-25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283135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0403"/>
                                        </p:tgtEl>
                                        <p:attrNameLst>
                                          <p:attrName>style.visibility</p:attrName>
                                        </p:attrNameLst>
                                      </p:cBhvr>
                                      <p:to>
                                        <p:strVal val="visible"/>
                                      </p:to>
                                    </p:set>
                                    <p:animEffect transition="in" filter="slide(fromBottom)">
                                      <p:cBhvr>
                                        <p:cTn id="7" dur="500"/>
                                        <p:tgtEl>
                                          <p:spTgt spid="230403"/>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30424"/>
                                        </p:tgtEl>
                                        <p:attrNameLst>
                                          <p:attrName>style.visibility</p:attrName>
                                        </p:attrNameLst>
                                      </p:cBhvr>
                                      <p:to>
                                        <p:strVal val="visible"/>
                                      </p:to>
                                    </p:set>
                                    <p:animEffect transition="in" filter="slide(fromBottom)">
                                      <p:cBhvr>
                                        <p:cTn id="11" dur="500"/>
                                        <p:tgtEl>
                                          <p:spTgt spid="230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CF9A9CE5-516B-5DE9-87C6-4A97A90F520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7975F694-84F9-124C-B01C-C5672ED72FB5}" type="slidenum">
              <a:rPr kumimoji="0" lang="en-US" altLang="zh-CN" sz="1000">
                <a:solidFill>
                  <a:srgbClr val="808080"/>
                </a:solidFill>
                <a:ea typeface="华文行楷" panose="02010800040101010101" pitchFamily="2" charset="-122"/>
              </a:rPr>
              <a:pPr fontAlgn="base">
                <a:spcBef>
                  <a:spcPct val="0"/>
                </a:spcBef>
                <a:spcAft>
                  <a:spcPct val="0"/>
                </a:spcAft>
                <a:buClrTx/>
                <a:buSzTx/>
              </a:pPr>
              <a:t>28</a:t>
            </a:fld>
            <a:endParaRPr kumimoji="0" lang="en-US" altLang="zh-CN" sz="1000">
              <a:solidFill>
                <a:srgbClr val="808080"/>
              </a:solidFill>
              <a:ea typeface="华文行楷" panose="02010800040101010101" pitchFamily="2" charset="-122"/>
            </a:endParaRPr>
          </a:p>
        </p:txBody>
      </p:sp>
      <p:sp>
        <p:nvSpPr>
          <p:cNvPr id="67587" name="Rectangle 2">
            <a:extLst>
              <a:ext uri="{FF2B5EF4-FFF2-40B4-BE49-F238E27FC236}">
                <a16:creationId xmlns:a16="http://schemas.microsoft.com/office/drawing/2014/main" id="{8816D1A8-9971-0D5D-4478-93F7DECEA6B9}"/>
              </a:ext>
            </a:extLst>
          </p:cNvPr>
          <p:cNvSpPr>
            <a:spLocks noGrp="1" noChangeArrowheads="1"/>
          </p:cNvSpPr>
          <p:nvPr>
            <p:ph type="title"/>
          </p:nvPr>
        </p:nvSpPr>
        <p:spPr/>
        <p:txBody>
          <a:bodyPr/>
          <a:lstStyle/>
          <a:p>
            <a:pPr eaLnBrk="1" hangingPunct="1"/>
            <a:r>
              <a:rPr lang="zh-CN" altLang="en-US" dirty="0">
                <a:solidFill>
                  <a:srgbClr val="C89014"/>
                </a:solidFill>
              </a:rPr>
              <a:t>单因素</a:t>
            </a:r>
            <a:r>
              <a:rPr lang="zh-CN" altLang="en-US" dirty="0"/>
              <a:t>敏感性分析</a:t>
            </a:r>
          </a:p>
        </p:txBody>
      </p:sp>
      <p:sp>
        <p:nvSpPr>
          <p:cNvPr id="231486" name="Rectangle 62">
            <a:extLst>
              <a:ext uri="{FF2B5EF4-FFF2-40B4-BE49-F238E27FC236}">
                <a16:creationId xmlns:a16="http://schemas.microsoft.com/office/drawing/2014/main" id="{8E529EC2-2066-1A78-DAB3-BD249087E592}"/>
              </a:ext>
            </a:extLst>
          </p:cNvPr>
          <p:cNvSpPr>
            <a:spLocks noChangeArrowheads="1"/>
          </p:cNvSpPr>
          <p:nvPr/>
        </p:nvSpPr>
        <p:spPr bwMode="auto">
          <a:xfrm>
            <a:off x="3432172" y="3307941"/>
            <a:ext cx="5327650" cy="2232025"/>
          </a:xfrm>
          <a:prstGeom prst="rect">
            <a:avLst/>
          </a:prstGeom>
          <a:gradFill rotWithShape="1">
            <a:gsLst>
              <a:gs pos="0">
                <a:srgbClr val="FFFFFF"/>
              </a:gs>
              <a:gs pos="100000">
                <a:srgbClr val="FFFFCC"/>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31488" name="Text Box 64">
            <a:extLst>
              <a:ext uri="{FF2B5EF4-FFF2-40B4-BE49-F238E27FC236}">
                <a16:creationId xmlns:a16="http://schemas.microsoft.com/office/drawing/2014/main" id="{A55D36F0-32F8-099D-78FA-7EFCE0110EE3}"/>
              </a:ext>
            </a:extLst>
          </p:cNvPr>
          <p:cNvSpPr txBox="1">
            <a:spLocks noChangeArrowheads="1"/>
          </p:cNvSpPr>
          <p:nvPr/>
        </p:nvSpPr>
        <p:spPr bwMode="auto">
          <a:xfrm>
            <a:off x="2850501" y="3969061"/>
            <a:ext cx="6480175" cy="3715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80000"/>
              </a:spcBef>
              <a:spcAft>
                <a:spcPct val="0"/>
              </a:spcAft>
              <a:buClrTx/>
              <a:buSzTx/>
            </a:pPr>
            <a:r>
              <a:rPr kumimoji="0" lang="zh-CN" altLang="en-US" sz="1800" b="1" dirty="0">
                <a:ea typeface="幼圆" pitchFamily="49" charset="-122"/>
              </a:rPr>
              <a:t>表：影响因素的变化对内部收益率的影响（</a:t>
            </a:r>
            <a:r>
              <a:rPr kumimoji="0" lang="en-US" altLang="zh-CN" sz="1800" b="1" dirty="0">
                <a:ea typeface="幼圆" pitchFamily="49" charset="-122"/>
              </a:rPr>
              <a:t>%</a:t>
            </a:r>
            <a:r>
              <a:rPr kumimoji="0" lang="zh-CN" altLang="en-US" sz="1800" b="1" dirty="0">
                <a:ea typeface="幼圆" pitchFamily="49" charset="-122"/>
              </a:rPr>
              <a:t>）</a:t>
            </a:r>
          </a:p>
        </p:txBody>
      </p:sp>
      <p:sp>
        <p:nvSpPr>
          <p:cNvPr id="231489" name="Text Box 65">
            <a:extLst>
              <a:ext uri="{FF2B5EF4-FFF2-40B4-BE49-F238E27FC236}">
                <a16:creationId xmlns:a16="http://schemas.microsoft.com/office/drawing/2014/main" id="{FD2F1E64-1B60-18BF-4D5A-23EB49B9F6CE}"/>
              </a:ext>
            </a:extLst>
          </p:cNvPr>
          <p:cNvSpPr txBox="1">
            <a:spLocks noChangeArrowheads="1"/>
          </p:cNvSpPr>
          <p:nvPr/>
        </p:nvSpPr>
        <p:spPr bwMode="auto">
          <a:xfrm>
            <a:off x="1643388" y="2978951"/>
            <a:ext cx="8662613" cy="43229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ClrTx/>
              <a:buSzTx/>
            </a:pPr>
            <a:r>
              <a:rPr kumimoji="0" lang="zh-CN" altLang="en-US" sz="2000" b="1" dirty="0">
                <a:solidFill>
                  <a:srgbClr val="000000"/>
                </a:solidFill>
                <a:ea typeface="幼圆" pitchFamily="49" charset="-122"/>
              </a:rPr>
              <a:t>（</a:t>
            </a:r>
            <a:r>
              <a:rPr kumimoji="0" lang="en-US" altLang="zh-CN" sz="2000" b="1" dirty="0">
                <a:solidFill>
                  <a:srgbClr val="000000"/>
                </a:solidFill>
                <a:ea typeface="幼圆" pitchFamily="49" charset="-122"/>
              </a:rPr>
              <a:t>3</a:t>
            </a:r>
            <a:r>
              <a:rPr kumimoji="0" lang="zh-CN" altLang="en-US" sz="2000" b="1" dirty="0">
                <a:solidFill>
                  <a:srgbClr val="000000"/>
                </a:solidFill>
                <a:ea typeface="幼圆" pitchFamily="49" charset="-122"/>
              </a:rPr>
              <a:t>）同理可求</a:t>
            </a:r>
            <a:r>
              <a:rPr kumimoji="0" lang="zh-CN" altLang="en-US" sz="2000" dirty="0">
                <a:solidFill>
                  <a:srgbClr val="000000"/>
                </a:solidFill>
                <a:ea typeface="幼圆" pitchFamily="49" charset="-122"/>
                <a:sym typeface="Wingdings" pitchFamily="2" charset="2"/>
              </a:rPr>
              <a:t>仅</a:t>
            </a:r>
            <a:r>
              <a:rPr kumimoji="0" lang="zh-CN" altLang="en-US" sz="2000" b="1" dirty="0">
                <a:solidFill>
                  <a:srgbClr val="7030A0"/>
                </a:solidFill>
                <a:latin typeface="幼圆" pitchFamily="49" charset="-122"/>
                <a:ea typeface="幼圆" pitchFamily="49" charset="-122"/>
                <a:sym typeface="Wingdings" pitchFamily="2" charset="2"/>
              </a:rPr>
              <a:t>年经营成本</a:t>
            </a:r>
            <a:r>
              <a:rPr kumimoji="0" lang="en-US" altLang="zh-CN" sz="2000" b="1" dirty="0">
                <a:solidFill>
                  <a:srgbClr val="7030A0"/>
                </a:solidFill>
                <a:latin typeface="幼圆" pitchFamily="49" charset="-122"/>
                <a:ea typeface="幼圆" pitchFamily="49" charset="-122"/>
                <a:sym typeface="Wingdings" pitchFamily="2" charset="2"/>
              </a:rPr>
              <a:t> </a:t>
            </a:r>
            <a:r>
              <a:rPr lang="en-US" altLang="zh-CN" sz="2000" b="1" dirty="0">
                <a:solidFill>
                  <a:srgbClr val="000000"/>
                </a:solidFill>
              </a:rPr>
              <a:t>C</a:t>
            </a:r>
            <a:r>
              <a:rPr lang="zh-CN" altLang="en-US" sz="2000" b="1" dirty="0">
                <a:solidFill>
                  <a:srgbClr val="000000"/>
                </a:solidFill>
              </a:rPr>
              <a:t>或者</a:t>
            </a:r>
            <a:r>
              <a:rPr kumimoji="0" lang="zh-CN" altLang="en-US" sz="2000" b="1" dirty="0">
                <a:solidFill>
                  <a:srgbClr val="000000"/>
                </a:solidFill>
                <a:ea typeface="幼圆" pitchFamily="49" charset="-122"/>
              </a:rPr>
              <a:t>仅</a:t>
            </a:r>
            <a:r>
              <a:rPr kumimoji="0" lang="zh-CN" altLang="en-US" sz="2000" b="1" dirty="0">
                <a:solidFill>
                  <a:srgbClr val="00B050"/>
                </a:solidFill>
                <a:latin typeface="幼圆" pitchFamily="49" charset="-122"/>
                <a:ea typeface="幼圆" pitchFamily="49" charset="-122"/>
                <a:sym typeface="Wingdings" pitchFamily="2" charset="2"/>
              </a:rPr>
              <a:t>期初投资</a:t>
            </a:r>
            <a:r>
              <a:rPr kumimoji="0" lang="en-US" altLang="zh-CN" sz="2000" b="1" dirty="0">
                <a:solidFill>
                  <a:srgbClr val="00B050"/>
                </a:solidFill>
                <a:latin typeface="幼圆" pitchFamily="49" charset="-122"/>
                <a:ea typeface="幼圆" pitchFamily="49" charset="-122"/>
                <a:sym typeface="Wingdings" pitchFamily="2" charset="2"/>
              </a:rPr>
              <a:t> </a:t>
            </a:r>
            <a:r>
              <a:rPr lang="en-US" altLang="zh-CN" sz="2000" b="1" dirty="0">
                <a:solidFill>
                  <a:srgbClr val="000000"/>
                </a:solidFill>
              </a:rPr>
              <a:t>L </a:t>
            </a:r>
            <a:r>
              <a:rPr lang="zh-CN" altLang="en-US" sz="2000" b="1" dirty="0">
                <a:solidFill>
                  <a:srgbClr val="000000"/>
                </a:solidFill>
              </a:rPr>
              <a:t>变动对</a:t>
            </a:r>
            <a:r>
              <a:rPr kumimoji="0" lang="zh-CN" altLang="en-US" sz="2000" b="1" dirty="0">
                <a:solidFill>
                  <a:srgbClr val="000000"/>
                </a:solidFill>
                <a:ea typeface="幼圆" pitchFamily="49" charset="-122"/>
              </a:rPr>
              <a:t>内部收益率的影响。</a:t>
            </a:r>
          </a:p>
        </p:txBody>
      </p:sp>
      <p:graphicFrame>
        <p:nvGraphicFramePr>
          <p:cNvPr id="231490" name="Group 66">
            <a:extLst>
              <a:ext uri="{FF2B5EF4-FFF2-40B4-BE49-F238E27FC236}">
                <a16:creationId xmlns:a16="http://schemas.microsoft.com/office/drawing/2014/main" id="{2B0EABB8-D5D0-C257-308D-B07FA6009CB7}"/>
              </a:ext>
            </a:extLst>
          </p:cNvPr>
          <p:cNvGraphicFramePr>
            <a:graphicFrameLocks noGrp="1"/>
          </p:cNvGraphicFramePr>
          <p:nvPr/>
        </p:nvGraphicFramePr>
        <p:xfrm>
          <a:off x="1968847" y="4421465"/>
          <a:ext cx="8076507" cy="1944139"/>
        </p:xfrm>
        <a:graphic>
          <a:graphicData uri="http://schemas.openxmlformats.org/drawingml/2006/table">
            <a:tbl>
              <a:tblPr/>
              <a:tblGrid>
                <a:gridCol w="1485165">
                  <a:extLst>
                    <a:ext uri="{9D8B030D-6E8A-4147-A177-3AD203B41FA5}">
                      <a16:colId xmlns:a16="http://schemas.microsoft.com/office/drawing/2014/main" val="2387226440"/>
                    </a:ext>
                  </a:extLst>
                </a:gridCol>
                <a:gridCol w="981496">
                  <a:extLst>
                    <a:ext uri="{9D8B030D-6E8A-4147-A177-3AD203B41FA5}">
                      <a16:colId xmlns:a16="http://schemas.microsoft.com/office/drawing/2014/main" val="1938379975"/>
                    </a:ext>
                  </a:extLst>
                </a:gridCol>
                <a:gridCol w="1348603">
                  <a:extLst>
                    <a:ext uri="{9D8B030D-6E8A-4147-A177-3AD203B41FA5}">
                      <a16:colId xmlns:a16="http://schemas.microsoft.com/office/drawing/2014/main" val="2046804583"/>
                    </a:ext>
                  </a:extLst>
                </a:gridCol>
                <a:gridCol w="1355065">
                  <a:extLst>
                    <a:ext uri="{9D8B030D-6E8A-4147-A177-3AD203B41FA5}">
                      <a16:colId xmlns:a16="http://schemas.microsoft.com/office/drawing/2014/main" val="4017208368"/>
                    </a:ext>
                  </a:extLst>
                </a:gridCol>
                <a:gridCol w="1339987">
                  <a:extLst>
                    <a:ext uri="{9D8B030D-6E8A-4147-A177-3AD203B41FA5}">
                      <a16:colId xmlns:a16="http://schemas.microsoft.com/office/drawing/2014/main" val="86365951"/>
                    </a:ext>
                  </a:extLst>
                </a:gridCol>
                <a:gridCol w="1566191">
                  <a:extLst>
                    <a:ext uri="{9D8B030D-6E8A-4147-A177-3AD203B41FA5}">
                      <a16:colId xmlns:a16="http://schemas.microsoft.com/office/drawing/2014/main" val="196146172"/>
                    </a:ext>
                  </a:extLst>
                </a:gridCol>
              </a:tblGrid>
              <a:tr h="355110">
                <a:tc rowSpan="2">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800" b="1" i="0" u="none" strike="noStrike" cap="none" normalizeH="0" baseline="0" dirty="0">
                          <a:ln>
                            <a:noFill/>
                          </a:ln>
                          <a:solidFill>
                            <a:srgbClr val="000000"/>
                          </a:solidFill>
                          <a:effectLst/>
                          <a:highlight>
                            <a:srgbClr val="FFFF00"/>
                          </a:highlight>
                          <a:latin typeface="Times New Roman" panose="02020603050405020304" pitchFamily="18" charset="0"/>
                          <a:ea typeface="仿宋_GB2312" pitchFamily="49" charset="-122"/>
                        </a:rPr>
                        <a:t>变化因素</a:t>
                      </a:r>
                    </a:p>
                  </a:txBody>
                  <a:tcPr anchor="ctr" horzOverflow="overflow">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800" b="1" i="0" u="none" strike="noStrike" cap="none" normalizeH="0" baseline="0" dirty="0">
                          <a:ln>
                            <a:noFill/>
                          </a:ln>
                          <a:solidFill>
                            <a:srgbClr val="000000"/>
                          </a:solidFill>
                          <a:effectLst/>
                          <a:highlight>
                            <a:srgbClr val="FFFF00"/>
                          </a:highlight>
                          <a:latin typeface="Times New Roman" panose="02020603050405020304" pitchFamily="18" charset="0"/>
                          <a:ea typeface="仿宋_GB2312" pitchFamily="49" charset="-122"/>
                        </a:rPr>
                        <a:t>变化幅度</a:t>
                      </a:r>
                    </a:p>
                  </a:txBody>
                  <a:tcPr anchor="ctr" horzOverflow="overflow">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46896097"/>
                  </a:ext>
                </a:extLst>
              </a:tr>
              <a:tr h="366753">
                <a:tc vMerge="1">
                  <a:txBody>
                    <a:bodyPr/>
                    <a:lstStyle/>
                    <a:p>
                      <a:endParaRPr lang="zh-CN" altLang="en-US"/>
                    </a:p>
                  </a:txBody>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rgbClr val="C00000"/>
                          </a:solidFill>
                          <a:effectLst/>
                          <a:latin typeface="Times New Roman" panose="02020603050405020304" pitchFamily="18" charset="0"/>
                          <a:ea typeface="仿宋_GB2312" pitchFamily="49" charset="-122"/>
                        </a:rPr>
                        <a:t>-20%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rgbClr val="C00000"/>
                          </a:solidFill>
                          <a:effectLst/>
                          <a:latin typeface="Times New Roman" panose="02020603050405020304" pitchFamily="18" charset="0"/>
                          <a:ea typeface="仿宋_GB2312" pitchFamily="49" charset="-122"/>
                        </a:rPr>
                        <a:t>-10%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rgbClr val="C00000"/>
                          </a:solidFill>
                          <a:effectLst/>
                          <a:latin typeface="Times New Roman" panose="02020603050405020304" pitchFamily="18" charset="0"/>
                          <a:ea typeface="仿宋_GB2312" pitchFamily="49" charset="-122"/>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rgbClr val="C00000"/>
                          </a:solidFill>
                          <a:effectLst/>
                          <a:latin typeface="Times New Roman" panose="02020603050405020304" pitchFamily="18" charset="0"/>
                          <a:ea typeface="仿宋_GB2312" pitchFamily="49" charset="-122"/>
                        </a:rPr>
                        <a:t>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rgbClr val="C00000"/>
                          </a:solidFill>
                          <a:effectLst/>
                          <a:latin typeface="Times New Roman" panose="02020603050405020304" pitchFamily="18" charset="0"/>
                          <a:ea typeface="仿宋_GB2312" pitchFamily="49" charset="-122"/>
                        </a:rPr>
                        <a:t>20%</a:t>
                      </a: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9546183"/>
                  </a:ext>
                </a:extLst>
              </a:tr>
              <a:tr h="366753">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kern="1200" dirty="0">
                          <a:solidFill>
                            <a:srgbClr val="0070C0"/>
                          </a:solidFill>
                          <a:latin typeface="Times New Roman" panose="02020603050405020304" pitchFamily="18" charset="0"/>
                          <a:ea typeface="幼圆" pitchFamily="49" charset="-122"/>
                          <a:cs typeface="+mn-cs"/>
                        </a:rPr>
                        <a:t>年销售收入</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Times New Roman" panose="02020603050405020304" pitchFamily="18" charset="0"/>
                          <a:ea typeface="仿宋_GB2312" pitchFamily="49" charset="-122"/>
                        </a:rPr>
                        <a:t>5.79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Times New Roman" panose="02020603050405020304" pitchFamily="18" charset="0"/>
                          <a:ea typeface="仿宋_GB2312" pitchFamily="49" charset="-122"/>
                        </a:rPr>
                        <a:t>9.73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C00000"/>
                          </a:solidFill>
                          <a:effectLst/>
                          <a:latin typeface="Times New Roman" panose="02020603050405020304" pitchFamily="18" charset="0"/>
                          <a:ea typeface="仿宋_GB2312" pitchFamily="49" charset="-122"/>
                        </a:rPr>
                        <a:t>13.32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Times New Roman" panose="02020603050405020304" pitchFamily="18" charset="0"/>
                          <a:ea typeface="仿宋_GB2312" pitchFamily="49" charset="-122"/>
                        </a:rPr>
                        <a:t>16.7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Times New Roman" panose="02020603050405020304" pitchFamily="18" charset="0"/>
                          <a:ea typeface="仿宋_GB2312" pitchFamily="49" charset="-122"/>
                        </a:rPr>
                        <a:t>19.92</a:t>
                      </a: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5460264"/>
                  </a:ext>
                </a:extLst>
              </a:tr>
              <a:tr h="419146">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kern="1200" dirty="0">
                          <a:solidFill>
                            <a:srgbClr val="7030A0"/>
                          </a:solidFill>
                          <a:latin typeface="Times New Roman" panose="02020603050405020304" pitchFamily="18" charset="0"/>
                          <a:ea typeface="幼圆" pitchFamily="49" charset="-122"/>
                          <a:cs typeface="+mn-cs"/>
                        </a:rPr>
                        <a:t>年经营成本</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Times New Roman" panose="02020603050405020304" pitchFamily="18" charset="0"/>
                          <a:ea typeface="仿宋_GB2312" pitchFamily="49" charset="-122"/>
                        </a:rPr>
                        <a:t>16.82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Times New Roman" panose="02020603050405020304" pitchFamily="18" charset="0"/>
                          <a:ea typeface="仿宋_GB2312" pitchFamily="49" charset="-122"/>
                        </a:rPr>
                        <a:t>15.08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C00000"/>
                          </a:solidFill>
                          <a:effectLst/>
                          <a:latin typeface="Times New Roman" panose="02020603050405020304" pitchFamily="18" charset="0"/>
                          <a:ea typeface="仿宋_GB2312" pitchFamily="49" charset="-122"/>
                        </a:rPr>
                        <a:t>13.32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Times New Roman" panose="02020603050405020304" pitchFamily="18" charset="0"/>
                          <a:ea typeface="仿宋_GB2312" pitchFamily="49" charset="-122"/>
                        </a:rPr>
                        <a:t>11.73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Times New Roman" panose="02020603050405020304" pitchFamily="18" charset="0"/>
                          <a:ea typeface="仿宋_GB2312" pitchFamily="49" charset="-122"/>
                        </a:rPr>
                        <a:t>9.59</a:t>
                      </a: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58483587"/>
                  </a:ext>
                </a:extLst>
              </a:tr>
              <a:tr h="368208">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kern="1200" dirty="0">
                          <a:solidFill>
                            <a:srgbClr val="00B050"/>
                          </a:solidFill>
                          <a:latin typeface="Times New Roman" panose="02020603050405020304" pitchFamily="18" charset="0"/>
                          <a:ea typeface="幼圆" pitchFamily="49" charset="-122"/>
                          <a:cs typeface="+mn-cs"/>
                        </a:rPr>
                        <a:t>期初投资</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Times New Roman" panose="02020603050405020304" pitchFamily="18" charset="0"/>
                          <a:ea typeface="仿宋_GB2312" pitchFamily="49" charset="-122"/>
                        </a:rPr>
                        <a:t>17.37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Times New Roman" panose="02020603050405020304" pitchFamily="18" charset="0"/>
                          <a:ea typeface="仿宋_GB2312" pitchFamily="49" charset="-122"/>
                        </a:rPr>
                        <a:t>15.14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C00000"/>
                          </a:solidFill>
                          <a:effectLst/>
                          <a:latin typeface="Times New Roman" panose="02020603050405020304" pitchFamily="18" charset="0"/>
                          <a:ea typeface="仿宋_GB2312" pitchFamily="49" charset="-122"/>
                        </a:rPr>
                        <a:t>13.32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Times New Roman" panose="02020603050405020304" pitchFamily="18" charset="0"/>
                          <a:ea typeface="仿宋_GB2312" pitchFamily="49" charset="-122"/>
                        </a:rPr>
                        <a:t>11.77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Times New Roman" panose="02020603050405020304" pitchFamily="18" charset="0"/>
                          <a:ea typeface="仿宋_GB2312" pitchFamily="49" charset="-122"/>
                        </a:rPr>
                        <a:t>10.45</a:t>
                      </a: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5569160"/>
                  </a:ext>
                </a:extLst>
              </a:tr>
            </a:tbl>
          </a:graphicData>
        </a:graphic>
      </p:graphicFrame>
      <p:sp>
        <p:nvSpPr>
          <p:cNvPr id="4" name="Text Box 3">
            <a:extLst>
              <a:ext uri="{FF2B5EF4-FFF2-40B4-BE49-F238E27FC236}">
                <a16:creationId xmlns:a16="http://schemas.microsoft.com/office/drawing/2014/main" id="{D16212E8-33F3-34E6-4F90-761629D92601}"/>
              </a:ext>
            </a:extLst>
          </p:cNvPr>
          <p:cNvSpPr txBox="1">
            <a:spLocks noChangeArrowheads="1"/>
          </p:cNvSpPr>
          <p:nvPr/>
        </p:nvSpPr>
        <p:spPr bwMode="auto">
          <a:xfrm>
            <a:off x="1663857" y="1006119"/>
            <a:ext cx="8458200" cy="96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ClrTx/>
              <a:buSzTx/>
            </a:pPr>
            <a:r>
              <a:rPr kumimoji="0" lang="zh-CN" altLang="en-US" sz="2000" b="1" dirty="0">
                <a:solidFill>
                  <a:srgbClr val="000000"/>
                </a:solidFill>
                <a:latin typeface="幼圆" pitchFamily="49" charset="-122"/>
                <a:ea typeface="幼圆" pitchFamily="49" charset="-122"/>
                <a:sym typeface="Wingdings" pitchFamily="2" charset="2"/>
              </a:rPr>
              <a:t>（</a:t>
            </a:r>
            <a:r>
              <a:rPr kumimoji="0" lang="en-US" altLang="zh-CN" sz="2000" b="1" dirty="0">
                <a:solidFill>
                  <a:srgbClr val="000000"/>
                </a:solidFill>
                <a:latin typeface="幼圆" pitchFamily="49" charset="-122"/>
                <a:ea typeface="幼圆" pitchFamily="49" charset="-122"/>
                <a:sym typeface="Wingdings" pitchFamily="2" charset="2"/>
              </a:rPr>
              <a:t>2</a:t>
            </a:r>
            <a:r>
              <a:rPr kumimoji="0" lang="zh-CN" altLang="en-US" sz="2000" b="1" dirty="0">
                <a:solidFill>
                  <a:srgbClr val="000000"/>
                </a:solidFill>
                <a:latin typeface="幼圆" pitchFamily="49" charset="-122"/>
                <a:ea typeface="幼圆" pitchFamily="49" charset="-122"/>
                <a:sym typeface="Wingdings" pitchFamily="2" charset="2"/>
              </a:rPr>
              <a:t>）当</a:t>
            </a:r>
            <a:r>
              <a:rPr kumimoji="0" lang="zh-CN" altLang="en-US" sz="2000" b="1" dirty="0">
                <a:solidFill>
                  <a:srgbClr val="0070C0"/>
                </a:solidFill>
                <a:latin typeface="幼圆" pitchFamily="49" charset="-122"/>
                <a:ea typeface="幼圆" pitchFamily="49" charset="-122"/>
                <a:sym typeface="Wingdings" pitchFamily="2" charset="2"/>
              </a:rPr>
              <a:t>年销售收入</a:t>
            </a:r>
            <a:r>
              <a:rPr lang="en-US" altLang="zh-CN" sz="2000" b="1" dirty="0">
                <a:solidFill>
                  <a:srgbClr val="000000"/>
                </a:solidFill>
              </a:rPr>
              <a:t>B</a:t>
            </a:r>
            <a:r>
              <a:rPr lang="zh-CN" altLang="en-US" sz="2000" b="1" dirty="0">
                <a:solidFill>
                  <a:srgbClr val="000000"/>
                </a:solidFill>
              </a:rPr>
              <a:t> </a:t>
            </a:r>
            <a:r>
              <a:rPr kumimoji="0" lang="zh-CN" altLang="en-US" sz="2000" b="1" dirty="0">
                <a:solidFill>
                  <a:srgbClr val="000000"/>
                </a:solidFill>
                <a:latin typeface="幼圆" pitchFamily="49" charset="-122"/>
                <a:ea typeface="幼圆" pitchFamily="49" charset="-122"/>
                <a:sym typeface="Wingdings" pitchFamily="2" charset="2"/>
              </a:rPr>
              <a:t>发生变动，</a:t>
            </a:r>
            <a:r>
              <a:rPr kumimoji="0" lang="zh-CN" altLang="en-US" sz="2000" b="1" dirty="0">
                <a:solidFill>
                  <a:srgbClr val="7030A0"/>
                </a:solidFill>
                <a:latin typeface="幼圆" pitchFamily="49" charset="-122"/>
                <a:ea typeface="幼圆" pitchFamily="49" charset="-122"/>
                <a:sym typeface="Wingdings" pitchFamily="2" charset="2"/>
              </a:rPr>
              <a:t>年经营成本</a:t>
            </a:r>
            <a:r>
              <a:rPr lang="en-US" altLang="zh-CN" sz="2000" b="1" dirty="0">
                <a:solidFill>
                  <a:srgbClr val="000000"/>
                </a:solidFill>
              </a:rPr>
              <a:t>C</a:t>
            </a:r>
            <a:r>
              <a:rPr lang="zh-CN" altLang="en-US" sz="2000" b="1" dirty="0">
                <a:solidFill>
                  <a:srgbClr val="000000"/>
                </a:solidFill>
              </a:rPr>
              <a:t> </a:t>
            </a:r>
            <a:r>
              <a:rPr kumimoji="0" lang="zh-CN" altLang="en-US" sz="2000" dirty="0">
                <a:solidFill>
                  <a:srgbClr val="000000"/>
                </a:solidFill>
                <a:latin typeface="幼圆" pitchFamily="49" charset="-122"/>
                <a:ea typeface="幼圆" pitchFamily="49" charset="-122"/>
                <a:sym typeface="Wingdings" pitchFamily="2" charset="2"/>
              </a:rPr>
              <a:t>和</a:t>
            </a:r>
            <a:r>
              <a:rPr kumimoji="0" lang="zh-CN" altLang="en-US" sz="2000" b="1" dirty="0">
                <a:solidFill>
                  <a:srgbClr val="00B050"/>
                </a:solidFill>
                <a:latin typeface="幼圆" pitchFamily="49" charset="-122"/>
                <a:ea typeface="幼圆" pitchFamily="49" charset="-122"/>
                <a:sym typeface="Wingdings" pitchFamily="2" charset="2"/>
              </a:rPr>
              <a:t>期初投资</a:t>
            </a:r>
            <a:r>
              <a:rPr lang="en-US" altLang="zh-CN" sz="2000" b="1" dirty="0">
                <a:solidFill>
                  <a:srgbClr val="000000"/>
                </a:solidFill>
              </a:rPr>
              <a:t>L</a:t>
            </a:r>
            <a:r>
              <a:rPr lang="zh-CN" altLang="en-US" sz="2000" b="1" dirty="0">
                <a:solidFill>
                  <a:srgbClr val="000000"/>
                </a:solidFill>
              </a:rPr>
              <a:t> </a:t>
            </a:r>
            <a:r>
              <a:rPr kumimoji="0" lang="zh-CN" altLang="en-US" sz="2000" b="1" dirty="0">
                <a:solidFill>
                  <a:srgbClr val="000000"/>
                </a:solidFill>
                <a:latin typeface="幼圆" pitchFamily="49" charset="-122"/>
                <a:ea typeface="幼圆" pitchFamily="49" charset="-122"/>
                <a:sym typeface="Wingdings" pitchFamily="2" charset="2"/>
              </a:rPr>
              <a:t>没有发生</a:t>
            </a:r>
            <a:endParaRPr kumimoji="0" lang="en-US" altLang="zh-CN" sz="2000" b="1" dirty="0">
              <a:solidFill>
                <a:srgbClr val="000000"/>
              </a:solidFill>
              <a:latin typeface="幼圆" pitchFamily="49" charset="-122"/>
              <a:ea typeface="幼圆" pitchFamily="49" charset="-122"/>
              <a:sym typeface="Wingdings" pitchFamily="2" charset="2"/>
            </a:endParaRPr>
          </a:p>
          <a:p>
            <a:pPr fontAlgn="base">
              <a:lnSpc>
                <a:spcPct val="150000"/>
              </a:lnSpc>
              <a:spcBef>
                <a:spcPct val="0"/>
              </a:spcBef>
              <a:spcAft>
                <a:spcPct val="0"/>
              </a:spcAft>
              <a:buClrTx/>
              <a:buSzTx/>
            </a:pPr>
            <a:r>
              <a:rPr kumimoji="0" lang="zh-CN" altLang="en-US" sz="2000" b="1" dirty="0">
                <a:solidFill>
                  <a:srgbClr val="000000"/>
                </a:solidFill>
                <a:latin typeface="幼圆" pitchFamily="49" charset="-122"/>
                <a:ea typeface="幼圆" pitchFamily="49" charset="-122"/>
                <a:sym typeface="Wingdings" pitchFamily="2" charset="2"/>
              </a:rPr>
              <a:t>        变动时的内部收益率。</a:t>
            </a:r>
          </a:p>
        </p:txBody>
      </p:sp>
      <p:sp>
        <p:nvSpPr>
          <p:cNvPr id="6" name="文本框 5">
            <a:extLst>
              <a:ext uri="{FF2B5EF4-FFF2-40B4-BE49-F238E27FC236}">
                <a16:creationId xmlns:a16="http://schemas.microsoft.com/office/drawing/2014/main" id="{4EE42EAF-B498-A545-D3E7-DC756E0A3FB4}"/>
              </a:ext>
            </a:extLst>
          </p:cNvPr>
          <p:cNvSpPr txBox="1"/>
          <p:nvPr/>
        </p:nvSpPr>
        <p:spPr>
          <a:xfrm>
            <a:off x="1775521" y="1942286"/>
            <a:ext cx="7769827" cy="395108"/>
          </a:xfrm>
          <a:prstGeom prst="rect">
            <a:avLst/>
          </a:prstGeom>
          <a:noFill/>
        </p:spPr>
        <p:txBody>
          <a:bodyPr wrap="square">
            <a:spAutoFit/>
          </a:bodyPr>
          <a:lstStyle/>
          <a:p>
            <a:pPr fontAlgn="base">
              <a:lnSpc>
                <a:spcPct val="120000"/>
              </a:lnSpc>
              <a:spcBef>
                <a:spcPct val="0"/>
              </a:spcBef>
              <a:spcAft>
                <a:spcPct val="0"/>
              </a:spcAft>
              <a:defRPr/>
            </a:pPr>
            <a:r>
              <a:rPr lang="zh-CN" altLang="en-US" dirty="0">
                <a:solidFill>
                  <a:srgbClr val="000000"/>
                </a:solidFill>
                <a:latin typeface="Times New Roman" panose="02020603050405020304" pitchFamily="18" charset="0"/>
                <a:ea typeface="幼圆" pitchFamily="49" charset="-122"/>
              </a:rPr>
              <a:t> 假设年销售收入</a:t>
            </a:r>
            <a:r>
              <a:rPr lang="en-US" altLang="zh-CN" dirty="0">
                <a:solidFill>
                  <a:srgbClr val="000000"/>
                </a:solidFill>
                <a:latin typeface="Times New Roman" panose="02020603050405020304" pitchFamily="18" charset="0"/>
                <a:ea typeface="幼圆" pitchFamily="49" charset="-122"/>
              </a:rPr>
              <a:t>X</a:t>
            </a:r>
            <a:r>
              <a:rPr lang="zh-CN" altLang="en-US" dirty="0">
                <a:solidFill>
                  <a:srgbClr val="000000"/>
                </a:solidFill>
                <a:latin typeface="Times New Roman" panose="02020603050405020304" pitchFamily="18" charset="0"/>
                <a:ea typeface="幼圆" pitchFamily="49" charset="-122"/>
              </a:rPr>
              <a:t>分别按</a:t>
            </a:r>
            <a:r>
              <a:rPr lang="en-US" altLang="zh-CN" dirty="0">
                <a:solidFill>
                  <a:srgbClr val="000000"/>
                </a:solidFill>
                <a:latin typeface="Times New Roman" panose="02020603050405020304" pitchFamily="18" charset="0"/>
                <a:ea typeface="幼圆" pitchFamily="49" charset="-122"/>
              </a:rPr>
              <a:t>±10%</a:t>
            </a:r>
            <a:r>
              <a:rPr lang="zh-CN" altLang="en-US" dirty="0">
                <a:solidFill>
                  <a:srgbClr val="000000"/>
                </a:solidFill>
                <a:latin typeface="Times New Roman" panose="02020603050405020304" pitchFamily="18" charset="0"/>
                <a:ea typeface="幼圆" pitchFamily="49" charset="-122"/>
              </a:rPr>
              <a:t>和</a:t>
            </a:r>
            <a:r>
              <a:rPr lang="en-US" altLang="zh-CN" dirty="0">
                <a:solidFill>
                  <a:srgbClr val="000000"/>
                </a:solidFill>
                <a:latin typeface="Times New Roman" panose="02020603050405020304" pitchFamily="18" charset="0"/>
                <a:ea typeface="幼圆" pitchFamily="49" charset="-122"/>
              </a:rPr>
              <a:t>±20%</a:t>
            </a:r>
            <a:r>
              <a:rPr lang="zh-CN" altLang="en-US" dirty="0">
                <a:solidFill>
                  <a:srgbClr val="000000"/>
                </a:solidFill>
                <a:latin typeface="Times New Roman" panose="02020603050405020304" pitchFamily="18" charset="0"/>
                <a:ea typeface="幼圆" pitchFamily="49" charset="-122"/>
              </a:rPr>
              <a:t>变化时，分别求变化后的内部收益率</a:t>
            </a:r>
            <a:r>
              <a:rPr lang="zh-CN" altLang="en-US" dirty="0">
                <a:solidFill>
                  <a:srgbClr val="000000"/>
                </a:solidFill>
                <a:latin typeface="Tahoma" panose="020B0604030504040204" pitchFamily="34" charset="0"/>
                <a:ea typeface="幼圆" pitchFamily="49" charset="-122"/>
              </a:rPr>
              <a:t>。</a:t>
            </a:r>
            <a:endParaRPr lang="en-US" altLang="zh-CN" dirty="0">
              <a:solidFill>
                <a:srgbClr val="000000"/>
              </a:solidFill>
              <a:latin typeface="Tahoma" panose="020B0604030504040204" pitchFamily="34" charset="0"/>
              <a:ea typeface="幼圆" pitchFamily="49" charset="-122"/>
            </a:endParaRPr>
          </a:p>
        </p:txBody>
      </p:sp>
      <p:sp>
        <p:nvSpPr>
          <p:cNvPr id="8" name="文本框 7">
            <a:extLst>
              <a:ext uri="{FF2B5EF4-FFF2-40B4-BE49-F238E27FC236}">
                <a16:creationId xmlns:a16="http://schemas.microsoft.com/office/drawing/2014/main" id="{93D5515A-A7E1-00EA-34C7-E48AE46829D7}"/>
              </a:ext>
            </a:extLst>
          </p:cNvPr>
          <p:cNvSpPr txBox="1"/>
          <p:nvPr/>
        </p:nvSpPr>
        <p:spPr>
          <a:xfrm>
            <a:off x="1775520" y="3474005"/>
            <a:ext cx="4572000" cy="400110"/>
          </a:xfrm>
          <a:prstGeom prst="rect">
            <a:avLst/>
          </a:prstGeom>
          <a:noFill/>
        </p:spPr>
        <p:txBody>
          <a:bodyPr wrap="square">
            <a:spAutoFit/>
          </a:bodyPr>
          <a:lstStyle/>
          <a:p>
            <a:pPr eaLnBrk="0" fontAlgn="base" hangingPunct="0">
              <a:spcBef>
                <a:spcPct val="0"/>
              </a:spcBef>
              <a:spcAft>
                <a:spcPct val="0"/>
              </a:spcAft>
            </a:pPr>
            <a:r>
              <a:rPr lang="zh-CN" altLang="en-US" sz="2000" b="1" dirty="0">
                <a:solidFill>
                  <a:srgbClr val="C00000"/>
                </a:solidFill>
                <a:latin typeface="Times New Roman" panose="02020603050405020304" pitchFamily="18" charset="0"/>
                <a:ea typeface="幼圆" pitchFamily="49" charset="-122"/>
              </a:rPr>
              <a:t>经整理可得以下结果：</a:t>
            </a:r>
            <a:endParaRPr lang="zh-CN" altLang="en-US" sz="2000" dirty="0">
              <a:solidFill>
                <a:srgbClr val="C00000"/>
              </a:solidFill>
              <a:latin typeface="Tahoma" panose="020B060403050404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295FA748-272A-137C-331B-1DCB0628362B}"/>
                  </a:ext>
                </a:extLst>
              </p:cNvPr>
              <p:cNvSpPr txBox="1"/>
              <p:nvPr/>
            </p:nvSpPr>
            <p:spPr>
              <a:xfrm>
                <a:off x="1840853" y="2378105"/>
                <a:ext cx="9013334" cy="646331"/>
              </a:xfrm>
              <a:prstGeom prst="rect">
                <a:avLst/>
              </a:prstGeom>
              <a:noFill/>
            </p:spPr>
            <p:txBody>
              <a:bodyPr wrap="square" rtlCol="0">
                <a:spAutoFit/>
              </a:bodyPr>
              <a:lstStyle/>
              <a:p>
                <a:pPr eaLnBrk="0" fontAlgn="base" hangingPunct="0">
                  <a:spcBef>
                    <a:spcPct val="0"/>
                  </a:spcBef>
                  <a:spcAft>
                    <a:spcPct val="0"/>
                  </a:spcAft>
                </a:pPr>
                <a14:m>
                  <m:oMath xmlns:m="http://schemas.openxmlformats.org/officeDocument/2006/math">
                    <m:r>
                      <a:rPr kumimoji="1" lang="en-US" altLang="zh-CN" b="1" i="1">
                        <a:solidFill>
                          <a:srgbClr val="000000"/>
                        </a:solidFill>
                        <a:latin typeface="Cambria Math" panose="02040503050406030204" pitchFamily="18" charset="0"/>
                      </a:rPr>
                      <m:t>𝑵𝑷𝑽</m:t>
                    </m:r>
                    <m:r>
                      <a:rPr kumimoji="1" lang="en-US" altLang="zh-CN" b="1" i="1">
                        <a:solidFill>
                          <a:srgbClr val="000000"/>
                        </a:solidFill>
                        <a:latin typeface="Cambria Math" panose="02040503050406030204" pitchFamily="18" charset="0"/>
                      </a:rPr>
                      <m:t>=−</m:t>
                    </m:r>
                    <m:r>
                      <a:rPr kumimoji="1" lang="en-US" altLang="zh-CN" b="1" i="1">
                        <a:solidFill>
                          <a:srgbClr val="000000"/>
                        </a:solidFill>
                        <a:latin typeface="Cambria Math" panose="02040503050406030204" pitchFamily="18" charset="0"/>
                      </a:rPr>
                      <m:t>𝟒𝟓𝟎𝟎𝟎</m:t>
                    </m:r>
                    <m:r>
                      <a:rPr kumimoji="1" lang="en-US" altLang="zh-CN" b="1" i="1">
                        <a:solidFill>
                          <a:srgbClr val="000000"/>
                        </a:solidFill>
                        <a:latin typeface="Cambria Math" panose="02040503050406030204" pitchFamily="18" charset="0"/>
                      </a:rPr>
                      <m:t>+</m:t>
                    </m:r>
                    <m:r>
                      <a:rPr kumimoji="1" lang="en-US" altLang="zh-CN" b="1" i="1">
                        <a:solidFill>
                          <a:srgbClr val="000000"/>
                        </a:solidFill>
                        <a:latin typeface="Cambria Math" panose="02040503050406030204" pitchFamily="18" charset="0"/>
                      </a:rPr>
                      <m:t>𝑿</m:t>
                    </m:r>
                    <m:d>
                      <m:dPr>
                        <m:ctrlPr>
                          <a:rPr kumimoji="1" lang="en-US" altLang="zh-CN" b="1" i="1">
                            <a:solidFill>
                              <a:srgbClr val="000000"/>
                            </a:solidFill>
                            <a:latin typeface="Cambria Math" panose="02040503050406030204" pitchFamily="18" charset="0"/>
                          </a:rPr>
                        </m:ctrlPr>
                      </m:dPr>
                      <m:e>
                        <m:f>
                          <m:fPr>
                            <m:type m:val="lin"/>
                            <m:ctrlPr>
                              <a:rPr kumimoji="1" lang="en-US" altLang="zh-CN" b="1" i="1">
                                <a:solidFill>
                                  <a:srgbClr val="000000"/>
                                </a:solidFill>
                                <a:latin typeface="Cambria Math" panose="02040503050406030204" pitchFamily="18" charset="0"/>
                              </a:rPr>
                            </m:ctrlPr>
                          </m:fPr>
                          <m:num>
                            <m:r>
                              <a:rPr kumimoji="1" lang="en-US" altLang="zh-CN" b="1" i="1">
                                <a:solidFill>
                                  <a:srgbClr val="000000"/>
                                </a:solidFill>
                                <a:latin typeface="Cambria Math" panose="02040503050406030204" pitchFamily="18" charset="0"/>
                              </a:rPr>
                              <m:t>𝑷</m:t>
                            </m:r>
                          </m:num>
                          <m:den>
                            <m:r>
                              <a:rPr kumimoji="1" lang="en-US" altLang="zh-CN" b="1" i="1">
                                <a:solidFill>
                                  <a:srgbClr val="000000"/>
                                </a:solidFill>
                                <a:latin typeface="Cambria Math" panose="02040503050406030204" pitchFamily="18" charset="0"/>
                              </a:rPr>
                              <m:t>𝑨</m:t>
                            </m:r>
                          </m:den>
                        </m:f>
                        <m:r>
                          <a:rPr kumimoji="1" lang="en-US" altLang="zh-CN" b="1" i="1">
                            <a:solidFill>
                              <a:srgbClr val="000000"/>
                            </a:solidFill>
                            <a:latin typeface="Cambria Math" panose="02040503050406030204" pitchFamily="18" charset="0"/>
                          </a:rPr>
                          <m:t>,</m:t>
                        </m:r>
                        <m:r>
                          <a:rPr kumimoji="1" lang="en-US" altLang="zh-CN" b="1" i="1">
                            <a:solidFill>
                              <a:srgbClr val="000000"/>
                            </a:solidFill>
                            <a:latin typeface="Cambria Math" panose="02040503050406030204" pitchFamily="18" charset="0"/>
                          </a:rPr>
                          <m:t>𝑰𝑹𝑹</m:t>
                        </m:r>
                        <m:r>
                          <a:rPr kumimoji="1" lang="en-US" altLang="zh-CN" b="1" i="1">
                            <a:solidFill>
                              <a:srgbClr val="000000"/>
                            </a:solidFill>
                            <a:latin typeface="Cambria Math" panose="02040503050406030204" pitchFamily="18" charset="0"/>
                          </a:rPr>
                          <m:t>, </m:t>
                        </m:r>
                        <m:r>
                          <a:rPr kumimoji="1" lang="en-US" altLang="zh-CN" b="1" i="1">
                            <a:solidFill>
                              <a:srgbClr val="000000"/>
                            </a:solidFill>
                            <a:latin typeface="Cambria Math" panose="02040503050406030204" pitchFamily="18" charset="0"/>
                          </a:rPr>
                          <m:t>𝟐𝟎</m:t>
                        </m:r>
                      </m:e>
                    </m:d>
                    <m:r>
                      <a:rPr kumimoji="1" lang="en-US" altLang="zh-CN" b="1" i="1">
                        <a:solidFill>
                          <a:srgbClr val="000000"/>
                        </a:solidFill>
                        <a:latin typeface="Cambria Math" panose="02040503050406030204" pitchFamily="18" charset="0"/>
                        <a:ea typeface="Cambria Math" panose="02040503050406030204" pitchFamily="18" charset="0"/>
                      </a:rPr>
                      <m:t>−</m:t>
                    </m:r>
                    <m:r>
                      <a:rPr kumimoji="1" lang="en-US" altLang="zh-CN" b="1" i="1">
                        <a:solidFill>
                          <a:srgbClr val="000000"/>
                        </a:solidFill>
                        <a:latin typeface="Cambria Math" panose="02040503050406030204" pitchFamily="18" charset="0"/>
                        <a:ea typeface="Cambria Math" panose="02040503050406030204" pitchFamily="18" charset="0"/>
                      </a:rPr>
                      <m:t>𝟕𝟎𝟐𝟎</m:t>
                    </m:r>
                  </m:oMath>
                </a14:m>
                <a:r>
                  <a:rPr kumimoji="1" lang="en-US" altLang="zh-CN" b="1" dirty="0">
                    <a:solidFill>
                      <a:srgbClr val="000000"/>
                    </a:solidFill>
                    <a:latin typeface="Tahoma" panose="020B0604030504040204" pitchFamily="34" charset="0"/>
                    <a:ea typeface="宋体" panose="02010600030101010101" pitchFamily="2" charset="-122"/>
                  </a:rPr>
                  <a:t> </a:t>
                </a:r>
                <a14:m>
                  <m:oMath xmlns:m="http://schemas.openxmlformats.org/officeDocument/2006/math">
                    <m:d>
                      <m:dPr>
                        <m:ctrlPr>
                          <a:rPr kumimoji="1" lang="en-US" altLang="zh-CN" b="1" i="1">
                            <a:solidFill>
                              <a:srgbClr val="000000"/>
                            </a:solidFill>
                            <a:latin typeface="Cambria Math" panose="02040503050406030204" pitchFamily="18" charset="0"/>
                          </a:rPr>
                        </m:ctrlPr>
                      </m:dPr>
                      <m:e>
                        <m:f>
                          <m:fPr>
                            <m:type m:val="lin"/>
                            <m:ctrlPr>
                              <a:rPr kumimoji="1" lang="en-US" altLang="zh-CN" b="1" i="1">
                                <a:solidFill>
                                  <a:srgbClr val="000000"/>
                                </a:solidFill>
                                <a:latin typeface="Cambria Math" panose="02040503050406030204" pitchFamily="18" charset="0"/>
                              </a:rPr>
                            </m:ctrlPr>
                          </m:fPr>
                          <m:num>
                            <m:r>
                              <a:rPr kumimoji="1" lang="en-US" altLang="zh-CN" b="1" i="1">
                                <a:solidFill>
                                  <a:srgbClr val="000000"/>
                                </a:solidFill>
                                <a:latin typeface="Cambria Math" panose="02040503050406030204" pitchFamily="18" charset="0"/>
                              </a:rPr>
                              <m:t>𝑷</m:t>
                            </m:r>
                          </m:num>
                          <m:den>
                            <m:r>
                              <a:rPr kumimoji="1" lang="en-US" altLang="zh-CN" b="1" i="1">
                                <a:solidFill>
                                  <a:srgbClr val="000000"/>
                                </a:solidFill>
                                <a:latin typeface="Cambria Math" panose="02040503050406030204" pitchFamily="18" charset="0"/>
                              </a:rPr>
                              <m:t>𝑨</m:t>
                            </m:r>
                          </m:den>
                        </m:f>
                        <m:r>
                          <a:rPr kumimoji="1" lang="en-US" altLang="zh-CN" b="1" i="1">
                            <a:solidFill>
                              <a:srgbClr val="000000"/>
                            </a:solidFill>
                            <a:latin typeface="Cambria Math" panose="02040503050406030204" pitchFamily="18" charset="0"/>
                          </a:rPr>
                          <m:t>,</m:t>
                        </m:r>
                        <m:r>
                          <a:rPr kumimoji="1" lang="en-US" altLang="zh-CN" b="1" i="1">
                            <a:solidFill>
                              <a:srgbClr val="000000"/>
                            </a:solidFill>
                            <a:latin typeface="Cambria Math" panose="02040503050406030204" pitchFamily="18" charset="0"/>
                          </a:rPr>
                          <m:t>𝑰𝑹𝑹</m:t>
                        </m:r>
                        <m:r>
                          <a:rPr kumimoji="1" lang="en-US" altLang="zh-CN" b="1" i="1">
                            <a:solidFill>
                              <a:srgbClr val="000000"/>
                            </a:solidFill>
                            <a:latin typeface="Cambria Math" panose="02040503050406030204" pitchFamily="18" charset="0"/>
                          </a:rPr>
                          <m:t>, </m:t>
                        </m:r>
                        <m:r>
                          <a:rPr kumimoji="1" lang="en-US" altLang="zh-CN" b="1" i="1">
                            <a:solidFill>
                              <a:srgbClr val="000000"/>
                            </a:solidFill>
                            <a:latin typeface="Cambria Math" panose="02040503050406030204" pitchFamily="18" charset="0"/>
                          </a:rPr>
                          <m:t>𝟐𝟎</m:t>
                        </m:r>
                      </m:e>
                    </m:d>
                    <m:r>
                      <a:rPr kumimoji="1" lang="en-US" altLang="zh-CN" b="1" i="1">
                        <a:solidFill>
                          <a:srgbClr val="000000"/>
                        </a:solidFill>
                        <a:latin typeface="Cambria Math" panose="02040503050406030204" pitchFamily="18" charset="0"/>
                        <a:ea typeface="Cambria Math" panose="02040503050406030204" pitchFamily="18" charset="0"/>
                      </a:rPr>
                      <m:t>+</m:t>
                    </m:r>
                    <m:r>
                      <a:rPr kumimoji="1" lang="en-US" altLang="zh-CN" b="1" i="1">
                        <a:solidFill>
                          <a:srgbClr val="000000"/>
                        </a:solidFill>
                        <a:latin typeface="Cambria Math" panose="02040503050406030204" pitchFamily="18" charset="0"/>
                        <a:ea typeface="Cambria Math" panose="02040503050406030204" pitchFamily="18" charset="0"/>
                      </a:rPr>
                      <m:t>𝟐𝟎𝟎𝟎</m:t>
                    </m:r>
                    <m:d>
                      <m:dPr>
                        <m:ctrlPr>
                          <a:rPr kumimoji="1" lang="en-US" altLang="zh-CN" b="1" i="1">
                            <a:solidFill>
                              <a:srgbClr val="000000"/>
                            </a:solidFill>
                            <a:latin typeface="Cambria Math" panose="02040503050406030204" pitchFamily="18" charset="0"/>
                          </a:rPr>
                        </m:ctrlPr>
                      </m:dPr>
                      <m:e>
                        <m:f>
                          <m:fPr>
                            <m:type m:val="lin"/>
                            <m:ctrlPr>
                              <a:rPr kumimoji="1" lang="en-US" altLang="zh-CN" b="1" i="1">
                                <a:solidFill>
                                  <a:srgbClr val="000000"/>
                                </a:solidFill>
                                <a:latin typeface="Cambria Math" panose="02040503050406030204" pitchFamily="18" charset="0"/>
                              </a:rPr>
                            </m:ctrlPr>
                          </m:fPr>
                          <m:num>
                            <m:r>
                              <a:rPr kumimoji="1" lang="en-US" altLang="zh-CN" b="1" i="1">
                                <a:solidFill>
                                  <a:srgbClr val="000000"/>
                                </a:solidFill>
                                <a:latin typeface="Cambria Math" panose="02040503050406030204" pitchFamily="18" charset="0"/>
                              </a:rPr>
                              <m:t>𝑷</m:t>
                            </m:r>
                          </m:num>
                          <m:den>
                            <m:r>
                              <a:rPr kumimoji="1" lang="en-US" altLang="zh-CN" b="1" i="1">
                                <a:solidFill>
                                  <a:srgbClr val="000000"/>
                                </a:solidFill>
                                <a:latin typeface="Cambria Math" panose="02040503050406030204" pitchFamily="18" charset="0"/>
                              </a:rPr>
                              <m:t>𝑭</m:t>
                            </m:r>
                          </m:den>
                        </m:f>
                        <m:r>
                          <a:rPr kumimoji="1" lang="en-US" altLang="zh-CN" b="1" i="1">
                            <a:solidFill>
                              <a:srgbClr val="000000"/>
                            </a:solidFill>
                            <a:latin typeface="Cambria Math" panose="02040503050406030204" pitchFamily="18" charset="0"/>
                          </a:rPr>
                          <m:t>,</m:t>
                        </m:r>
                        <m:r>
                          <a:rPr kumimoji="1" lang="en-US" altLang="zh-CN" b="1" i="1">
                            <a:solidFill>
                              <a:srgbClr val="000000"/>
                            </a:solidFill>
                            <a:latin typeface="Cambria Math" panose="02040503050406030204" pitchFamily="18" charset="0"/>
                          </a:rPr>
                          <m:t>𝑰𝑹𝑹</m:t>
                        </m:r>
                        <m:r>
                          <a:rPr kumimoji="1" lang="en-US" altLang="zh-CN" b="1" i="1">
                            <a:solidFill>
                              <a:srgbClr val="000000"/>
                            </a:solidFill>
                            <a:latin typeface="Cambria Math" panose="02040503050406030204" pitchFamily="18" charset="0"/>
                          </a:rPr>
                          <m:t>, </m:t>
                        </m:r>
                        <m:r>
                          <a:rPr kumimoji="1" lang="en-US" altLang="zh-CN" b="1" i="1">
                            <a:solidFill>
                              <a:srgbClr val="000000"/>
                            </a:solidFill>
                            <a:latin typeface="Cambria Math" panose="02040503050406030204" pitchFamily="18" charset="0"/>
                          </a:rPr>
                          <m:t>𝟐𝟎</m:t>
                        </m:r>
                      </m:e>
                    </m:d>
                  </m:oMath>
                </a14:m>
                <a:endParaRPr kumimoji="1" lang="en-US" altLang="zh-CN" b="1" i="1" dirty="0">
                  <a:solidFill>
                    <a:srgbClr val="000000"/>
                  </a:solidFill>
                  <a:latin typeface="Cambria Math" panose="02040503050406030204" pitchFamily="18" charset="0"/>
                  <a:ea typeface="宋体" panose="02010600030101010101" pitchFamily="2" charset="-122"/>
                </a:endParaRPr>
              </a:p>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en-US" altLang="zh-CN" b="1" i="1">
                          <a:solidFill>
                            <a:srgbClr val="000000"/>
                          </a:solidFill>
                          <a:latin typeface="Cambria Math" panose="02040503050406030204" pitchFamily="18" charset="0"/>
                          <a:ea typeface="Cambria Math" panose="02040503050406030204" pitchFamily="18" charset="0"/>
                        </a:rPr>
                        <m:t>          =</m:t>
                      </m:r>
                      <m:r>
                        <a:rPr kumimoji="1" lang="en-US" altLang="zh-CN" b="1" i="1">
                          <a:solidFill>
                            <a:srgbClr val="000000"/>
                          </a:solidFill>
                          <a:latin typeface="Cambria Math" panose="02040503050406030204" pitchFamily="18" charset="0"/>
                          <a:ea typeface="Cambria Math" panose="02040503050406030204" pitchFamily="18" charset="0"/>
                        </a:rPr>
                        <m:t>𝟎</m:t>
                      </m:r>
                    </m:oMath>
                  </m:oMathPara>
                </a14:m>
                <a:endParaRPr kumimoji="1" lang="zh-CN" altLang="en-US" b="1" dirty="0">
                  <a:solidFill>
                    <a:srgbClr val="000000"/>
                  </a:solidFill>
                  <a:latin typeface="Tahoma" panose="020B0604030504040204" pitchFamily="34" charset="0"/>
                  <a:ea typeface="宋体" panose="02010600030101010101" pitchFamily="2" charset="-122"/>
                </a:endParaRPr>
              </a:p>
            </p:txBody>
          </p:sp>
        </mc:Choice>
        <mc:Fallback>
          <p:sp>
            <p:nvSpPr>
              <p:cNvPr id="9" name="文本框 8">
                <a:extLst>
                  <a:ext uri="{FF2B5EF4-FFF2-40B4-BE49-F238E27FC236}">
                    <a16:creationId xmlns:a16="http://schemas.microsoft.com/office/drawing/2014/main" id="{295FA748-272A-137C-331B-1DCB0628362B}"/>
                  </a:ext>
                </a:extLst>
              </p:cNvPr>
              <p:cNvSpPr txBox="1">
                <a:spLocks noRot="1" noChangeAspect="1" noMove="1" noResize="1" noEditPoints="1" noAdjustHandles="1" noChangeArrowheads="1" noChangeShapeType="1" noTextEdit="1"/>
              </p:cNvSpPr>
              <p:nvPr/>
            </p:nvSpPr>
            <p:spPr>
              <a:xfrm>
                <a:off x="1840853" y="2378105"/>
                <a:ext cx="9013334" cy="646331"/>
              </a:xfrm>
              <a:prstGeom prst="rect">
                <a:avLst/>
              </a:prstGeom>
              <a:blipFill>
                <a:blip r:embed="rId2"/>
                <a:stretch>
                  <a:fillRect l="-141" t="-63462" b="-538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0804506"/>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31489">
                                            <p:txEl>
                                              <p:pRg st="0" end="0"/>
                                            </p:txEl>
                                          </p:spTgt>
                                        </p:tgtEl>
                                        <p:attrNameLst>
                                          <p:attrName>style.visibility</p:attrName>
                                        </p:attrNameLst>
                                      </p:cBhvr>
                                      <p:to>
                                        <p:strVal val="visible"/>
                                      </p:to>
                                    </p:set>
                                    <p:animEffect transition="in" filter="slide(fromBottom)">
                                      <p:cBhvr>
                                        <p:cTn id="7" dur="500"/>
                                        <p:tgtEl>
                                          <p:spTgt spid="2314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31488"/>
                                        </p:tgtEl>
                                        <p:attrNameLst>
                                          <p:attrName>style.visibility</p:attrName>
                                        </p:attrNameLst>
                                      </p:cBhvr>
                                      <p:to>
                                        <p:strVal val="visible"/>
                                      </p:to>
                                    </p:set>
                                    <p:animEffect transition="in" filter="slide(fromBottom)">
                                      <p:cBhvr>
                                        <p:cTn id="12" dur="500"/>
                                        <p:tgtEl>
                                          <p:spTgt spid="2314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31490"/>
                                        </p:tgtEl>
                                        <p:attrNameLst>
                                          <p:attrName>style.visibility</p:attrName>
                                        </p:attrNameLst>
                                      </p:cBhvr>
                                      <p:to>
                                        <p:strVal val="visible"/>
                                      </p:to>
                                    </p:set>
                                    <p:animEffect transition="in" filter="slide(fromBottom)">
                                      <p:cBhvr>
                                        <p:cTn id="17" dur="500"/>
                                        <p:tgtEl>
                                          <p:spTgt spid="231490"/>
                                        </p:tgtEl>
                                      </p:cBhvr>
                                    </p:animEffect>
                                  </p:childTnLst>
                                </p:cTn>
                              </p:par>
                              <p:par>
                                <p:cTn id="18" presetID="12" presetClass="entr" presetSubtype="4" fill="hold" nodeType="withEffect">
                                  <p:stCondLst>
                                    <p:cond delay="0"/>
                                  </p:stCondLst>
                                  <p:childTnLst>
                                    <p:set>
                                      <p:cBhvr>
                                        <p:cTn id="19" dur="1" fill="hold">
                                          <p:stCondLst>
                                            <p:cond delay="0"/>
                                          </p:stCondLst>
                                        </p:cTn>
                                        <p:tgtEl>
                                          <p:spTgt spid="231486"/>
                                        </p:tgtEl>
                                        <p:attrNameLst>
                                          <p:attrName>style.visibility</p:attrName>
                                        </p:attrNameLst>
                                      </p:cBhvr>
                                      <p:to>
                                        <p:strVal val="visible"/>
                                      </p:to>
                                    </p:set>
                                    <p:animEffect transition="in" filter="slide(fromBottom)">
                                      <p:cBhvr>
                                        <p:cTn id="20" dur="500"/>
                                        <p:tgtEl>
                                          <p:spTgt spid="23148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slide(fromBottom)">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86" grpId="0" animBg="1"/>
      <p:bldP spid="231488" grpId="0"/>
      <p:bldP spid="231489" grpId="0" build="allAtOnce"/>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a:extLst>
              <a:ext uri="{FF2B5EF4-FFF2-40B4-BE49-F238E27FC236}">
                <a16:creationId xmlns:a16="http://schemas.microsoft.com/office/drawing/2014/main" id="{404AC6D8-9519-E275-BA64-282B7AEBE9A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082291E0-9AC9-FC4C-9900-D1687F1816E3}" type="slidenum">
              <a:rPr kumimoji="0" lang="en-US" altLang="zh-CN" sz="1000">
                <a:solidFill>
                  <a:srgbClr val="808080"/>
                </a:solidFill>
                <a:ea typeface="华文行楷" panose="02010800040101010101" pitchFamily="2" charset="-122"/>
              </a:rPr>
              <a:pPr fontAlgn="base">
                <a:spcBef>
                  <a:spcPct val="0"/>
                </a:spcBef>
                <a:spcAft>
                  <a:spcPct val="0"/>
                </a:spcAft>
                <a:buClrTx/>
                <a:buSzTx/>
              </a:pPr>
              <a:t>29</a:t>
            </a:fld>
            <a:endParaRPr kumimoji="0" lang="en-US" altLang="zh-CN" sz="1000">
              <a:solidFill>
                <a:srgbClr val="808080"/>
              </a:solidFill>
              <a:ea typeface="华文行楷" panose="02010800040101010101" pitchFamily="2" charset="-122"/>
            </a:endParaRPr>
          </a:p>
        </p:txBody>
      </p:sp>
      <p:sp>
        <p:nvSpPr>
          <p:cNvPr id="68611" name="Rectangle 2">
            <a:extLst>
              <a:ext uri="{FF2B5EF4-FFF2-40B4-BE49-F238E27FC236}">
                <a16:creationId xmlns:a16="http://schemas.microsoft.com/office/drawing/2014/main" id="{12ECD25C-508A-42BC-5AB7-206597BD45BC}"/>
              </a:ext>
            </a:extLst>
          </p:cNvPr>
          <p:cNvSpPr>
            <a:spLocks noGrp="1" noChangeArrowheads="1"/>
          </p:cNvSpPr>
          <p:nvPr>
            <p:ph type="title"/>
          </p:nvPr>
        </p:nvSpPr>
        <p:spPr/>
        <p:txBody>
          <a:bodyPr/>
          <a:lstStyle/>
          <a:p>
            <a:pPr eaLnBrk="1" hangingPunct="1"/>
            <a:r>
              <a:rPr lang="zh-CN" altLang="en-US" dirty="0">
                <a:solidFill>
                  <a:srgbClr val="C89014"/>
                </a:solidFill>
              </a:rPr>
              <a:t>单因素</a:t>
            </a:r>
            <a:r>
              <a:rPr lang="zh-CN" altLang="en-US" dirty="0"/>
              <a:t>敏感性分析</a:t>
            </a:r>
          </a:p>
        </p:txBody>
      </p:sp>
      <p:sp>
        <p:nvSpPr>
          <p:cNvPr id="232454" name="Rectangle 6">
            <a:extLst>
              <a:ext uri="{FF2B5EF4-FFF2-40B4-BE49-F238E27FC236}">
                <a16:creationId xmlns:a16="http://schemas.microsoft.com/office/drawing/2014/main" id="{D6337840-FF20-9884-CB22-38229A58F893}"/>
              </a:ext>
            </a:extLst>
          </p:cNvPr>
          <p:cNvSpPr>
            <a:spLocks noChangeArrowheads="1"/>
          </p:cNvSpPr>
          <p:nvPr/>
        </p:nvSpPr>
        <p:spPr bwMode="auto">
          <a:xfrm>
            <a:off x="1543051" y="3893752"/>
            <a:ext cx="65" cy="276999"/>
          </a:xfrm>
          <a:prstGeom prst="rect">
            <a:avLst/>
          </a:prstGeom>
          <a:gradFill rotWithShape="1">
            <a:gsLst>
              <a:gs pos="0">
                <a:srgbClr val="FFFFFF"/>
              </a:gs>
              <a:gs pos="50000">
                <a:srgbClr val="FFFFEB"/>
              </a:gs>
              <a:gs pos="100000">
                <a:srgbClr val="FFFF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graphicFrame>
        <p:nvGraphicFramePr>
          <p:cNvPr id="2" name="Object 7">
            <a:extLst>
              <a:ext uri="{FF2B5EF4-FFF2-40B4-BE49-F238E27FC236}">
                <a16:creationId xmlns:a16="http://schemas.microsoft.com/office/drawing/2014/main" id="{F7D01E35-3E09-6A03-F7AE-9234DCB59FDF}"/>
              </a:ext>
            </a:extLst>
          </p:cNvPr>
          <p:cNvGraphicFramePr>
            <a:graphicFrameLocks noChangeAspect="1"/>
          </p:cNvGraphicFramePr>
          <p:nvPr/>
        </p:nvGraphicFramePr>
        <p:xfrm>
          <a:off x="2390775" y="2208213"/>
          <a:ext cx="7626350" cy="4303712"/>
        </p:xfrm>
        <a:graphic>
          <a:graphicData uri="http://schemas.openxmlformats.org/drawingml/2006/chart">
            <c:chart xmlns:c="http://schemas.openxmlformats.org/drawingml/2006/chart" xmlns:r="http://schemas.openxmlformats.org/officeDocument/2006/relationships" r:id="rId2"/>
          </a:graphicData>
        </a:graphic>
      </p:graphicFrame>
      <p:sp>
        <p:nvSpPr>
          <p:cNvPr id="232456" name="Text Box 8">
            <a:extLst>
              <a:ext uri="{FF2B5EF4-FFF2-40B4-BE49-F238E27FC236}">
                <a16:creationId xmlns:a16="http://schemas.microsoft.com/office/drawing/2014/main" id="{1E16691B-A9B8-7E2C-4B3F-B9D1FE7668AE}"/>
              </a:ext>
            </a:extLst>
          </p:cNvPr>
          <p:cNvSpPr txBox="1">
            <a:spLocks noChangeArrowheads="1"/>
          </p:cNvSpPr>
          <p:nvPr/>
        </p:nvSpPr>
        <p:spPr bwMode="auto">
          <a:xfrm>
            <a:off x="7581166" y="1025202"/>
            <a:ext cx="2967573" cy="102355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pPr>
            <a:r>
              <a:rPr kumimoji="0" lang="zh-CN" altLang="en-US" sz="1600" b="1" dirty="0">
                <a:solidFill>
                  <a:srgbClr val="7030A0"/>
                </a:solidFill>
                <a:latin typeface="幼圆" pitchFamily="49" charset="-122"/>
                <a:ea typeface="幼圆" pitchFamily="49" charset="-122"/>
              </a:rPr>
              <a:t>以内部收益率为纵坐标，参数变化的幅度为横坐标，绘制敏感性分析图：</a:t>
            </a:r>
          </a:p>
        </p:txBody>
      </p:sp>
      <p:pic>
        <p:nvPicPr>
          <p:cNvPr id="4" name="图片 3">
            <a:extLst>
              <a:ext uri="{FF2B5EF4-FFF2-40B4-BE49-F238E27FC236}">
                <a16:creationId xmlns:a16="http://schemas.microsoft.com/office/drawing/2014/main" id="{E74A89F2-6C2B-69B9-750D-EA4497BA26AC}"/>
              </a:ext>
            </a:extLst>
          </p:cNvPr>
          <p:cNvPicPr>
            <a:picLocks noChangeAspect="1"/>
          </p:cNvPicPr>
          <p:nvPr/>
        </p:nvPicPr>
        <p:blipFill>
          <a:blip r:embed="rId3"/>
          <a:stretch>
            <a:fillRect/>
          </a:stretch>
        </p:blipFill>
        <p:spPr>
          <a:xfrm>
            <a:off x="1666575" y="981566"/>
            <a:ext cx="5978086" cy="1935215"/>
          </a:xfrm>
          <a:prstGeom prst="rect">
            <a:avLst/>
          </a:prstGeom>
        </p:spPr>
      </p:pic>
      <p:sp>
        <p:nvSpPr>
          <p:cNvPr id="6" name="Rectangle 22">
            <a:extLst>
              <a:ext uri="{FF2B5EF4-FFF2-40B4-BE49-F238E27FC236}">
                <a16:creationId xmlns:a16="http://schemas.microsoft.com/office/drawing/2014/main" id="{78B1A31A-8191-2B65-465E-601896665C7E}"/>
              </a:ext>
            </a:extLst>
          </p:cNvPr>
          <p:cNvSpPr>
            <a:spLocks noChangeArrowheads="1"/>
          </p:cNvSpPr>
          <p:nvPr/>
        </p:nvSpPr>
        <p:spPr bwMode="auto">
          <a:xfrm>
            <a:off x="7699470" y="2092388"/>
            <a:ext cx="2932770" cy="497252"/>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ts val="2020"/>
              </a:lnSpc>
              <a:spcBef>
                <a:spcPts val="0"/>
              </a:spcBef>
              <a:spcAft>
                <a:spcPct val="0"/>
              </a:spcAft>
              <a:buClrTx/>
              <a:buSzTx/>
            </a:pPr>
            <a:r>
              <a:rPr lang="zh-CN" altLang="en-US" sz="1600" b="1" dirty="0">
                <a:solidFill>
                  <a:srgbClr val="FF0000"/>
                </a:solidFill>
                <a:latin typeface="Arial" panose="020B0604020202020204" pitchFamily="34" charset="0"/>
              </a:rPr>
              <a:t>敏感度系数</a:t>
            </a:r>
            <a:r>
              <a:rPr lang="en-US" altLang="zh-CN" sz="1600" b="1" dirty="0">
                <a:solidFill>
                  <a:srgbClr val="FF0000"/>
                </a:solidFill>
                <a:latin typeface="Arial" panose="020B0604020202020204" pitchFamily="34" charset="0"/>
              </a:rPr>
              <a:t>: </a:t>
            </a:r>
            <a:r>
              <a:rPr lang="zh-CN" altLang="en-US" sz="1600" b="1" dirty="0">
                <a:solidFill>
                  <a:srgbClr val="000000"/>
                </a:solidFill>
                <a:latin typeface="Arial" panose="020B0604020202020204" pitchFamily="34" charset="0"/>
                <a:ea typeface="幼圆" pitchFamily="49" charset="-122"/>
              </a:rPr>
              <a:t>评价指标变化</a:t>
            </a:r>
            <a:r>
              <a:rPr lang="zh-CN" altLang="en-US" sz="1600" b="1" dirty="0">
                <a:solidFill>
                  <a:srgbClr val="C89014"/>
                </a:solidFill>
                <a:latin typeface="Arial" panose="020B0604020202020204" pitchFamily="34" charset="0"/>
                <a:ea typeface="幼圆" pitchFamily="49" charset="-122"/>
              </a:rPr>
              <a:t>率</a:t>
            </a:r>
            <a:r>
              <a:rPr lang="zh-CN" altLang="en-US" sz="1600" b="1" dirty="0">
                <a:solidFill>
                  <a:srgbClr val="000000"/>
                </a:solidFill>
                <a:latin typeface="Arial" panose="020B0604020202020204" pitchFamily="34" charset="0"/>
                <a:ea typeface="幼圆" pitchFamily="49" charset="-122"/>
              </a:rPr>
              <a:t>与</a:t>
            </a:r>
            <a:endParaRPr lang="en-US" altLang="zh-CN" sz="1600" b="1" dirty="0">
              <a:solidFill>
                <a:srgbClr val="000000"/>
              </a:solidFill>
              <a:latin typeface="Arial" panose="020B0604020202020204" pitchFamily="34" charset="0"/>
              <a:ea typeface="幼圆" pitchFamily="49" charset="-122"/>
            </a:endParaRPr>
          </a:p>
          <a:p>
            <a:pPr fontAlgn="base">
              <a:lnSpc>
                <a:spcPts val="2020"/>
              </a:lnSpc>
              <a:spcBef>
                <a:spcPts val="0"/>
              </a:spcBef>
              <a:spcAft>
                <a:spcPct val="0"/>
              </a:spcAft>
              <a:buClrTx/>
              <a:buSzTx/>
            </a:pPr>
            <a:r>
              <a:rPr lang="zh-CN" altLang="en-US" sz="1600" b="1" dirty="0">
                <a:solidFill>
                  <a:srgbClr val="000000"/>
                </a:solidFill>
                <a:latin typeface="Arial" panose="020B0604020202020204" pitchFamily="34" charset="0"/>
                <a:ea typeface="幼圆" pitchFamily="49" charset="-122"/>
              </a:rPr>
              <a:t>不确定因素变化</a:t>
            </a:r>
            <a:r>
              <a:rPr lang="zh-CN" altLang="en-US" sz="1600" b="1" dirty="0">
                <a:solidFill>
                  <a:srgbClr val="C89014"/>
                </a:solidFill>
                <a:latin typeface="Arial" panose="020B0604020202020204" pitchFamily="34" charset="0"/>
                <a:ea typeface="幼圆" pitchFamily="49" charset="-122"/>
              </a:rPr>
              <a:t>率</a:t>
            </a:r>
            <a:r>
              <a:rPr lang="zh-CN" altLang="en-US" sz="1600" b="1" dirty="0">
                <a:solidFill>
                  <a:srgbClr val="000000"/>
                </a:solidFill>
                <a:latin typeface="Arial" panose="020B0604020202020204" pitchFamily="34" charset="0"/>
                <a:ea typeface="幼圆" pitchFamily="49" charset="-122"/>
              </a:rPr>
              <a:t>之比。</a:t>
            </a:r>
          </a:p>
        </p:txBody>
      </p:sp>
      <p:graphicFrame>
        <p:nvGraphicFramePr>
          <p:cNvPr id="7" name="Object 19">
            <a:extLst>
              <a:ext uri="{FF2B5EF4-FFF2-40B4-BE49-F238E27FC236}">
                <a16:creationId xmlns:a16="http://schemas.microsoft.com/office/drawing/2014/main" id="{1A679688-F237-8E6C-7557-413626E2A038}"/>
              </a:ext>
            </a:extLst>
          </p:cNvPr>
          <p:cNvGraphicFramePr>
            <a:graphicFrameLocks noChangeAspect="1"/>
          </p:cNvGraphicFramePr>
          <p:nvPr/>
        </p:nvGraphicFramePr>
        <p:xfrm>
          <a:off x="7761325" y="2645719"/>
          <a:ext cx="1215073" cy="283091"/>
        </p:xfrm>
        <a:graphic>
          <a:graphicData uri="http://schemas.openxmlformats.org/presentationml/2006/ole">
            <mc:AlternateContent xmlns:mc="http://schemas.openxmlformats.org/markup-compatibility/2006">
              <mc:Choice xmlns:v="urn:schemas-microsoft-com:vml" Requires="v">
                <p:oleObj name="Equation" r:id="rId4" imgW="19304000" imgH="4686300" progId="Equation.DSMT4">
                  <p:embed/>
                </p:oleObj>
              </mc:Choice>
              <mc:Fallback>
                <p:oleObj name="Equation" r:id="rId4" imgW="19304000" imgH="4686300" progId="Equation.DSMT4">
                  <p:embed/>
                  <p:pic>
                    <p:nvPicPr>
                      <p:cNvPr id="7" name="Object 19">
                        <a:extLst>
                          <a:ext uri="{FF2B5EF4-FFF2-40B4-BE49-F238E27FC236}">
                            <a16:creationId xmlns:a16="http://schemas.microsoft.com/office/drawing/2014/main" id="{1A679688-F237-8E6C-7557-413626E2A0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1325" y="2645719"/>
                        <a:ext cx="1215073" cy="28309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4026900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2454"/>
                                        </p:tgtEl>
                                        <p:attrNameLst>
                                          <p:attrName>style.visibility</p:attrName>
                                        </p:attrNameLst>
                                      </p:cBhvr>
                                      <p:to>
                                        <p:strVal val="visible"/>
                                      </p:to>
                                    </p:set>
                                    <p:animEffect transition="in" filter="slide(fromBottom)">
                                      <p:cBhvr>
                                        <p:cTn id="7" dur="500"/>
                                        <p:tgtEl>
                                          <p:spTgt spid="232454"/>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32456"/>
                                        </p:tgtEl>
                                        <p:attrNameLst>
                                          <p:attrName>style.visibility</p:attrName>
                                        </p:attrNameLst>
                                      </p:cBhvr>
                                      <p:to>
                                        <p:strVal val="visible"/>
                                      </p:to>
                                    </p:set>
                                    <p:animEffect transition="in" filter="slide(fromBottom)">
                                      <p:cBhvr>
                                        <p:cTn id="11" dur="500"/>
                                        <p:tgtEl>
                                          <p:spTgt spid="2324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Bottom)">
                                      <p:cBhvr>
                                        <p:cTn id="16" dur="500"/>
                                        <p:tgtEl>
                                          <p:spTgt spid="2"/>
                                        </p:tgtEl>
                                      </p:cBhvr>
                                    </p:animEffect>
                                  </p:childTnLst>
                                </p:cTn>
                              </p:par>
                              <p:par>
                                <p:cTn id="17" presetID="1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lide(fromBottom)">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4" grpId="0" animBg="1"/>
      <p:bldGraphic spid="2" grpId="0">
        <p:bldAsOne/>
      </p:bldGraphic>
      <p:bldP spid="232456"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地广告】激爽沐浴露2002广告.mp4">
            <a:hlinkClick r:id="" action="ppaction://media"/>
            <a:extLst>
              <a:ext uri="{FF2B5EF4-FFF2-40B4-BE49-F238E27FC236}">
                <a16:creationId xmlns:a16="http://schemas.microsoft.com/office/drawing/2014/main" id="{BA8E9E9F-E5CD-BE01-237A-C970821D855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730515" y="368660"/>
            <a:ext cx="8640960" cy="5715635"/>
          </a:xfrm>
          <a:prstGeom prst="rect">
            <a:avLst/>
          </a:prstGeom>
        </p:spPr>
      </p:pic>
    </p:spTree>
    <p:extLst>
      <p:ext uri="{BB962C8B-B14F-4D97-AF65-F5344CB8AC3E}">
        <p14:creationId xmlns:p14="http://schemas.microsoft.com/office/powerpoint/2010/main" val="1294994074"/>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529"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32442C28-8DAB-6F46-24E2-6B463C9E221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A3B2E25D-6DBB-A243-B705-BEC44ED07111}" type="slidenum">
              <a:rPr kumimoji="0" lang="en-US" altLang="zh-CN" sz="1000">
                <a:solidFill>
                  <a:srgbClr val="808080"/>
                </a:solidFill>
                <a:ea typeface="华文行楷" panose="02010800040101010101" pitchFamily="2" charset="-122"/>
              </a:rPr>
              <a:pPr fontAlgn="base">
                <a:spcBef>
                  <a:spcPct val="0"/>
                </a:spcBef>
                <a:spcAft>
                  <a:spcPct val="0"/>
                </a:spcAft>
                <a:buClrTx/>
                <a:buSzTx/>
              </a:pPr>
              <a:t>30</a:t>
            </a:fld>
            <a:endParaRPr kumimoji="0" lang="en-US" altLang="zh-CN" sz="1000">
              <a:solidFill>
                <a:srgbClr val="808080"/>
              </a:solidFill>
              <a:ea typeface="华文行楷" panose="02010800040101010101" pitchFamily="2" charset="-122"/>
            </a:endParaRPr>
          </a:p>
        </p:txBody>
      </p:sp>
      <p:sp>
        <p:nvSpPr>
          <p:cNvPr id="22531" name="Rectangle 2">
            <a:extLst>
              <a:ext uri="{FF2B5EF4-FFF2-40B4-BE49-F238E27FC236}">
                <a16:creationId xmlns:a16="http://schemas.microsoft.com/office/drawing/2014/main" id="{A1A1A23B-7A41-5DB8-CA25-5447A13B0204}"/>
              </a:ext>
            </a:extLst>
          </p:cNvPr>
          <p:cNvSpPr>
            <a:spLocks noGrp="1" noChangeArrowheads="1"/>
          </p:cNvSpPr>
          <p:nvPr>
            <p:ph type="title"/>
          </p:nvPr>
        </p:nvSpPr>
        <p:spPr/>
        <p:txBody>
          <a:bodyPr/>
          <a:lstStyle/>
          <a:p>
            <a:pPr eaLnBrk="1" hangingPunct="1"/>
            <a:r>
              <a:rPr lang="zh-CN" altLang="en-US" dirty="0">
                <a:solidFill>
                  <a:srgbClr val="FF0000"/>
                </a:solidFill>
              </a:rPr>
              <a:t>多因素</a:t>
            </a:r>
            <a:r>
              <a:rPr lang="zh-CN" altLang="en-US" dirty="0"/>
              <a:t>敏感性分析</a:t>
            </a:r>
          </a:p>
        </p:txBody>
      </p:sp>
      <p:sp>
        <p:nvSpPr>
          <p:cNvPr id="224265" name="Rectangle 9">
            <a:extLst>
              <a:ext uri="{FF2B5EF4-FFF2-40B4-BE49-F238E27FC236}">
                <a16:creationId xmlns:a16="http://schemas.microsoft.com/office/drawing/2014/main" id="{3F4C8AA7-64BF-6341-700A-4B6568E4747F}"/>
              </a:ext>
            </a:extLst>
          </p:cNvPr>
          <p:cNvSpPr>
            <a:spLocks noChangeArrowheads="1"/>
          </p:cNvSpPr>
          <p:nvPr/>
        </p:nvSpPr>
        <p:spPr bwMode="auto">
          <a:xfrm>
            <a:off x="1524000" y="2453889"/>
            <a:ext cx="9144000" cy="276999"/>
          </a:xfrm>
          <a:prstGeom prst="rect">
            <a:avLst/>
          </a:prstGeom>
          <a:gradFill rotWithShape="1">
            <a:gsLst>
              <a:gs pos="0">
                <a:srgbClr val="EEF8FF"/>
              </a:gs>
              <a:gs pos="50000">
                <a:srgbClr val="FFFFFF"/>
              </a:gs>
              <a:gs pos="100000">
                <a:srgbClr val="EEF8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24266" name="Rectangle 10">
            <a:extLst>
              <a:ext uri="{FF2B5EF4-FFF2-40B4-BE49-F238E27FC236}">
                <a16:creationId xmlns:a16="http://schemas.microsoft.com/office/drawing/2014/main" id="{79EA1A59-55E1-69CB-E723-7482DF540376}"/>
              </a:ext>
            </a:extLst>
          </p:cNvPr>
          <p:cNvSpPr>
            <a:spLocks noChangeArrowheads="1"/>
          </p:cNvSpPr>
          <p:nvPr/>
        </p:nvSpPr>
        <p:spPr bwMode="auto">
          <a:xfrm>
            <a:off x="1524000" y="4874826"/>
            <a:ext cx="9144000" cy="276999"/>
          </a:xfrm>
          <a:prstGeom prst="rect">
            <a:avLst/>
          </a:prstGeom>
          <a:gradFill rotWithShape="1">
            <a:gsLst>
              <a:gs pos="0">
                <a:srgbClr val="FFFFEB"/>
              </a:gs>
              <a:gs pos="50000">
                <a:srgbClr val="FFFFFF"/>
              </a:gs>
              <a:gs pos="100000">
                <a:srgbClr val="FFFFEB"/>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24267" name="Text Box 11">
            <a:extLst>
              <a:ext uri="{FF2B5EF4-FFF2-40B4-BE49-F238E27FC236}">
                <a16:creationId xmlns:a16="http://schemas.microsoft.com/office/drawing/2014/main" id="{F3A30CC3-0E56-80D2-29D2-541747FA3BD8}"/>
              </a:ext>
            </a:extLst>
          </p:cNvPr>
          <p:cNvSpPr txBox="1">
            <a:spLocks noChangeArrowheads="1"/>
          </p:cNvSpPr>
          <p:nvPr/>
        </p:nvSpPr>
        <p:spPr bwMode="auto">
          <a:xfrm>
            <a:off x="2270126" y="1754189"/>
            <a:ext cx="7516813" cy="1462087"/>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lnSpc>
                <a:spcPct val="150000"/>
              </a:lnSpc>
              <a:spcBef>
                <a:spcPct val="0"/>
              </a:spcBef>
              <a:spcAft>
                <a:spcPct val="0"/>
              </a:spcAft>
              <a:buClrTx/>
              <a:buSzTx/>
            </a:pPr>
            <a:r>
              <a:rPr kumimoji="0" lang="en-US" altLang="zh-CN" sz="2400" b="1" dirty="0">
                <a:solidFill>
                  <a:srgbClr val="000000"/>
                </a:solidFill>
                <a:latin typeface="幼圆" pitchFamily="49" charset="-122"/>
                <a:ea typeface="幼圆" pitchFamily="49" charset="-122"/>
              </a:rPr>
              <a:t>   </a:t>
            </a:r>
            <a:r>
              <a:rPr kumimoji="0" lang="zh-CN" altLang="en-US" sz="2000" b="1" dirty="0">
                <a:solidFill>
                  <a:srgbClr val="000000"/>
                </a:solidFill>
                <a:latin typeface="幼圆" pitchFamily="49" charset="-122"/>
                <a:ea typeface="幼圆" pitchFamily="49" charset="-122"/>
              </a:rPr>
              <a:t>单因素敏感性分析忽略了因素之间的相关性。实际上一个因素的变动往往也伴随着其他因素的变动。</a:t>
            </a:r>
            <a:r>
              <a:rPr kumimoji="0" lang="zh-CN" altLang="en-US" sz="2000" b="1" dirty="0">
                <a:solidFill>
                  <a:srgbClr val="7030A0"/>
                </a:solidFill>
                <a:latin typeface="幼圆" pitchFamily="49" charset="-122"/>
                <a:ea typeface="幼圆" pitchFamily="49" charset="-122"/>
              </a:rPr>
              <a:t>多因素敏感性分析</a:t>
            </a:r>
            <a:r>
              <a:rPr kumimoji="0" lang="zh-CN" altLang="en-US" sz="2000" b="1" dirty="0">
                <a:solidFill>
                  <a:srgbClr val="000000"/>
                </a:solidFill>
                <a:latin typeface="幼圆" pitchFamily="49" charset="-122"/>
                <a:ea typeface="幼圆" pitchFamily="49" charset="-122"/>
              </a:rPr>
              <a:t>考虑了这种相关性，因而能反映几个因素同时变动对项目产生的综合影响。</a:t>
            </a:r>
          </a:p>
        </p:txBody>
      </p:sp>
      <p:sp>
        <p:nvSpPr>
          <p:cNvPr id="224268" name="Text Box 12">
            <a:extLst>
              <a:ext uri="{FF2B5EF4-FFF2-40B4-BE49-F238E27FC236}">
                <a16:creationId xmlns:a16="http://schemas.microsoft.com/office/drawing/2014/main" id="{C4A2681E-90F1-6E3D-6A59-3F717F9E820F}"/>
              </a:ext>
            </a:extLst>
          </p:cNvPr>
          <p:cNvSpPr txBox="1">
            <a:spLocks noChangeArrowheads="1"/>
          </p:cNvSpPr>
          <p:nvPr/>
        </p:nvSpPr>
        <p:spPr bwMode="auto">
          <a:xfrm>
            <a:off x="2207419" y="4310205"/>
            <a:ext cx="7777163" cy="963470"/>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ClrTx/>
              <a:buSzTx/>
            </a:pPr>
            <a:r>
              <a:rPr kumimoji="0" lang="en-US" altLang="zh-CN" sz="2000" b="1" dirty="0">
                <a:solidFill>
                  <a:srgbClr val="000000"/>
                </a:solidFill>
                <a:latin typeface="幼圆" pitchFamily="49" charset="-122"/>
                <a:ea typeface="幼圆" pitchFamily="49" charset="-122"/>
              </a:rPr>
              <a:t>    </a:t>
            </a:r>
            <a:r>
              <a:rPr kumimoji="0" lang="zh-CN" altLang="en-US" sz="2000" b="1" dirty="0">
                <a:solidFill>
                  <a:srgbClr val="000000"/>
                </a:solidFill>
                <a:latin typeface="幼圆" pitchFamily="49" charset="-122"/>
                <a:ea typeface="幼圆" pitchFamily="49" charset="-122"/>
              </a:rPr>
              <a:t>分析</a:t>
            </a:r>
            <a:r>
              <a:rPr lang="zh-CN" altLang="en-US" sz="2000" b="1" dirty="0">
                <a:solidFill>
                  <a:srgbClr val="000000"/>
                </a:solidFill>
                <a:latin typeface="幼圆" pitchFamily="49" charset="-122"/>
                <a:ea typeface="幼圆" pitchFamily="49" charset="-122"/>
              </a:rPr>
              <a:t>各变动因素的各种可能的</a:t>
            </a:r>
            <a:r>
              <a:rPr lang="zh-CN" altLang="en-US" sz="2000" b="1" dirty="0">
                <a:solidFill>
                  <a:srgbClr val="7030A0"/>
                </a:solidFill>
                <a:latin typeface="幼圆" pitchFamily="49" charset="-122"/>
                <a:ea typeface="幼圆" pitchFamily="49" charset="-122"/>
              </a:rPr>
              <a:t>变动组合</a:t>
            </a:r>
            <a:r>
              <a:rPr lang="zh-CN" altLang="en-US" sz="2000" b="1" dirty="0">
                <a:solidFill>
                  <a:srgbClr val="000000"/>
                </a:solidFill>
                <a:latin typeface="幼圆" pitchFamily="49" charset="-122"/>
                <a:ea typeface="幼圆" pitchFamily="49" charset="-122"/>
              </a:rPr>
              <a:t>，每次改变全部或若干个因素进行敏感性计算。</a:t>
            </a:r>
          </a:p>
        </p:txBody>
      </p:sp>
      <p:sp>
        <p:nvSpPr>
          <p:cNvPr id="224269" name="AutoShape 13">
            <a:extLst>
              <a:ext uri="{FF2B5EF4-FFF2-40B4-BE49-F238E27FC236}">
                <a16:creationId xmlns:a16="http://schemas.microsoft.com/office/drawing/2014/main" id="{BFD0BD33-FC1E-3F34-C257-5067A1BB2E5A}"/>
              </a:ext>
            </a:extLst>
          </p:cNvPr>
          <p:cNvSpPr>
            <a:spLocks noChangeArrowheads="1"/>
          </p:cNvSpPr>
          <p:nvPr/>
        </p:nvSpPr>
        <p:spPr bwMode="auto">
          <a:xfrm>
            <a:off x="2232410" y="3762888"/>
            <a:ext cx="1357313" cy="408623"/>
          </a:xfrm>
          <a:prstGeom prst="roundRect">
            <a:avLst>
              <a:gd name="adj" fmla="val 16667"/>
            </a:avLst>
          </a:prstGeom>
          <a:noFill/>
          <a:ln>
            <a:noFill/>
          </a:ln>
          <a:effectLst/>
          <a:extLst>
            <a:ext uri="{909E8E84-426E-40DD-AFC4-6F175D3DCCD1}">
              <a14:hiddenFill xmlns:a14="http://schemas.microsoft.com/office/drawing/2010/main">
                <a:solidFill>
                  <a:srgbClr val="EEF8F8"/>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kumimoji="0" lang="zh-CN" altLang="en-US" sz="2400" dirty="0">
                <a:solidFill>
                  <a:srgbClr val="C00000"/>
                </a:solidFill>
                <a:latin typeface="Arial" panose="020B0604020202020204" pitchFamily="34" charset="0"/>
              </a:rPr>
              <a:t>基本思路</a:t>
            </a:r>
          </a:p>
        </p:txBody>
      </p:sp>
      <p:sp>
        <p:nvSpPr>
          <p:cNvPr id="224270" name="AutoShape 14">
            <a:hlinkClick r:id="" action="ppaction://noaction" highlightClick="1"/>
            <a:extLst>
              <a:ext uri="{FF2B5EF4-FFF2-40B4-BE49-F238E27FC236}">
                <a16:creationId xmlns:a16="http://schemas.microsoft.com/office/drawing/2014/main" id="{1EBDBA1D-29FB-4255-6917-D30DDEC8FBF9}"/>
              </a:ext>
            </a:extLst>
          </p:cNvPr>
          <p:cNvSpPr>
            <a:spLocks noChangeArrowheads="1"/>
          </p:cNvSpPr>
          <p:nvPr/>
        </p:nvSpPr>
        <p:spPr bwMode="auto">
          <a:xfrm>
            <a:off x="9120189" y="6165851"/>
            <a:ext cx="720725" cy="360363"/>
          </a:xfrm>
          <a:prstGeom prst="actionButtonBlank">
            <a:avLst/>
          </a:prstGeom>
          <a:solidFill>
            <a:srgbClr val="036D7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lang="zh-CN" altLang="en-US" sz="1400" b="1">
                <a:solidFill>
                  <a:srgbClr val="FFFFFF"/>
                </a:solidFill>
                <a:latin typeface="幼圆" pitchFamily="49" charset="-122"/>
                <a:ea typeface="幼圆" pitchFamily="49" charset="-122"/>
              </a:rPr>
              <a:t>例题</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4265"/>
                                        </p:tgtEl>
                                        <p:attrNameLst>
                                          <p:attrName>style.visibility</p:attrName>
                                        </p:attrNameLst>
                                      </p:cBhvr>
                                      <p:to>
                                        <p:strVal val="visible"/>
                                      </p:to>
                                    </p:set>
                                    <p:animEffect transition="in" filter="slide(fromBottom)">
                                      <p:cBhvr>
                                        <p:cTn id="7" dur="500"/>
                                        <p:tgtEl>
                                          <p:spTgt spid="224265"/>
                                        </p:tgtEl>
                                      </p:cBhvr>
                                    </p:animEffect>
                                  </p:childTnLst>
                                </p:cTn>
                              </p:par>
                              <p:par>
                                <p:cTn id="8" presetID="12" presetClass="entr" presetSubtype="4" fill="hold" nodeType="withEffect">
                                  <p:stCondLst>
                                    <p:cond delay="0"/>
                                  </p:stCondLst>
                                  <p:childTnLst>
                                    <p:set>
                                      <p:cBhvr>
                                        <p:cTn id="9" dur="1" fill="hold">
                                          <p:stCondLst>
                                            <p:cond delay="0"/>
                                          </p:stCondLst>
                                        </p:cTn>
                                        <p:tgtEl>
                                          <p:spTgt spid="224267"/>
                                        </p:tgtEl>
                                        <p:attrNameLst>
                                          <p:attrName>style.visibility</p:attrName>
                                        </p:attrNameLst>
                                      </p:cBhvr>
                                      <p:to>
                                        <p:strVal val="visible"/>
                                      </p:to>
                                    </p:set>
                                    <p:animEffect transition="in" filter="slide(fromBottom)">
                                      <p:cBhvr>
                                        <p:cTn id="10" dur="500"/>
                                        <p:tgtEl>
                                          <p:spTgt spid="22426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24266"/>
                                        </p:tgtEl>
                                        <p:attrNameLst>
                                          <p:attrName>style.visibility</p:attrName>
                                        </p:attrNameLst>
                                      </p:cBhvr>
                                      <p:to>
                                        <p:strVal val="visible"/>
                                      </p:to>
                                    </p:set>
                                    <p:animEffect transition="in" filter="slide(fromBottom)">
                                      <p:cBhvr>
                                        <p:cTn id="15" dur="500"/>
                                        <p:tgtEl>
                                          <p:spTgt spid="224266"/>
                                        </p:tgtEl>
                                      </p:cBhvr>
                                    </p:animEffect>
                                  </p:childTnLst>
                                </p:cTn>
                              </p:par>
                              <p:par>
                                <p:cTn id="16" presetID="12" presetClass="entr" presetSubtype="4" fill="hold" nodeType="withEffect">
                                  <p:stCondLst>
                                    <p:cond delay="0"/>
                                  </p:stCondLst>
                                  <p:childTnLst>
                                    <p:set>
                                      <p:cBhvr>
                                        <p:cTn id="17" dur="1" fill="hold">
                                          <p:stCondLst>
                                            <p:cond delay="0"/>
                                          </p:stCondLst>
                                        </p:cTn>
                                        <p:tgtEl>
                                          <p:spTgt spid="224269"/>
                                        </p:tgtEl>
                                        <p:attrNameLst>
                                          <p:attrName>style.visibility</p:attrName>
                                        </p:attrNameLst>
                                      </p:cBhvr>
                                      <p:to>
                                        <p:strVal val="visible"/>
                                      </p:to>
                                    </p:set>
                                    <p:animEffect transition="in" filter="slide(fromBottom)">
                                      <p:cBhvr>
                                        <p:cTn id="18" dur="500"/>
                                        <p:tgtEl>
                                          <p:spTgt spid="224269"/>
                                        </p:tgtEl>
                                      </p:cBhvr>
                                    </p:animEffect>
                                  </p:childTnLst>
                                </p:cTn>
                              </p:par>
                              <p:par>
                                <p:cTn id="19" presetID="12" presetClass="entr" presetSubtype="4" fill="hold" nodeType="withEffect">
                                  <p:stCondLst>
                                    <p:cond delay="0"/>
                                  </p:stCondLst>
                                  <p:childTnLst>
                                    <p:set>
                                      <p:cBhvr>
                                        <p:cTn id="20" dur="1" fill="hold">
                                          <p:stCondLst>
                                            <p:cond delay="0"/>
                                          </p:stCondLst>
                                        </p:cTn>
                                        <p:tgtEl>
                                          <p:spTgt spid="224268"/>
                                        </p:tgtEl>
                                        <p:attrNameLst>
                                          <p:attrName>style.visibility</p:attrName>
                                        </p:attrNameLst>
                                      </p:cBhvr>
                                      <p:to>
                                        <p:strVal val="visible"/>
                                      </p:to>
                                    </p:set>
                                    <p:animEffect transition="in" filter="slide(fromBottom)">
                                      <p:cBhvr>
                                        <p:cTn id="21" dur="500"/>
                                        <p:tgtEl>
                                          <p:spTgt spid="224268"/>
                                        </p:tgtEl>
                                      </p:cBhvr>
                                    </p:animEffect>
                                  </p:childTnLst>
                                </p:cTn>
                              </p:par>
                            </p:childTnLst>
                          </p:cTn>
                        </p:par>
                        <p:par>
                          <p:cTn id="22" fill="hold" nodeType="afterGroup">
                            <p:stCondLst>
                              <p:cond delay="500"/>
                            </p:stCondLst>
                            <p:childTnLst>
                              <p:par>
                                <p:cTn id="23" presetID="12" presetClass="entr" presetSubtype="4" fill="hold" nodeType="afterEffect">
                                  <p:stCondLst>
                                    <p:cond delay="0"/>
                                  </p:stCondLst>
                                  <p:childTnLst>
                                    <p:set>
                                      <p:cBhvr>
                                        <p:cTn id="24" dur="1" fill="hold">
                                          <p:stCondLst>
                                            <p:cond delay="0"/>
                                          </p:stCondLst>
                                        </p:cTn>
                                        <p:tgtEl>
                                          <p:spTgt spid="224270"/>
                                        </p:tgtEl>
                                        <p:attrNameLst>
                                          <p:attrName>style.visibility</p:attrName>
                                        </p:attrNameLst>
                                      </p:cBhvr>
                                      <p:to>
                                        <p:strVal val="visible"/>
                                      </p:to>
                                    </p:set>
                                    <p:animEffect transition="in" filter="slide(fromBottom)">
                                      <p:cBhvr>
                                        <p:cTn id="25" dur="500"/>
                                        <p:tgtEl>
                                          <p:spTgt spid="224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5" grpId="0" animBg="1"/>
      <p:bldP spid="224266" grpId="0" animBg="1"/>
      <p:bldP spid="224267" grpId="0"/>
      <p:bldP spid="224268" grpId="0"/>
      <p:bldP spid="224269" grpId="0"/>
      <p:bldP spid="22427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a:extLst>
              <a:ext uri="{FF2B5EF4-FFF2-40B4-BE49-F238E27FC236}">
                <a16:creationId xmlns:a16="http://schemas.microsoft.com/office/drawing/2014/main" id="{3F4F3713-8D34-6B3D-0E94-060199B36E7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ACFA11B3-2D40-4A4B-9C64-01F96580119F}" type="slidenum">
              <a:rPr kumimoji="0" lang="en-US" altLang="zh-CN" sz="1000">
                <a:solidFill>
                  <a:srgbClr val="808080"/>
                </a:solidFill>
                <a:ea typeface="华文行楷" panose="02010800040101010101" pitchFamily="2" charset="-122"/>
              </a:rPr>
              <a:pPr fontAlgn="base">
                <a:spcBef>
                  <a:spcPct val="0"/>
                </a:spcBef>
                <a:spcAft>
                  <a:spcPct val="0"/>
                </a:spcAft>
                <a:buClrTx/>
                <a:buSzTx/>
              </a:pPr>
              <a:t>31</a:t>
            </a:fld>
            <a:endParaRPr kumimoji="0" lang="en-US" altLang="zh-CN" sz="1000">
              <a:solidFill>
                <a:srgbClr val="808080"/>
              </a:solidFill>
              <a:ea typeface="华文行楷" panose="02010800040101010101" pitchFamily="2" charset="-122"/>
            </a:endParaRPr>
          </a:p>
        </p:txBody>
      </p:sp>
      <p:sp>
        <p:nvSpPr>
          <p:cNvPr id="69635" name="Rectangle 2">
            <a:extLst>
              <a:ext uri="{FF2B5EF4-FFF2-40B4-BE49-F238E27FC236}">
                <a16:creationId xmlns:a16="http://schemas.microsoft.com/office/drawing/2014/main" id="{B18FC554-5BA7-096C-C70F-0BFC124B9B74}"/>
              </a:ext>
            </a:extLst>
          </p:cNvPr>
          <p:cNvSpPr>
            <a:spLocks noGrp="1" noChangeArrowheads="1"/>
          </p:cNvSpPr>
          <p:nvPr>
            <p:ph type="title"/>
          </p:nvPr>
        </p:nvSpPr>
        <p:spPr/>
        <p:txBody>
          <a:bodyPr/>
          <a:lstStyle/>
          <a:p>
            <a:pPr eaLnBrk="1" hangingPunct="1"/>
            <a:r>
              <a:rPr lang="zh-CN" altLang="en-US" dirty="0">
                <a:solidFill>
                  <a:srgbClr val="FF0000"/>
                </a:solidFill>
              </a:rPr>
              <a:t>多因素</a:t>
            </a:r>
            <a:r>
              <a:rPr lang="zh-CN" altLang="en-US" dirty="0"/>
              <a:t>敏感性分析</a:t>
            </a:r>
          </a:p>
        </p:txBody>
      </p:sp>
      <p:sp>
        <p:nvSpPr>
          <p:cNvPr id="233507" name="Rectangle 35">
            <a:extLst>
              <a:ext uri="{FF2B5EF4-FFF2-40B4-BE49-F238E27FC236}">
                <a16:creationId xmlns:a16="http://schemas.microsoft.com/office/drawing/2014/main" id="{602E6CC9-C89A-DA1A-48AB-425CE7B258E8}"/>
              </a:ext>
            </a:extLst>
          </p:cNvPr>
          <p:cNvSpPr>
            <a:spLocks noChangeArrowheads="1"/>
          </p:cNvSpPr>
          <p:nvPr/>
        </p:nvSpPr>
        <p:spPr bwMode="auto">
          <a:xfrm>
            <a:off x="2164161" y="3736061"/>
            <a:ext cx="7129463" cy="1223963"/>
          </a:xfrm>
          <a:prstGeom prst="rect">
            <a:avLst/>
          </a:prstGeom>
          <a:gradFill rotWithShape="1">
            <a:gsLst>
              <a:gs pos="0">
                <a:srgbClr val="FFFFFF"/>
              </a:gs>
              <a:gs pos="100000">
                <a:srgbClr val="FFFFCC"/>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69637" name="Rectangle 36">
            <a:extLst>
              <a:ext uri="{FF2B5EF4-FFF2-40B4-BE49-F238E27FC236}">
                <a16:creationId xmlns:a16="http://schemas.microsoft.com/office/drawing/2014/main" id="{BD1DEE4D-8C40-CE9D-6B82-5028841A18CA}"/>
              </a:ext>
            </a:extLst>
          </p:cNvPr>
          <p:cNvSpPr>
            <a:spLocks noChangeArrowheads="1"/>
          </p:cNvSpPr>
          <p:nvPr/>
        </p:nvSpPr>
        <p:spPr bwMode="auto">
          <a:xfrm>
            <a:off x="1738248" y="1121647"/>
            <a:ext cx="8537705" cy="963406"/>
          </a:xfrm>
          <a:prstGeom prst="rect">
            <a:avLst/>
          </a:prstGeom>
          <a:gradFill rotWithShape="1">
            <a:gsLst>
              <a:gs pos="0">
                <a:srgbClr val="BBE0E3"/>
              </a:gs>
              <a:gs pos="100000">
                <a:srgbClr val="FFFFFF"/>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ClrTx/>
              <a:buSzTx/>
            </a:pPr>
            <a:r>
              <a:rPr kumimoji="0" lang="en-US" altLang="zh-CN" sz="2000" b="1" dirty="0">
                <a:solidFill>
                  <a:srgbClr val="000000"/>
                </a:solidFill>
                <a:latin typeface="幼圆" pitchFamily="49" charset="-122"/>
                <a:ea typeface="幼圆" pitchFamily="49" charset="-122"/>
              </a:rPr>
              <a:t>【</a:t>
            </a:r>
            <a:r>
              <a:rPr kumimoji="0" lang="zh-CN" altLang="en-US" sz="2000" b="1" dirty="0">
                <a:solidFill>
                  <a:srgbClr val="000000"/>
                </a:solidFill>
                <a:latin typeface="幼圆" pitchFamily="49" charset="-122"/>
                <a:ea typeface="幼圆" pitchFamily="49" charset="-122"/>
              </a:rPr>
              <a:t>例</a:t>
            </a:r>
            <a:r>
              <a:rPr kumimoji="0" lang="en-US" altLang="zh-CN" sz="2000" b="1" dirty="0">
                <a:solidFill>
                  <a:srgbClr val="000000"/>
                </a:solidFill>
                <a:latin typeface="幼圆" pitchFamily="49" charset="-122"/>
                <a:ea typeface="幼圆" pitchFamily="49" charset="-122"/>
              </a:rPr>
              <a:t>6-5】</a:t>
            </a:r>
            <a:r>
              <a:rPr kumimoji="0" lang="zh-CN" altLang="en-US" sz="2000" b="1" dirty="0">
                <a:solidFill>
                  <a:srgbClr val="000000"/>
                </a:solidFill>
                <a:latin typeface="幼圆" pitchFamily="49" charset="-122"/>
                <a:ea typeface="幼圆" pitchFamily="49" charset="-122"/>
              </a:rPr>
              <a:t>某项目有关数据如下表，可变因素为</a:t>
            </a:r>
            <a:r>
              <a:rPr kumimoji="0" lang="zh-CN" altLang="en-US" sz="2000" b="1" dirty="0">
                <a:solidFill>
                  <a:srgbClr val="5500FF"/>
                </a:solidFill>
                <a:latin typeface="幼圆" pitchFamily="49" charset="-122"/>
                <a:ea typeface="幼圆" pitchFamily="49" charset="-122"/>
              </a:rPr>
              <a:t>投资</a:t>
            </a:r>
            <a:r>
              <a:rPr kumimoji="0" lang="zh-CN" altLang="en-US" sz="2000" b="1" dirty="0">
                <a:solidFill>
                  <a:srgbClr val="000000"/>
                </a:solidFill>
                <a:latin typeface="幼圆" pitchFamily="49" charset="-122"/>
                <a:ea typeface="幼圆" pitchFamily="49" charset="-122"/>
              </a:rPr>
              <a:t>、</a:t>
            </a:r>
            <a:r>
              <a:rPr kumimoji="0" lang="zh-CN" altLang="en-US" sz="2000" b="1" dirty="0">
                <a:solidFill>
                  <a:srgbClr val="00B0F0"/>
                </a:solidFill>
                <a:latin typeface="幼圆" pitchFamily="49" charset="-122"/>
                <a:ea typeface="幼圆" pitchFamily="49" charset="-122"/>
              </a:rPr>
              <a:t>年收入</a:t>
            </a:r>
            <a:r>
              <a:rPr kumimoji="0" lang="zh-CN" altLang="en-US" sz="2000" b="1" dirty="0">
                <a:solidFill>
                  <a:srgbClr val="000000"/>
                </a:solidFill>
                <a:latin typeface="幼圆" pitchFamily="49" charset="-122"/>
                <a:ea typeface="幼圆" pitchFamily="49" charset="-122"/>
              </a:rPr>
              <a:t>和</a:t>
            </a:r>
            <a:r>
              <a:rPr kumimoji="0" lang="zh-CN" altLang="en-US" sz="2000" b="1" dirty="0">
                <a:solidFill>
                  <a:srgbClr val="FFC000"/>
                </a:solidFill>
                <a:latin typeface="幼圆" pitchFamily="49" charset="-122"/>
                <a:ea typeface="幼圆" pitchFamily="49" charset="-122"/>
              </a:rPr>
              <a:t>寿命</a:t>
            </a:r>
            <a:r>
              <a:rPr kumimoji="0" lang="zh-CN" altLang="en-US" sz="2000" b="1" dirty="0">
                <a:solidFill>
                  <a:srgbClr val="000000"/>
                </a:solidFill>
                <a:latin typeface="幼圆" pitchFamily="49" charset="-122"/>
                <a:ea typeface="幼圆" pitchFamily="49" charset="-122"/>
              </a:rPr>
              <a:t>。考虑这三个因素</a:t>
            </a:r>
            <a:r>
              <a:rPr kumimoji="0" lang="zh-CN" altLang="en-US" sz="2000" b="1" dirty="0">
                <a:solidFill>
                  <a:srgbClr val="FF0000"/>
                </a:solidFill>
                <a:latin typeface="幼圆" pitchFamily="49" charset="-122"/>
                <a:ea typeface="幼圆" pitchFamily="49" charset="-122"/>
              </a:rPr>
              <a:t>同时变动</a:t>
            </a:r>
            <a:r>
              <a:rPr kumimoji="0" lang="zh-CN" altLang="en-US" sz="2000" b="1" dirty="0">
                <a:solidFill>
                  <a:srgbClr val="000000"/>
                </a:solidFill>
                <a:latin typeface="幼圆" pitchFamily="49" charset="-122"/>
                <a:ea typeface="幼圆" pitchFamily="49" charset="-122"/>
              </a:rPr>
              <a:t>，试对该项目进行敏感性分析。</a:t>
            </a:r>
          </a:p>
        </p:txBody>
      </p:sp>
      <p:graphicFrame>
        <p:nvGraphicFramePr>
          <p:cNvPr id="233509" name="Group 37">
            <a:extLst>
              <a:ext uri="{FF2B5EF4-FFF2-40B4-BE49-F238E27FC236}">
                <a16:creationId xmlns:a16="http://schemas.microsoft.com/office/drawing/2014/main" id="{A690588F-929C-14EE-FA9D-BC8B38767417}"/>
              </a:ext>
            </a:extLst>
          </p:cNvPr>
          <p:cNvGraphicFramePr>
            <a:graphicFrameLocks noGrp="1"/>
          </p:cNvGraphicFramePr>
          <p:nvPr/>
        </p:nvGraphicFramePr>
        <p:xfrm>
          <a:off x="2180566" y="2711205"/>
          <a:ext cx="7302697" cy="1223963"/>
        </p:xfrm>
        <a:graphic>
          <a:graphicData uri="http://schemas.openxmlformats.org/drawingml/2006/table">
            <a:tbl>
              <a:tblPr/>
              <a:tblGrid>
                <a:gridCol w="1034813">
                  <a:extLst>
                    <a:ext uri="{9D8B030D-6E8A-4147-A177-3AD203B41FA5}">
                      <a16:colId xmlns:a16="http://schemas.microsoft.com/office/drawing/2014/main" val="1296725019"/>
                    </a:ext>
                  </a:extLst>
                </a:gridCol>
                <a:gridCol w="1036327">
                  <a:extLst>
                    <a:ext uri="{9D8B030D-6E8A-4147-A177-3AD203B41FA5}">
                      <a16:colId xmlns:a16="http://schemas.microsoft.com/office/drawing/2014/main" val="506425986"/>
                    </a:ext>
                  </a:extLst>
                </a:gridCol>
                <a:gridCol w="1071123">
                  <a:extLst>
                    <a:ext uri="{9D8B030D-6E8A-4147-A177-3AD203B41FA5}">
                      <a16:colId xmlns:a16="http://schemas.microsoft.com/office/drawing/2014/main" val="1826364621"/>
                    </a:ext>
                  </a:extLst>
                </a:gridCol>
                <a:gridCol w="1054481">
                  <a:extLst>
                    <a:ext uri="{9D8B030D-6E8A-4147-A177-3AD203B41FA5}">
                      <a16:colId xmlns:a16="http://schemas.microsoft.com/office/drawing/2014/main" val="1489589713"/>
                    </a:ext>
                  </a:extLst>
                </a:gridCol>
                <a:gridCol w="1054481">
                  <a:extLst>
                    <a:ext uri="{9D8B030D-6E8A-4147-A177-3AD203B41FA5}">
                      <a16:colId xmlns:a16="http://schemas.microsoft.com/office/drawing/2014/main" val="3709787208"/>
                    </a:ext>
                  </a:extLst>
                </a:gridCol>
                <a:gridCol w="1016659">
                  <a:extLst>
                    <a:ext uri="{9D8B030D-6E8A-4147-A177-3AD203B41FA5}">
                      <a16:colId xmlns:a16="http://schemas.microsoft.com/office/drawing/2014/main" val="3730371730"/>
                    </a:ext>
                  </a:extLst>
                </a:gridCol>
                <a:gridCol w="1034813">
                  <a:extLst>
                    <a:ext uri="{9D8B030D-6E8A-4147-A177-3AD203B41FA5}">
                      <a16:colId xmlns:a16="http://schemas.microsoft.com/office/drawing/2014/main" val="649061001"/>
                    </a:ext>
                  </a:extLst>
                </a:gridCol>
              </a:tblGrid>
              <a:tr h="431800">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隶书" pitchFamily="49" charset="-122"/>
                        </a:rPr>
                        <a:t>指标</a:t>
                      </a:r>
                    </a:p>
                  </a:txBody>
                  <a:tcPr marL="90000" marR="90000" marT="46800" marB="46800" anchor="ctr" anchorCtr="1" horzOverflow="overflow">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5500FF"/>
                          </a:solidFill>
                          <a:effectLst/>
                          <a:latin typeface="Times New Roman" panose="02020603050405020304" pitchFamily="18" charset="0"/>
                          <a:ea typeface="隶书" pitchFamily="49" charset="-122"/>
                        </a:rPr>
                        <a:t>投资</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B0F0"/>
                          </a:solidFill>
                          <a:effectLst/>
                          <a:latin typeface="Times New Roman" panose="02020603050405020304" pitchFamily="18" charset="0"/>
                          <a:ea typeface="隶书" pitchFamily="49" charset="-122"/>
                        </a:rPr>
                        <a:t>年收入</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FFC000"/>
                          </a:solidFill>
                          <a:effectLst/>
                          <a:latin typeface="Times New Roman" panose="02020603050405020304" pitchFamily="18" charset="0"/>
                          <a:ea typeface="隶书" pitchFamily="49" charset="-122"/>
                        </a:rPr>
                        <a:t>寿命</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a:ln>
                            <a:noFill/>
                          </a:ln>
                          <a:solidFill>
                            <a:srgbClr val="000000"/>
                          </a:solidFill>
                          <a:effectLst/>
                          <a:latin typeface="Times New Roman" panose="02020603050405020304" pitchFamily="18" charset="0"/>
                          <a:ea typeface="隶书" pitchFamily="49" charset="-122"/>
                        </a:rPr>
                        <a:t>年支出</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隶书" pitchFamily="49" charset="-122"/>
                        </a:rPr>
                        <a:t>残值</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隶书" pitchFamily="49" charset="-122"/>
                        </a:rPr>
                        <a:t>折现率</a:t>
                      </a:r>
                    </a:p>
                  </a:txBody>
                  <a:tcPr marL="90000" marR="90000" marT="46800" marB="46800" anchor="ctr" anchorCtr="1" horzOverflow="overflow">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9173924"/>
                  </a:ext>
                </a:extLst>
              </a:tr>
              <a:tr h="792163">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隶书" pitchFamily="49" charset="-122"/>
                        </a:rPr>
                        <a:t>估计值</a:t>
                      </a:r>
                    </a:p>
                  </a:txBody>
                  <a:tcPr marL="90000" marR="90000" marT="46800" marB="4680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Times New Roman" panose="02020603050405020304" pitchFamily="18" charset="0"/>
                          <a:ea typeface="隶书" pitchFamily="49" charset="-122"/>
                        </a:rPr>
                        <a:t>10000</a:t>
                      </a:r>
                      <a:r>
                        <a:rPr kumimoji="1" lang="zh-CN" altLang="en-US" sz="2000" b="1" i="0" u="none" strike="noStrike" cap="none" normalizeH="0" baseline="0">
                          <a:ln>
                            <a:noFill/>
                          </a:ln>
                          <a:solidFill>
                            <a:srgbClr val="000000"/>
                          </a:solidFill>
                          <a:effectLst/>
                          <a:latin typeface="Times New Roman" panose="02020603050405020304" pitchFamily="18" charset="0"/>
                          <a:ea typeface="隶书" pitchFamily="49" charset="-122"/>
                        </a:rPr>
                        <a:t>元</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Times New Roman" panose="02020603050405020304" pitchFamily="18" charset="0"/>
                          <a:ea typeface="隶书" pitchFamily="49" charset="-122"/>
                        </a:rPr>
                        <a:t>5000</a:t>
                      </a:r>
                      <a:r>
                        <a:rPr kumimoji="1" lang="zh-CN" altLang="en-US" sz="2000" b="1" i="0" u="none" strike="noStrike" cap="none" normalizeH="0" baseline="0" dirty="0">
                          <a:ln>
                            <a:noFill/>
                          </a:ln>
                          <a:solidFill>
                            <a:srgbClr val="000000"/>
                          </a:solidFill>
                          <a:effectLst/>
                          <a:latin typeface="Times New Roman" panose="02020603050405020304" pitchFamily="18" charset="0"/>
                          <a:ea typeface="隶书" pitchFamily="49" charset="-122"/>
                        </a:rPr>
                        <a:t>元</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Times New Roman" panose="02020603050405020304" pitchFamily="18" charset="0"/>
                          <a:ea typeface="隶书" pitchFamily="49" charset="-122"/>
                        </a:rPr>
                        <a:t>5</a:t>
                      </a:r>
                      <a:r>
                        <a:rPr kumimoji="1" lang="zh-CN" altLang="en-US" sz="2000" b="1" i="0" u="none" strike="noStrike" cap="none" normalizeH="0" baseline="0" dirty="0">
                          <a:ln>
                            <a:noFill/>
                          </a:ln>
                          <a:solidFill>
                            <a:srgbClr val="000000"/>
                          </a:solidFill>
                          <a:effectLst/>
                          <a:latin typeface="Times New Roman" panose="02020603050405020304" pitchFamily="18" charset="0"/>
                          <a:ea typeface="隶书" pitchFamily="49" charset="-122"/>
                        </a:rPr>
                        <a:t>年</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Times New Roman" panose="02020603050405020304" pitchFamily="18" charset="0"/>
                          <a:ea typeface="隶书" pitchFamily="49" charset="-122"/>
                        </a:rPr>
                        <a:t>2200</a:t>
                      </a:r>
                      <a:r>
                        <a:rPr kumimoji="1" lang="zh-CN" altLang="en-US" sz="2000" b="1" i="0" u="none" strike="noStrike" cap="none" normalizeH="0" baseline="0" dirty="0">
                          <a:ln>
                            <a:noFill/>
                          </a:ln>
                          <a:solidFill>
                            <a:srgbClr val="000000"/>
                          </a:solidFill>
                          <a:effectLst/>
                          <a:latin typeface="Times New Roman" panose="02020603050405020304" pitchFamily="18" charset="0"/>
                          <a:ea typeface="隶书" pitchFamily="49" charset="-122"/>
                        </a:rPr>
                        <a:t>元</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Times New Roman" panose="02020603050405020304" pitchFamily="18" charset="0"/>
                          <a:ea typeface="隶书" pitchFamily="49" charset="-122"/>
                        </a:rPr>
                        <a:t>2000</a:t>
                      </a:r>
                      <a:r>
                        <a:rPr kumimoji="1" lang="zh-CN" altLang="en-US" sz="2000" b="1" i="0" u="none" strike="noStrike" cap="none" normalizeH="0" baseline="0">
                          <a:ln>
                            <a:noFill/>
                          </a:ln>
                          <a:solidFill>
                            <a:srgbClr val="000000"/>
                          </a:solidFill>
                          <a:effectLst/>
                          <a:latin typeface="Times New Roman" panose="02020603050405020304" pitchFamily="18" charset="0"/>
                          <a:ea typeface="隶书" pitchFamily="49" charset="-122"/>
                        </a:rPr>
                        <a:t>元</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Times New Roman" panose="02020603050405020304" pitchFamily="18" charset="0"/>
                          <a:ea typeface="隶书" pitchFamily="49" charset="-122"/>
                        </a:rPr>
                        <a:t>8%</a:t>
                      </a:r>
                    </a:p>
                  </a:txBody>
                  <a:tcPr marL="90000" marR="90000" marT="46800" marB="4680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2817299"/>
                  </a:ext>
                </a:extLst>
              </a:tr>
            </a:tbl>
          </a:graphicData>
        </a:graphic>
      </p:graphicFrame>
      <p:sp>
        <p:nvSpPr>
          <p:cNvPr id="233537" name="Text Box 65">
            <a:extLst>
              <a:ext uri="{FF2B5EF4-FFF2-40B4-BE49-F238E27FC236}">
                <a16:creationId xmlns:a16="http://schemas.microsoft.com/office/drawing/2014/main" id="{19A83603-E846-287D-0FFB-770BBBECF1A6}"/>
              </a:ext>
            </a:extLst>
          </p:cNvPr>
          <p:cNvSpPr txBox="1">
            <a:spLocks noChangeArrowheads="1"/>
          </p:cNvSpPr>
          <p:nvPr/>
        </p:nvSpPr>
        <p:spPr bwMode="auto">
          <a:xfrm>
            <a:off x="1732111" y="4141606"/>
            <a:ext cx="8003953" cy="105573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ClrTx/>
              <a:buSzTx/>
            </a:pPr>
            <a:r>
              <a:rPr kumimoji="0" lang="en-US" altLang="zh-CN" sz="2400" b="1" dirty="0">
                <a:solidFill>
                  <a:srgbClr val="FF0000"/>
                </a:solidFill>
                <a:latin typeface="幼圆" pitchFamily="49" charset="-122"/>
                <a:ea typeface="幼圆" pitchFamily="49" charset="-122"/>
              </a:rPr>
              <a:t>   </a:t>
            </a:r>
            <a:r>
              <a:rPr kumimoji="0" lang="zh-CN" altLang="en-US" sz="2000" b="1" dirty="0">
                <a:solidFill>
                  <a:srgbClr val="FF0000"/>
                </a:solidFill>
                <a:latin typeface="幼圆" pitchFamily="49" charset="-122"/>
                <a:ea typeface="幼圆" pitchFamily="49" charset="-122"/>
              </a:rPr>
              <a:t>解：</a:t>
            </a:r>
            <a:r>
              <a:rPr kumimoji="0" lang="zh-CN" altLang="en-US" sz="2000" b="1" dirty="0">
                <a:solidFill>
                  <a:srgbClr val="000000"/>
                </a:solidFill>
                <a:latin typeface="幼圆" pitchFamily="49" charset="-122"/>
                <a:ea typeface="幼圆" pitchFamily="49" charset="-122"/>
              </a:rPr>
              <a:t>令</a:t>
            </a:r>
            <a:r>
              <a:rPr kumimoji="0" lang="en-US" altLang="zh-CN" sz="2000" b="1" dirty="0">
                <a:solidFill>
                  <a:srgbClr val="000000"/>
                </a:solidFill>
                <a:latin typeface="幼圆" pitchFamily="49" charset="-122"/>
                <a:ea typeface="幼圆" pitchFamily="49" charset="-122"/>
              </a:rPr>
              <a:t>x</a:t>
            </a:r>
            <a:r>
              <a:rPr kumimoji="0" lang="zh-CN" altLang="en-US" sz="2000" b="1" dirty="0">
                <a:solidFill>
                  <a:srgbClr val="000000"/>
                </a:solidFill>
                <a:latin typeface="幼圆" pitchFamily="49" charset="-122"/>
                <a:ea typeface="幼圆" pitchFamily="49" charset="-122"/>
              </a:rPr>
              <a:t>、</a:t>
            </a:r>
            <a:r>
              <a:rPr kumimoji="0" lang="en-US" altLang="zh-CN" sz="2000" b="1" dirty="0">
                <a:solidFill>
                  <a:srgbClr val="000000"/>
                </a:solidFill>
                <a:latin typeface="幼圆" pitchFamily="49" charset="-122"/>
                <a:ea typeface="幼圆" pitchFamily="49" charset="-122"/>
              </a:rPr>
              <a:t>y</a:t>
            </a:r>
            <a:r>
              <a:rPr kumimoji="0" lang="zh-CN" altLang="en-US" sz="2000" b="1" dirty="0">
                <a:solidFill>
                  <a:srgbClr val="000000"/>
                </a:solidFill>
                <a:latin typeface="幼圆" pitchFamily="49" charset="-122"/>
                <a:ea typeface="幼圆" pitchFamily="49" charset="-122"/>
              </a:rPr>
              <a:t>分别代表</a:t>
            </a:r>
            <a:r>
              <a:rPr kumimoji="0" lang="zh-CN" altLang="en-US" sz="2000" b="1" dirty="0">
                <a:solidFill>
                  <a:srgbClr val="5500FF"/>
                </a:solidFill>
                <a:latin typeface="幼圆" pitchFamily="49" charset="-122"/>
                <a:ea typeface="幼圆" pitchFamily="49" charset="-122"/>
              </a:rPr>
              <a:t>投资</a:t>
            </a:r>
            <a:r>
              <a:rPr kumimoji="0" lang="zh-CN" altLang="en-US" sz="2000" b="1" dirty="0">
                <a:solidFill>
                  <a:srgbClr val="000000"/>
                </a:solidFill>
                <a:latin typeface="幼圆" pitchFamily="49" charset="-122"/>
                <a:ea typeface="幼圆" pitchFamily="49" charset="-122"/>
              </a:rPr>
              <a:t>和</a:t>
            </a:r>
            <a:r>
              <a:rPr kumimoji="0" lang="zh-CN" altLang="en-US" sz="2000" b="1" dirty="0">
                <a:solidFill>
                  <a:srgbClr val="00B0F0"/>
                </a:solidFill>
                <a:latin typeface="幼圆" pitchFamily="49" charset="-122"/>
                <a:ea typeface="幼圆" pitchFamily="49" charset="-122"/>
              </a:rPr>
              <a:t>年收入</a:t>
            </a:r>
            <a:r>
              <a:rPr kumimoji="0" lang="zh-CN" altLang="en-US" sz="2000" b="1" dirty="0">
                <a:solidFill>
                  <a:srgbClr val="000000"/>
                </a:solidFill>
                <a:latin typeface="幼圆" pitchFamily="49" charset="-122"/>
                <a:ea typeface="幼圆" pitchFamily="49" charset="-122"/>
              </a:rPr>
              <a:t>的变化百分数，</a:t>
            </a:r>
            <a:r>
              <a:rPr kumimoji="0" lang="zh-CN" altLang="en-US" sz="2000" b="1" dirty="0">
                <a:solidFill>
                  <a:srgbClr val="FFC000"/>
                </a:solidFill>
                <a:latin typeface="幼圆" pitchFamily="49" charset="-122"/>
                <a:ea typeface="幼圆" pitchFamily="49" charset="-122"/>
              </a:rPr>
              <a:t>寿命</a:t>
            </a:r>
            <a:r>
              <a:rPr kumimoji="0" lang="zh-CN" altLang="en-US" sz="2000" b="1" dirty="0">
                <a:solidFill>
                  <a:srgbClr val="000000"/>
                </a:solidFill>
                <a:latin typeface="幼圆" pitchFamily="49" charset="-122"/>
                <a:ea typeface="幼圆" pitchFamily="49" charset="-122"/>
              </a:rPr>
              <a:t>为</a:t>
            </a:r>
            <a:r>
              <a:rPr kumimoji="0" lang="en-US" altLang="zh-CN" sz="2000" b="1" dirty="0">
                <a:solidFill>
                  <a:srgbClr val="000000"/>
                </a:solidFill>
                <a:latin typeface="幼圆" pitchFamily="49" charset="-122"/>
                <a:ea typeface="幼圆" pitchFamily="49" charset="-122"/>
              </a:rPr>
              <a:t>n</a:t>
            </a:r>
            <a:r>
              <a:rPr kumimoji="0" lang="zh-CN" altLang="en-US" sz="2000" b="1" dirty="0">
                <a:solidFill>
                  <a:srgbClr val="000000"/>
                </a:solidFill>
                <a:latin typeface="幼圆" pitchFamily="49" charset="-122"/>
                <a:ea typeface="幼圆" pitchFamily="49" charset="-122"/>
              </a:rPr>
              <a:t>年。</a:t>
            </a:r>
            <a:endParaRPr kumimoji="0" lang="en-US" altLang="zh-CN" sz="2000" b="1" dirty="0">
              <a:solidFill>
                <a:srgbClr val="000000"/>
              </a:solidFill>
              <a:latin typeface="幼圆" pitchFamily="49" charset="-122"/>
              <a:ea typeface="幼圆" pitchFamily="49" charset="-122"/>
            </a:endParaRPr>
          </a:p>
          <a:p>
            <a:pPr fontAlgn="base">
              <a:lnSpc>
                <a:spcPct val="150000"/>
              </a:lnSpc>
              <a:spcBef>
                <a:spcPct val="0"/>
              </a:spcBef>
              <a:spcAft>
                <a:spcPct val="0"/>
              </a:spcAft>
              <a:buClrTx/>
              <a:buSzTx/>
            </a:pPr>
            <a:r>
              <a:rPr kumimoji="0" lang="zh-CN" altLang="en-US" sz="2000" b="1" dirty="0">
                <a:solidFill>
                  <a:srgbClr val="000000"/>
                </a:solidFill>
                <a:latin typeface="幼圆" pitchFamily="49" charset="-122"/>
                <a:ea typeface="幼圆" pitchFamily="49" charset="-122"/>
              </a:rPr>
              <a:t>    项目若可行则须满足</a:t>
            </a:r>
            <a:r>
              <a:rPr kumimoji="0" lang="zh-CN" altLang="en-US" sz="2000" b="1" dirty="0">
                <a:solidFill>
                  <a:srgbClr val="FF0000"/>
                </a:solidFill>
                <a:latin typeface="幼圆" pitchFamily="49" charset="-122"/>
                <a:ea typeface="幼圆" pitchFamily="49" charset="-122"/>
              </a:rPr>
              <a:t>净年值</a:t>
            </a:r>
            <a:r>
              <a:rPr kumimoji="0" lang="zh-CN" altLang="en-US" sz="2000" b="1" dirty="0">
                <a:solidFill>
                  <a:srgbClr val="000000"/>
                </a:solidFill>
                <a:latin typeface="幼圆" pitchFamily="49" charset="-122"/>
                <a:ea typeface="幼圆" pitchFamily="49" charset="-122"/>
              </a:rPr>
              <a:t>大于</a:t>
            </a:r>
            <a:r>
              <a:rPr kumimoji="0" lang="en-US" altLang="zh-CN" sz="2000" b="1" dirty="0">
                <a:solidFill>
                  <a:srgbClr val="000000"/>
                </a:solidFill>
                <a:latin typeface="幼圆" pitchFamily="49" charset="-122"/>
                <a:ea typeface="幼圆" pitchFamily="49" charset="-122"/>
              </a:rPr>
              <a:t>0</a:t>
            </a:r>
            <a:r>
              <a:rPr kumimoji="0" lang="zh-CN" altLang="en-US" sz="2000" b="1" dirty="0">
                <a:solidFill>
                  <a:srgbClr val="000000"/>
                </a:solidFill>
                <a:latin typeface="幼圆" pitchFamily="49" charset="-122"/>
                <a:ea typeface="幼圆" pitchFamily="49" charset="-122"/>
              </a:rPr>
              <a:t>。</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E97F038D-C2A9-D0FF-60E6-7B938FBE8F3B}"/>
                  </a:ext>
                </a:extLst>
              </p:cNvPr>
              <p:cNvSpPr txBox="1"/>
              <p:nvPr/>
            </p:nvSpPr>
            <p:spPr>
              <a:xfrm>
                <a:off x="1959955" y="5310817"/>
                <a:ext cx="7281096" cy="677108"/>
              </a:xfrm>
              <a:prstGeom prst="rect">
                <a:avLst/>
              </a:prstGeom>
              <a:noFill/>
            </p:spPr>
            <p:txBody>
              <a:bodyPr wrap="none" lIns="0" tIns="0" rIns="0" bIns="0"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altLang="zh-CN" sz="2200" b="1" i="1">
                          <a:solidFill>
                            <a:srgbClr val="FF0000"/>
                          </a:solidFill>
                          <a:latin typeface="Cambria Math" panose="02040503050406030204" pitchFamily="18" charset="0"/>
                        </a:rPr>
                        <m:t>𝑵𝑨𝑽</m:t>
                      </m:r>
                      <m:r>
                        <a:rPr kumimoji="1" lang="en-US" altLang="zh-CN" sz="2200" i="1">
                          <a:solidFill>
                            <a:srgbClr val="000000"/>
                          </a:solidFill>
                          <a:latin typeface="Cambria Math" panose="02040503050406030204" pitchFamily="18" charset="0"/>
                        </a:rPr>
                        <m:t>=−10000</m:t>
                      </m:r>
                      <m:d>
                        <m:dPr>
                          <m:ctrlPr>
                            <a:rPr kumimoji="1" lang="en-US" altLang="zh-CN" sz="2200" i="1">
                              <a:solidFill>
                                <a:srgbClr val="000000"/>
                              </a:solidFill>
                              <a:latin typeface="Cambria Math" panose="02040503050406030204" pitchFamily="18" charset="0"/>
                            </a:rPr>
                          </m:ctrlPr>
                        </m:dPr>
                        <m:e>
                          <m:r>
                            <a:rPr kumimoji="1" lang="en-US" altLang="zh-CN" sz="2200" i="1">
                              <a:solidFill>
                                <a:srgbClr val="000000"/>
                              </a:solidFill>
                              <a:latin typeface="Cambria Math" panose="02040503050406030204" pitchFamily="18" charset="0"/>
                            </a:rPr>
                            <m:t>1+</m:t>
                          </m:r>
                          <m:r>
                            <a:rPr kumimoji="1" lang="en-US" altLang="zh-CN" sz="2200" i="1">
                              <a:solidFill>
                                <a:srgbClr val="000000"/>
                              </a:solidFill>
                              <a:latin typeface="Cambria Math" panose="02040503050406030204" pitchFamily="18" charset="0"/>
                            </a:rPr>
                            <m:t>𝑥</m:t>
                          </m:r>
                        </m:e>
                      </m:d>
                      <m:d>
                        <m:dPr>
                          <m:ctrlPr>
                            <a:rPr kumimoji="1" lang="en-US" altLang="zh-CN" sz="2200" i="1">
                              <a:solidFill>
                                <a:srgbClr val="000000"/>
                              </a:solidFill>
                              <a:latin typeface="Cambria Math" panose="02040503050406030204" pitchFamily="18" charset="0"/>
                            </a:rPr>
                          </m:ctrlPr>
                        </m:dPr>
                        <m:e>
                          <m:f>
                            <m:fPr>
                              <m:type m:val="lin"/>
                              <m:ctrlPr>
                                <a:rPr kumimoji="1" lang="en-US" altLang="zh-CN" sz="2200" i="1">
                                  <a:solidFill>
                                    <a:srgbClr val="000000"/>
                                  </a:solidFill>
                                  <a:latin typeface="Cambria Math" panose="02040503050406030204" pitchFamily="18" charset="0"/>
                                </a:rPr>
                              </m:ctrlPr>
                            </m:fPr>
                            <m:num>
                              <m:r>
                                <a:rPr kumimoji="1" lang="en-US" altLang="zh-CN" sz="2200" i="1">
                                  <a:solidFill>
                                    <a:srgbClr val="000000"/>
                                  </a:solidFill>
                                  <a:latin typeface="Cambria Math" panose="02040503050406030204" pitchFamily="18" charset="0"/>
                                </a:rPr>
                                <m:t>𝐴</m:t>
                              </m:r>
                            </m:num>
                            <m:den>
                              <m:r>
                                <a:rPr kumimoji="1" lang="en-US" altLang="zh-CN" sz="2200" i="1">
                                  <a:solidFill>
                                    <a:srgbClr val="000000"/>
                                  </a:solidFill>
                                  <a:latin typeface="Cambria Math" panose="02040503050406030204" pitchFamily="18" charset="0"/>
                                </a:rPr>
                                <m:t>𝑃</m:t>
                              </m:r>
                              <m:r>
                                <a:rPr kumimoji="1" lang="en-US" altLang="zh-CN" sz="2200" i="1">
                                  <a:solidFill>
                                    <a:srgbClr val="000000"/>
                                  </a:solidFill>
                                  <a:latin typeface="Cambria Math" panose="02040503050406030204" pitchFamily="18" charset="0"/>
                                </a:rPr>
                                <m:t>, 8%, </m:t>
                              </m:r>
                              <m:r>
                                <a:rPr kumimoji="1" lang="en-US" altLang="zh-CN" sz="2200" i="1">
                                  <a:solidFill>
                                    <a:srgbClr val="000000"/>
                                  </a:solidFill>
                                  <a:latin typeface="Cambria Math" panose="02040503050406030204" pitchFamily="18" charset="0"/>
                                </a:rPr>
                                <m:t>𝑛</m:t>
                              </m:r>
                            </m:den>
                          </m:f>
                        </m:e>
                      </m:d>
                      <m:r>
                        <a:rPr kumimoji="1" lang="en-US" altLang="zh-CN" sz="2200" dirty="0">
                          <a:solidFill>
                            <a:srgbClr val="000000"/>
                          </a:solidFill>
                          <a:latin typeface="Cambria Math" panose="02040503050406030204" pitchFamily="18" charset="0"/>
                          <a:ea typeface="Cambria Math" panose="02040503050406030204" pitchFamily="18" charset="0"/>
                        </a:rPr>
                        <m:t>+</m:t>
                      </m:r>
                      <m:r>
                        <a:rPr kumimoji="1" lang="en-US" altLang="zh-CN" sz="2200" i="1" dirty="0">
                          <a:solidFill>
                            <a:srgbClr val="000000"/>
                          </a:solidFill>
                          <a:latin typeface="Cambria Math" panose="02040503050406030204" pitchFamily="18" charset="0"/>
                          <a:ea typeface="Cambria Math" panose="02040503050406030204" pitchFamily="18" charset="0"/>
                        </a:rPr>
                        <m:t>5000</m:t>
                      </m:r>
                      <m:d>
                        <m:dPr>
                          <m:ctrlPr>
                            <a:rPr kumimoji="1" lang="en-US" altLang="zh-CN" sz="2200" i="1">
                              <a:solidFill>
                                <a:srgbClr val="000000"/>
                              </a:solidFill>
                              <a:latin typeface="Cambria Math" panose="02040503050406030204" pitchFamily="18" charset="0"/>
                            </a:rPr>
                          </m:ctrlPr>
                        </m:dPr>
                        <m:e>
                          <m:r>
                            <a:rPr kumimoji="1" lang="en-US" altLang="zh-CN" sz="2200" i="1">
                              <a:solidFill>
                                <a:srgbClr val="000000"/>
                              </a:solidFill>
                              <a:latin typeface="Cambria Math" panose="02040503050406030204" pitchFamily="18" charset="0"/>
                            </a:rPr>
                            <m:t>1+</m:t>
                          </m:r>
                          <m:r>
                            <a:rPr kumimoji="1" lang="en-US" altLang="zh-CN" sz="2200" i="1">
                              <a:solidFill>
                                <a:srgbClr val="000000"/>
                              </a:solidFill>
                              <a:latin typeface="Cambria Math" panose="02040503050406030204" pitchFamily="18" charset="0"/>
                            </a:rPr>
                            <m:t>𝑦</m:t>
                          </m:r>
                        </m:e>
                      </m:d>
                      <m:r>
                        <a:rPr kumimoji="1" lang="en-US" altLang="zh-CN" sz="2200" i="1">
                          <a:solidFill>
                            <a:srgbClr val="000000"/>
                          </a:solidFill>
                          <a:latin typeface="Cambria Math" panose="02040503050406030204" pitchFamily="18" charset="0"/>
                          <a:ea typeface="Cambria Math" panose="02040503050406030204" pitchFamily="18" charset="0"/>
                        </a:rPr>
                        <m:t>−2200</m:t>
                      </m:r>
                    </m:oMath>
                  </m:oMathPara>
                </a14:m>
                <a:endParaRPr kumimoji="1" lang="en-US" altLang="zh-CN" sz="2200" i="1" dirty="0">
                  <a:solidFill>
                    <a:srgbClr val="000000"/>
                  </a:solidFill>
                  <a:latin typeface="Cambria Math" panose="02040503050406030204" pitchFamily="18" charset="0"/>
                  <a:ea typeface="Cambria Math" panose="02040503050406030204" pitchFamily="18" charset="0"/>
                </a:endParaRPr>
              </a:p>
              <a:p>
                <a:pPr eaLnBrk="0" fontAlgn="base" hangingPunct="0">
                  <a:spcBef>
                    <a:spcPct val="0"/>
                  </a:spcBef>
                  <a:spcAft>
                    <a:spcPct val="0"/>
                  </a:spcAft>
                </a:pPr>
                <a14:m>
                  <m:oMathPara xmlns:m="http://schemas.openxmlformats.org/officeDocument/2006/math">
                    <m:oMathParaPr>
                      <m:jc m:val="left"/>
                    </m:oMathParaPr>
                    <m:oMath xmlns:m="http://schemas.openxmlformats.org/officeDocument/2006/math">
                      <m:r>
                        <a:rPr kumimoji="1" lang="en-US" altLang="zh-CN" sz="2200" i="1">
                          <a:solidFill>
                            <a:srgbClr val="000000"/>
                          </a:solidFill>
                          <a:latin typeface="Cambria Math" panose="02040503050406030204" pitchFamily="18" charset="0"/>
                          <a:ea typeface="Cambria Math" panose="02040503050406030204" pitchFamily="18" charset="0"/>
                        </a:rPr>
                        <m:t>               +2000</m:t>
                      </m:r>
                      <m:d>
                        <m:dPr>
                          <m:ctrlPr>
                            <a:rPr kumimoji="1" lang="en-US" altLang="zh-CN" sz="2200" i="1">
                              <a:solidFill>
                                <a:srgbClr val="000000"/>
                              </a:solidFill>
                              <a:latin typeface="Cambria Math" panose="02040503050406030204" pitchFamily="18" charset="0"/>
                              <a:ea typeface="Cambria Math" panose="02040503050406030204" pitchFamily="18" charset="0"/>
                            </a:rPr>
                          </m:ctrlPr>
                        </m:dPr>
                        <m:e>
                          <m:f>
                            <m:fPr>
                              <m:type m:val="lin"/>
                              <m:ctrlPr>
                                <a:rPr kumimoji="1" lang="en-US" altLang="zh-CN" sz="2200" i="1">
                                  <a:solidFill>
                                    <a:srgbClr val="000000"/>
                                  </a:solidFill>
                                  <a:latin typeface="Cambria Math" panose="02040503050406030204" pitchFamily="18" charset="0"/>
                                  <a:ea typeface="Cambria Math" panose="02040503050406030204" pitchFamily="18" charset="0"/>
                                </a:rPr>
                              </m:ctrlPr>
                            </m:fPr>
                            <m:num>
                              <m:r>
                                <a:rPr kumimoji="1" lang="en-US" altLang="zh-CN" sz="2200" i="1">
                                  <a:solidFill>
                                    <a:srgbClr val="000000"/>
                                  </a:solidFill>
                                  <a:latin typeface="Cambria Math" panose="02040503050406030204" pitchFamily="18" charset="0"/>
                                  <a:ea typeface="Cambria Math" panose="02040503050406030204" pitchFamily="18" charset="0"/>
                                </a:rPr>
                                <m:t>𝐴</m:t>
                              </m:r>
                            </m:num>
                            <m:den>
                              <m:r>
                                <a:rPr kumimoji="1" lang="en-US" altLang="zh-CN" sz="2200" i="1">
                                  <a:solidFill>
                                    <a:srgbClr val="000000"/>
                                  </a:solidFill>
                                  <a:latin typeface="Cambria Math" panose="02040503050406030204" pitchFamily="18" charset="0"/>
                                  <a:ea typeface="Cambria Math" panose="02040503050406030204" pitchFamily="18" charset="0"/>
                                </a:rPr>
                                <m:t>𝐹</m:t>
                              </m:r>
                              <m:r>
                                <a:rPr kumimoji="1" lang="en-US" altLang="zh-CN" sz="2200" i="1">
                                  <a:solidFill>
                                    <a:srgbClr val="000000"/>
                                  </a:solidFill>
                                  <a:latin typeface="Cambria Math" panose="02040503050406030204" pitchFamily="18" charset="0"/>
                                  <a:ea typeface="Cambria Math" panose="02040503050406030204" pitchFamily="18" charset="0"/>
                                </a:rPr>
                                <m:t>, 8%,</m:t>
                              </m:r>
                              <m:r>
                                <a:rPr kumimoji="1" lang="en-US" altLang="zh-CN" sz="2200" i="1">
                                  <a:solidFill>
                                    <a:srgbClr val="000000"/>
                                  </a:solidFill>
                                  <a:latin typeface="Cambria Math" panose="02040503050406030204" pitchFamily="18" charset="0"/>
                                  <a:ea typeface="Cambria Math" panose="02040503050406030204" pitchFamily="18" charset="0"/>
                                </a:rPr>
                                <m:t>𝑛</m:t>
                              </m:r>
                            </m:den>
                          </m:f>
                        </m:e>
                      </m:d>
                      <m:r>
                        <a:rPr kumimoji="1" lang="en-US" altLang="zh-CN" sz="2200" i="1">
                          <a:solidFill>
                            <a:srgbClr val="000000"/>
                          </a:solidFill>
                          <a:latin typeface="Cambria Math" panose="02040503050406030204" pitchFamily="18" charset="0"/>
                          <a:ea typeface="Cambria Math" panose="02040503050406030204" pitchFamily="18" charset="0"/>
                        </a:rPr>
                        <m:t>≥0</m:t>
                      </m:r>
                    </m:oMath>
                  </m:oMathPara>
                </a14:m>
                <a:endParaRPr kumimoji="1" lang="zh-CN" altLang="en-US" sz="2200" dirty="0">
                  <a:solidFill>
                    <a:srgbClr val="000000"/>
                  </a:solidFill>
                  <a:latin typeface="Tahoma" panose="020B0604030504040204" pitchFamily="34" charset="0"/>
                  <a:ea typeface="宋体" panose="02010600030101010101" pitchFamily="2" charset="-122"/>
                </a:endParaRPr>
              </a:p>
            </p:txBody>
          </p:sp>
        </mc:Choice>
        <mc:Fallback>
          <p:sp>
            <p:nvSpPr>
              <p:cNvPr id="2" name="文本框 1">
                <a:extLst>
                  <a:ext uri="{FF2B5EF4-FFF2-40B4-BE49-F238E27FC236}">
                    <a16:creationId xmlns:a16="http://schemas.microsoft.com/office/drawing/2014/main" id="{E97F038D-C2A9-D0FF-60E6-7B938FBE8F3B}"/>
                  </a:ext>
                </a:extLst>
              </p:cNvPr>
              <p:cNvSpPr txBox="1">
                <a:spLocks noRot="1" noChangeAspect="1" noMove="1" noResize="1" noEditPoints="1" noAdjustHandles="1" noChangeArrowheads="1" noChangeShapeType="1" noTextEdit="1"/>
              </p:cNvSpPr>
              <p:nvPr/>
            </p:nvSpPr>
            <p:spPr>
              <a:xfrm>
                <a:off x="1959955" y="5310817"/>
                <a:ext cx="7281096" cy="677108"/>
              </a:xfrm>
              <a:prstGeom prst="rect">
                <a:avLst/>
              </a:prstGeom>
              <a:blipFill>
                <a:blip r:embed="rId2"/>
                <a:stretch>
                  <a:fillRect l="-1916" t="-85185" b="-127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195945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233509"/>
                                        </p:tgtEl>
                                        <p:attrNameLst>
                                          <p:attrName>style.visibility</p:attrName>
                                        </p:attrNameLst>
                                      </p:cBhvr>
                                      <p:to>
                                        <p:strVal val="visible"/>
                                      </p:to>
                                    </p:set>
                                    <p:animEffect transition="in" filter="slide(fromBottom)">
                                      <p:cBhvr>
                                        <p:cTn id="7" dur="500"/>
                                        <p:tgtEl>
                                          <p:spTgt spid="233509"/>
                                        </p:tgtEl>
                                      </p:cBhvr>
                                    </p:animEffect>
                                  </p:childTnLst>
                                </p:cTn>
                              </p:par>
                              <p:par>
                                <p:cTn id="8" presetID="12" presetClass="entr" presetSubtype="4" fill="hold" nodeType="withEffect">
                                  <p:stCondLst>
                                    <p:cond delay="0"/>
                                  </p:stCondLst>
                                  <p:childTnLst>
                                    <p:set>
                                      <p:cBhvr>
                                        <p:cTn id="9" dur="1" fill="hold">
                                          <p:stCondLst>
                                            <p:cond delay="0"/>
                                          </p:stCondLst>
                                        </p:cTn>
                                        <p:tgtEl>
                                          <p:spTgt spid="233507"/>
                                        </p:tgtEl>
                                        <p:attrNameLst>
                                          <p:attrName>style.visibility</p:attrName>
                                        </p:attrNameLst>
                                      </p:cBhvr>
                                      <p:to>
                                        <p:strVal val="visible"/>
                                      </p:to>
                                    </p:set>
                                    <p:animEffect transition="in" filter="slide(fromBottom)">
                                      <p:cBhvr>
                                        <p:cTn id="10" dur="500"/>
                                        <p:tgtEl>
                                          <p:spTgt spid="23350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33537"/>
                                        </p:tgtEl>
                                        <p:attrNameLst>
                                          <p:attrName>style.visibility</p:attrName>
                                        </p:attrNameLst>
                                      </p:cBhvr>
                                      <p:to>
                                        <p:strVal val="visible"/>
                                      </p:to>
                                    </p:set>
                                    <p:animEffect transition="in" filter="slide(fromBottom)">
                                      <p:cBhvr>
                                        <p:cTn id="15" dur="500"/>
                                        <p:tgtEl>
                                          <p:spTgt spid="233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07" grpId="0" animBg="1"/>
      <p:bldP spid="23353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a:extLst>
              <a:ext uri="{FF2B5EF4-FFF2-40B4-BE49-F238E27FC236}">
                <a16:creationId xmlns:a16="http://schemas.microsoft.com/office/drawing/2014/main" id="{847DDBA0-E7CF-E74E-EE39-24D25A2A4E3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B61AC45F-7B0B-224B-8021-56840832F16D}" type="slidenum">
              <a:rPr kumimoji="0" lang="en-US" altLang="zh-CN" sz="1000">
                <a:solidFill>
                  <a:srgbClr val="808080"/>
                </a:solidFill>
                <a:ea typeface="华文行楷" panose="02010800040101010101" pitchFamily="2" charset="-122"/>
              </a:rPr>
              <a:pPr fontAlgn="base">
                <a:spcBef>
                  <a:spcPct val="0"/>
                </a:spcBef>
                <a:spcAft>
                  <a:spcPct val="0"/>
                </a:spcAft>
                <a:buClrTx/>
                <a:buSzTx/>
              </a:pPr>
              <a:t>32</a:t>
            </a:fld>
            <a:endParaRPr kumimoji="0" lang="en-US" altLang="zh-CN" sz="1000">
              <a:solidFill>
                <a:srgbClr val="808080"/>
              </a:solidFill>
              <a:ea typeface="华文行楷" panose="02010800040101010101" pitchFamily="2" charset="-122"/>
            </a:endParaRPr>
          </a:p>
        </p:txBody>
      </p:sp>
      <p:sp>
        <p:nvSpPr>
          <p:cNvPr id="70659" name="Rectangle 2">
            <a:extLst>
              <a:ext uri="{FF2B5EF4-FFF2-40B4-BE49-F238E27FC236}">
                <a16:creationId xmlns:a16="http://schemas.microsoft.com/office/drawing/2014/main" id="{CB810961-C714-21E2-8AD4-392362A2EE5D}"/>
              </a:ext>
            </a:extLst>
          </p:cNvPr>
          <p:cNvSpPr>
            <a:spLocks noGrp="1" noChangeArrowheads="1"/>
          </p:cNvSpPr>
          <p:nvPr>
            <p:ph type="title"/>
          </p:nvPr>
        </p:nvSpPr>
        <p:spPr/>
        <p:txBody>
          <a:bodyPr/>
          <a:lstStyle/>
          <a:p>
            <a:pPr eaLnBrk="1" hangingPunct="1"/>
            <a:r>
              <a:rPr lang="zh-CN" altLang="en-US" dirty="0">
                <a:solidFill>
                  <a:srgbClr val="FF0000"/>
                </a:solidFill>
              </a:rPr>
              <a:t>多因素</a:t>
            </a:r>
            <a:r>
              <a:rPr lang="zh-CN" altLang="en-US" dirty="0"/>
              <a:t>敏感性分析</a:t>
            </a:r>
          </a:p>
        </p:txBody>
      </p:sp>
      <mc:AlternateContent xmlns:mc="http://schemas.openxmlformats.org/markup-compatibility/2006">
        <mc:Choice xmlns:a14="http://schemas.microsoft.com/office/drawing/2010/main" Requires="a14">
          <p:sp>
            <p:nvSpPr>
              <p:cNvPr id="234499" name="Text Box 3">
                <a:extLst>
                  <a:ext uri="{FF2B5EF4-FFF2-40B4-BE49-F238E27FC236}">
                    <a16:creationId xmlns:a16="http://schemas.microsoft.com/office/drawing/2014/main" id="{30DCE955-308D-9993-0128-EEE4F15A8832}"/>
                  </a:ext>
                </a:extLst>
              </p:cNvPr>
              <p:cNvSpPr txBox="1">
                <a:spLocks noChangeArrowheads="1"/>
              </p:cNvSpPr>
              <p:nvPr/>
            </p:nvSpPr>
            <p:spPr bwMode="auto">
              <a:xfrm>
                <a:off x="1861531" y="2256148"/>
                <a:ext cx="7793037" cy="433068"/>
              </a:xfrm>
              <a:prstGeom prst="rect">
                <a:avLst/>
              </a:prstGeom>
              <a:noFill/>
              <a:ln>
                <a:noFill/>
              </a:ln>
              <a:effectLst/>
              <a:extLst>
                <a:ext uri="{909E8E84-426E-40DD-AFC4-6F175D3DCCD1}">
                  <a14:hiddenFill>
                    <a:solidFill>
                      <a:srgbClr val="FFFF00"/>
                    </a:solidFill>
                  </a14:hiddenFill>
                </a:ext>
                <a:ext uri="{91240B29-F687-4F45-9708-019B960494DF}">
                  <a14:hiddenLine w="9525" algn="ctr">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kumimoji="0" lang="zh-CN" altLang="en-US" sz="2000" b="1" dirty="0">
                    <a:solidFill>
                      <a:srgbClr val="000000"/>
                    </a:solidFill>
                    <a:latin typeface="幼圆" pitchFamily="49" charset="-122"/>
                    <a:ea typeface="幼圆" pitchFamily="49" charset="-122"/>
                  </a:rPr>
                  <a:t>令</a:t>
                </a:r>
                <a:r>
                  <a:rPr kumimoji="0" lang="en-US" altLang="zh-CN" sz="2000" b="1" dirty="0">
                    <a:solidFill>
                      <a:srgbClr val="000000"/>
                    </a:solidFill>
                    <a:latin typeface="幼圆" pitchFamily="49" charset="-122"/>
                    <a:ea typeface="幼圆" pitchFamily="49" charset="-122"/>
                  </a:rPr>
                  <a:t>n=2</a:t>
                </a:r>
                <a:r>
                  <a:rPr kumimoji="0" lang="zh-CN" altLang="en-US" sz="2000" b="1" dirty="0">
                    <a:solidFill>
                      <a:srgbClr val="000000"/>
                    </a:solidFill>
                    <a:latin typeface="幼圆" pitchFamily="49" charset="-122"/>
                    <a:ea typeface="幼圆" pitchFamily="49" charset="-122"/>
                  </a:rPr>
                  <a:t>得：</a:t>
                </a:r>
                <a14:m>
                  <m:oMath xmlns:m="http://schemas.openxmlformats.org/officeDocument/2006/math">
                    <m:r>
                      <a:rPr kumimoji="0" lang="en-US" altLang="zh-CN" sz="2200" i="1">
                        <a:solidFill>
                          <a:srgbClr val="000000"/>
                        </a:solidFill>
                        <a:latin typeface="Cambria Math" panose="02040503050406030204" pitchFamily="18" charset="0"/>
                        <a:ea typeface="幼圆" pitchFamily="49" charset="-122"/>
                      </a:rPr>
                      <m:t>𝑁𝐴𝑉</m:t>
                    </m:r>
                    <m:d>
                      <m:dPr>
                        <m:ctrlPr>
                          <a:rPr kumimoji="0" lang="en-US" altLang="zh-CN" sz="2200" i="1">
                            <a:solidFill>
                              <a:srgbClr val="000000"/>
                            </a:solidFill>
                            <a:latin typeface="Cambria Math" panose="02040503050406030204" pitchFamily="18" charset="0"/>
                            <a:ea typeface="幼圆" pitchFamily="49" charset="-122"/>
                          </a:rPr>
                        </m:ctrlPr>
                      </m:dPr>
                      <m:e>
                        <m:r>
                          <a:rPr kumimoji="0" lang="en-US" altLang="zh-CN" sz="2200" i="1">
                            <a:solidFill>
                              <a:srgbClr val="000000"/>
                            </a:solidFill>
                            <a:latin typeface="Cambria Math" panose="02040503050406030204" pitchFamily="18" charset="0"/>
                            <a:ea typeface="幼圆" pitchFamily="49" charset="-122"/>
                          </a:rPr>
                          <m:t>2</m:t>
                        </m:r>
                      </m:e>
                    </m:d>
                    <m:r>
                      <a:rPr kumimoji="0" lang="en-US" altLang="zh-CN" sz="2200" i="1">
                        <a:solidFill>
                          <a:srgbClr val="000000"/>
                        </a:solidFill>
                        <a:latin typeface="Cambria Math" panose="02040503050406030204" pitchFamily="18" charset="0"/>
                        <a:ea typeface="Cambria Math" panose="02040503050406030204" pitchFamily="18" charset="0"/>
                      </a:rPr>
                      <m:t>=−1846.62−5607.70</m:t>
                    </m:r>
                    <m:r>
                      <a:rPr kumimoji="0" lang="en-US" altLang="zh-CN" sz="2200" i="1">
                        <a:solidFill>
                          <a:srgbClr val="000000"/>
                        </a:solidFill>
                        <a:latin typeface="Cambria Math" panose="02040503050406030204" pitchFamily="18" charset="0"/>
                        <a:ea typeface="Cambria Math" panose="02040503050406030204" pitchFamily="18" charset="0"/>
                      </a:rPr>
                      <m:t>𝑥</m:t>
                    </m:r>
                    <m:r>
                      <a:rPr kumimoji="0" lang="en-US" altLang="zh-CN" sz="2200" i="1">
                        <a:solidFill>
                          <a:srgbClr val="000000"/>
                        </a:solidFill>
                        <a:latin typeface="Cambria Math" panose="02040503050406030204" pitchFamily="18" charset="0"/>
                        <a:ea typeface="Cambria Math" panose="02040503050406030204" pitchFamily="18" charset="0"/>
                      </a:rPr>
                      <m:t>+5000</m:t>
                    </m:r>
                    <m:r>
                      <a:rPr kumimoji="0" lang="en-US" altLang="zh-CN" sz="2200" i="1">
                        <a:solidFill>
                          <a:srgbClr val="000000"/>
                        </a:solidFill>
                        <a:latin typeface="Cambria Math" panose="02040503050406030204" pitchFamily="18" charset="0"/>
                        <a:ea typeface="Cambria Math" panose="02040503050406030204" pitchFamily="18" charset="0"/>
                      </a:rPr>
                      <m:t>𝑦</m:t>
                    </m:r>
                    <m:r>
                      <a:rPr kumimoji="0" lang="en-US" altLang="zh-CN" sz="2200" i="1">
                        <a:solidFill>
                          <a:srgbClr val="000000"/>
                        </a:solidFill>
                        <a:latin typeface="Cambria Math" panose="02040503050406030204" pitchFamily="18" charset="0"/>
                        <a:ea typeface="Cambria Math" panose="02040503050406030204" pitchFamily="18" charset="0"/>
                      </a:rPr>
                      <m:t>≥0</m:t>
                    </m:r>
                  </m:oMath>
                </a14:m>
                <a:endParaRPr kumimoji="0" lang="zh-CN" altLang="en-US" sz="2200" dirty="0">
                  <a:solidFill>
                    <a:srgbClr val="000000"/>
                  </a:solidFill>
                  <a:latin typeface="幼圆" pitchFamily="49" charset="-122"/>
                  <a:ea typeface="幼圆" pitchFamily="49" charset="-122"/>
                </a:endParaRPr>
              </a:p>
            </p:txBody>
          </p:sp>
        </mc:Choice>
        <mc:Fallback>
          <p:sp>
            <p:nvSpPr>
              <p:cNvPr id="234499" name="Text Box 3">
                <a:extLst>
                  <a:ext uri="{FF2B5EF4-FFF2-40B4-BE49-F238E27FC236}">
                    <a16:creationId xmlns:a16="http://schemas.microsoft.com/office/drawing/2014/main" id="{30DCE955-308D-9993-0128-EEE4F15A8832}"/>
                  </a:ext>
                </a:extLst>
              </p:cNvPr>
              <p:cNvSpPr txBox="1">
                <a:spLocks noRot="1" noChangeAspect="1" noMove="1" noResize="1" noEditPoints="1" noAdjustHandles="1" noChangeArrowheads="1" noChangeShapeType="1" noTextEdit="1"/>
              </p:cNvSpPr>
              <p:nvPr/>
            </p:nvSpPr>
            <p:spPr bwMode="auto">
              <a:xfrm>
                <a:off x="1861531" y="2256148"/>
                <a:ext cx="7793037" cy="433068"/>
              </a:xfrm>
              <a:prstGeom prst="rect">
                <a:avLst/>
              </a:prstGeom>
              <a:blipFill>
                <a:blip r:embed="rId2"/>
                <a:stretch>
                  <a:fillRect b="-22857"/>
                </a:stretch>
              </a:blip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234503" name="Text Box 7">
            <a:extLst>
              <a:ext uri="{FF2B5EF4-FFF2-40B4-BE49-F238E27FC236}">
                <a16:creationId xmlns:a16="http://schemas.microsoft.com/office/drawing/2014/main" id="{98768562-C62A-AD44-7D91-CEDDB3928F8A}"/>
              </a:ext>
            </a:extLst>
          </p:cNvPr>
          <p:cNvSpPr txBox="1">
            <a:spLocks noChangeArrowheads="1"/>
          </p:cNvSpPr>
          <p:nvPr/>
        </p:nvSpPr>
        <p:spPr bwMode="auto">
          <a:xfrm>
            <a:off x="2243068" y="3257151"/>
            <a:ext cx="1472176" cy="40229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kumimoji="0" lang="zh-CN" altLang="en-US" sz="2000" b="1" dirty="0">
                <a:solidFill>
                  <a:srgbClr val="000000"/>
                </a:solidFill>
                <a:latin typeface="幼圆" pitchFamily="49" charset="-122"/>
                <a:ea typeface="幼圆" pitchFamily="49" charset="-122"/>
              </a:rPr>
              <a:t>令</a:t>
            </a:r>
            <a:r>
              <a:rPr kumimoji="0" lang="en-US" altLang="zh-CN" sz="2000" b="1" dirty="0">
                <a:solidFill>
                  <a:srgbClr val="000000"/>
                </a:solidFill>
                <a:latin typeface="幼圆" pitchFamily="49" charset="-122"/>
                <a:ea typeface="幼圆" pitchFamily="49" charset="-122"/>
              </a:rPr>
              <a:t>n=3</a:t>
            </a:r>
            <a:r>
              <a:rPr kumimoji="0" lang="zh-CN" altLang="en-US" sz="2000" b="1" dirty="0">
                <a:solidFill>
                  <a:srgbClr val="000000"/>
                </a:solidFill>
                <a:latin typeface="幼圆" pitchFamily="49" charset="-122"/>
                <a:ea typeface="幼圆" pitchFamily="49" charset="-122"/>
              </a:rPr>
              <a:t>得：</a:t>
            </a:r>
          </a:p>
        </p:txBody>
      </p:sp>
      <p:sp>
        <p:nvSpPr>
          <p:cNvPr id="234505" name="Text Box 9">
            <a:extLst>
              <a:ext uri="{FF2B5EF4-FFF2-40B4-BE49-F238E27FC236}">
                <a16:creationId xmlns:a16="http://schemas.microsoft.com/office/drawing/2014/main" id="{95D12641-D570-3F67-5379-51496D867504}"/>
              </a:ext>
            </a:extLst>
          </p:cNvPr>
          <p:cNvSpPr txBox="1">
            <a:spLocks noChangeArrowheads="1"/>
          </p:cNvSpPr>
          <p:nvPr/>
        </p:nvSpPr>
        <p:spPr bwMode="auto">
          <a:xfrm>
            <a:off x="1861530" y="1048091"/>
            <a:ext cx="7924800" cy="105580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ClrTx/>
              <a:buSzTx/>
            </a:pPr>
            <a:r>
              <a:rPr kumimoji="0" lang="en-US" altLang="zh-CN" sz="2400" b="1" dirty="0">
                <a:solidFill>
                  <a:srgbClr val="000000"/>
                </a:solidFill>
                <a:latin typeface="幼圆" pitchFamily="49" charset="-122"/>
                <a:ea typeface="幼圆" pitchFamily="49" charset="-122"/>
              </a:rPr>
              <a:t>    </a:t>
            </a:r>
            <a:r>
              <a:rPr kumimoji="0" lang="zh-CN" altLang="en-US" sz="2000" b="1" dirty="0">
                <a:solidFill>
                  <a:srgbClr val="000000"/>
                </a:solidFill>
                <a:latin typeface="幼圆" pitchFamily="49" charset="-122"/>
                <a:ea typeface="幼圆" pitchFamily="49" charset="-122"/>
              </a:rPr>
              <a:t>该不等式中含有</a:t>
            </a:r>
            <a:r>
              <a:rPr kumimoji="0" lang="zh-CN" altLang="en-US" sz="2000" b="1" dirty="0">
                <a:solidFill>
                  <a:srgbClr val="FF0000"/>
                </a:solidFill>
                <a:latin typeface="幼圆" pitchFamily="49" charset="-122"/>
                <a:ea typeface="幼圆" pitchFamily="49" charset="-122"/>
              </a:rPr>
              <a:t>三个未知数</a:t>
            </a:r>
            <a:r>
              <a:rPr kumimoji="0" lang="zh-CN" altLang="en-US" sz="2000" b="1" dirty="0">
                <a:solidFill>
                  <a:srgbClr val="000000"/>
                </a:solidFill>
                <a:latin typeface="幼圆" pitchFamily="49" charset="-122"/>
                <a:ea typeface="幼圆" pitchFamily="49" charset="-122"/>
              </a:rPr>
              <a:t>，无法用平面表示，可假定某个量为定值，将其转化为二维不等式。</a:t>
            </a:r>
          </a:p>
        </p:txBody>
      </p:sp>
      <p:sp>
        <p:nvSpPr>
          <p:cNvPr id="234506" name="Text Box 10">
            <a:extLst>
              <a:ext uri="{FF2B5EF4-FFF2-40B4-BE49-F238E27FC236}">
                <a16:creationId xmlns:a16="http://schemas.microsoft.com/office/drawing/2014/main" id="{1140227A-D0E9-1644-3044-1030D67D7E19}"/>
              </a:ext>
            </a:extLst>
          </p:cNvPr>
          <p:cNvSpPr txBox="1">
            <a:spLocks noChangeArrowheads="1"/>
          </p:cNvSpPr>
          <p:nvPr/>
        </p:nvSpPr>
        <p:spPr bwMode="auto">
          <a:xfrm>
            <a:off x="2243068" y="3887221"/>
            <a:ext cx="1472176" cy="40229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kumimoji="0" lang="zh-CN" altLang="en-US" sz="2000" b="1" dirty="0">
                <a:solidFill>
                  <a:srgbClr val="000000"/>
                </a:solidFill>
                <a:latin typeface="幼圆" pitchFamily="49" charset="-122"/>
                <a:ea typeface="幼圆" pitchFamily="49" charset="-122"/>
              </a:rPr>
              <a:t>令</a:t>
            </a:r>
            <a:r>
              <a:rPr kumimoji="0" lang="en-US" altLang="zh-CN" sz="2000" b="1" dirty="0">
                <a:solidFill>
                  <a:srgbClr val="000000"/>
                </a:solidFill>
                <a:latin typeface="幼圆" pitchFamily="49" charset="-122"/>
                <a:ea typeface="幼圆" pitchFamily="49" charset="-122"/>
              </a:rPr>
              <a:t>n=4</a:t>
            </a:r>
            <a:r>
              <a:rPr kumimoji="0" lang="zh-CN" altLang="en-US" sz="2000" b="1" dirty="0">
                <a:solidFill>
                  <a:srgbClr val="000000"/>
                </a:solidFill>
                <a:latin typeface="幼圆" pitchFamily="49" charset="-122"/>
                <a:ea typeface="幼圆" pitchFamily="49" charset="-122"/>
              </a:rPr>
              <a:t>得：</a:t>
            </a:r>
          </a:p>
        </p:txBody>
      </p:sp>
      <p:sp>
        <p:nvSpPr>
          <p:cNvPr id="234508" name="Text Box 12">
            <a:extLst>
              <a:ext uri="{FF2B5EF4-FFF2-40B4-BE49-F238E27FC236}">
                <a16:creationId xmlns:a16="http://schemas.microsoft.com/office/drawing/2014/main" id="{F96ED662-3D78-25DC-16E5-0CF82A00BCA5}"/>
              </a:ext>
            </a:extLst>
          </p:cNvPr>
          <p:cNvSpPr txBox="1">
            <a:spLocks noChangeArrowheads="1"/>
          </p:cNvSpPr>
          <p:nvPr/>
        </p:nvSpPr>
        <p:spPr bwMode="auto">
          <a:xfrm>
            <a:off x="2243068" y="4562296"/>
            <a:ext cx="1472176" cy="40229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kumimoji="0" lang="zh-CN" altLang="en-US" sz="2000" b="1" dirty="0">
                <a:solidFill>
                  <a:srgbClr val="000000"/>
                </a:solidFill>
                <a:latin typeface="幼圆" pitchFamily="49" charset="-122"/>
                <a:ea typeface="幼圆" pitchFamily="49" charset="-122"/>
              </a:rPr>
              <a:t>令</a:t>
            </a:r>
            <a:r>
              <a:rPr kumimoji="0" lang="en-US" altLang="zh-CN" sz="2000" b="1" dirty="0">
                <a:solidFill>
                  <a:srgbClr val="000000"/>
                </a:solidFill>
                <a:latin typeface="幼圆" pitchFamily="49" charset="-122"/>
                <a:ea typeface="幼圆" pitchFamily="49" charset="-122"/>
              </a:rPr>
              <a:t>n=5</a:t>
            </a:r>
            <a:r>
              <a:rPr kumimoji="0" lang="zh-CN" altLang="en-US" sz="2000" b="1" dirty="0">
                <a:solidFill>
                  <a:srgbClr val="000000"/>
                </a:solidFill>
                <a:latin typeface="幼圆" pitchFamily="49" charset="-122"/>
                <a:ea typeface="幼圆" pitchFamily="49" charset="-122"/>
              </a:rPr>
              <a:t>得：</a:t>
            </a:r>
          </a:p>
        </p:txBody>
      </p:sp>
      <p:sp>
        <p:nvSpPr>
          <p:cNvPr id="234510" name="Text Box 14">
            <a:extLst>
              <a:ext uri="{FF2B5EF4-FFF2-40B4-BE49-F238E27FC236}">
                <a16:creationId xmlns:a16="http://schemas.microsoft.com/office/drawing/2014/main" id="{A4A29899-29D1-F1CA-CF15-3CD4230C5C17}"/>
              </a:ext>
            </a:extLst>
          </p:cNvPr>
          <p:cNvSpPr txBox="1">
            <a:spLocks noChangeArrowheads="1"/>
          </p:cNvSpPr>
          <p:nvPr/>
        </p:nvSpPr>
        <p:spPr bwMode="auto">
          <a:xfrm>
            <a:off x="2243068" y="5192366"/>
            <a:ext cx="1472176" cy="40229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kumimoji="0" lang="zh-CN" altLang="en-US" sz="2000" b="1" dirty="0">
                <a:solidFill>
                  <a:srgbClr val="000000"/>
                </a:solidFill>
                <a:latin typeface="幼圆" pitchFamily="49" charset="-122"/>
                <a:ea typeface="幼圆" pitchFamily="49" charset="-122"/>
              </a:rPr>
              <a:t>令</a:t>
            </a:r>
            <a:r>
              <a:rPr kumimoji="0" lang="en-US" altLang="zh-CN" sz="2000" b="1" dirty="0">
                <a:solidFill>
                  <a:srgbClr val="000000"/>
                </a:solidFill>
                <a:latin typeface="幼圆" pitchFamily="49" charset="-122"/>
                <a:ea typeface="幼圆" pitchFamily="49" charset="-122"/>
              </a:rPr>
              <a:t>n=6</a:t>
            </a:r>
            <a:r>
              <a:rPr kumimoji="0" lang="zh-CN" altLang="en-US" sz="2000" b="1" dirty="0">
                <a:solidFill>
                  <a:srgbClr val="000000"/>
                </a:solidFill>
                <a:latin typeface="幼圆" pitchFamily="49" charset="-122"/>
                <a:ea typeface="幼圆" pitchFamily="49" charset="-122"/>
              </a:rPr>
              <a:t>得：</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C3BC5605-DA15-5D30-A0F7-48CAB20B651E}"/>
                  </a:ext>
                </a:extLst>
              </p:cNvPr>
              <p:cNvSpPr txBox="1"/>
              <p:nvPr/>
            </p:nvSpPr>
            <p:spPr>
              <a:xfrm>
                <a:off x="3555914" y="2685401"/>
                <a:ext cx="2504916" cy="338554"/>
              </a:xfrm>
              <a:prstGeom prst="rect">
                <a:avLst/>
              </a:prstGeom>
              <a:noFill/>
            </p:spPr>
            <p:txBody>
              <a:bodyPr wrap="none" lIns="0" tIns="0" rIns="0" bIns="0"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altLang="zh-CN" sz="2200" b="1" i="1">
                          <a:solidFill>
                            <a:srgbClr val="C89014"/>
                          </a:solidFill>
                          <a:latin typeface="Cambria Math" panose="02040503050406030204" pitchFamily="18" charset="0"/>
                        </a:rPr>
                        <m:t>𝒚</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𝟎</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𝟑𝟔𝟗</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𝟏</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𝟏𝟐</m:t>
                      </m:r>
                      <m:r>
                        <a:rPr kumimoji="1" lang="en-US" altLang="zh-CN" sz="2200" b="1" i="1">
                          <a:solidFill>
                            <a:srgbClr val="C89014"/>
                          </a:solidFill>
                          <a:latin typeface="Cambria Math" panose="02040503050406030204" pitchFamily="18" charset="0"/>
                          <a:ea typeface="Cambria Math" panose="02040503050406030204" pitchFamily="18" charset="0"/>
                        </a:rPr>
                        <m:t>𝒙</m:t>
                      </m:r>
                    </m:oMath>
                  </m:oMathPara>
                </a14:m>
                <a:endParaRPr kumimoji="1" lang="zh-CN" altLang="en-US" sz="2200" b="1" dirty="0">
                  <a:solidFill>
                    <a:srgbClr val="C89014"/>
                  </a:solidFill>
                  <a:latin typeface="Tahoma" panose="020B0604030504040204" pitchFamily="34" charset="0"/>
                  <a:ea typeface="宋体" panose="02010600030101010101" pitchFamily="2" charset="-122"/>
                </a:endParaRPr>
              </a:p>
            </p:txBody>
          </p:sp>
        </mc:Choice>
        <mc:Fallback>
          <p:sp>
            <p:nvSpPr>
              <p:cNvPr id="2" name="文本框 1">
                <a:extLst>
                  <a:ext uri="{FF2B5EF4-FFF2-40B4-BE49-F238E27FC236}">
                    <a16:creationId xmlns:a16="http://schemas.microsoft.com/office/drawing/2014/main" id="{C3BC5605-DA15-5D30-A0F7-48CAB20B651E}"/>
                  </a:ext>
                </a:extLst>
              </p:cNvPr>
              <p:cNvSpPr txBox="1">
                <a:spLocks noRot="1" noChangeAspect="1" noMove="1" noResize="1" noEditPoints="1" noAdjustHandles="1" noChangeArrowheads="1" noChangeShapeType="1" noTextEdit="1"/>
              </p:cNvSpPr>
              <p:nvPr/>
            </p:nvSpPr>
            <p:spPr>
              <a:xfrm>
                <a:off x="3555914" y="2685401"/>
                <a:ext cx="2504916" cy="338554"/>
              </a:xfrm>
              <a:prstGeom prst="rect">
                <a:avLst/>
              </a:prstGeom>
              <a:blipFill>
                <a:blip r:embed="rId3"/>
                <a:stretch>
                  <a:fillRect l="-1508" r="-1508" b="-285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E97892F4-A995-C386-3913-54C2CFADC080}"/>
                  </a:ext>
                </a:extLst>
              </p:cNvPr>
              <p:cNvSpPr txBox="1"/>
              <p:nvPr/>
            </p:nvSpPr>
            <p:spPr>
              <a:xfrm>
                <a:off x="3565242" y="3225461"/>
                <a:ext cx="2673232" cy="338554"/>
              </a:xfrm>
              <a:prstGeom prst="rect">
                <a:avLst/>
              </a:prstGeom>
              <a:noFill/>
            </p:spPr>
            <p:txBody>
              <a:bodyPr wrap="none" lIns="0" tIns="0" rIns="0" bIns="0"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altLang="zh-CN" sz="2200" b="1" i="1">
                          <a:solidFill>
                            <a:srgbClr val="C89014"/>
                          </a:solidFill>
                          <a:latin typeface="Cambria Math" panose="02040503050406030204" pitchFamily="18" charset="0"/>
                        </a:rPr>
                        <m:t>𝒚</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𝟎</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𝟎𝟗𝟑</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𝟎</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𝟕𝟕𝟔</m:t>
                      </m:r>
                      <m:r>
                        <a:rPr kumimoji="1" lang="en-US" altLang="zh-CN" sz="2200" b="1" i="1">
                          <a:solidFill>
                            <a:srgbClr val="C89014"/>
                          </a:solidFill>
                          <a:latin typeface="Cambria Math" panose="02040503050406030204" pitchFamily="18" charset="0"/>
                          <a:ea typeface="Cambria Math" panose="02040503050406030204" pitchFamily="18" charset="0"/>
                        </a:rPr>
                        <m:t>𝒙</m:t>
                      </m:r>
                    </m:oMath>
                  </m:oMathPara>
                </a14:m>
                <a:endParaRPr kumimoji="1" lang="zh-CN" altLang="en-US" sz="2200" b="1" dirty="0">
                  <a:solidFill>
                    <a:srgbClr val="C89014"/>
                  </a:solidFill>
                  <a:latin typeface="Tahoma" panose="020B0604030504040204" pitchFamily="34" charset="0"/>
                  <a:ea typeface="宋体" panose="02010600030101010101" pitchFamily="2" charset="-122"/>
                </a:endParaRPr>
              </a:p>
            </p:txBody>
          </p:sp>
        </mc:Choice>
        <mc:Fallback>
          <p:sp>
            <p:nvSpPr>
              <p:cNvPr id="3" name="文本框 2">
                <a:extLst>
                  <a:ext uri="{FF2B5EF4-FFF2-40B4-BE49-F238E27FC236}">
                    <a16:creationId xmlns:a16="http://schemas.microsoft.com/office/drawing/2014/main" id="{E97892F4-A995-C386-3913-54C2CFADC080}"/>
                  </a:ext>
                </a:extLst>
              </p:cNvPr>
              <p:cNvSpPr txBox="1">
                <a:spLocks noRot="1" noChangeAspect="1" noMove="1" noResize="1" noEditPoints="1" noAdjustHandles="1" noChangeArrowheads="1" noChangeShapeType="1" noTextEdit="1"/>
              </p:cNvSpPr>
              <p:nvPr/>
            </p:nvSpPr>
            <p:spPr>
              <a:xfrm>
                <a:off x="3565242" y="3225461"/>
                <a:ext cx="2673232" cy="338554"/>
              </a:xfrm>
              <a:prstGeom prst="rect">
                <a:avLst/>
              </a:prstGeom>
              <a:blipFill>
                <a:blip r:embed="rId4"/>
                <a:stretch>
                  <a:fillRect l="-1887" r="-1415" b="-321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6D77D18F-DBB9-6D28-427F-FA1B8850276F}"/>
                  </a:ext>
                </a:extLst>
              </p:cNvPr>
              <p:cNvSpPr txBox="1"/>
              <p:nvPr/>
            </p:nvSpPr>
            <p:spPr>
              <a:xfrm>
                <a:off x="3565243" y="3879050"/>
                <a:ext cx="2883225" cy="338554"/>
              </a:xfrm>
              <a:prstGeom prst="rect">
                <a:avLst/>
              </a:prstGeom>
              <a:noFill/>
            </p:spPr>
            <p:txBody>
              <a:bodyPr wrap="none" lIns="0" tIns="0" rIns="0" bIns="0"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altLang="zh-CN" sz="2200" b="1" i="1">
                          <a:solidFill>
                            <a:srgbClr val="C89014"/>
                          </a:solidFill>
                          <a:latin typeface="Cambria Math" panose="02040503050406030204" pitchFamily="18" charset="0"/>
                        </a:rPr>
                        <m:t>𝒚</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𝟎</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𝟎𝟒𝟓</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𝟎</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𝟔𝟎𝟒</m:t>
                      </m:r>
                      <m:r>
                        <a:rPr kumimoji="1" lang="en-US" altLang="zh-CN" sz="2200" b="1" i="1">
                          <a:solidFill>
                            <a:srgbClr val="C89014"/>
                          </a:solidFill>
                          <a:latin typeface="Cambria Math" panose="02040503050406030204" pitchFamily="18" charset="0"/>
                          <a:ea typeface="Cambria Math" panose="02040503050406030204" pitchFamily="18" charset="0"/>
                        </a:rPr>
                        <m:t>𝒙</m:t>
                      </m:r>
                    </m:oMath>
                  </m:oMathPara>
                </a14:m>
                <a:endParaRPr kumimoji="1" lang="zh-CN" altLang="en-US" sz="2200" b="1" dirty="0">
                  <a:solidFill>
                    <a:srgbClr val="C89014"/>
                  </a:solidFill>
                  <a:latin typeface="Tahoma" panose="020B0604030504040204" pitchFamily="34" charset="0"/>
                  <a:ea typeface="宋体" panose="02010600030101010101" pitchFamily="2" charset="-122"/>
                </a:endParaRPr>
              </a:p>
            </p:txBody>
          </p:sp>
        </mc:Choice>
        <mc:Fallback>
          <p:sp>
            <p:nvSpPr>
              <p:cNvPr id="4" name="文本框 3">
                <a:extLst>
                  <a:ext uri="{FF2B5EF4-FFF2-40B4-BE49-F238E27FC236}">
                    <a16:creationId xmlns:a16="http://schemas.microsoft.com/office/drawing/2014/main" id="{6D77D18F-DBB9-6D28-427F-FA1B8850276F}"/>
                  </a:ext>
                </a:extLst>
              </p:cNvPr>
              <p:cNvSpPr txBox="1">
                <a:spLocks noRot="1" noChangeAspect="1" noMove="1" noResize="1" noEditPoints="1" noAdjustHandles="1" noChangeArrowheads="1" noChangeShapeType="1" noTextEdit="1"/>
              </p:cNvSpPr>
              <p:nvPr/>
            </p:nvSpPr>
            <p:spPr>
              <a:xfrm>
                <a:off x="3565243" y="3879050"/>
                <a:ext cx="2883225" cy="338554"/>
              </a:xfrm>
              <a:prstGeom prst="rect">
                <a:avLst/>
              </a:prstGeom>
              <a:blipFill>
                <a:blip r:embed="rId5"/>
                <a:stretch>
                  <a:fillRect l="-1754" r="-1754" b="-285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6E29A39F-DF3D-6CBB-8A3B-27CE5A96372F}"/>
                  </a:ext>
                </a:extLst>
              </p:cNvPr>
              <p:cNvSpPr txBox="1"/>
              <p:nvPr/>
            </p:nvSpPr>
            <p:spPr>
              <a:xfrm>
                <a:off x="3578750" y="4556071"/>
                <a:ext cx="2546595" cy="338554"/>
              </a:xfrm>
              <a:prstGeom prst="rect">
                <a:avLst/>
              </a:prstGeom>
              <a:noFill/>
            </p:spPr>
            <p:txBody>
              <a:bodyPr wrap="none" lIns="0" tIns="0" rIns="0" bIns="0"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altLang="zh-CN" sz="2200" b="1" i="1">
                          <a:solidFill>
                            <a:srgbClr val="C89014"/>
                          </a:solidFill>
                          <a:latin typeface="Cambria Math" panose="02040503050406030204" pitchFamily="18" charset="0"/>
                        </a:rPr>
                        <m:t>𝒚</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𝟎</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𝟏𝟐𝟕</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𝟎</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𝟓</m:t>
                      </m:r>
                      <m:r>
                        <a:rPr kumimoji="1" lang="en-US" altLang="zh-CN" sz="2200" b="1" i="1">
                          <a:solidFill>
                            <a:srgbClr val="C89014"/>
                          </a:solidFill>
                          <a:latin typeface="Cambria Math" panose="02040503050406030204" pitchFamily="18" charset="0"/>
                          <a:ea typeface="Cambria Math" panose="02040503050406030204" pitchFamily="18" charset="0"/>
                        </a:rPr>
                        <m:t>𝒙</m:t>
                      </m:r>
                    </m:oMath>
                  </m:oMathPara>
                </a14:m>
                <a:endParaRPr kumimoji="1" lang="zh-CN" altLang="en-US" sz="2200" b="1" dirty="0">
                  <a:solidFill>
                    <a:srgbClr val="C89014"/>
                  </a:solidFill>
                  <a:latin typeface="Tahoma" panose="020B0604030504040204" pitchFamily="34" charset="0"/>
                  <a:ea typeface="宋体" panose="02010600030101010101" pitchFamily="2" charset="-122"/>
                </a:endParaRPr>
              </a:p>
            </p:txBody>
          </p:sp>
        </mc:Choice>
        <mc:Fallback>
          <p:sp>
            <p:nvSpPr>
              <p:cNvPr id="5" name="文本框 4">
                <a:extLst>
                  <a:ext uri="{FF2B5EF4-FFF2-40B4-BE49-F238E27FC236}">
                    <a16:creationId xmlns:a16="http://schemas.microsoft.com/office/drawing/2014/main" id="{6E29A39F-DF3D-6CBB-8A3B-27CE5A96372F}"/>
                  </a:ext>
                </a:extLst>
              </p:cNvPr>
              <p:cNvSpPr txBox="1">
                <a:spLocks noRot="1" noChangeAspect="1" noMove="1" noResize="1" noEditPoints="1" noAdjustHandles="1" noChangeArrowheads="1" noChangeShapeType="1" noTextEdit="1"/>
              </p:cNvSpPr>
              <p:nvPr/>
            </p:nvSpPr>
            <p:spPr>
              <a:xfrm>
                <a:off x="3578750" y="4556071"/>
                <a:ext cx="2546595" cy="338554"/>
              </a:xfrm>
              <a:prstGeom prst="rect">
                <a:avLst/>
              </a:prstGeom>
              <a:blipFill>
                <a:blip r:embed="rId6"/>
                <a:stretch>
                  <a:fillRect l="-1980" r="-1485" b="-321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05CF061C-4C7E-1EF6-E78C-51E0A8A931F1}"/>
                  </a:ext>
                </a:extLst>
              </p:cNvPr>
              <p:cNvSpPr txBox="1"/>
              <p:nvPr/>
            </p:nvSpPr>
            <p:spPr>
              <a:xfrm>
                <a:off x="3612988" y="5192365"/>
                <a:ext cx="2883225" cy="338554"/>
              </a:xfrm>
              <a:prstGeom prst="rect">
                <a:avLst/>
              </a:prstGeom>
              <a:noFill/>
            </p:spPr>
            <p:txBody>
              <a:bodyPr wrap="none" lIns="0" tIns="0" rIns="0" bIns="0"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altLang="zh-CN" sz="2200" b="1" i="1">
                          <a:solidFill>
                            <a:srgbClr val="C89014"/>
                          </a:solidFill>
                          <a:latin typeface="Cambria Math" panose="02040503050406030204" pitchFamily="18" charset="0"/>
                        </a:rPr>
                        <m:t>𝒚</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𝟎</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𝟏𝟖𝟐</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𝟎</m:t>
                      </m:r>
                      <m:r>
                        <a:rPr kumimoji="1" lang="en-US" altLang="zh-CN" sz="2200" b="1" i="1">
                          <a:solidFill>
                            <a:srgbClr val="C89014"/>
                          </a:solidFill>
                          <a:latin typeface="Cambria Math" panose="02040503050406030204" pitchFamily="18" charset="0"/>
                          <a:ea typeface="Cambria Math" panose="02040503050406030204" pitchFamily="18" charset="0"/>
                        </a:rPr>
                        <m:t>.</m:t>
                      </m:r>
                      <m:r>
                        <a:rPr kumimoji="1" lang="en-US" altLang="zh-CN" sz="2200" b="1" i="1">
                          <a:solidFill>
                            <a:srgbClr val="C89014"/>
                          </a:solidFill>
                          <a:latin typeface="Cambria Math" panose="02040503050406030204" pitchFamily="18" charset="0"/>
                          <a:ea typeface="Cambria Math" panose="02040503050406030204" pitchFamily="18" charset="0"/>
                        </a:rPr>
                        <m:t>𝟒𝟑𝟐</m:t>
                      </m:r>
                      <m:r>
                        <a:rPr kumimoji="1" lang="en-US" altLang="zh-CN" sz="2200" b="1" i="1">
                          <a:solidFill>
                            <a:srgbClr val="C89014"/>
                          </a:solidFill>
                          <a:latin typeface="Cambria Math" panose="02040503050406030204" pitchFamily="18" charset="0"/>
                          <a:ea typeface="Cambria Math" panose="02040503050406030204" pitchFamily="18" charset="0"/>
                        </a:rPr>
                        <m:t>𝒙</m:t>
                      </m:r>
                    </m:oMath>
                  </m:oMathPara>
                </a14:m>
                <a:endParaRPr kumimoji="1" lang="zh-CN" altLang="en-US" sz="2200" b="1" dirty="0">
                  <a:solidFill>
                    <a:srgbClr val="C89014"/>
                  </a:solidFill>
                  <a:latin typeface="Tahoma" panose="020B0604030504040204" pitchFamily="34" charset="0"/>
                  <a:ea typeface="宋体" panose="02010600030101010101" pitchFamily="2" charset="-122"/>
                </a:endParaRPr>
              </a:p>
            </p:txBody>
          </p:sp>
        </mc:Choice>
        <mc:Fallback>
          <p:sp>
            <p:nvSpPr>
              <p:cNvPr id="6" name="文本框 5">
                <a:extLst>
                  <a:ext uri="{FF2B5EF4-FFF2-40B4-BE49-F238E27FC236}">
                    <a16:creationId xmlns:a16="http://schemas.microsoft.com/office/drawing/2014/main" id="{05CF061C-4C7E-1EF6-E78C-51E0A8A931F1}"/>
                  </a:ext>
                </a:extLst>
              </p:cNvPr>
              <p:cNvSpPr txBox="1">
                <a:spLocks noRot="1" noChangeAspect="1" noMove="1" noResize="1" noEditPoints="1" noAdjustHandles="1" noChangeArrowheads="1" noChangeShapeType="1" noTextEdit="1"/>
              </p:cNvSpPr>
              <p:nvPr/>
            </p:nvSpPr>
            <p:spPr>
              <a:xfrm>
                <a:off x="3612988" y="5192365"/>
                <a:ext cx="2883225" cy="338554"/>
              </a:xfrm>
              <a:prstGeom prst="rect">
                <a:avLst/>
              </a:prstGeom>
              <a:blipFill>
                <a:blip r:embed="rId7"/>
                <a:stretch>
                  <a:fillRect l="-1754" r="-1754" b="-321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7765346"/>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4505"/>
                                        </p:tgtEl>
                                        <p:attrNameLst>
                                          <p:attrName>style.visibility</p:attrName>
                                        </p:attrNameLst>
                                      </p:cBhvr>
                                      <p:to>
                                        <p:strVal val="visible"/>
                                      </p:to>
                                    </p:set>
                                    <p:animEffect transition="in" filter="slide(fromBottom)">
                                      <p:cBhvr>
                                        <p:cTn id="7" dur="500"/>
                                        <p:tgtEl>
                                          <p:spTgt spid="2345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34499"/>
                                        </p:tgtEl>
                                        <p:attrNameLst>
                                          <p:attrName>style.visibility</p:attrName>
                                        </p:attrNameLst>
                                      </p:cBhvr>
                                      <p:to>
                                        <p:strVal val="visible"/>
                                      </p:to>
                                    </p:set>
                                    <p:animEffect transition="in" filter="slide(fromBottom)">
                                      <p:cBhvr>
                                        <p:cTn id="12" dur="500"/>
                                        <p:tgtEl>
                                          <p:spTgt spid="2344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34503"/>
                                        </p:tgtEl>
                                        <p:attrNameLst>
                                          <p:attrName>style.visibility</p:attrName>
                                        </p:attrNameLst>
                                      </p:cBhvr>
                                      <p:to>
                                        <p:strVal val="visible"/>
                                      </p:to>
                                    </p:set>
                                    <p:animEffect transition="in" filter="slide(fromBottom)">
                                      <p:cBhvr>
                                        <p:cTn id="17" dur="500"/>
                                        <p:tgtEl>
                                          <p:spTgt spid="2345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34506"/>
                                        </p:tgtEl>
                                        <p:attrNameLst>
                                          <p:attrName>style.visibility</p:attrName>
                                        </p:attrNameLst>
                                      </p:cBhvr>
                                      <p:to>
                                        <p:strVal val="visible"/>
                                      </p:to>
                                    </p:set>
                                    <p:animEffect transition="in" filter="slide(fromBottom)">
                                      <p:cBhvr>
                                        <p:cTn id="22" dur="500"/>
                                        <p:tgtEl>
                                          <p:spTgt spid="2345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34508"/>
                                        </p:tgtEl>
                                        <p:attrNameLst>
                                          <p:attrName>style.visibility</p:attrName>
                                        </p:attrNameLst>
                                      </p:cBhvr>
                                      <p:to>
                                        <p:strVal val="visible"/>
                                      </p:to>
                                    </p:set>
                                    <p:animEffect transition="in" filter="slide(fromBottom)">
                                      <p:cBhvr>
                                        <p:cTn id="27" dur="500"/>
                                        <p:tgtEl>
                                          <p:spTgt spid="2345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34510"/>
                                        </p:tgtEl>
                                        <p:attrNameLst>
                                          <p:attrName>style.visibility</p:attrName>
                                        </p:attrNameLst>
                                      </p:cBhvr>
                                      <p:to>
                                        <p:strVal val="visible"/>
                                      </p:to>
                                    </p:set>
                                    <p:animEffect transition="in" filter="slide(fromBottom)">
                                      <p:cBhvr>
                                        <p:cTn id="32" dur="500"/>
                                        <p:tgtEl>
                                          <p:spTgt spid="234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p:bldP spid="234503" grpId="0"/>
      <p:bldP spid="234505" grpId="0"/>
      <p:bldP spid="234506" grpId="0"/>
      <p:bldP spid="234508" grpId="0"/>
      <p:bldP spid="2345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a:extLst>
              <a:ext uri="{FF2B5EF4-FFF2-40B4-BE49-F238E27FC236}">
                <a16:creationId xmlns:a16="http://schemas.microsoft.com/office/drawing/2014/main" id="{9C39B110-15EC-159D-0342-D3960FFC2A6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6638515E-A3A7-BB44-BB3C-1319BFAA845B}" type="slidenum">
              <a:rPr kumimoji="0" lang="en-US" altLang="zh-CN" sz="1000">
                <a:solidFill>
                  <a:srgbClr val="808080"/>
                </a:solidFill>
                <a:ea typeface="华文行楷" panose="02010800040101010101" pitchFamily="2" charset="-122"/>
              </a:rPr>
              <a:pPr fontAlgn="base">
                <a:spcBef>
                  <a:spcPct val="0"/>
                </a:spcBef>
                <a:spcAft>
                  <a:spcPct val="0"/>
                </a:spcAft>
                <a:buClrTx/>
                <a:buSzTx/>
              </a:pPr>
              <a:t>33</a:t>
            </a:fld>
            <a:endParaRPr kumimoji="0" lang="en-US" altLang="zh-CN" sz="1000">
              <a:solidFill>
                <a:srgbClr val="808080"/>
              </a:solidFill>
              <a:ea typeface="华文行楷" panose="02010800040101010101" pitchFamily="2" charset="-122"/>
            </a:endParaRPr>
          </a:p>
        </p:txBody>
      </p:sp>
      <p:sp>
        <p:nvSpPr>
          <p:cNvPr id="71683" name="Rectangle 2">
            <a:extLst>
              <a:ext uri="{FF2B5EF4-FFF2-40B4-BE49-F238E27FC236}">
                <a16:creationId xmlns:a16="http://schemas.microsoft.com/office/drawing/2014/main" id="{E300336E-64FA-DAAA-F6B6-4ED455CCF0E4}"/>
              </a:ext>
            </a:extLst>
          </p:cNvPr>
          <p:cNvSpPr>
            <a:spLocks noGrp="1" noChangeArrowheads="1"/>
          </p:cNvSpPr>
          <p:nvPr>
            <p:ph type="title"/>
          </p:nvPr>
        </p:nvSpPr>
        <p:spPr/>
        <p:txBody>
          <a:bodyPr/>
          <a:lstStyle/>
          <a:p>
            <a:pPr eaLnBrk="1" hangingPunct="1"/>
            <a:r>
              <a:rPr lang="zh-CN" altLang="en-US" dirty="0">
                <a:solidFill>
                  <a:srgbClr val="FF0000"/>
                </a:solidFill>
              </a:rPr>
              <a:t>多因素</a:t>
            </a:r>
            <a:r>
              <a:rPr lang="zh-CN" altLang="en-US" dirty="0"/>
              <a:t>敏感性分析</a:t>
            </a:r>
          </a:p>
        </p:txBody>
      </p:sp>
      <p:sp>
        <p:nvSpPr>
          <p:cNvPr id="235570" name="Rectangle 50">
            <a:extLst>
              <a:ext uri="{FF2B5EF4-FFF2-40B4-BE49-F238E27FC236}">
                <a16:creationId xmlns:a16="http://schemas.microsoft.com/office/drawing/2014/main" id="{B865858B-B3FB-C05A-8402-2A3209615F6E}"/>
              </a:ext>
            </a:extLst>
          </p:cNvPr>
          <p:cNvSpPr>
            <a:spLocks noChangeArrowheads="1"/>
          </p:cNvSpPr>
          <p:nvPr/>
        </p:nvSpPr>
        <p:spPr bwMode="auto">
          <a:xfrm>
            <a:off x="1524000" y="1501776"/>
            <a:ext cx="9144000" cy="4537075"/>
          </a:xfrm>
          <a:prstGeom prst="rect">
            <a:avLst/>
          </a:prstGeom>
          <a:gradFill rotWithShape="1">
            <a:gsLst>
              <a:gs pos="0">
                <a:srgbClr val="FFFFFF"/>
              </a:gs>
              <a:gs pos="50000">
                <a:srgbClr val="FFFFEB"/>
              </a:gs>
              <a:gs pos="100000">
                <a:srgbClr val="FFFFFF"/>
              </a:gs>
            </a:gsLst>
            <a:lin ang="5400000" scaled="1"/>
          </a:gradFill>
          <a:ln>
            <a:noFill/>
          </a:ln>
          <a:effectLst/>
          <a:extLst>
            <a:ext uri="{91240B29-F687-4F45-9708-019B960494DF}">
              <a14:hiddenLine xmlns:a14="http://schemas.microsoft.com/office/drawing/2010/main" w="9525" algn="ctr">
                <a:solidFill>
                  <a:srgbClr val="036D7B"/>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35571" name="Line 51">
            <a:extLst>
              <a:ext uri="{FF2B5EF4-FFF2-40B4-BE49-F238E27FC236}">
                <a16:creationId xmlns:a16="http://schemas.microsoft.com/office/drawing/2014/main" id="{AE4D3EDF-47D2-C91F-BD3C-A61F46316441}"/>
              </a:ext>
            </a:extLst>
          </p:cNvPr>
          <p:cNvSpPr>
            <a:spLocks noChangeShapeType="1"/>
          </p:cNvSpPr>
          <p:nvPr/>
        </p:nvSpPr>
        <p:spPr bwMode="auto">
          <a:xfrm flipV="1">
            <a:off x="4087814" y="1609726"/>
            <a:ext cx="2181225" cy="1706563"/>
          </a:xfrm>
          <a:prstGeom prst="line">
            <a:avLst/>
          </a:prstGeom>
          <a:noFill/>
          <a:ln w="28575">
            <a:solidFill>
              <a:srgbClr val="036D7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grpSp>
        <p:nvGrpSpPr>
          <p:cNvPr id="235572" name="Group 52">
            <a:extLst>
              <a:ext uri="{FF2B5EF4-FFF2-40B4-BE49-F238E27FC236}">
                <a16:creationId xmlns:a16="http://schemas.microsoft.com/office/drawing/2014/main" id="{239B6B04-1403-27EF-F5B7-FF12931C32D5}"/>
              </a:ext>
            </a:extLst>
          </p:cNvPr>
          <p:cNvGrpSpPr>
            <a:grpSpLocks/>
          </p:cNvGrpSpPr>
          <p:nvPr/>
        </p:nvGrpSpPr>
        <p:grpSpPr bwMode="auto">
          <a:xfrm>
            <a:off x="3124200" y="1358901"/>
            <a:ext cx="5919788" cy="3262313"/>
            <a:chOff x="1008" y="336"/>
            <a:chExt cx="3729" cy="2055"/>
          </a:xfrm>
        </p:grpSpPr>
        <p:sp>
          <p:nvSpPr>
            <p:cNvPr id="71704" name="Line 53">
              <a:extLst>
                <a:ext uri="{FF2B5EF4-FFF2-40B4-BE49-F238E27FC236}">
                  <a16:creationId xmlns:a16="http://schemas.microsoft.com/office/drawing/2014/main" id="{BCD04BB4-8111-7573-60F3-2B4509203583}"/>
                </a:ext>
              </a:extLst>
            </p:cNvPr>
            <p:cNvSpPr>
              <a:spLocks noChangeShapeType="1"/>
            </p:cNvSpPr>
            <p:nvPr/>
          </p:nvSpPr>
          <p:spPr bwMode="auto">
            <a:xfrm>
              <a:off x="1056" y="1442"/>
              <a:ext cx="300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05" name="Line 54">
              <a:extLst>
                <a:ext uri="{FF2B5EF4-FFF2-40B4-BE49-F238E27FC236}">
                  <a16:creationId xmlns:a16="http://schemas.microsoft.com/office/drawing/2014/main" id="{D16C624B-C550-A1D9-B72B-A3EF66E9F336}"/>
                </a:ext>
              </a:extLst>
            </p:cNvPr>
            <p:cNvSpPr>
              <a:spLocks noChangeShapeType="1"/>
            </p:cNvSpPr>
            <p:nvPr/>
          </p:nvSpPr>
          <p:spPr bwMode="auto">
            <a:xfrm flipV="1">
              <a:off x="2431" y="494"/>
              <a:ext cx="0" cy="1897"/>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06" name="Line 55">
              <a:extLst>
                <a:ext uri="{FF2B5EF4-FFF2-40B4-BE49-F238E27FC236}">
                  <a16:creationId xmlns:a16="http://schemas.microsoft.com/office/drawing/2014/main" id="{F5DA661A-E77A-0679-BA06-0068CB5C7EDE}"/>
                </a:ext>
              </a:extLst>
            </p:cNvPr>
            <p:cNvSpPr>
              <a:spLocks noChangeShapeType="1"/>
            </p:cNvSpPr>
            <p:nvPr/>
          </p:nvSpPr>
          <p:spPr bwMode="auto">
            <a:xfrm flipV="1">
              <a:off x="1615" y="1411"/>
              <a:ext cx="0" cy="3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07" name="Line 56">
              <a:extLst>
                <a:ext uri="{FF2B5EF4-FFF2-40B4-BE49-F238E27FC236}">
                  <a16:creationId xmlns:a16="http://schemas.microsoft.com/office/drawing/2014/main" id="{ED121FFE-6009-A0C9-5471-D6443B508DB0}"/>
                </a:ext>
              </a:extLst>
            </p:cNvPr>
            <p:cNvSpPr>
              <a:spLocks noChangeShapeType="1"/>
            </p:cNvSpPr>
            <p:nvPr/>
          </p:nvSpPr>
          <p:spPr bwMode="auto">
            <a:xfrm flipV="1">
              <a:off x="2020" y="1411"/>
              <a:ext cx="0" cy="3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08" name="Line 57">
              <a:extLst>
                <a:ext uri="{FF2B5EF4-FFF2-40B4-BE49-F238E27FC236}">
                  <a16:creationId xmlns:a16="http://schemas.microsoft.com/office/drawing/2014/main" id="{F6B55097-9BBA-BD6A-90DD-B94E3D6F1CEF}"/>
                </a:ext>
              </a:extLst>
            </p:cNvPr>
            <p:cNvSpPr>
              <a:spLocks noChangeShapeType="1"/>
            </p:cNvSpPr>
            <p:nvPr/>
          </p:nvSpPr>
          <p:spPr bwMode="auto">
            <a:xfrm flipV="1">
              <a:off x="3237" y="1411"/>
              <a:ext cx="0" cy="3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09" name="Line 58">
              <a:extLst>
                <a:ext uri="{FF2B5EF4-FFF2-40B4-BE49-F238E27FC236}">
                  <a16:creationId xmlns:a16="http://schemas.microsoft.com/office/drawing/2014/main" id="{DF1AEC7C-1A4D-649D-98C8-5ADFD70A8DD5}"/>
                </a:ext>
              </a:extLst>
            </p:cNvPr>
            <p:cNvSpPr>
              <a:spLocks noChangeShapeType="1"/>
            </p:cNvSpPr>
            <p:nvPr/>
          </p:nvSpPr>
          <p:spPr bwMode="auto">
            <a:xfrm flipV="1">
              <a:off x="2832" y="1411"/>
              <a:ext cx="0" cy="3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10" name="Line 59">
              <a:extLst>
                <a:ext uri="{FF2B5EF4-FFF2-40B4-BE49-F238E27FC236}">
                  <a16:creationId xmlns:a16="http://schemas.microsoft.com/office/drawing/2014/main" id="{F4D42BFE-C2C6-7456-E931-44598BE8CA94}"/>
                </a:ext>
              </a:extLst>
            </p:cNvPr>
            <p:cNvSpPr>
              <a:spLocks noChangeShapeType="1"/>
            </p:cNvSpPr>
            <p:nvPr/>
          </p:nvSpPr>
          <p:spPr bwMode="auto">
            <a:xfrm>
              <a:off x="2431" y="1155"/>
              <a:ext cx="4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11" name="Line 60">
              <a:extLst>
                <a:ext uri="{FF2B5EF4-FFF2-40B4-BE49-F238E27FC236}">
                  <a16:creationId xmlns:a16="http://schemas.microsoft.com/office/drawing/2014/main" id="{9E12E5D7-687D-63B2-C255-1CB80E68EE44}"/>
                </a:ext>
              </a:extLst>
            </p:cNvPr>
            <p:cNvSpPr>
              <a:spLocks noChangeShapeType="1"/>
            </p:cNvSpPr>
            <p:nvPr/>
          </p:nvSpPr>
          <p:spPr bwMode="auto">
            <a:xfrm>
              <a:off x="2431" y="856"/>
              <a:ext cx="4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12" name="Line 61">
              <a:extLst>
                <a:ext uri="{FF2B5EF4-FFF2-40B4-BE49-F238E27FC236}">
                  <a16:creationId xmlns:a16="http://schemas.microsoft.com/office/drawing/2014/main" id="{97384402-7FD0-1E3F-48C6-150D7032AA37}"/>
                </a:ext>
              </a:extLst>
            </p:cNvPr>
            <p:cNvSpPr>
              <a:spLocks noChangeShapeType="1"/>
            </p:cNvSpPr>
            <p:nvPr/>
          </p:nvSpPr>
          <p:spPr bwMode="auto">
            <a:xfrm>
              <a:off x="2431" y="1753"/>
              <a:ext cx="4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13" name="Line 62">
              <a:extLst>
                <a:ext uri="{FF2B5EF4-FFF2-40B4-BE49-F238E27FC236}">
                  <a16:creationId xmlns:a16="http://schemas.microsoft.com/office/drawing/2014/main" id="{3E5DE97E-AFBC-B128-FF68-D3FBDB3D38F3}"/>
                </a:ext>
              </a:extLst>
            </p:cNvPr>
            <p:cNvSpPr>
              <a:spLocks noChangeShapeType="1"/>
            </p:cNvSpPr>
            <p:nvPr/>
          </p:nvSpPr>
          <p:spPr bwMode="auto">
            <a:xfrm>
              <a:off x="2431" y="2051"/>
              <a:ext cx="4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35583" name="Text Box 63">
              <a:extLst>
                <a:ext uri="{FF2B5EF4-FFF2-40B4-BE49-F238E27FC236}">
                  <a16:creationId xmlns:a16="http://schemas.microsoft.com/office/drawing/2014/main" id="{AC3F6D0C-3CBC-921F-E8F1-B5801BBAF378}"/>
                </a:ext>
              </a:extLst>
            </p:cNvPr>
            <p:cNvSpPr txBox="1">
              <a:spLocks noChangeArrowheads="1"/>
            </p:cNvSpPr>
            <p:nvPr/>
          </p:nvSpPr>
          <p:spPr bwMode="auto">
            <a:xfrm>
              <a:off x="1248" y="336"/>
              <a:ext cx="1296" cy="389"/>
            </a:xfrm>
            <a:prstGeom prst="rect">
              <a:avLst/>
            </a:prstGeom>
            <a:noFill/>
            <a:ln>
              <a:noFill/>
            </a:ln>
            <a:effec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fontAlgn="base">
                <a:spcBef>
                  <a:spcPct val="0"/>
                </a:spcBef>
                <a:spcAft>
                  <a:spcPct val="0"/>
                </a:spcAft>
              </a:pPr>
              <a:r>
                <a:rPr lang="en-US" altLang="zh-CN" sz="1600" b="1">
                  <a:solidFill>
                    <a:srgbClr val="000000"/>
                  </a:solidFill>
                  <a:effectLst>
                    <a:outerShdw blurRad="38100" dist="38100" dir="2700000" algn="tl">
                      <a:srgbClr val="C0C0C0"/>
                    </a:outerShdw>
                  </a:effectLst>
                  <a:latin typeface="幼圆" pitchFamily="49" charset="-122"/>
                  <a:ea typeface="幼圆" pitchFamily="49" charset="-122"/>
                </a:rPr>
                <a:t>  Y </a:t>
              </a:r>
              <a:r>
                <a:rPr lang="en-US" altLang="zh-CN" b="1">
                  <a:solidFill>
                    <a:srgbClr val="000000"/>
                  </a:solidFill>
                  <a:effectLst>
                    <a:outerShdw blurRad="38100" dist="38100" dir="2700000" algn="tl">
                      <a:srgbClr val="C0C0C0"/>
                    </a:outerShdw>
                  </a:effectLst>
                  <a:latin typeface="幼圆" pitchFamily="49" charset="-122"/>
                  <a:ea typeface="幼圆" pitchFamily="49" charset="-122"/>
                </a:rPr>
                <a:t>            </a:t>
              </a:r>
              <a:r>
                <a:rPr lang="en-US" altLang="zh-CN" sz="1600" b="1">
                  <a:solidFill>
                    <a:srgbClr val="000000"/>
                  </a:solidFill>
                  <a:effectLst>
                    <a:outerShdw blurRad="38100" dist="38100" dir="2700000" algn="tl">
                      <a:srgbClr val="C0C0C0"/>
                    </a:outerShdw>
                  </a:effectLst>
                  <a:latin typeface="幼圆" pitchFamily="49" charset="-122"/>
                  <a:ea typeface="幼圆" pitchFamily="49" charset="-122"/>
                </a:rPr>
                <a:t> </a:t>
              </a:r>
            </a:p>
            <a:p>
              <a:pPr fontAlgn="base">
                <a:spcBef>
                  <a:spcPct val="0"/>
                </a:spcBef>
                <a:spcAft>
                  <a:spcPct val="0"/>
                </a:spcAft>
              </a:pPr>
              <a:r>
                <a:rPr lang="zh-CN" altLang="en-US" sz="1600" b="1">
                  <a:solidFill>
                    <a:srgbClr val="000000"/>
                  </a:solidFill>
                  <a:effectLst>
                    <a:outerShdw blurRad="38100" dist="38100" dir="2700000" algn="tl">
                      <a:srgbClr val="C0C0C0"/>
                    </a:outerShdw>
                  </a:effectLst>
                  <a:latin typeface="幼圆" pitchFamily="49" charset="-122"/>
                  <a:ea typeface="幼圆" pitchFamily="49" charset="-122"/>
                </a:rPr>
                <a:t>年销售收入变化率</a:t>
              </a:r>
              <a:r>
                <a:rPr lang="en-US" altLang="zh-CN" sz="1600" b="1">
                  <a:solidFill>
                    <a:srgbClr val="000000"/>
                  </a:solidFill>
                  <a:effectLst>
                    <a:outerShdw blurRad="38100" dist="38100" dir="2700000" algn="tl">
                      <a:srgbClr val="C0C0C0"/>
                    </a:outerShdw>
                  </a:effectLst>
                  <a:latin typeface="幼圆" pitchFamily="49" charset="-122"/>
                  <a:ea typeface="幼圆" pitchFamily="49" charset="-122"/>
                </a:rPr>
                <a:t>%</a:t>
              </a:r>
            </a:p>
          </p:txBody>
        </p:sp>
        <p:sp>
          <p:nvSpPr>
            <p:cNvPr id="235584" name="Text Box 64">
              <a:extLst>
                <a:ext uri="{FF2B5EF4-FFF2-40B4-BE49-F238E27FC236}">
                  <a16:creationId xmlns:a16="http://schemas.microsoft.com/office/drawing/2014/main" id="{61C06FF3-2589-2EFA-A601-3B71715106B2}"/>
                </a:ext>
              </a:extLst>
            </p:cNvPr>
            <p:cNvSpPr txBox="1">
              <a:spLocks noChangeArrowheads="1"/>
            </p:cNvSpPr>
            <p:nvPr/>
          </p:nvSpPr>
          <p:spPr bwMode="auto">
            <a:xfrm>
              <a:off x="1008" y="1392"/>
              <a:ext cx="3408" cy="215"/>
            </a:xfrm>
            <a:prstGeom prst="rect">
              <a:avLst/>
            </a:prstGeom>
            <a:noFill/>
            <a:ln>
              <a:noFill/>
            </a:ln>
            <a:effectLst/>
          </p:spPr>
          <p:txBody>
            <a:bodyPr lIns="90000" tIns="46800" rIns="90000" bIns="46800">
              <a:spAutoFit/>
            </a:bodyPr>
            <a:lstStyle/>
            <a:p>
              <a:pPr algn="ctr" fontAlgn="base">
                <a:spcBef>
                  <a:spcPct val="0"/>
                </a:spcBef>
                <a:spcAft>
                  <a:spcPct val="0"/>
                </a:spcAft>
                <a:defRPr/>
              </a:pPr>
              <a:r>
                <a:rPr lang="en-US" altLang="zh-CN" sz="1600" b="1">
                  <a:solidFill>
                    <a:srgbClr val="000000"/>
                  </a:solidFill>
                  <a:effectLst>
                    <a:outerShdw blurRad="38100" dist="38100" dir="2700000" algn="tl">
                      <a:srgbClr val="C0C0C0"/>
                    </a:outerShdw>
                  </a:effectLst>
                  <a:latin typeface="幼圆" pitchFamily="49" charset="-122"/>
                  <a:ea typeface="幼圆" pitchFamily="49" charset="-122"/>
                </a:rPr>
                <a:t>-40    -20     0    20        50    70   </a:t>
              </a:r>
            </a:p>
          </p:txBody>
        </p:sp>
        <p:sp>
          <p:nvSpPr>
            <p:cNvPr id="235585" name="Text Box 65">
              <a:extLst>
                <a:ext uri="{FF2B5EF4-FFF2-40B4-BE49-F238E27FC236}">
                  <a16:creationId xmlns:a16="http://schemas.microsoft.com/office/drawing/2014/main" id="{9A3320FF-7556-1D0E-B2CF-630A5DA7B027}"/>
                </a:ext>
              </a:extLst>
            </p:cNvPr>
            <p:cNvSpPr txBox="1">
              <a:spLocks noChangeArrowheads="1"/>
            </p:cNvSpPr>
            <p:nvPr/>
          </p:nvSpPr>
          <p:spPr bwMode="auto">
            <a:xfrm>
              <a:off x="3549" y="1348"/>
              <a:ext cx="1188" cy="370"/>
            </a:xfrm>
            <a:prstGeom prst="rect">
              <a:avLst/>
            </a:prstGeom>
            <a:noFill/>
            <a:ln>
              <a:noFill/>
            </a:ln>
            <a:effectLst/>
          </p:spPr>
          <p:txBody>
            <a:bodyPr wrap="none"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pPr>
              <a:r>
                <a:rPr lang="en-US" altLang="zh-CN" sz="1600" b="1">
                  <a:solidFill>
                    <a:srgbClr val="000000"/>
                  </a:solidFill>
                  <a:effectLst>
                    <a:outerShdw blurRad="38100" dist="38100" dir="2700000" algn="tl">
                      <a:srgbClr val="C0C0C0"/>
                    </a:outerShdw>
                  </a:effectLst>
                  <a:latin typeface="幼圆" pitchFamily="49" charset="-122"/>
                  <a:ea typeface="幼圆" pitchFamily="49" charset="-122"/>
                </a:rPr>
                <a:t>X</a:t>
              </a:r>
            </a:p>
            <a:p>
              <a:pPr algn="ctr" fontAlgn="base">
                <a:spcBef>
                  <a:spcPct val="0"/>
                </a:spcBef>
                <a:spcAft>
                  <a:spcPct val="0"/>
                </a:spcAft>
              </a:pPr>
              <a:r>
                <a:rPr lang="en-US" altLang="zh-CN" sz="1600" b="1">
                  <a:solidFill>
                    <a:srgbClr val="000000"/>
                  </a:solidFill>
                  <a:effectLst>
                    <a:outerShdw blurRad="38100" dist="38100" dir="2700000" algn="tl">
                      <a:srgbClr val="C0C0C0"/>
                    </a:outerShdw>
                  </a:effectLst>
                  <a:latin typeface="幼圆" pitchFamily="49" charset="-122"/>
                  <a:ea typeface="幼圆" pitchFamily="49" charset="-122"/>
                </a:rPr>
                <a:t>        </a:t>
              </a:r>
              <a:r>
                <a:rPr lang="zh-CN" altLang="en-US" sz="1600" b="1">
                  <a:solidFill>
                    <a:srgbClr val="000000"/>
                  </a:solidFill>
                  <a:effectLst>
                    <a:outerShdw blurRad="38100" dist="38100" dir="2700000" algn="tl">
                      <a:srgbClr val="C0C0C0"/>
                    </a:outerShdw>
                  </a:effectLst>
                  <a:latin typeface="幼圆" pitchFamily="49" charset="-122"/>
                  <a:ea typeface="幼圆" pitchFamily="49" charset="-122"/>
                </a:rPr>
                <a:t>投资变化率</a:t>
              </a:r>
              <a:r>
                <a:rPr lang="en-US" altLang="zh-CN" sz="1600" b="1">
                  <a:solidFill>
                    <a:srgbClr val="000000"/>
                  </a:solidFill>
                  <a:effectLst>
                    <a:outerShdw blurRad="38100" dist="38100" dir="2700000" algn="tl">
                      <a:srgbClr val="C0C0C0"/>
                    </a:outerShdw>
                  </a:effectLst>
                  <a:latin typeface="幼圆" pitchFamily="49" charset="-122"/>
                  <a:ea typeface="幼圆" pitchFamily="49" charset="-122"/>
                </a:rPr>
                <a:t>%</a:t>
              </a:r>
            </a:p>
          </p:txBody>
        </p:sp>
        <p:sp>
          <p:nvSpPr>
            <p:cNvPr id="71717" name="Line 66">
              <a:extLst>
                <a:ext uri="{FF2B5EF4-FFF2-40B4-BE49-F238E27FC236}">
                  <a16:creationId xmlns:a16="http://schemas.microsoft.com/office/drawing/2014/main" id="{EACBD0D8-9B65-94EC-E167-B9582A33F75A}"/>
                </a:ext>
              </a:extLst>
            </p:cNvPr>
            <p:cNvSpPr>
              <a:spLocks noChangeShapeType="1"/>
            </p:cNvSpPr>
            <p:nvPr/>
          </p:nvSpPr>
          <p:spPr bwMode="auto">
            <a:xfrm>
              <a:off x="2431" y="1305"/>
              <a:ext cx="4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18" name="Line 67">
              <a:extLst>
                <a:ext uri="{FF2B5EF4-FFF2-40B4-BE49-F238E27FC236}">
                  <a16:creationId xmlns:a16="http://schemas.microsoft.com/office/drawing/2014/main" id="{3B27901B-5149-D932-062D-86022FB5A4AB}"/>
                </a:ext>
              </a:extLst>
            </p:cNvPr>
            <p:cNvSpPr>
              <a:spLocks noChangeShapeType="1"/>
            </p:cNvSpPr>
            <p:nvPr/>
          </p:nvSpPr>
          <p:spPr bwMode="auto">
            <a:xfrm>
              <a:off x="2431" y="1006"/>
              <a:ext cx="4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19" name="Line 68">
              <a:extLst>
                <a:ext uri="{FF2B5EF4-FFF2-40B4-BE49-F238E27FC236}">
                  <a16:creationId xmlns:a16="http://schemas.microsoft.com/office/drawing/2014/main" id="{0A8A79F4-7DC5-60E1-1E7D-702BECABEEAA}"/>
                </a:ext>
              </a:extLst>
            </p:cNvPr>
            <p:cNvSpPr>
              <a:spLocks noChangeShapeType="1"/>
            </p:cNvSpPr>
            <p:nvPr/>
          </p:nvSpPr>
          <p:spPr bwMode="auto">
            <a:xfrm>
              <a:off x="2431" y="707"/>
              <a:ext cx="4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20" name="Line 69">
              <a:extLst>
                <a:ext uri="{FF2B5EF4-FFF2-40B4-BE49-F238E27FC236}">
                  <a16:creationId xmlns:a16="http://schemas.microsoft.com/office/drawing/2014/main" id="{9472B54C-82D4-E200-4679-06A0699FE73F}"/>
                </a:ext>
              </a:extLst>
            </p:cNvPr>
            <p:cNvSpPr>
              <a:spLocks noChangeShapeType="1"/>
            </p:cNvSpPr>
            <p:nvPr/>
          </p:nvSpPr>
          <p:spPr bwMode="auto">
            <a:xfrm>
              <a:off x="2431" y="1603"/>
              <a:ext cx="4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21" name="Line 70">
              <a:extLst>
                <a:ext uri="{FF2B5EF4-FFF2-40B4-BE49-F238E27FC236}">
                  <a16:creationId xmlns:a16="http://schemas.microsoft.com/office/drawing/2014/main" id="{1B41E1A7-C3F1-2FD6-A22E-76BC0297C1B5}"/>
                </a:ext>
              </a:extLst>
            </p:cNvPr>
            <p:cNvSpPr>
              <a:spLocks noChangeShapeType="1"/>
            </p:cNvSpPr>
            <p:nvPr/>
          </p:nvSpPr>
          <p:spPr bwMode="auto">
            <a:xfrm>
              <a:off x="2431" y="1902"/>
              <a:ext cx="4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22" name="Line 71">
              <a:extLst>
                <a:ext uri="{FF2B5EF4-FFF2-40B4-BE49-F238E27FC236}">
                  <a16:creationId xmlns:a16="http://schemas.microsoft.com/office/drawing/2014/main" id="{3690448B-B70E-B3C1-E5B8-E82FA4EFF219}"/>
                </a:ext>
              </a:extLst>
            </p:cNvPr>
            <p:cNvSpPr>
              <a:spLocks noChangeShapeType="1"/>
            </p:cNvSpPr>
            <p:nvPr/>
          </p:nvSpPr>
          <p:spPr bwMode="auto">
            <a:xfrm>
              <a:off x="2431" y="2201"/>
              <a:ext cx="4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23" name="Line 72">
              <a:extLst>
                <a:ext uri="{FF2B5EF4-FFF2-40B4-BE49-F238E27FC236}">
                  <a16:creationId xmlns:a16="http://schemas.microsoft.com/office/drawing/2014/main" id="{614ECE06-C7C4-7F1B-0B9C-66811696D5C5}"/>
                </a:ext>
              </a:extLst>
            </p:cNvPr>
            <p:cNvSpPr>
              <a:spLocks noChangeShapeType="1"/>
            </p:cNvSpPr>
            <p:nvPr/>
          </p:nvSpPr>
          <p:spPr bwMode="auto">
            <a:xfrm flipV="1">
              <a:off x="2223" y="1411"/>
              <a:ext cx="0" cy="3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24" name="Line 73">
              <a:extLst>
                <a:ext uri="{FF2B5EF4-FFF2-40B4-BE49-F238E27FC236}">
                  <a16:creationId xmlns:a16="http://schemas.microsoft.com/office/drawing/2014/main" id="{62683FCD-8330-5193-E8F2-5BE57E68D189}"/>
                </a:ext>
              </a:extLst>
            </p:cNvPr>
            <p:cNvSpPr>
              <a:spLocks noChangeShapeType="1"/>
            </p:cNvSpPr>
            <p:nvPr/>
          </p:nvSpPr>
          <p:spPr bwMode="auto">
            <a:xfrm flipV="1">
              <a:off x="1817" y="1411"/>
              <a:ext cx="0" cy="3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25" name="Line 74">
              <a:extLst>
                <a:ext uri="{FF2B5EF4-FFF2-40B4-BE49-F238E27FC236}">
                  <a16:creationId xmlns:a16="http://schemas.microsoft.com/office/drawing/2014/main" id="{E30663B5-EB8E-A250-2A68-015FCACAAA18}"/>
                </a:ext>
              </a:extLst>
            </p:cNvPr>
            <p:cNvSpPr>
              <a:spLocks noChangeShapeType="1"/>
            </p:cNvSpPr>
            <p:nvPr/>
          </p:nvSpPr>
          <p:spPr bwMode="auto">
            <a:xfrm flipV="1">
              <a:off x="2629" y="1411"/>
              <a:ext cx="0" cy="3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26" name="Line 75">
              <a:extLst>
                <a:ext uri="{FF2B5EF4-FFF2-40B4-BE49-F238E27FC236}">
                  <a16:creationId xmlns:a16="http://schemas.microsoft.com/office/drawing/2014/main" id="{DEC08CC2-85FD-3859-618C-B90E44AC57E1}"/>
                </a:ext>
              </a:extLst>
            </p:cNvPr>
            <p:cNvSpPr>
              <a:spLocks noChangeShapeType="1"/>
            </p:cNvSpPr>
            <p:nvPr/>
          </p:nvSpPr>
          <p:spPr bwMode="auto">
            <a:xfrm flipV="1">
              <a:off x="3035" y="1411"/>
              <a:ext cx="0" cy="3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27" name="Line 76">
              <a:extLst>
                <a:ext uri="{FF2B5EF4-FFF2-40B4-BE49-F238E27FC236}">
                  <a16:creationId xmlns:a16="http://schemas.microsoft.com/office/drawing/2014/main" id="{C3991570-0A35-5015-ECEE-1C92C023D8FC}"/>
                </a:ext>
              </a:extLst>
            </p:cNvPr>
            <p:cNvSpPr>
              <a:spLocks noChangeShapeType="1"/>
            </p:cNvSpPr>
            <p:nvPr/>
          </p:nvSpPr>
          <p:spPr bwMode="auto">
            <a:xfrm flipV="1">
              <a:off x="3440" y="1411"/>
              <a:ext cx="0" cy="3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28" name="Line 77">
              <a:extLst>
                <a:ext uri="{FF2B5EF4-FFF2-40B4-BE49-F238E27FC236}">
                  <a16:creationId xmlns:a16="http://schemas.microsoft.com/office/drawing/2014/main" id="{89C9659B-3603-93CF-AE98-11AB7CDB31EB}"/>
                </a:ext>
              </a:extLst>
            </p:cNvPr>
            <p:cNvSpPr>
              <a:spLocks noChangeShapeType="1"/>
            </p:cNvSpPr>
            <p:nvPr/>
          </p:nvSpPr>
          <p:spPr bwMode="auto">
            <a:xfrm flipV="1">
              <a:off x="3644" y="1411"/>
              <a:ext cx="0" cy="3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29" name="Line 78">
              <a:extLst>
                <a:ext uri="{FF2B5EF4-FFF2-40B4-BE49-F238E27FC236}">
                  <a16:creationId xmlns:a16="http://schemas.microsoft.com/office/drawing/2014/main" id="{B30A9F6F-0133-11BB-81FB-36379F2A2AA4}"/>
                </a:ext>
              </a:extLst>
            </p:cNvPr>
            <p:cNvSpPr>
              <a:spLocks noChangeShapeType="1"/>
            </p:cNvSpPr>
            <p:nvPr/>
          </p:nvSpPr>
          <p:spPr bwMode="auto">
            <a:xfrm flipV="1">
              <a:off x="3846" y="1411"/>
              <a:ext cx="0" cy="3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1730" name="Text Box 79">
              <a:extLst>
                <a:ext uri="{FF2B5EF4-FFF2-40B4-BE49-F238E27FC236}">
                  <a16:creationId xmlns:a16="http://schemas.microsoft.com/office/drawing/2014/main" id="{8FFD6C17-EFFE-85DB-8BAD-D92D5252B2AA}"/>
                </a:ext>
              </a:extLst>
            </p:cNvPr>
            <p:cNvSpPr txBox="1">
              <a:spLocks noChangeArrowheads="1"/>
            </p:cNvSpPr>
            <p:nvPr/>
          </p:nvSpPr>
          <p:spPr bwMode="auto">
            <a:xfrm>
              <a:off x="2352" y="576"/>
              <a:ext cx="429" cy="175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kumimoji="0" lang="en-US" altLang="zh-CN" sz="1600" b="1">
                  <a:solidFill>
                    <a:srgbClr val="000000"/>
                  </a:solidFill>
                  <a:latin typeface="幼圆" pitchFamily="49" charset="-122"/>
                  <a:ea typeface="幼圆" pitchFamily="49" charset="-122"/>
                </a:rPr>
                <a:t>50</a:t>
              </a:r>
            </a:p>
            <a:p>
              <a:pPr algn="ctr" fontAlgn="base">
                <a:spcBef>
                  <a:spcPct val="0"/>
                </a:spcBef>
                <a:spcAft>
                  <a:spcPct val="0"/>
                </a:spcAft>
                <a:buClrTx/>
                <a:buSzTx/>
              </a:pPr>
              <a:endParaRPr kumimoji="0" lang="en-US" altLang="zh-CN" sz="1600" b="1">
                <a:solidFill>
                  <a:srgbClr val="000000"/>
                </a:solidFill>
                <a:latin typeface="幼圆" pitchFamily="49" charset="-122"/>
                <a:ea typeface="幼圆" pitchFamily="49" charset="-122"/>
              </a:endParaRPr>
            </a:p>
            <a:p>
              <a:pPr algn="ctr" fontAlgn="base">
                <a:spcBef>
                  <a:spcPct val="0"/>
                </a:spcBef>
                <a:spcAft>
                  <a:spcPct val="0"/>
                </a:spcAft>
                <a:buClrTx/>
                <a:buSzTx/>
              </a:pPr>
              <a:endParaRPr kumimoji="0" lang="en-US" altLang="zh-CN" sz="1600" b="1">
                <a:solidFill>
                  <a:srgbClr val="000000"/>
                </a:solidFill>
                <a:latin typeface="幼圆" pitchFamily="49" charset="-122"/>
                <a:ea typeface="幼圆" pitchFamily="49" charset="-122"/>
              </a:endParaRPr>
            </a:p>
            <a:p>
              <a:pPr algn="ctr" fontAlgn="base">
                <a:spcBef>
                  <a:spcPct val="0"/>
                </a:spcBef>
                <a:spcAft>
                  <a:spcPct val="0"/>
                </a:spcAft>
                <a:buClrTx/>
                <a:buSzTx/>
              </a:pPr>
              <a:r>
                <a:rPr kumimoji="0" lang="en-US" altLang="zh-CN" sz="1600" b="1">
                  <a:solidFill>
                    <a:srgbClr val="000000"/>
                  </a:solidFill>
                  <a:latin typeface="幼圆" pitchFamily="49" charset="-122"/>
                  <a:ea typeface="幼圆" pitchFamily="49" charset="-122"/>
                </a:rPr>
                <a:t>20</a:t>
              </a:r>
            </a:p>
            <a:p>
              <a:pPr algn="ctr" fontAlgn="base">
                <a:spcBef>
                  <a:spcPct val="0"/>
                </a:spcBef>
                <a:spcAft>
                  <a:spcPct val="0"/>
                </a:spcAft>
                <a:buClrTx/>
                <a:buSzTx/>
              </a:pPr>
              <a:r>
                <a:rPr kumimoji="0" lang="en-US" altLang="zh-CN" sz="1600" b="1">
                  <a:solidFill>
                    <a:srgbClr val="000000"/>
                  </a:solidFill>
                  <a:latin typeface="幼圆" pitchFamily="49" charset="-122"/>
                  <a:ea typeface="幼圆" pitchFamily="49" charset="-122"/>
                </a:rPr>
                <a:t>     </a:t>
              </a:r>
            </a:p>
            <a:p>
              <a:pPr algn="ctr" fontAlgn="base">
                <a:spcBef>
                  <a:spcPct val="0"/>
                </a:spcBef>
                <a:spcAft>
                  <a:spcPct val="0"/>
                </a:spcAft>
                <a:buClrTx/>
                <a:buSzTx/>
              </a:pPr>
              <a:endParaRPr kumimoji="0" lang="en-US" altLang="zh-CN" sz="1600" b="1">
                <a:solidFill>
                  <a:srgbClr val="000000"/>
                </a:solidFill>
                <a:latin typeface="幼圆" pitchFamily="49" charset="-122"/>
                <a:ea typeface="幼圆" pitchFamily="49" charset="-122"/>
              </a:endParaRPr>
            </a:p>
            <a:p>
              <a:pPr algn="ctr" fontAlgn="base">
                <a:spcBef>
                  <a:spcPct val="0"/>
                </a:spcBef>
                <a:spcAft>
                  <a:spcPct val="0"/>
                </a:spcAft>
                <a:buClrTx/>
                <a:buSzTx/>
              </a:pPr>
              <a:endParaRPr kumimoji="0" lang="en-US" altLang="zh-CN" sz="1600" b="1">
                <a:solidFill>
                  <a:srgbClr val="000000"/>
                </a:solidFill>
                <a:latin typeface="幼圆" pitchFamily="49" charset="-122"/>
                <a:ea typeface="幼圆" pitchFamily="49" charset="-122"/>
              </a:endParaRPr>
            </a:p>
            <a:p>
              <a:pPr algn="ctr" fontAlgn="base">
                <a:spcBef>
                  <a:spcPct val="0"/>
                </a:spcBef>
                <a:spcAft>
                  <a:spcPct val="0"/>
                </a:spcAft>
                <a:buClrTx/>
                <a:buSzTx/>
              </a:pPr>
              <a:r>
                <a:rPr kumimoji="0" lang="en-US" altLang="zh-CN" sz="1600" b="1">
                  <a:solidFill>
                    <a:srgbClr val="000000"/>
                  </a:solidFill>
                  <a:latin typeface="幼圆" pitchFamily="49" charset="-122"/>
                  <a:ea typeface="幼圆" pitchFamily="49" charset="-122"/>
                </a:rPr>
                <a:t>-20</a:t>
              </a:r>
            </a:p>
            <a:p>
              <a:pPr algn="ctr" fontAlgn="base">
                <a:spcBef>
                  <a:spcPct val="0"/>
                </a:spcBef>
                <a:spcAft>
                  <a:spcPct val="0"/>
                </a:spcAft>
                <a:buClrTx/>
                <a:buSzTx/>
              </a:pPr>
              <a:endParaRPr kumimoji="0" lang="en-US" altLang="zh-CN" sz="1600" b="1">
                <a:solidFill>
                  <a:srgbClr val="000000"/>
                </a:solidFill>
                <a:latin typeface="幼圆" pitchFamily="49" charset="-122"/>
                <a:ea typeface="幼圆" pitchFamily="49" charset="-122"/>
              </a:endParaRPr>
            </a:p>
            <a:p>
              <a:pPr algn="ctr" fontAlgn="base">
                <a:spcBef>
                  <a:spcPct val="0"/>
                </a:spcBef>
                <a:spcAft>
                  <a:spcPct val="0"/>
                </a:spcAft>
                <a:buClrTx/>
                <a:buSzTx/>
              </a:pPr>
              <a:endParaRPr kumimoji="0" lang="en-US" altLang="zh-CN" sz="1600" b="1">
                <a:solidFill>
                  <a:srgbClr val="000000"/>
                </a:solidFill>
                <a:latin typeface="幼圆" pitchFamily="49" charset="-122"/>
                <a:ea typeface="幼圆" pitchFamily="49" charset="-122"/>
              </a:endParaRPr>
            </a:p>
            <a:p>
              <a:pPr algn="ctr" fontAlgn="base">
                <a:spcBef>
                  <a:spcPct val="0"/>
                </a:spcBef>
                <a:spcAft>
                  <a:spcPct val="0"/>
                </a:spcAft>
                <a:buClrTx/>
                <a:buSzTx/>
              </a:pPr>
              <a:r>
                <a:rPr kumimoji="0" lang="en-US" altLang="zh-CN" sz="1600" b="1">
                  <a:solidFill>
                    <a:srgbClr val="000000"/>
                  </a:solidFill>
                  <a:latin typeface="幼圆" pitchFamily="49" charset="-122"/>
                  <a:ea typeface="幼圆" pitchFamily="49" charset="-122"/>
                </a:rPr>
                <a:t>-50</a:t>
              </a:r>
            </a:p>
          </p:txBody>
        </p:sp>
      </p:grpSp>
      <p:sp>
        <p:nvSpPr>
          <p:cNvPr id="235600" name="Line 80">
            <a:extLst>
              <a:ext uri="{FF2B5EF4-FFF2-40B4-BE49-F238E27FC236}">
                <a16:creationId xmlns:a16="http://schemas.microsoft.com/office/drawing/2014/main" id="{39E7CD26-DAAE-8589-1542-5DEA748CED4A}"/>
              </a:ext>
            </a:extLst>
          </p:cNvPr>
          <p:cNvSpPr>
            <a:spLocks noChangeShapeType="1"/>
          </p:cNvSpPr>
          <p:nvPr/>
        </p:nvSpPr>
        <p:spPr bwMode="auto">
          <a:xfrm flipV="1">
            <a:off x="4154488" y="1709739"/>
            <a:ext cx="2933700" cy="1908175"/>
          </a:xfrm>
          <a:prstGeom prst="line">
            <a:avLst/>
          </a:prstGeom>
          <a:noFill/>
          <a:ln w="28575">
            <a:solidFill>
              <a:srgbClr val="036D7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35601" name="Line 81">
            <a:extLst>
              <a:ext uri="{FF2B5EF4-FFF2-40B4-BE49-F238E27FC236}">
                <a16:creationId xmlns:a16="http://schemas.microsoft.com/office/drawing/2014/main" id="{1708C915-D267-E7B5-7A8B-CF0C31EC970A}"/>
              </a:ext>
            </a:extLst>
          </p:cNvPr>
          <p:cNvSpPr>
            <a:spLocks noChangeShapeType="1"/>
          </p:cNvSpPr>
          <p:nvPr/>
        </p:nvSpPr>
        <p:spPr bwMode="auto">
          <a:xfrm flipV="1">
            <a:off x="4222750" y="2062164"/>
            <a:ext cx="3411538" cy="1755775"/>
          </a:xfrm>
          <a:prstGeom prst="line">
            <a:avLst/>
          </a:prstGeom>
          <a:noFill/>
          <a:ln w="28575">
            <a:solidFill>
              <a:srgbClr val="036D7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35602" name="Line 82">
            <a:extLst>
              <a:ext uri="{FF2B5EF4-FFF2-40B4-BE49-F238E27FC236}">
                <a16:creationId xmlns:a16="http://schemas.microsoft.com/office/drawing/2014/main" id="{E9A0B651-B3B4-C656-0FF5-4A5C76423FF3}"/>
              </a:ext>
            </a:extLst>
          </p:cNvPr>
          <p:cNvSpPr>
            <a:spLocks noChangeShapeType="1"/>
          </p:cNvSpPr>
          <p:nvPr/>
        </p:nvSpPr>
        <p:spPr bwMode="auto">
          <a:xfrm flipV="1">
            <a:off x="4154488" y="2413000"/>
            <a:ext cx="3479800" cy="1606550"/>
          </a:xfrm>
          <a:prstGeom prst="line">
            <a:avLst/>
          </a:prstGeom>
          <a:noFill/>
          <a:ln w="28575">
            <a:solidFill>
              <a:srgbClr val="036D7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35603" name="Line 83">
            <a:extLst>
              <a:ext uri="{FF2B5EF4-FFF2-40B4-BE49-F238E27FC236}">
                <a16:creationId xmlns:a16="http://schemas.microsoft.com/office/drawing/2014/main" id="{17324721-9E68-A904-18FE-26F3E1CE1405}"/>
              </a:ext>
            </a:extLst>
          </p:cNvPr>
          <p:cNvSpPr>
            <a:spLocks noChangeShapeType="1"/>
          </p:cNvSpPr>
          <p:nvPr/>
        </p:nvSpPr>
        <p:spPr bwMode="auto">
          <a:xfrm flipV="1">
            <a:off x="4222751" y="2613025"/>
            <a:ext cx="3478213" cy="1455738"/>
          </a:xfrm>
          <a:prstGeom prst="line">
            <a:avLst/>
          </a:prstGeom>
          <a:noFill/>
          <a:ln w="28575">
            <a:solidFill>
              <a:srgbClr val="036D7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35604" name="Line 84">
            <a:extLst>
              <a:ext uri="{FF2B5EF4-FFF2-40B4-BE49-F238E27FC236}">
                <a16:creationId xmlns:a16="http://schemas.microsoft.com/office/drawing/2014/main" id="{52D0D04F-B7FF-E20A-D35F-8B8F46EA50A2}"/>
              </a:ext>
            </a:extLst>
          </p:cNvPr>
          <p:cNvSpPr>
            <a:spLocks noChangeShapeType="1"/>
          </p:cNvSpPr>
          <p:nvPr/>
        </p:nvSpPr>
        <p:spPr bwMode="auto">
          <a:xfrm flipV="1">
            <a:off x="4154489" y="2965451"/>
            <a:ext cx="3546475" cy="1154113"/>
          </a:xfrm>
          <a:prstGeom prst="line">
            <a:avLst/>
          </a:prstGeom>
          <a:noFill/>
          <a:ln w="28575">
            <a:solidFill>
              <a:srgbClr val="036D7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35605" name="Text Box 85">
            <a:extLst>
              <a:ext uri="{FF2B5EF4-FFF2-40B4-BE49-F238E27FC236}">
                <a16:creationId xmlns:a16="http://schemas.microsoft.com/office/drawing/2014/main" id="{FDAE4B0E-E6F2-A9D7-77D3-B10A49CB84A4}"/>
              </a:ext>
            </a:extLst>
          </p:cNvPr>
          <p:cNvSpPr txBox="1">
            <a:spLocks noChangeArrowheads="1"/>
          </p:cNvSpPr>
          <p:nvPr/>
        </p:nvSpPr>
        <p:spPr bwMode="auto">
          <a:xfrm>
            <a:off x="6176151" y="1390651"/>
            <a:ext cx="596936" cy="34073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kumimoji="0" lang="en-US" altLang="zh-CN" sz="1600" b="1">
                <a:solidFill>
                  <a:srgbClr val="000000"/>
                </a:solidFill>
                <a:latin typeface="幼圆" pitchFamily="49" charset="-122"/>
                <a:ea typeface="幼圆" pitchFamily="49" charset="-122"/>
              </a:rPr>
              <a:t>n=2</a:t>
            </a:r>
          </a:p>
        </p:txBody>
      </p:sp>
      <p:sp>
        <p:nvSpPr>
          <p:cNvPr id="235606" name="Text Box 86">
            <a:extLst>
              <a:ext uri="{FF2B5EF4-FFF2-40B4-BE49-F238E27FC236}">
                <a16:creationId xmlns:a16="http://schemas.microsoft.com/office/drawing/2014/main" id="{D5B070EC-5C6A-359A-B4CD-B077089FA353}"/>
              </a:ext>
            </a:extLst>
          </p:cNvPr>
          <p:cNvSpPr txBox="1">
            <a:spLocks noChangeArrowheads="1"/>
          </p:cNvSpPr>
          <p:nvPr/>
        </p:nvSpPr>
        <p:spPr bwMode="auto">
          <a:xfrm>
            <a:off x="7077851" y="1560514"/>
            <a:ext cx="596936" cy="34073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kumimoji="0" lang="en-US" altLang="zh-CN" sz="1600" b="1">
                <a:solidFill>
                  <a:srgbClr val="000000"/>
                </a:solidFill>
                <a:latin typeface="幼圆" pitchFamily="49" charset="-122"/>
                <a:ea typeface="幼圆" pitchFamily="49" charset="-122"/>
              </a:rPr>
              <a:t>n=3</a:t>
            </a:r>
          </a:p>
        </p:txBody>
      </p:sp>
      <p:sp>
        <p:nvSpPr>
          <p:cNvPr id="235607" name="Text Box 87">
            <a:extLst>
              <a:ext uri="{FF2B5EF4-FFF2-40B4-BE49-F238E27FC236}">
                <a16:creationId xmlns:a16="http://schemas.microsoft.com/office/drawing/2014/main" id="{93692E92-8C58-E95C-2D89-0FE2FE9112BF}"/>
              </a:ext>
            </a:extLst>
          </p:cNvPr>
          <p:cNvSpPr txBox="1">
            <a:spLocks noChangeArrowheads="1"/>
          </p:cNvSpPr>
          <p:nvPr/>
        </p:nvSpPr>
        <p:spPr bwMode="auto">
          <a:xfrm>
            <a:off x="7552514" y="1860551"/>
            <a:ext cx="596936" cy="34073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kumimoji="0" lang="en-US" altLang="zh-CN" sz="1600" b="1">
                <a:solidFill>
                  <a:srgbClr val="000000"/>
                </a:solidFill>
                <a:latin typeface="幼圆" pitchFamily="49" charset="-122"/>
                <a:ea typeface="幼圆" pitchFamily="49" charset="-122"/>
              </a:rPr>
              <a:t>n=4</a:t>
            </a:r>
          </a:p>
        </p:txBody>
      </p:sp>
      <p:sp>
        <p:nvSpPr>
          <p:cNvPr id="235608" name="Text Box 88">
            <a:extLst>
              <a:ext uri="{FF2B5EF4-FFF2-40B4-BE49-F238E27FC236}">
                <a16:creationId xmlns:a16="http://schemas.microsoft.com/office/drawing/2014/main" id="{9E712361-40C7-CF75-7576-55DA8FFF4EE3}"/>
              </a:ext>
            </a:extLst>
          </p:cNvPr>
          <p:cNvSpPr txBox="1">
            <a:spLocks noChangeArrowheads="1"/>
          </p:cNvSpPr>
          <p:nvPr/>
        </p:nvSpPr>
        <p:spPr bwMode="auto">
          <a:xfrm>
            <a:off x="7552514" y="2162176"/>
            <a:ext cx="596936" cy="34073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kumimoji="0" lang="en-US" altLang="zh-CN" sz="1600" b="1">
                <a:solidFill>
                  <a:srgbClr val="000000"/>
                </a:solidFill>
                <a:latin typeface="幼圆" pitchFamily="49" charset="-122"/>
                <a:ea typeface="幼圆" pitchFamily="49" charset="-122"/>
              </a:rPr>
              <a:t>n=5</a:t>
            </a:r>
          </a:p>
        </p:txBody>
      </p:sp>
      <p:sp>
        <p:nvSpPr>
          <p:cNvPr id="235609" name="Text Box 89">
            <a:extLst>
              <a:ext uri="{FF2B5EF4-FFF2-40B4-BE49-F238E27FC236}">
                <a16:creationId xmlns:a16="http://schemas.microsoft.com/office/drawing/2014/main" id="{D09F92AF-2805-AF6F-4C0F-4941A2F67C35}"/>
              </a:ext>
            </a:extLst>
          </p:cNvPr>
          <p:cNvSpPr txBox="1">
            <a:spLocks noChangeArrowheads="1"/>
          </p:cNvSpPr>
          <p:nvPr/>
        </p:nvSpPr>
        <p:spPr bwMode="auto">
          <a:xfrm>
            <a:off x="7689039" y="2462214"/>
            <a:ext cx="596936" cy="34073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kumimoji="0" lang="en-US" altLang="zh-CN" sz="1600" b="1">
                <a:solidFill>
                  <a:srgbClr val="000000"/>
                </a:solidFill>
                <a:latin typeface="幼圆" pitchFamily="49" charset="-122"/>
                <a:ea typeface="幼圆" pitchFamily="49" charset="-122"/>
              </a:rPr>
              <a:t>n=6</a:t>
            </a:r>
          </a:p>
        </p:txBody>
      </p:sp>
      <p:sp>
        <p:nvSpPr>
          <p:cNvPr id="235610" name="Text Box 90">
            <a:extLst>
              <a:ext uri="{FF2B5EF4-FFF2-40B4-BE49-F238E27FC236}">
                <a16:creationId xmlns:a16="http://schemas.microsoft.com/office/drawing/2014/main" id="{244A413C-7DFC-5A74-F9B3-ACFEA3FF66E9}"/>
              </a:ext>
            </a:extLst>
          </p:cNvPr>
          <p:cNvSpPr txBox="1">
            <a:spLocks noChangeArrowheads="1"/>
          </p:cNvSpPr>
          <p:nvPr/>
        </p:nvSpPr>
        <p:spPr bwMode="auto">
          <a:xfrm>
            <a:off x="7689039" y="2765426"/>
            <a:ext cx="596936" cy="34073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kumimoji="0" lang="en-US" altLang="zh-CN" sz="1600" b="1">
                <a:solidFill>
                  <a:srgbClr val="000000"/>
                </a:solidFill>
                <a:latin typeface="幼圆" pitchFamily="49" charset="-122"/>
                <a:ea typeface="幼圆" pitchFamily="49" charset="-122"/>
              </a:rPr>
              <a:t>n=7</a:t>
            </a:r>
          </a:p>
        </p:txBody>
      </p:sp>
      <p:sp>
        <p:nvSpPr>
          <p:cNvPr id="235611" name="Text Box 91">
            <a:extLst>
              <a:ext uri="{FF2B5EF4-FFF2-40B4-BE49-F238E27FC236}">
                <a16:creationId xmlns:a16="http://schemas.microsoft.com/office/drawing/2014/main" id="{5B14B45A-E31A-36FD-474F-A7442E8FBB41}"/>
              </a:ext>
            </a:extLst>
          </p:cNvPr>
          <p:cNvSpPr txBox="1">
            <a:spLocks noChangeArrowheads="1"/>
          </p:cNvSpPr>
          <p:nvPr/>
        </p:nvSpPr>
        <p:spPr bwMode="auto">
          <a:xfrm>
            <a:off x="6743701" y="3949701"/>
            <a:ext cx="3313113" cy="58695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kumimoji="0" lang="zh-CN" altLang="en-US" sz="1600" b="1" dirty="0">
                <a:solidFill>
                  <a:srgbClr val="FF0000"/>
                </a:solidFill>
                <a:latin typeface="幼圆" pitchFamily="49" charset="-122"/>
                <a:ea typeface="幼圆" pitchFamily="49" charset="-122"/>
              </a:rPr>
              <a:t>注：每条线代表一个寿命方案，线上方</a:t>
            </a:r>
            <a:r>
              <a:rPr kumimoji="0" lang="en-US" altLang="zh-CN" sz="1600" b="1" dirty="0">
                <a:solidFill>
                  <a:srgbClr val="FF0000"/>
                </a:solidFill>
                <a:latin typeface="幼圆" pitchFamily="49" charset="-122"/>
                <a:ea typeface="幼圆" pitchFamily="49" charset="-122"/>
              </a:rPr>
              <a:t>NAV</a:t>
            </a:r>
            <a:r>
              <a:rPr kumimoji="0" lang="zh-CN" altLang="en-US" sz="1600" b="1" dirty="0">
                <a:solidFill>
                  <a:srgbClr val="FF0000"/>
                </a:solidFill>
                <a:latin typeface="幼圆" pitchFamily="49" charset="-122"/>
                <a:ea typeface="幼圆" pitchFamily="49" charset="-122"/>
              </a:rPr>
              <a:t>为正，线下方为负。</a:t>
            </a:r>
          </a:p>
        </p:txBody>
      </p:sp>
      <p:sp>
        <p:nvSpPr>
          <p:cNvPr id="235612" name="AutoShape 92">
            <a:extLst>
              <a:ext uri="{FF2B5EF4-FFF2-40B4-BE49-F238E27FC236}">
                <a16:creationId xmlns:a16="http://schemas.microsoft.com/office/drawing/2014/main" id="{63E466E1-F5D0-363E-DB64-7F12BAF1894E}"/>
              </a:ext>
            </a:extLst>
          </p:cNvPr>
          <p:cNvSpPr>
            <a:spLocks noChangeArrowheads="1"/>
          </p:cNvSpPr>
          <p:nvPr/>
        </p:nvSpPr>
        <p:spPr bwMode="auto">
          <a:xfrm>
            <a:off x="1905000" y="1816100"/>
            <a:ext cx="1676400" cy="609600"/>
          </a:xfrm>
          <a:prstGeom prst="wedgeRoundRectCallout">
            <a:avLst>
              <a:gd name="adj1" fmla="val 153787"/>
              <a:gd name="adj2" fmla="val 27866"/>
              <a:gd name="adj3" fmla="val 16667"/>
            </a:avLst>
          </a:prstGeom>
          <a:solidFill>
            <a:srgbClr val="EEF8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kumimoji="0" lang="zh-CN" altLang="en-US" sz="1600" b="1">
                <a:solidFill>
                  <a:srgbClr val="000000"/>
                </a:solidFill>
                <a:latin typeface="幼圆" pitchFamily="49" charset="-122"/>
                <a:ea typeface="幼圆" pitchFamily="49" charset="-122"/>
              </a:rPr>
              <a:t>收入变化高于该点方案可行</a:t>
            </a:r>
          </a:p>
        </p:txBody>
      </p:sp>
      <p:sp>
        <p:nvSpPr>
          <p:cNvPr id="235613" name="AutoShape 93">
            <a:extLst>
              <a:ext uri="{FF2B5EF4-FFF2-40B4-BE49-F238E27FC236}">
                <a16:creationId xmlns:a16="http://schemas.microsoft.com/office/drawing/2014/main" id="{93FE5B03-0EF4-1FEA-06A2-E8BADA5BC1B4}"/>
              </a:ext>
            </a:extLst>
          </p:cNvPr>
          <p:cNvSpPr>
            <a:spLocks noChangeArrowheads="1"/>
          </p:cNvSpPr>
          <p:nvPr/>
        </p:nvSpPr>
        <p:spPr bwMode="auto">
          <a:xfrm>
            <a:off x="2351088" y="3949700"/>
            <a:ext cx="1600200" cy="609600"/>
          </a:xfrm>
          <a:prstGeom prst="wedgeRoundRectCallout">
            <a:avLst>
              <a:gd name="adj1" fmla="val 76190"/>
              <a:gd name="adj2" fmla="val -171093"/>
              <a:gd name="adj3" fmla="val 16667"/>
            </a:avLst>
          </a:prstGeom>
          <a:solidFill>
            <a:srgbClr val="EEF8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kumimoji="0" lang="zh-CN" altLang="en-US" sz="1600" b="1">
                <a:solidFill>
                  <a:srgbClr val="000000"/>
                </a:solidFill>
                <a:latin typeface="幼圆" pitchFamily="49" charset="-122"/>
                <a:ea typeface="幼圆" pitchFamily="49" charset="-122"/>
              </a:rPr>
              <a:t>投资变化低于该点方案可行</a:t>
            </a:r>
          </a:p>
        </p:txBody>
      </p:sp>
      <p:sp>
        <p:nvSpPr>
          <p:cNvPr id="235614" name="Text Box 94">
            <a:extLst>
              <a:ext uri="{FF2B5EF4-FFF2-40B4-BE49-F238E27FC236}">
                <a16:creationId xmlns:a16="http://schemas.microsoft.com/office/drawing/2014/main" id="{81B4FFC9-0BC8-C4CB-3F56-CEEB9FC94BF2}"/>
              </a:ext>
            </a:extLst>
          </p:cNvPr>
          <p:cNvSpPr txBox="1">
            <a:spLocks noChangeArrowheads="1"/>
          </p:cNvSpPr>
          <p:nvPr/>
        </p:nvSpPr>
        <p:spPr bwMode="auto">
          <a:xfrm>
            <a:off x="1897063" y="5191582"/>
            <a:ext cx="8570912" cy="10635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285750" indent="-285750" fontAlgn="base">
              <a:lnSpc>
                <a:spcPct val="120000"/>
              </a:lnSpc>
              <a:spcBef>
                <a:spcPct val="0"/>
              </a:spcBef>
              <a:spcAft>
                <a:spcPct val="0"/>
              </a:spcAft>
              <a:buClrTx/>
              <a:buSzTx/>
              <a:buFont typeface="Wingdings" pitchFamily="2" charset="2"/>
              <a:buChar char="ü"/>
            </a:pPr>
            <a:r>
              <a:rPr kumimoji="0" lang="en-US" altLang="zh-CN" sz="1800" dirty="0">
                <a:solidFill>
                  <a:srgbClr val="C89014"/>
                </a:solidFill>
                <a:latin typeface="幼圆" pitchFamily="49" charset="-122"/>
                <a:ea typeface="幼圆" pitchFamily="49" charset="-122"/>
              </a:rPr>
              <a:t>n=2</a:t>
            </a:r>
            <a:r>
              <a:rPr kumimoji="0" lang="zh-CN" altLang="en-US" sz="1800" dirty="0">
                <a:solidFill>
                  <a:srgbClr val="C89014"/>
                </a:solidFill>
                <a:latin typeface="幼圆" pitchFamily="49" charset="-122"/>
                <a:ea typeface="幼圆" pitchFamily="49" charset="-122"/>
              </a:rPr>
              <a:t>时，收入增加</a:t>
            </a:r>
            <a:r>
              <a:rPr kumimoji="0" lang="en-US" altLang="zh-CN" sz="1800" dirty="0">
                <a:solidFill>
                  <a:srgbClr val="C89014"/>
                </a:solidFill>
                <a:latin typeface="幼圆" pitchFamily="49" charset="-122"/>
                <a:ea typeface="幼圆" pitchFamily="49" charset="-122"/>
              </a:rPr>
              <a:t>36.9%</a:t>
            </a:r>
            <a:r>
              <a:rPr kumimoji="0" lang="zh-CN" altLang="en-US" sz="1800" dirty="0">
                <a:solidFill>
                  <a:srgbClr val="C89014"/>
                </a:solidFill>
                <a:latin typeface="幼圆" pitchFamily="49" charset="-122"/>
                <a:ea typeface="幼圆" pitchFamily="49" charset="-122"/>
              </a:rPr>
              <a:t>，或投资减少</a:t>
            </a:r>
            <a:r>
              <a:rPr kumimoji="0" lang="en-US" altLang="zh-CN" sz="1800" dirty="0">
                <a:solidFill>
                  <a:srgbClr val="C89014"/>
                </a:solidFill>
                <a:latin typeface="幼圆" pitchFamily="49" charset="-122"/>
                <a:ea typeface="幼圆" pitchFamily="49" charset="-122"/>
              </a:rPr>
              <a:t>32.9%</a:t>
            </a:r>
            <a:r>
              <a:rPr kumimoji="0" lang="zh-CN" altLang="en-US" sz="1800" dirty="0">
                <a:solidFill>
                  <a:srgbClr val="C89014"/>
                </a:solidFill>
                <a:latin typeface="幼圆" pitchFamily="49" charset="-122"/>
                <a:ea typeface="幼圆" pitchFamily="49" charset="-122"/>
              </a:rPr>
              <a:t>，净年值为正，即原方案可行。 </a:t>
            </a:r>
            <a:endParaRPr kumimoji="0" lang="en-US" altLang="zh-CN" sz="1800" dirty="0">
              <a:solidFill>
                <a:srgbClr val="C89014"/>
              </a:solidFill>
              <a:latin typeface="幼圆" pitchFamily="49" charset="-122"/>
              <a:ea typeface="幼圆" pitchFamily="49" charset="-122"/>
            </a:endParaRPr>
          </a:p>
          <a:p>
            <a:pPr marL="285750" indent="-285750" fontAlgn="base">
              <a:lnSpc>
                <a:spcPct val="120000"/>
              </a:lnSpc>
              <a:spcBef>
                <a:spcPct val="0"/>
              </a:spcBef>
              <a:spcAft>
                <a:spcPct val="0"/>
              </a:spcAft>
              <a:buClrTx/>
              <a:buSzTx/>
              <a:buFont typeface="Wingdings" pitchFamily="2" charset="2"/>
              <a:buChar char="ü"/>
            </a:pPr>
            <a:r>
              <a:rPr kumimoji="0" lang="en-US" altLang="zh-CN" sz="1800" dirty="0">
                <a:solidFill>
                  <a:srgbClr val="C89014"/>
                </a:solidFill>
                <a:latin typeface="幼圆" pitchFamily="49" charset="-122"/>
                <a:ea typeface="幼圆" pitchFamily="49" charset="-122"/>
              </a:rPr>
              <a:t>n</a:t>
            </a:r>
            <a:r>
              <a:rPr kumimoji="0" lang="en-US" altLang="en-US" sz="1800" dirty="0">
                <a:solidFill>
                  <a:srgbClr val="C89014"/>
                </a:solidFill>
                <a:latin typeface="幼圆" pitchFamily="49" charset="-122"/>
                <a:ea typeface="幼圆" pitchFamily="49" charset="-122"/>
              </a:rPr>
              <a:t>≥</a:t>
            </a:r>
            <a:r>
              <a:rPr kumimoji="0" lang="en-US" altLang="zh-CN" sz="1800" dirty="0">
                <a:solidFill>
                  <a:srgbClr val="C89014"/>
                </a:solidFill>
                <a:latin typeface="幼圆" pitchFamily="49" charset="-122"/>
                <a:ea typeface="幼圆" pitchFamily="49" charset="-122"/>
              </a:rPr>
              <a:t>4</a:t>
            </a:r>
            <a:r>
              <a:rPr kumimoji="0" lang="zh-CN" altLang="en-US" sz="1800" dirty="0">
                <a:solidFill>
                  <a:srgbClr val="C89014"/>
                </a:solidFill>
                <a:latin typeface="幼圆" pitchFamily="49" charset="-122"/>
                <a:ea typeface="幼圆" pitchFamily="49" charset="-122"/>
              </a:rPr>
              <a:t>，方案就有一定的抗风险能力。 </a:t>
            </a:r>
            <a:r>
              <a:rPr kumimoji="0" lang="en-US" altLang="zh-CN" sz="1800" dirty="0">
                <a:solidFill>
                  <a:srgbClr val="C89014"/>
                </a:solidFill>
                <a:latin typeface="幼圆" pitchFamily="49" charset="-122"/>
                <a:ea typeface="幼圆" pitchFamily="49" charset="-122"/>
              </a:rPr>
              <a:t>n</a:t>
            </a:r>
            <a:r>
              <a:rPr kumimoji="0" lang="zh-CN" altLang="en-US" sz="1800" dirty="0">
                <a:solidFill>
                  <a:srgbClr val="C89014"/>
                </a:solidFill>
                <a:latin typeface="幼圆" pitchFamily="49" charset="-122"/>
                <a:ea typeface="幼圆" pitchFamily="49" charset="-122"/>
              </a:rPr>
              <a:t>值越大，方案抗风险能力越强。</a:t>
            </a:r>
            <a:endParaRPr kumimoji="0" lang="en-US" altLang="zh-CN" sz="1800" dirty="0">
              <a:solidFill>
                <a:srgbClr val="C89014"/>
              </a:solidFill>
              <a:latin typeface="幼圆" pitchFamily="49" charset="-122"/>
              <a:ea typeface="幼圆" pitchFamily="49" charset="-122"/>
            </a:endParaRPr>
          </a:p>
          <a:p>
            <a:pPr marL="285750" indent="-285750" fontAlgn="base">
              <a:lnSpc>
                <a:spcPct val="120000"/>
              </a:lnSpc>
              <a:spcBef>
                <a:spcPct val="0"/>
              </a:spcBef>
              <a:spcAft>
                <a:spcPct val="0"/>
              </a:spcAft>
              <a:buClrTx/>
              <a:buSzTx/>
              <a:buFont typeface="Wingdings" pitchFamily="2" charset="2"/>
              <a:buChar char="ü"/>
            </a:pPr>
            <a:r>
              <a:rPr kumimoji="0" lang="en-US" altLang="zh-CN" sz="1800" dirty="0">
                <a:solidFill>
                  <a:srgbClr val="C89014"/>
                </a:solidFill>
                <a:latin typeface="幼圆" pitchFamily="49" charset="-122"/>
                <a:ea typeface="幼圆" pitchFamily="49" charset="-122"/>
              </a:rPr>
              <a:t>n=4</a:t>
            </a:r>
            <a:r>
              <a:rPr kumimoji="0" lang="zh-CN" altLang="en-US" sz="1800" dirty="0">
                <a:solidFill>
                  <a:srgbClr val="C89014"/>
                </a:solidFill>
                <a:latin typeface="幼圆" pitchFamily="49" charset="-122"/>
                <a:ea typeface="幼圆" pitchFamily="49" charset="-122"/>
              </a:rPr>
              <a:t>时，年投资额及年收入发生估计误差的允许范围很小。</a:t>
            </a:r>
          </a:p>
        </p:txBody>
      </p:sp>
      <p:sp>
        <p:nvSpPr>
          <p:cNvPr id="235615" name="Text Box 95">
            <a:extLst>
              <a:ext uri="{FF2B5EF4-FFF2-40B4-BE49-F238E27FC236}">
                <a16:creationId xmlns:a16="http://schemas.microsoft.com/office/drawing/2014/main" id="{A0F9B4CB-5DC1-0967-EE67-E3A46E80D231}"/>
              </a:ext>
            </a:extLst>
          </p:cNvPr>
          <p:cNvSpPr txBox="1">
            <a:spLocks noChangeArrowheads="1"/>
          </p:cNvSpPr>
          <p:nvPr/>
        </p:nvSpPr>
        <p:spPr bwMode="auto">
          <a:xfrm>
            <a:off x="4154942" y="4678364"/>
            <a:ext cx="3182579" cy="3715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kumimoji="0" lang="zh-CN" altLang="en-US" sz="1800" b="1" dirty="0">
                <a:solidFill>
                  <a:srgbClr val="000000"/>
                </a:solidFill>
                <a:latin typeface="黑体" panose="02010609060101010101" pitchFamily="49" charset="-122"/>
                <a:ea typeface="幼圆" pitchFamily="49" charset="-122"/>
              </a:rPr>
              <a:t>年值敏感性分析图（多因素）</a:t>
            </a:r>
          </a:p>
        </p:txBody>
      </p:sp>
      <p:sp>
        <p:nvSpPr>
          <p:cNvPr id="235616" name="Text Box 96">
            <a:extLst>
              <a:ext uri="{FF2B5EF4-FFF2-40B4-BE49-F238E27FC236}">
                <a16:creationId xmlns:a16="http://schemas.microsoft.com/office/drawing/2014/main" id="{2DAADD61-AAA9-B002-7349-5C9D6C0BDEC8}"/>
              </a:ext>
            </a:extLst>
          </p:cNvPr>
          <p:cNvSpPr txBox="1">
            <a:spLocks noChangeArrowheads="1"/>
          </p:cNvSpPr>
          <p:nvPr/>
        </p:nvSpPr>
        <p:spPr bwMode="auto">
          <a:xfrm flipH="1">
            <a:off x="8096250" y="934584"/>
            <a:ext cx="2519876" cy="71006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kumimoji="0" lang="zh-CN" altLang="en-US" sz="2000" b="1" dirty="0">
                <a:solidFill>
                  <a:srgbClr val="2E03FC"/>
                </a:solidFill>
                <a:latin typeface="黑体" panose="02010609060101010101" pitchFamily="49" charset="-122"/>
                <a:ea typeface="幼圆" pitchFamily="49" charset="-122"/>
              </a:rPr>
              <a:t>根据上面不等式可绘制一组损益平衡线</a:t>
            </a:r>
          </a:p>
        </p:txBody>
      </p:sp>
    </p:spTree>
    <p:extLst>
      <p:ext uri="{BB962C8B-B14F-4D97-AF65-F5344CB8AC3E}">
        <p14:creationId xmlns:p14="http://schemas.microsoft.com/office/powerpoint/2010/main" val="1407999583"/>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5570"/>
                                        </p:tgtEl>
                                        <p:attrNameLst>
                                          <p:attrName>style.visibility</p:attrName>
                                        </p:attrNameLst>
                                      </p:cBhvr>
                                      <p:to>
                                        <p:strVal val="visible"/>
                                      </p:to>
                                    </p:set>
                                    <p:animEffect transition="in" filter="slide(fromBottom)">
                                      <p:cBhvr>
                                        <p:cTn id="7" dur="500"/>
                                        <p:tgtEl>
                                          <p:spTgt spid="235570"/>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35616"/>
                                        </p:tgtEl>
                                        <p:attrNameLst>
                                          <p:attrName>style.visibility</p:attrName>
                                        </p:attrNameLst>
                                      </p:cBhvr>
                                      <p:to>
                                        <p:strVal val="visible"/>
                                      </p:to>
                                    </p:set>
                                    <p:animEffect transition="in" filter="slide(fromBottom)">
                                      <p:cBhvr>
                                        <p:cTn id="11" dur="500"/>
                                        <p:tgtEl>
                                          <p:spTgt spid="2356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235615"/>
                                        </p:tgtEl>
                                        <p:attrNameLst>
                                          <p:attrName>style.visibility</p:attrName>
                                        </p:attrNameLst>
                                      </p:cBhvr>
                                      <p:to>
                                        <p:strVal val="visible"/>
                                      </p:to>
                                    </p:set>
                                    <p:animEffect transition="in" filter="slide(fromBottom)">
                                      <p:cBhvr>
                                        <p:cTn id="16" dur="500"/>
                                        <p:tgtEl>
                                          <p:spTgt spid="2356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235572"/>
                                        </p:tgtEl>
                                        <p:attrNameLst>
                                          <p:attrName>style.visibility</p:attrName>
                                        </p:attrNameLst>
                                      </p:cBhvr>
                                      <p:to>
                                        <p:strVal val="visible"/>
                                      </p:to>
                                    </p:set>
                                    <p:animEffect transition="in" filter="slide(fromBottom)">
                                      <p:cBhvr>
                                        <p:cTn id="21" dur="500"/>
                                        <p:tgtEl>
                                          <p:spTgt spid="235572"/>
                                        </p:tgtEl>
                                      </p:cBhvr>
                                    </p:animEffect>
                                  </p:childTnLst>
                                </p:cTn>
                              </p:par>
                            </p:childTnLst>
                          </p:cTn>
                        </p:par>
                        <p:par>
                          <p:cTn id="22" fill="hold" nodeType="afterGroup">
                            <p:stCondLst>
                              <p:cond delay="500"/>
                            </p:stCondLst>
                            <p:childTnLst>
                              <p:par>
                                <p:cTn id="23" presetID="12" presetClass="entr" presetSubtype="4" fill="hold" nodeType="afterEffect">
                                  <p:stCondLst>
                                    <p:cond delay="0"/>
                                  </p:stCondLst>
                                  <p:childTnLst>
                                    <p:set>
                                      <p:cBhvr>
                                        <p:cTn id="24" dur="1" fill="hold">
                                          <p:stCondLst>
                                            <p:cond delay="0"/>
                                          </p:stCondLst>
                                        </p:cTn>
                                        <p:tgtEl>
                                          <p:spTgt spid="235611"/>
                                        </p:tgtEl>
                                        <p:attrNameLst>
                                          <p:attrName>style.visibility</p:attrName>
                                        </p:attrNameLst>
                                      </p:cBhvr>
                                      <p:to>
                                        <p:strVal val="visible"/>
                                      </p:to>
                                    </p:set>
                                    <p:animEffect transition="in" filter="slide(fromBottom)">
                                      <p:cBhvr>
                                        <p:cTn id="25" dur="500"/>
                                        <p:tgtEl>
                                          <p:spTgt spid="2356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235571"/>
                                        </p:tgtEl>
                                        <p:attrNameLst>
                                          <p:attrName>style.visibility</p:attrName>
                                        </p:attrNameLst>
                                      </p:cBhvr>
                                      <p:to>
                                        <p:strVal val="visible"/>
                                      </p:to>
                                    </p:set>
                                    <p:animEffect transition="in" filter="slide(fromBottom)">
                                      <p:cBhvr>
                                        <p:cTn id="30" dur="500"/>
                                        <p:tgtEl>
                                          <p:spTgt spid="235571"/>
                                        </p:tgtEl>
                                      </p:cBhvr>
                                    </p:animEffect>
                                  </p:childTnLst>
                                </p:cTn>
                              </p:par>
                              <p:par>
                                <p:cTn id="31" presetID="12" presetClass="entr" presetSubtype="4" fill="hold" nodeType="withEffect">
                                  <p:stCondLst>
                                    <p:cond delay="0"/>
                                  </p:stCondLst>
                                  <p:childTnLst>
                                    <p:set>
                                      <p:cBhvr>
                                        <p:cTn id="32" dur="1" fill="hold">
                                          <p:stCondLst>
                                            <p:cond delay="0"/>
                                          </p:stCondLst>
                                        </p:cTn>
                                        <p:tgtEl>
                                          <p:spTgt spid="235605"/>
                                        </p:tgtEl>
                                        <p:attrNameLst>
                                          <p:attrName>style.visibility</p:attrName>
                                        </p:attrNameLst>
                                      </p:cBhvr>
                                      <p:to>
                                        <p:strVal val="visible"/>
                                      </p:to>
                                    </p:set>
                                    <p:animEffect transition="in" filter="slide(fromBottom)">
                                      <p:cBhvr>
                                        <p:cTn id="33" dur="500"/>
                                        <p:tgtEl>
                                          <p:spTgt spid="23560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9" presetClass="entr" presetSubtype="0" fill="hold" nodeType="clickEffect">
                                  <p:stCondLst>
                                    <p:cond delay="0"/>
                                  </p:stCondLst>
                                  <p:childTnLst>
                                    <p:set>
                                      <p:cBhvr>
                                        <p:cTn id="37" dur="1" fill="hold">
                                          <p:stCondLst>
                                            <p:cond delay="0"/>
                                          </p:stCondLst>
                                        </p:cTn>
                                        <p:tgtEl>
                                          <p:spTgt spid="235613"/>
                                        </p:tgtEl>
                                        <p:attrNameLst>
                                          <p:attrName>style.visibility</p:attrName>
                                        </p:attrNameLst>
                                      </p:cBhvr>
                                      <p:to>
                                        <p:strVal val="visible"/>
                                      </p:to>
                                    </p:set>
                                    <p:anim calcmode="lin" valueType="num">
                                      <p:cBhvr>
                                        <p:cTn id="38" dur="1000" fill="hold"/>
                                        <p:tgtEl>
                                          <p:spTgt spid="235613"/>
                                        </p:tgtEl>
                                        <p:attrNameLst>
                                          <p:attrName>ppt_x</p:attrName>
                                        </p:attrNameLst>
                                      </p:cBhvr>
                                      <p:tavLst>
                                        <p:tav tm="0">
                                          <p:val>
                                            <p:strVal val="#ppt_x-.2"/>
                                          </p:val>
                                        </p:tav>
                                        <p:tav tm="100000">
                                          <p:val>
                                            <p:strVal val="#ppt_x"/>
                                          </p:val>
                                        </p:tav>
                                      </p:tavLst>
                                    </p:anim>
                                    <p:anim calcmode="lin" valueType="num">
                                      <p:cBhvr>
                                        <p:cTn id="39" dur="1000" fill="hold"/>
                                        <p:tgtEl>
                                          <p:spTgt spid="235613"/>
                                        </p:tgtEl>
                                        <p:attrNameLst>
                                          <p:attrName>ppt_y</p:attrName>
                                        </p:attrNameLst>
                                      </p:cBhvr>
                                      <p:tavLst>
                                        <p:tav tm="0">
                                          <p:val>
                                            <p:strVal val="#ppt_y"/>
                                          </p:val>
                                        </p:tav>
                                        <p:tav tm="100000">
                                          <p:val>
                                            <p:strVal val="#ppt_y"/>
                                          </p:val>
                                        </p:tav>
                                      </p:tavLst>
                                    </p:anim>
                                    <p:animEffect transition="in" filter="wipe(right)" prLst="gradientSize: 0.1">
                                      <p:cBhvr>
                                        <p:cTn id="40" dur="1000"/>
                                        <p:tgtEl>
                                          <p:spTgt spid="235613"/>
                                        </p:tgtEl>
                                      </p:cBhvr>
                                    </p:animEffect>
                                  </p:childTnLst>
                                </p:cTn>
                              </p:par>
                              <p:par>
                                <p:cTn id="41" presetID="12" presetClass="entr" presetSubtype="4" fill="hold" nodeType="withEffect">
                                  <p:stCondLst>
                                    <p:cond delay="0"/>
                                  </p:stCondLst>
                                  <p:childTnLst>
                                    <p:set>
                                      <p:cBhvr>
                                        <p:cTn id="42" dur="1" fill="hold">
                                          <p:stCondLst>
                                            <p:cond delay="0"/>
                                          </p:stCondLst>
                                        </p:cTn>
                                        <p:tgtEl>
                                          <p:spTgt spid="235612"/>
                                        </p:tgtEl>
                                        <p:attrNameLst>
                                          <p:attrName>style.visibility</p:attrName>
                                        </p:attrNameLst>
                                      </p:cBhvr>
                                      <p:to>
                                        <p:strVal val="visible"/>
                                      </p:to>
                                    </p:set>
                                    <p:animEffect transition="in" filter="slide(fromBottom)">
                                      <p:cBhvr>
                                        <p:cTn id="43" dur="500"/>
                                        <p:tgtEl>
                                          <p:spTgt spid="23561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nodeType="clickEffect">
                                  <p:stCondLst>
                                    <p:cond delay="0"/>
                                  </p:stCondLst>
                                  <p:childTnLst>
                                    <p:set>
                                      <p:cBhvr>
                                        <p:cTn id="47" dur="1" fill="hold">
                                          <p:stCondLst>
                                            <p:cond delay="0"/>
                                          </p:stCondLst>
                                        </p:cTn>
                                        <p:tgtEl>
                                          <p:spTgt spid="235600"/>
                                        </p:tgtEl>
                                        <p:attrNameLst>
                                          <p:attrName>style.visibility</p:attrName>
                                        </p:attrNameLst>
                                      </p:cBhvr>
                                      <p:to>
                                        <p:strVal val="visible"/>
                                      </p:to>
                                    </p:set>
                                    <p:animEffect transition="in" filter="slide(fromBottom)">
                                      <p:cBhvr>
                                        <p:cTn id="48" dur="500"/>
                                        <p:tgtEl>
                                          <p:spTgt spid="235600"/>
                                        </p:tgtEl>
                                      </p:cBhvr>
                                    </p:animEffect>
                                  </p:childTnLst>
                                </p:cTn>
                              </p:par>
                              <p:par>
                                <p:cTn id="49" presetID="12" presetClass="entr" presetSubtype="4" fill="hold" nodeType="withEffect">
                                  <p:stCondLst>
                                    <p:cond delay="0"/>
                                  </p:stCondLst>
                                  <p:childTnLst>
                                    <p:set>
                                      <p:cBhvr>
                                        <p:cTn id="50" dur="1" fill="hold">
                                          <p:stCondLst>
                                            <p:cond delay="0"/>
                                          </p:stCondLst>
                                        </p:cTn>
                                        <p:tgtEl>
                                          <p:spTgt spid="235606"/>
                                        </p:tgtEl>
                                        <p:attrNameLst>
                                          <p:attrName>style.visibility</p:attrName>
                                        </p:attrNameLst>
                                      </p:cBhvr>
                                      <p:to>
                                        <p:strVal val="visible"/>
                                      </p:to>
                                    </p:set>
                                    <p:animEffect transition="in" filter="slide(fromBottom)">
                                      <p:cBhvr>
                                        <p:cTn id="51" dur="500"/>
                                        <p:tgtEl>
                                          <p:spTgt spid="23560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4" fill="hold" nodeType="clickEffect">
                                  <p:stCondLst>
                                    <p:cond delay="0"/>
                                  </p:stCondLst>
                                  <p:childTnLst>
                                    <p:set>
                                      <p:cBhvr>
                                        <p:cTn id="55" dur="1" fill="hold">
                                          <p:stCondLst>
                                            <p:cond delay="0"/>
                                          </p:stCondLst>
                                        </p:cTn>
                                        <p:tgtEl>
                                          <p:spTgt spid="235601"/>
                                        </p:tgtEl>
                                        <p:attrNameLst>
                                          <p:attrName>style.visibility</p:attrName>
                                        </p:attrNameLst>
                                      </p:cBhvr>
                                      <p:to>
                                        <p:strVal val="visible"/>
                                      </p:to>
                                    </p:set>
                                    <p:animEffect transition="in" filter="slide(fromBottom)">
                                      <p:cBhvr>
                                        <p:cTn id="56" dur="500"/>
                                        <p:tgtEl>
                                          <p:spTgt spid="235601"/>
                                        </p:tgtEl>
                                      </p:cBhvr>
                                    </p:animEffect>
                                  </p:childTnLst>
                                </p:cTn>
                              </p:par>
                              <p:par>
                                <p:cTn id="57" presetID="12" presetClass="entr" presetSubtype="4" fill="hold" nodeType="withEffect">
                                  <p:stCondLst>
                                    <p:cond delay="0"/>
                                  </p:stCondLst>
                                  <p:childTnLst>
                                    <p:set>
                                      <p:cBhvr>
                                        <p:cTn id="58" dur="1" fill="hold">
                                          <p:stCondLst>
                                            <p:cond delay="0"/>
                                          </p:stCondLst>
                                        </p:cTn>
                                        <p:tgtEl>
                                          <p:spTgt spid="235607"/>
                                        </p:tgtEl>
                                        <p:attrNameLst>
                                          <p:attrName>style.visibility</p:attrName>
                                        </p:attrNameLst>
                                      </p:cBhvr>
                                      <p:to>
                                        <p:strVal val="visible"/>
                                      </p:to>
                                    </p:set>
                                    <p:animEffect transition="in" filter="slide(fromBottom)">
                                      <p:cBhvr>
                                        <p:cTn id="59" dur="500"/>
                                        <p:tgtEl>
                                          <p:spTgt spid="23560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4" fill="hold" nodeType="clickEffect">
                                  <p:stCondLst>
                                    <p:cond delay="0"/>
                                  </p:stCondLst>
                                  <p:childTnLst>
                                    <p:set>
                                      <p:cBhvr>
                                        <p:cTn id="63" dur="1" fill="hold">
                                          <p:stCondLst>
                                            <p:cond delay="0"/>
                                          </p:stCondLst>
                                        </p:cTn>
                                        <p:tgtEl>
                                          <p:spTgt spid="235602"/>
                                        </p:tgtEl>
                                        <p:attrNameLst>
                                          <p:attrName>style.visibility</p:attrName>
                                        </p:attrNameLst>
                                      </p:cBhvr>
                                      <p:to>
                                        <p:strVal val="visible"/>
                                      </p:to>
                                    </p:set>
                                    <p:animEffect transition="in" filter="slide(fromBottom)">
                                      <p:cBhvr>
                                        <p:cTn id="64" dur="500"/>
                                        <p:tgtEl>
                                          <p:spTgt spid="235602"/>
                                        </p:tgtEl>
                                      </p:cBhvr>
                                    </p:animEffect>
                                  </p:childTnLst>
                                </p:cTn>
                              </p:par>
                              <p:par>
                                <p:cTn id="65" presetID="12" presetClass="entr" presetSubtype="4" fill="hold" nodeType="withEffect">
                                  <p:stCondLst>
                                    <p:cond delay="0"/>
                                  </p:stCondLst>
                                  <p:childTnLst>
                                    <p:set>
                                      <p:cBhvr>
                                        <p:cTn id="66" dur="1" fill="hold">
                                          <p:stCondLst>
                                            <p:cond delay="0"/>
                                          </p:stCondLst>
                                        </p:cTn>
                                        <p:tgtEl>
                                          <p:spTgt spid="235608"/>
                                        </p:tgtEl>
                                        <p:attrNameLst>
                                          <p:attrName>style.visibility</p:attrName>
                                        </p:attrNameLst>
                                      </p:cBhvr>
                                      <p:to>
                                        <p:strVal val="visible"/>
                                      </p:to>
                                    </p:set>
                                    <p:animEffect transition="in" filter="slide(fromBottom)">
                                      <p:cBhvr>
                                        <p:cTn id="67" dur="500"/>
                                        <p:tgtEl>
                                          <p:spTgt spid="23560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4" fill="hold" nodeType="clickEffect">
                                  <p:stCondLst>
                                    <p:cond delay="0"/>
                                  </p:stCondLst>
                                  <p:childTnLst>
                                    <p:set>
                                      <p:cBhvr>
                                        <p:cTn id="71" dur="1" fill="hold">
                                          <p:stCondLst>
                                            <p:cond delay="0"/>
                                          </p:stCondLst>
                                        </p:cTn>
                                        <p:tgtEl>
                                          <p:spTgt spid="235603"/>
                                        </p:tgtEl>
                                        <p:attrNameLst>
                                          <p:attrName>style.visibility</p:attrName>
                                        </p:attrNameLst>
                                      </p:cBhvr>
                                      <p:to>
                                        <p:strVal val="visible"/>
                                      </p:to>
                                    </p:set>
                                    <p:animEffect transition="in" filter="slide(fromBottom)">
                                      <p:cBhvr>
                                        <p:cTn id="72" dur="500"/>
                                        <p:tgtEl>
                                          <p:spTgt spid="235603"/>
                                        </p:tgtEl>
                                      </p:cBhvr>
                                    </p:animEffect>
                                  </p:childTnLst>
                                </p:cTn>
                              </p:par>
                              <p:par>
                                <p:cTn id="73" presetID="12" presetClass="entr" presetSubtype="4" fill="hold" nodeType="withEffect">
                                  <p:stCondLst>
                                    <p:cond delay="0"/>
                                  </p:stCondLst>
                                  <p:childTnLst>
                                    <p:set>
                                      <p:cBhvr>
                                        <p:cTn id="74" dur="1" fill="hold">
                                          <p:stCondLst>
                                            <p:cond delay="0"/>
                                          </p:stCondLst>
                                        </p:cTn>
                                        <p:tgtEl>
                                          <p:spTgt spid="235609"/>
                                        </p:tgtEl>
                                        <p:attrNameLst>
                                          <p:attrName>style.visibility</p:attrName>
                                        </p:attrNameLst>
                                      </p:cBhvr>
                                      <p:to>
                                        <p:strVal val="visible"/>
                                      </p:to>
                                    </p:set>
                                    <p:animEffect transition="in" filter="slide(fromBottom)">
                                      <p:cBhvr>
                                        <p:cTn id="75" dur="500"/>
                                        <p:tgtEl>
                                          <p:spTgt spid="23560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4" fill="hold" nodeType="clickEffect">
                                  <p:stCondLst>
                                    <p:cond delay="0"/>
                                  </p:stCondLst>
                                  <p:childTnLst>
                                    <p:set>
                                      <p:cBhvr>
                                        <p:cTn id="79" dur="1" fill="hold">
                                          <p:stCondLst>
                                            <p:cond delay="0"/>
                                          </p:stCondLst>
                                        </p:cTn>
                                        <p:tgtEl>
                                          <p:spTgt spid="235604"/>
                                        </p:tgtEl>
                                        <p:attrNameLst>
                                          <p:attrName>style.visibility</p:attrName>
                                        </p:attrNameLst>
                                      </p:cBhvr>
                                      <p:to>
                                        <p:strVal val="visible"/>
                                      </p:to>
                                    </p:set>
                                    <p:animEffect transition="in" filter="slide(fromBottom)">
                                      <p:cBhvr>
                                        <p:cTn id="80" dur="500"/>
                                        <p:tgtEl>
                                          <p:spTgt spid="235604"/>
                                        </p:tgtEl>
                                      </p:cBhvr>
                                    </p:animEffect>
                                  </p:childTnLst>
                                </p:cTn>
                              </p:par>
                              <p:par>
                                <p:cTn id="81" presetID="12" presetClass="entr" presetSubtype="4" fill="hold" nodeType="withEffect">
                                  <p:stCondLst>
                                    <p:cond delay="0"/>
                                  </p:stCondLst>
                                  <p:childTnLst>
                                    <p:set>
                                      <p:cBhvr>
                                        <p:cTn id="82" dur="1" fill="hold">
                                          <p:stCondLst>
                                            <p:cond delay="0"/>
                                          </p:stCondLst>
                                        </p:cTn>
                                        <p:tgtEl>
                                          <p:spTgt spid="235610"/>
                                        </p:tgtEl>
                                        <p:attrNameLst>
                                          <p:attrName>style.visibility</p:attrName>
                                        </p:attrNameLst>
                                      </p:cBhvr>
                                      <p:to>
                                        <p:strVal val="visible"/>
                                      </p:to>
                                    </p:set>
                                    <p:animEffect transition="in" filter="slide(fromBottom)">
                                      <p:cBhvr>
                                        <p:cTn id="83" dur="500"/>
                                        <p:tgtEl>
                                          <p:spTgt spid="23561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2" presetClass="entr" presetSubtype="4" fill="hold" nodeType="clickEffect">
                                  <p:stCondLst>
                                    <p:cond delay="0"/>
                                  </p:stCondLst>
                                  <p:childTnLst>
                                    <p:set>
                                      <p:cBhvr>
                                        <p:cTn id="87" dur="1" fill="hold">
                                          <p:stCondLst>
                                            <p:cond delay="0"/>
                                          </p:stCondLst>
                                        </p:cTn>
                                        <p:tgtEl>
                                          <p:spTgt spid="235614"/>
                                        </p:tgtEl>
                                        <p:attrNameLst>
                                          <p:attrName>style.visibility</p:attrName>
                                        </p:attrNameLst>
                                      </p:cBhvr>
                                      <p:to>
                                        <p:strVal val="visible"/>
                                      </p:to>
                                    </p:set>
                                    <p:animEffect transition="in" filter="slide(fromBottom)">
                                      <p:cBhvr>
                                        <p:cTn id="88" dur="500"/>
                                        <p:tgtEl>
                                          <p:spTgt spid="235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0" grpId="0" animBg="1"/>
      <p:bldP spid="235605" grpId="0"/>
      <p:bldP spid="235606" grpId="0"/>
      <p:bldP spid="235607" grpId="0"/>
      <p:bldP spid="235608" grpId="0"/>
      <p:bldP spid="235609" grpId="0"/>
      <p:bldP spid="235610" grpId="0"/>
      <p:bldP spid="235611" grpId="0"/>
      <p:bldP spid="235612" grpId="0" animBg="1"/>
      <p:bldP spid="235613" grpId="0" animBg="1"/>
      <p:bldP spid="235614" grpId="0"/>
      <p:bldP spid="235615" grpId="0"/>
      <p:bldP spid="2356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D4C8C19F-6EA3-59DC-3822-606147D8DFD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DD5E3E78-BCCA-8544-847E-18FB19B81F80}" type="slidenum">
              <a:rPr kumimoji="0" lang="en-US" altLang="zh-CN" sz="1000">
                <a:solidFill>
                  <a:srgbClr val="808080"/>
                </a:solidFill>
                <a:ea typeface="华文行楷" panose="02010800040101010101" pitchFamily="2" charset="-122"/>
              </a:rPr>
              <a:pPr fontAlgn="base">
                <a:spcBef>
                  <a:spcPct val="0"/>
                </a:spcBef>
                <a:spcAft>
                  <a:spcPct val="0"/>
                </a:spcAft>
                <a:buClrTx/>
                <a:buSzTx/>
              </a:pPr>
              <a:t>34</a:t>
            </a:fld>
            <a:endParaRPr kumimoji="0" lang="en-US" altLang="zh-CN" sz="1000">
              <a:solidFill>
                <a:srgbClr val="808080"/>
              </a:solidFill>
              <a:ea typeface="华文行楷" panose="02010800040101010101" pitchFamily="2" charset="-122"/>
            </a:endParaRPr>
          </a:p>
        </p:txBody>
      </p:sp>
      <p:sp>
        <p:nvSpPr>
          <p:cNvPr id="23555" name="Rectangle 2">
            <a:extLst>
              <a:ext uri="{FF2B5EF4-FFF2-40B4-BE49-F238E27FC236}">
                <a16:creationId xmlns:a16="http://schemas.microsoft.com/office/drawing/2014/main" id="{72B242BD-553A-0673-9C7A-89742D1E93C8}"/>
              </a:ext>
            </a:extLst>
          </p:cNvPr>
          <p:cNvSpPr>
            <a:spLocks noGrp="1" noChangeArrowheads="1"/>
          </p:cNvSpPr>
          <p:nvPr>
            <p:ph type="title"/>
          </p:nvPr>
        </p:nvSpPr>
        <p:spPr/>
        <p:txBody>
          <a:bodyPr/>
          <a:lstStyle/>
          <a:p>
            <a:pPr eaLnBrk="1" hangingPunct="1"/>
            <a:r>
              <a:rPr kumimoji="0" lang="zh-CN" altLang="en-US" dirty="0">
                <a:solidFill>
                  <a:srgbClr val="00B050"/>
                </a:solidFill>
              </a:rPr>
              <a:t>三项预测值</a:t>
            </a:r>
            <a:r>
              <a:rPr kumimoji="0" lang="zh-CN" altLang="en-US" dirty="0">
                <a:solidFill>
                  <a:srgbClr val="036D7B"/>
                </a:solidFill>
              </a:rPr>
              <a:t>敏感性分析</a:t>
            </a:r>
          </a:p>
        </p:txBody>
      </p:sp>
      <p:sp>
        <p:nvSpPr>
          <p:cNvPr id="225288" name="Rectangle 8">
            <a:extLst>
              <a:ext uri="{FF2B5EF4-FFF2-40B4-BE49-F238E27FC236}">
                <a16:creationId xmlns:a16="http://schemas.microsoft.com/office/drawing/2014/main" id="{E6CFECBD-1332-11FC-E790-69022DEB54CE}"/>
              </a:ext>
            </a:extLst>
          </p:cNvPr>
          <p:cNvSpPr>
            <a:spLocks noChangeArrowheads="1"/>
          </p:cNvSpPr>
          <p:nvPr/>
        </p:nvSpPr>
        <p:spPr bwMode="auto">
          <a:xfrm>
            <a:off x="1524000" y="2498339"/>
            <a:ext cx="9144000" cy="276999"/>
          </a:xfrm>
          <a:prstGeom prst="rect">
            <a:avLst/>
          </a:prstGeom>
          <a:gradFill rotWithShape="1">
            <a:gsLst>
              <a:gs pos="0">
                <a:srgbClr val="EEF8FF"/>
              </a:gs>
              <a:gs pos="50000">
                <a:srgbClr val="FFFFFF"/>
              </a:gs>
              <a:gs pos="100000">
                <a:srgbClr val="EEF8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25289" name="Rectangle 9">
            <a:extLst>
              <a:ext uri="{FF2B5EF4-FFF2-40B4-BE49-F238E27FC236}">
                <a16:creationId xmlns:a16="http://schemas.microsoft.com/office/drawing/2014/main" id="{C0508607-CEC7-5E7C-C989-F71B88AF4BBA}"/>
              </a:ext>
            </a:extLst>
          </p:cNvPr>
          <p:cNvSpPr>
            <a:spLocks noChangeArrowheads="1"/>
          </p:cNvSpPr>
          <p:nvPr/>
        </p:nvSpPr>
        <p:spPr bwMode="auto">
          <a:xfrm>
            <a:off x="1524000" y="4946264"/>
            <a:ext cx="9144000" cy="276999"/>
          </a:xfrm>
          <a:prstGeom prst="rect">
            <a:avLst/>
          </a:prstGeom>
          <a:gradFill rotWithShape="1">
            <a:gsLst>
              <a:gs pos="0">
                <a:srgbClr val="FFFFEB"/>
              </a:gs>
              <a:gs pos="50000">
                <a:srgbClr val="FFFFFF"/>
              </a:gs>
              <a:gs pos="100000">
                <a:srgbClr val="FFFFEB"/>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25290" name="Text Box 10">
            <a:extLst>
              <a:ext uri="{FF2B5EF4-FFF2-40B4-BE49-F238E27FC236}">
                <a16:creationId xmlns:a16="http://schemas.microsoft.com/office/drawing/2014/main" id="{628D1A4D-9DAC-704A-8A2A-BE9BA624D868}"/>
              </a:ext>
            </a:extLst>
          </p:cNvPr>
          <p:cNvSpPr txBox="1">
            <a:spLocks noChangeArrowheads="1"/>
          </p:cNvSpPr>
          <p:nvPr/>
        </p:nvSpPr>
        <p:spPr bwMode="auto">
          <a:xfrm>
            <a:off x="2279650" y="1512888"/>
            <a:ext cx="7416800" cy="2011362"/>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lnSpc>
                <a:spcPct val="150000"/>
              </a:lnSpc>
              <a:spcBef>
                <a:spcPct val="0"/>
              </a:spcBef>
              <a:spcAft>
                <a:spcPct val="0"/>
              </a:spcAft>
              <a:buClrTx/>
              <a:buSzTx/>
            </a:pPr>
            <a:r>
              <a:rPr kumimoji="0" lang="en-US" altLang="zh-CN" sz="2400" b="1">
                <a:solidFill>
                  <a:srgbClr val="000000"/>
                </a:solidFill>
                <a:latin typeface="幼圆" pitchFamily="49" charset="-122"/>
                <a:ea typeface="幼圆" pitchFamily="49" charset="-122"/>
              </a:rPr>
              <a:t>   </a:t>
            </a:r>
            <a:r>
              <a:rPr kumimoji="0" lang="zh-CN" altLang="en-US" sz="2000" b="1">
                <a:solidFill>
                  <a:srgbClr val="000000"/>
                </a:solidFill>
                <a:latin typeface="幼圆" pitchFamily="49" charset="-122"/>
                <a:ea typeface="幼圆" pitchFamily="49" charset="-122"/>
              </a:rPr>
              <a:t>多因素敏感性分析要考虑可能发生的多种因素不同变动幅度的多种组合，计算起来要比单因素敏感性分析复杂得多。当分析的不确定因素不超过三个，且指标计算比较简单时，可以采用三项预测值敏感性分析。</a:t>
            </a:r>
          </a:p>
        </p:txBody>
      </p:sp>
      <p:sp>
        <p:nvSpPr>
          <p:cNvPr id="225291" name="Text Box 11">
            <a:extLst>
              <a:ext uri="{FF2B5EF4-FFF2-40B4-BE49-F238E27FC236}">
                <a16:creationId xmlns:a16="http://schemas.microsoft.com/office/drawing/2014/main" id="{FF79E5D6-193A-AA48-512C-E4EE1048E1D1}"/>
              </a:ext>
            </a:extLst>
          </p:cNvPr>
          <p:cNvSpPr txBox="1">
            <a:spLocks noChangeArrowheads="1"/>
          </p:cNvSpPr>
          <p:nvPr/>
        </p:nvSpPr>
        <p:spPr bwMode="auto">
          <a:xfrm>
            <a:off x="2270126" y="4329114"/>
            <a:ext cx="7777163" cy="1463675"/>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lnSpc>
                <a:spcPct val="150000"/>
              </a:lnSpc>
              <a:spcBef>
                <a:spcPct val="0"/>
              </a:spcBef>
              <a:spcAft>
                <a:spcPct val="0"/>
              </a:spcAft>
              <a:buClrTx/>
              <a:buSzTx/>
            </a:pPr>
            <a:r>
              <a:rPr kumimoji="0" lang="en-US" altLang="zh-CN" sz="2000" b="1">
                <a:solidFill>
                  <a:srgbClr val="000000"/>
                </a:solidFill>
                <a:latin typeface="幼圆" pitchFamily="49" charset="-122"/>
                <a:ea typeface="幼圆" pitchFamily="49" charset="-122"/>
              </a:rPr>
              <a:t>    </a:t>
            </a:r>
            <a:r>
              <a:rPr kumimoji="0" lang="zh-CN" altLang="en-US" sz="2000" b="1">
                <a:solidFill>
                  <a:srgbClr val="000000"/>
                </a:solidFill>
                <a:latin typeface="幼圆" pitchFamily="49" charset="-122"/>
                <a:ea typeface="幼圆" pitchFamily="49" charset="-122"/>
              </a:rPr>
              <a:t>对技术方案的各种参数</a:t>
            </a:r>
            <a:r>
              <a:rPr lang="zh-CN" altLang="en-US" sz="2000" b="1">
                <a:solidFill>
                  <a:srgbClr val="000000"/>
                </a:solidFill>
                <a:latin typeface="幼圆" pitchFamily="49" charset="-122"/>
                <a:ea typeface="幼圆" pitchFamily="49" charset="-122"/>
              </a:rPr>
              <a:t>分别给出三个预测值（估计值），即悲观的预测值</a:t>
            </a:r>
            <a:r>
              <a:rPr lang="en-US" altLang="zh-CN" sz="2000" b="1">
                <a:solidFill>
                  <a:srgbClr val="000000"/>
                </a:solidFill>
                <a:latin typeface="幼圆" pitchFamily="49" charset="-122"/>
                <a:ea typeface="幼圆" pitchFamily="49" charset="-122"/>
              </a:rPr>
              <a:t>P</a:t>
            </a:r>
            <a:r>
              <a:rPr lang="zh-CN" altLang="en-US" sz="2000" b="1">
                <a:solidFill>
                  <a:srgbClr val="000000"/>
                </a:solidFill>
                <a:latin typeface="幼圆" pitchFamily="49" charset="-122"/>
                <a:ea typeface="幼圆" pitchFamily="49" charset="-122"/>
              </a:rPr>
              <a:t>，最可能的预测值</a:t>
            </a:r>
            <a:r>
              <a:rPr lang="en-US" altLang="zh-CN" sz="2000" b="1">
                <a:solidFill>
                  <a:srgbClr val="000000"/>
                </a:solidFill>
                <a:latin typeface="幼圆" pitchFamily="49" charset="-122"/>
                <a:ea typeface="幼圆" pitchFamily="49" charset="-122"/>
              </a:rPr>
              <a:t>M</a:t>
            </a:r>
            <a:r>
              <a:rPr lang="zh-CN" altLang="en-US" sz="2000" b="1">
                <a:solidFill>
                  <a:srgbClr val="000000"/>
                </a:solidFill>
                <a:latin typeface="幼圆" pitchFamily="49" charset="-122"/>
                <a:ea typeface="幼圆" pitchFamily="49" charset="-122"/>
              </a:rPr>
              <a:t>，乐观的预测值</a:t>
            </a:r>
            <a:r>
              <a:rPr lang="en-US" altLang="zh-CN" sz="2000" b="1">
                <a:solidFill>
                  <a:srgbClr val="000000"/>
                </a:solidFill>
                <a:latin typeface="幼圆" pitchFamily="49" charset="-122"/>
                <a:ea typeface="幼圆" pitchFamily="49" charset="-122"/>
              </a:rPr>
              <a:t>O</a:t>
            </a:r>
            <a:r>
              <a:rPr lang="zh-CN" altLang="en-US" sz="2000" b="1">
                <a:solidFill>
                  <a:srgbClr val="000000"/>
                </a:solidFill>
                <a:latin typeface="幼圆" pitchFamily="49" charset="-122"/>
                <a:ea typeface="幼圆" pitchFamily="49" charset="-122"/>
              </a:rPr>
              <a:t>，根据这三种预测值即可对技术方案进行敏感性分析并作出评价。</a:t>
            </a:r>
          </a:p>
        </p:txBody>
      </p:sp>
      <p:sp>
        <p:nvSpPr>
          <p:cNvPr id="225292" name="AutoShape 12">
            <a:extLst>
              <a:ext uri="{FF2B5EF4-FFF2-40B4-BE49-F238E27FC236}">
                <a16:creationId xmlns:a16="http://schemas.microsoft.com/office/drawing/2014/main" id="{AD551A1C-35AA-24F0-344A-E57F50EEA560}"/>
              </a:ext>
            </a:extLst>
          </p:cNvPr>
          <p:cNvSpPr>
            <a:spLocks noChangeArrowheads="1"/>
          </p:cNvSpPr>
          <p:nvPr/>
        </p:nvSpPr>
        <p:spPr bwMode="auto">
          <a:xfrm>
            <a:off x="2316163" y="3876359"/>
            <a:ext cx="1357312" cy="408623"/>
          </a:xfrm>
          <a:prstGeom prst="roundRect">
            <a:avLst>
              <a:gd name="adj" fmla="val 16667"/>
            </a:avLst>
          </a:prstGeom>
          <a:noFill/>
          <a:ln>
            <a:noFill/>
          </a:ln>
          <a:effectLst/>
          <a:extLst>
            <a:ext uri="{909E8E84-426E-40DD-AFC4-6F175D3DCCD1}">
              <a14:hiddenFill xmlns:a14="http://schemas.microsoft.com/office/drawing/2010/main">
                <a:solidFill>
                  <a:srgbClr val="EEF8F8"/>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kumimoji="0" lang="zh-CN" altLang="en-US" sz="2400">
                <a:solidFill>
                  <a:srgbClr val="000000"/>
                </a:solidFill>
                <a:latin typeface="Arial" panose="020B0604020202020204" pitchFamily="34" charset="0"/>
              </a:rPr>
              <a:t>基本思路</a:t>
            </a:r>
          </a:p>
        </p:txBody>
      </p:sp>
      <p:sp>
        <p:nvSpPr>
          <p:cNvPr id="225293" name="AutoShape 13">
            <a:hlinkClick r:id="" action="ppaction://noaction" highlightClick="1"/>
            <a:extLst>
              <a:ext uri="{FF2B5EF4-FFF2-40B4-BE49-F238E27FC236}">
                <a16:creationId xmlns:a16="http://schemas.microsoft.com/office/drawing/2014/main" id="{09511C2C-DB01-E205-47E3-1C7EE7CD13A8}"/>
              </a:ext>
            </a:extLst>
          </p:cNvPr>
          <p:cNvSpPr>
            <a:spLocks noChangeArrowheads="1"/>
          </p:cNvSpPr>
          <p:nvPr/>
        </p:nvSpPr>
        <p:spPr bwMode="auto">
          <a:xfrm>
            <a:off x="9120189" y="6165851"/>
            <a:ext cx="720725" cy="360363"/>
          </a:xfrm>
          <a:prstGeom prst="actionButtonBlank">
            <a:avLst/>
          </a:prstGeom>
          <a:solidFill>
            <a:srgbClr val="036D7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lang="zh-CN" altLang="en-US" sz="1400" b="1">
                <a:solidFill>
                  <a:srgbClr val="FFFFFF"/>
                </a:solidFill>
                <a:latin typeface="幼圆" pitchFamily="49" charset="-122"/>
                <a:ea typeface="幼圆" pitchFamily="49" charset="-122"/>
              </a:rPr>
              <a:t>例题</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5288"/>
                                        </p:tgtEl>
                                        <p:attrNameLst>
                                          <p:attrName>style.visibility</p:attrName>
                                        </p:attrNameLst>
                                      </p:cBhvr>
                                      <p:to>
                                        <p:strVal val="visible"/>
                                      </p:to>
                                    </p:set>
                                    <p:animEffect transition="in" filter="slide(fromBottom)">
                                      <p:cBhvr>
                                        <p:cTn id="7" dur="500"/>
                                        <p:tgtEl>
                                          <p:spTgt spid="225288"/>
                                        </p:tgtEl>
                                      </p:cBhvr>
                                    </p:animEffect>
                                  </p:childTnLst>
                                </p:cTn>
                              </p:par>
                              <p:par>
                                <p:cTn id="8" presetID="12" presetClass="entr" presetSubtype="4" fill="hold" nodeType="withEffect">
                                  <p:stCondLst>
                                    <p:cond delay="0"/>
                                  </p:stCondLst>
                                  <p:childTnLst>
                                    <p:set>
                                      <p:cBhvr>
                                        <p:cTn id="9" dur="1" fill="hold">
                                          <p:stCondLst>
                                            <p:cond delay="0"/>
                                          </p:stCondLst>
                                        </p:cTn>
                                        <p:tgtEl>
                                          <p:spTgt spid="225290"/>
                                        </p:tgtEl>
                                        <p:attrNameLst>
                                          <p:attrName>style.visibility</p:attrName>
                                        </p:attrNameLst>
                                      </p:cBhvr>
                                      <p:to>
                                        <p:strVal val="visible"/>
                                      </p:to>
                                    </p:set>
                                    <p:animEffect transition="in" filter="slide(fromBottom)">
                                      <p:cBhvr>
                                        <p:cTn id="10" dur="500"/>
                                        <p:tgtEl>
                                          <p:spTgt spid="22529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25289"/>
                                        </p:tgtEl>
                                        <p:attrNameLst>
                                          <p:attrName>style.visibility</p:attrName>
                                        </p:attrNameLst>
                                      </p:cBhvr>
                                      <p:to>
                                        <p:strVal val="visible"/>
                                      </p:to>
                                    </p:set>
                                    <p:animEffect transition="in" filter="slide(fromBottom)">
                                      <p:cBhvr>
                                        <p:cTn id="15" dur="500"/>
                                        <p:tgtEl>
                                          <p:spTgt spid="225289"/>
                                        </p:tgtEl>
                                      </p:cBhvr>
                                    </p:animEffect>
                                  </p:childTnLst>
                                </p:cTn>
                              </p:par>
                              <p:par>
                                <p:cTn id="16" presetID="12" presetClass="entr" presetSubtype="4" fill="hold" nodeType="withEffect">
                                  <p:stCondLst>
                                    <p:cond delay="0"/>
                                  </p:stCondLst>
                                  <p:childTnLst>
                                    <p:set>
                                      <p:cBhvr>
                                        <p:cTn id="17" dur="1" fill="hold">
                                          <p:stCondLst>
                                            <p:cond delay="0"/>
                                          </p:stCondLst>
                                        </p:cTn>
                                        <p:tgtEl>
                                          <p:spTgt spid="225292"/>
                                        </p:tgtEl>
                                        <p:attrNameLst>
                                          <p:attrName>style.visibility</p:attrName>
                                        </p:attrNameLst>
                                      </p:cBhvr>
                                      <p:to>
                                        <p:strVal val="visible"/>
                                      </p:to>
                                    </p:set>
                                    <p:animEffect transition="in" filter="slide(fromBottom)">
                                      <p:cBhvr>
                                        <p:cTn id="18" dur="500"/>
                                        <p:tgtEl>
                                          <p:spTgt spid="225292"/>
                                        </p:tgtEl>
                                      </p:cBhvr>
                                    </p:animEffect>
                                  </p:childTnLst>
                                </p:cTn>
                              </p:par>
                              <p:par>
                                <p:cTn id="19" presetID="12" presetClass="entr" presetSubtype="4" fill="hold" nodeType="withEffect">
                                  <p:stCondLst>
                                    <p:cond delay="0"/>
                                  </p:stCondLst>
                                  <p:childTnLst>
                                    <p:set>
                                      <p:cBhvr>
                                        <p:cTn id="20" dur="1" fill="hold">
                                          <p:stCondLst>
                                            <p:cond delay="0"/>
                                          </p:stCondLst>
                                        </p:cTn>
                                        <p:tgtEl>
                                          <p:spTgt spid="225291"/>
                                        </p:tgtEl>
                                        <p:attrNameLst>
                                          <p:attrName>style.visibility</p:attrName>
                                        </p:attrNameLst>
                                      </p:cBhvr>
                                      <p:to>
                                        <p:strVal val="visible"/>
                                      </p:to>
                                    </p:set>
                                    <p:animEffect transition="in" filter="slide(fromBottom)">
                                      <p:cBhvr>
                                        <p:cTn id="21" dur="500"/>
                                        <p:tgtEl>
                                          <p:spTgt spid="225291"/>
                                        </p:tgtEl>
                                      </p:cBhvr>
                                    </p:animEffect>
                                  </p:childTnLst>
                                </p:cTn>
                              </p:par>
                            </p:childTnLst>
                          </p:cTn>
                        </p:par>
                        <p:par>
                          <p:cTn id="22" fill="hold" nodeType="afterGroup">
                            <p:stCondLst>
                              <p:cond delay="500"/>
                            </p:stCondLst>
                            <p:childTnLst>
                              <p:par>
                                <p:cTn id="23" presetID="12" presetClass="entr" presetSubtype="4" fill="hold" nodeType="afterEffect">
                                  <p:stCondLst>
                                    <p:cond delay="0"/>
                                  </p:stCondLst>
                                  <p:childTnLst>
                                    <p:set>
                                      <p:cBhvr>
                                        <p:cTn id="24" dur="1" fill="hold">
                                          <p:stCondLst>
                                            <p:cond delay="0"/>
                                          </p:stCondLst>
                                        </p:cTn>
                                        <p:tgtEl>
                                          <p:spTgt spid="225293"/>
                                        </p:tgtEl>
                                        <p:attrNameLst>
                                          <p:attrName>style.visibility</p:attrName>
                                        </p:attrNameLst>
                                      </p:cBhvr>
                                      <p:to>
                                        <p:strVal val="visible"/>
                                      </p:to>
                                    </p:set>
                                    <p:animEffect transition="in" filter="slide(fromBottom)">
                                      <p:cBhvr>
                                        <p:cTn id="25" dur="500"/>
                                        <p:tgtEl>
                                          <p:spTgt spid="225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8" grpId="0" animBg="1"/>
      <p:bldP spid="225289" grpId="0" animBg="1"/>
      <p:bldP spid="225290" grpId="0"/>
      <p:bldP spid="225291" grpId="0"/>
      <p:bldP spid="225292" grpId="0"/>
      <p:bldP spid="22529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a:extLst>
              <a:ext uri="{FF2B5EF4-FFF2-40B4-BE49-F238E27FC236}">
                <a16:creationId xmlns:a16="http://schemas.microsoft.com/office/drawing/2014/main" id="{26727C5F-504B-4EA2-DE37-7FF01158D70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8C0BE071-DE39-AA49-9D10-264944F944C9}" type="slidenum">
              <a:rPr kumimoji="0" lang="en-US" altLang="zh-CN" sz="1000">
                <a:solidFill>
                  <a:srgbClr val="808080"/>
                </a:solidFill>
                <a:ea typeface="华文行楷" panose="02010800040101010101" pitchFamily="2" charset="-122"/>
              </a:rPr>
              <a:pPr fontAlgn="base">
                <a:spcBef>
                  <a:spcPct val="0"/>
                </a:spcBef>
                <a:spcAft>
                  <a:spcPct val="0"/>
                </a:spcAft>
                <a:buClrTx/>
                <a:buSzTx/>
              </a:pPr>
              <a:t>35</a:t>
            </a:fld>
            <a:endParaRPr kumimoji="0" lang="en-US" altLang="zh-CN" sz="1000">
              <a:solidFill>
                <a:srgbClr val="808080"/>
              </a:solidFill>
              <a:ea typeface="华文行楷" panose="02010800040101010101" pitchFamily="2" charset="-122"/>
            </a:endParaRPr>
          </a:p>
        </p:txBody>
      </p:sp>
      <p:sp>
        <p:nvSpPr>
          <p:cNvPr id="72707" name="Rectangle 2">
            <a:extLst>
              <a:ext uri="{FF2B5EF4-FFF2-40B4-BE49-F238E27FC236}">
                <a16:creationId xmlns:a16="http://schemas.microsoft.com/office/drawing/2014/main" id="{8FE5F3F6-B6BF-CAB0-FA2F-7CBD542A67F2}"/>
              </a:ext>
            </a:extLst>
          </p:cNvPr>
          <p:cNvSpPr>
            <a:spLocks noGrp="1" noChangeArrowheads="1"/>
          </p:cNvSpPr>
          <p:nvPr>
            <p:ph type="title"/>
          </p:nvPr>
        </p:nvSpPr>
        <p:spPr/>
        <p:txBody>
          <a:bodyPr/>
          <a:lstStyle/>
          <a:p>
            <a:pPr eaLnBrk="1" hangingPunct="1"/>
            <a:r>
              <a:rPr lang="zh-CN" altLang="en-US" dirty="0">
                <a:solidFill>
                  <a:srgbClr val="00B050"/>
                </a:solidFill>
              </a:rPr>
              <a:t>三项预测值</a:t>
            </a:r>
            <a:r>
              <a:rPr lang="zh-CN" altLang="en-US" dirty="0"/>
              <a:t>敏感性分析</a:t>
            </a:r>
          </a:p>
        </p:txBody>
      </p:sp>
      <p:sp>
        <p:nvSpPr>
          <p:cNvPr id="72708" name="Rectangle 4">
            <a:extLst>
              <a:ext uri="{FF2B5EF4-FFF2-40B4-BE49-F238E27FC236}">
                <a16:creationId xmlns:a16="http://schemas.microsoft.com/office/drawing/2014/main" id="{A08D5834-F072-DF4B-F1CE-39353E04A58D}"/>
              </a:ext>
            </a:extLst>
          </p:cNvPr>
          <p:cNvSpPr>
            <a:spLocks noChangeArrowheads="1"/>
          </p:cNvSpPr>
          <p:nvPr/>
        </p:nvSpPr>
        <p:spPr bwMode="auto">
          <a:xfrm>
            <a:off x="2216150" y="1056601"/>
            <a:ext cx="7848600" cy="1296988"/>
          </a:xfrm>
          <a:prstGeom prst="rect">
            <a:avLst/>
          </a:prstGeom>
          <a:gradFill rotWithShape="1">
            <a:gsLst>
              <a:gs pos="0">
                <a:srgbClr val="BBE0E3"/>
              </a:gs>
              <a:gs pos="100000">
                <a:srgbClr val="FFFFFF"/>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fontAlgn="base">
              <a:lnSpc>
                <a:spcPct val="120000"/>
              </a:lnSpc>
              <a:spcBef>
                <a:spcPct val="0"/>
              </a:spcBef>
              <a:spcAft>
                <a:spcPct val="0"/>
              </a:spcAft>
              <a:buClrTx/>
              <a:buSzTx/>
            </a:pPr>
            <a:r>
              <a:rPr kumimoji="0" lang="en-US" altLang="zh-CN" sz="2200" b="1" dirty="0">
                <a:solidFill>
                  <a:srgbClr val="000000"/>
                </a:solidFill>
                <a:latin typeface="幼圆" pitchFamily="49" charset="-122"/>
                <a:ea typeface="幼圆" pitchFamily="49" charset="-122"/>
              </a:rPr>
              <a:t>【</a:t>
            </a:r>
            <a:r>
              <a:rPr kumimoji="0" lang="zh-CN" altLang="en-US" sz="2200" b="1" dirty="0">
                <a:solidFill>
                  <a:srgbClr val="000000"/>
                </a:solidFill>
                <a:latin typeface="幼圆" pitchFamily="49" charset="-122"/>
                <a:ea typeface="幼圆" pitchFamily="49" charset="-122"/>
              </a:rPr>
              <a:t>例</a:t>
            </a:r>
            <a:r>
              <a:rPr kumimoji="0" lang="en-US" altLang="zh-CN" sz="2200" b="1" dirty="0">
                <a:solidFill>
                  <a:srgbClr val="000000"/>
                </a:solidFill>
                <a:latin typeface="幼圆" pitchFamily="49" charset="-122"/>
                <a:ea typeface="幼圆" pitchFamily="49" charset="-122"/>
              </a:rPr>
              <a:t>6-6】</a:t>
            </a:r>
            <a:r>
              <a:rPr kumimoji="0" lang="zh-CN" altLang="en-US" sz="2200" b="1" dirty="0">
                <a:solidFill>
                  <a:srgbClr val="000000"/>
                </a:solidFill>
                <a:latin typeface="幼圆" pitchFamily="49" charset="-122"/>
                <a:ea typeface="幼圆" pitchFamily="49" charset="-122"/>
              </a:rPr>
              <a:t>某企业准备购置新设备，投资、寿命等数据如下表所示，试就使用寿命、年支出和年营业收入按最有利、最有可能和很不利三种情况进行</a:t>
            </a:r>
            <a:r>
              <a:rPr kumimoji="0" lang="zh-CN" altLang="en-US" sz="2200" b="1" dirty="0">
                <a:solidFill>
                  <a:srgbClr val="FF0000"/>
                </a:solidFill>
                <a:latin typeface="幼圆" pitchFamily="49" charset="-122"/>
                <a:ea typeface="幼圆" pitchFamily="49" charset="-122"/>
              </a:rPr>
              <a:t>净现值</a:t>
            </a:r>
            <a:r>
              <a:rPr kumimoji="0" lang="zh-CN" altLang="en-US" sz="2200" b="1" dirty="0">
                <a:solidFill>
                  <a:srgbClr val="000000"/>
                </a:solidFill>
                <a:latin typeface="幼圆" pitchFamily="49" charset="-122"/>
                <a:ea typeface="幼圆" pitchFamily="49" charset="-122"/>
              </a:rPr>
              <a:t>敏感性分析。</a:t>
            </a:r>
            <a:r>
              <a:rPr kumimoji="0" lang="en-US" altLang="zh-CN" sz="2200" b="1" i="1" dirty="0">
                <a:solidFill>
                  <a:srgbClr val="000000"/>
                </a:solidFill>
                <a:ea typeface="幼圆" pitchFamily="49" charset="-122"/>
              </a:rPr>
              <a:t>i</a:t>
            </a:r>
            <a:r>
              <a:rPr kumimoji="0" lang="en-US" altLang="zh-CN" sz="2200" b="1" i="1" baseline="-25000" dirty="0">
                <a:solidFill>
                  <a:srgbClr val="000000"/>
                </a:solidFill>
                <a:ea typeface="幼圆" pitchFamily="49" charset="-122"/>
              </a:rPr>
              <a:t>c</a:t>
            </a:r>
            <a:r>
              <a:rPr kumimoji="0" lang="en-US" altLang="zh-CN" sz="2200" b="1" dirty="0">
                <a:solidFill>
                  <a:srgbClr val="000000"/>
                </a:solidFill>
                <a:latin typeface="幼圆" pitchFamily="49" charset="-122"/>
                <a:ea typeface="幼圆" pitchFamily="49" charset="-122"/>
              </a:rPr>
              <a:t>=8%</a:t>
            </a:r>
          </a:p>
        </p:txBody>
      </p:sp>
      <p:graphicFrame>
        <p:nvGraphicFramePr>
          <p:cNvPr id="236616" name="Group 72">
            <a:extLst>
              <a:ext uri="{FF2B5EF4-FFF2-40B4-BE49-F238E27FC236}">
                <a16:creationId xmlns:a16="http://schemas.microsoft.com/office/drawing/2014/main" id="{CE7A0910-ECD2-1EB9-4456-894DA3FB936E}"/>
              </a:ext>
            </a:extLst>
          </p:cNvPr>
          <p:cNvGraphicFramePr>
            <a:graphicFrameLocks noGrp="1"/>
          </p:cNvGraphicFramePr>
          <p:nvPr/>
        </p:nvGraphicFramePr>
        <p:xfrm>
          <a:off x="2378075" y="2708920"/>
          <a:ext cx="7524750" cy="2749170"/>
        </p:xfrm>
        <a:graphic>
          <a:graphicData uri="http://schemas.openxmlformats.org/drawingml/2006/table">
            <a:tbl>
              <a:tblPr/>
              <a:tblGrid>
                <a:gridCol w="1504950">
                  <a:extLst>
                    <a:ext uri="{9D8B030D-6E8A-4147-A177-3AD203B41FA5}">
                      <a16:colId xmlns:a16="http://schemas.microsoft.com/office/drawing/2014/main" val="871564245"/>
                    </a:ext>
                  </a:extLst>
                </a:gridCol>
                <a:gridCol w="1357313">
                  <a:extLst>
                    <a:ext uri="{9D8B030D-6E8A-4147-A177-3AD203B41FA5}">
                      <a16:colId xmlns:a16="http://schemas.microsoft.com/office/drawing/2014/main" val="1655470418"/>
                    </a:ext>
                  </a:extLst>
                </a:gridCol>
                <a:gridCol w="1439862">
                  <a:extLst>
                    <a:ext uri="{9D8B030D-6E8A-4147-A177-3AD203B41FA5}">
                      <a16:colId xmlns:a16="http://schemas.microsoft.com/office/drawing/2014/main" val="743903944"/>
                    </a:ext>
                  </a:extLst>
                </a:gridCol>
                <a:gridCol w="1717675">
                  <a:extLst>
                    <a:ext uri="{9D8B030D-6E8A-4147-A177-3AD203B41FA5}">
                      <a16:colId xmlns:a16="http://schemas.microsoft.com/office/drawing/2014/main" val="921749279"/>
                    </a:ext>
                  </a:extLst>
                </a:gridCol>
                <a:gridCol w="1504950">
                  <a:extLst>
                    <a:ext uri="{9D8B030D-6E8A-4147-A177-3AD203B41FA5}">
                      <a16:colId xmlns:a16="http://schemas.microsoft.com/office/drawing/2014/main" val="533791533"/>
                    </a:ext>
                  </a:extLst>
                </a:gridCol>
              </a:tblGrid>
              <a:tr h="641350">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1" i="0" u="none" strike="noStrike" cap="none" normalizeH="0" baseline="0">
                        <a:ln>
                          <a:noFill/>
                        </a:ln>
                        <a:solidFill>
                          <a:schemeClr val="tx1"/>
                        </a:solidFill>
                        <a:effectLst/>
                        <a:latin typeface="隶书" pitchFamily="49" charset="-122"/>
                        <a:ea typeface="隶书"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chemeClr val="tx1"/>
                          </a:solidFill>
                          <a:effectLst/>
                          <a:latin typeface="隶书" pitchFamily="49" charset="-122"/>
                          <a:ea typeface="隶书" pitchFamily="49" charset="-122"/>
                        </a:rPr>
                        <a:t>总投资</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隶书" pitchFamily="49" charset="-122"/>
                          <a:ea typeface="隶书" pitchFamily="49" charset="-122"/>
                        </a:rPr>
                        <a:t>使用寿命</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隶书" pitchFamily="49" charset="-122"/>
                          <a:ea typeface="隶书" pitchFamily="49" charset="-122"/>
                        </a:rPr>
                        <a:t>年营业收入</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隶书" pitchFamily="49" charset="-122"/>
                          <a:ea typeface="隶书" pitchFamily="49" charset="-122"/>
                        </a:rPr>
                        <a:t>年支出</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3189660"/>
                  </a:ext>
                </a:extLst>
              </a:tr>
              <a:tr h="641350">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隶书" pitchFamily="49" charset="-122"/>
                          <a:ea typeface="隶书" pitchFamily="49" charset="-122"/>
                        </a:rPr>
                        <a:t>最有利</a:t>
                      </a:r>
                      <a:r>
                        <a:rPr kumimoji="1" lang="en-US" altLang="zh-CN" sz="2400" b="1" i="0" u="none" strike="noStrike" cap="none" normalizeH="0" baseline="0">
                          <a:ln>
                            <a:noFill/>
                          </a:ln>
                          <a:solidFill>
                            <a:schemeClr val="tx1"/>
                          </a:solidFill>
                          <a:effectLst/>
                          <a:latin typeface="隶书" pitchFamily="49" charset="-122"/>
                          <a:ea typeface="隶书" pitchFamily="49" charset="-122"/>
                        </a:rPr>
                        <a:t>(O)</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隶书" pitchFamily="49" charset="-122"/>
                          <a:ea typeface="隶书" pitchFamily="49" charset="-122"/>
                        </a:rPr>
                        <a:t>15</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隶书" pitchFamily="49" charset="-122"/>
                          <a:ea typeface="隶书" pitchFamily="49" charset="-122"/>
                        </a:rPr>
                        <a:t>18</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隶书" pitchFamily="49" charset="-122"/>
                          <a:ea typeface="隶书" pitchFamily="49" charset="-122"/>
                        </a:rPr>
                        <a:t>11</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隶书" pitchFamily="49" charset="-122"/>
                          <a:ea typeface="隶书" pitchFamily="49" charset="-122"/>
                        </a:rPr>
                        <a:t>2</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3392181"/>
                  </a:ext>
                </a:extLst>
              </a:tr>
              <a:tr h="641350">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隶书" pitchFamily="49" charset="-122"/>
                          <a:ea typeface="隶书" pitchFamily="49" charset="-122"/>
                        </a:rPr>
                        <a:t>很可能</a:t>
                      </a:r>
                      <a:r>
                        <a:rPr kumimoji="1" lang="en-US" altLang="zh-CN" sz="2400" b="1" i="0" u="none" strike="noStrike" cap="none" normalizeH="0" baseline="0">
                          <a:ln>
                            <a:noFill/>
                          </a:ln>
                          <a:solidFill>
                            <a:schemeClr val="tx1"/>
                          </a:solidFill>
                          <a:effectLst/>
                          <a:latin typeface="隶书" pitchFamily="49" charset="-122"/>
                          <a:ea typeface="隶书" pitchFamily="49" charset="-122"/>
                        </a:rPr>
                        <a:t>(M)</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隶书" pitchFamily="49" charset="-122"/>
                          <a:ea typeface="隶书" pitchFamily="49" charset="-122"/>
                        </a:rPr>
                        <a:t>15</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隶书" pitchFamily="49" charset="-122"/>
                          <a:ea typeface="隶书" pitchFamily="49" charset="-122"/>
                        </a:rPr>
                        <a:t>10</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隶书" pitchFamily="49" charset="-122"/>
                          <a:ea typeface="隶书" pitchFamily="49" charset="-122"/>
                        </a:rPr>
                        <a:t>7</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隶书" pitchFamily="49" charset="-122"/>
                          <a:ea typeface="隶书" pitchFamily="49" charset="-122"/>
                        </a:rPr>
                        <a:t>4.3</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9193194"/>
                  </a:ext>
                </a:extLst>
              </a:tr>
              <a:tr h="641350">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隶书" pitchFamily="49" charset="-122"/>
                          <a:ea typeface="隶书" pitchFamily="49" charset="-122"/>
                        </a:rPr>
                        <a:t>最不利</a:t>
                      </a:r>
                      <a:r>
                        <a:rPr kumimoji="1" lang="en-US" altLang="zh-CN" sz="2400" b="1" i="0" u="none" strike="noStrike" cap="none" normalizeH="0" baseline="0">
                          <a:ln>
                            <a:noFill/>
                          </a:ln>
                          <a:solidFill>
                            <a:schemeClr val="tx1"/>
                          </a:solidFill>
                          <a:effectLst/>
                          <a:latin typeface="隶书" pitchFamily="49" charset="-122"/>
                          <a:ea typeface="隶书" pitchFamily="49" charset="-122"/>
                        </a:rPr>
                        <a:t>(P)</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隶书" pitchFamily="49" charset="-122"/>
                          <a:ea typeface="隶书" pitchFamily="49" charset="-122"/>
                        </a:rPr>
                        <a:t>15</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隶书" pitchFamily="49" charset="-122"/>
                          <a:ea typeface="隶书" pitchFamily="49" charset="-122"/>
                        </a:rPr>
                        <a:t>8</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隶书" pitchFamily="49" charset="-122"/>
                          <a:ea typeface="隶书" pitchFamily="49" charset="-122"/>
                        </a:rPr>
                        <a:t>5</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a:ln>
                            <a:noFill/>
                          </a:ln>
                          <a:solidFill>
                            <a:schemeClr val="tx1"/>
                          </a:solidFill>
                          <a:effectLst/>
                          <a:latin typeface="隶书" pitchFamily="49" charset="-122"/>
                          <a:ea typeface="隶书" pitchFamily="49" charset="-122"/>
                        </a:rPr>
                        <a:t>5.7</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6030906"/>
                  </a:ext>
                </a:extLst>
              </a:tr>
            </a:tbl>
          </a:graphicData>
        </a:graphic>
      </p:graphicFrame>
    </p:spTree>
    <p:extLst>
      <p:ext uri="{BB962C8B-B14F-4D97-AF65-F5344CB8AC3E}">
        <p14:creationId xmlns:p14="http://schemas.microsoft.com/office/powerpoint/2010/main" val="286166714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36616"/>
                                        </p:tgtEl>
                                        <p:attrNameLst>
                                          <p:attrName>style.visibility</p:attrName>
                                        </p:attrNameLst>
                                      </p:cBhvr>
                                      <p:to>
                                        <p:strVal val="visible"/>
                                      </p:to>
                                    </p:set>
                                    <p:animEffect transition="in" filter="dissolve">
                                      <p:cBhvr>
                                        <p:cTn id="7" dur="500"/>
                                        <p:tgtEl>
                                          <p:spTgt spid="236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a:extLst>
              <a:ext uri="{FF2B5EF4-FFF2-40B4-BE49-F238E27FC236}">
                <a16:creationId xmlns:a16="http://schemas.microsoft.com/office/drawing/2014/main" id="{F63E980E-29EA-C039-FFE2-8DA8438B766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4C9017D8-AE3E-CC4C-B980-6DB9F2F2C9F6}" type="slidenum">
              <a:rPr kumimoji="0" lang="en-US" altLang="zh-CN" sz="1000">
                <a:solidFill>
                  <a:srgbClr val="808080"/>
                </a:solidFill>
                <a:ea typeface="华文行楷" panose="02010800040101010101" pitchFamily="2" charset="-122"/>
              </a:rPr>
              <a:pPr fontAlgn="base">
                <a:spcBef>
                  <a:spcPct val="0"/>
                </a:spcBef>
                <a:spcAft>
                  <a:spcPct val="0"/>
                </a:spcAft>
                <a:buClrTx/>
                <a:buSzTx/>
              </a:pPr>
              <a:t>36</a:t>
            </a:fld>
            <a:endParaRPr kumimoji="0" lang="en-US" altLang="zh-CN" sz="1000">
              <a:solidFill>
                <a:srgbClr val="808080"/>
              </a:solidFill>
              <a:ea typeface="华文行楷" panose="02010800040101010101" pitchFamily="2" charset="-122"/>
            </a:endParaRPr>
          </a:p>
        </p:txBody>
      </p:sp>
      <p:sp>
        <p:nvSpPr>
          <p:cNvPr id="73731" name="Rectangle 2">
            <a:extLst>
              <a:ext uri="{FF2B5EF4-FFF2-40B4-BE49-F238E27FC236}">
                <a16:creationId xmlns:a16="http://schemas.microsoft.com/office/drawing/2014/main" id="{16EF089E-4FDF-74EC-2134-E0E63CFCCA8C}"/>
              </a:ext>
            </a:extLst>
          </p:cNvPr>
          <p:cNvSpPr>
            <a:spLocks noGrp="1" noChangeArrowheads="1"/>
          </p:cNvSpPr>
          <p:nvPr>
            <p:ph type="title"/>
          </p:nvPr>
        </p:nvSpPr>
        <p:spPr/>
        <p:txBody>
          <a:bodyPr/>
          <a:lstStyle/>
          <a:p>
            <a:pPr eaLnBrk="1" hangingPunct="1"/>
            <a:r>
              <a:rPr lang="zh-CN" altLang="en-US" dirty="0">
                <a:solidFill>
                  <a:srgbClr val="00B050"/>
                </a:solidFill>
              </a:rPr>
              <a:t>三项预测值</a:t>
            </a:r>
            <a:r>
              <a:rPr lang="zh-CN" altLang="en-US" dirty="0"/>
              <a:t>敏感性分析</a:t>
            </a:r>
          </a:p>
        </p:txBody>
      </p:sp>
      <p:sp>
        <p:nvSpPr>
          <p:cNvPr id="237604" name="Rectangle 36">
            <a:extLst>
              <a:ext uri="{FF2B5EF4-FFF2-40B4-BE49-F238E27FC236}">
                <a16:creationId xmlns:a16="http://schemas.microsoft.com/office/drawing/2014/main" id="{A7F68E04-DF52-7439-BD37-5681D0091B48}"/>
              </a:ext>
            </a:extLst>
          </p:cNvPr>
          <p:cNvSpPr>
            <a:spLocks noChangeArrowheads="1"/>
          </p:cNvSpPr>
          <p:nvPr/>
        </p:nvSpPr>
        <p:spPr bwMode="auto">
          <a:xfrm>
            <a:off x="4835525" y="1179514"/>
            <a:ext cx="3492500" cy="43255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lnSpc>
                <a:spcPct val="120000"/>
              </a:lnSpc>
              <a:spcBef>
                <a:spcPct val="0"/>
              </a:spcBef>
              <a:spcAft>
                <a:spcPct val="0"/>
              </a:spcAft>
              <a:buClrTx/>
              <a:buSzTx/>
            </a:pPr>
            <a:r>
              <a:rPr kumimoji="0" lang="zh-CN" altLang="en-US" sz="2000" b="1">
                <a:solidFill>
                  <a:srgbClr val="000000"/>
                </a:solidFill>
                <a:latin typeface="隶书" pitchFamily="49" charset="-122"/>
              </a:rPr>
              <a:t>三项预测值敏感性分析</a:t>
            </a:r>
          </a:p>
        </p:txBody>
      </p:sp>
      <p:grpSp>
        <p:nvGrpSpPr>
          <p:cNvPr id="237605" name="Group 37">
            <a:extLst>
              <a:ext uri="{FF2B5EF4-FFF2-40B4-BE49-F238E27FC236}">
                <a16:creationId xmlns:a16="http://schemas.microsoft.com/office/drawing/2014/main" id="{15CFCAD8-A944-0630-7C4F-166FBE525316}"/>
              </a:ext>
            </a:extLst>
          </p:cNvPr>
          <p:cNvGrpSpPr>
            <a:grpSpLocks/>
          </p:cNvGrpSpPr>
          <p:nvPr/>
        </p:nvGrpSpPr>
        <p:grpSpPr bwMode="auto">
          <a:xfrm>
            <a:off x="1992313" y="1916114"/>
            <a:ext cx="8253412" cy="4141787"/>
            <a:chOff x="295" y="1207"/>
            <a:chExt cx="5199" cy="2609"/>
          </a:xfrm>
        </p:grpSpPr>
        <p:sp>
          <p:nvSpPr>
            <p:cNvPr id="73734" name="Rectangle 38">
              <a:extLst>
                <a:ext uri="{FF2B5EF4-FFF2-40B4-BE49-F238E27FC236}">
                  <a16:creationId xmlns:a16="http://schemas.microsoft.com/office/drawing/2014/main" id="{7AF8532E-C449-03C2-6343-F74BF100D15A}"/>
                </a:ext>
              </a:extLst>
            </p:cNvPr>
            <p:cNvSpPr>
              <a:spLocks noChangeArrowheads="1"/>
            </p:cNvSpPr>
            <p:nvPr/>
          </p:nvSpPr>
          <p:spPr bwMode="auto">
            <a:xfrm>
              <a:off x="1855" y="3424"/>
              <a:ext cx="520" cy="39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2.24</a:t>
              </a:r>
            </a:p>
          </p:txBody>
        </p:sp>
        <p:sp>
          <p:nvSpPr>
            <p:cNvPr id="73735" name="Rectangle 39">
              <a:extLst>
                <a:ext uri="{FF2B5EF4-FFF2-40B4-BE49-F238E27FC236}">
                  <a16:creationId xmlns:a16="http://schemas.microsoft.com/office/drawing/2014/main" id="{FFA783C2-5476-7B8E-7356-503E4BE99151}"/>
                </a:ext>
              </a:extLst>
            </p:cNvPr>
            <p:cNvSpPr>
              <a:spLocks noChangeArrowheads="1"/>
            </p:cNvSpPr>
            <p:nvPr/>
          </p:nvSpPr>
          <p:spPr bwMode="auto">
            <a:xfrm>
              <a:off x="1855" y="3031"/>
              <a:ext cx="520" cy="39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13.74</a:t>
              </a:r>
            </a:p>
          </p:txBody>
        </p:sp>
        <p:sp>
          <p:nvSpPr>
            <p:cNvPr id="73736" name="Rectangle 40">
              <a:extLst>
                <a:ext uri="{FF2B5EF4-FFF2-40B4-BE49-F238E27FC236}">
                  <a16:creationId xmlns:a16="http://schemas.microsoft.com/office/drawing/2014/main" id="{04E8D09E-2789-C007-ABDE-73DF7ED8D5ED}"/>
                </a:ext>
              </a:extLst>
            </p:cNvPr>
            <p:cNvSpPr>
              <a:spLocks noChangeArrowheads="1"/>
            </p:cNvSpPr>
            <p:nvPr/>
          </p:nvSpPr>
          <p:spPr bwMode="auto">
            <a:xfrm>
              <a:off x="1855" y="2640"/>
              <a:ext cx="520" cy="391"/>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36.72</a:t>
              </a:r>
            </a:p>
          </p:txBody>
        </p:sp>
        <p:sp>
          <p:nvSpPr>
            <p:cNvPr id="73737" name="Rectangle 41">
              <a:extLst>
                <a:ext uri="{FF2B5EF4-FFF2-40B4-BE49-F238E27FC236}">
                  <a16:creationId xmlns:a16="http://schemas.microsoft.com/office/drawing/2014/main" id="{6059F002-FD64-99A2-0DEB-838825991B0E}"/>
                </a:ext>
              </a:extLst>
            </p:cNvPr>
            <p:cNvSpPr>
              <a:spLocks noChangeArrowheads="1"/>
            </p:cNvSpPr>
            <p:nvPr/>
          </p:nvSpPr>
          <p:spPr bwMode="auto">
            <a:xfrm>
              <a:off x="1855" y="2248"/>
              <a:ext cx="520" cy="39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P</a:t>
              </a:r>
            </a:p>
          </p:txBody>
        </p:sp>
        <p:sp>
          <p:nvSpPr>
            <p:cNvPr id="73738" name="Rectangle 42">
              <a:extLst>
                <a:ext uri="{FF2B5EF4-FFF2-40B4-BE49-F238E27FC236}">
                  <a16:creationId xmlns:a16="http://schemas.microsoft.com/office/drawing/2014/main" id="{8D5F9A42-2CFF-3FA4-13B6-CB4F46245ED7}"/>
                </a:ext>
              </a:extLst>
            </p:cNvPr>
            <p:cNvSpPr>
              <a:spLocks noChangeArrowheads="1"/>
            </p:cNvSpPr>
            <p:nvPr/>
          </p:nvSpPr>
          <p:spPr bwMode="auto">
            <a:xfrm>
              <a:off x="1335" y="3424"/>
              <a:ext cx="520" cy="39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5.13</a:t>
              </a:r>
            </a:p>
          </p:txBody>
        </p:sp>
        <p:sp>
          <p:nvSpPr>
            <p:cNvPr id="73739" name="Rectangle 43">
              <a:extLst>
                <a:ext uri="{FF2B5EF4-FFF2-40B4-BE49-F238E27FC236}">
                  <a16:creationId xmlns:a16="http://schemas.microsoft.com/office/drawing/2014/main" id="{9E437933-1EB4-5D1C-C34E-FCEB3845FCDA}"/>
                </a:ext>
              </a:extLst>
            </p:cNvPr>
            <p:cNvSpPr>
              <a:spLocks noChangeArrowheads="1"/>
            </p:cNvSpPr>
            <p:nvPr/>
          </p:nvSpPr>
          <p:spPr bwMode="auto">
            <a:xfrm>
              <a:off x="1335" y="3031"/>
              <a:ext cx="520" cy="39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18.55</a:t>
              </a:r>
            </a:p>
          </p:txBody>
        </p:sp>
        <p:sp>
          <p:nvSpPr>
            <p:cNvPr id="73740" name="Rectangle 44">
              <a:extLst>
                <a:ext uri="{FF2B5EF4-FFF2-40B4-BE49-F238E27FC236}">
                  <a16:creationId xmlns:a16="http://schemas.microsoft.com/office/drawing/2014/main" id="{CE3BE5A0-E96D-ADD0-9973-0546FD27E8C8}"/>
                </a:ext>
              </a:extLst>
            </p:cNvPr>
            <p:cNvSpPr>
              <a:spLocks noChangeArrowheads="1"/>
            </p:cNvSpPr>
            <p:nvPr/>
          </p:nvSpPr>
          <p:spPr bwMode="auto">
            <a:xfrm>
              <a:off x="1335" y="2640"/>
              <a:ext cx="520" cy="391"/>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45.39</a:t>
              </a:r>
            </a:p>
          </p:txBody>
        </p:sp>
        <p:sp>
          <p:nvSpPr>
            <p:cNvPr id="73741" name="Rectangle 45">
              <a:extLst>
                <a:ext uri="{FF2B5EF4-FFF2-40B4-BE49-F238E27FC236}">
                  <a16:creationId xmlns:a16="http://schemas.microsoft.com/office/drawing/2014/main" id="{3021973D-DCC5-58D8-4425-52611C9E1F26}"/>
                </a:ext>
              </a:extLst>
            </p:cNvPr>
            <p:cNvSpPr>
              <a:spLocks noChangeArrowheads="1"/>
            </p:cNvSpPr>
            <p:nvPr/>
          </p:nvSpPr>
          <p:spPr bwMode="auto">
            <a:xfrm>
              <a:off x="1335" y="2248"/>
              <a:ext cx="520" cy="39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M</a:t>
              </a:r>
            </a:p>
          </p:txBody>
        </p:sp>
        <p:sp>
          <p:nvSpPr>
            <p:cNvPr id="73742" name="Rectangle 46">
              <a:extLst>
                <a:ext uri="{FF2B5EF4-FFF2-40B4-BE49-F238E27FC236}">
                  <a16:creationId xmlns:a16="http://schemas.microsoft.com/office/drawing/2014/main" id="{31D04144-007D-29DF-3C20-D6FAA44AC393}"/>
                </a:ext>
              </a:extLst>
            </p:cNvPr>
            <p:cNvSpPr>
              <a:spLocks noChangeArrowheads="1"/>
            </p:cNvSpPr>
            <p:nvPr/>
          </p:nvSpPr>
          <p:spPr bwMode="auto">
            <a:xfrm>
              <a:off x="815" y="3424"/>
              <a:ext cx="520" cy="39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13.12</a:t>
              </a:r>
            </a:p>
          </p:txBody>
        </p:sp>
        <p:sp>
          <p:nvSpPr>
            <p:cNvPr id="73743" name="Rectangle 47">
              <a:extLst>
                <a:ext uri="{FF2B5EF4-FFF2-40B4-BE49-F238E27FC236}">
                  <a16:creationId xmlns:a16="http://schemas.microsoft.com/office/drawing/2014/main" id="{E8E7EF43-9429-C328-8C32-528CD946A60F}"/>
                </a:ext>
              </a:extLst>
            </p:cNvPr>
            <p:cNvSpPr>
              <a:spLocks noChangeArrowheads="1"/>
            </p:cNvSpPr>
            <p:nvPr/>
          </p:nvSpPr>
          <p:spPr bwMode="auto">
            <a:xfrm>
              <a:off x="815" y="3031"/>
              <a:ext cx="520" cy="39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31.86</a:t>
              </a:r>
            </a:p>
          </p:txBody>
        </p:sp>
        <p:sp>
          <p:nvSpPr>
            <p:cNvPr id="73744" name="Rectangle 48">
              <a:extLst>
                <a:ext uri="{FF2B5EF4-FFF2-40B4-BE49-F238E27FC236}">
                  <a16:creationId xmlns:a16="http://schemas.microsoft.com/office/drawing/2014/main" id="{16087EA9-BFAC-7138-E0B5-70B5D5A29EFF}"/>
                </a:ext>
              </a:extLst>
            </p:cNvPr>
            <p:cNvSpPr>
              <a:spLocks noChangeArrowheads="1"/>
            </p:cNvSpPr>
            <p:nvPr/>
          </p:nvSpPr>
          <p:spPr bwMode="auto">
            <a:xfrm>
              <a:off x="815" y="2640"/>
              <a:ext cx="520" cy="391"/>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69.35</a:t>
              </a:r>
            </a:p>
          </p:txBody>
        </p:sp>
        <p:sp>
          <p:nvSpPr>
            <p:cNvPr id="73745" name="Rectangle 49">
              <a:extLst>
                <a:ext uri="{FF2B5EF4-FFF2-40B4-BE49-F238E27FC236}">
                  <a16:creationId xmlns:a16="http://schemas.microsoft.com/office/drawing/2014/main" id="{454C1FCF-D3D6-D877-187D-A5AEC589E577}"/>
                </a:ext>
              </a:extLst>
            </p:cNvPr>
            <p:cNvSpPr>
              <a:spLocks noChangeArrowheads="1"/>
            </p:cNvSpPr>
            <p:nvPr/>
          </p:nvSpPr>
          <p:spPr bwMode="auto">
            <a:xfrm>
              <a:off x="815" y="2248"/>
              <a:ext cx="520" cy="39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O</a:t>
              </a:r>
            </a:p>
          </p:txBody>
        </p:sp>
        <p:sp>
          <p:nvSpPr>
            <p:cNvPr id="73746" name="Rectangle 50">
              <a:extLst>
                <a:ext uri="{FF2B5EF4-FFF2-40B4-BE49-F238E27FC236}">
                  <a16:creationId xmlns:a16="http://schemas.microsoft.com/office/drawing/2014/main" id="{EFBF8910-C994-BF9A-CCD4-B6A283AB15C5}"/>
                </a:ext>
              </a:extLst>
            </p:cNvPr>
            <p:cNvSpPr>
              <a:spLocks noChangeArrowheads="1"/>
            </p:cNvSpPr>
            <p:nvPr/>
          </p:nvSpPr>
          <p:spPr bwMode="auto">
            <a:xfrm>
              <a:off x="815" y="1901"/>
              <a:ext cx="4679" cy="347"/>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zh-CN" altLang="en-US" sz="2000" b="1">
                  <a:solidFill>
                    <a:srgbClr val="000000"/>
                  </a:solidFill>
                </a:rPr>
                <a:t>寿命</a:t>
              </a:r>
            </a:p>
          </p:txBody>
        </p:sp>
        <p:sp>
          <p:nvSpPr>
            <p:cNvPr id="73747" name="Rectangle 51">
              <a:extLst>
                <a:ext uri="{FF2B5EF4-FFF2-40B4-BE49-F238E27FC236}">
                  <a16:creationId xmlns:a16="http://schemas.microsoft.com/office/drawing/2014/main" id="{40A7036C-9648-ACC9-3DA7-3D47814D648C}"/>
                </a:ext>
              </a:extLst>
            </p:cNvPr>
            <p:cNvSpPr>
              <a:spLocks noChangeArrowheads="1"/>
            </p:cNvSpPr>
            <p:nvPr/>
          </p:nvSpPr>
          <p:spPr bwMode="auto">
            <a:xfrm>
              <a:off x="815" y="1554"/>
              <a:ext cx="1560" cy="347"/>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O</a:t>
              </a:r>
            </a:p>
          </p:txBody>
        </p:sp>
        <p:sp>
          <p:nvSpPr>
            <p:cNvPr id="73748" name="Rectangle 52">
              <a:extLst>
                <a:ext uri="{FF2B5EF4-FFF2-40B4-BE49-F238E27FC236}">
                  <a16:creationId xmlns:a16="http://schemas.microsoft.com/office/drawing/2014/main" id="{14670920-6902-BACE-10BF-08D3BA188756}"/>
                </a:ext>
              </a:extLst>
            </p:cNvPr>
            <p:cNvSpPr>
              <a:spLocks noChangeArrowheads="1"/>
            </p:cNvSpPr>
            <p:nvPr/>
          </p:nvSpPr>
          <p:spPr bwMode="auto">
            <a:xfrm>
              <a:off x="815" y="1207"/>
              <a:ext cx="4679" cy="347"/>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zh-CN" altLang="en-US" sz="2000" b="1">
                  <a:solidFill>
                    <a:srgbClr val="000000"/>
                  </a:solidFill>
                </a:rPr>
                <a:t>年支出</a:t>
              </a:r>
            </a:p>
          </p:txBody>
        </p:sp>
        <p:sp>
          <p:nvSpPr>
            <p:cNvPr id="73749" name="Rectangle 53">
              <a:extLst>
                <a:ext uri="{FF2B5EF4-FFF2-40B4-BE49-F238E27FC236}">
                  <a16:creationId xmlns:a16="http://schemas.microsoft.com/office/drawing/2014/main" id="{B7F6A9F3-A7F8-77B1-3BF8-4B883DE87DE0}"/>
                </a:ext>
              </a:extLst>
            </p:cNvPr>
            <p:cNvSpPr>
              <a:spLocks noChangeArrowheads="1"/>
            </p:cNvSpPr>
            <p:nvPr/>
          </p:nvSpPr>
          <p:spPr bwMode="auto">
            <a:xfrm>
              <a:off x="2896" y="3424"/>
              <a:ext cx="519" cy="39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-10.3</a:t>
              </a:r>
            </a:p>
          </p:txBody>
        </p:sp>
        <p:sp>
          <p:nvSpPr>
            <p:cNvPr id="73750" name="Rectangle 54">
              <a:extLst>
                <a:ext uri="{FF2B5EF4-FFF2-40B4-BE49-F238E27FC236}">
                  <a16:creationId xmlns:a16="http://schemas.microsoft.com/office/drawing/2014/main" id="{EACF870E-7042-194A-D8D6-243E5F229B4F}"/>
                </a:ext>
              </a:extLst>
            </p:cNvPr>
            <p:cNvSpPr>
              <a:spLocks noChangeArrowheads="1"/>
            </p:cNvSpPr>
            <p:nvPr/>
          </p:nvSpPr>
          <p:spPr bwMode="auto">
            <a:xfrm>
              <a:off x="2896" y="3031"/>
              <a:ext cx="519" cy="39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3.12</a:t>
              </a:r>
            </a:p>
          </p:txBody>
        </p:sp>
        <p:sp>
          <p:nvSpPr>
            <p:cNvPr id="73751" name="Rectangle 55">
              <a:extLst>
                <a:ext uri="{FF2B5EF4-FFF2-40B4-BE49-F238E27FC236}">
                  <a16:creationId xmlns:a16="http://schemas.microsoft.com/office/drawing/2014/main" id="{9069A663-1570-7645-2691-3B21E1E31EBB}"/>
                </a:ext>
              </a:extLst>
            </p:cNvPr>
            <p:cNvSpPr>
              <a:spLocks noChangeArrowheads="1"/>
            </p:cNvSpPr>
            <p:nvPr/>
          </p:nvSpPr>
          <p:spPr bwMode="auto">
            <a:xfrm>
              <a:off x="2896" y="2640"/>
              <a:ext cx="519" cy="391"/>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29.89</a:t>
              </a:r>
            </a:p>
          </p:txBody>
        </p:sp>
        <p:sp>
          <p:nvSpPr>
            <p:cNvPr id="73752" name="Rectangle 56">
              <a:extLst>
                <a:ext uri="{FF2B5EF4-FFF2-40B4-BE49-F238E27FC236}">
                  <a16:creationId xmlns:a16="http://schemas.microsoft.com/office/drawing/2014/main" id="{F07C3275-45DC-8039-C6FD-F5ABF748BC1A}"/>
                </a:ext>
              </a:extLst>
            </p:cNvPr>
            <p:cNvSpPr>
              <a:spLocks noChangeArrowheads="1"/>
            </p:cNvSpPr>
            <p:nvPr/>
          </p:nvSpPr>
          <p:spPr bwMode="auto">
            <a:xfrm>
              <a:off x="2896" y="2248"/>
              <a:ext cx="519" cy="39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M</a:t>
              </a:r>
            </a:p>
          </p:txBody>
        </p:sp>
        <p:sp>
          <p:nvSpPr>
            <p:cNvPr id="73753" name="Rectangle 57">
              <a:extLst>
                <a:ext uri="{FF2B5EF4-FFF2-40B4-BE49-F238E27FC236}">
                  <a16:creationId xmlns:a16="http://schemas.microsoft.com/office/drawing/2014/main" id="{6D745866-0A91-5D85-FEFE-96434B455C00}"/>
                </a:ext>
              </a:extLst>
            </p:cNvPr>
            <p:cNvSpPr>
              <a:spLocks noChangeArrowheads="1"/>
            </p:cNvSpPr>
            <p:nvPr/>
          </p:nvSpPr>
          <p:spPr bwMode="auto">
            <a:xfrm>
              <a:off x="2375" y="3424"/>
              <a:ext cx="521" cy="39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8.44</a:t>
              </a:r>
            </a:p>
          </p:txBody>
        </p:sp>
        <p:sp>
          <p:nvSpPr>
            <p:cNvPr id="73754" name="Rectangle 58">
              <a:extLst>
                <a:ext uri="{FF2B5EF4-FFF2-40B4-BE49-F238E27FC236}">
                  <a16:creationId xmlns:a16="http://schemas.microsoft.com/office/drawing/2014/main" id="{F3F41CC8-19C2-CA07-B7A3-FF31F8B82222}"/>
                </a:ext>
              </a:extLst>
            </p:cNvPr>
            <p:cNvSpPr>
              <a:spLocks noChangeArrowheads="1"/>
            </p:cNvSpPr>
            <p:nvPr/>
          </p:nvSpPr>
          <p:spPr bwMode="auto">
            <a:xfrm>
              <a:off x="2375" y="3031"/>
              <a:ext cx="521" cy="39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10.3</a:t>
              </a:r>
            </a:p>
          </p:txBody>
        </p:sp>
        <p:sp>
          <p:nvSpPr>
            <p:cNvPr id="73755" name="Rectangle 59">
              <a:extLst>
                <a:ext uri="{FF2B5EF4-FFF2-40B4-BE49-F238E27FC236}">
                  <a16:creationId xmlns:a16="http://schemas.microsoft.com/office/drawing/2014/main" id="{F54D0D52-EC9D-30BE-3837-83FD34F6F976}"/>
                </a:ext>
              </a:extLst>
            </p:cNvPr>
            <p:cNvSpPr>
              <a:spLocks noChangeArrowheads="1"/>
            </p:cNvSpPr>
            <p:nvPr/>
          </p:nvSpPr>
          <p:spPr bwMode="auto">
            <a:xfrm>
              <a:off x="2375" y="2640"/>
              <a:ext cx="521" cy="391"/>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47.79</a:t>
              </a:r>
            </a:p>
          </p:txBody>
        </p:sp>
        <p:sp>
          <p:nvSpPr>
            <p:cNvPr id="73756" name="Rectangle 60">
              <a:extLst>
                <a:ext uri="{FF2B5EF4-FFF2-40B4-BE49-F238E27FC236}">
                  <a16:creationId xmlns:a16="http://schemas.microsoft.com/office/drawing/2014/main" id="{08463E39-4A55-1CA6-E342-47AF7550E5C9}"/>
                </a:ext>
              </a:extLst>
            </p:cNvPr>
            <p:cNvSpPr>
              <a:spLocks noChangeArrowheads="1"/>
            </p:cNvSpPr>
            <p:nvPr/>
          </p:nvSpPr>
          <p:spPr bwMode="auto">
            <a:xfrm>
              <a:off x="2375" y="2248"/>
              <a:ext cx="521" cy="39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O</a:t>
              </a:r>
            </a:p>
          </p:txBody>
        </p:sp>
        <p:sp>
          <p:nvSpPr>
            <p:cNvPr id="73757" name="Rectangle 61">
              <a:extLst>
                <a:ext uri="{FF2B5EF4-FFF2-40B4-BE49-F238E27FC236}">
                  <a16:creationId xmlns:a16="http://schemas.microsoft.com/office/drawing/2014/main" id="{91410E5D-6DD0-31FA-2680-91F5F9286BB8}"/>
                </a:ext>
              </a:extLst>
            </p:cNvPr>
            <p:cNvSpPr>
              <a:spLocks noChangeArrowheads="1"/>
            </p:cNvSpPr>
            <p:nvPr/>
          </p:nvSpPr>
          <p:spPr bwMode="auto">
            <a:xfrm>
              <a:off x="2375" y="1554"/>
              <a:ext cx="1560" cy="347"/>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M</a:t>
              </a:r>
            </a:p>
          </p:txBody>
        </p:sp>
        <p:sp>
          <p:nvSpPr>
            <p:cNvPr id="73758" name="Rectangle 62">
              <a:extLst>
                <a:ext uri="{FF2B5EF4-FFF2-40B4-BE49-F238E27FC236}">
                  <a16:creationId xmlns:a16="http://schemas.microsoft.com/office/drawing/2014/main" id="{ADAA9C74-D6DD-D357-6D3C-DA34AF197E29}"/>
                </a:ext>
              </a:extLst>
            </p:cNvPr>
            <p:cNvSpPr>
              <a:spLocks noChangeArrowheads="1"/>
            </p:cNvSpPr>
            <p:nvPr/>
          </p:nvSpPr>
          <p:spPr bwMode="auto">
            <a:xfrm>
              <a:off x="295" y="1207"/>
              <a:ext cx="520" cy="143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endParaRPr lang="zh-CN" altLang="zh-CN" sz="2000" b="1">
                <a:solidFill>
                  <a:srgbClr val="000000"/>
                </a:solidFill>
              </a:endParaRPr>
            </a:p>
          </p:txBody>
        </p:sp>
        <p:sp>
          <p:nvSpPr>
            <p:cNvPr id="73759" name="Rectangle 63">
              <a:extLst>
                <a:ext uri="{FF2B5EF4-FFF2-40B4-BE49-F238E27FC236}">
                  <a16:creationId xmlns:a16="http://schemas.microsoft.com/office/drawing/2014/main" id="{5C2C111D-ADD0-7DF1-6D64-CEC38EE8D3A0}"/>
                </a:ext>
              </a:extLst>
            </p:cNvPr>
            <p:cNvSpPr>
              <a:spLocks noChangeArrowheads="1"/>
            </p:cNvSpPr>
            <p:nvPr/>
          </p:nvSpPr>
          <p:spPr bwMode="auto">
            <a:xfrm>
              <a:off x="4974" y="2248"/>
              <a:ext cx="520" cy="39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P</a:t>
              </a:r>
            </a:p>
          </p:txBody>
        </p:sp>
        <p:sp>
          <p:nvSpPr>
            <p:cNvPr id="73760" name="Rectangle 64">
              <a:extLst>
                <a:ext uri="{FF2B5EF4-FFF2-40B4-BE49-F238E27FC236}">
                  <a16:creationId xmlns:a16="http://schemas.microsoft.com/office/drawing/2014/main" id="{ECB2B976-5E2F-7CCE-FF8F-1EEFB9901A29}"/>
                </a:ext>
              </a:extLst>
            </p:cNvPr>
            <p:cNvSpPr>
              <a:spLocks noChangeArrowheads="1"/>
            </p:cNvSpPr>
            <p:nvPr/>
          </p:nvSpPr>
          <p:spPr bwMode="auto">
            <a:xfrm>
              <a:off x="4454" y="2248"/>
              <a:ext cx="520" cy="39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M</a:t>
              </a:r>
            </a:p>
          </p:txBody>
        </p:sp>
        <p:sp>
          <p:nvSpPr>
            <p:cNvPr id="73761" name="Rectangle 65">
              <a:extLst>
                <a:ext uri="{FF2B5EF4-FFF2-40B4-BE49-F238E27FC236}">
                  <a16:creationId xmlns:a16="http://schemas.microsoft.com/office/drawing/2014/main" id="{5500441F-161F-E823-9B2F-F6C3F80407E5}"/>
                </a:ext>
              </a:extLst>
            </p:cNvPr>
            <p:cNvSpPr>
              <a:spLocks noChangeArrowheads="1"/>
            </p:cNvSpPr>
            <p:nvPr/>
          </p:nvSpPr>
          <p:spPr bwMode="auto">
            <a:xfrm>
              <a:off x="3935" y="2248"/>
              <a:ext cx="519" cy="39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O</a:t>
              </a:r>
            </a:p>
          </p:txBody>
        </p:sp>
        <p:sp>
          <p:nvSpPr>
            <p:cNvPr id="73762" name="Rectangle 66">
              <a:extLst>
                <a:ext uri="{FF2B5EF4-FFF2-40B4-BE49-F238E27FC236}">
                  <a16:creationId xmlns:a16="http://schemas.microsoft.com/office/drawing/2014/main" id="{856A6312-6439-869D-D200-D52D55E494B5}"/>
                </a:ext>
              </a:extLst>
            </p:cNvPr>
            <p:cNvSpPr>
              <a:spLocks noChangeArrowheads="1"/>
            </p:cNvSpPr>
            <p:nvPr/>
          </p:nvSpPr>
          <p:spPr bwMode="auto">
            <a:xfrm>
              <a:off x="3415" y="2248"/>
              <a:ext cx="520" cy="39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P</a:t>
              </a:r>
            </a:p>
          </p:txBody>
        </p:sp>
        <p:sp>
          <p:nvSpPr>
            <p:cNvPr id="73763" name="Rectangle 67">
              <a:extLst>
                <a:ext uri="{FF2B5EF4-FFF2-40B4-BE49-F238E27FC236}">
                  <a16:creationId xmlns:a16="http://schemas.microsoft.com/office/drawing/2014/main" id="{81955589-09C6-40EF-74E3-0913F6CA1E98}"/>
                </a:ext>
              </a:extLst>
            </p:cNvPr>
            <p:cNvSpPr>
              <a:spLocks noChangeArrowheads="1"/>
            </p:cNvSpPr>
            <p:nvPr/>
          </p:nvSpPr>
          <p:spPr bwMode="auto">
            <a:xfrm>
              <a:off x="3935" y="1554"/>
              <a:ext cx="1559" cy="347"/>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P</a:t>
              </a:r>
            </a:p>
          </p:txBody>
        </p:sp>
        <p:sp>
          <p:nvSpPr>
            <p:cNvPr id="73764" name="Rectangle 68">
              <a:extLst>
                <a:ext uri="{FF2B5EF4-FFF2-40B4-BE49-F238E27FC236}">
                  <a16:creationId xmlns:a16="http://schemas.microsoft.com/office/drawing/2014/main" id="{44A2FD44-840B-E837-5508-7269A59EDF44}"/>
                </a:ext>
              </a:extLst>
            </p:cNvPr>
            <p:cNvSpPr>
              <a:spLocks noChangeArrowheads="1"/>
            </p:cNvSpPr>
            <p:nvPr/>
          </p:nvSpPr>
          <p:spPr bwMode="auto">
            <a:xfrm>
              <a:off x="4974" y="2640"/>
              <a:ext cx="520" cy="391"/>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15.46</a:t>
              </a:r>
            </a:p>
          </p:txBody>
        </p:sp>
        <p:sp>
          <p:nvSpPr>
            <p:cNvPr id="73765" name="Rectangle 69">
              <a:extLst>
                <a:ext uri="{FF2B5EF4-FFF2-40B4-BE49-F238E27FC236}">
                  <a16:creationId xmlns:a16="http://schemas.microsoft.com/office/drawing/2014/main" id="{A49C48EF-F4EF-6DA8-609A-145DBB891489}"/>
                </a:ext>
              </a:extLst>
            </p:cNvPr>
            <p:cNvSpPr>
              <a:spLocks noChangeArrowheads="1"/>
            </p:cNvSpPr>
            <p:nvPr/>
          </p:nvSpPr>
          <p:spPr bwMode="auto">
            <a:xfrm>
              <a:off x="4454" y="2640"/>
              <a:ext cx="520" cy="391"/>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20.56</a:t>
              </a:r>
            </a:p>
          </p:txBody>
        </p:sp>
        <p:sp>
          <p:nvSpPr>
            <p:cNvPr id="73766" name="Rectangle 70">
              <a:extLst>
                <a:ext uri="{FF2B5EF4-FFF2-40B4-BE49-F238E27FC236}">
                  <a16:creationId xmlns:a16="http://schemas.microsoft.com/office/drawing/2014/main" id="{CDC9AD60-539E-8D13-9DBA-557A05522A61}"/>
                </a:ext>
              </a:extLst>
            </p:cNvPr>
            <p:cNvSpPr>
              <a:spLocks noChangeArrowheads="1"/>
            </p:cNvSpPr>
            <p:nvPr/>
          </p:nvSpPr>
          <p:spPr bwMode="auto">
            <a:xfrm>
              <a:off x="3935" y="2640"/>
              <a:ext cx="519" cy="391"/>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34.67</a:t>
              </a:r>
            </a:p>
          </p:txBody>
        </p:sp>
        <p:sp>
          <p:nvSpPr>
            <p:cNvPr id="73767" name="Rectangle 71">
              <a:extLst>
                <a:ext uri="{FF2B5EF4-FFF2-40B4-BE49-F238E27FC236}">
                  <a16:creationId xmlns:a16="http://schemas.microsoft.com/office/drawing/2014/main" id="{35EEC848-4A7D-489B-861A-61B67D52C71E}"/>
                </a:ext>
              </a:extLst>
            </p:cNvPr>
            <p:cNvSpPr>
              <a:spLocks noChangeArrowheads="1"/>
            </p:cNvSpPr>
            <p:nvPr/>
          </p:nvSpPr>
          <p:spPr bwMode="auto">
            <a:xfrm>
              <a:off x="3415" y="2640"/>
              <a:ext cx="520" cy="391"/>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23.5</a:t>
              </a:r>
            </a:p>
          </p:txBody>
        </p:sp>
        <p:sp>
          <p:nvSpPr>
            <p:cNvPr id="73768" name="Rectangle 72">
              <a:extLst>
                <a:ext uri="{FF2B5EF4-FFF2-40B4-BE49-F238E27FC236}">
                  <a16:creationId xmlns:a16="http://schemas.microsoft.com/office/drawing/2014/main" id="{B2248D0A-EEFA-1AD1-EF7B-46B91CB248E2}"/>
                </a:ext>
              </a:extLst>
            </p:cNvPr>
            <p:cNvSpPr>
              <a:spLocks noChangeArrowheads="1"/>
            </p:cNvSpPr>
            <p:nvPr/>
          </p:nvSpPr>
          <p:spPr bwMode="auto">
            <a:xfrm>
              <a:off x="295" y="2640"/>
              <a:ext cx="520" cy="391"/>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O</a:t>
              </a:r>
            </a:p>
          </p:txBody>
        </p:sp>
        <p:sp>
          <p:nvSpPr>
            <p:cNvPr id="73769" name="Rectangle 73">
              <a:extLst>
                <a:ext uri="{FF2B5EF4-FFF2-40B4-BE49-F238E27FC236}">
                  <a16:creationId xmlns:a16="http://schemas.microsoft.com/office/drawing/2014/main" id="{5EF053B5-D290-24EF-BBFE-19C22EAF6B33}"/>
                </a:ext>
              </a:extLst>
            </p:cNvPr>
            <p:cNvSpPr>
              <a:spLocks noChangeArrowheads="1"/>
            </p:cNvSpPr>
            <p:nvPr/>
          </p:nvSpPr>
          <p:spPr bwMode="auto">
            <a:xfrm>
              <a:off x="4974" y="3031"/>
              <a:ext cx="520" cy="39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-7.53</a:t>
              </a:r>
            </a:p>
          </p:txBody>
        </p:sp>
        <p:sp>
          <p:nvSpPr>
            <p:cNvPr id="73770" name="Rectangle 74">
              <a:extLst>
                <a:ext uri="{FF2B5EF4-FFF2-40B4-BE49-F238E27FC236}">
                  <a16:creationId xmlns:a16="http://schemas.microsoft.com/office/drawing/2014/main" id="{C6FF1603-FA88-FE20-35D6-07B388F437E4}"/>
                </a:ext>
              </a:extLst>
            </p:cNvPr>
            <p:cNvSpPr>
              <a:spLocks noChangeArrowheads="1"/>
            </p:cNvSpPr>
            <p:nvPr/>
          </p:nvSpPr>
          <p:spPr bwMode="auto">
            <a:xfrm>
              <a:off x="4454" y="3031"/>
              <a:ext cx="520" cy="39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-6.28</a:t>
              </a:r>
            </a:p>
          </p:txBody>
        </p:sp>
        <p:sp>
          <p:nvSpPr>
            <p:cNvPr id="73771" name="Rectangle 75">
              <a:extLst>
                <a:ext uri="{FF2B5EF4-FFF2-40B4-BE49-F238E27FC236}">
                  <a16:creationId xmlns:a16="http://schemas.microsoft.com/office/drawing/2014/main" id="{BA28EF1E-9FCB-3738-81D8-F66446E1C9B3}"/>
                </a:ext>
              </a:extLst>
            </p:cNvPr>
            <p:cNvSpPr>
              <a:spLocks noChangeArrowheads="1"/>
            </p:cNvSpPr>
            <p:nvPr/>
          </p:nvSpPr>
          <p:spPr bwMode="auto">
            <a:xfrm>
              <a:off x="3935" y="3031"/>
              <a:ext cx="519" cy="39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-2.82</a:t>
              </a:r>
            </a:p>
          </p:txBody>
        </p:sp>
        <p:sp>
          <p:nvSpPr>
            <p:cNvPr id="73772" name="Rectangle 76">
              <a:extLst>
                <a:ext uri="{FF2B5EF4-FFF2-40B4-BE49-F238E27FC236}">
                  <a16:creationId xmlns:a16="http://schemas.microsoft.com/office/drawing/2014/main" id="{4152CD11-9C67-835E-EDFF-142FC3E59E68}"/>
                </a:ext>
              </a:extLst>
            </p:cNvPr>
            <p:cNvSpPr>
              <a:spLocks noChangeArrowheads="1"/>
            </p:cNvSpPr>
            <p:nvPr/>
          </p:nvSpPr>
          <p:spPr bwMode="auto">
            <a:xfrm>
              <a:off x="3415" y="3031"/>
              <a:ext cx="520" cy="39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0.52</a:t>
              </a:r>
            </a:p>
          </p:txBody>
        </p:sp>
        <p:sp>
          <p:nvSpPr>
            <p:cNvPr id="73773" name="Rectangle 77">
              <a:extLst>
                <a:ext uri="{FF2B5EF4-FFF2-40B4-BE49-F238E27FC236}">
                  <a16:creationId xmlns:a16="http://schemas.microsoft.com/office/drawing/2014/main" id="{01AC8704-BB14-BD20-F144-2BE26992920D}"/>
                </a:ext>
              </a:extLst>
            </p:cNvPr>
            <p:cNvSpPr>
              <a:spLocks noChangeArrowheads="1"/>
            </p:cNvSpPr>
            <p:nvPr/>
          </p:nvSpPr>
          <p:spPr bwMode="auto">
            <a:xfrm>
              <a:off x="295" y="3031"/>
              <a:ext cx="520" cy="39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M</a:t>
              </a:r>
            </a:p>
          </p:txBody>
        </p:sp>
        <p:sp>
          <p:nvSpPr>
            <p:cNvPr id="73774" name="Rectangle 78">
              <a:extLst>
                <a:ext uri="{FF2B5EF4-FFF2-40B4-BE49-F238E27FC236}">
                  <a16:creationId xmlns:a16="http://schemas.microsoft.com/office/drawing/2014/main" id="{C5E1AFE9-E220-A1B2-6EE0-2178E842A505}"/>
                </a:ext>
              </a:extLst>
            </p:cNvPr>
            <p:cNvSpPr>
              <a:spLocks noChangeArrowheads="1"/>
            </p:cNvSpPr>
            <p:nvPr/>
          </p:nvSpPr>
          <p:spPr bwMode="auto">
            <a:xfrm>
              <a:off x="3415" y="3424"/>
              <a:ext cx="520" cy="39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-10.9</a:t>
              </a:r>
            </a:p>
          </p:txBody>
        </p:sp>
        <p:sp>
          <p:nvSpPr>
            <p:cNvPr id="73775" name="Rectangle 79">
              <a:extLst>
                <a:ext uri="{FF2B5EF4-FFF2-40B4-BE49-F238E27FC236}">
                  <a16:creationId xmlns:a16="http://schemas.microsoft.com/office/drawing/2014/main" id="{863FF717-DD51-494C-DDBB-49ADE5838841}"/>
                </a:ext>
              </a:extLst>
            </p:cNvPr>
            <p:cNvSpPr>
              <a:spLocks noChangeArrowheads="1"/>
            </p:cNvSpPr>
            <p:nvPr/>
          </p:nvSpPr>
          <p:spPr bwMode="auto">
            <a:xfrm>
              <a:off x="4974" y="3424"/>
              <a:ext cx="520" cy="39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-19</a:t>
              </a:r>
            </a:p>
          </p:txBody>
        </p:sp>
        <p:sp>
          <p:nvSpPr>
            <p:cNvPr id="73776" name="Rectangle 80">
              <a:extLst>
                <a:ext uri="{FF2B5EF4-FFF2-40B4-BE49-F238E27FC236}">
                  <a16:creationId xmlns:a16="http://schemas.microsoft.com/office/drawing/2014/main" id="{016D5BE7-82EE-DBE8-7E7C-D4CD4E22617A}"/>
                </a:ext>
              </a:extLst>
            </p:cNvPr>
            <p:cNvSpPr>
              <a:spLocks noChangeArrowheads="1"/>
            </p:cNvSpPr>
            <p:nvPr/>
          </p:nvSpPr>
          <p:spPr bwMode="auto">
            <a:xfrm>
              <a:off x="4454" y="3424"/>
              <a:ext cx="520" cy="39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-19.7</a:t>
              </a:r>
            </a:p>
          </p:txBody>
        </p:sp>
        <p:sp>
          <p:nvSpPr>
            <p:cNvPr id="73777" name="Rectangle 81">
              <a:extLst>
                <a:ext uri="{FF2B5EF4-FFF2-40B4-BE49-F238E27FC236}">
                  <a16:creationId xmlns:a16="http://schemas.microsoft.com/office/drawing/2014/main" id="{B5DBFF56-7695-FE46-7071-B0F6C89D8AF8}"/>
                </a:ext>
              </a:extLst>
            </p:cNvPr>
            <p:cNvSpPr>
              <a:spLocks noChangeArrowheads="1"/>
            </p:cNvSpPr>
            <p:nvPr/>
          </p:nvSpPr>
          <p:spPr bwMode="auto">
            <a:xfrm>
              <a:off x="3935" y="3424"/>
              <a:ext cx="519" cy="39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-21.5</a:t>
              </a:r>
            </a:p>
          </p:txBody>
        </p:sp>
        <p:sp>
          <p:nvSpPr>
            <p:cNvPr id="73778" name="Rectangle 82">
              <a:extLst>
                <a:ext uri="{FF2B5EF4-FFF2-40B4-BE49-F238E27FC236}">
                  <a16:creationId xmlns:a16="http://schemas.microsoft.com/office/drawing/2014/main" id="{7503D87F-D649-4732-6C2F-506F18A20C1D}"/>
                </a:ext>
              </a:extLst>
            </p:cNvPr>
            <p:cNvSpPr>
              <a:spLocks noChangeArrowheads="1"/>
            </p:cNvSpPr>
            <p:nvPr/>
          </p:nvSpPr>
          <p:spPr bwMode="auto">
            <a:xfrm>
              <a:off x="295" y="3424"/>
              <a:ext cx="520" cy="39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en-US" altLang="zh-CN" sz="2000" b="1">
                  <a:solidFill>
                    <a:srgbClr val="000000"/>
                  </a:solidFill>
                </a:rPr>
                <a:t>P</a:t>
              </a:r>
            </a:p>
          </p:txBody>
        </p:sp>
        <p:sp>
          <p:nvSpPr>
            <p:cNvPr id="73779" name="Line 83">
              <a:extLst>
                <a:ext uri="{FF2B5EF4-FFF2-40B4-BE49-F238E27FC236}">
                  <a16:creationId xmlns:a16="http://schemas.microsoft.com/office/drawing/2014/main" id="{9F17BE48-15B8-DF7C-F37B-CAE26894E0B1}"/>
                </a:ext>
              </a:extLst>
            </p:cNvPr>
            <p:cNvSpPr>
              <a:spLocks noChangeShapeType="1"/>
            </p:cNvSpPr>
            <p:nvPr/>
          </p:nvSpPr>
          <p:spPr bwMode="auto">
            <a:xfrm>
              <a:off x="295" y="1207"/>
              <a:ext cx="5199"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80" name="Line 84">
              <a:extLst>
                <a:ext uri="{FF2B5EF4-FFF2-40B4-BE49-F238E27FC236}">
                  <a16:creationId xmlns:a16="http://schemas.microsoft.com/office/drawing/2014/main" id="{6A6DAFE3-1152-9258-8CC5-EA7E13552955}"/>
                </a:ext>
              </a:extLst>
            </p:cNvPr>
            <p:cNvSpPr>
              <a:spLocks noChangeShapeType="1"/>
            </p:cNvSpPr>
            <p:nvPr/>
          </p:nvSpPr>
          <p:spPr bwMode="auto">
            <a:xfrm>
              <a:off x="295" y="3816"/>
              <a:ext cx="5199"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81" name="Line 85">
              <a:extLst>
                <a:ext uri="{FF2B5EF4-FFF2-40B4-BE49-F238E27FC236}">
                  <a16:creationId xmlns:a16="http://schemas.microsoft.com/office/drawing/2014/main" id="{7356C1E2-711A-3474-A4D7-36BB5D5ECC8F}"/>
                </a:ext>
              </a:extLst>
            </p:cNvPr>
            <p:cNvSpPr>
              <a:spLocks noChangeShapeType="1"/>
            </p:cNvSpPr>
            <p:nvPr/>
          </p:nvSpPr>
          <p:spPr bwMode="auto">
            <a:xfrm>
              <a:off x="295" y="1207"/>
              <a:ext cx="0" cy="2609"/>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82" name="Line 86">
              <a:extLst>
                <a:ext uri="{FF2B5EF4-FFF2-40B4-BE49-F238E27FC236}">
                  <a16:creationId xmlns:a16="http://schemas.microsoft.com/office/drawing/2014/main" id="{82C945EC-A69F-B125-3BDD-B5FA7A9DE281}"/>
                </a:ext>
              </a:extLst>
            </p:cNvPr>
            <p:cNvSpPr>
              <a:spLocks noChangeShapeType="1"/>
            </p:cNvSpPr>
            <p:nvPr/>
          </p:nvSpPr>
          <p:spPr bwMode="auto">
            <a:xfrm>
              <a:off x="815" y="1207"/>
              <a:ext cx="0" cy="260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83" name="Line 87">
              <a:extLst>
                <a:ext uri="{FF2B5EF4-FFF2-40B4-BE49-F238E27FC236}">
                  <a16:creationId xmlns:a16="http://schemas.microsoft.com/office/drawing/2014/main" id="{BC6B3C29-4889-AC41-BEAD-6683EEBFDB48}"/>
                </a:ext>
              </a:extLst>
            </p:cNvPr>
            <p:cNvSpPr>
              <a:spLocks noChangeShapeType="1"/>
            </p:cNvSpPr>
            <p:nvPr/>
          </p:nvSpPr>
          <p:spPr bwMode="auto">
            <a:xfrm>
              <a:off x="5494" y="1207"/>
              <a:ext cx="0" cy="2609"/>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84" name="Line 88">
              <a:extLst>
                <a:ext uri="{FF2B5EF4-FFF2-40B4-BE49-F238E27FC236}">
                  <a16:creationId xmlns:a16="http://schemas.microsoft.com/office/drawing/2014/main" id="{B4D97A1C-7278-6E74-0CE5-01387B08FA7D}"/>
                </a:ext>
              </a:extLst>
            </p:cNvPr>
            <p:cNvSpPr>
              <a:spLocks noChangeShapeType="1"/>
            </p:cNvSpPr>
            <p:nvPr/>
          </p:nvSpPr>
          <p:spPr bwMode="auto">
            <a:xfrm>
              <a:off x="295" y="3424"/>
              <a:ext cx="519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85" name="Line 89">
              <a:extLst>
                <a:ext uri="{FF2B5EF4-FFF2-40B4-BE49-F238E27FC236}">
                  <a16:creationId xmlns:a16="http://schemas.microsoft.com/office/drawing/2014/main" id="{89441788-4133-487C-AC68-DD2134C987C9}"/>
                </a:ext>
              </a:extLst>
            </p:cNvPr>
            <p:cNvSpPr>
              <a:spLocks noChangeShapeType="1"/>
            </p:cNvSpPr>
            <p:nvPr/>
          </p:nvSpPr>
          <p:spPr bwMode="auto">
            <a:xfrm>
              <a:off x="295" y="3031"/>
              <a:ext cx="519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86" name="Line 90">
              <a:extLst>
                <a:ext uri="{FF2B5EF4-FFF2-40B4-BE49-F238E27FC236}">
                  <a16:creationId xmlns:a16="http://schemas.microsoft.com/office/drawing/2014/main" id="{1923D474-55AC-4367-043C-23A494F1E5FE}"/>
                </a:ext>
              </a:extLst>
            </p:cNvPr>
            <p:cNvSpPr>
              <a:spLocks noChangeShapeType="1"/>
            </p:cNvSpPr>
            <p:nvPr/>
          </p:nvSpPr>
          <p:spPr bwMode="auto">
            <a:xfrm>
              <a:off x="295" y="2640"/>
              <a:ext cx="519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87" name="Line 91">
              <a:extLst>
                <a:ext uri="{FF2B5EF4-FFF2-40B4-BE49-F238E27FC236}">
                  <a16:creationId xmlns:a16="http://schemas.microsoft.com/office/drawing/2014/main" id="{205A8615-07AF-CBE9-E7B3-AD05788A68A7}"/>
                </a:ext>
              </a:extLst>
            </p:cNvPr>
            <p:cNvSpPr>
              <a:spLocks noChangeShapeType="1"/>
            </p:cNvSpPr>
            <p:nvPr/>
          </p:nvSpPr>
          <p:spPr bwMode="auto">
            <a:xfrm>
              <a:off x="815" y="1554"/>
              <a:ext cx="467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88" name="Line 92">
              <a:extLst>
                <a:ext uri="{FF2B5EF4-FFF2-40B4-BE49-F238E27FC236}">
                  <a16:creationId xmlns:a16="http://schemas.microsoft.com/office/drawing/2014/main" id="{BDF86DE8-4C14-167B-40F3-9DE7F18F3705}"/>
                </a:ext>
              </a:extLst>
            </p:cNvPr>
            <p:cNvSpPr>
              <a:spLocks noChangeShapeType="1"/>
            </p:cNvSpPr>
            <p:nvPr/>
          </p:nvSpPr>
          <p:spPr bwMode="auto">
            <a:xfrm>
              <a:off x="815" y="1901"/>
              <a:ext cx="467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89" name="Line 93">
              <a:extLst>
                <a:ext uri="{FF2B5EF4-FFF2-40B4-BE49-F238E27FC236}">
                  <a16:creationId xmlns:a16="http://schemas.microsoft.com/office/drawing/2014/main" id="{564C038D-DE33-B5BA-8CF4-487824998F40}"/>
                </a:ext>
              </a:extLst>
            </p:cNvPr>
            <p:cNvSpPr>
              <a:spLocks noChangeShapeType="1"/>
            </p:cNvSpPr>
            <p:nvPr/>
          </p:nvSpPr>
          <p:spPr bwMode="auto">
            <a:xfrm>
              <a:off x="815" y="2248"/>
              <a:ext cx="467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90" name="Line 94">
              <a:extLst>
                <a:ext uri="{FF2B5EF4-FFF2-40B4-BE49-F238E27FC236}">
                  <a16:creationId xmlns:a16="http://schemas.microsoft.com/office/drawing/2014/main" id="{EE3DF4C2-E884-2875-00B3-992A989CF63B}"/>
                </a:ext>
              </a:extLst>
            </p:cNvPr>
            <p:cNvSpPr>
              <a:spLocks noChangeShapeType="1"/>
            </p:cNvSpPr>
            <p:nvPr/>
          </p:nvSpPr>
          <p:spPr bwMode="auto">
            <a:xfrm>
              <a:off x="2375" y="1554"/>
              <a:ext cx="0" cy="3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91" name="Line 95">
              <a:extLst>
                <a:ext uri="{FF2B5EF4-FFF2-40B4-BE49-F238E27FC236}">
                  <a16:creationId xmlns:a16="http://schemas.microsoft.com/office/drawing/2014/main" id="{F905241D-2FAE-46EA-3D31-20B0A5DBD804}"/>
                </a:ext>
              </a:extLst>
            </p:cNvPr>
            <p:cNvSpPr>
              <a:spLocks noChangeShapeType="1"/>
            </p:cNvSpPr>
            <p:nvPr/>
          </p:nvSpPr>
          <p:spPr bwMode="auto">
            <a:xfrm>
              <a:off x="3935" y="1554"/>
              <a:ext cx="0" cy="3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92" name="Line 96">
              <a:extLst>
                <a:ext uri="{FF2B5EF4-FFF2-40B4-BE49-F238E27FC236}">
                  <a16:creationId xmlns:a16="http://schemas.microsoft.com/office/drawing/2014/main" id="{92BB74C6-12E2-C3FA-38F1-28201D570DD7}"/>
                </a:ext>
              </a:extLst>
            </p:cNvPr>
            <p:cNvSpPr>
              <a:spLocks noChangeShapeType="1"/>
            </p:cNvSpPr>
            <p:nvPr/>
          </p:nvSpPr>
          <p:spPr bwMode="auto">
            <a:xfrm>
              <a:off x="1335" y="2248"/>
              <a:ext cx="0" cy="156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93" name="Line 97">
              <a:extLst>
                <a:ext uri="{FF2B5EF4-FFF2-40B4-BE49-F238E27FC236}">
                  <a16:creationId xmlns:a16="http://schemas.microsoft.com/office/drawing/2014/main" id="{503C2EFE-8350-1F4A-1AB7-E4DA8549F4F2}"/>
                </a:ext>
              </a:extLst>
            </p:cNvPr>
            <p:cNvSpPr>
              <a:spLocks noChangeShapeType="1"/>
            </p:cNvSpPr>
            <p:nvPr/>
          </p:nvSpPr>
          <p:spPr bwMode="auto">
            <a:xfrm>
              <a:off x="1855" y="2248"/>
              <a:ext cx="0" cy="156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94" name="Line 98">
              <a:extLst>
                <a:ext uri="{FF2B5EF4-FFF2-40B4-BE49-F238E27FC236}">
                  <a16:creationId xmlns:a16="http://schemas.microsoft.com/office/drawing/2014/main" id="{8925B7AD-4F13-D095-11EF-7BBB8A5F437E}"/>
                </a:ext>
              </a:extLst>
            </p:cNvPr>
            <p:cNvSpPr>
              <a:spLocks noChangeShapeType="1"/>
            </p:cNvSpPr>
            <p:nvPr/>
          </p:nvSpPr>
          <p:spPr bwMode="auto">
            <a:xfrm>
              <a:off x="2896" y="2248"/>
              <a:ext cx="0" cy="156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95" name="Line 99">
              <a:extLst>
                <a:ext uri="{FF2B5EF4-FFF2-40B4-BE49-F238E27FC236}">
                  <a16:creationId xmlns:a16="http://schemas.microsoft.com/office/drawing/2014/main" id="{92BD3D9C-4060-5114-F073-A21F62491073}"/>
                </a:ext>
              </a:extLst>
            </p:cNvPr>
            <p:cNvSpPr>
              <a:spLocks noChangeShapeType="1"/>
            </p:cNvSpPr>
            <p:nvPr/>
          </p:nvSpPr>
          <p:spPr bwMode="auto">
            <a:xfrm>
              <a:off x="3415" y="2248"/>
              <a:ext cx="0" cy="156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96" name="Line 100">
              <a:extLst>
                <a:ext uri="{FF2B5EF4-FFF2-40B4-BE49-F238E27FC236}">
                  <a16:creationId xmlns:a16="http://schemas.microsoft.com/office/drawing/2014/main" id="{E65DAEB0-7AC1-983F-1DA1-DCE71F952964}"/>
                </a:ext>
              </a:extLst>
            </p:cNvPr>
            <p:cNvSpPr>
              <a:spLocks noChangeShapeType="1"/>
            </p:cNvSpPr>
            <p:nvPr/>
          </p:nvSpPr>
          <p:spPr bwMode="auto">
            <a:xfrm>
              <a:off x="4454" y="2248"/>
              <a:ext cx="0" cy="156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97" name="Line 101">
              <a:extLst>
                <a:ext uri="{FF2B5EF4-FFF2-40B4-BE49-F238E27FC236}">
                  <a16:creationId xmlns:a16="http://schemas.microsoft.com/office/drawing/2014/main" id="{E1E42AAE-6594-F4E5-FC65-6BDCC99AC493}"/>
                </a:ext>
              </a:extLst>
            </p:cNvPr>
            <p:cNvSpPr>
              <a:spLocks noChangeShapeType="1"/>
            </p:cNvSpPr>
            <p:nvPr/>
          </p:nvSpPr>
          <p:spPr bwMode="auto">
            <a:xfrm>
              <a:off x="4974" y="2248"/>
              <a:ext cx="0" cy="156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98" name="Line 102">
              <a:extLst>
                <a:ext uri="{FF2B5EF4-FFF2-40B4-BE49-F238E27FC236}">
                  <a16:creationId xmlns:a16="http://schemas.microsoft.com/office/drawing/2014/main" id="{96755539-A72D-E4A9-5F8F-D82FF9F0331E}"/>
                </a:ext>
              </a:extLst>
            </p:cNvPr>
            <p:cNvSpPr>
              <a:spLocks noChangeShapeType="1"/>
            </p:cNvSpPr>
            <p:nvPr/>
          </p:nvSpPr>
          <p:spPr bwMode="auto">
            <a:xfrm>
              <a:off x="2375" y="2248"/>
              <a:ext cx="0" cy="156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799" name="Line 103">
              <a:extLst>
                <a:ext uri="{FF2B5EF4-FFF2-40B4-BE49-F238E27FC236}">
                  <a16:creationId xmlns:a16="http://schemas.microsoft.com/office/drawing/2014/main" id="{0D35076E-202E-D4CB-38D8-81F272B814C8}"/>
                </a:ext>
              </a:extLst>
            </p:cNvPr>
            <p:cNvSpPr>
              <a:spLocks noChangeShapeType="1"/>
            </p:cNvSpPr>
            <p:nvPr/>
          </p:nvSpPr>
          <p:spPr bwMode="auto">
            <a:xfrm>
              <a:off x="3935" y="2248"/>
              <a:ext cx="0" cy="156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grpSp>
          <p:nvGrpSpPr>
            <p:cNvPr id="73800" name="Group 104">
              <a:extLst>
                <a:ext uri="{FF2B5EF4-FFF2-40B4-BE49-F238E27FC236}">
                  <a16:creationId xmlns:a16="http://schemas.microsoft.com/office/drawing/2014/main" id="{BB4EA127-BC00-F650-D381-6EC0FFC7CD30}"/>
                </a:ext>
              </a:extLst>
            </p:cNvPr>
            <p:cNvGrpSpPr>
              <a:grpSpLocks/>
            </p:cNvGrpSpPr>
            <p:nvPr/>
          </p:nvGrpSpPr>
          <p:grpSpPr bwMode="auto">
            <a:xfrm>
              <a:off x="295" y="1207"/>
              <a:ext cx="521" cy="1452"/>
              <a:chOff x="295" y="1207"/>
              <a:chExt cx="521" cy="1452"/>
            </a:xfrm>
          </p:grpSpPr>
          <p:sp>
            <p:nvSpPr>
              <p:cNvPr id="73801" name="Line 105">
                <a:extLst>
                  <a:ext uri="{FF2B5EF4-FFF2-40B4-BE49-F238E27FC236}">
                    <a16:creationId xmlns:a16="http://schemas.microsoft.com/office/drawing/2014/main" id="{96BFF952-C52F-B7C1-A1D0-D46419313DFC}"/>
                  </a:ext>
                </a:extLst>
              </p:cNvPr>
              <p:cNvSpPr>
                <a:spLocks noChangeShapeType="1"/>
              </p:cNvSpPr>
              <p:nvPr/>
            </p:nvSpPr>
            <p:spPr bwMode="auto">
              <a:xfrm>
                <a:off x="295" y="1207"/>
                <a:ext cx="521" cy="145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73802" name="Rectangle 106">
                <a:extLst>
                  <a:ext uri="{FF2B5EF4-FFF2-40B4-BE49-F238E27FC236}">
                    <a16:creationId xmlns:a16="http://schemas.microsoft.com/office/drawing/2014/main" id="{182B2D3F-7CFA-D513-584A-716512D9C970}"/>
                  </a:ext>
                </a:extLst>
              </p:cNvPr>
              <p:cNvSpPr>
                <a:spLocks noChangeArrowheads="1"/>
              </p:cNvSpPr>
              <p:nvPr/>
            </p:nvSpPr>
            <p:spPr bwMode="auto">
              <a:xfrm>
                <a:off x="476" y="1253"/>
                <a:ext cx="204" cy="2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lnSpc>
                    <a:spcPct val="120000"/>
                  </a:lnSpc>
                  <a:spcBef>
                    <a:spcPct val="0"/>
                  </a:spcBef>
                  <a:spcAft>
                    <a:spcPct val="0"/>
                  </a:spcAft>
                  <a:buClrTx/>
                  <a:buSzTx/>
                </a:pPr>
                <a:r>
                  <a:rPr kumimoji="0" lang="zh-CN" altLang="en-US" sz="2000" b="1" dirty="0">
                    <a:solidFill>
                      <a:srgbClr val="FF0000"/>
                    </a:solidFill>
                  </a:rPr>
                  <a:t>净</a:t>
                </a:r>
              </a:p>
            </p:txBody>
          </p:sp>
          <p:sp>
            <p:nvSpPr>
              <p:cNvPr id="73803" name="Rectangle 107">
                <a:extLst>
                  <a:ext uri="{FF2B5EF4-FFF2-40B4-BE49-F238E27FC236}">
                    <a16:creationId xmlns:a16="http://schemas.microsoft.com/office/drawing/2014/main" id="{AEADAB54-99AE-2E67-47F5-E50C3FC40FF1}"/>
                  </a:ext>
                </a:extLst>
              </p:cNvPr>
              <p:cNvSpPr>
                <a:spLocks noChangeArrowheads="1"/>
              </p:cNvSpPr>
              <p:nvPr/>
            </p:nvSpPr>
            <p:spPr bwMode="auto">
              <a:xfrm>
                <a:off x="544" y="1480"/>
                <a:ext cx="112" cy="2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lnSpc>
                    <a:spcPct val="120000"/>
                  </a:lnSpc>
                  <a:spcBef>
                    <a:spcPct val="0"/>
                  </a:spcBef>
                  <a:spcAft>
                    <a:spcPct val="0"/>
                  </a:spcAft>
                  <a:buClrTx/>
                  <a:buSzTx/>
                </a:pPr>
                <a:r>
                  <a:rPr kumimoji="0" lang="zh-CN" altLang="en-US" sz="2000" b="1" dirty="0">
                    <a:solidFill>
                      <a:srgbClr val="FF0000"/>
                    </a:solidFill>
                  </a:rPr>
                  <a:t>现</a:t>
                </a:r>
              </a:p>
            </p:txBody>
          </p:sp>
          <p:sp>
            <p:nvSpPr>
              <p:cNvPr id="73804" name="Rectangle 108">
                <a:extLst>
                  <a:ext uri="{FF2B5EF4-FFF2-40B4-BE49-F238E27FC236}">
                    <a16:creationId xmlns:a16="http://schemas.microsoft.com/office/drawing/2014/main" id="{FB122EFD-2CD8-03F7-8913-2576A267889F}"/>
                  </a:ext>
                </a:extLst>
              </p:cNvPr>
              <p:cNvSpPr>
                <a:spLocks noChangeArrowheads="1"/>
              </p:cNvSpPr>
              <p:nvPr/>
            </p:nvSpPr>
            <p:spPr bwMode="auto">
              <a:xfrm>
                <a:off x="635" y="1752"/>
                <a:ext cx="112" cy="2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lnSpc>
                    <a:spcPct val="120000"/>
                  </a:lnSpc>
                  <a:spcBef>
                    <a:spcPct val="0"/>
                  </a:spcBef>
                  <a:spcAft>
                    <a:spcPct val="0"/>
                  </a:spcAft>
                  <a:buClrTx/>
                  <a:buSzTx/>
                </a:pPr>
                <a:r>
                  <a:rPr kumimoji="0" lang="zh-CN" altLang="en-US" sz="2000" b="1" dirty="0">
                    <a:solidFill>
                      <a:srgbClr val="FF0000"/>
                    </a:solidFill>
                  </a:rPr>
                  <a:t>值</a:t>
                </a:r>
              </a:p>
            </p:txBody>
          </p:sp>
          <p:sp>
            <p:nvSpPr>
              <p:cNvPr id="73805" name="Rectangle 109">
                <a:extLst>
                  <a:ext uri="{FF2B5EF4-FFF2-40B4-BE49-F238E27FC236}">
                    <a16:creationId xmlns:a16="http://schemas.microsoft.com/office/drawing/2014/main" id="{3999F48E-148D-BC03-F330-691AE8A3C6D8}"/>
                  </a:ext>
                </a:extLst>
              </p:cNvPr>
              <p:cNvSpPr>
                <a:spLocks noChangeArrowheads="1"/>
              </p:cNvSpPr>
              <p:nvPr/>
            </p:nvSpPr>
            <p:spPr bwMode="auto">
              <a:xfrm>
                <a:off x="317" y="1774"/>
                <a:ext cx="204" cy="2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lnSpc>
                    <a:spcPct val="120000"/>
                  </a:lnSpc>
                  <a:spcBef>
                    <a:spcPct val="0"/>
                  </a:spcBef>
                  <a:spcAft>
                    <a:spcPct val="0"/>
                  </a:spcAft>
                  <a:buClrTx/>
                  <a:buSzTx/>
                </a:pPr>
                <a:r>
                  <a:rPr kumimoji="0" lang="zh-CN" altLang="en-US" sz="2000" b="1">
                    <a:solidFill>
                      <a:srgbClr val="000000"/>
                    </a:solidFill>
                  </a:rPr>
                  <a:t>年</a:t>
                </a:r>
              </a:p>
            </p:txBody>
          </p:sp>
          <p:sp>
            <p:nvSpPr>
              <p:cNvPr id="73806" name="Rectangle 110">
                <a:extLst>
                  <a:ext uri="{FF2B5EF4-FFF2-40B4-BE49-F238E27FC236}">
                    <a16:creationId xmlns:a16="http://schemas.microsoft.com/office/drawing/2014/main" id="{BB8FA8B9-71AD-A0C4-F30E-646A5D6D113E}"/>
                  </a:ext>
                </a:extLst>
              </p:cNvPr>
              <p:cNvSpPr>
                <a:spLocks noChangeArrowheads="1"/>
              </p:cNvSpPr>
              <p:nvPr/>
            </p:nvSpPr>
            <p:spPr bwMode="auto">
              <a:xfrm>
                <a:off x="385" y="2115"/>
                <a:ext cx="204" cy="2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lnSpc>
                    <a:spcPct val="120000"/>
                  </a:lnSpc>
                  <a:spcBef>
                    <a:spcPct val="0"/>
                  </a:spcBef>
                  <a:spcAft>
                    <a:spcPct val="0"/>
                  </a:spcAft>
                  <a:buClrTx/>
                  <a:buSzTx/>
                </a:pPr>
                <a:r>
                  <a:rPr kumimoji="0" lang="zh-CN" altLang="en-US" sz="2000" b="1">
                    <a:solidFill>
                      <a:srgbClr val="000000"/>
                    </a:solidFill>
                  </a:rPr>
                  <a:t>收</a:t>
                </a:r>
              </a:p>
            </p:txBody>
          </p:sp>
          <p:sp>
            <p:nvSpPr>
              <p:cNvPr id="73807" name="Rectangle 111">
                <a:extLst>
                  <a:ext uri="{FF2B5EF4-FFF2-40B4-BE49-F238E27FC236}">
                    <a16:creationId xmlns:a16="http://schemas.microsoft.com/office/drawing/2014/main" id="{771F625C-B28B-6341-46C5-76038B3B0184}"/>
                  </a:ext>
                </a:extLst>
              </p:cNvPr>
              <p:cNvSpPr>
                <a:spLocks noChangeArrowheads="1"/>
              </p:cNvSpPr>
              <p:nvPr/>
            </p:nvSpPr>
            <p:spPr bwMode="auto">
              <a:xfrm>
                <a:off x="476" y="2341"/>
                <a:ext cx="204" cy="2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lnSpc>
                    <a:spcPct val="120000"/>
                  </a:lnSpc>
                  <a:spcBef>
                    <a:spcPct val="0"/>
                  </a:spcBef>
                  <a:spcAft>
                    <a:spcPct val="0"/>
                  </a:spcAft>
                  <a:buClrTx/>
                  <a:buSzTx/>
                </a:pPr>
                <a:r>
                  <a:rPr kumimoji="0" lang="zh-CN" altLang="en-US" sz="2000" b="1">
                    <a:solidFill>
                      <a:srgbClr val="000000"/>
                    </a:solidFill>
                  </a:rPr>
                  <a:t>入</a:t>
                </a:r>
              </a:p>
            </p:txBody>
          </p:sp>
        </p:grpSp>
      </p:grpSp>
    </p:spTree>
    <p:extLst>
      <p:ext uri="{BB962C8B-B14F-4D97-AF65-F5344CB8AC3E}">
        <p14:creationId xmlns:p14="http://schemas.microsoft.com/office/powerpoint/2010/main" val="271261511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37604"/>
                                        </p:tgtEl>
                                        <p:attrNameLst>
                                          <p:attrName>style.visibility</p:attrName>
                                        </p:attrNameLst>
                                      </p:cBhvr>
                                      <p:to>
                                        <p:strVal val="visible"/>
                                      </p:to>
                                    </p:set>
                                    <p:animEffect transition="in" filter="dissolve">
                                      <p:cBhvr>
                                        <p:cTn id="7" dur="500"/>
                                        <p:tgtEl>
                                          <p:spTgt spid="237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237605"/>
                                        </p:tgtEl>
                                        <p:attrNameLst>
                                          <p:attrName>style.visibility</p:attrName>
                                        </p:attrNameLst>
                                      </p:cBhvr>
                                      <p:to>
                                        <p:strVal val="visible"/>
                                      </p:to>
                                    </p:set>
                                    <p:anim calcmode="lin" valueType="num">
                                      <p:cBhvr>
                                        <p:cTn id="12" dur="1000" fill="hold"/>
                                        <p:tgtEl>
                                          <p:spTgt spid="237605"/>
                                        </p:tgtEl>
                                        <p:attrNameLst>
                                          <p:attrName>ppt_w</p:attrName>
                                        </p:attrNameLst>
                                      </p:cBhvr>
                                      <p:tavLst>
                                        <p:tav tm="0">
                                          <p:val>
                                            <p:strVal val="#ppt_w*0.70"/>
                                          </p:val>
                                        </p:tav>
                                        <p:tav tm="100000">
                                          <p:val>
                                            <p:strVal val="#ppt_w"/>
                                          </p:val>
                                        </p:tav>
                                      </p:tavLst>
                                    </p:anim>
                                    <p:anim calcmode="lin" valueType="num">
                                      <p:cBhvr>
                                        <p:cTn id="13" dur="1000" fill="hold"/>
                                        <p:tgtEl>
                                          <p:spTgt spid="237605"/>
                                        </p:tgtEl>
                                        <p:attrNameLst>
                                          <p:attrName>ppt_h</p:attrName>
                                        </p:attrNameLst>
                                      </p:cBhvr>
                                      <p:tavLst>
                                        <p:tav tm="0">
                                          <p:val>
                                            <p:strVal val="#ppt_h"/>
                                          </p:val>
                                        </p:tav>
                                        <p:tav tm="100000">
                                          <p:val>
                                            <p:strVal val="#ppt_h"/>
                                          </p:val>
                                        </p:tav>
                                      </p:tavLst>
                                    </p:anim>
                                    <p:animEffect transition="in" filter="fade">
                                      <p:cBhvr>
                                        <p:cTn id="14" dur="1000"/>
                                        <p:tgtEl>
                                          <p:spTgt spid="237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0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31A14588-610B-FB6A-9587-839051776D1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895F3A22-3356-804F-BCCB-774D23D55881}" type="slidenum">
              <a:rPr kumimoji="0" lang="en-US" altLang="zh-CN" sz="1000">
                <a:solidFill>
                  <a:srgbClr val="808080"/>
                </a:solidFill>
                <a:ea typeface="华文行楷" panose="02010800040101010101" pitchFamily="2" charset="-122"/>
              </a:rPr>
              <a:pPr fontAlgn="base">
                <a:spcBef>
                  <a:spcPct val="0"/>
                </a:spcBef>
                <a:spcAft>
                  <a:spcPct val="0"/>
                </a:spcAft>
                <a:buClrTx/>
                <a:buSzTx/>
              </a:pPr>
              <a:t>37</a:t>
            </a:fld>
            <a:endParaRPr kumimoji="0" lang="en-US" altLang="zh-CN" sz="1000">
              <a:solidFill>
                <a:srgbClr val="808080"/>
              </a:solidFill>
              <a:ea typeface="华文行楷" panose="02010800040101010101" pitchFamily="2" charset="-122"/>
            </a:endParaRPr>
          </a:p>
        </p:txBody>
      </p:sp>
      <p:sp>
        <p:nvSpPr>
          <p:cNvPr id="24579" name="Rectangle 2">
            <a:extLst>
              <a:ext uri="{FF2B5EF4-FFF2-40B4-BE49-F238E27FC236}">
                <a16:creationId xmlns:a16="http://schemas.microsoft.com/office/drawing/2014/main" id="{1DF14A4B-FA4E-8971-7BE9-31DC2B8B5775}"/>
              </a:ext>
            </a:extLst>
          </p:cNvPr>
          <p:cNvSpPr>
            <a:spLocks noGrp="1" noChangeArrowheads="1"/>
          </p:cNvSpPr>
          <p:nvPr>
            <p:ph type="title"/>
          </p:nvPr>
        </p:nvSpPr>
        <p:spPr/>
        <p:txBody>
          <a:bodyPr/>
          <a:lstStyle/>
          <a:p>
            <a:pPr eaLnBrk="1" hangingPunct="1"/>
            <a:r>
              <a:rPr lang="zh-CN" altLang="en-US"/>
              <a:t>敏感性分析</a:t>
            </a:r>
          </a:p>
        </p:txBody>
      </p:sp>
      <p:sp>
        <p:nvSpPr>
          <p:cNvPr id="239631" name="Rectangle 15">
            <a:extLst>
              <a:ext uri="{FF2B5EF4-FFF2-40B4-BE49-F238E27FC236}">
                <a16:creationId xmlns:a16="http://schemas.microsoft.com/office/drawing/2014/main" id="{8B06CEB0-571B-C077-AF1E-A909CDD3003C}"/>
              </a:ext>
            </a:extLst>
          </p:cNvPr>
          <p:cNvSpPr>
            <a:spLocks noChangeArrowheads="1"/>
          </p:cNvSpPr>
          <p:nvPr/>
        </p:nvSpPr>
        <p:spPr bwMode="auto">
          <a:xfrm>
            <a:off x="1524000" y="2139564"/>
            <a:ext cx="9144000" cy="276999"/>
          </a:xfrm>
          <a:prstGeom prst="rect">
            <a:avLst/>
          </a:prstGeom>
          <a:gradFill rotWithShape="1">
            <a:gsLst>
              <a:gs pos="0">
                <a:srgbClr val="EEF8FF"/>
              </a:gs>
              <a:gs pos="50000">
                <a:srgbClr val="FFFFFF"/>
              </a:gs>
              <a:gs pos="100000">
                <a:srgbClr val="EEF8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39632" name="Rectangle 16">
            <a:extLst>
              <a:ext uri="{FF2B5EF4-FFF2-40B4-BE49-F238E27FC236}">
                <a16:creationId xmlns:a16="http://schemas.microsoft.com/office/drawing/2014/main" id="{2C6CAD97-B49A-C024-3BD0-AED946066FC7}"/>
              </a:ext>
            </a:extLst>
          </p:cNvPr>
          <p:cNvSpPr>
            <a:spLocks noChangeArrowheads="1"/>
          </p:cNvSpPr>
          <p:nvPr/>
        </p:nvSpPr>
        <p:spPr bwMode="auto">
          <a:xfrm>
            <a:off x="1524000" y="4694645"/>
            <a:ext cx="9144000" cy="276999"/>
          </a:xfrm>
          <a:prstGeom prst="rect">
            <a:avLst/>
          </a:prstGeom>
          <a:gradFill rotWithShape="1">
            <a:gsLst>
              <a:gs pos="0">
                <a:srgbClr val="FFFFEB"/>
              </a:gs>
              <a:gs pos="50000">
                <a:srgbClr val="FFFFFE"/>
              </a:gs>
              <a:gs pos="100000">
                <a:srgbClr val="FFFFEB"/>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39633" name="Rectangle 17">
            <a:extLst>
              <a:ext uri="{FF2B5EF4-FFF2-40B4-BE49-F238E27FC236}">
                <a16:creationId xmlns:a16="http://schemas.microsoft.com/office/drawing/2014/main" id="{D70AEF9D-0A2A-3301-931B-C1DA870DED79}"/>
              </a:ext>
            </a:extLst>
          </p:cNvPr>
          <p:cNvSpPr>
            <a:spLocks noChangeArrowheads="1"/>
          </p:cNvSpPr>
          <p:nvPr/>
        </p:nvSpPr>
        <p:spPr bwMode="auto">
          <a:xfrm>
            <a:off x="3609976" y="4797425"/>
            <a:ext cx="6659563" cy="960776"/>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ClrTx/>
              <a:buSzTx/>
            </a:pPr>
            <a:r>
              <a:rPr kumimoji="0" lang="en-US" altLang="zh-CN" sz="2000" b="1">
                <a:solidFill>
                  <a:srgbClr val="000000"/>
                </a:solidFill>
                <a:latin typeface="Arial" panose="020B0604020202020204" pitchFamily="34" charset="0"/>
                <a:ea typeface="幼圆" pitchFamily="49" charset="-122"/>
              </a:rPr>
              <a:t>      </a:t>
            </a:r>
            <a:r>
              <a:rPr kumimoji="0" lang="zh-CN" altLang="en-US" sz="2000" b="1">
                <a:solidFill>
                  <a:srgbClr val="000000"/>
                </a:solidFill>
                <a:latin typeface="Arial" panose="020B0604020202020204" pitchFamily="34" charset="0"/>
                <a:ea typeface="幼圆" pitchFamily="49" charset="-122"/>
              </a:rPr>
              <a:t>未考虑各种不确定因素发生的概率，不知道其发生的可能性有多大，影响分析的准确性。</a:t>
            </a:r>
            <a:endParaRPr lang="zh-CN" altLang="en-US" sz="2000" b="1">
              <a:solidFill>
                <a:srgbClr val="000000"/>
              </a:solidFill>
              <a:latin typeface="Arial" panose="020B0604020202020204" pitchFamily="34" charset="0"/>
              <a:ea typeface="幼圆" pitchFamily="49" charset="-122"/>
            </a:endParaRPr>
          </a:p>
        </p:txBody>
      </p:sp>
      <p:sp>
        <p:nvSpPr>
          <p:cNvPr id="239634" name="Rectangle 18">
            <a:extLst>
              <a:ext uri="{FF2B5EF4-FFF2-40B4-BE49-F238E27FC236}">
                <a16:creationId xmlns:a16="http://schemas.microsoft.com/office/drawing/2014/main" id="{5EB2E490-BEAD-343F-3B42-4A62D28BA8BE}"/>
              </a:ext>
            </a:extLst>
          </p:cNvPr>
          <p:cNvSpPr>
            <a:spLocks noChangeArrowheads="1"/>
          </p:cNvSpPr>
          <p:nvPr/>
        </p:nvSpPr>
        <p:spPr bwMode="auto">
          <a:xfrm>
            <a:off x="3609976" y="1819196"/>
            <a:ext cx="6913563" cy="868443"/>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ClrTx/>
              <a:buSzTx/>
            </a:pPr>
            <a:r>
              <a:rPr lang="en-US" altLang="zh-CN" sz="2000" b="1">
                <a:solidFill>
                  <a:srgbClr val="000000"/>
                </a:solidFill>
                <a:latin typeface="Arial" panose="020B0604020202020204" pitchFamily="34" charset="0"/>
                <a:ea typeface="幼圆" pitchFamily="49" charset="-122"/>
              </a:rPr>
              <a:t>       </a:t>
            </a:r>
            <a:r>
              <a:rPr lang="zh-CN" altLang="en-US" sz="2000" b="1">
                <a:solidFill>
                  <a:srgbClr val="000000"/>
                </a:solidFill>
                <a:latin typeface="Arial" panose="020B0604020202020204" pitchFamily="34" charset="0"/>
                <a:ea typeface="幼圆" pitchFamily="49" charset="-122"/>
              </a:rPr>
              <a:t>敏感性分析研究是在预测和假设的基础上进行的，对</a:t>
            </a:r>
          </a:p>
          <a:p>
            <a:pPr fontAlgn="base">
              <a:lnSpc>
                <a:spcPct val="150000"/>
              </a:lnSpc>
              <a:spcBef>
                <a:spcPct val="0"/>
              </a:spcBef>
              <a:spcAft>
                <a:spcPct val="0"/>
              </a:spcAft>
              <a:buClrTx/>
              <a:buSzTx/>
            </a:pPr>
            <a:r>
              <a:rPr lang="zh-CN" altLang="en-US" sz="2000" b="1">
                <a:solidFill>
                  <a:srgbClr val="000000"/>
                </a:solidFill>
                <a:latin typeface="Arial" panose="020B0604020202020204" pitchFamily="34" charset="0"/>
                <a:ea typeface="幼圆" pitchFamily="49" charset="-122"/>
              </a:rPr>
              <a:t>预测的准确性有较高要求。</a:t>
            </a:r>
          </a:p>
        </p:txBody>
      </p:sp>
      <p:sp>
        <p:nvSpPr>
          <p:cNvPr id="239635" name="Rectangle 19">
            <a:extLst>
              <a:ext uri="{FF2B5EF4-FFF2-40B4-BE49-F238E27FC236}">
                <a16:creationId xmlns:a16="http://schemas.microsoft.com/office/drawing/2014/main" id="{A5C4E3DD-3670-2B66-CD7C-02B12651EF4A}"/>
              </a:ext>
            </a:extLst>
          </p:cNvPr>
          <p:cNvSpPr>
            <a:spLocks noChangeArrowheads="1"/>
          </p:cNvSpPr>
          <p:nvPr/>
        </p:nvSpPr>
        <p:spPr bwMode="auto">
          <a:xfrm>
            <a:off x="3609976" y="4076700"/>
            <a:ext cx="7058025" cy="304800"/>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lang="zh-CN" altLang="en-US" sz="2000" b="1">
                <a:solidFill>
                  <a:srgbClr val="000000"/>
                </a:solidFill>
                <a:latin typeface="Arial" panose="020B0604020202020204" pitchFamily="34" charset="0"/>
                <a:ea typeface="幼圆" pitchFamily="49" charset="-122"/>
              </a:rPr>
              <a:t>定量地分析了不确定因素变化对方案经济效果造成的影响</a:t>
            </a:r>
          </a:p>
        </p:txBody>
      </p:sp>
      <p:grpSp>
        <p:nvGrpSpPr>
          <p:cNvPr id="239636" name="Group 20">
            <a:extLst>
              <a:ext uri="{FF2B5EF4-FFF2-40B4-BE49-F238E27FC236}">
                <a16:creationId xmlns:a16="http://schemas.microsoft.com/office/drawing/2014/main" id="{0BD4C07D-7FAC-7806-C8F9-A508261FDB7B}"/>
              </a:ext>
            </a:extLst>
          </p:cNvPr>
          <p:cNvGrpSpPr>
            <a:grpSpLocks/>
          </p:cNvGrpSpPr>
          <p:nvPr/>
        </p:nvGrpSpPr>
        <p:grpSpPr bwMode="auto">
          <a:xfrm>
            <a:off x="1774826" y="5176844"/>
            <a:ext cx="1584325" cy="388938"/>
            <a:chOff x="295" y="3171"/>
            <a:chExt cx="998" cy="245"/>
          </a:xfrm>
        </p:grpSpPr>
        <p:sp>
          <p:nvSpPr>
            <p:cNvPr id="24590" name="Oval 21">
              <a:extLst>
                <a:ext uri="{FF2B5EF4-FFF2-40B4-BE49-F238E27FC236}">
                  <a16:creationId xmlns:a16="http://schemas.microsoft.com/office/drawing/2014/main" id="{D816D4A4-06F6-3F1C-884F-3141A4A4B05E}"/>
                </a:ext>
              </a:extLst>
            </p:cNvPr>
            <p:cNvSpPr>
              <a:spLocks noChangeArrowheads="1"/>
            </p:cNvSpPr>
            <p:nvPr/>
          </p:nvSpPr>
          <p:spPr bwMode="auto">
            <a:xfrm>
              <a:off x="295" y="3171"/>
              <a:ext cx="998" cy="245"/>
            </a:xfrm>
            <a:prstGeom prst="ellipse">
              <a:avLst/>
            </a:prstGeom>
            <a:gradFill rotWithShape="1">
              <a:gsLst>
                <a:gs pos="0">
                  <a:srgbClr val="BBE0E3"/>
                </a:gs>
                <a:gs pos="100000">
                  <a:srgbClr val="FFFFFF"/>
                </a:gs>
              </a:gsLst>
              <a:lin ang="5400000" scaled="1"/>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4591" name="Rectangle 22">
              <a:extLst>
                <a:ext uri="{FF2B5EF4-FFF2-40B4-BE49-F238E27FC236}">
                  <a16:creationId xmlns:a16="http://schemas.microsoft.com/office/drawing/2014/main" id="{EEA9AA8F-416E-796A-99E8-BEFB915A4933}"/>
                </a:ext>
              </a:extLst>
            </p:cNvPr>
            <p:cNvSpPr>
              <a:spLocks noChangeArrowheads="1"/>
            </p:cNvSpPr>
            <p:nvPr/>
          </p:nvSpPr>
          <p:spPr bwMode="auto">
            <a:xfrm>
              <a:off x="521" y="3203"/>
              <a:ext cx="544" cy="192"/>
            </a:xfrm>
            <a:prstGeom prst="rect">
              <a:avLst/>
            </a:prstGeom>
            <a:noFill/>
            <a:ln>
              <a:noFill/>
            </a:ln>
            <a:effectLst/>
            <a:extLst>
              <a:ext uri="{909E8E84-426E-40DD-AFC4-6F175D3DCCD1}">
                <a14:hiddenFill xmlns:a14="http://schemas.microsoft.com/office/drawing/2010/main">
                  <a:gradFill rotWithShape="1">
                    <a:gsLst>
                      <a:gs pos="0">
                        <a:srgbClr val="BBE0E3"/>
                      </a:gs>
                      <a:gs pos="100000">
                        <a:srgbClr val="FFFFFF"/>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lang="zh-CN" altLang="en-US" sz="2000">
                  <a:solidFill>
                    <a:srgbClr val="000000"/>
                  </a:solidFill>
                  <a:latin typeface="Arial" panose="020B0604020202020204" pitchFamily="34" charset="0"/>
                </a:rPr>
                <a:t>缺  点</a:t>
              </a:r>
            </a:p>
          </p:txBody>
        </p:sp>
      </p:grpSp>
      <p:grpSp>
        <p:nvGrpSpPr>
          <p:cNvPr id="239639" name="Group 23">
            <a:extLst>
              <a:ext uri="{FF2B5EF4-FFF2-40B4-BE49-F238E27FC236}">
                <a16:creationId xmlns:a16="http://schemas.microsoft.com/office/drawing/2014/main" id="{D5FEDA14-5CA0-F395-0273-097C0B3AFCD8}"/>
              </a:ext>
            </a:extLst>
          </p:cNvPr>
          <p:cNvGrpSpPr>
            <a:grpSpLocks/>
          </p:cNvGrpSpPr>
          <p:nvPr/>
        </p:nvGrpSpPr>
        <p:grpSpPr bwMode="auto">
          <a:xfrm>
            <a:off x="1774826" y="4097344"/>
            <a:ext cx="1584325" cy="388938"/>
            <a:chOff x="295" y="3171"/>
            <a:chExt cx="998" cy="245"/>
          </a:xfrm>
        </p:grpSpPr>
        <p:sp>
          <p:nvSpPr>
            <p:cNvPr id="24588" name="Oval 24">
              <a:extLst>
                <a:ext uri="{FF2B5EF4-FFF2-40B4-BE49-F238E27FC236}">
                  <a16:creationId xmlns:a16="http://schemas.microsoft.com/office/drawing/2014/main" id="{C4B6A186-3BA9-7751-BCCE-F23F11A0550E}"/>
                </a:ext>
              </a:extLst>
            </p:cNvPr>
            <p:cNvSpPr>
              <a:spLocks noChangeArrowheads="1"/>
            </p:cNvSpPr>
            <p:nvPr/>
          </p:nvSpPr>
          <p:spPr bwMode="auto">
            <a:xfrm>
              <a:off x="295" y="3171"/>
              <a:ext cx="998" cy="245"/>
            </a:xfrm>
            <a:prstGeom prst="ellipse">
              <a:avLst/>
            </a:prstGeom>
            <a:gradFill rotWithShape="1">
              <a:gsLst>
                <a:gs pos="0">
                  <a:srgbClr val="BBE0E3"/>
                </a:gs>
                <a:gs pos="100000">
                  <a:srgbClr val="FFFFFF"/>
                </a:gs>
              </a:gsLst>
              <a:lin ang="5400000" scaled="1"/>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4589" name="Rectangle 25">
              <a:extLst>
                <a:ext uri="{FF2B5EF4-FFF2-40B4-BE49-F238E27FC236}">
                  <a16:creationId xmlns:a16="http://schemas.microsoft.com/office/drawing/2014/main" id="{43D2598D-AC81-1D38-4290-E5854F6D09D9}"/>
                </a:ext>
              </a:extLst>
            </p:cNvPr>
            <p:cNvSpPr>
              <a:spLocks noChangeArrowheads="1"/>
            </p:cNvSpPr>
            <p:nvPr/>
          </p:nvSpPr>
          <p:spPr bwMode="auto">
            <a:xfrm>
              <a:off x="521" y="3203"/>
              <a:ext cx="544" cy="192"/>
            </a:xfrm>
            <a:prstGeom prst="rect">
              <a:avLst/>
            </a:prstGeom>
            <a:noFill/>
            <a:ln>
              <a:noFill/>
            </a:ln>
            <a:effectLst/>
            <a:extLst>
              <a:ext uri="{909E8E84-426E-40DD-AFC4-6F175D3DCCD1}">
                <a14:hiddenFill xmlns:a14="http://schemas.microsoft.com/office/drawing/2010/main">
                  <a:gradFill rotWithShape="1">
                    <a:gsLst>
                      <a:gs pos="0">
                        <a:srgbClr val="BBE0E3"/>
                      </a:gs>
                      <a:gs pos="100000">
                        <a:srgbClr val="FFFFFF"/>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lang="zh-CN" altLang="en-US" sz="2000">
                  <a:solidFill>
                    <a:srgbClr val="000000"/>
                  </a:solidFill>
                  <a:latin typeface="Arial" panose="020B0604020202020204" pitchFamily="34" charset="0"/>
                </a:rPr>
                <a:t>优  点</a:t>
              </a:r>
            </a:p>
          </p:txBody>
        </p:sp>
      </p:grpSp>
      <p:sp>
        <p:nvSpPr>
          <p:cNvPr id="239642" name="Oval 26">
            <a:extLst>
              <a:ext uri="{FF2B5EF4-FFF2-40B4-BE49-F238E27FC236}">
                <a16:creationId xmlns:a16="http://schemas.microsoft.com/office/drawing/2014/main" id="{5958DEE1-3264-CCDB-149E-F01BCCCB585C}"/>
              </a:ext>
            </a:extLst>
          </p:cNvPr>
          <p:cNvSpPr>
            <a:spLocks noChangeArrowheads="1"/>
          </p:cNvSpPr>
          <p:nvPr/>
        </p:nvSpPr>
        <p:spPr bwMode="auto">
          <a:xfrm>
            <a:off x="2208214" y="1700213"/>
            <a:ext cx="649287" cy="1293812"/>
          </a:xfrm>
          <a:prstGeom prst="ellipse">
            <a:avLst/>
          </a:prstGeom>
          <a:gradFill rotWithShape="1">
            <a:gsLst>
              <a:gs pos="0">
                <a:srgbClr val="BBE0E3"/>
              </a:gs>
              <a:gs pos="100000">
                <a:srgbClr val="FFFFFF"/>
              </a:gs>
            </a:gsLst>
            <a:lin ang="5400000" scaled="1"/>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lang="zh-CN" altLang="en-US" sz="2000">
                <a:solidFill>
                  <a:srgbClr val="000000"/>
                </a:solidFill>
                <a:latin typeface="Arial" panose="020B0604020202020204" pitchFamily="34" charset="0"/>
              </a:rPr>
              <a:t>总</a:t>
            </a:r>
          </a:p>
          <a:p>
            <a:pPr algn="ctr" fontAlgn="base">
              <a:spcBef>
                <a:spcPct val="0"/>
              </a:spcBef>
              <a:spcAft>
                <a:spcPct val="0"/>
              </a:spcAft>
              <a:buClrTx/>
              <a:buSzTx/>
            </a:pPr>
            <a:endParaRPr lang="zh-CN" altLang="en-US" sz="2000">
              <a:solidFill>
                <a:srgbClr val="000000"/>
              </a:solidFill>
              <a:latin typeface="Arial" panose="020B0604020202020204" pitchFamily="34" charset="0"/>
            </a:endParaRPr>
          </a:p>
          <a:p>
            <a:pPr algn="ctr" fontAlgn="base">
              <a:spcBef>
                <a:spcPct val="0"/>
              </a:spcBef>
              <a:spcAft>
                <a:spcPct val="0"/>
              </a:spcAft>
              <a:buClrTx/>
              <a:buSzTx/>
            </a:pPr>
            <a:r>
              <a:rPr lang="zh-CN" altLang="en-US" sz="2000">
                <a:solidFill>
                  <a:srgbClr val="000000"/>
                </a:solidFill>
                <a:latin typeface="Arial" panose="020B0604020202020204" pitchFamily="34" charset="0"/>
              </a:rPr>
              <a:t>结</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9631"/>
                                        </p:tgtEl>
                                        <p:attrNameLst>
                                          <p:attrName>style.visibility</p:attrName>
                                        </p:attrNameLst>
                                      </p:cBhvr>
                                      <p:to>
                                        <p:strVal val="visible"/>
                                      </p:to>
                                    </p:set>
                                    <p:animEffect transition="in" filter="slide(fromBottom)">
                                      <p:cBhvr>
                                        <p:cTn id="7" dur="500"/>
                                        <p:tgtEl>
                                          <p:spTgt spid="239631"/>
                                        </p:tgtEl>
                                      </p:cBhvr>
                                    </p:animEffect>
                                  </p:childTnLst>
                                </p:cTn>
                              </p:par>
                              <p:par>
                                <p:cTn id="8" presetID="12" presetClass="entr" presetSubtype="4" fill="hold" nodeType="withEffect">
                                  <p:stCondLst>
                                    <p:cond delay="0"/>
                                  </p:stCondLst>
                                  <p:childTnLst>
                                    <p:set>
                                      <p:cBhvr>
                                        <p:cTn id="9" dur="1" fill="hold">
                                          <p:stCondLst>
                                            <p:cond delay="0"/>
                                          </p:stCondLst>
                                        </p:cTn>
                                        <p:tgtEl>
                                          <p:spTgt spid="239642"/>
                                        </p:tgtEl>
                                        <p:attrNameLst>
                                          <p:attrName>style.visibility</p:attrName>
                                        </p:attrNameLst>
                                      </p:cBhvr>
                                      <p:to>
                                        <p:strVal val="visible"/>
                                      </p:to>
                                    </p:set>
                                    <p:animEffect transition="in" filter="slide(fromBottom)">
                                      <p:cBhvr>
                                        <p:cTn id="10" dur="500"/>
                                        <p:tgtEl>
                                          <p:spTgt spid="239642"/>
                                        </p:tgtEl>
                                      </p:cBhvr>
                                    </p:animEffect>
                                  </p:childTnLst>
                                </p:cTn>
                              </p:par>
                              <p:par>
                                <p:cTn id="11" presetID="12" presetClass="entr" presetSubtype="4" fill="hold" nodeType="withEffect">
                                  <p:stCondLst>
                                    <p:cond delay="0"/>
                                  </p:stCondLst>
                                  <p:childTnLst>
                                    <p:set>
                                      <p:cBhvr>
                                        <p:cTn id="12" dur="1" fill="hold">
                                          <p:stCondLst>
                                            <p:cond delay="0"/>
                                          </p:stCondLst>
                                        </p:cTn>
                                        <p:tgtEl>
                                          <p:spTgt spid="239634"/>
                                        </p:tgtEl>
                                        <p:attrNameLst>
                                          <p:attrName>style.visibility</p:attrName>
                                        </p:attrNameLst>
                                      </p:cBhvr>
                                      <p:to>
                                        <p:strVal val="visible"/>
                                      </p:to>
                                    </p:set>
                                    <p:animEffect transition="in" filter="slide(fromBottom)">
                                      <p:cBhvr>
                                        <p:cTn id="13" dur="500"/>
                                        <p:tgtEl>
                                          <p:spTgt spid="23963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239632"/>
                                        </p:tgtEl>
                                        <p:attrNameLst>
                                          <p:attrName>style.visibility</p:attrName>
                                        </p:attrNameLst>
                                      </p:cBhvr>
                                      <p:to>
                                        <p:strVal val="visible"/>
                                      </p:to>
                                    </p:set>
                                    <p:animEffect transition="in" filter="slide(fromBottom)">
                                      <p:cBhvr>
                                        <p:cTn id="18" dur="500"/>
                                        <p:tgtEl>
                                          <p:spTgt spid="239632"/>
                                        </p:tgtEl>
                                      </p:cBhvr>
                                    </p:animEffect>
                                  </p:childTnLst>
                                </p:cTn>
                              </p:par>
                              <p:par>
                                <p:cTn id="19" presetID="12" presetClass="entr" presetSubtype="4" fill="hold" nodeType="withEffect">
                                  <p:stCondLst>
                                    <p:cond delay="0"/>
                                  </p:stCondLst>
                                  <p:childTnLst>
                                    <p:set>
                                      <p:cBhvr>
                                        <p:cTn id="20" dur="1" fill="hold">
                                          <p:stCondLst>
                                            <p:cond delay="0"/>
                                          </p:stCondLst>
                                        </p:cTn>
                                        <p:tgtEl>
                                          <p:spTgt spid="239639"/>
                                        </p:tgtEl>
                                        <p:attrNameLst>
                                          <p:attrName>style.visibility</p:attrName>
                                        </p:attrNameLst>
                                      </p:cBhvr>
                                      <p:to>
                                        <p:strVal val="visible"/>
                                      </p:to>
                                    </p:set>
                                    <p:animEffect transition="in" filter="slide(fromBottom)">
                                      <p:cBhvr>
                                        <p:cTn id="21" dur="500"/>
                                        <p:tgtEl>
                                          <p:spTgt spid="239639"/>
                                        </p:tgtEl>
                                      </p:cBhvr>
                                    </p:animEffect>
                                  </p:childTnLst>
                                </p:cTn>
                              </p:par>
                              <p:par>
                                <p:cTn id="22" presetID="12" presetClass="entr" presetSubtype="4" fill="hold" nodeType="withEffect">
                                  <p:stCondLst>
                                    <p:cond delay="0"/>
                                  </p:stCondLst>
                                  <p:childTnLst>
                                    <p:set>
                                      <p:cBhvr>
                                        <p:cTn id="23" dur="1" fill="hold">
                                          <p:stCondLst>
                                            <p:cond delay="0"/>
                                          </p:stCondLst>
                                        </p:cTn>
                                        <p:tgtEl>
                                          <p:spTgt spid="239636"/>
                                        </p:tgtEl>
                                        <p:attrNameLst>
                                          <p:attrName>style.visibility</p:attrName>
                                        </p:attrNameLst>
                                      </p:cBhvr>
                                      <p:to>
                                        <p:strVal val="visible"/>
                                      </p:to>
                                    </p:set>
                                    <p:animEffect transition="in" filter="slide(fromBottom)">
                                      <p:cBhvr>
                                        <p:cTn id="24" dur="500"/>
                                        <p:tgtEl>
                                          <p:spTgt spid="239636"/>
                                        </p:tgtEl>
                                      </p:cBhvr>
                                    </p:animEffect>
                                  </p:childTnLst>
                                </p:cTn>
                              </p:par>
                              <p:par>
                                <p:cTn id="25" presetID="12" presetClass="entr" presetSubtype="4" fill="hold" nodeType="withEffect">
                                  <p:stCondLst>
                                    <p:cond delay="0"/>
                                  </p:stCondLst>
                                  <p:childTnLst>
                                    <p:set>
                                      <p:cBhvr>
                                        <p:cTn id="26" dur="1" fill="hold">
                                          <p:stCondLst>
                                            <p:cond delay="0"/>
                                          </p:stCondLst>
                                        </p:cTn>
                                        <p:tgtEl>
                                          <p:spTgt spid="239635"/>
                                        </p:tgtEl>
                                        <p:attrNameLst>
                                          <p:attrName>style.visibility</p:attrName>
                                        </p:attrNameLst>
                                      </p:cBhvr>
                                      <p:to>
                                        <p:strVal val="visible"/>
                                      </p:to>
                                    </p:set>
                                    <p:animEffect transition="in" filter="slide(fromBottom)">
                                      <p:cBhvr>
                                        <p:cTn id="27" dur="500"/>
                                        <p:tgtEl>
                                          <p:spTgt spid="239635"/>
                                        </p:tgtEl>
                                      </p:cBhvr>
                                    </p:animEffect>
                                  </p:childTnLst>
                                </p:cTn>
                              </p:par>
                              <p:par>
                                <p:cTn id="28" presetID="12" presetClass="entr" presetSubtype="4" fill="hold" nodeType="withEffect">
                                  <p:stCondLst>
                                    <p:cond delay="0"/>
                                  </p:stCondLst>
                                  <p:childTnLst>
                                    <p:set>
                                      <p:cBhvr>
                                        <p:cTn id="29" dur="1" fill="hold">
                                          <p:stCondLst>
                                            <p:cond delay="0"/>
                                          </p:stCondLst>
                                        </p:cTn>
                                        <p:tgtEl>
                                          <p:spTgt spid="239633"/>
                                        </p:tgtEl>
                                        <p:attrNameLst>
                                          <p:attrName>style.visibility</p:attrName>
                                        </p:attrNameLst>
                                      </p:cBhvr>
                                      <p:to>
                                        <p:strVal val="visible"/>
                                      </p:to>
                                    </p:set>
                                    <p:animEffect transition="in" filter="slide(fromBottom)">
                                      <p:cBhvr>
                                        <p:cTn id="30" dur="500"/>
                                        <p:tgtEl>
                                          <p:spTgt spid="239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31" grpId="0" animBg="1"/>
      <p:bldP spid="239632" grpId="0" animBg="1"/>
      <p:bldP spid="239633" grpId="0"/>
      <p:bldP spid="239634" grpId="0"/>
      <p:bldP spid="239635" grpId="0"/>
      <p:bldP spid="2396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7E0E9D2-4672-2D9B-8924-D547F9644885}"/>
              </a:ext>
            </a:extLst>
          </p:cNvPr>
          <p:cNvPicPr>
            <a:picLocks noChangeAspect="1"/>
          </p:cNvPicPr>
          <p:nvPr/>
        </p:nvPicPr>
        <p:blipFill>
          <a:blip r:embed="rId2"/>
          <a:stretch>
            <a:fillRect/>
          </a:stretch>
        </p:blipFill>
        <p:spPr>
          <a:xfrm>
            <a:off x="1640505" y="683695"/>
            <a:ext cx="8370930" cy="5490610"/>
          </a:xfrm>
          <a:prstGeom prst="rect">
            <a:avLst/>
          </a:prstGeom>
        </p:spPr>
      </p:pic>
      <p:cxnSp>
        <p:nvCxnSpPr>
          <p:cNvPr id="3" name="直线连接符 2">
            <a:extLst>
              <a:ext uri="{FF2B5EF4-FFF2-40B4-BE49-F238E27FC236}">
                <a16:creationId xmlns:a16="http://schemas.microsoft.com/office/drawing/2014/main" id="{3D787973-E1F1-2F86-48C2-3D5A945C5343}"/>
              </a:ext>
            </a:extLst>
          </p:cNvPr>
          <p:cNvCxnSpPr>
            <a:cxnSpLocks/>
          </p:cNvCxnSpPr>
          <p:nvPr/>
        </p:nvCxnSpPr>
        <p:spPr>
          <a:xfrm>
            <a:off x="1955540" y="3338990"/>
            <a:ext cx="531059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5D166965-A81F-1B56-A44E-FD2D11AB84E8}"/>
              </a:ext>
            </a:extLst>
          </p:cNvPr>
          <p:cNvCxnSpPr>
            <a:cxnSpLocks/>
          </p:cNvCxnSpPr>
          <p:nvPr/>
        </p:nvCxnSpPr>
        <p:spPr>
          <a:xfrm>
            <a:off x="1730515" y="4104075"/>
            <a:ext cx="13501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a:extLst>
              <a:ext uri="{FF2B5EF4-FFF2-40B4-BE49-F238E27FC236}">
                <a16:creationId xmlns:a16="http://schemas.microsoft.com/office/drawing/2014/main" id="{59EB7A20-9FFB-0F6D-4C9F-A73A34F62D5C}"/>
              </a:ext>
            </a:extLst>
          </p:cNvPr>
          <p:cNvCxnSpPr>
            <a:cxnSpLocks/>
          </p:cNvCxnSpPr>
          <p:nvPr/>
        </p:nvCxnSpPr>
        <p:spPr>
          <a:xfrm>
            <a:off x="8211236" y="3834045"/>
            <a:ext cx="157517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a:extLst>
              <a:ext uri="{FF2B5EF4-FFF2-40B4-BE49-F238E27FC236}">
                <a16:creationId xmlns:a16="http://schemas.microsoft.com/office/drawing/2014/main" id="{B2B70B18-CAF3-CD59-97BD-A2586C91FFE4}"/>
              </a:ext>
            </a:extLst>
          </p:cNvPr>
          <p:cNvCxnSpPr>
            <a:cxnSpLocks/>
          </p:cNvCxnSpPr>
          <p:nvPr/>
        </p:nvCxnSpPr>
        <p:spPr>
          <a:xfrm>
            <a:off x="6951096" y="1763815"/>
            <a:ext cx="211523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051627"/>
      </p:ext>
    </p:extLst>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A8BE267-B0E0-05DA-3058-DEE1157B7473}"/>
              </a:ext>
            </a:extLst>
          </p:cNvPr>
          <p:cNvSpPr>
            <a:spLocks noGrp="1" noChangeArrowheads="1"/>
          </p:cNvSpPr>
          <p:nvPr>
            <p:ph type="ctrTitle"/>
          </p:nvPr>
        </p:nvSpPr>
        <p:spPr/>
        <p:txBody>
          <a:bodyPr/>
          <a:lstStyle/>
          <a:p>
            <a:pPr eaLnBrk="1" hangingPunct="1"/>
            <a:r>
              <a:rPr lang="zh-CN" altLang="en-US"/>
              <a:t>风险与不确定分析</a:t>
            </a:r>
          </a:p>
        </p:txBody>
      </p:sp>
      <p:sp>
        <p:nvSpPr>
          <p:cNvPr id="5123" name="Rectangle 3">
            <a:extLst>
              <a:ext uri="{FF2B5EF4-FFF2-40B4-BE49-F238E27FC236}">
                <a16:creationId xmlns:a16="http://schemas.microsoft.com/office/drawing/2014/main" id="{5DA04D4F-5E75-A687-3A50-7482B9D50A1E}"/>
              </a:ext>
            </a:extLst>
          </p:cNvPr>
          <p:cNvSpPr>
            <a:spLocks noGrp="1" noChangeArrowheads="1"/>
          </p:cNvSpPr>
          <p:nvPr>
            <p:ph type="subTitle" idx="1"/>
          </p:nvPr>
        </p:nvSpPr>
        <p:spPr>
          <a:xfrm>
            <a:off x="2495550" y="1844675"/>
            <a:ext cx="6624638" cy="3168650"/>
          </a:xfrm>
        </p:spPr>
        <p:txBody>
          <a:bodyPr/>
          <a:lstStyle/>
          <a:p>
            <a:pPr marL="0" indent="0" algn="l" eaLnBrk="1" hangingPunct="1"/>
            <a:r>
              <a:rPr lang="zh-CN" altLang="en-US"/>
              <a:t>本讲内容</a:t>
            </a:r>
          </a:p>
          <a:p>
            <a:pPr lvl="1" algn="l" eaLnBrk="1" hangingPunct="1"/>
            <a:r>
              <a:rPr lang="zh-CN" altLang="en-US"/>
              <a:t>盈亏平衡分析</a:t>
            </a:r>
          </a:p>
          <a:p>
            <a:pPr lvl="1" algn="l" eaLnBrk="1" hangingPunct="1"/>
            <a:r>
              <a:rPr lang="zh-CN" altLang="en-US"/>
              <a:t>敏感性分析</a:t>
            </a:r>
          </a:p>
          <a:p>
            <a:pPr lvl="1" algn="l" eaLnBrk="1" hangingPunct="1"/>
            <a:r>
              <a:rPr lang="zh-CN" altLang="en-US"/>
              <a:t>风险分析</a:t>
            </a:r>
          </a:p>
          <a:p>
            <a:pPr lvl="1" algn="l" eaLnBrk="1" hangingPunct="1"/>
            <a:endParaRPr lang="en-US" altLang="zh-CN"/>
          </a:p>
        </p:txBody>
      </p:sp>
    </p:spTree>
  </p:cSld>
  <p:clrMapOvr>
    <a:masterClrMapping/>
  </p:clrMapOvr>
  <p:transition spd="slow">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5AC28E8C-49E7-3C50-E238-53AF7D4BF98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97569921-73A1-2248-A765-2861DA8DBB38}" type="slidenum">
              <a:rPr kumimoji="0" lang="en-US" altLang="zh-CN" sz="1000">
                <a:solidFill>
                  <a:srgbClr val="808080"/>
                </a:solidFill>
                <a:ea typeface="华文行楷" panose="02010800040101010101" pitchFamily="2" charset="-122"/>
              </a:rPr>
              <a:pPr fontAlgn="base">
                <a:spcBef>
                  <a:spcPct val="0"/>
                </a:spcBef>
                <a:spcAft>
                  <a:spcPct val="0"/>
                </a:spcAft>
                <a:buClrTx/>
                <a:buSzTx/>
              </a:pPr>
              <a:t>6</a:t>
            </a:fld>
            <a:endParaRPr kumimoji="0" lang="en-US" altLang="zh-CN" sz="1000">
              <a:solidFill>
                <a:srgbClr val="808080"/>
              </a:solidFill>
              <a:ea typeface="华文行楷" panose="02010800040101010101" pitchFamily="2" charset="-122"/>
            </a:endParaRPr>
          </a:p>
        </p:txBody>
      </p:sp>
      <p:sp>
        <p:nvSpPr>
          <p:cNvPr id="6147" name="Rectangle 2">
            <a:extLst>
              <a:ext uri="{FF2B5EF4-FFF2-40B4-BE49-F238E27FC236}">
                <a16:creationId xmlns:a16="http://schemas.microsoft.com/office/drawing/2014/main" id="{3477938C-FD0D-6A90-2F35-6883BE87229A}"/>
              </a:ext>
            </a:extLst>
          </p:cNvPr>
          <p:cNvSpPr>
            <a:spLocks noGrp="1" noChangeArrowheads="1"/>
          </p:cNvSpPr>
          <p:nvPr>
            <p:ph type="title"/>
          </p:nvPr>
        </p:nvSpPr>
        <p:spPr/>
        <p:txBody>
          <a:bodyPr/>
          <a:lstStyle/>
          <a:p>
            <a:pPr eaLnBrk="1" hangingPunct="1"/>
            <a:r>
              <a:rPr lang="zh-CN" altLang="en-US"/>
              <a:t>盈亏平衡分析</a:t>
            </a:r>
          </a:p>
        </p:txBody>
      </p:sp>
      <p:sp>
        <p:nvSpPr>
          <p:cNvPr id="38011" name="Rectangle 123">
            <a:extLst>
              <a:ext uri="{FF2B5EF4-FFF2-40B4-BE49-F238E27FC236}">
                <a16:creationId xmlns:a16="http://schemas.microsoft.com/office/drawing/2014/main" id="{C36837D0-7935-73BE-DDC9-56BA4D360448}"/>
              </a:ext>
            </a:extLst>
          </p:cNvPr>
          <p:cNvSpPr>
            <a:spLocks noChangeArrowheads="1"/>
          </p:cNvSpPr>
          <p:nvPr/>
        </p:nvSpPr>
        <p:spPr bwMode="auto">
          <a:xfrm>
            <a:off x="1524001" y="4856570"/>
            <a:ext cx="65" cy="276999"/>
          </a:xfrm>
          <a:prstGeom prst="rect">
            <a:avLst/>
          </a:prstGeom>
          <a:gradFill rotWithShape="1">
            <a:gsLst>
              <a:gs pos="0">
                <a:srgbClr val="FFFFEB"/>
              </a:gs>
              <a:gs pos="50000">
                <a:srgbClr val="FFFFFF"/>
              </a:gs>
              <a:gs pos="100000">
                <a:srgbClr val="FFFFEB"/>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38012" name="Rectangle 124">
            <a:extLst>
              <a:ext uri="{FF2B5EF4-FFF2-40B4-BE49-F238E27FC236}">
                <a16:creationId xmlns:a16="http://schemas.microsoft.com/office/drawing/2014/main" id="{31DE59F8-E3F3-3AE9-9207-349AAB1668A1}"/>
              </a:ext>
            </a:extLst>
          </p:cNvPr>
          <p:cNvSpPr>
            <a:spLocks noChangeArrowheads="1"/>
          </p:cNvSpPr>
          <p:nvPr/>
        </p:nvSpPr>
        <p:spPr bwMode="auto">
          <a:xfrm>
            <a:off x="1524000" y="2372133"/>
            <a:ext cx="9144000" cy="276999"/>
          </a:xfrm>
          <a:prstGeom prst="rect">
            <a:avLst/>
          </a:prstGeom>
          <a:gradFill rotWithShape="1">
            <a:gsLst>
              <a:gs pos="0">
                <a:srgbClr val="EEF8FF"/>
              </a:gs>
              <a:gs pos="50000">
                <a:srgbClr val="FFFFFF"/>
              </a:gs>
              <a:gs pos="100000">
                <a:srgbClr val="EEF8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6150" name="Rectangle 125">
            <a:extLst>
              <a:ext uri="{FF2B5EF4-FFF2-40B4-BE49-F238E27FC236}">
                <a16:creationId xmlns:a16="http://schemas.microsoft.com/office/drawing/2014/main" id="{1A9E21AD-DC7A-FC5A-EF89-FE6CECC63A45}"/>
              </a:ext>
            </a:extLst>
          </p:cNvPr>
          <p:cNvSpPr>
            <a:spLocks noChangeArrowheads="1"/>
          </p:cNvSpPr>
          <p:nvPr/>
        </p:nvSpPr>
        <p:spPr bwMode="auto">
          <a:xfrm>
            <a:off x="5375275" y="2760663"/>
            <a:ext cx="1657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Aft>
                <a:spcPct val="0"/>
              </a:spcAft>
              <a:buClr>
                <a:srgbClr val="515F7B"/>
              </a:buClr>
            </a:pPr>
            <a:endParaRPr lang="zh-CN" altLang="zh-CN" sz="2000" b="1"/>
          </a:p>
        </p:txBody>
      </p:sp>
      <p:sp>
        <p:nvSpPr>
          <p:cNvPr id="38014" name="Text Box 126">
            <a:extLst>
              <a:ext uri="{FF2B5EF4-FFF2-40B4-BE49-F238E27FC236}">
                <a16:creationId xmlns:a16="http://schemas.microsoft.com/office/drawing/2014/main" id="{EA326AE2-7813-C368-335D-CED0EA74E043}"/>
              </a:ext>
            </a:extLst>
          </p:cNvPr>
          <p:cNvSpPr txBox="1">
            <a:spLocks noChangeArrowheads="1"/>
          </p:cNvSpPr>
          <p:nvPr/>
        </p:nvSpPr>
        <p:spPr bwMode="auto">
          <a:xfrm>
            <a:off x="3709989" y="3833814"/>
            <a:ext cx="62563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515F7B"/>
              </a:buClr>
              <a:buSzPct val="100000"/>
            </a:pPr>
            <a:r>
              <a:rPr lang="zh-CN" altLang="en-US" sz="1800" b="1">
                <a:solidFill>
                  <a:srgbClr val="000000"/>
                </a:solidFill>
                <a:latin typeface="Arial" panose="020B0604020202020204" pitchFamily="34" charset="0"/>
                <a:ea typeface="幼圆" pitchFamily="49" charset="-122"/>
              </a:rPr>
              <a:t>产量、价格，成本、收入、支出、残值、寿命、投资等参数</a:t>
            </a:r>
          </a:p>
        </p:txBody>
      </p:sp>
      <p:sp>
        <p:nvSpPr>
          <p:cNvPr id="38015" name="Text Box 127">
            <a:extLst>
              <a:ext uri="{FF2B5EF4-FFF2-40B4-BE49-F238E27FC236}">
                <a16:creationId xmlns:a16="http://schemas.microsoft.com/office/drawing/2014/main" id="{6E5BADE6-E490-3E95-D570-B4089C739F0A}"/>
              </a:ext>
            </a:extLst>
          </p:cNvPr>
          <p:cNvSpPr txBox="1">
            <a:spLocks noChangeArrowheads="1"/>
          </p:cNvSpPr>
          <p:nvPr/>
        </p:nvSpPr>
        <p:spPr bwMode="auto">
          <a:xfrm>
            <a:off x="3717926" y="5346239"/>
            <a:ext cx="5924699" cy="68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pPr>
            <a:r>
              <a:rPr lang="en-US" altLang="zh-CN" sz="1800" b="1">
                <a:solidFill>
                  <a:srgbClr val="000000"/>
                </a:solidFill>
                <a:latin typeface="Arial" panose="020B0604020202020204" pitchFamily="34" charset="0"/>
                <a:ea typeface="幼圆" pitchFamily="49" charset="-122"/>
              </a:rPr>
              <a:t>      </a:t>
            </a:r>
            <a:r>
              <a:rPr lang="zh-CN" altLang="en-US" sz="1800" b="1">
                <a:solidFill>
                  <a:srgbClr val="000000"/>
                </a:solidFill>
                <a:latin typeface="Arial" panose="020B0604020202020204" pitchFamily="34" charset="0"/>
                <a:ea typeface="幼圆" pitchFamily="49" charset="-122"/>
              </a:rPr>
              <a:t>断定投资方案对不确定因素变化的承受能力，为决策提</a:t>
            </a:r>
          </a:p>
          <a:p>
            <a:pPr fontAlgn="base">
              <a:lnSpc>
                <a:spcPct val="130000"/>
              </a:lnSpc>
              <a:spcBef>
                <a:spcPct val="0"/>
              </a:spcBef>
              <a:spcAft>
                <a:spcPct val="0"/>
              </a:spcAft>
              <a:buClrTx/>
              <a:buSzTx/>
            </a:pPr>
            <a:r>
              <a:rPr lang="zh-CN" altLang="en-US" sz="1800" b="1">
                <a:solidFill>
                  <a:srgbClr val="000000"/>
                </a:solidFill>
                <a:latin typeface="Arial" panose="020B0604020202020204" pitchFamily="34" charset="0"/>
                <a:ea typeface="幼圆" pitchFamily="49" charset="-122"/>
              </a:rPr>
              <a:t>供依据。</a:t>
            </a:r>
          </a:p>
        </p:txBody>
      </p:sp>
      <p:sp>
        <p:nvSpPr>
          <p:cNvPr id="38016" name="Text Box 128">
            <a:extLst>
              <a:ext uri="{FF2B5EF4-FFF2-40B4-BE49-F238E27FC236}">
                <a16:creationId xmlns:a16="http://schemas.microsoft.com/office/drawing/2014/main" id="{662E9A3F-3BCD-38FA-9CD7-EA487DEE371D}"/>
              </a:ext>
            </a:extLst>
          </p:cNvPr>
          <p:cNvSpPr txBox="1">
            <a:spLocks noChangeArrowheads="1"/>
          </p:cNvSpPr>
          <p:nvPr/>
        </p:nvSpPr>
        <p:spPr bwMode="auto">
          <a:xfrm>
            <a:off x="3216275" y="1589089"/>
            <a:ext cx="6953250" cy="1785937"/>
          </a:xfrm>
          <a:prstGeom prst="rect">
            <a:avLst/>
          </a:prstGeom>
          <a:noFill/>
          <a:ln>
            <a:noFill/>
          </a:ln>
          <a:effectLst/>
          <a:extLst>
            <a:ext uri="{909E8E84-426E-40DD-AFC4-6F175D3DCCD1}">
              <a14:hiddenFill xmlns:a14="http://schemas.microsoft.com/office/drawing/2010/main">
                <a:gradFill rotWithShape="1">
                  <a:gsLst>
                    <a:gs pos="0">
                      <a:schemeClr val="accent1"/>
                    </a:gs>
                    <a:gs pos="100000">
                      <a:srgbClr val="FFFFFF"/>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pPr>
            <a:r>
              <a:rPr lang="en-US" altLang="zh-CN" sz="1800" b="1">
                <a:solidFill>
                  <a:srgbClr val="000000"/>
                </a:solidFill>
                <a:latin typeface="Arial" panose="020B0604020202020204" pitchFamily="34" charset="0"/>
                <a:ea typeface="幼圆" pitchFamily="49" charset="-122"/>
              </a:rPr>
              <a:t>        </a:t>
            </a:r>
            <a:r>
              <a:rPr lang="zh-CN" altLang="en-US" sz="1800" b="1">
                <a:solidFill>
                  <a:srgbClr val="000000"/>
                </a:solidFill>
                <a:latin typeface="Arial" panose="020B0604020202020204" pitchFamily="34" charset="0"/>
                <a:ea typeface="幼圆" pitchFamily="49" charset="-122"/>
              </a:rPr>
              <a:t>盈亏平衡分析是在完全竞争或垄断竞争的市场条件下，研究项目</a:t>
            </a:r>
          </a:p>
          <a:p>
            <a:pPr fontAlgn="base">
              <a:lnSpc>
                <a:spcPct val="130000"/>
              </a:lnSpc>
              <a:spcBef>
                <a:spcPct val="0"/>
              </a:spcBef>
              <a:spcAft>
                <a:spcPct val="0"/>
              </a:spcAft>
              <a:buClrTx/>
              <a:buSzTx/>
            </a:pPr>
            <a:r>
              <a:rPr lang="zh-CN" altLang="en-US" sz="1800" b="1">
                <a:solidFill>
                  <a:srgbClr val="000000"/>
                </a:solidFill>
                <a:latin typeface="Arial" panose="020B0604020202020204" pitchFamily="34" charset="0"/>
                <a:ea typeface="幼圆" pitchFamily="49" charset="-122"/>
              </a:rPr>
              <a:t>特别是工业项目产品生产成本、产销量与盈利的平衡关系的方法。</a:t>
            </a:r>
          </a:p>
          <a:p>
            <a:pPr fontAlgn="base">
              <a:lnSpc>
                <a:spcPct val="130000"/>
              </a:lnSpc>
              <a:spcBef>
                <a:spcPct val="0"/>
              </a:spcBef>
              <a:spcAft>
                <a:spcPct val="0"/>
              </a:spcAft>
              <a:buClrTx/>
              <a:buSzTx/>
            </a:pPr>
            <a:r>
              <a:rPr lang="zh-CN" altLang="en-US" sz="1800" b="1">
                <a:solidFill>
                  <a:srgbClr val="000000"/>
                </a:solidFill>
                <a:latin typeface="Arial" panose="020B0604020202020204" pitchFamily="34" charset="0"/>
                <a:ea typeface="幼圆" pitchFamily="49" charset="-122"/>
              </a:rPr>
              <a:t>        对一个项目而言，随着产销量的变化，盈利与亏损之间至少有一</a:t>
            </a:r>
          </a:p>
          <a:p>
            <a:pPr fontAlgn="base">
              <a:lnSpc>
                <a:spcPct val="130000"/>
              </a:lnSpc>
              <a:spcBef>
                <a:spcPct val="0"/>
              </a:spcBef>
              <a:spcAft>
                <a:spcPct val="0"/>
              </a:spcAft>
              <a:buClrTx/>
              <a:buSzTx/>
            </a:pPr>
            <a:r>
              <a:rPr lang="zh-CN" altLang="en-US" sz="1800" b="1">
                <a:solidFill>
                  <a:srgbClr val="000000"/>
                </a:solidFill>
                <a:latin typeface="Arial" panose="020B0604020202020204" pitchFamily="34" charset="0"/>
                <a:ea typeface="幼圆" pitchFamily="49" charset="-122"/>
              </a:rPr>
              <a:t>个转折点，即盈亏平衡点，在这点上，既不亏损也不盈利。盈亏平衡</a:t>
            </a:r>
          </a:p>
          <a:p>
            <a:pPr fontAlgn="base">
              <a:lnSpc>
                <a:spcPct val="130000"/>
              </a:lnSpc>
              <a:spcBef>
                <a:spcPct val="0"/>
              </a:spcBef>
              <a:spcAft>
                <a:spcPct val="0"/>
              </a:spcAft>
              <a:buClrTx/>
              <a:buSzTx/>
            </a:pPr>
            <a:r>
              <a:rPr lang="zh-CN" altLang="en-US" sz="1800" b="1">
                <a:solidFill>
                  <a:srgbClr val="000000"/>
                </a:solidFill>
                <a:latin typeface="Arial" panose="020B0604020202020204" pitchFamily="34" charset="0"/>
                <a:ea typeface="幼圆" pitchFamily="49" charset="-122"/>
              </a:rPr>
              <a:t>分析就是要找出项目方案的盈亏平衡点。</a:t>
            </a:r>
          </a:p>
        </p:txBody>
      </p:sp>
      <p:grpSp>
        <p:nvGrpSpPr>
          <p:cNvPr id="38017" name="Group 129">
            <a:extLst>
              <a:ext uri="{FF2B5EF4-FFF2-40B4-BE49-F238E27FC236}">
                <a16:creationId xmlns:a16="http://schemas.microsoft.com/office/drawing/2014/main" id="{4CB5A6AB-83A0-C24F-1DBC-1035346973CE}"/>
              </a:ext>
            </a:extLst>
          </p:cNvPr>
          <p:cNvGrpSpPr>
            <a:grpSpLocks/>
          </p:cNvGrpSpPr>
          <p:nvPr/>
        </p:nvGrpSpPr>
        <p:grpSpPr bwMode="auto">
          <a:xfrm>
            <a:off x="1847850" y="3775078"/>
            <a:ext cx="1582738" cy="388938"/>
            <a:chOff x="295" y="2627"/>
            <a:chExt cx="997" cy="245"/>
          </a:xfrm>
        </p:grpSpPr>
        <p:sp>
          <p:nvSpPr>
            <p:cNvPr id="38018" name="Oval 130">
              <a:extLst>
                <a:ext uri="{FF2B5EF4-FFF2-40B4-BE49-F238E27FC236}">
                  <a16:creationId xmlns:a16="http://schemas.microsoft.com/office/drawing/2014/main" id="{64029E4B-C94E-2A48-6E0C-9F36C928242C}"/>
                </a:ext>
              </a:extLst>
            </p:cNvPr>
            <p:cNvSpPr>
              <a:spLocks noChangeArrowheads="1"/>
            </p:cNvSpPr>
            <p:nvPr/>
          </p:nvSpPr>
          <p:spPr bwMode="auto">
            <a:xfrm>
              <a:off x="295" y="2627"/>
              <a:ext cx="997" cy="245"/>
            </a:xfrm>
            <a:prstGeom prst="ellipse">
              <a:avLst/>
            </a:prstGeom>
            <a:gradFill rotWithShape="1">
              <a:gsLst>
                <a:gs pos="0">
                  <a:schemeClr val="accent1"/>
                </a:gs>
                <a:gs pos="100000">
                  <a:schemeClr val="accent1">
                    <a:gamma/>
                    <a:tint val="0"/>
                    <a:invGamma/>
                  </a:schemeClr>
                </a:gs>
              </a:gsLst>
              <a:lin ang="5400000" scaled="1"/>
            </a:gradFill>
            <a:ln>
              <a:noFill/>
            </a:ln>
            <a:effectLst/>
          </p:spPr>
          <p:txBody>
            <a:bodyPr lIns="0" tIns="0" rIns="0" bIns="0" anchor="ctr">
              <a:spAutoFit/>
            </a:bodyPr>
            <a:lstStyle/>
            <a:p>
              <a:pPr fontAlgn="base">
                <a:spcBef>
                  <a:spcPct val="0"/>
                </a:spcBef>
                <a:spcAft>
                  <a:spcPct val="0"/>
                </a:spcAft>
                <a:defRPr/>
              </a:pPr>
              <a:endParaRPr lang="zh-CN" altLang="en-US">
                <a:solidFill>
                  <a:srgbClr val="000000"/>
                </a:solidFill>
                <a:latin typeface="Tahoma" panose="020B0604030504040204" pitchFamily="34" charset="0"/>
                <a:ea typeface="宋体" panose="02010600030101010101" pitchFamily="2" charset="-122"/>
              </a:endParaRPr>
            </a:p>
          </p:txBody>
        </p:sp>
        <p:sp>
          <p:nvSpPr>
            <p:cNvPr id="6164" name="Rectangle 131">
              <a:extLst>
                <a:ext uri="{FF2B5EF4-FFF2-40B4-BE49-F238E27FC236}">
                  <a16:creationId xmlns:a16="http://schemas.microsoft.com/office/drawing/2014/main" id="{4EEFC331-FE7E-BC77-CF6B-26C18D13789E}"/>
                </a:ext>
              </a:extLst>
            </p:cNvPr>
            <p:cNvSpPr>
              <a:spLocks noChangeArrowheads="1"/>
            </p:cNvSpPr>
            <p:nvPr/>
          </p:nvSpPr>
          <p:spPr bwMode="auto">
            <a:xfrm>
              <a:off x="340" y="2648"/>
              <a:ext cx="907" cy="192"/>
            </a:xfrm>
            <a:prstGeom prst="rect">
              <a:avLst/>
            </a:prstGeom>
            <a:noFill/>
            <a:ln>
              <a:noFill/>
            </a:ln>
            <a:effectLst/>
            <a:extLst>
              <a:ext uri="{909E8E84-426E-40DD-AFC4-6F175D3DCCD1}">
                <a14:hiddenFill xmlns:a14="http://schemas.microsoft.com/office/drawing/2010/main">
                  <a:gradFill rotWithShape="1">
                    <a:gsLst>
                      <a:gs pos="0">
                        <a:schemeClr val="accent1"/>
                      </a:gs>
                      <a:gs pos="100000">
                        <a:srgbClr val="FFFFFF"/>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lang="zh-CN" altLang="en-US" sz="2000">
                  <a:solidFill>
                    <a:srgbClr val="000000"/>
                  </a:solidFill>
                  <a:latin typeface="Arial" panose="020B0604020202020204" pitchFamily="34" charset="0"/>
                </a:rPr>
                <a:t>不确定因素</a:t>
              </a:r>
            </a:p>
          </p:txBody>
        </p:sp>
      </p:grpSp>
      <p:grpSp>
        <p:nvGrpSpPr>
          <p:cNvPr id="38020" name="Group 132">
            <a:extLst>
              <a:ext uri="{FF2B5EF4-FFF2-40B4-BE49-F238E27FC236}">
                <a16:creationId xmlns:a16="http://schemas.microsoft.com/office/drawing/2014/main" id="{B66A163A-A331-9857-FD57-9DF478B1EF1C}"/>
              </a:ext>
            </a:extLst>
          </p:cNvPr>
          <p:cNvGrpSpPr>
            <a:grpSpLocks/>
          </p:cNvGrpSpPr>
          <p:nvPr/>
        </p:nvGrpSpPr>
        <p:grpSpPr bwMode="auto">
          <a:xfrm>
            <a:off x="1862139" y="5494344"/>
            <a:ext cx="1584325" cy="388938"/>
            <a:chOff x="295" y="3171"/>
            <a:chExt cx="998" cy="245"/>
          </a:xfrm>
        </p:grpSpPr>
        <p:sp>
          <p:nvSpPr>
            <p:cNvPr id="38021" name="Oval 133">
              <a:extLst>
                <a:ext uri="{FF2B5EF4-FFF2-40B4-BE49-F238E27FC236}">
                  <a16:creationId xmlns:a16="http://schemas.microsoft.com/office/drawing/2014/main" id="{B0DFFC6B-6D21-29A2-66A1-B2A63DF5306B}"/>
                </a:ext>
              </a:extLst>
            </p:cNvPr>
            <p:cNvSpPr>
              <a:spLocks noChangeArrowheads="1"/>
            </p:cNvSpPr>
            <p:nvPr/>
          </p:nvSpPr>
          <p:spPr bwMode="auto">
            <a:xfrm>
              <a:off x="295" y="3171"/>
              <a:ext cx="998" cy="245"/>
            </a:xfrm>
            <a:prstGeom prst="ellipse">
              <a:avLst/>
            </a:prstGeom>
            <a:gradFill rotWithShape="1">
              <a:gsLst>
                <a:gs pos="0">
                  <a:schemeClr val="accent1"/>
                </a:gs>
                <a:gs pos="100000">
                  <a:schemeClr val="accent1">
                    <a:gamma/>
                    <a:tint val="0"/>
                    <a:invGamma/>
                  </a:schemeClr>
                </a:gs>
              </a:gsLst>
              <a:lin ang="5400000" scaled="1"/>
            </a:gradFill>
            <a:ln>
              <a:noFill/>
            </a:ln>
            <a:effectLst/>
          </p:spPr>
          <p:txBody>
            <a:bodyPr lIns="0" tIns="0" rIns="0" bIns="0" anchor="ctr">
              <a:spAutoFit/>
            </a:bodyPr>
            <a:lstStyle/>
            <a:p>
              <a:pPr fontAlgn="base">
                <a:spcBef>
                  <a:spcPct val="0"/>
                </a:spcBef>
                <a:spcAft>
                  <a:spcPct val="0"/>
                </a:spcAft>
                <a:defRPr/>
              </a:pPr>
              <a:endParaRPr lang="zh-CN" altLang="en-US">
                <a:solidFill>
                  <a:srgbClr val="000000"/>
                </a:solidFill>
                <a:latin typeface="Tahoma" panose="020B0604030504040204" pitchFamily="34" charset="0"/>
                <a:ea typeface="宋体" panose="02010600030101010101" pitchFamily="2" charset="-122"/>
              </a:endParaRPr>
            </a:p>
          </p:txBody>
        </p:sp>
        <p:sp>
          <p:nvSpPr>
            <p:cNvPr id="6162" name="Rectangle 134">
              <a:extLst>
                <a:ext uri="{FF2B5EF4-FFF2-40B4-BE49-F238E27FC236}">
                  <a16:creationId xmlns:a16="http://schemas.microsoft.com/office/drawing/2014/main" id="{B07B2013-2E62-F8E4-A33A-AEB498A89A01}"/>
                </a:ext>
              </a:extLst>
            </p:cNvPr>
            <p:cNvSpPr>
              <a:spLocks noChangeArrowheads="1"/>
            </p:cNvSpPr>
            <p:nvPr/>
          </p:nvSpPr>
          <p:spPr bwMode="auto">
            <a:xfrm>
              <a:off x="521" y="3203"/>
              <a:ext cx="544" cy="192"/>
            </a:xfrm>
            <a:prstGeom prst="rect">
              <a:avLst/>
            </a:prstGeom>
            <a:noFill/>
            <a:ln>
              <a:noFill/>
            </a:ln>
            <a:effectLst/>
            <a:extLst>
              <a:ext uri="{909E8E84-426E-40DD-AFC4-6F175D3DCCD1}">
                <a14:hiddenFill xmlns:a14="http://schemas.microsoft.com/office/drawing/2010/main">
                  <a:gradFill rotWithShape="1">
                    <a:gsLst>
                      <a:gs pos="0">
                        <a:schemeClr val="accent1"/>
                      </a:gs>
                      <a:gs pos="100000">
                        <a:srgbClr val="FFFFFF"/>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lang="zh-CN" altLang="en-US" sz="2000">
                  <a:solidFill>
                    <a:srgbClr val="000000"/>
                  </a:solidFill>
                  <a:latin typeface="Arial" panose="020B0604020202020204" pitchFamily="34" charset="0"/>
                </a:rPr>
                <a:t>作   用</a:t>
              </a:r>
            </a:p>
          </p:txBody>
        </p:sp>
      </p:grpSp>
      <p:sp>
        <p:nvSpPr>
          <p:cNvPr id="38023" name="Oval 135">
            <a:extLst>
              <a:ext uri="{FF2B5EF4-FFF2-40B4-BE49-F238E27FC236}">
                <a16:creationId xmlns:a16="http://schemas.microsoft.com/office/drawing/2014/main" id="{0233DFB0-8800-3E98-8D31-22A608A28CCB}"/>
              </a:ext>
            </a:extLst>
          </p:cNvPr>
          <p:cNvSpPr>
            <a:spLocks noChangeArrowheads="1"/>
          </p:cNvSpPr>
          <p:nvPr/>
        </p:nvSpPr>
        <p:spPr bwMode="auto">
          <a:xfrm>
            <a:off x="2063750" y="1935163"/>
            <a:ext cx="649288" cy="1293812"/>
          </a:xfrm>
          <a:prstGeom prst="ellipse">
            <a:avLst/>
          </a:prstGeom>
          <a:gradFill rotWithShape="1">
            <a:gsLst>
              <a:gs pos="0">
                <a:schemeClr val="accent1"/>
              </a:gs>
              <a:gs pos="100000">
                <a:schemeClr val="accent1">
                  <a:gamma/>
                  <a:tint val="0"/>
                  <a:invGamma/>
                </a:schemeClr>
              </a:gs>
            </a:gsLst>
            <a:lin ang="5400000" scaled="1"/>
          </a:gradFill>
          <a:ln>
            <a:noFill/>
          </a:ln>
          <a:effectLst/>
        </p:spPr>
        <p:txBody>
          <a:bodyPr lIns="0" tIns="0" rIns="0" bIns="0" anchor="ctr">
            <a:spAutoFit/>
          </a:bodyPr>
          <a:lstStyle/>
          <a:p>
            <a:pPr algn="ctr" defTabSz="787400" fontAlgn="base">
              <a:spcBef>
                <a:spcPct val="0"/>
              </a:spcBef>
              <a:spcAft>
                <a:spcPct val="0"/>
              </a:spcAft>
              <a:defRPr/>
            </a:pPr>
            <a:r>
              <a:rPr kumimoji="1" lang="zh-CN" altLang="en-US" sz="2000">
                <a:solidFill>
                  <a:srgbClr val="000000"/>
                </a:solidFill>
                <a:latin typeface="Arial" charset="0"/>
                <a:ea typeface="隶书" pitchFamily="49" charset="-122"/>
              </a:rPr>
              <a:t>定</a:t>
            </a:r>
          </a:p>
          <a:p>
            <a:pPr algn="ctr" defTabSz="787400" fontAlgn="base">
              <a:spcBef>
                <a:spcPct val="0"/>
              </a:spcBef>
              <a:spcAft>
                <a:spcPct val="0"/>
              </a:spcAft>
              <a:defRPr/>
            </a:pPr>
            <a:endParaRPr kumimoji="1" lang="zh-CN" altLang="en-US" sz="2000">
              <a:solidFill>
                <a:srgbClr val="000000"/>
              </a:solidFill>
              <a:latin typeface="Arial" charset="0"/>
              <a:ea typeface="隶书" pitchFamily="49" charset="-122"/>
            </a:endParaRPr>
          </a:p>
          <a:p>
            <a:pPr algn="ctr" defTabSz="787400" fontAlgn="base">
              <a:spcBef>
                <a:spcPct val="0"/>
              </a:spcBef>
              <a:spcAft>
                <a:spcPct val="0"/>
              </a:spcAft>
              <a:defRPr/>
            </a:pPr>
            <a:r>
              <a:rPr kumimoji="1" lang="zh-CN" altLang="en-US" sz="2000">
                <a:solidFill>
                  <a:srgbClr val="000000"/>
                </a:solidFill>
                <a:latin typeface="Arial" charset="0"/>
                <a:ea typeface="隶书" pitchFamily="49" charset="-122"/>
              </a:rPr>
              <a:t>义</a:t>
            </a:r>
          </a:p>
        </p:txBody>
      </p:sp>
      <p:grpSp>
        <p:nvGrpSpPr>
          <p:cNvPr id="38024" name="Group 136">
            <a:extLst>
              <a:ext uri="{FF2B5EF4-FFF2-40B4-BE49-F238E27FC236}">
                <a16:creationId xmlns:a16="http://schemas.microsoft.com/office/drawing/2014/main" id="{09217BE9-CA3C-D7FE-AB05-3ABE6DBEA234}"/>
              </a:ext>
            </a:extLst>
          </p:cNvPr>
          <p:cNvGrpSpPr>
            <a:grpSpLocks/>
          </p:cNvGrpSpPr>
          <p:nvPr/>
        </p:nvGrpSpPr>
        <p:grpSpPr bwMode="auto">
          <a:xfrm>
            <a:off x="1878014" y="4676778"/>
            <a:ext cx="1582737" cy="388938"/>
            <a:chOff x="295" y="2627"/>
            <a:chExt cx="997" cy="245"/>
          </a:xfrm>
        </p:grpSpPr>
        <p:sp>
          <p:nvSpPr>
            <p:cNvPr id="38025" name="Oval 137">
              <a:extLst>
                <a:ext uri="{FF2B5EF4-FFF2-40B4-BE49-F238E27FC236}">
                  <a16:creationId xmlns:a16="http://schemas.microsoft.com/office/drawing/2014/main" id="{F57B2C3B-F589-4C8B-85C4-2601EAD9D1C5}"/>
                </a:ext>
              </a:extLst>
            </p:cNvPr>
            <p:cNvSpPr>
              <a:spLocks noChangeArrowheads="1"/>
            </p:cNvSpPr>
            <p:nvPr/>
          </p:nvSpPr>
          <p:spPr bwMode="auto">
            <a:xfrm>
              <a:off x="295" y="2627"/>
              <a:ext cx="997" cy="245"/>
            </a:xfrm>
            <a:prstGeom prst="ellipse">
              <a:avLst/>
            </a:prstGeom>
            <a:gradFill rotWithShape="1">
              <a:gsLst>
                <a:gs pos="0">
                  <a:schemeClr val="accent1"/>
                </a:gs>
                <a:gs pos="100000">
                  <a:schemeClr val="accent1">
                    <a:gamma/>
                    <a:tint val="0"/>
                    <a:invGamma/>
                  </a:schemeClr>
                </a:gs>
              </a:gsLst>
              <a:lin ang="5400000" scaled="1"/>
            </a:gradFill>
            <a:ln>
              <a:noFill/>
            </a:ln>
            <a:effectLst/>
          </p:spPr>
          <p:txBody>
            <a:bodyPr lIns="0" tIns="0" rIns="0" bIns="0" anchor="ctr">
              <a:spAutoFit/>
            </a:bodyPr>
            <a:lstStyle/>
            <a:p>
              <a:pPr fontAlgn="base">
                <a:spcBef>
                  <a:spcPct val="0"/>
                </a:spcBef>
                <a:spcAft>
                  <a:spcPct val="0"/>
                </a:spcAft>
                <a:defRPr/>
              </a:pPr>
              <a:endParaRPr lang="zh-CN" altLang="en-US">
                <a:solidFill>
                  <a:srgbClr val="000000"/>
                </a:solidFill>
                <a:latin typeface="Tahoma" panose="020B0604030504040204" pitchFamily="34" charset="0"/>
                <a:ea typeface="宋体" panose="02010600030101010101" pitchFamily="2" charset="-122"/>
              </a:endParaRPr>
            </a:p>
          </p:txBody>
        </p:sp>
        <p:sp>
          <p:nvSpPr>
            <p:cNvPr id="6160" name="Rectangle 138">
              <a:extLst>
                <a:ext uri="{FF2B5EF4-FFF2-40B4-BE49-F238E27FC236}">
                  <a16:creationId xmlns:a16="http://schemas.microsoft.com/office/drawing/2014/main" id="{6A94E087-BFC1-D77D-F01D-9CE7ACB9249E}"/>
                </a:ext>
              </a:extLst>
            </p:cNvPr>
            <p:cNvSpPr>
              <a:spLocks noChangeArrowheads="1"/>
            </p:cNvSpPr>
            <p:nvPr/>
          </p:nvSpPr>
          <p:spPr bwMode="auto">
            <a:xfrm>
              <a:off x="340" y="2648"/>
              <a:ext cx="907" cy="192"/>
            </a:xfrm>
            <a:prstGeom prst="rect">
              <a:avLst/>
            </a:prstGeom>
            <a:noFill/>
            <a:ln>
              <a:noFill/>
            </a:ln>
            <a:effectLst/>
            <a:extLst>
              <a:ext uri="{909E8E84-426E-40DD-AFC4-6F175D3DCCD1}">
                <a14:hiddenFill xmlns:a14="http://schemas.microsoft.com/office/drawing/2010/main">
                  <a:gradFill rotWithShape="1">
                    <a:gsLst>
                      <a:gs pos="0">
                        <a:schemeClr val="accent1"/>
                      </a:gs>
                      <a:gs pos="100000">
                        <a:srgbClr val="FFFFFF"/>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lang="zh-CN" altLang="en-US" sz="2000">
                  <a:solidFill>
                    <a:srgbClr val="000000"/>
                  </a:solidFill>
                  <a:latin typeface="Arial" panose="020B0604020202020204" pitchFamily="34" charset="0"/>
                </a:rPr>
                <a:t>基本方法</a:t>
              </a:r>
            </a:p>
          </p:txBody>
        </p:sp>
      </p:grpSp>
      <p:sp>
        <p:nvSpPr>
          <p:cNvPr id="38027" name="Text Box 139">
            <a:extLst>
              <a:ext uri="{FF2B5EF4-FFF2-40B4-BE49-F238E27FC236}">
                <a16:creationId xmlns:a16="http://schemas.microsoft.com/office/drawing/2014/main" id="{42CA9198-DFEB-878D-E109-496CCF03B92F}"/>
              </a:ext>
            </a:extLst>
          </p:cNvPr>
          <p:cNvSpPr txBox="1">
            <a:spLocks noChangeArrowheads="1"/>
          </p:cNvSpPr>
          <p:nvPr/>
        </p:nvSpPr>
        <p:spPr bwMode="auto">
          <a:xfrm>
            <a:off x="3719513" y="4446126"/>
            <a:ext cx="6246812" cy="68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130000"/>
              </a:lnSpc>
              <a:spcAft>
                <a:spcPct val="0"/>
              </a:spcAft>
              <a:buClr>
                <a:srgbClr val="515F7B"/>
              </a:buClr>
              <a:buSzPct val="100000"/>
            </a:pPr>
            <a:r>
              <a:rPr lang="en-US" altLang="zh-CN" sz="1800" b="1">
                <a:solidFill>
                  <a:srgbClr val="000000"/>
                </a:solidFill>
                <a:latin typeface="Arial" panose="020B0604020202020204" pitchFamily="34" charset="0"/>
                <a:ea typeface="幼圆" pitchFamily="49" charset="-122"/>
              </a:rPr>
              <a:t>       </a:t>
            </a:r>
            <a:r>
              <a:rPr lang="zh-CN" altLang="en-US" sz="1800" b="1">
                <a:solidFill>
                  <a:srgbClr val="000000"/>
                </a:solidFill>
                <a:latin typeface="Arial" panose="020B0604020202020204" pitchFamily="34" charset="0"/>
                <a:ea typeface="幼圆" pitchFamily="49" charset="-122"/>
              </a:rPr>
              <a:t>建立成本与产量、营业收入与产量之间的函数关系，通过对这两个函数及其图形的分析，找出盈亏平衡点。</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8023"/>
                                        </p:tgtEl>
                                        <p:attrNameLst>
                                          <p:attrName>style.visibility</p:attrName>
                                        </p:attrNameLst>
                                      </p:cBhvr>
                                      <p:to>
                                        <p:strVal val="visible"/>
                                      </p:to>
                                    </p:set>
                                    <p:animEffect transition="in" filter="slide(fromBottom)">
                                      <p:cBhvr>
                                        <p:cTn id="7" dur="500"/>
                                        <p:tgtEl>
                                          <p:spTgt spid="38023"/>
                                        </p:tgtEl>
                                      </p:cBhvr>
                                    </p:animEffect>
                                  </p:childTnLst>
                                </p:cTn>
                              </p:par>
                              <p:par>
                                <p:cTn id="8" presetID="12" presetClass="entr" presetSubtype="4" fill="hold" nodeType="withEffect">
                                  <p:stCondLst>
                                    <p:cond delay="0"/>
                                  </p:stCondLst>
                                  <p:childTnLst>
                                    <p:set>
                                      <p:cBhvr>
                                        <p:cTn id="9" dur="1" fill="hold">
                                          <p:stCondLst>
                                            <p:cond delay="0"/>
                                          </p:stCondLst>
                                        </p:cTn>
                                        <p:tgtEl>
                                          <p:spTgt spid="38016"/>
                                        </p:tgtEl>
                                        <p:attrNameLst>
                                          <p:attrName>style.visibility</p:attrName>
                                        </p:attrNameLst>
                                      </p:cBhvr>
                                      <p:to>
                                        <p:strVal val="visible"/>
                                      </p:to>
                                    </p:set>
                                    <p:animEffect transition="in" filter="slide(fromBottom)">
                                      <p:cBhvr>
                                        <p:cTn id="10" dur="500"/>
                                        <p:tgtEl>
                                          <p:spTgt spid="38016"/>
                                        </p:tgtEl>
                                      </p:cBhvr>
                                    </p:animEffect>
                                  </p:childTnLst>
                                </p:cTn>
                              </p:par>
                              <p:par>
                                <p:cTn id="11" presetID="12" presetClass="entr" presetSubtype="4" fill="hold" nodeType="withEffect">
                                  <p:stCondLst>
                                    <p:cond delay="0"/>
                                  </p:stCondLst>
                                  <p:childTnLst>
                                    <p:set>
                                      <p:cBhvr>
                                        <p:cTn id="12" dur="1" fill="hold">
                                          <p:stCondLst>
                                            <p:cond delay="0"/>
                                          </p:stCondLst>
                                        </p:cTn>
                                        <p:tgtEl>
                                          <p:spTgt spid="38012"/>
                                        </p:tgtEl>
                                        <p:attrNameLst>
                                          <p:attrName>style.visibility</p:attrName>
                                        </p:attrNameLst>
                                      </p:cBhvr>
                                      <p:to>
                                        <p:strVal val="visible"/>
                                      </p:to>
                                    </p:set>
                                    <p:animEffect transition="in" filter="slide(fromBottom)">
                                      <p:cBhvr>
                                        <p:cTn id="13" dur="500"/>
                                        <p:tgtEl>
                                          <p:spTgt spid="380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38011"/>
                                        </p:tgtEl>
                                        <p:attrNameLst>
                                          <p:attrName>style.visibility</p:attrName>
                                        </p:attrNameLst>
                                      </p:cBhvr>
                                      <p:to>
                                        <p:strVal val="visible"/>
                                      </p:to>
                                    </p:set>
                                    <p:animEffect transition="in" filter="slide(fromBottom)">
                                      <p:cBhvr>
                                        <p:cTn id="18" dur="500"/>
                                        <p:tgtEl>
                                          <p:spTgt spid="38011"/>
                                        </p:tgtEl>
                                      </p:cBhvr>
                                    </p:animEffect>
                                  </p:childTnLst>
                                </p:cTn>
                              </p:par>
                              <p:par>
                                <p:cTn id="19" presetID="12" presetClass="entr" presetSubtype="4" fill="hold" nodeType="withEffect">
                                  <p:stCondLst>
                                    <p:cond delay="0"/>
                                  </p:stCondLst>
                                  <p:childTnLst>
                                    <p:set>
                                      <p:cBhvr>
                                        <p:cTn id="20" dur="1" fill="hold">
                                          <p:stCondLst>
                                            <p:cond delay="0"/>
                                          </p:stCondLst>
                                        </p:cTn>
                                        <p:tgtEl>
                                          <p:spTgt spid="38017"/>
                                        </p:tgtEl>
                                        <p:attrNameLst>
                                          <p:attrName>style.visibility</p:attrName>
                                        </p:attrNameLst>
                                      </p:cBhvr>
                                      <p:to>
                                        <p:strVal val="visible"/>
                                      </p:to>
                                    </p:set>
                                    <p:animEffect transition="in" filter="slide(fromBottom)">
                                      <p:cBhvr>
                                        <p:cTn id="21" dur="500"/>
                                        <p:tgtEl>
                                          <p:spTgt spid="38017"/>
                                        </p:tgtEl>
                                      </p:cBhvr>
                                    </p:animEffect>
                                  </p:childTnLst>
                                </p:cTn>
                              </p:par>
                              <p:par>
                                <p:cTn id="22" presetID="12" presetClass="entr" presetSubtype="4" fill="hold" nodeType="withEffect">
                                  <p:stCondLst>
                                    <p:cond delay="0"/>
                                  </p:stCondLst>
                                  <p:childTnLst>
                                    <p:set>
                                      <p:cBhvr>
                                        <p:cTn id="23" dur="1" fill="hold">
                                          <p:stCondLst>
                                            <p:cond delay="0"/>
                                          </p:stCondLst>
                                        </p:cTn>
                                        <p:tgtEl>
                                          <p:spTgt spid="38014"/>
                                        </p:tgtEl>
                                        <p:attrNameLst>
                                          <p:attrName>style.visibility</p:attrName>
                                        </p:attrNameLst>
                                      </p:cBhvr>
                                      <p:to>
                                        <p:strVal val="visible"/>
                                      </p:to>
                                    </p:set>
                                    <p:animEffect transition="in" filter="slide(fromBottom)">
                                      <p:cBhvr>
                                        <p:cTn id="24" dur="500"/>
                                        <p:tgtEl>
                                          <p:spTgt spid="38014"/>
                                        </p:tgtEl>
                                      </p:cBhvr>
                                    </p:animEffect>
                                  </p:childTnLst>
                                </p:cTn>
                              </p:par>
                              <p:par>
                                <p:cTn id="25" presetID="12" presetClass="entr" presetSubtype="4" fill="hold" nodeType="withEffect">
                                  <p:stCondLst>
                                    <p:cond delay="0"/>
                                  </p:stCondLst>
                                  <p:childTnLst>
                                    <p:set>
                                      <p:cBhvr>
                                        <p:cTn id="26" dur="1" fill="hold">
                                          <p:stCondLst>
                                            <p:cond delay="0"/>
                                          </p:stCondLst>
                                        </p:cTn>
                                        <p:tgtEl>
                                          <p:spTgt spid="38020"/>
                                        </p:tgtEl>
                                        <p:attrNameLst>
                                          <p:attrName>style.visibility</p:attrName>
                                        </p:attrNameLst>
                                      </p:cBhvr>
                                      <p:to>
                                        <p:strVal val="visible"/>
                                      </p:to>
                                    </p:set>
                                    <p:animEffect transition="in" filter="slide(fromBottom)">
                                      <p:cBhvr>
                                        <p:cTn id="27" dur="500"/>
                                        <p:tgtEl>
                                          <p:spTgt spid="38020"/>
                                        </p:tgtEl>
                                      </p:cBhvr>
                                    </p:animEffect>
                                  </p:childTnLst>
                                </p:cTn>
                              </p:par>
                              <p:par>
                                <p:cTn id="28" presetID="12" presetClass="entr" presetSubtype="4" fill="hold" nodeType="withEffect">
                                  <p:stCondLst>
                                    <p:cond delay="0"/>
                                  </p:stCondLst>
                                  <p:childTnLst>
                                    <p:set>
                                      <p:cBhvr>
                                        <p:cTn id="29" dur="1" fill="hold">
                                          <p:stCondLst>
                                            <p:cond delay="0"/>
                                          </p:stCondLst>
                                        </p:cTn>
                                        <p:tgtEl>
                                          <p:spTgt spid="38015"/>
                                        </p:tgtEl>
                                        <p:attrNameLst>
                                          <p:attrName>style.visibility</p:attrName>
                                        </p:attrNameLst>
                                      </p:cBhvr>
                                      <p:to>
                                        <p:strVal val="visible"/>
                                      </p:to>
                                    </p:set>
                                    <p:animEffect transition="in" filter="slide(fromBottom)">
                                      <p:cBhvr>
                                        <p:cTn id="30" dur="500"/>
                                        <p:tgtEl>
                                          <p:spTgt spid="38015"/>
                                        </p:tgtEl>
                                      </p:cBhvr>
                                    </p:animEffect>
                                  </p:childTnLst>
                                </p:cTn>
                              </p:par>
                              <p:par>
                                <p:cTn id="31" presetID="12" presetClass="entr" presetSubtype="4" fill="hold" nodeType="withEffect">
                                  <p:stCondLst>
                                    <p:cond delay="0"/>
                                  </p:stCondLst>
                                  <p:childTnLst>
                                    <p:set>
                                      <p:cBhvr>
                                        <p:cTn id="32" dur="1" fill="hold">
                                          <p:stCondLst>
                                            <p:cond delay="0"/>
                                          </p:stCondLst>
                                        </p:cTn>
                                        <p:tgtEl>
                                          <p:spTgt spid="38024"/>
                                        </p:tgtEl>
                                        <p:attrNameLst>
                                          <p:attrName>style.visibility</p:attrName>
                                        </p:attrNameLst>
                                      </p:cBhvr>
                                      <p:to>
                                        <p:strVal val="visible"/>
                                      </p:to>
                                    </p:set>
                                    <p:animEffect transition="in" filter="slide(fromBottom)">
                                      <p:cBhvr>
                                        <p:cTn id="33" dur="500"/>
                                        <p:tgtEl>
                                          <p:spTgt spid="38024"/>
                                        </p:tgtEl>
                                      </p:cBhvr>
                                    </p:animEffect>
                                  </p:childTnLst>
                                </p:cTn>
                              </p:par>
                              <p:par>
                                <p:cTn id="34" presetID="12" presetClass="entr" presetSubtype="4" fill="hold" nodeType="withEffect">
                                  <p:stCondLst>
                                    <p:cond delay="0"/>
                                  </p:stCondLst>
                                  <p:childTnLst>
                                    <p:set>
                                      <p:cBhvr>
                                        <p:cTn id="35" dur="1" fill="hold">
                                          <p:stCondLst>
                                            <p:cond delay="0"/>
                                          </p:stCondLst>
                                        </p:cTn>
                                        <p:tgtEl>
                                          <p:spTgt spid="38027"/>
                                        </p:tgtEl>
                                        <p:attrNameLst>
                                          <p:attrName>style.visibility</p:attrName>
                                        </p:attrNameLst>
                                      </p:cBhvr>
                                      <p:to>
                                        <p:strVal val="visible"/>
                                      </p:to>
                                    </p:set>
                                    <p:animEffect transition="in" filter="slide(fromBottom)">
                                      <p:cBhvr>
                                        <p:cTn id="36" dur="500"/>
                                        <p:tgtEl>
                                          <p:spTgt spid="38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11" grpId="0" animBg="1"/>
      <p:bldP spid="38012" grpId="0" animBg="1"/>
      <p:bldP spid="38014" grpId="0"/>
      <p:bldP spid="38016" grpId="0"/>
      <p:bldP spid="38023" grpId="0" animBg="1"/>
      <p:bldP spid="380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A8E0F6CE-8EB3-3ACE-02FF-12D92063FBF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857739A8-576C-AF4B-BE8C-AE632D8014FE}" type="slidenum">
              <a:rPr kumimoji="0" lang="en-US" altLang="zh-CN" sz="1000">
                <a:solidFill>
                  <a:srgbClr val="808080"/>
                </a:solidFill>
                <a:ea typeface="华文行楷" panose="02010800040101010101" pitchFamily="2" charset="-122"/>
              </a:rPr>
              <a:pPr fontAlgn="base">
                <a:spcBef>
                  <a:spcPct val="0"/>
                </a:spcBef>
                <a:spcAft>
                  <a:spcPct val="0"/>
                </a:spcAft>
                <a:buClrTx/>
                <a:buSzTx/>
              </a:pPr>
              <a:t>7</a:t>
            </a:fld>
            <a:endParaRPr kumimoji="0" lang="en-US" altLang="zh-CN" sz="1000">
              <a:solidFill>
                <a:srgbClr val="808080"/>
              </a:solidFill>
              <a:ea typeface="华文行楷" panose="02010800040101010101" pitchFamily="2" charset="-122"/>
            </a:endParaRPr>
          </a:p>
        </p:txBody>
      </p:sp>
      <p:sp>
        <p:nvSpPr>
          <p:cNvPr id="7171" name="Rectangle 2">
            <a:extLst>
              <a:ext uri="{FF2B5EF4-FFF2-40B4-BE49-F238E27FC236}">
                <a16:creationId xmlns:a16="http://schemas.microsoft.com/office/drawing/2014/main" id="{DF42FC94-4705-B4F1-8854-ADB193DA26D7}"/>
              </a:ext>
            </a:extLst>
          </p:cNvPr>
          <p:cNvSpPr>
            <a:spLocks noGrp="1" noChangeArrowheads="1"/>
          </p:cNvSpPr>
          <p:nvPr>
            <p:ph type="title"/>
          </p:nvPr>
        </p:nvSpPr>
        <p:spPr/>
        <p:txBody>
          <a:bodyPr/>
          <a:lstStyle/>
          <a:p>
            <a:pPr eaLnBrk="1" hangingPunct="1"/>
            <a:r>
              <a:rPr lang="zh-CN" altLang="en-US"/>
              <a:t>盈亏平衡分析</a:t>
            </a:r>
          </a:p>
        </p:txBody>
      </p:sp>
      <p:sp>
        <p:nvSpPr>
          <p:cNvPr id="214019" name="Rectangle 3">
            <a:extLst>
              <a:ext uri="{FF2B5EF4-FFF2-40B4-BE49-F238E27FC236}">
                <a16:creationId xmlns:a16="http://schemas.microsoft.com/office/drawing/2014/main" id="{A0D2C7AD-230A-49BE-1DE4-FC44FF6D19A8}"/>
              </a:ext>
            </a:extLst>
          </p:cNvPr>
          <p:cNvSpPr>
            <a:spLocks noChangeArrowheads="1"/>
          </p:cNvSpPr>
          <p:nvPr/>
        </p:nvSpPr>
        <p:spPr bwMode="auto">
          <a:xfrm>
            <a:off x="1524001" y="3544501"/>
            <a:ext cx="65" cy="276999"/>
          </a:xfrm>
          <a:prstGeom prst="rect">
            <a:avLst/>
          </a:prstGeom>
          <a:gradFill rotWithShape="1">
            <a:gsLst>
              <a:gs pos="0">
                <a:srgbClr val="EEF8FF"/>
              </a:gs>
              <a:gs pos="50000">
                <a:srgbClr val="FFFFFF"/>
              </a:gs>
              <a:gs pos="100000">
                <a:srgbClr val="EEF8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14020" name="Rectangle 4">
            <a:extLst>
              <a:ext uri="{FF2B5EF4-FFF2-40B4-BE49-F238E27FC236}">
                <a16:creationId xmlns:a16="http://schemas.microsoft.com/office/drawing/2014/main" id="{A39AD5F8-4089-3B80-F69F-6A880BDD144C}"/>
              </a:ext>
            </a:extLst>
          </p:cNvPr>
          <p:cNvSpPr>
            <a:spLocks noChangeArrowheads="1"/>
          </p:cNvSpPr>
          <p:nvPr/>
        </p:nvSpPr>
        <p:spPr bwMode="auto">
          <a:xfrm>
            <a:off x="6167439" y="3403600"/>
            <a:ext cx="3635375" cy="1919288"/>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lnSpc>
                <a:spcPct val="80000"/>
              </a:lnSpc>
              <a:spcAft>
                <a:spcPct val="0"/>
              </a:spcAft>
              <a:buClr>
                <a:srgbClr val="ECEAAC"/>
              </a:buClr>
            </a:pPr>
            <a:r>
              <a:rPr lang="zh-CN" altLang="en-US" sz="2000" b="1">
                <a:solidFill>
                  <a:srgbClr val="000000"/>
                </a:solidFill>
              </a:rPr>
              <a:t>原   材   料   费</a:t>
            </a:r>
          </a:p>
          <a:p>
            <a:pPr algn="ctr" fontAlgn="base">
              <a:lnSpc>
                <a:spcPct val="80000"/>
              </a:lnSpc>
              <a:spcAft>
                <a:spcPct val="0"/>
              </a:spcAft>
              <a:buClr>
                <a:srgbClr val="ECEAAC"/>
              </a:buClr>
            </a:pPr>
            <a:r>
              <a:rPr lang="zh-CN" altLang="en-US" sz="2000" b="1">
                <a:solidFill>
                  <a:srgbClr val="000000"/>
                </a:solidFill>
              </a:rPr>
              <a:t>燃 料 动 力 费</a:t>
            </a:r>
          </a:p>
          <a:p>
            <a:pPr algn="ctr" fontAlgn="base">
              <a:lnSpc>
                <a:spcPct val="80000"/>
              </a:lnSpc>
              <a:spcAft>
                <a:spcPct val="0"/>
              </a:spcAft>
              <a:buClr>
                <a:srgbClr val="ECEAAC"/>
              </a:buClr>
            </a:pPr>
            <a:r>
              <a:rPr lang="zh-CN" altLang="en-US" sz="2000" b="1">
                <a:solidFill>
                  <a:srgbClr val="000000"/>
                </a:solidFill>
              </a:rPr>
              <a:t>工 资 及 附 加</a:t>
            </a:r>
          </a:p>
          <a:p>
            <a:pPr algn="ctr" fontAlgn="base">
              <a:lnSpc>
                <a:spcPct val="80000"/>
              </a:lnSpc>
              <a:spcAft>
                <a:spcPct val="0"/>
              </a:spcAft>
              <a:buClr>
                <a:srgbClr val="ECEAAC"/>
              </a:buClr>
            </a:pPr>
            <a:r>
              <a:rPr lang="zh-CN" altLang="en-US" sz="2000" b="1">
                <a:solidFill>
                  <a:srgbClr val="000000"/>
                </a:solidFill>
              </a:rPr>
              <a:t>废品损失费</a:t>
            </a:r>
          </a:p>
          <a:p>
            <a:pPr algn="ctr" fontAlgn="base">
              <a:lnSpc>
                <a:spcPct val="80000"/>
              </a:lnSpc>
              <a:spcAft>
                <a:spcPct val="0"/>
              </a:spcAft>
              <a:buClr>
                <a:srgbClr val="ECEAAC"/>
              </a:buClr>
            </a:pPr>
            <a:r>
              <a:rPr lang="en-US" altLang="zh-CN" sz="2000" b="1">
                <a:solidFill>
                  <a:srgbClr val="000000"/>
                </a:solidFill>
              </a:rPr>
              <a:t>…</a:t>
            </a:r>
          </a:p>
        </p:txBody>
      </p:sp>
      <p:sp>
        <p:nvSpPr>
          <p:cNvPr id="214021" name="Rectangle 5">
            <a:extLst>
              <a:ext uri="{FF2B5EF4-FFF2-40B4-BE49-F238E27FC236}">
                <a16:creationId xmlns:a16="http://schemas.microsoft.com/office/drawing/2014/main" id="{3F272CC5-2A84-BEAE-5E73-518E43BDA1A7}"/>
              </a:ext>
            </a:extLst>
          </p:cNvPr>
          <p:cNvSpPr>
            <a:spLocks noChangeArrowheads="1"/>
          </p:cNvSpPr>
          <p:nvPr/>
        </p:nvSpPr>
        <p:spPr bwMode="auto">
          <a:xfrm>
            <a:off x="3502026" y="3454400"/>
            <a:ext cx="2689225" cy="1919288"/>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lnSpc>
                <a:spcPct val="80000"/>
              </a:lnSpc>
              <a:spcAft>
                <a:spcPct val="0"/>
              </a:spcAft>
              <a:buClr>
                <a:srgbClr val="ECEAAC"/>
              </a:buClr>
            </a:pPr>
            <a:r>
              <a:rPr lang="zh-CN" altLang="en-US" sz="2000" b="1">
                <a:solidFill>
                  <a:srgbClr val="000000"/>
                </a:solidFill>
              </a:rPr>
              <a:t>固定资产折旧费   </a:t>
            </a:r>
          </a:p>
          <a:p>
            <a:pPr algn="ctr" fontAlgn="base">
              <a:lnSpc>
                <a:spcPct val="80000"/>
              </a:lnSpc>
              <a:spcAft>
                <a:spcPct val="0"/>
              </a:spcAft>
              <a:buClr>
                <a:srgbClr val="ECEAAC"/>
              </a:buClr>
            </a:pPr>
            <a:r>
              <a:rPr lang="zh-CN" altLang="en-US" sz="2000" b="1">
                <a:solidFill>
                  <a:srgbClr val="000000"/>
                </a:solidFill>
              </a:rPr>
              <a:t>  车  间  经  费</a:t>
            </a:r>
          </a:p>
          <a:p>
            <a:pPr algn="ctr" fontAlgn="base">
              <a:lnSpc>
                <a:spcPct val="80000"/>
              </a:lnSpc>
              <a:spcAft>
                <a:spcPct val="0"/>
              </a:spcAft>
              <a:buClr>
                <a:srgbClr val="ECEAAC"/>
              </a:buClr>
            </a:pPr>
            <a:r>
              <a:rPr lang="zh-CN" altLang="en-US" sz="2000" b="1">
                <a:solidFill>
                  <a:srgbClr val="000000"/>
                </a:solidFill>
              </a:rPr>
              <a:t>企业管理费</a:t>
            </a:r>
          </a:p>
          <a:p>
            <a:pPr algn="ctr" fontAlgn="base">
              <a:lnSpc>
                <a:spcPct val="80000"/>
              </a:lnSpc>
              <a:spcAft>
                <a:spcPct val="0"/>
              </a:spcAft>
              <a:buClr>
                <a:srgbClr val="ECEAAC"/>
              </a:buClr>
            </a:pPr>
            <a:r>
              <a:rPr lang="en-US" altLang="zh-CN" sz="2000" b="1">
                <a:solidFill>
                  <a:srgbClr val="000000"/>
                </a:solidFill>
              </a:rPr>
              <a:t>…</a:t>
            </a:r>
          </a:p>
        </p:txBody>
      </p:sp>
      <p:sp>
        <p:nvSpPr>
          <p:cNvPr id="214022" name="Rectangle 6">
            <a:extLst>
              <a:ext uri="{FF2B5EF4-FFF2-40B4-BE49-F238E27FC236}">
                <a16:creationId xmlns:a16="http://schemas.microsoft.com/office/drawing/2014/main" id="{B49542ED-69E5-9832-84EB-89BE9859150A}"/>
              </a:ext>
            </a:extLst>
          </p:cNvPr>
          <p:cNvSpPr>
            <a:spLocks noChangeArrowheads="1"/>
          </p:cNvSpPr>
          <p:nvPr/>
        </p:nvSpPr>
        <p:spPr bwMode="auto">
          <a:xfrm>
            <a:off x="2566989" y="3454400"/>
            <a:ext cx="936625" cy="1919288"/>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lnSpc>
                <a:spcPct val="80000"/>
              </a:lnSpc>
              <a:spcAft>
                <a:spcPct val="0"/>
              </a:spcAft>
              <a:buClr>
                <a:srgbClr val="ECEAAC"/>
              </a:buClr>
            </a:pPr>
            <a:r>
              <a:rPr lang="zh-CN" altLang="en-US" sz="2000" b="1">
                <a:solidFill>
                  <a:srgbClr val="000000"/>
                </a:solidFill>
              </a:rPr>
              <a:t>组成</a:t>
            </a:r>
          </a:p>
        </p:txBody>
      </p:sp>
      <p:sp>
        <p:nvSpPr>
          <p:cNvPr id="214023" name="Rectangle 7">
            <a:extLst>
              <a:ext uri="{FF2B5EF4-FFF2-40B4-BE49-F238E27FC236}">
                <a16:creationId xmlns:a16="http://schemas.microsoft.com/office/drawing/2014/main" id="{4EDBB0F3-D66F-9E4D-07A5-FF699EE14259}"/>
              </a:ext>
            </a:extLst>
          </p:cNvPr>
          <p:cNvSpPr>
            <a:spLocks noChangeArrowheads="1"/>
          </p:cNvSpPr>
          <p:nvPr/>
        </p:nvSpPr>
        <p:spPr bwMode="auto">
          <a:xfrm>
            <a:off x="6167439" y="2519364"/>
            <a:ext cx="3635375" cy="95567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zh-CN" altLang="en-US" sz="2000" b="1">
                <a:solidFill>
                  <a:srgbClr val="000000"/>
                </a:solidFill>
              </a:rPr>
              <a:t>随产量变化而变化的费用有</a:t>
            </a:r>
          </a:p>
          <a:p>
            <a:pPr algn="ctr" fontAlgn="base">
              <a:spcAft>
                <a:spcPct val="0"/>
              </a:spcAft>
              <a:buClr>
                <a:srgbClr val="ECEAAC"/>
              </a:buClr>
            </a:pPr>
            <a:r>
              <a:rPr lang="zh-CN" altLang="en-US" sz="2000" b="1">
                <a:solidFill>
                  <a:srgbClr val="000000"/>
                </a:solidFill>
              </a:rPr>
              <a:t>线性变化和非线性变化两种</a:t>
            </a:r>
          </a:p>
        </p:txBody>
      </p:sp>
      <p:sp>
        <p:nvSpPr>
          <p:cNvPr id="214024" name="Rectangle 8">
            <a:extLst>
              <a:ext uri="{FF2B5EF4-FFF2-40B4-BE49-F238E27FC236}">
                <a16:creationId xmlns:a16="http://schemas.microsoft.com/office/drawing/2014/main" id="{E8A2D387-7B7A-A9F0-2E2E-A3FEF668EBB6}"/>
              </a:ext>
            </a:extLst>
          </p:cNvPr>
          <p:cNvSpPr>
            <a:spLocks noChangeArrowheads="1"/>
          </p:cNvSpPr>
          <p:nvPr/>
        </p:nvSpPr>
        <p:spPr bwMode="auto">
          <a:xfrm>
            <a:off x="3513139" y="2547938"/>
            <a:ext cx="2689225" cy="88106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zh-CN" altLang="en-US" sz="2000" b="1">
                <a:solidFill>
                  <a:srgbClr val="000000"/>
                </a:solidFill>
              </a:rPr>
              <a:t>不随产量变化而</a:t>
            </a:r>
          </a:p>
          <a:p>
            <a:pPr algn="ctr" fontAlgn="base">
              <a:spcAft>
                <a:spcPct val="0"/>
              </a:spcAft>
              <a:buClr>
                <a:srgbClr val="ECEAAC"/>
              </a:buClr>
            </a:pPr>
            <a:r>
              <a:rPr lang="zh-CN" altLang="en-US" sz="2000" b="1">
                <a:solidFill>
                  <a:srgbClr val="000000"/>
                </a:solidFill>
              </a:rPr>
              <a:t>变化的费用成本</a:t>
            </a:r>
          </a:p>
        </p:txBody>
      </p:sp>
      <p:sp>
        <p:nvSpPr>
          <p:cNvPr id="214025" name="Rectangle 9">
            <a:extLst>
              <a:ext uri="{FF2B5EF4-FFF2-40B4-BE49-F238E27FC236}">
                <a16:creationId xmlns:a16="http://schemas.microsoft.com/office/drawing/2014/main" id="{73CBA25C-083D-50BD-67BC-540901E5361A}"/>
              </a:ext>
            </a:extLst>
          </p:cNvPr>
          <p:cNvSpPr>
            <a:spLocks noChangeArrowheads="1"/>
          </p:cNvSpPr>
          <p:nvPr/>
        </p:nvSpPr>
        <p:spPr bwMode="auto">
          <a:xfrm>
            <a:off x="2566988" y="2611438"/>
            <a:ext cx="946150" cy="88106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cap="sq">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zh-CN" altLang="en-US" sz="2000" b="1">
                <a:solidFill>
                  <a:srgbClr val="000000"/>
                </a:solidFill>
              </a:rPr>
              <a:t>定义</a:t>
            </a:r>
          </a:p>
        </p:txBody>
      </p:sp>
      <p:sp>
        <p:nvSpPr>
          <p:cNvPr id="214026" name="Rectangle 10">
            <a:extLst>
              <a:ext uri="{FF2B5EF4-FFF2-40B4-BE49-F238E27FC236}">
                <a16:creationId xmlns:a16="http://schemas.microsoft.com/office/drawing/2014/main" id="{2A5E7641-669A-9790-49DB-906EEFC59583}"/>
              </a:ext>
            </a:extLst>
          </p:cNvPr>
          <p:cNvSpPr>
            <a:spLocks noChangeArrowheads="1"/>
          </p:cNvSpPr>
          <p:nvPr/>
        </p:nvSpPr>
        <p:spPr bwMode="auto">
          <a:xfrm>
            <a:off x="6202364" y="2035176"/>
            <a:ext cx="3635375" cy="51276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zh-CN" altLang="en-US" sz="2000" b="1">
                <a:solidFill>
                  <a:srgbClr val="000000"/>
                </a:solidFill>
              </a:rPr>
              <a:t>可变成本</a:t>
            </a:r>
            <a:r>
              <a:rPr lang="en-US" altLang="zh-CN" sz="2000" b="1">
                <a:solidFill>
                  <a:srgbClr val="000000"/>
                </a:solidFill>
              </a:rPr>
              <a:t>V </a:t>
            </a:r>
            <a:r>
              <a:rPr lang="en-US" altLang="zh-CN" sz="2000" b="1">
                <a:solidFill>
                  <a:srgbClr val="000000"/>
                </a:solidFill>
                <a:sym typeface="Symbol" pitchFamily="2" charset="2"/>
              </a:rPr>
              <a:t>×</a:t>
            </a:r>
            <a:r>
              <a:rPr lang="en-US" altLang="zh-CN" sz="2000" b="1">
                <a:solidFill>
                  <a:srgbClr val="000000"/>
                </a:solidFill>
              </a:rPr>
              <a:t> Q</a:t>
            </a:r>
          </a:p>
        </p:txBody>
      </p:sp>
      <p:sp>
        <p:nvSpPr>
          <p:cNvPr id="214027" name="Rectangle 11">
            <a:extLst>
              <a:ext uri="{FF2B5EF4-FFF2-40B4-BE49-F238E27FC236}">
                <a16:creationId xmlns:a16="http://schemas.microsoft.com/office/drawing/2014/main" id="{8020A9E0-3DC5-27BF-877E-12C7F00FBF22}"/>
              </a:ext>
            </a:extLst>
          </p:cNvPr>
          <p:cNvSpPr>
            <a:spLocks noChangeArrowheads="1"/>
          </p:cNvSpPr>
          <p:nvPr/>
        </p:nvSpPr>
        <p:spPr bwMode="auto">
          <a:xfrm>
            <a:off x="3513139" y="2035176"/>
            <a:ext cx="2689225" cy="51276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zh-CN" altLang="en-US" sz="2000" b="1">
                <a:solidFill>
                  <a:srgbClr val="000000"/>
                </a:solidFill>
              </a:rPr>
              <a:t>固定成本</a:t>
            </a:r>
            <a:r>
              <a:rPr lang="en-US" altLang="zh-CN" sz="2000" b="1">
                <a:solidFill>
                  <a:srgbClr val="000000"/>
                </a:solidFill>
              </a:rPr>
              <a:t>F</a:t>
            </a:r>
          </a:p>
        </p:txBody>
      </p:sp>
      <p:sp>
        <p:nvSpPr>
          <p:cNvPr id="214028" name="Rectangle 12">
            <a:extLst>
              <a:ext uri="{FF2B5EF4-FFF2-40B4-BE49-F238E27FC236}">
                <a16:creationId xmlns:a16="http://schemas.microsoft.com/office/drawing/2014/main" id="{B4D8F21A-E2CD-22A7-6852-AFD8DF4D1F9C}"/>
              </a:ext>
            </a:extLst>
          </p:cNvPr>
          <p:cNvSpPr>
            <a:spLocks noChangeArrowheads="1"/>
          </p:cNvSpPr>
          <p:nvPr/>
        </p:nvSpPr>
        <p:spPr bwMode="auto">
          <a:xfrm>
            <a:off x="2566988" y="2035175"/>
            <a:ext cx="946150" cy="64770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Aft>
                <a:spcPct val="0"/>
              </a:spcAft>
              <a:buClr>
                <a:srgbClr val="ECEAAC"/>
              </a:buClr>
            </a:pPr>
            <a:r>
              <a:rPr lang="zh-CN" altLang="en-US" sz="2000" b="1">
                <a:solidFill>
                  <a:srgbClr val="000000"/>
                </a:solidFill>
              </a:rPr>
              <a:t>区别</a:t>
            </a:r>
          </a:p>
        </p:txBody>
      </p:sp>
      <p:sp>
        <p:nvSpPr>
          <p:cNvPr id="214029" name="Line 13">
            <a:extLst>
              <a:ext uri="{FF2B5EF4-FFF2-40B4-BE49-F238E27FC236}">
                <a16:creationId xmlns:a16="http://schemas.microsoft.com/office/drawing/2014/main" id="{7D3020B0-31F9-47C3-15C5-D3D1E50F3556}"/>
              </a:ext>
            </a:extLst>
          </p:cNvPr>
          <p:cNvSpPr>
            <a:spLocks noChangeShapeType="1"/>
          </p:cNvSpPr>
          <p:nvPr/>
        </p:nvSpPr>
        <p:spPr bwMode="auto">
          <a:xfrm>
            <a:off x="2566988" y="2035175"/>
            <a:ext cx="727075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4030" name="Line 14">
            <a:extLst>
              <a:ext uri="{FF2B5EF4-FFF2-40B4-BE49-F238E27FC236}">
                <a16:creationId xmlns:a16="http://schemas.microsoft.com/office/drawing/2014/main" id="{8964D317-43D5-697D-7B15-632C3CEAA35B}"/>
              </a:ext>
            </a:extLst>
          </p:cNvPr>
          <p:cNvSpPr>
            <a:spLocks noChangeShapeType="1"/>
          </p:cNvSpPr>
          <p:nvPr/>
        </p:nvSpPr>
        <p:spPr bwMode="auto">
          <a:xfrm>
            <a:off x="2566988" y="5364163"/>
            <a:ext cx="727075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4031" name="Line 15">
            <a:extLst>
              <a:ext uri="{FF2B5EF4-FFF2-40B4-BE49-F238E27FC236}">
                <a16:creationId xmlns:a16="http://schemas.microsoft.com/office/drawing/2014/main" id="{B639E5B2-89D9-18F7-1A17-AE805788B4BD}"/>
              </a:ext>
            </a:extLst>
          </p:cNvPr>
          <p:cNvSpPr>
            <a:spLocks noChangeShapeType="1"/>
          </p:cNvSpPr>
          <p:nvPr/>
        </p:nvSpPr>
        <p:spPr bwMode="auto">
          <a:xfrm>
            <a:off x="9837738" y="2035176"/>
            <a:ext cx="0" cy="33131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4032" name="Line 16">
            <a:extLst>
              <a:ext uri="{FF2B5EF4-FFF2-40B4-BE49-F238E27FC236}">
                <a16:creationId xmlns:a16="http://schemas.microsoft.com/office/drawing/2014/main" id="{A0C9FE3F-56ED-1151-3361-605A0D6DFCB0}"/>
              </a:ext>
            </a:extLst>
          </p:cNvPr>
          <p:cNvSpPr>
            <a:spLocks noChangeShapeType="1"/>
          </p:cNvSpPr>
          <p:nvPr/>
        </p:nvSpPr>
        <p:spPr bwMode="auto">
          <a:xfrm>
            <a:off x="3513138" y="2035176"/>
            <a:ext cx="0" cy="331311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4033" name="Line 17">
            <a:extLst>
              <a:ext uri="{FF2B5EF4-FFF2-40B4-BE49-F238E27FC236}">
                <a16:creationId xmlns:a16="http://schemas.microsoft.com/office/drawing/2014/main" id="{837AC1DB-C53F-E98D-7D72-8C7547063D16}"/>
              </a:ext>
            </a:extLst>
          </p:cNvPr>
          <p:cNvSpPr>
            <a:spLocks noChangeShapeType="1"/>
          </p:cNvSpPr>
          <p:nvPr/>
        </p:nvSpPr>
        <p:spPr bwMode="auto">
          <a:xfrm>
            <a:off x="6202363" y="2035176"/>
            <a:ext cx="0" cy="331311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4034" name="Line 18">
            <a:extLst>
              <a:ext uri="{FF2B5EF4-FFF2-40B4-BE49-F238E27FC236}">
                <a16:creationId xmlns:a16="http://schemas.microsoft.com/office/drawing/2014/main" id="{80B49049-C699-91C2-62C2-B0473EAE0E44}"/>
              </a:ext>
            </a:extLst>
          </p:cNvPr>
          <p:cNvSpPr>
            <a:spLocks noChangeShapeType="1"/>
          </p:cNvSpPr>
          <p:nvPr/>
        </p:nvSpPr>
        <p:spPr bwMode="auto">
          <a:xfrm>
            <a:off x="2566988" y="2611438"/>
            <a:ext cx="727075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4035" name="Line 19">
            <a:extLst>
              <a:ext uri="{FF2B5EF4-FFF2-40B4-BE49-F238E27FC236}">
                <a16:creationId xmlns:a16="http://schemas.microsoft.com/office/drawing/2014/main" id="{279012E1-80AB-9F13-2AE3-954CC8D8AEE7}"/>
              </a:ext>
            </a:extLst>
          </p:cNvPr>
          <p:cNvSpPr>
            <a:spLocks noChangeShapeType="1"/>
          </p:cNvSpPr>
          <p:nvPr/>
        </p:nvSpPr>
        <p:spPr bwMode="auto">
          <a:xfrm>
            <a:off x="2566988" y="3475038"/>
            <a:ext cx="727075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214036" name="Rectangle 20">
            <a:extLst>
              <a:ext uri="{FF2B5EF4-FFF2-40B4-BE49-F238E27FC236}">
                <a16:creationId xmlns:a16="http://schemas.microsoft.com/office/drawing/2014/main" id="{A6A5312D-A6C0-8F98-E85D-6F00FD78F0DF}"/>
              </a:ext>
            </a:extLst>
          </p:cNvPr>
          <p:cNvSpPr>
            <a:spLocks noChangeArrowheads="1"/>
          </p:cNvSpPr>
          <p:nvPr/>
        </p:nvSpPr>
        <p:spPr bwMode="auto">
          <a:xfrm>
            <a:off x="3660775" y="1449389"/>
            <a:ext cx="4883150" cy="396875"/>
          </a:xfrm>
          <a:prstGeom prst="rect">
            <a:avLst/>
          </a:prstGeom>
          <a:noFill/>
          <a:ln>
            <a:noFill/>
          </a:ln>
          <a:effectLst/>
          <a:extLst>
            <a:ext uri="{909E8E84-426E-40DD-AFC4-6F175D3DCCD1}">
              <a14:hiddenFill xmlns:a14="http://schemas.microsoft.com/office/drawing/2010/main">
                <a:solidFill>
                  <a:srgbClr val="D4BDE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lang="zh-CN" altLang="en-US" sz="2000" b="1">
                <a:solidFill>
                  <a:srgbClr val="000000"/>
                </a:solidFill>
                <a:latin typeface="Arial" panose="020B0604020202020204" pitchFamily="34" charset="0"/>
                <a:ea typeface="幼圆" pitchFamily="49" charset="-122"/>
              </a:rPr>
              <a:t>固定成本和可变（变动）成本的区别</a:t>
            </a:r>
            <a:r>
              <a:rPr lang="zh-CN" altLang="en-US" sz="2000" b="1">
                <a:solidFill>
                  <a:srgbClr val="333399"/>
                </a:solidFill>
                <a:latin typeface="Arial" panose="020B0604020202020204" pitchFamily="34" charset="0"/>
                <a:ea typeface="幼圆" pitchFamily="49" charset="-122"/>
              </a:rPr>
              <a:t>：</a:t>
            </a:r>
          </a:p>
        </p:txBody>
      </p:sp>
      <p:sp>
        <p:nvSpPr>
          <p:cNvPr id="214037" name="Rectangle 21">
            <a:extLst>
              <a:ext uri="{FF2B5EF4-FFF2-40B4-BE49-F238E27FC236}">
                <a16:creationId xmlns:a16="http://schemas.microsoft.com/office/drawing/2014/main" id="{6025FDEB-F886-B095-7592-04C800D685D8}"/>
              </a:ext>
            </a:extLst>
          </p:cNvPr>
          <p:cNvSpPr>
            <a:spLocks noChangeArrowheads="1"/>
          </p:cNvSpPr>
          <p:nvPr/>
        </p:nvSpPr>
        <p:spPr bwMode="auto">
          <a:xfrm>
            <a:off x="1739900" y="5548313"/>
            <a:ext cx="8820150" cy="707886"/>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Tx/>
              <a:buSzTx/>
            </a:pPr>
            <a:r>
              <a:rPr lang="zh-CN" altLang="en-US" sz="2000" b="1" dirty="0">
                <a:solidFill>
                  <a:srgbClr val="000000"/>
                </a:solidFill>
                <a:latin typeface="幼圆" pitchFamily="49" charset="-122"/>
                <a:ea typeface="幼圆" pitchFamily="49" charset="-122"/>
              </a:rPr>
              <a:t>生产成本（</a:t>
            </a:r>
            <a:r>
              <a:rPr lang="en-US" altLang="zh-CN" sz="2000" b="1" dirty="0">
                <a:solidFill>
                  <a:srgbClr val="000000"/>
                </a:solidFill>
                <a:latin typeface="幼圆" pitchFamily="49" charset="-122"/>
                <a:ea typeface="幼圆" pitchFamily="49" charset="-122"/>
              </a:rPr>
              <a:t>C</a:t>
            </a:r>
            <a:r>
              <a:rPr lang="zh-CN" altLang="en-US" sz="2000" b="1" dirty="0">
                <a:solidFill>
                  <a:srgbClr val="000000"/>
                </a:solidFill>
                <a:latin typeface="幼圆" pitchFamily="49" charset="-122"/>
                <a:ea typeface="幼圆" pitchFamily="49" charset="-122"/>
              </a:rPr>
              <a:t>）＝固定成本（</a:t>
            </a:r>
            <a:r>
              <a:rPr lang="en-US" altLang="zh-CN" sz="2000" b="1" dirty="0">
                <a:solidFill>
                  <a:srgbClr val="000000"/>
                </a:solidFill>
                <a:latin typeface="幼圆" pitchFamily="49" charset="-122"/>
                <a:ea typeface="幼圆" pitchFamily="49" charset="-122"/>
              </a:rPr>
              <a:t>F</a:t>
            </a:r>
            <a:r>
              <a:rPr lang="zh-CN" altLang="en-US" sz="2000" b="1" dirty="0">
                <a:solidFill>
                  <a:srgbClr val="000000"/>
                </a:solidFill>
                <a:latin typeface="幼圆" pitchFamily="49" charset="-122"/>
                <a:ea typeface="幼圆" pitchFamily="49" charset="-122"/>
              </a:rPr>
              <a:t>）</a:t>
            </a:r>
            <a:r>
              <a:rPr lang="en-US" altLang="zh-CN" sz="2000" b="1" dirty="0">
                <a:solidFill>
                  <a:srgbClr val="000000"/>
                </a:solidFill>
                <a:latin typeface="幼圆" pitchFamily="49" charset="-122"/>
                <a:ea typeface="幼圆" pitchFamily="49" charset="-122"/>
              </a:rPr>
              <a:t>+</a:t>
            </a:r>
            <a:r>
              <a:rPr lang="zh-CN" altLang="en-US" sz="2000" b="1" dirty="0">
                <a:solidFill>
                  <a:srgbClr val="000000"/>
                </a:solidFill>
                <a:latin typeface="幼圆" pitchFamily="49" charset="-122"/>
                <a:ea typeface="幼圆" pitchFamily="49" charset="-122"/>
              </a:rPr>
              <a:t> 单位可变成本（</a:t>
            </a:r>
            <a:r>
              <a:rPr lang="en-US" altLang="zh-CN" sz="2000" b="1" dirty="0">
                <a:solidFill>
                  <a:srgbClr val="000000"/>
                </a:solidFill>
                <a:latin typeface="幼圆" pitchFamily="49" charset="-122"/>
                <a:ea typeface="幼圆" pitchFamily="49" charset="-122"/>
              </a:rPr>
              <a:t>V</a:t>
            </a:r>
            <a:r>
              <a:rPr lang="zh-CN" altLang="en-US" sz="2000" b="1" dirty="0">
                <a:solidFill>
                  <a:srgbClr val="000000"/>
                </a:solidFill>
                <a:latin typeface="幼圆" pitchFamily="49" charset="-122"/>
                <a:ea typeface="幼圆" pitchFamily="49" charset="-122"/>
              </a:rPr>
              <a:t>）</a:t>
            </a:r>
            <a:r>
              <a:rPr lang="en-US" altLang="zh-CN" sz="2000" b="1" dirty="0">
                <a:solidFill>
                  <a:srgbClr val="000000"/>
                </a:solidFill>
                <a:latin typeface="幼圆" pitchFamily="49" charset="-122"/>
                <a:ea typeface="幼圆" pitchFamily="49" charset="-122"/>
                <a:sym typeface="Symbol" pitchFamily="2" charset="2"/>
              </a:rPr>
              <a:t>×</a:t>
            </a:r>
            <a:r>
              <a:rPr lang="zh-CN" altLang="en-US" sz="2000" b="1" dirty="0">
                <a:solidFill>
                  <a:srgbClr val="000000"/>
                </a:solidFill>
                <a:latin typeface="幼圆" pitchFamily="49" charset="-122"/>
                <a:ea typeface="幼圆" pitchFamily="49" charset="-122"/>
                <a:sym typeface="Symbol" pitchFamily="2" charset="2"/>
              </a:rPr>
              <a:t> </a:t>
            </a:r>
            <a:r>
              <a:rPr lang="zh-CN" altLang="en-US" sz="2000" b="1" dirty="0">
                <a:solidFill>
                  <a:srgbClr val="000000"/>
                </a:solidFill>
                <a:latin typeface="幼圆" pitchFamily="49" charset="-122"/>
                <a:ea typeface="幼圆" pitchFamily="49" charset="-122"/>
              </a:rPr>
              <a:t>产量（</a:t>
            </a:r>
            <a:r>
              <a:rPr lang="en-US" altLang="zh-CN" sz="2000" b="1" dirty="0">
                <a:solidFill>
                  <a:srgbClr val="000000"/>
                </a:solidFill>
                <a:latin typeface="幼圆" pitchFamily="49" charset="-122"/>
                <a:ea typeface="幼圆" pitchFamily="49" charset="-122"/>
              </a:rPr>
              <a:t>Q</a:t>
            </a:r>
            <a:r>
              <a:rPr lang="zh-CN" altLang="en-US" sz="2000" b="1" dirty="0">
                <a:solidFill>
                  <a:srgbClr val="000000"/>
                </a:solidFill>
                <a:latin typeface="幼圆" pitchFamily="49" charset="-122"/>
                <a:ea typeface="幼圆" pitchFamily="49" charset="-122"/>
              </a:rPr>
              <a:t>）</a:t>
            </a:r>
            <a:r>
              <a:rPr lang="en-US" altLang="zh-CN" sz="2000" b="1" dirty="0">
                <a:solidFill>
                  <a:srgbClr val="000000"/>
                </a:solidFill>
                <a:latin typeface="幼圆" pitchFamily="49" charset="-122"/>
                <a:ea typeface="幼圆" pitchFamily="49" charset="-122"/>
              </a:rPr>
              <a:t>+</a:t>
            </a:r>
            <a:r>
              <a:rPr lang="zh-CN" altLang="en-US" sz="2000" b="1" dirty="0">
                <a:solidFill>
                  <a:srgbClr val="000000"/>
                </a:solidFill>
                <a:latin typeface="幼圆" pitchFamily="49" charset="-122"/>
                <a:ea typeface="幼圆" pitchFamily="49" charset="-122"/>
              </a:rPr>
              <a:t> </a:t>
            </a:r>
            <a:r>
              <a:rPr lang="zh-CN" altLang="en-US" sz="2000" b="1" dirty="0">
                <a:solidFill>
                  <a:srgbClr val="000000"/>
                </a:solidFill>
                <a:latin typeface="Arial" panose="020B0604020202020204" pitchFamily="34" charset="0"/>
                <a:ea typeface="幼圆" pitchFamily="49" charset="-122"/>
              </a:rPr>
              <a:t>单位产品税金及附加（</a:t>
            </a:r>
            <a:r>
              <a:rPr lang="en-US" altLang="zh-CN" sz="2000" b="1" dirty="0">
                <a:solidFill>
                  <a:srgbClr val="000000"/>
                </a:solidFill>
                <a:latin typeface="Arial" panose="020B0604020202020204" pitchFamily="34" charset="0"/>
                <a:ea typeface="幼圆" pitchFamily="49" charset="-122"/>
              </a:rPr>
              <a:t>T</a:t>
            </a:r>
            <a:r>
              <a:rPr lang="zh-CN" altLang="en-US" sz="2000" b="1" dirty="0">
                <a:solidFill>
                  <a:srgbClr val="000000"/>
                </a:solidFill>
                <a:latin typeface="Arial" panose="020B0604020202020204" pitchFamily="34" charset="0"/>
                <a:ea typeface="幼圆" pitchFamily="49" charset="-122"/>
              </a:rPr>
              <a:t>）</a:t>
            </a:r>
            <a:r>
              <a:rPr lang="en-US" altLang="zh-CN" sz="2000" b="1" dirty="0">
                <a:solidFill>
                  <a:srgbClr val="000000"/>
                </a:solidFill>
                <a:latin typeface="幼圆" pitchFamily="49" charset="-122"/>
                <a:ea typeface="幼圆" pitchFamily="49" charset="-122"/>
                <a:sym typeface="Symbol" pitchFamily="2" charset="2"/>
              </a:rPr>
              <a:t>×</a:t>
            </a:r>
            <a:r>
              <a:rPr lang="zh-CN" altLang="en-US" sz="2000" b="1" dirty="0">
                <a:solidFill>
                  <a:srgbClr val="000000"/>
                </a:solidFill>
                <a:latin typeface="幼圆" pitchFamily="49" charset="-122"/>
                <a:ea typeface="幼圆" pitchFamily="49" charset="-122"/>
                <a:sym typeface="Symbol" pitchFamily="2" charset="2"/>
              </a:rPr>
              <a:t> </a:t>
            </a:r>
            <a:r>
              <a:rPr lang="zh-CN" altLang="en-US" sz="2000" b="1" dirty="0">
                <a:solidFill>
                  <a:srgbClr val="000000"/>
                </a:solidFill>
                <a:latin typeface="幼圆" pitchFamily="49" charset="-122"/>
                <a:ea typeface="幼圆" pitchFamily="49" charset="-122"/>
              </a:rPr>
              <a:t>产量（</a:t>
            </a:r>
            <a:r>
              <a:rPr lang="en-US" altLang="zh-CN" sz="2000" b="1" dirty="0">
                <a:solidFill>
                  <a:srgbClr val="000000"/>
                </a:solidFill>
                <a:latin typeface="幼圆" pitchFamily="49" charset="-122"/>
                <a:ea typeface="幼圆" pitchFamily="49" charset="-122"/>
              </a:rPr>
              <a:t>Q</a:t>
            </a:r>
            <a:r>
              <a:rPr lang="zh-CN" altLang="en-US" sz="2000" b="1" dirty="0">
                <a:solidFill>
                  <a:srgbClr val="000000"/>
                </a:solidFill>
                <a:latin typeface="幼圆" pitchFamily="49" charset="-122"/>
                <a:ea typeface="幼圆" pitchFamily="49" charset="-122"/>
              </a:rPr>
              <a:t>）</a:t>
            </a:r>
            <a:endParaRPr lang="zh-CN" altLang="en-US" sz="2000" b="1" dirty="0">
              <a:solidFill>
                <a:srgbClr val="000000"/>
              </a:solidFill>
              <a:latin typeface="Arial" panose="020B0604020202020204" pitchFamily="34" charset="0"/>
              <a:ea typeface="幼圆"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4036"/>
                                        </p:tgtEl>
                                        <p:attrNameLst>
                                          <p:attrName>style.visibility</p:attrName>
                                        </p:attrNameLst>
                                      </p:cBhvr>
                                      <p:to>
                                        <p:strVal val="visible"/>
                                      </p:to>
                                    </p:set>
                                    <p:animEffect transition="in" filter="slide(fromBottom)">
                                      <p:cBhvr>
                                        <p:cTn id="7" dur="500"/>
                                        <p:tgtEl>
                                          <p:spTgt spid="214036"/>
                                        </p:tgtEl>
                                      </p:cBhvr>
                                    </p:animEffect>
                                  </p:childTnLst>
                                </p:cTn>
                              </p:par>
                              <p:par>
                                <p:cTn id="8" presetID="12" presetClass="entr" presetSubtype="4" fill="hold" nodeType="withEffect">
                                  <p:stCondLst>
                                    <p:cond delay="0"/>
                                  </p:stCondLst>
                                  <p:childTnLst>
                                    <p:set>
                                      <p:cBhvr>
                                        <p:cTn id="9" dur="1" fill="hold">
                                          <p:stCondLst>
                                            <p:cond delay="0"/>
                                          </p:stCondLst>
                                        </p:cTn>
                                        <p:tgtEl>
                                          <p:spTgt spid="214019"/>
                                        </p:tgtEl>
                                        <p:attrNameLst>
                                          <p:attrName>style.visibility</p:attrName>
                                        </p:attrNameLst>
                                      </p:cBhvr>
                                      <p:to>
                                        <p:strVal val="visible"/>
                                      </p:to>
                                    </p:set>
                                    <p:animEffect transition="in" filter="slide(fromBottom)">
                                      <p:cBhvr>
                                        <p:cTn id="10" dur="500"/>
                                        <p:tgtEl>
                                          <p:spTgt spid="214019"/>
                                        </p:tgtEl>
                                      </p:cBhvr>
                                    </p:animEffect>
                                  </p:childTnLst>
                                </p:cTn>
                              </p:par>
                              <p:par>
                                <p:cTn id="11" presetID="9" presetClass="entr" presetSubtype="0" fill="hold" nodeType="withEffect">
                                  <p:stCondLst>
                                    <p:cond delay="0"/>
                                  </p:stCondLst>
                                  <p:childTnLst>
                                    <p:set>
                                      <p:cBhvr>
                                        <p:cTn id="12" dur="1" fill="hold">
                                          <p:stCondLst>
                                            <p:cond delay="0"/>
                                          </p:stCondLst>
                                        </p:cTn>
                                        <p:tgtEl>
                                          <p:spTgt spid="214029"/>
                                        </p:tgtEl>
                                        <p:attrNameLst>
                                          <p:attrName>style.visibility</p:attrName>
                                        </p:attrNameLst>
                                      </p:cBhvr>
                                      <p:to>
                                        <p:strVal val="visible"/>
                                      </p:to>
                                    </p:set>
                                    <p:animEffect transition="in" filter="dissolve">
                                      <p:cBhvr>
                                        <p:cTn id="13" dur="500"/>
                                        <p:tgtEl>
                                          <p:spTgt spid="214029"/>
                                        </p:tgtEl>
                                      </p:cBhvr>
                                    </p:animEffect>
                                  </p:childTnLst>
                                </p:cTn>
                              </p:par>
                              <p:par>
                                <p:cTn id="14" presetID="9" presetClass="entr" presetSubtype="0" fill="hold" nodeType="withEffect">
                                  <p:stCondLst>
                                    <p:cond delay="0"/>
                                  </p:stCondLst>
                                  <p:childTnLst>
                                    <p:set>
                                      <p:cBhvr>
                                        <p:cTn id="15" dur="1" fill="hold">
                                          <p:stCondLst>
                                            <p:cond delay="0"/>
                                          </p:stCondLst>
                                        </p:cTn>
                                        <p:tgtEl>
                                          <p:spTgt spid="214034"/>
                                        </p:tgtEl>
                                        <p:attrNameLst>
                                          <p:attrName>style.visibility</p:attrName>
                                        </p:attrNameLst>
                                      </p:cBhvr>
                                      <p:to>
                                        <p:strVal val="visible"/>
                                      </p:to>
                                    </p:set>
                                    <p:animEffect transition="in" filter="dissolve">
                                      <p:cBhvr>
                                        <p:cTn id="16" dur="500"/>
                                        <p:tgtEl>
                                          <p:spTgt spid="214034"/>
                                        </p:tgtEl>
                                      </p:cBhvr>
                                    </p:animEffect>
                                  </p:childTnLst>
                                </p:cTn>
                              </p:par>
                              <p:par>
                                <p:cTn id="17" presetID="9" presetClass="entr" presetSubtype="0" fill="hold" nodeType="withEffect">
                                  <p:stCondLst>
                                    <p:cond delay="0"/>
                                  </p:stCondLst>
                                  <p:childTnLst>
                                    <p:set>
                                      <p:cBhvr>
                                        <p:cTn id="18" dur="1" fill="hold">
                                          <p:stCondLst>
                                            <p:cond delay="0"/>
                                          </p:stCondLst>
                                        </p:cTn>
                                        <p:tgtEl>
                                          <p:spTgt spid="214032"/>
                                        </p:tgtEl>
                                        <p:attrNameLst>
                                          <p:attrName>style.visibility</p:attrName>
                                        </p:attrNameLst>
                                      </p:cBhvr>
                                      <p:to>
                                        <p:strVal val="visible"/>
                                      </p:to>
                                    </p:set>
                                    <p:animEffect transition="in" filter="dissolve">
                                      <p:cBhvr>
                                        <p:cTn id="19" dur="500"/>
                                        <p:tgtEl>
                                          <p:spTgt spid="214032"/>
                                        </p:tgtEl>
                                      </p:cBhvr>
                                    </p:animEffect>
                                  </p:childTnLst>
                                </p:cTn>
                              </p:par>
                              <p:par>
                                <p:cTn id="20" presetID="9" presetClass="entr" presetSubtype="0" fill="hold" nodeType="withEffect">
                                  <p:stCondLst>
                                    <p:cond delay="0"/>
                                  </p:stCondLst>
                                  <p:childTnLst>
                                    <p:set>
                                      <p:cBhvr>
                                        <p:cTn id="21" dur="1" fill="hold">
                                          <p:stCondLst>
                                            <p:cond delay="0"/>
                                          </p:stCondLst>
                                        </p:cTn>
                                        <p:tgtEl>
                                          <p:spTgt spid="214035"/>
                                        </p:tgtEl>
                                        <p:attrNameLst>
                                          <p:attrName>style.visibility</p:attrName>
                                        </p:attrNameLst>
                                      </p:cBhvr>
                                      <p:to>
                                        <p:strVal val="visible"/>
                                      </p:to>
                                    </p:set>
                                    <p:animEffect transition="in" filter="dissolve">
                                      <p:cBhvr>
                                        <p:cTn id="22" dur="500"/>
                                        <p:tgtEl>
                                          <p:spTgt spid="214035"/>
                                        </p:tgtEl>
                                      </p:cBhvr>
                                    </p:animEffect>
                                  </p:childTnLst>
                                </p:cTn>
                              </p:par>
                              <p:par>
                                <p:cTn id="23" presetID="9" presetClass="entr" presetSubtype="0" fill="hold" nodeType="withEffect">
                                  <p:stCondLst>
                                    <p:cond delay="0"/>
                                  </p:stCondLst>
                                  <p:childTnLst>
                                    <p:set>
                                      <p:cBhvr>
                                        <p:cTn id="24" dur="1" fill="hold">
                                          <p:stCondLst>
                                            <p:cond delay="0"/>
                                          </p:stCondLst>
                                        </p:cTn>
                                        <p:tgtEl>
                                          <p:spTgt spid="214033"/>
                                        </p:tgtEl>
                                        <p:attrNameLst>
                                          <p:attrName>style.visibility</p:attrName>
                                        </p:attrNameLst>
                                      </p:cBhvr>
                                      <p:to>
                                        <p:strVal val="visible"/>
                                      </p:to>
                                    </p:set>
                                    <p:animEffect transition="in" filter="dissolve">
                                      <p:cBhvr>
                                        <p:cTn id="25" dur="500"/>
                                        <p:tgtEl>
                                          <p:spTgt spid="214033"/>
                                        </p:tgtEl>
                                      </p:cBhvr>
                                    </p:animEffect>
                                  </p:childTnLst>
                                </p:cTn>
                              </p:par>
                              <p:par>
                                <p:cTn id="26" presetID="9" presetClass="entr" presetSubtype="0" fill="hold" nodeType="withEffect">
                                  <p:stCondLst>
                                    <p:cond delay="0"/>
                                  </p:stCondLst>
                                  <p:childTnLst>
                                    <p:set>
                                      <p:cBhvr>
                                        <p:cTn id="27" dur="1" fill="hold">
                                          <p:stCondLst>
                                            <p:cond delay="0"/>
                                          </p:stCondLst>
                                        </p:cTn>
                                        <p:tgtEl>
                                          <p:spTgt spid="214031"/>
                                        </p:tgtEl>
                                        <p:attrNameLst>
                                          <p:attrName>style.visibility</p:attrName>
                                        </p:attrNameLst>
                                      </p:cBhvr>
                                      <p:to>
                                        <p:strVal val="visible"/>
                                      </p:to>
                                    </p:set>
                                    <p:animEffect transition="in" filter="dissolve">
                                      <p:cBhvr>
                                        <p:cTn id="28" dur="500"/>
                                        <p:tgtEl>
                                          <p:spTgt spid="214031"/>
                                        </p:tgtEl>
                                      </p:cBhvr>
                                    </p:animEffect>
                                  </p:childTnLst>
                                </p:cTn>
                              </p:par>
                              <p:par>
                                <p:cTn id="29" presetID="12" presetClass="entr" presetSubtype="4" fill="hold" nodeType="withEffect">
                                  <p:stCondLst>
                                    <p:cond delay="0"/>
                                  </p:stCondLst>
                                  <p:childTnLst>
                                    <p:set>
                                      <p:cBhvr>
                                        <p:cTn id="30" dur="1" fill="hold">
                                          <p:stCondLst>
                                            <p:cond delay="0"/>
                                          </p:stCondLst>
                                        </p:cTn>
                                        <p:tgtEl>
                                          <p:spTgt spid="214030"/>
                                        </p:tgtEl>
                                        <p:attrNameLst>
                                          <p:attrName>style.visibility</p:attrName>
                                        </p:attrNameLst>
                                      </p:cBhvr>
                                      <p:to>
                                        <p:strVal val="visible"/>
                                      </p:to>
                                    </p:set>
                                    <p:animEffect transition="in" filter="slide(fromBottom)">
                                      <p:cBhvr>
                                        <p:cTn id="31" dur="500"/>
                                        <p:tgtEl>
                                          <p:spTgt spid="21403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nodeType="clickEffect">
                                  <p:stCondLst>
                                    <p:cond delay="0"/>
                                  </p:stCondLst>
                                  <p:childTnLst>
                                    <p:set>
                                      <p:cBhvr>
                                        <p:cTn id="35" dur="1" fill="hold">
                                          <p:stCondLst>
                                            <p:cond delay="0"/>
                                          </p:stCondLst>
                                        </p:cTn>
                                        <p:tgtEl>
                                          <p:spTgt spid="214028"/>
                                        </p:tgtEl>
                                        <p:attrNameLst>
                                          <p:attrName>style.visibility</p:attrName>
                                        </p:attrNameLst>
                                      </p:cBhvr>
                                      <p:to>
                                        <p:strVal val="visible"/>
                                      </p:to>
                                    </p:set>
                                    <p:animEffect transition="in" filter="slide(fromBottom)">
                                      <p:cBhvr>
                                        <p:cTn id="36" dur="500"/>
                                        <p:tgtEl>
                                          <p:spTgt spid="214028"/>
                                        </p:tgtEl>
                                      </p:cBhvr>
                                    </p:animEffect>
                                  </p:childTnLst>
                                </p:cTn>
                              </p:par>
                              <p:par>
                                <p:cTn id="37" presetID="12" presetClass="entr" presetSubtype="4" fill="hold" nodeType="withEffect">
                                  <p:stCondLst>
                                    <p:cond delay="0"/>
                                  </p:stCondLst>
                                  <p:childTnLst>
                                    <p:set>
                                      <p:cBhvr>
                                        <p:cTn id="38" dur="1" fill="hold">
                                          <p:stCondLst>
                                            <p:cond delay="0"/>
                                          </p:stCondLst>
                                        </p:cTn>
                                        <p:tgtEl>
                                          <p:spTgt spid="214027"/>
                                        </p:tgtEl>
                                        <p:attrNameLst>
                                          <p:attrName>style.visibility</p:attrName>
                                        </p:attrNameLst>
                                      </p:cBhvr>
                                      <p:to>
                                        <p:strVal val="visible"/>
                                      </p:to>
                                    </p:set>
                                    <p:animEffect transition="in" filter="slide(fromBottom)">
                                      <p:cBhvr>
                                        <p:cTn id="39" dur="500"/>
                                        <p:tgtEl>
                                          <p:spTgt spid="214027"/>
                                        </p:tgtEl>
                                      </p:cBhvr>
                                    </p:animEffect>
                                  </p:childTnLst>
                                </p:cTn>
                              </p:par>
                              <p:par>
                                <p:cTn id="40" presetID="12" presetClass="entr" presetSubtype="4" fill="hold" nodeType="withEffect">
                                  <p:stCondLst>
                                    <p:cond delay="0"/>
                                  </p:stCondLst>
                                  <p:childTnLst>
                                    <p:set>
                                      <p:cBhvr>
                                        <p:cTn id="41" dur="1" fill="hold">
                                          <p:stCondLst>
                                            <p:cond delay="0"/>
                                          </p:stCondLst>
                                        </p:cTn>
                                        <p:tgtEl>
                                          <p:spTgt spid="214026"/>
                                        </p:tgtEl>
                                        <p:attrNameLst>
                                          <p:attrName>style.visibility</p:attrName>
                                        </p:attrNameLst>
                                      </p:cBhvr>
                                      <p:to>
                                        <p:strVal val="visible"/>
                                      </p:to>
                                    </p:set>
                                    <p:animEffect transition="in" filter="slide(fromBottom)">
                                      <p:cBhvr>
                                        <p:cTn id="42" dur="500"/>
                                        <p:tgtEl>
                                          <p:spTgt spid="214026"/>
                                        </p:tgtEl>
                                      </p:cBhvr>
                                    </p:animEffect>
                                  </p:childTnLst>
                                </p:cTn>
                              </p:par>
                              <p:par>
                                <p:cTn id="43" presetID="12" presetClass="entr" presetSubtype="4" fill="hold" nodeType="withEffect">
                                  <p:stCondLst>
                                    <p:cond delay="0"/>
                                  </p:stCondLst>
                                  <p:childTnLst>
                                    <p:set>
                                      <p:cBhvr>
                                        <p:cTn id="44" dur="1" fill="hold">
                                          <p:stCondLst>
                                            <p:cond delay="0"/>
                                          </p:stCondLst>
                                        </p:cTn>
                                        <p:tgtEl>
                                          <p:spTgt spid="214025"/>
                                        </p:tgtEl>
                                        <p:attrNameLst>
                                          <p:attrName>style.visibility</p:attrName>
                                        </p:attrNameLst>
                                      </p:cBhvr>
                                      <p:to>
                                        <p:strVal val="visible"/>
                                      </p:to>
                                    </p:set>
                                    <p:animEffect transition="in" filter="slide(fromBottom)">
                                      <p:cBhvr>
                                        <p:cTn id="45" dur="500"/>
                                        <p:tgtEl>
                                          <p:spTgt spid="214025"/>
                                        </p:tgtEl>
                                      </p:cBhvr>
                                    </p:animEffect>
                                  </p:childTnLst>
                                </p:cTn>
                              </p:par>
                              <p:par>
                                <p:cTn id="46" presetID="12" presetClass="entr" presetSubtype="4" fill="hold" nodeType="withEffect">
                                  <p:stCondLst>
                                    <p:cond delay="0"/>
                                  </p:stCondLst>
                                  <p:childTnLst>
                                    <p:set>
                                      <p:cBhvr>
                                        <p:cTn id="47" dur="1" fill="hold">
                                          <p:stCondLst>
                                            <p:cond delay="0"/>
                                          </p:stCondLst>
                                        </p:cTn>
                                        <p:tgtEl>
                                          <p:spTgt spid="214022"/>
                                        </p:tgtEl>
                                        <p:attrNameLst>
                                          <p:attrName>style.visibility</p:attrName>
                                        </p:attrNameLst>
                                      </p:cBhvr>
                                      <p:to>
                                        <p:strVal val="visible"/>
                                      </p:to>
                                    </p:set>
                                    <p:animEffect transition="in" filter="slide(fromBottom)">
                                      <p:cBhvr>
                                        <p:cTn id="48" dur="500"/>
                                        <p:tgtEl>
                                          <p:spTgt spid="21402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4" fill="hold" nodeType="clickEffect">
                                  <p:stCondLst>
                                    <p:cond delay="0"/>
                                  </p:stCondLst>
                                  <p:childTnLst>
                                    <p:set>
                                      <p:cBhvr>
                                        <p:cTn id="52" dur="1" fill="hold">
                                          <p:stCondLst>
                                            <p:cond delay="0"/>
                                          </p:stCondLst>
                                        </p:cTn>
                                        <p:tgtEl>
                                          <p:spTgt spid="214024"/>
                                        </p:tgtEl>
                                        <p:attrNameLst>
                                          <p:attrName>style.visibility</p:attrName>
                                        </p:attrNameLst>
                                      </p:cBhvr>
                                      <p:to>
                                        <p:strVal val="visible"/>
                                      </p:to>
                                    </p:set>
                                    <p:animEffect transition="in" filter="slide(fromBottom)">
                                      <p:cBhvr>
                                        <p:cTn id="53" dur="500"/>
                                        <p:tgtEl>
                                          <p:spTgt spid="21402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4" fill="hold" nodeType="clickEffect">
                                  <p:stCondLst>
                                    <p:cond delay="0"/>
                                  </p:stCondLst>
                                  <p:childTnLst>
                                    <p:set>
                                      <p:cBhvr>
                                        <p:cTn id="57" dur="1" fill="hold">
                                          <p:stCondLst>
                                            <p:cond delay="0"/>
                                          </p:stCondLst>
                                        </p:cTn>
                                        <p:tgtEl>
                                          <p:spTgt spid="214023"/>
                                        </p:tgtEl>
                                        <p:attrNameLst>
                                          <p:attrName>style.visibility</p:attrName>
                                        </p:attrNameLst>
                                      </p:cBhvr>
                                      <p:to>
                                        <p:strVal val="visible"/>
                                      </p:to>
                                    </p:set>
                                    <p:animEffect transition="in" filter="slide(fromBottom)">
                                      <p:cBhvr>
                                        <p:cTn id="58" dur="500"/>
                                        <p:tgtEl>
                                          <p:spTgt spid="21402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4" fill="hold" nodeType="clickEffect">
                                  <p:stCondLst>
                                    <p:cond delay="0"/>
                                  </p:stCondLst>
                                  <p:childTnLst>
                                    <p:set>
                                      <p:cBhvr>
                                        <p:cTn id="62" dur="1" fill="hold">
                                          <p:stCondLst>
                                            <p:cond delay="0"/>
                                          </p:stCondLst>
                                        </p:cTn>
                                        <p:tgtEl>
                                          <p:spTgt spid="214021"/>
                                        </p:tgtEl>
                                        <p:attrNameLst>
                                          <p:attrName>style.visibility</p:attrName>
                                        </p:attrNameLst>
                                      </p:cBhvr>
                                      <p:to>
                                        <p:strVal val="visible"/>
                                      </p:to>
                                    </p:set>
                                    <p:animEffect transition="in" filter="slide(fromBottom)">
                                      <p:cBhvr>
                                        <p:cTn id="63" dur="500"/>
                                        <p:tgtEl>
                                          <p:spTgt spid="21402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4" fill="hold" nodeType="clickEffect">
                                  <p:stCondLst>
                                    <p:cond delay="0"/>
                                  </p:stCondLst>
                                  <p:childTnLst>
                                    <p:set>
                                      <p:cBhvr>
                                        <p:cTn id="67" dur="1" fill="hold">
                                          <p:stCondLst>
                                            <p:cond delay="0"/>
                                          </p:stCondLst>
                                        </p:cTn>
                                        <p:tgtEl>
                                          <p:spTgt spid="214020"/>
                                        </p:tgtEl>
                                        <p:attrNameLst>
                                          <p:attrName>style.visibility</p:attrName>
                                        </p:attrNameLst>
                                      </p:cBhvr>
                                      <p:to>
                                        <p:strVal val="visible"/>
                                      </p:to>
                                    </p:set>
                                    <p:animEffect transition="in" filter="slide(fromBottom)">
                                      <p:cBhvr>
                                        <p:cTn id="68" dur="500"/>
                                        <p:tgtEl>
                                          <p:spTgt spid="21402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2" presetClass="entr" presetSubtype="4" fill="hold" nodeType="clickEffect">
                                  <p:stCondLst>
                                    <p:cond delay="0"/>
                                  </p:stCondLst>
                                  <p:childTnLst>
                                    <p:set>
                                      <p:cBhvr>
                                        <p:cTn id="72" dur="1" fill="hold">
                                          <p:stCondLst>
                                            <p:cond delay="0"/>
                                          </p:stCondLst>
                                        </p:cTn>
                                        <p:tgtEl>
                                          <p:spTgt spid="214037"/>
                                        </p:tgtEl>
                                        <p:attrNameLst>
                                          <p:attrName>style.visibility</p:attrName>
                                        </p:attrNameLst>
                                      </p:cBhvr>
                                      <p:to>
                                        <p:strVal val="visible"/>
                                      </p:to>
                                    </p:set>
                                    <p:animEffect transition="in" filter="slide(fromBottom)">
                                      <p:cBhvr>
                                        <p:cTn id="73" dur="500"/>
                                        <p:tgtEl>
                                          <p:spTgt spid="21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animBg="1"/>
      <p:bldP spid="214020" grpId="0"/>
      <p:bldP spid="214021" grpId="0"/>
      <p:bldP spid="214022" grpId="0"/>
      <p:bldP spid="214023" grpId="0"/>
      <p:bldP spid="214024" grpId="0"/>
      <p:bldP spid="214025" grpId="0"/>
      <p:bldP spid="214026" grpId="0"/>
      <p:bldP spid="214027" grpId="0"/>
      <p:bldP spid="214028" grpId="0"/>
      <p:bldP spid="214036" grpId="0"/>
      <p:bldP spid="2140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2DBD02A6-1BBF-C3B8-B0DB-CCF64DD8D1A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699A8455-3D9A-6F41-90E2-207B00A2FACB}" type="slidenum">
              <a:rPr kumimoji="0" lang="en-US" altLang="zh-CN" sz="1000">
                <a:solidFill>
                  <a:srgbClr val="808080"/>
                </a:solidFill>
                <a:ea typeface="华文行楷" panose="02010800040101010101" pitchFamily="2" charset="-122"/>
              </a:rPr>
              <a:pPr fontAlgn="base">
                <a:spcBef>
                  <a:spcPct val="0"/>
                </a:spcBef>
                <a:spcAft>
                  <a:spcPct val="0"/>
                </a:spcAft>
                <a:buClrTx/>
                <a:buSzTx/>
              </a:pPr>
              <a:t>8</a:t>
            </a:fld>
            <a:endParaRPr kumimoji="0" lang="en-US" altLang="zh-CN" sz="1000">
              <a:solidFill>
                <a:srgbClr val="808080"/>
              </a:solidFill>
              <a:ea typeface="华文行楷" panose="02010800040101010101" pitchFamily="2" charset="-122"/>
            </a:endParaRPr>
          </a:p>
        </p:txBody>
      </p:sp>
      <p:sp>
        <p:nvSpPr>
          <p:cNvPr id="8195" name="Rectangle 2">
            <a:extLst>
              <a:ext uri="{FF2B5EF4-FFF2-40B4-BE49-F238E27FC236}">
                <a16:creationId xmlns:a16="http://schemas.microsoft.com/office/drawing/2014/main" id="{636446EE-F9B4-ECD3-9C1C-06520412A523}"/>
              </a:ext>
            </a:extLst>
          </p:cNvPr>
          <p:cNvSpPr>
            <a:spLocks noGrp="1" noChangeArrowheads="1"/>
          </p:cNvSpPr>
          <p:nvPr>
            <p:ph type="title"/>
          </p:nvPr>
        </p:nvSpPr>
        <p:spPr/>
        <p:txBody>
          <a:bodyPr/>
          <a:lstStyle/>
          <a:p>
            <a:pPr eaLnBrk="1" hangingPunct="1"/>
            <a:r>
              <a:rPr lang="zh-CN" altLang="en-US" dirty="0">
                <a:solidFill>
                  <a:srgbClr val="FF0000"/>
                </a:solidFill>
              </a:rPr>
              <a:t>线性</a:t>
            </a:r>
            <a:r>
              <a:rPr lang="zh-CN" altLang="en-US" dirty="0"/>
              <a:t>盈亏平衡分析</a:t>
            </a:r>
          </a:p>
        </p:txBody>
      </p:sp>
      <p:sp>
        <p:nvSpPr>
          <p:cNvPr id="203779" name="Rectangle 3">
            <a:extLst>
              <a:ext uri="{FF2B5EF4-FFF2-40B4-BE49-F238E27FC236}">
                <a16:creationId xmlns:a16="http://schemas.microsoft.com/office/drawing/2014/main" id="{1874D411-F3B8-8065-9FDD-B7A2CA2DF5E7}"/>
              </a:ext>
            </a:extLst>
          </p:cNvPr>
          <p:cNvSpPr>
            <a:spLocks noChangeArrowheads="1"/>
          </p:cNvSpPr>
          <p:nvPr/>
        </p:nvSpPr>
        <p:spPr bwMode="gray">
          <a:xfrm>
            <a:off x="3810001" y="2833688"/>
            <a:ext cx="3794125" cy="658812"/>
          </a:xfrm>
          <a:prstGeom prst="rect">
            <a:avLst/>
          </a:prstGeom>
          <a:gradFill rotWithShape="1">
            <a:gsLst>
              <a:gs pos="0">
                <a:schemeClr val="accent1">
                  <a:gamma/>
                  <a:tint val="0"/>
                  <a:invGamma/>
                </a:schemeClr>
              </a:gs>
              <a:gs pos="100000">
                <a:schemeClr val="accent1"/>
              </a:gs>
            </a:gsLst>
            <a:lin ang="0" scaled="1"/>
          </a:gradFill>
          <a:ln>
            <a:noFill/>
          </a:ln>
          <a:effectLst/>
        </p:spPr>
        <p:txBody>
          <a:bodyPr wrap="none" anchor="ctr"/>
          <a:lstStyle/>
          <a:p>
            <a:pPr fontAlgn="base">
              <a:spcBef>
                <a:spcPct val="0"/>
              </a:spcBef>
              <a:spcAft>
                <a:spcPct val="0"/>
              </a:spcAft>
              <a:defRPr/>
            </a:pPr>
            <a:endParaRPr lang="zh-CN" altLang="en-US">
              <a:solidFill>
                <a:srgbClr val="000000"/>
              </a:solidFill>
              <a:latin typeface="Tahoma" panose="020B0604030504040204" pitchFamily="34" charset="0"/>
              <a:ea typeface="宋体" panose="02010600030101010101" pitchFamily="2" charset="-122"/>
            </a:endParaRPr>
          </a:p>
        </p:txBody>
      </p:sp>
      <p:grpSp>
        <p:nvGrpSpPr>
          <p:cNvPr id="203780" name="Group 4">
            <a:extLst>
              <a:ext uri="{FF2B5EF4-FFF2-40B4-BE49-F238E27FC236}">
                <a16:creationId xmlns:a16="http://schemas.microsoft.com/office/drawing/2014/main" id="{D7F3DC6F-93AE-0F53-E202-11219293EBA2}"/>
              </a:ext>
            </a:extLst>
          </p:cNvPr>
          <p:cNvGrpSpPr>
            <a:grpSpLocks/>
          </p:cNvGrpSpPr>
          <p:nvPr/>
        </p:nvGrpSpPr>
        <p:grpSpPr bwMode="auto">
          <a:xfrm>
            <a:off x="3089275" y="1538289"/>
            <a:ext cx="4389438" cy="917575"/>
            <a:chOff x="385" y="1344"/>
            <a:chExt cx="2765" cy="578"/>
          </a:xfrm>
        </p:grpSpPr>
        <p:grpSp>
          <p:nvGrpSpPr>
            <p:cNvPr id="8216" name="Group 5">
              <a:extLst>
                <a:ext uri="{FF2B5EF4-FFF2-40B4-BE49-F238E27FC236}">
                  <a16:creationId xmlns:a16="http://schemas.microsoft.com/office/drawing/2014/main" id="{5FD7B650-6EFE-345D-117A-6E6C28FEE286}"/>
                </a:ext>
              </a:extLst>
            </p:cNvPr>
            <p:cNvGrpSpPr>
              <a:grpSpLocks/>
            </p:cNvGrpSpPr>
            <p:nvPr/>
          </p:nvGrpSpPr>
          <p:grpSpPr bwMode="auto">
            <a:xfrm>
              <a:off x="703" y="1344"/>
              <a:ext cx="2447" cy="578"/>
              <a:chOff x="0" y="864"/>
              <a:chExt cx="3553" cy="802"/>
            </a:xfrm>
          </p:grpSpPr>
          <p:sp>
            <p:nvSpPr>
              <p:cNvPr id="203782" name="Rectangle 6">
                <a:extLst>
                  <a:ext uri="{FF2B5EF4-FFF2-40B4-BE49-F238E27FC236}">
                    <a16:creationId xmlns:a16="http://schemas.microsoft.com/office/drawing/2014/main" id="{B6AA6845-CEEE-8CDE-A4BC-C8B84D5F40E4}"/>
                  </a:ext>
                </a:extLst>
              </p:cNvPr>
              <p:cNvSpPr>
                <a:spLocks noChangeArrowheads="1"/>
              </p:cNvSpPr>
              <p:nvPr/>
            </p:nvSpPr>
            <p:spPr bwMode="gray">
              <a:xfrm>
                <a:off x="0" y="1085"/>
                <a:ext cx="3146" cy="576"/>
              </a:xfrm>
              <a:prstGeom prst="rect">
                <a:avLst/>
              </a:prstGeom>
              <a:gradFill rotWithShape="1">
                <a:gsLst>
                  <a:gs pos="0">
                    <a:schemeClr val="accent2">
                      <a:gamma/>
                      <a:tint val="0"/>
                      <a:invGamma/>
                    </a:schemeClr>
                  </a:gs>
                  <a:gs pos="100000">
                    <a:schemeClr val="accent2"/>
                  </a:gs>
                </a:gsLst>
                <a:lin ang="0" scaled="1"/>
              </a:gradFill>
              <a:ln>
                <a:noFill/>
              </a:ln>
              <a:effectLst/>
            </p:spPr>
            <p:txBody>
              <a:bodyPr wrap="none" anchor="ctr"/>
              <a:lstStyle/>
              <a:p>
                <a:pPr fontAlgn="base">
                  <a:spcBef>
                    <a:spcPct val="0"/>
                  </a:spcBef>
                  <a:spcAft>
                    <a:spcPct val="0"/>
                  </a:spcAft>
                  <a:defRPr/>
                </a:pPr>
                <a:endParaRPr lang="zh-CN" altLang="en-US">
                  <a:solidFill>
                    <a:srgbClr val="000000"/>
                  </a:solidFill>
                  <a:latin typeface="Tahoma" panose="020B0604030504040204" pitchFamily="34" charset="0"/>
                  <a:ea typeface="宋体" panose="02010600030101010101" pitchFamily="2" charset="-122"/>
                </a:endParaRPr>
              </a:p>
            </p:txBody>
          </p:sp>
          <p:grpSp>
            <p:nvGrpSpPr>
              <p:cNvPr id="8219" name="Group 7">
                <a:extLst>
                  <a:ext uri="{FF2B5EF4-FFF2-40B4-BE49-F238E27FC236}">
                    <a16:creationId xmlns:a16="http://schemas.microsoft.com/office/drawing/2014/main" id="{ED7D6E81-E97A-AD7A-97D7-B40EA7474A22}"/>
                  </a:ext>
                </a:extLst>
              </p:cNvPr>
              <p:cNvGrpSpPr>
                <a:grpSpLocks/>
              </p:cNvGrpSpPr>
              <p:nvPr/>
            </p:nvGrpSpPr>
            <p:grpSpPr bwMode="auto">
              <a:xfrm>
                <a:off x="2734" y="864"/>
                <a:ext cx="819" cy="802"/>
                <a:chOff x="1488" y="1968"/>
                <a:chExt cx="432" cy="432"/>
              </a:xfrm>
            </p:grpSpPr>
            <p:grpSp>
              <p:nvGrpSpPr>
                <p:cNvPr id="8220" name="Group 8">
                  <a:extLst>
                    <a:ext uri="{FF2B5EF4-FFF2-40B4-BE49-F238E27FC236}">
                      <a16:creationId xmlns:a16="http://schemas.microsoft.com/office/drawing/2014/main" id="{57F3F264-F938-49B0-0B8C-B5E86A0C2BC7}"/>
                    </a:ext>
                  </a:extLst>
                </p:cNvPr>
                <p:cNvGrpSpPr>
                  <a:grpSpLocks/>
                </p:cNvGrpSpPr>
                <p:nvPr/>
              </p:nvGrpSpPr>
              <p:grpSpPr bwMode="auto">
                <a:xfrm>
                  <a:off x="1488" y="1968"/>
                  <a:ext cx="432" cy="432"/>
                  <a:chOff x="2016" y="1920"/>
                  <a:chExt cx="1680" cy="1680"/>
                </a:xfrm>
              </p:grpSpPr>
              <p:sp>
                <p:nvSpPr>
                  <p:cNvPr id="203785" name="Oval 9">
                    <a:extLst>
                      <a:ext uri="{FF2B5EF4-FFF2-40B4-BE49-F238E27FC236}">
                        <a16:creationId xmlns:a16="http://schemas.microsoft.com/office/drawing/2014/main" id="{0B81BE40-49B4-5F58-55DB-44F3ECEEC49B}"/>
                      </a:ext>
                    </a:extLst>
                  </p:cNvPr>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39216"/>
                          <a:invGamma/>
                        </a:schemeClr>
                      </a:gs>
                    </a:gsLst>
                    <a:lin ang="5400000" scaled="1"/>
                  </a:gradFill>
                  <a:ln>
                    <a:noFill/>
                  </a:ln>
                  <a:effectLst/>
                </p:spPr>
                <p:txBody>
                  <a:bodyPr wrap="none" anchor="ctr"/>
                  <a:lstStyle/>
                  <a:p>
                    <a:pPr fontAlgn="base">
                      <a:spcBef>
                        <a:spcPct val="0"/>
                      </a:spcBef>
                      <a:spcAft>
                        <a:spcPct val="0"/>
                      </a:spcAft>
                      <a:defRPr/>
                    </a:pPr>
                    <a:endParaRPr lang="zh-CN" altLang="en-US">
                      <a:solidFill>
                        <a:srgbClr val="000000"/>
                      </a:solidFill>
                      <a:latin typeface="Tahoma" panose="020B0604030504040204" pitchFamily="34" charset="0"/>
                      <a:ea typeface="宋体" panose="02010600030101010101" pitchFamily="2" charset="-122"/>
                    </a:endParaRPr>
                  </a:p>
                </p:txBody>
              </p:sp>
              <p:sp>
                <p:nvSpPr>
                  <p:cNvPr id="8223" name="Freeform 10">
                    <a:extLst>
                      <a:ext uri="{FF2B5EF4-FFF2-40B4-BE49-F238E27FC236}">
                        <a16:creationId xmlns:a16="http://schemas.microsoft.com/office/drawing/2014/main" id="{0093D6BC-B0D2-BCD7-B592-53BD292DE1F0}"/>
                      </a:ext>
                    </a:extLst>
                  </p:cNvPr>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grpSp>
            <p:sp>
              <p:nvSpPr>
                <p:cNvPr id="203787" name="Text Box 11">
                  <a:extLst>
                    <a:ext uri="{FF2B5EF4-FFF2-40B4-BE49-F238E27FC236}">
                      <a16:creationId xmlns:a16="http://schemas.microsoft.com/office/drawing/2014/main" id="{BAE012AB-7B8B-E7D6-C643-4A169D4F2259}"/>
                    </a:ext>
                  </a:extLst>
                </p:cNvPr>
                <p:cNvSpPr txBox="1">
                  <a:spLocks noChangeArrowheads="1"/>
                </p:cNvSpPr>
                <p:nvPr/>
              </p:nvSpPr>
              <p:spPr bwMode="gray">
                <a:xfrm>
                  <a:off x="1613" y="2016"/>
                  <a:ext cx="204" cy="217"/>
                </a:xfrm>
                <a:prstGeom prst="rect">
                  <a:avLst/>
                </a:prstGeom>
                <a:noFill/>
                <a:ln>
                  <a:noFill/>
                </a:ln>
                <a:effectLst/>
              </p:spPr>
              <p:txBody>
                <a:bodyPr wrap="none">
                  <a:spAutoFit/>
                </a:bodyPr>
                <a:lstStyle/>
                <a:p>
                  <a:pPr algn="ctr" eaLnBrk="0" fontAlgn="base" hangingPunct="0">
                    <a:spcBef>
                      <a:spcPct val="0"/>
                    </a:spcBef>
                    <a:spcAft>
                      <a:spcPct val="0"/>
                    </a:spcAft>
                    <a:defRPr/>
                  </a:pPr>
                  <a:r>
                    <a:rPr lang="en-US" altLang="zh-CN" sz="2400" b="1">
                      <a:solidFill>
                        <a:srgbClr val="000000"/>
                      </a:solidFill>
                      <a:effectLst>
                        <a:outerShdw blurRad="38100" dist="38100" dir="2700000" algn="tl">
                          <a:srgbClr val="C0C0C0"/>
                        </a:outerShdw>
                      </a:effectLst>
                      <a:latin typeface="Verdana" pitchFamily="34" charset="0"/>
                      <a:ea typeface="宋体" panose="02010600030101010101" pitchFamily="2" charset="-122"/>
                    </a:rPr>
                    <a:t>A</a:t>
                  </a:r>
                </a:p>
              </p:txBody>
            </p:sp>
          </p:grpSp>
        </p:grpSp>
        <p:sp>
          <p:nvSpPr>
            <p:cNvPr id="8217" name="Text Box 12">
              <a:extLst>
                <a:ext uri="{FF2B5EF4-FFF2-40B4-BE49-F238E27FC236}">
                  <a16:creationId xmlns:a16="http://schemas.microsoft.com/office/drawing/2014/main" id="{B584FC3B-1A16-DC1A-1CA7-E1BE9BBED603}"/>
                </a:ext>
              </a:extLst>
            </p:cNvPr>
            <p:cNvSpPr txBox="1">
              <a:spLocks noChangeArrowheads="1"/>
            </p:cNvSpPr>
            <p:nvPr/>
          </p:nvSpPr>
          <p:spPr bwMode="gray">
            <a:xfrm>
              <a:off x="385" y="1616"/>
              <a:ext cx="1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r" eaLnBrk="0" fontAlgn="base" hangingPunct="0">
                <a:spcBef>
                  <a:spcPct val="0"/>
                </a:spcBef>
                <a:spcAft>
                  <a:spcPct val="0"/>
                </a:spcAft>
                <a:buClrTx/>
                <a:buSzTx/>
              </a:pPr>
              <a:r>
                <a:rPr kumimoji="0" lang="zh-CN" altLang="en-US" sz="2000" b="1">
                  <a:solidFill>
                    <a:srgbClr val="000000"/>
                  </a:solidFill>
                  <a:latin typeface="Arial" panose="020B0604020202020204" pitchFamily="34" charset="0"/>
                  <a:ea typeface="幼圆" pitchFamily="49" charset="-122"/>
                </a:rPr>
                <a:t>产量等于销售量</a:t>
              </a:r>
            </a:p>
          </p:txBody>
        </p:sp>
      </p:grpSp>
      <p:grpSp>
        <p:nvGrpSpPr>
          <p:cNvPr id="203789" name="Group 13">
            <a:extLst>
              <a:ext uri="{FF2B5EF4-FFF2-40B4-BE49-F238E27FC236}">
                <a16:creationId xmlns:a16="http://schemas.microsoft.com/office/drawing/2014/main" id="{38CF5994-9C94-1135-B499-45066B9692B9}"/>
              </a:ext>
            </a:extLst>
          </p:cNvPr>
          <p:cNvGrpSpPr>
            <a:grpSpLocks/>
          </p:cNvGrpSpPr>
          <p:nvPr/>
        </p:nvGrpSpPr>
        <p:grpSpPr bwMode="auto">
          <a:xfrm>
            <a:off x="7265989" y="2617789"/>
            <a:ext cx="987425" cy="922337"/>
            <a:chOff x="3938" y="1968"/>
            <a:chExt cx="430" cy="437"/>
          </a:xfrm>
        </p:grpSpPr>
        <p:grpSp>
          <p:nvGrpSpPr>
            <p:cNvPr id="8212" name="Group 14">
              <a:extLst>
                <a:ext uri="{FF2B5EF4-FFF2-40B4-BE49-F238E27FC236}">
                  <a16:creationId xmlns:a16="http://schemas.microsoft.com/office/drawing/2014/main" id="{D705960E-852E-0BD3-24E5-6DB6C4E5FBC0}"/>
                </a:ext>
              </a:extLst>
            </p:cNvPr>
            <p:cNvGrpSpPr>
              <a:grpSpLocks/>
            </p:cNvGrpSpPr>
            <p:nvPr/>
          </p:nvGrpSpPr>
          <p:grpSpPr bwMode="auto">
            <a:xfrm>
              <a:off x="3938" y="1968"/>
              <a:ext cx="430" cy="437"/>
              <a:chOff x="2016" y="1920"/>
              <a:chExt cx="1680" cy="1680"/>
            </a:xfrm>
          </p:grpSpPr>
          <p:sp>
            <p:nvSpPr>
              <p:cNvPr id="203791" name="Oval 15">
                <a:extLst>
                  <a:ext uri="{FF2B5EF4-FFF2-40B4-BE49-F238E27FC236}">
                    <a16:creationId xmlns:a16="http://schemas.microsoft.com/office/drawing/2014/main" id="{C59C4309-42B8-04F4-779D-06F2A569ECC0}"/>
                  </a:ext>
                </a:extLst>
              </p:cNvPr>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30196"/>
                      <a:invGamma/>
                    </a:schemeClr>
                  </a:gs>
                </a:gsLst>
                <a:lin ang="5400000" scaled="1"/>
              </a:gradFill>
              <a:ln>
                <a:noFill/>
              </a:ln>
              <a:effectLst/>
            </p:spPr>
            <p:txBody>
              <a:bodyPr wrap="none" anchor="ctr"/>
              <a:lstStyle/>
              <a:p>
                <a:pPr fontAlgn="base">
                  <a:spcBef>
                    <a:spcPct val="0"/>
                  </a:spcBef>
                  <a:spcAft>
                    <a:spcPct val="0"/>
                  </a:spcAft>
                  <a:defRPr/>
                </a:pPr>
                <a:endParaRPr lang="zh-CN" altLang="en-US">
                  <a:solidFill>
                    <a:srgbClr val="000000"/>
                  </a:solidFill>
                  <a:latin typeface="Tahoma" panose="020B0604030504040204" pitchFamily="34" charset="0"/>
                  <a:ea typeface="宋体" panose="02010600030101010101" pitchFamily="2" charset="-122"/>
                </a:endParaRPr>
              </a:p>
            </p:txBody>
          </p:sp>
          <p:sp>
            <p:nvSpPr>
              <p:cNvPr id="8215" name="Freeform 16">
                <a:extLst>
                  <a:ext uri="{FF2B5EF4-FFF2-40B4-BE49-F238E27FC236}">
                    <a16:creationId xmlns:a16="http://schemas.microsoft.com/office/drawing/2014/main" id="{26A5B011-90A5-D16C-DD59-203C5C9DC5CF}"/>
                  </a:ext>
                </a:extLst>
              </p:cNvPr>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grpSp>
        <p:sp>
          <p:nvSpPr>
            <p:cNvPr id="203793" name="Text Box 17">
              <a:extLst>
                <a:ext uri="{FF2B5EF4-FFF2-40B4-BE49-F238E27FC236}">
                  <a16:creationId xmlns:a16="http://schemas.microsoft.com/office/drawing/2014/main" id="{4A8D06DA-7C40-2F8A-1C6A-6BDD7383EBE4}"/>
                </a:ext>
              </a:extLst>
            </p:cNvPr>
            <p:cNvSpPr txBox="1">
              <a:spLocks noChangeArrowheads="1"/>
            </p:cNvSpPr>
            <p:nvPr/>
          </p:nvSpPr>
          <p:spPr bwMode="gray">
            <a:xfrm>
              <a:off x="4058" y="2028"/>
              <a:ext cx="184" cy="217"/>
            </a:xfrm>
            <a:prstGeom prst="rect">
              <a:avLst/>
            </a:prstGeom>
            <a:noFill/>
            <a:ln>
              <a:noFill/>
            </a:ln>
            <a:effectLst/>
          </p:spPr>
          <p:txBody>
            <a:bodyPr>
              <a:spAutoFit/>
            </a:bodyPr>
            <a:lstStyle/>
            <a:p>
              <a:pPr algn="ctr" eaLnBrk="0" fontAlgn="base" hangingPunct="0">
                <a:spcBef>
                  <a:spcPct val="0"/>
                </a:spcBef>
                <a:spcAft>
                  <a:spcPct val="0"/>
                </a:spcAft>
                <a:defRPr/>
              </a:pPr>
              <a:r>
                <a:rPr lang="en-US" altLang="zh-CN" sz="2400" b="1">
                  <a:solidFill>
                    <a:srgbClr val="000000"/>
                  </a:solidFill>
                  <a:effectLst>
                    <a:outerShdw blurRad="38100" dist="38100" dir="2700000" algn="tl">
                      <a:srgbClr val="C0C0C0"/>
                    </a:outerShdw>
                  </a:effectLst>
                  <a:latin typeface="Verdana" pitchFamily="34" charset="0"/>
                  <a:ea typeface="宋体" panose="02010600030101010101" pitchFamily="2" charset="-122"/>
                </a:rPr>
                <a:t>B</a:t>
              </a:r>
            </a:p>
          </p:txBody>
        </p:sp>
      </p:grpSp>
      <p:sp>
        <p:nvSpPr>
          <p:cNvPr id="203794" name="Text Box 18">
            <a:extLst>
              <a:ext uri="{FF2B5EF4-FFF2-40B4-BE49-F238E27FC236}">
                <a16:creationId xmlns:a16="http://schemas.microsoft.com/office/drawing/2014/main" id="{EDA5F3CA-D2DE-C7A3-4D19-2018F623D149}"/>
              </a:ext>
            </a:extLst>
          </p:cNvPr>
          <p:cNvSpPr txBox="1">
            <a:spLocks noChangeArrowheads="1"/>
          </p:cNvSpPr>
          <p:nvPr/>
        </p:nvSpPr>
        <p:spPr bwMode="gray">
          <a:xfrm>
            <a:off x="4025901" y="2978151"/>
            <a:ext cx="3311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Tx/>
              <a:buSzTx/>
            </a:pPr>
            <a:r>
              <a:rPr kumimoji="0" lang="zh-CN" altLang="en-US" sz="2000" b="1">
                <a:solidFill>
                  <a:srgbClr val="000000"/>
                </a:solidFill>
                <a:latin typeface="Arial" panose="020B0604020202020204" pitchFamily="34" charset="0"/>
                <a:ea typeface="幼圆" pitchFamily="49" charset="-122"/>
              </a:rPr>
              <a:t>单位产品的可变成本不变</a:t>
            </a:r>
            <a:endParaRPr kumimoji="0" lang="zh-CN" altLang="en-US" sz="1800" b="1">
              <a:solidFill>
                <a:srgbClr val="000000"/>
              </a:solidFill>
              <a:latin typeface="Arial" panose="020B0604020202020204" pitchFamily="34" charset="0"/>
              <a:ea typeface="宋体" panose="02010600030101010101" pitchFamily="2" charset="-122"/>
            </a:endParaRPr>
          </a:p>
        </p:txBody>
      </p:sp>
      <p:sp>
        <p:nvSpPr>
          <p:cNvPr id="203795" name="Rectangle 19">
            <a:extLst>
              <a:ext uri="{FF2B5EF4-FFF2-40B4-BE49-F238E27FC236}">
                <a16:creationId xmlns:a16="http://schemas.microsoft.com/office/drawing/2014/main" id="{A9FE484C-F2EB-03E4-B3E5-BB0FD7056504}"/>
              </a:ext>
            </a:extLst>
          </p:cNvPr>
          <p:cNvSpPr>
            <a:spLocks noChangeArrowheads="1"/>
          </p:cNvSpPr>
          <p:nvPr/>
        </p:nvSpPr>
        <p:spPr bwMode="gray">
          <a:xfrm>
            <a:off x="3890964" y="4705351"/>
            <a:ext cx="5400675" cy="614363"/>
          </a:xfrm>
          <a:prstGeom prst="rect">
            <a:avLst/>
          </a:prstGeom>
          <a:gradFill rotWithShape="1">
            <a:gsLst>
              <a:gs pos="0">
                <a:srgbClr val="FFFFFF"/>
              </a:gs>
              <a:gs pos="100000">
                <a:srgbClr val="C2BEE0"/>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03796" name="Rectangle 20">
            <a:extLst>
              <a:ext uri="{FF2B5EF4-FFF2-40B4-BE49-F238E27FC236}">
                <a16:creationId xmlns:a16="http://schemas.microsoft.com/office/drawing/2014/main" id="{3CAF3C02-63D6-950E-71BC-4D47E781BE3D}"/>
              </a:ext>
            </a:extLst>
          </p:cNvPr>
          <p:cNvSpPr>
            <a:spLocks noChangeArrowheads="1"/>
          </p:cNvSpPr>
          <p:nvPr/>
        </p:nvSpPr>
        <p:spPr bwMode="gray">
          <a:xfrm>
            <a:off x="3738564" y="3770314"/>
            <a:ext cx="4706937" cy="661987"/>
          </a:xfrm>
          <a:prstGeom prst="rect">
            <a:avLst/>
          </a:prstGeom>
          <a:gradFill rotWithShape="1">
            <a:gsLst>
              <a:gs pos="0">
                <a:srgbClr val="FFFFFF"/>
              </a:gs>
              <a:gs pos="100000">
                <a:srgbClr val="FFFFCC"/>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grpSp>
        <p:nvGrpSpPr>
          <p:cNvPr id="203797" name="Group 21">
            <a:extLst>
              <a:ext uri="{FF2B5EF4-FFF2-40B4-BE49-F238E27FC236}">
                <a16:creationId xmlns:a16="http://schemas.microsoft.com/office/drawing/2014/main" id="{024899AA-BF17-FA8B-F85F-DD60DB5F3010}"/>
              </a:ext>
            </a:extLst>
          </p:cNvPr>
          <p:cNvGrpSpPr>
            <a:grpSpLocks/>
          </p:cNvGrpSpPr>
          <p:nvPr/>
        </p:nvGrpSpPr>
        <p:grpSpPr bwMode="auto">
          <a:xfrm>
            <a:off x="8202614" y="3554414"/>
            <a:ext cx="909637" cy="928687"/>
            <a:chOff x="2016" y="1920"/>
            <a:chExt cx="1680" cy="1680"/>
          </a:xfrm>
        </p:grpSpPr>
        <p:sp>
          <p:nvSpPr>
            <p:cNvPr id="8210" name="Oval 22">
              <a:extLst>
                <a:ext uri="{FF2B5EF4-FFF2-40B4-BE49-F238E27FC236}">
                  <a16:creationId xmlns:a16="http://schemas.microsoft.com/office/drawing/2014/main" id="{0920D4E0-8A82-B0EE-9479-D6B4FF7C62A9}"/>
                </a:ext>
              </a:extLst>
            </p:cNvPr>
            <p:cNvSpPr>
              <a:spLocks noChangeArrowheads="1"/>
            </p:cNvSpPr>
            <p:nvPr/>
          </p:nvSpPr>
          <p:spPr bwMode="gray">
            <a:xfrm>
              <a:off x="2016" y="1920"/>
              <a:ext cx="1680" cy="1680"/>
            </a:xfrm>
            <a:prstGeom prst="ellipse">
              <a:avLst/>
            </a:prstGeom>
            <a:gradFill rotWithShape="1">
              <a:gsLst>
                <a:gs pos="0">
                  <a:srgbClr val="48483A"/>
                </a:gs>
                <a:gs pos="100000">
                  <a:srgbClr val="FFFFCC"/>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8211" name="Freeform 23">
              <a:extLst>
                <a:ext uri="{FF2B5EF4-FFF2-40B4-BE49-F238E27FC236}">
                  <a16:creationId xmlns:a16="http://schemas.microsoft.com/office/drawing/2014/main" id="{9913F88F-DB6F-7340-0780-FC7C4F815BA0}"/>
                </a:ext>
              </a:extLst>
            </p:cNvPr>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grpSp>
      <p:sp>
        <p:nvSpPr>
          <p:cNvPr id="203800" name="Text Box 24">
            <a:extLst>
              <a:ext uri="{FF2B5EF4-FFF2-40B4-BE49-F238E27FC236}">
                <a16:creationId xmlns:a16="http://schemas.microsoft.com/office/drawing/2014/main" id="{D0EBACD5-5347-5F99-ADA0-1F39AAC3B85A}"/>
              </a:ext>
            </a:extLst>
          </p:cNvPr>
          <p:cNvSpPr txBox="1">
            <a:spLocks noChangeArrowheads="1"/>
          </p:cNvSpPr>
          <p:nvPr/>
        </p:nvSpPr>
        <p:spPr bwMode="gray">
          <a:xfrm>
            <a:off x="8489951" y="3697288"/>
            <a:ext cx="417513" cy="457200"/>
          </a:xfrm>
          <a:prstGeom prst="rect">
            <a:avLst/>
          </a:prstGeom>
          <a:noFill/>
          <a:ln>
            <a:noFill/>
          </a:ln>
          <a:effectLst/>
        </p:spPr>
        <p:txBody>
          <a:bodyPr>
            <a:spAutoFit/>
          </a:bodyPr>
          <a:lstStyle/>
          <a:p>
            <a:pPr algn="ctr" eaLnBrk="0" fontAlgn="base" hangingPunct="0">
              <a:spcBef>
                <a:spcPct val="0"/>
              </a:spcBef>
              <a:spcAft>
                <a:spcPct val="0"/>
              </a:spcAft>
              <a:defRPr/>
            </a:pPr>
            <a:r>
              <a:rPr lang="en-US" altLang="zh-CN" sz="2400" b="1">
                <a:solidFill>
                  <a:srgbClr val="000000"/>
                </a:solidFill>
                <a:effectLst>
                  <a:outerShdw blurRad="38100" dist="38100" dir="2700000" algn="tl">
                    <a:srgbClr val="C0C0C0"/>
                  </a:outerShdw>
                </a:effectLst>
                <a:latin typeface="Verdana" pitchFamily="34" charset="0"/>
                <a:ea typeface="宋体" panose="02010600030101010101" pitchFamily="2" charset="-122"/>
              </a:rPr>
              <a:t>C</a:t>
            </a:r>
          </a:p>
        </p:txBody>
      </p:sp>
      <p:sp>
        <p:nvSpPr>
          <p:cNvPr id="203801" name="Text Box 25">
            <a:extLst>
              <a:ext uri="{FF2B5EF4-FFF2-40B4-BE49-F238E27FC236}">
                <a16:creationId xmlns:a16="http://schemas.microsoft.com/office/drawing/2014/main" id="{9D3C5D78-151F-2DFB-83D5-EE88D8116630}"/>
              </a:ext>
            </a:extLst>
          </p:cNvPr>
          <p:cNvSpPr txBox="1">
            <a:spLocks noChangeArrowheads="1"/>
          </p:cNvSpPr>
          <p:nvPr/>
        </p:nvSpPr>
        <p:spPr bwMode="gray">
          <a:xfrm>
            <a:off x="4673601" y="3913189"/>
            <a:ext cx="32496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r" eaLnBrk="0" fontAlgn="base" hangingPunct="0">
              <a:spcBef>
                <a:spcPct val="0"/>
              </a:spcBef>
              <a:spcAft>
                <a:spcPct val="0"/>
              </a:spcAft>
              <a:buClrTx/>
              <a:buSzTx/>
            </a:pPr>
            <a:r>
              <a:rPr kumimoji="0" lang="zh-CN" altLang="en-US" sz="2000" b="1">
                <a:solidFill>
                  <a:srgbClr val="000000"/>
                </a:solidFill>
                <a:latin typeface="Arial" panose="020B0604020202020204" pitchFamily="34" charset="0"/>
                <a:ea typeface="幼圆" pitchFamily="49" charset="-122"/>
              </a:rPr>
              <a:t>单位产品的销售单价不变</a:t>
            </a:r>
            <a:endParaRPr kumimoji="0" lang="zh-CN" altLang="en-US" sz="1800" b="1">
              <a:solidFill>
                <a:srgbClr val="000000"/>
              </a:solidFill>
              <a:latin typeface="Arial" panose="020B0604020202020204" pitchFamily="34" charset="0"/>
              <a:ea typeface="宋体" panose="02010600030101010101" pitchFamily="2" charset="-122"/>
            </a:endParaRPr>
          </a:p>
        </p:txBody>
      </p:sp>
      <p:sp>
        <p:nvSpPr>
          <p:cNvPr id="203802" name="Text Box 26">
            <a:extLst>
              <a:ext uri="{FF2B5EF4-FFF2-40B4-BE49-F238E27FC236}">
                <a16:creationId xmlns:a16="http://schemas.microsoft.com/office/drawing/2014/main" id="{21B7B8CB-0E60-64EA-A6BC-6C85BF6D0911}"/>
              </a:ext>
            </a:extLst>
          </p:cNvPr>
          <p:cNvSpPr txBox="1">
            <a:spLocks noChangeArrowheads="1"/>
          </p:cNvSpPr>
          <p:nvPr/>
        </p:nvSpPr>
        <p:spPr bwMode="gray">
          <a:xfrm>
            <a:off x="4889500" y="4778376"/>
            <a:ext cx="4681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Tx/>
              <a:buSzTx/>
            </a:pPr>
            <a:r>
              <a:rPr kumimoji="0" lang="zh-CN" altLang="en-US" sz="2000" b="1">
                <a:solidFill>
                  <a:srgbClr val="000000"/>
                </a:solidFill>
                <a:latin typeface="Arial" panose="020B0604020202020204" pitchFamily="34" charset="0"/>
                <a:ea typeface="幼圆" pitchFamily="49" charset="-122"/>
              </a:rPr>
              <a:t>生产的产品可以换算为单一产品计算</a:t>
            </a:r>
          </a:p>
        </p:txBody>
      </p:sp>
      <p:grpSp>
        <p:nvGrpSpPr>
          <p:cNvPr id="203803" name="Group 27">
            <a:extLst>
              <a:ext uri="{FF2B5EF4-FFF2-40B4-BE49-F238E27FC236}">
                <a16:creationId xmlns:a16="http://schemas.microsoft.com/office/drawing/2014/main" id="{664D3555-DBA7-E75C-88A8-71E0FCE2ADB4}"/>
              </a:ext>
            </a:extLst>
          </p:cNvPr>
          <p:cNvGrpSpPr>
            <a:grpSpLocks/>
          </p:cNvGrpSpPr>
          <p:nvPr/>
        </p:nvGrpSpPr>
        <p:grpSpPr bwMode="auto">
          <a:xfrm>
            <a:off x="9158289" y="4521200"/>
            <a:ext cx="987425" cy="933450"/>
            <a:chOff x="2016" y="1920"/>
            <a:chExt cx="1680" cy="1680"/>
          </a:xfrm>
        </p:grpSpPr>
        <p:sp>
          <p:nvSpPr>
            <p:cNvPr id="8208" name="Oval 28">
              <a:extLst>
                <a:ext uri="{FF2B5EF4-FFF2-40B4-BE49-F238E27FC236}">
                  <a16:creationId xmlns:a16="http://schemas.microsoft.com/office/drawing/2014/main" id="{D3A1E080-5B21-6E51-BC0D-41D684C2EB50}"/>
                </a:ext>
              </a:extLst>
            </p:cNvPr>
            <p:cNvSpPr>
              <a:spLocks noChangeArrowheads="1"/>
            </p:cNvSpPr>
            <p:nvPr/>
          </p:nvSpPr>
          <p:spPr bwMode="gray">
            <a:xfrm>
              <a:off x="2016" y="1920"/>
              <a:ext cx="1680" cy="1680"/>
            </a:xfrm>
            <a:prstGeom prst="ellipse">
              <a:avLst/>
            </a:prstGeom>
            <a:gradFill rotWithShape="1">
              <a:gsLst>
                <a:gs pos="0">
                  <a:srgbClr val="C2BEE0"/>
                </a:gs>
                <a:gs pos="100000">
                  <a:srgbClr val="5A5868"/>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pPr>
              <a:r>
                <a:rPr lang="en-US" altLang="zh-CN" sz="2400" b="1">
                  <a:solidFill>
                    <a:srgbClr val="000000"/>
                  </a:solidFill>
                  <a:latin typeface="Arial" panose="020B0604020202020204" pitchFamily="34" charset="0"/>
                  <a:ea typeface="幼圆" pitchFamily="49" charset="-122"/>
                </a:rPr>
                <a:t>D</a:t>
              </a:r>
            </a:p>
          </p:txBody>
        </p:sp>
        <p:sp>
          <p:nvSpPr>
            <p:cNvPr id="8209" name="Freeform 29">
              <a:extLst>
                <a:ext uri="{FF2B5EF4-FFF2-40B4-BE49-F238E27FC236}">
                  <a16:creationId xmlns:a16="http://schemas.microsoft.com/office/drawing/2014/main" id="{943BE3FE-895A-DE7A-8F39-7178246FD71C}"/>
                </a:ext>
              </a:extLst>
            </p:cNvPr>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C2BEE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grpSp>
      <p:sp>
        <p:nvSpPr>
          <p:cNvPr id="203806" name="Oval 30">
            <a:extLst>
              <a:ext uri="{FF2B5EF4-FFF2-40B4-BE49-F238E27FC236}">
                <a16:creationId xmlns:a16="http://schemas.microsoft.com/office/drawing/2014/main" id="{A08DDB99-F531-BE39-289B-C0C41CA805CB}"/>
              </a:ext>
            </a:extLst>
          </p:cNvPr>
          <p:cNvSpPr>
            <a:spLocks noChangeArrowheads="1"/>
          </p:cNvSpPr>
          <p:nvPr/>
        </p:nvSpPr>
        <p:spPr bwMode="auto">
          <a:xfrm>
            <a:off x="1865314" y="2401889"/>
            <a:ext cx="720725" cy="2232025"/>
          </a:xfrm>
          <a:prstGeom prst="ellipse">
            <a:avLst/>
          </a:prstGeom>
          <a:gradFill rotWithShape="1">
            <a:gsLst>
              <a:gs pos="0">
                <a:schemeClr val="bg1"/>
              </a:gs>
              <a:gs pos="50000">
                <a:schemeClr val="accent1"/>
              </a:gs>
              <a:gs pos="100000">
                <a:schemeClr val="bg1"/>
              </a:gs>
            </a:gsLst>
            <a:lin ang="0" scaled="1"/>
          </a:gradFill>
          <a:ln>
            <a:noFill/>
          </a:ln>
          <a:effectLst/>
        </p:spPr>
        <p:txBody>
          <a:bodyPr wrap="none" anchor="ctr"/>
          <a:lstStyle/>
          <a:p>
            <a:pPr algn="ctr" defTabSz="787400" fontAlgn="base">
              <a:spcBef>
                <a:spcPct val="0"/>
              </a:spcBef>
              <a:spcAft>
                <a:spcPct val="0"/>
              </a:spcAft>
              <a:defRPr/>
            </a:pPr>
            <a:r>
              <a:rPr lang="zh-CN" altLang="en-US" sz="2000" b="1">
                <a:solidFill>
                  <a:srgbClr val="000000"/>
                </a:solidFill>
                <a:latin typeface="Arial" charset="0"/>
                <a:ea typeface="幼圆" pitchFamily="49" charset="-122"/>
              </a:rPr>
              <a:t>基</a:t>
            </a:r>
          </a:p>
          <a:p>
            <a:pPr algn="ctr" defTabSz="787400" fontAlgn="base">
              <a:spcBef>
                <a:spcPct val="0"/>
              </a:spcBef>
              <a:spcAft>
                <a:spcPct val="0"/>
              </a:spcAft>
              <a:defRPr/>
            </a:pPr>
            <a:r>
              <a:rPr lang="zh-CN" altLang="en-US" sz="2000" b="1">
                <a:solidFill>
                  <a:srgbClr val="000000"/>
                </a:solidFill>
                <a:latin typeface="Arial" charset="0"/>
                <a:ea typeface="幼圆" pitchFamily="49" charset="-122"/>
              </a:rPr>
              <a:t>本</a:t>
            </a:r>
          </a:p>
          <a:p>
            <a:pPr algn="ctr" defTabSz="787400" fontAlgn="base">
              <a:spcBef>
                <a:spcPct val="0"/>
              </a:spcBef>
              <a:spcAft>
                <a:spcPct val="0"/>
              </a:spcAft>
              <a:defRPr/>
            </a:pPr>
            <a:r>
              <a:rPr lang="zh-CN" altLang="en-US" sz="2000" b="1">
                <a:solidFill>
                  <a:srgbClr val="000000"/>
                </a:solidFill>
                <a:latin typeface="Arial" charset="0"/>
                <a:ea typeface="幼圆" pitchFamily="49" charset="-122"/>
              </a:rPr>
              <a:t>假</a:t>
            </a:r>
          </a:p>
          <a:p>
            <a:pPr algn="ctr" defTabSz="787400" fontAlgn="base">
              <a:spcBef>
                <a:spcPct val="0"/>
              </a:spcBef>
              <a:spcAft>
                <a:spcPct val="0"/>
              </a:spcAft>
              <a:defRPr/>
            </a:pPr>
            <a:r>
              <a:rPr lang="zh-CN" altLang="en-US" sz="2000" b="1">
                <a:solidFill>
                  <a:srgbClr val="000000"/>
                </a:solidFill>
                <a:latin typeface="Arial" charset="0"/>
                <a:ea typeface="幼圆" pitchFamily="49" charset="-122"/>
              </a:rPr>
              <a:t>设</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03806"/>
                                        </p:tgtEl>
                                        <p:attrNameLst>
                                          <p:attrName>style.visibility</p:attrName>
                                        </p:attrNameLst>
                                      </p:cBhvr>
                                      <p:to>
                                        <p:strVal val="visible"/>
                                      </p:to>
                                    </p:set>
                                    <p:anim calcmode="lin" valueType="num">
                                      <p:cBhvr>
                                        <p:cTn id="7" dur="1000" fill="hold"/>
                                        <p:tgtEl>
                                          <p:spTgt spid="203806"/>
                                        </p:tgtEl>
                                        <p:attrNameLst>
                                          <p:attrName>ppt_x</p:attrName>
                                        </p:attrNameLst>
                                      </p:cBhvr>
                                      <p:tavLst>
                                        <p:tav tm="0">
                                          <p:val>
                                            <p:strVal val="#ppt_x-.2"/>
                                          </p:val>
                                        </p:tav>
                                        <p:tav tm="100000">
                                          <p:val>
                                            <p:strVal val="#ppt_x"/>
                                          </p:val>
                                        </p:tav>
                                      </p:tavLst>
                                    </p:anim>
                                    <p:anim calcmode="lin" valueType="num">
                                      <p:cBhvr>
                                        <p:cTn id="8" dur="1000" fill="hold"/>
                                        <p:tgtEl>
                                          <p:spTgt spid="203806"/>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380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2" presetClass="entr" presetSubtype="4" fill="hold" nodeType="clickEffect">
                                  <p:stCondLst>
                                    <p:cond delay="0"/>
                                  </p:stCondLst>
                                  <p:childTnLst>
                                    <p:set>
                                      <p:cBhvr>
                                        <p:cTn id="13" dur="1" fill="hold">
                                          <p:stCondLst>
                                            <p:cond delay="0"/>
                                          </p:stCondLst>
                                        </p:cTn>
                                        <p:tgtEl>
                                          <p:spTgt spid="203780"/>
                                        </p:tgtEl>
                                        <p:attrNameLst>
                                          <p:attrName>style.visibility</p:attrName>
                                        </p:attrNameLst>
                                      </p:cBhvr>
                                      <p:to>
                                        <p:strVal val="visible"/>
                                      </p:to>
                                    </p:set>
                                    <p:animEffect transition="in" filter="slide(fromBottom)">
                                      <p:cBhvr>
                                        <p:cTn id="14" dur="500"/>
                                        <p:tgtEl>
                                          <p:spTgt spid="203780"/>
                                        </p:tgtEl>
                                      </p:cBhvr>
                                    </p:animEffect>
                                  </p:childTnLst>
                                </p:cTn>
                              </p:par>
                              <p:par>
                                <p:cTn id="15" presetID="12" presetClass="entr" presetSubtype="4" fill="hold" nodeType="withEffect">
                                  <p:stCondLst>
                                    <p:cond delay="0"/>
                                  </p:stCondLst>
                                  <p:childTnLst>
                                    <p:set>
                                      <p:cBhvr>
                                        <p:cTn id="16" dur="1" fill="hold">
                                          <p:stCondLst>
                                            <p:cond delay="0"/>
                                          </p:stCondLst>
                                        </p:cTn>
                                        <p:tgtEl>
                                          <p:spTgt spid="203779"/>
                                        </p:tgtEl>
                                        <p:attrNameLst>
                                          <p:attrName>style.visibility</p:attrName>
                                        </p:attrNameLst>
                                      </p:cBhvr>
                                      <p:to>
                                        <p:strVal val="visible"/>
                                      </p:to>
                                    </p:set>
                                    <p:animEffect transition="in" filter="slide(fromBottom)">
                                      <p:cBhvr>
                                        <p:cTn id="17" dur="500"/>
                                        <p:tgtEl>
                                          <p:spTgt spid="203779"/>
                                        </p:tgtEl>
                                      </p:cBhvr>
                                    </p:animEffect>
                                  </p:childTnLst>
                                </p:cTn>
                              </p:par>
                              <p:par>
                                <p:cTn id="18" presetID="12" presetClass="entr" presetSubtype="4" fill="hold" nodeType="withEffect">
                                  <p:stCondLst>
                                    <p:cond delay="0"/>
                                  </p:stCondLst>
                                  <p:childTnLst>
                                    <p:set>
                                      <p:cBhvr>
                                        <p:cTn id="19" dur="1" fill="hold">
                                          <p:stCondLst>
                                            <p:cond delay="0"/>
                                          </p:stCondLst>
                                        </p:cTn>
                                        <p:tgtEl>
                                          <p:spTgt spid="203789"/>
                                        </p:tgtEl>
                                        <p:attrNameLst>
                                          <p:attrName>style.visibility</p:attrName>
                                        </p:attrNameLst>
                                      </p:cBhvr>
                                      <p:to>
                                        <p:strVal val="visible"/>
                                      </p:to>
                                    </p:set>
                                    <p:animEffect transition="in" filter="slide(fromBottom)">
                                      <p:cBhvr>
                                        <p:cTn id="20" dur="500"/>
                                        <p:tgtEl>
                                          <p:spTgt spid="203789"/>
                                        </p:tgtEl>
                                      </p:cBhvr>
                                    </p:animEffect>
                                  </p:childTnLst>
                                </p:cTn>
                              </p:par>
                              <p:par>
                                <p:cTn id="21" presetID="12" presetClass="entr" presetSubtype="4" fill="hold" nodeType="withEffect">
                                  <p:stCondLst>
                                    <p:cond delay="0"/>
                                  </p:stCondLst>
                                  <p:childTnLst>
                                    <p:set>
                                      <p:cBhvr>
                                        <p:cTn id="22" dur="1" fill="hold">
                                          <p:stCondLst>
                                            <p:cond delay="0"/>
                                          </p:stCondLst>
                                        </p:cTn>
                                        <p:tgtEl>
                                          <p:spTgt spid="203794"/>
                                        </p:tgtEl>
                                        <p:attrNameLst>
                                          <p:attrName>style.visibility</p:attrName>
                                        </p:attrNameLst>
                                      </p:cBhvr>
                                      <p:to>
                                        <p:strVal val="visible"/>
                                      </p:to>
                                    </p:set>
                                    <p:animEffect transition="in" filter="slide(fromBottom)">
                                      <p:cBhvr>
                                        <p:cTn id="23" dur="500"/>
                                        <p:tgtEl>
                                          <p:spTgt spid="203794"/>
                                        </p:tgtEl>
                                      </p:cBhvr>
                                    </p:animEffect>
                                  </p:childTnLst>
                                </p:cTn>
                              </p:par>
                              <p:par>
                                <p:cTn id="24" presetID="12" presetClass="entr" presetSubtype="4" fill="hold" nodeType="withEffect">
                                  <p:stCondLst>
                                    <p:cond delay="0"/>
                                  </p:stCondLst>
                                  <p:childTnLst>
                                    <p:set>
                                      <p:cBhvr>
                                        <p:cTn id="25" dur="1" fill="hold">
                                          <p:stCondLst>
                                            <p:cond delay="0"/>
                                          </p:stCondLst>
                                        </p:cTn>
                                        <p:tgtEl>
                                          <p:spTgt spid="203795"/>
                                        </p:tgtEl>
                                        <p:attrNameLst>
                                          <p:attrName>style.visibility</p:attrName>
                                        </p:attrNameLst>
                                      </p:cBhvr>
                                      <p:to>
                                        <p:strVal val="visible"/>
                                      </p:to>
                                    </p:set>
                                    <p:animEffect transition="in" filter="slide(fromBottom)">
                                      <p:cBhvr>
                                        <p:cTn id="26" dur="500"/>
                                        <p:tgtEl>
                                          <p:spTgt spid="203795"/>
                                        </p:tgtEl>
                                      </p:cBhvr>
                                    </p:animEffect>
                                  </p:childTnLst>
                                </p:cTn>
                              </p:par>
                              <p:par>
                                <p:cTn id="27" presetID="12" presetClass="entr" presetSubtype="4" fill="hold" nodeType="withEffect">
                                  <p:stCondLst>
                                    <p:cond delay="0"/>
                                  </p:stCondLst>
                                  <p:childTnLst>
                                    <p:set>
                                      <p:cBhvr>
                                        <p:cTn id="28" dur="1" fill="hold">
                                          <p:stCondLst>
                                            <p:cond delay="0"/>
                                          </p:stCondLst>
                                        </p:cTn>
                                        <p:tgtEl>
                                          <p:spTgt spid="203796"/>
                                        </p:tgtEl>
                                        <p:attrNameLst>
                                          <p:attrName>style.visibility</p:attrName>
                                        </p:attrNameLst>
                                      </p:cBhvr>
                                      <p:to>
                                        <p:strVal val="visible"/>
                                      </p:to>
                                    </p:set>
                                    <p:animEffect transition="in" filter="slide(fromBottom)">
                                      <p:cBhvr>
                                        <p:cTn id="29" dur="500"/>
                                        <p:tgtEl>
                                          <p:spTgt spid="203796"/>
                                        </p:tgtEl>
                                      </p:cBhvr>
                                    </p:animEffect>
                                  </p:childTnLst>
                                </p:cTn>
                              </p:par>
                              <p:par>
                                <p:cTn id="30" presetID="12" presetClass="entr" presetSubtype="4" fill="hold" nodeType="withEffect">
                                  <p:stCondLst>
                                    <p:cond delay="0"/>
                                  </p:stCondLst>
                                  <p:childTnLst>
                                    <p:set>
                                      <p:cBhvr>
                                        <p:cTn id="31" dur="1" fill="hold">
                                          <p:stCondLst>
                                            <p:cond delay="0"/>
                                          </p:stCondLst>
                                        </p:cTn>
                                        <p:tgtEl>
                                          <p:spTgt spid="203797"/>
                                        </p:tgtEl>
                                        <p:attrNameLst>
                                          <p:attrName>style.visibility</p:attrName>
                                        </p:attrNameLst>
                                      </p:cBhvr>
                                      <p:to>
                                        <p:strVal val="visible"/>
                                      </p:to>
                                    </p:set>
                                    <p:animEffect transition="in" filter="slide(fromBottom)">
                                      <p:cBhvr>
                                        <p:cTn id="32" dur="500"/>
                                        <p:tgtEl>
                                          <p:spTgt spid="203797"/>
                                        </p:tgtEl>
                                      </p:cBhvr>
                                    </p:animEffect>
                                  </p:childTnLst>
                                </p:cTn>
                              </p:par>
                              <p:par>
                                <p:cTn id="33" presetID="12" presetClass="entr" presetSubtype="4" fill="hold" nodeType="withEffect">
                                  <p:stCondLst>
                                    <p:cond delay="0"/>
                                  </p:stCondLst>
                                  <p:childTnLst>
                                    <p:set>
                                      <p:cBhvr>
                                        <p:cTn id="34" dur="1" fill="hold">
                                          <p:stCondLst>
                                            <p:cond delay="0"/>
                                          </p:stCondLst>
                                        </p:cTn>
                                        <p:tgtEl>
                                          <p:spTgt spid="203800"/>
                                        </p:tgtEl>
                                        <p:attrNameLst>
                                          <p:attrName>style.visibility</p:attrName>
                                        </p:attrNameLst>
                                      </p:cBhvr>
                                      <p:to>
                                        <p:strVal val="visible"/>
                                      </p:to>
                                    </p:set>
                                    <p:animEffect transition="in" filter="slide(fromBottom)">
                                      <p:cBhvr>
                                        <p:cTn id="35" dur="500"/>
                                        <p:tgtEl>
                                          <p:spTgt spid="203800"/>
                                        </p:tgtEl>
                                      </p:cBhvr>
                                    </p:animEffect>
                                  </p:childTnLst>
                                </p:cTn>
                              </p:par>
                              <p:par>
                                <p:cTn id="36" presetID="12" presetClass="entr" presetSubtype="4" fill="hold" nodeType="withEffect">
                                  <p:stCondLst>
                                    <p:cond delay="0"/>
                                  </p:stCondLst>
                                  <p:childTnLst>
                                    <p:set>
                                      <p:cBhvr>
                                        <p:cTn id="37" dur="1" fill="hold">
                                          <p:stCondLst>
                                            <p:cond delay="0"/>
                                          </p:stCondLst>
                                        </p:cTn>
                                        <p:tgtEl>
                                          <p:spTgt spid="203801"/>
                                        </p:tgtEl>
                                        <p:attrNameLst>
                                          <p:attrName>style.visibility</p:attrName>
                                        </p:attrNameLst>
                                      </p:cBhvr>
                                      <p:to>
                                        <p:strVal val="visible"/>
                                      </p:to>
                                    </p:set>
                                    <p:animEffect transition="in" filter="slide(fromBottom)">
                                      <p:cBhvr>
                                        <p:cTn id="38" dur="500"/>
                                        <p:tgtEl>
                                          <p:spTgt spid="203801"/>
                                        </p:tgtEl>
                                      </p:cBhvr>
                                    </p:animEffect>
                                  </p:childTnLst>
                                </p:cTn>
                              </p:par>
                              <p:par>
                                <p:cTn id="39" presetID="12" presetClass="entr" presetSubtype="4" fill="hold" nodeType="withEffect">
                                  <p:stCondLst>
                                    <p:cond delay="0"/>
                                  </p:stCondLst>
                                  <p:childTnLst>
                                    <p:set>
                                      <p:cBhvr>
                                        <p:cTn id="40" dur="1" fill="hold">
                                          <p:stCondLst>
                                            <p:cond delay="0"/>
                                          </p:stCondLst>
                                        </p:cTn>
                                        <p:tgtEl>
                                          <p:spTgt spid="203802"/>
                                        </p:tgtEl>
                                        <p:attrNameLst>
                                          <p:attrName>style.visibility</p:attrName>
                                        </p:attrNameLst>
                                      </p:cBhvr>
                                      <p:to>
                                        <p:strVal val="visible"/>
                                      </p:to>
                                    </p:set>
                                    <p:animEffect transition="in" filter="slide(fromBottom)">
                                      <p:cBhvr>
                                        <p:cTn id="41" dur="500"/>
                                        <p:tgtEl>
                                          <p:spTgt spid="203802"/>
                                        </p:tgtEl>
                                      </p:cBhvr>
                                    </p:animEffect>
                                  </p:childTnLst>
                                </p:cTn>
                              </p:par>
                              <p:par>
                                <p:cTn id="42" presetID="12" presetClass="entr" presetSubtype="4" fill="hold" nodeType="withEffect">
                                  <p:stCondLst>
                                    <p:cond delay="0"/>
                                  </p:stCondLst>
                                  <p:childTnLst>
                                    <p:set>
                                      <p:cBhvr>
                                        <p:cTn id="43" dur="1" fill="hold">
                                          <p:stCondLst>
                                            <p:cond delay="0"/>
                                          </p:stCondLst>
                                        </p:cTn>
                                        <p:tgtEl>
                                          <p:spTgt spid="203803"/>
                                        </p:tgtEl>
                                        <p:attrNameLst>
                                          <p:attrName>style.visibility</p:attrName>
                                        </p:attrNameLst>
                                      </p:cBhvr>
                                      <p:to>
                                        <p:strVal val="visible"/>
                                      </p:to>
                                    </p:set>
                                    <p:animEffect transition="in" filter="slide(fromBottom)">
                                      <p:cBhvr>
                                        <p:cTn id="44" dur="500"/>
                                        <p:tgtEl>
                                          <p:spTgt spid="203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animBg="1"/>
      <p:bldP spid="203794" grpId="0"/>
      <p:bldP spid="203795" grpId="0" animBg="1"/>
      <p:bldP spid="203796" grpId="0" animBg="1"/>
      <p:bldP spid="203800" grpId="0"/>
      <p:bldP spid="203801" grpId="0"/>
      <p:bldP spid="203802" grpId="0"/>
      <p:bldP spid="20380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a:extLst>
              <a:ext uri="{FF2B5EF4-FFF2-40B4-BE49-F238E27FC236}">
                <a16:creationId xmlns:a16="http://schemas.microsoft.com/office/drawing/2014/main" id="{681F2687-CB36-68A3-9D38-7354A545ECA2}"/>
              </a:ext>
            </a:extLst>
          </p:cNvPr>
          <p:cNvSpPr txBox="1">
            <a:spLocks noChangeArrowheads="1"/>
          </p:cNvSpPr>
          <p:nvPr/>
        </p:nvSpPr>
        <p:spPr bwMode="auto">
          <a:xfrm>
            <a:off x="6821892" y="1531363"/>
            <a:ext cx="3651895" cy="2921000"/>
          </a:xfrm>
          <a:prstGeom prst="rect">
            <a:avLst/>
          </a:prstGeom>
          <a:gradFill rotWithShape="1">
            <a:gsLst>
              <a:gs pos="0">
                <a:srgbClr val="EEF8FF"/>
              </a:gs>
              <a:gs pos="100000">
                <a:srgbClr val="FFFFFF"/>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130000"/>
              </a:lnSpc>
              <a:spcBef>
                <a:spcPct val="0"/>
              </a:spcBef>
              <a:spcAft>
                <a:spcPct val="0"/>
              </a:spcAft>
              <a:buClrTx/>
              <a:buSzTx/>
            </a:pPr>
            <a:r>
              <a:rPr lang="en-US" altLang="zh-CN" sz="1800" b="1" dirty="0">
                <a:solidFill>
                  <a:srgbClr val="C89014"/>
                </a:solidFill>
                <a:latin typeface="Arial" panose="020B0604020202020204" pitchFamily="34" charset="0"/>
                <a:ea typeface="幼圆" pitchFamily="49" charset="-122"/>
              </a:rPr>
              <a:t>   R—</a:t>
            </a:r>
            <a:r>
              <a:rPr lang="zh-CN" altLang="en-US" sz="1800" b="1" dirty="0">
                <a:solidFill>
                  <a:srgbClr val="C89014"/>
                </a:solidFill>
                <a:latin typeface="Arial" panose="020B0604020202020204" pitchFamily="34" charset="0"/>
                <a:ea typeface="幼圆" pitchFamily="49" charset="-122"/>
              </a:rPr>
              <a:t>年总营业收入</a:t>
            </a:r>
          </a:p>
          <a:p>
            <a:pPr eaLnBrk="0" fontAlgn="base" hangingPunct="0">
              <a:lnSpc>
                <a:spcPct val="130000"/>
              </a:lnSpc>
              <a:spcBef>
                <a:spcPct val="0"/>
              </a:spcBef>
              <a:spcAft>
                <a:spcPct val="0"/>
              </a:spcAft>
              <a:buClrTx/>
              <a:buSzTx/>
            </a:pPr>
            <a:r>
              <a:rPr lang="zh-CN" altLang="en-US" sz="1800" b="1" dirty="0">
                <a:solidFill>
                  <a:srgbClr val="2E03FC"/>
                </a:solidFill>
                <a:latin typeface="Arial" panose="020B0604020202020204" pitchFamily="34" charset="0"/>
                <a:ea typeface="幼圆" pitchFamily="49" charset="-122"/>
              </a:rPr>
              <a:t>   </a:t>
            </a:r>
            <a:r>
              <a:rPr lang="en-US" altLang="zh-CN" sz="1800" b="1" dirty="0">
                <a:solidFill>
                  <a:srgbClr val="AEAEAE">
                    <a:lumMod val="50000"/>
                  </a:srgbClr>
                </a:solidFill>
                <a:latin typeface="Arial" panose="020B0604020202020204" pitchFamily="34" charset="0"/>
                <a:ea typeface="幼圆" pitchFamily="49" charset="-122"/>
              </a:rPr>
              <a:t>P—</a:t>
            </a:r>
            <a:r>
              <a:rPr lang="zh-CN" altLang="en-US" sz="1800" b="1" dirty="0">
                <a:solidFill>
                  <a:srgbClr val="AEAEAE">
                    <a:lumMod val="50000"/>
                  </a:srgbClr>
                </a:solidFill>
                <a:latin typeface="Arial" panose="020B0604020202020204" pitchFamily="34" charset="0"/>
                <a:ea typeface="幼圆" pitchFamily="49" charset="-122"/>
              </a:rPr>
              <a:t>单位产品销售价格</a:t>
            </a:r>
          </a:p>
          <a:p>
            <a:pPr eaLnBrk="0" fontAlgn="base" hangingPunct="0">
              <a:lnSpc>
                <a:spcPct val="130000"/>
              </a:lnSpc>
              <a:spcBef>
                <a:spcPct val="0"/>
              </a:spcBef>
              <a:spcAft>
                <a:spcPct val="0"/>
              </a:spcAft>
              <a:buClrTx/>
              <a:buSzTx/>
            </a:pPr>
            <a:r>
              <a:rPr lang="zh-CN" altLang="en-US" sz="1800" b="1" dirty="0">
                <a:solidFill>
                  <a:srgbClr val="AEAEAE">
                    <a:lumMod val="50000"/>
                  </a:srgbClr>
                </a:solidFill>
                <a:latin typeface="Arial" panose="020B0604020202020204" pitchFamily="34" charset="0"/>
                <a:ea typeface="幼圆" pitchFamily="49" charset="-122"/>
              </a:rPr>
              <a:t>   </a:t>
            </a:r>
            <a:r>
              <a:rPr lang="en-US" altLang="zh-CN" sz="1800" b="1" dirty="0">
                <a:solidFill>
                  <a:srgbClr val="AEAEAE">
                    <a:lumMod val="50000"/>
                  </a:srgbClr>
                </a:solidFill>
                <a:latin typeface="Arial" panose="020B0604020202020204" pitchFamily="34" charset="0"/>
                <a:ea typeface="幼圆" pitchFamily="49" charset="-122"/>
              </a:rPr>
              <a:t>Q—</a:t>
            </a:r>
            <a:r>
              <a:rPr lang="zh-CN" altLang="en-US" sz="1800" b="1" dirty="0">
                <a:solidFill>
                  <a:srgbClr val="AEAEAE">
                    <a:lumMod val="50000"/>
                  </a:srgbClr>
                </a:solidFill>
                <a:latin typeface="Arial" panose="020B0604020202020204" pitchFamily="34" charset="0"/>
                <a:ea typeface="幼圆" pitchFamily="49" charset="-122"/>
              </a:rPr>
              <a:t>项目设计生产能力或年产量</a:t>
            </a:r>
          </a:p>
          <a:p>
            <a:pPr eaLnBrk="0" fontAlgn="base" hangingPunct="0">
              <a:lnSpc>
                <a:spcPct val="130000"/>
              </a:lnSpc>
              <a:spcBef>
                <a:spcPct val="0"/>
              </a:spcBef>
              <a:spcAft>
                <a:spcPct val="0"/>
              </a:spcAft>
              <a:buClrTx/>
              <a:buSzTx/>
            </a:pPr>
            <a:r>
              <a:rPr lang="zh-CN" altLang="en-US" sz="1800" b="1" dirty="0">
                <a:solidFill>
                  <a:srgbClr val="000000"/>
                </a:solidFill>
                <a:latin typeface="Arial" panose="020B0604020202020204" pitchFamily="34" charset="0"/>
                <a:ea typeface="幼圆" pitchFamily="49" charset="-122"/>
              </a:rPr>
              <a:t>  </a:t>
            </a:r>
            <a:r>
              <a:rPr lang="zh-CN" altLang="en-US" sz="1800" b="1" dirty="0">
                <a:solidFill>
                  <a:srgbClr val="C89014"/>
                </a:solidFill>
                <a:latin typeface="Arial" panose="020B0604020202020204" pitchFamily="34" charset="0"/>
                <a:ea typeface="幼圆" pitchFamily="49" charset="-122"/>
              </a:rPr>
              <a:t> </a:t>
            </a:r>
            <a:r>
              <a:rPr lang="en-US" altLang="zh-CN" sz="1800" b="1" dirty="0">
                <a:solidFill>
                  <a:srgbClr val="C89014"/>
                </a:solidFill>
                <a:latin typeface="Arial" panose="020B0604020202020204" pitchFamily="34" charset="0"/>
                <a:ea typeface="幼圆" pitchFamily="49" charset="-122"/>
              </a:rPr>
              <a:t>C—</a:t>
            </a:r>
            <a:r>
              <a:rPr lang="zh-CN" altLang="en-US" sz="1800" b="1" dirty="0">
                <a:solidFill>
                  <a:srgbClr val="C89014"/>
                </a:solidFill>
                <a:latin typeface="Arial" panose="020B0604020202020204" pitchFamily="34" charset="0"/>
                <a:ea typeface="幼圆" pitchFamily="49" charset="-122"/>
              </a:rPr>
              <a:t>年总成本费用</a:t>
            </a:r>
          </a:p>
          <a:p>
            <a:pPr eaLnBrk="0" fontAlgn="base" hangingPunct="0">
              <a:lnSpc>
                <a:spcPct val="130000"/>
              </a:lnSpc>
              <a:spcBef>
                <a:spcPct val="0"/>
              </a:spcBef>
              <a:spcAft>
                <a:spcPct val="0"/>
              </a:spcAft>
              <a:buClrTx/>
              <a:buSzTx/>
            </a:pPr>
            <a:r>
              <a:rPr lang="zh-CN" altLang="en-US" sz="1800" b="1" dirty="0">
                <a:solidFill>
                  <a:srgbClr val="CDE1E6">
                    <a:lumMod val="50000"/>
                  </a:srgbClr>
                </a:solidFill>
                <a:latin typeface="Arial" panose="020B0604020202020204" pitchFamily="34" charset="0"/>
                <a:ea typeface="幼圆" pitchFamily="49" charset="-122"/>
              </a:rPr>
              <a:t>   </a:t>
            </a:r>
            <a:r>
              <a:rPr lang="en-US" altLang="zh-CN" sz="1800" b="1" dirty="0">
                <a:solidFill>
                  <a:srgbClr val="CDE1E6">
                    <a:lumMod val="50000"/>
                  </a:srgbClr>
                </a:solidFill>
                <a:latin typeface="Arial" panose="020B0604020202020204" pitchFamily="34" charset="0"/>
                <a:ea typeface="幼圆" pitchFamily="49" charset="-122"/>
              </a:rPr>
              <a:t>F—</a:t>
            </a:r>
            <a:r>
              <a:rPr lang="zh-CN" altLang="en-US" sz="1800" b="1" dirty="0">
                <a:solidFill>
                  <a:srgbClr val="CDE1E6">
                    <a:lumMod val="50000"/>
                  </a:srgbClr>
                </a:solidFill>
                <a:latin typeface="Arial" panose="020B0604020202020204" pitchFamily="34" charset="0"/>
                <a:ea typeface="幼圆" pitchFamily="49" charset="-122"/>
              </a:rPr>
              <a:t>固定成本</a:t>
            </a:r>
            <a:endParaRPr lang="en-US" altLang="zh-CN" sz="1800" b="1" dirty="0">
              <a:solidFill>
                <a:srgbClr val="CDE1E6">
                  <a:lumMod val="50000"/>
                </a:srgbClr>
              </a:solidFill>
              <a:latin typeface="Arial" panose="020B0604020202020204" pitchFamily="34" charset="0"/>
              <a:ea typeface="幼圆" pitchFamily="49" charset="-122"/>
            </a:endParaRPr>
          </a:p>
          <a:p>
            <a:pPr eaLnBrk="0" fontAlgn="base" hangingPunct="0">
              <a:lnSpc>
                <a:spcPct val="130000"/>
              </a:lnSpc>
              <a:spcBef>
                <a:spcPct val="0"/>
              </a:spcBef>
              <a:spcAft>
                <a:spcPct val="0"/>
              </a:spcAft>
              <a:buClrTx/>
              <a:buSzTx/>
            </a:pPr>
            <a:r>
              <a:rPr lang="zh-CN" altLang="en-US" sz="1800" b="1" dirty="0">
                <a:solidFill>
                  <a:srgbClr val="CDE1E6">
                    <a:lumMod val="50000"/>
                  </a:srgbClr>
                </a:solidFill>
                <a:latin typeface="Arial" panose="020B0604020202020204" pitchFamily="34" charset="0"/>
                <a:ea typeface="幼圆" pitchFamily="49" charset="-122"/>
              </a:rPr>
              <a:t>   </a:t>
            </a:r>
            <a:r>
              <a:rPr lang="en-US" altLang="zh-CN" sz="1800" b="1" dirty="0">
                <a:solidFill>
                  <a:srgbClr val="CDE1E6">
                    <a:lumMod val="50000"/>
                  </a:srgbClr>
                </a:solidFill>
                <a:latin typeface="Arial" panose="020B0604020202020204" pitchFamily="34" charset="0"/>
                <a:ea typeface="幼圆" pitchFamily="49" charset="-122"/>
              </a:rPr>
              <a:t>V—</a:t>
            </a:r>
            <a:r>
              <a:rPr lang="zh-CN" altLang="en-US" sz="1800" b="1" dirty="0">
                <a:solidFill>
                  <a:srgbClr val="CDE1E6">
                    <a:lumMod val="50000"/>
                  </a:srgbClr>
                </a:solidFill>
                <a:latin typeface="Arial" panose="020B0604020202020204" pitchFamily="34" charset="0"/>
                <a:ea typeface="幼圆" pitchFamily="49" charset="-122"/>
              </a:rPr>
              <a:t>单位产品变动成本</a:t>
            </a:r>
          </a:p>
          <a:p>
            <a:pPr eaLnBrk="0" fontAlgn="base" hangingPunct="0">
              <a:lnSpc>
                <a:spcPct val="130000"/>
              </a:lnSpc>
              <a:spcBef>
                <a:spcPct val="0"/>
              </a:spcBef>
              <a:spcAft>
                <a:spcPct val="0"/>
              </a:spcAft>
              <a:buClrTx/>
              <a:buSzTx/>
            </a:pPr>
            <a:r>
              <a:rPr lang="zh-CN" altLang="en-US" sz="1800" b="1" dirty="0">
                <a:solidFill>
                  <a:srgbClr val="CDE1E6">
                    <a:lumMod val="50000"/>
                  </a:srgbClr>
                </a:solidFill>
                <a:latin typeface="Arial" panose="020B0604020202020204" pitchFamily="34" charset="0"/>
                <a:ea typeface="幼圆" pitchFamily="49" charset="-122"/>
              </a:rPr>
              <a:t>   </a:t>
            </a:r>
            <a:r>
              <a:rPr lang="en-US" altLang="zh-CN" sz="1800" b="1" dirty="0">
                <a:solidFill>
                  <a:srgbClr val="CDE1E6">
                    <a:lumMod val="50000"/>
                  </a:srgbClr>
                </a:solidFill>
                <a:latin typeface="Arial" panose="020B0604020202020204" pitchFamily="34" charset="0"/>
                <a:ea typeface="幼圆" pitchFamily="49" charset="-122"/>
              </a:rPr>
              <a:t>T—</a:t>
            </a:r>
            <a:r>
              <a:rPr lang="zh-CN" altLang="en-US" sz="1800" b="1" dirty="0">
                <a:solidFill>
                  <a:srgbClr val="CDE1E6">
                    <a:lumMod val="50000"/>
                  </a:srgbClr>
                </a:solidFill>
                <a:latin typeface="Arial" panose="020B0604020202020204" pitchFamily="34" charset="0"/>
                <a:ea typeface="幼圆" pitchFamily="49" charset="-122"/>
              </a:rPr>
              <a:t>单位产品销售税金  </a:t>
            </a:r>
          </a:p>
          <a:p>
            <a:pPr eaLnBrk="0" fontAlgn="base" hangingPunct="0">
              <a:lnSpc>
                <a:spcPct val="130000"/>
              </a:lnSpc>
              <a:spcBef>
                <a:spcPct val="0"/>
              </a:spcBef>
              <a:spcAft>
                <a:spcPct val="0"/>
              </a:spcAft>
              <a:buClrTx/>
              <a:buSzTx/>
            </a:pPr>
            <a:r>
              <a:rPr lang="zh-CN" altLang="en-US" sz="1800" b="1" dirty="0">
                <a:solidFill>
                  <a:srgbClr val="C89014"/>
                </a:solidFill>
                <a:latin typeface="Arial" panose="020B0604020202020204" pitchFamily="34" charset="0"/>
                <a:ea typeface="幼圆" pitchFamily="49" charset="-122"/>
              </a:rPr>
              <a:t>   </a:t>
            </a:r>
            <a:r>
              <a:rPr lang="en-US" altLang="zh-CN" sz="1800" b="1" dirty="0">
                <a:solidFill>
                  <a:srgbClr val="C89014"/>
                </a:solidFill>
                <a:latin typeface="Arial" panose="020B0604020202020204" pitchFamily="34" charset="0"/>
                <a:ea typeface="幼圆" pitchFamily="49" charset="-122"/>
              </a:rPr>
              <a:t>B—</a:t>
            </a:r>
            <a:r>
              <a:rPr lang="zh-CN" altLang="en-US" sz="1800" b="1" dirty="0">
                <a:solidFill>
                  <a:srgbClr val="C89014"/>
                </a:solidFill>
                <a:latin typeface="Arial" panose="020B0604020202020204" pitchFamily="34" charset="0"/>
                <a:ea typeface="幼圆" pitchFamily="49" charset="-122"/>
              </a:rPr>
              <a:t>年利润</a:t>
            </a:r>
          </a:p>
        </p:txBody>
      </p:sp>
      <p:sp>
        <p:nvSpPr>
          <p:cNvPr id="10242" name="灯片编号占位符 3">
            <a:extLst>
              <a:ext uri="{FF2B5EF4-FFF2-40B4-BE49-F238E27FC236}">
                <a16:creationId xmlns:a16="http://schemas.microsoft.com/office/drawing/2014/main" id="{AF7727A3-ECC3-5F58-2623-D1812D997DE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fld id="{4F649DAC-78EF-9D41-914F-4E5826BCD2EE}" type="slidenum">
              <a:rPr kumimoji="0" lang="en-US" altLang="zh-CN" sz="1000">
                <a:solidFill>
                  <a:srgbClr val="808080"/>
                </a:solidFill>
                <a:ea typeface="华文行楷" panose="02010800040101010101" pitchFamily="2" charset="-122"/>
              </a:rPr>
              <a:pPr fontAlgn="base">
                <a:spcBef>
                  <a:spcPct val="0"/>
                </a:spcBef>
                <a:spcAft>
                  <a:spcPct val="0"/>
                </a:spcAft>
                <a:buClrTx/>
                <a:buSzTx/>
              </a:pPr>
              <a:t>9</a:t>
            </a:fld>
            <a:endParaRPr kumimoji="0" lang="en-US" altLang="zh-CN" sz="1000" dirty="0">
              <a:solidFill>
                <a:srgbClr val="808080"/>
              </a:solidFill>
              <a:ea typeface="华文行楷" panose="02010800040101010101" pitchFamily="2" charset="-122"/>
            </a:endParaRPr>
          </a:p>
        </p:txBody>
      </p:sp>
      <p:sp>
        <p:nvSpPr>
          <p:cNvPr id="10243" name="Rectangle 2">
            <a:extLst>
              <a:ext uri="{FF2B5EF4-FFF2-40B4-BE49-F238E27FC236}">
                <a16:creationId xmlns:a16="http://schemas.microsoft.com/office/drawing/2014/main" id="{51BE40E4-EB10-5173-B742-E0C21F63B2A3}"/>
              </a:ext>
            </a:extLst>
          </p:cNvPr>
          <p:cNvSpPr>
            <a:spLocks noGrp="1" noChangeArrowheads="1"/>
          </p:cNvSpPr>
          <p:nvPr>
            <p:ph type="title"/>
          </p:nvPr>
        </p:nvSpPr>
        <p:spPr/>
        <p:txBody>
          <a:bodyPr/>
          <a:lstStyle/>
          <a:p>
            <a:pPr eaLnBrk="1" hangingPunct="1"/>
            <a:r>
              <a:rPr lang="zh-CN" altLang="en-US" dirty="0">
                <a:solidFill>
                  <a:srgbClr val="FF0000"/>
                </a:solidFill>
              </a:rPr>
              <a:t>线性</a:t>
            </a:r>
            <a:r>
              <a:rPr lang="zh-CN" altLang="en-US" dirty="0"/>
              <a:t>盈亏平衡分析</a:t>
            </a:r>
          </a:p>
        </p:txBody>
      </p:sp>
      <p:sp>
        <p:nvSpPr>
          <p:cNvPr id="205827" name="Text Box 3">
            <a:extLst>
              <a:ext uri="{FF2B5EF4-FFF2-40B4-BE49-F238E27FC236}">
                <a16:creationId xmlns:a16="http://schemas.microsoft.com/office/drawing/2014/main" id="{169628B0-D67D-8C22-88A9-30C035D9A227}"/>
              </a:ext>
            </a:extLst>
          </p:cNvPr>
          <p:cNvSpPr txBox="1">
            <a:spLocks noChangeArrowheads="1"/>
          </p:cNvSpPr>
          <p:nvPr/>
        </p:nvSpPr>
        <p:spPr bwMode="auto">
          <a:xfrm>
            <a:off x="2046117" y="1426658"/>
            <a:ext cx="208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lang="en-US" altLang="zh-CN" sz="2400" b="1" dirty="0">
                <a:latin typeface="幼圆" pitchFamily="49" charset="-122"/>
                <a:ea typeface="幼圆" pitchFamily="49" charset="-122"/>
              </a:rPr>
              <a:t>1.</a:t>
            </a:r>
            <a:r>
              <a:rPr lang="zh-CN" altLang="en-US" sz="2400" b="1" dirty="0">
                <a:latin typeface="幼圆" pitchFamily="49" charset="-122"/>
                <a:ea typeface="幼圆" pitchFamily="49" charset="-122"/>
              </a:rPr>
              <a:t>基本公式</a:t>
            </a:r>
          </a:p>
        </p:txBody>
      </p:sp>
      <p:sp>
        <p:nvSpPr>
          <p:cNvPr id="205828" name="Rectangle 4">
            <a:extLst>
              <a:ext uri="{FF2B5EF4-FFF2-40B4-BE49-F238E27FC236}">
                <a16:creationId xmlns:a16="http://schemas.microsoft.com/office/drawing/2014/main" id="{53DDABFD-E16E-38DD-4E00-DC8A82C10B81}"/>
              </a:ext>
            </a:extLst>
          </p:cNvPr>
          <p:cNvSpPr>
            <a:spLocks noChangeArrowheads="1"/>
          </p:cNvSpPr>
          <p:nvPr/>
        </p:nvSpPr>
        <p:spPr bwMode="auto">
          <a:xfrm>
            <a:off x="2155229" y="2139301"/>
            <a:ext cx="22320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kumimoji="0" lang="zh-CN" altLang="en-US" sz="2000" b="1" dirty="0">
                <a:solidFill>
                  <a:srgbClr val="000000"/>
                </a:solidFill>
                <a:latin typeface="Arial" panose="020B0604020202020204" pitchFamily="34" charset="0"/>
                <a:ea typeface="幼圆" pitchFamily="49" charset="-122"/>
              </a:rPr>
              <a:t>年总营业收入方程：</a:t>
            </a:r>
          </a:p>
        </p:txBody>
      </p:sp>
      <p:sp>
        <p:nvSpPr>
          <p:cNvPr id="10247" name="Text Box 6">
            <a:extLst>
              <a:ext uri="{FF2B5EF4-FFF2-40B4-BE49-F238E27FC236}">
                <a16:creationId xmlns:a16="http://schemas.microsoft.com/office/drawing/2014/main" id="{87F45DC9-779B-06AC-3151-BA4E58166F21}"/>
              </a:ext>
            </a:extLst>
          </p:cNvPr>
          <p:cNvSpPr txBox="1">
            <a:spLocks noChangeArrowheads="1"/>
          </p:cNvSpPr>
          <p:nvPr/>
        </p:nvSpPr>
        <p:spPr bwMode="auto">
          <a:xfrm>
            <a:off x="4668839" y="4738887"/>
            <a:ext cx="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endParaRPr lang="zh-CN" altLang="zh-CN" sz="2000" b="1">
              <a:solidFill>
                <a:srgbClr val="477D74"/>
              </a:solidFill>
              <a:latin typeface="Arial" panose="020B0604020202020204" pitchFamily="34" charset="0"/>
              <a:ea typeface="幼圆" pitchFamily="49" charset="-122"/>
            </a:endParaRPr>
          </a:p>
        </p:txBody>
      </p:sp>
      <p:sp>
        <p:nvSpPr>
          <p:cNvPr id="205831" name="Rectangle 7">
            <a:extLst>
              <a:ext uri="{FF2B5EF4-FFF2-40B4-BE49-F238E27FC236}">
                <a16:creationId xmlns:a16="http://schemas.microsoft.com/office/drawing/2014/main" id="{823CBC19-485C-A7A7-056C-96B9BBB26852}"/>
              </a:ext>
            </a:extLst>
          </p:cNvPr>
          <p:cNvSpPr>
            <a:spLocks noChangeArrowheads="1"/>
          </p:cNvSpPr>
          <p:nvPr/>
        </p:nvSpPr>
        <p:spPr bwMode="auto">
          <a:xfrm>
            <a:off x="2151505" y="3068961"/>
            <a:ext cx="20875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kumimoji="0" lang="zh-CN" altLang="en-US" sz="2000" b="1" dirty="0">
                <a:solidFill>
                  <a:srgbClr val="000000"/>
                </a:solidFill>
                <a:latin typeface="Arial" panose="020B0604020202020204" pitchFamily="34" charset="0"/>
                <a:ea typeface="幼圆" pitchFamily="49" charset="-122"/>
              </a:rPr>
              <a:t>成本费用方程：</a:t>
            </a:r>
          </a:p>
        </p:txBody>
      </p:sp>
      <p:sp>
        <p:nvSpPr>
          <p:cNvPr id="205832" name="Rectangle 8">
            <a:extLst>
              <a:ext uri="{FF2B5EF4-FFF2-40B4-BE49-F238E27FC236}">
                <a16:creationId xmlns:a16="http://schemas.microsoft.com/office/drawing/2014/main" id="{FE8C1F2B-7362-7620-0547-A51BAF535188}"/>
              </a:ext>
            </a:extLst>
          </p:cNvPr>
          <p:cNvSpPr>
            <a:spLocks noChangeArrowheads="1"/>
          </p:cNvSpPr>
          <p:nvPr/>
        </p:nvSpPr>
        <p:spPr bwMode="auto">
          <a:xfrm>
            <a:off x="2141137" y="4031322"/>
            <a:ext cx="153888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pPr>
            <a:r>
              <a:rPr kumimoji="0" lang="zh-CN" altLang="en-US" sz="2000" b="1" dirty="0">
                <a:solidFill>
                  <a:srgbClr val="000000"/>
                </a:solidFill>
                <a:latin typeface="Arial" panose="020B0604020202020204" pitchFamily="34" charset="0"/>
                <a:ea typeface="幼圆" pitchFamily="49" charset="-122"/>
              </a:rPr>
              <a:t>年利润方程：</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AEF11DAA-5CDF-524B-A975-487EA5DE1FFF}"/>
                  </a:ext>
                </a:extLst>
              </p:cNvPr>
              <p:cNvSpPr txBox="1"/>
              <p:nvPr/>
            </p:nvSpPr>
            <p:spPr>
              <a:xfrm>
                <a:off x="2151506" y="3359434"/>
                <a:ext cx="3002337" cy="461665"/>
              </a:xfrm>
              <a:prstGeom prst="rect">
                <a:avLst/>
              </a:prstGeom>
              <a:noFill/>
            </p:spPr>
            <p:txBody>
              <a:bodyPr wrap="square"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altLang="zh-CN" sz="2400" b="1" i="1">
                          <a:solidFill>
                            <a:srgbClr val="C89014"/>
                          </a:solidFill>
                          <a:latin typeface="Cambria Math" panose="02040503050406030204" pitchFamily="18" charset="0"/>
                        </a:rPr>
                        <m:t>𝑪</m:t>
                      </m:r>
                      <m:r>
                        <a:rPr kumimoji="1" lang="en-US" altLang="zh-CN" sz="2400" b="1" i="1">
                          <a:solidFill>
                            <a:srgbClr val="000000"/>
                          </a:solidFill>
                          <a:latin typeface="Cambria Math" panose="02040503050406030204" pitchFamily="18" charset="0"/>
                        </a:rPr>
                        <m:t>=</m:t>
                      </m:r>
                      <m:r>
                        <a:rPr kumimoji="1" lang="en-US" altLang="zh-CN" sz="2400" b="1" i="1">
                          <a:solidFill>
                            <a:srgbClr val="000000"/>
                          </a:solidFill>
                          <a:latin typeface="Cambria Math" panose="02040503050406030204" pitchFamily="18" charset="0"/>
                        </a:rPr>
                        <m:t>𝑭</m:t>
                      </m:r>
                      <m:r>
                        <a:rPr kumimoji="1" lang="en-US" altLang="zh-CN" sz="2400" b="1" i="1">
                          <a:solidFill>
                            <a:srgbClr val="000000"/>
                          </a:solidFill>
                          <a:latin typeface="Cambria Math" panose="02040503050406030204" pitchFamily="18" charset="0"/>
                        </a:rPr>
                        <m:t>+</m:t>
                      </m:r>
                      <m:r>
                        <a:rPr kumimoji="1" lang="en-US" altLang="zh-CN" sz="2400" b="1" i="1">
                          <a:solidFill>
                            <a:srgbClr val="000000"/>
                          </a:solidFill>
                          <a:latin typeface="Cambria Math" panose="02040503050406030204" pitchFamily="18" charset="0"/>
                        </a:rPr>
                        <m:t>𝑽</m:t>
                      </m:r>
                      <m:r>
                        <a:rPr kumimoji="1" lang="en-US" altLang="zh-CN" sz="2400" b="1" i="1">
                          <a:solidFill>
                            <a:srgbClr val="000000"/>
                          </a:solidFill>
                          <a:latin typeface="Cambria Math" panose="02040503050406030204" pitchFamily="18" charset="0"/>
                          <a:ea typeface="Cambria Math" panose="02040503050406030204" pitchFamily="18" charset="0"/>
                        </a:rPr>
                        <m:t>×</m:t>
                      </m:r>
                      <m:r>
                        <a:rPr kumimoji="1" lang="en-US" altLang="zh-CN" sz="2400" b="1" i="1">
                          <a:solidFill>
                            <a:srgbClr val="000000"/>
                          </a:solidFill>
                          <a:latin typeface="Cambria Math" panose="02040503050406030204" pitchFamily="18" charset="0"/>
                          <a:ea typeface="Cambria Math" panose="02040503050406030204" pitchFamily="18" charset="0"/>
                        </a:rPr>
                        <m:t>𝑸</m:t>
                      </m:r>
                      <m:r>
                        <a:rPr kumimoji="1" lang="en-US" altLang="zh-CN" sz="2400" b="1" i="1">
                          <a:solidFill>
                            <a:srgbClr val="000000"/>
                          </a:solidFill>
                          <a:latin typeface="Cambria Math" panose="02040503050406030204" pitchFamily="18" charset="0"/>
                          <a:ea typeface="Cambria Math" panose="02040503050406030204" pitchFamily="18" charset="0"/>
                        </a:rPr>
                        <m:t>+</m:t>
                      </m:r>
                      <m:r>
                        <a:rPr kumimoji="1" lang="en-US" altLang="zh-CN" sz="2400" b="1" i="1">
                          <a:solidFill>
                            <a:srgbClr val="000000"/>
                          </a:solidFill>
                          <a:latin typeface="Cambria Math" panose="02040503050406030204" pitchFamily="18" charset="0"/>
                          <a:ea typeface="Cambria Math" panose="02040503050406030204" pitchFamily="18" charset="0"/>
                        </a:rPr>
                        <m:t>𝑻</m:t>
                      </m:r>
                      <m:r>
                        <a:rPr kumimoji="1" lang="en-US" altLang="zh-CN" sz="2400" b="1" i="1">
                          <a:solidFill>
                            <a:srgbClr val="000000"/>
                          </a:solidFill>
                          <a:latin typeface="Cambria Math" panose="02040503050406030204" pitchFamily="18" charset="0"/>
                          <a:ea typeface="Cambria Math" panose="02040503050406030204" pitchFamily="18" charset="0"/>
                        </a:rPr>
                        <m:t>×</m:t>
                      </m:r>
                      <m:r>
                        <a:rPr kumimoji="1" lang="en-US" altLang="zh-CN" sz="2400" b="1" i="1">
                          <a:solidFill>
                            <a:srgbClr val="000000"/>
                          </a:solidFill>
                          <a:latin typeface="Cambria Math" panose="02040503050406030204" pitchFamily="18" charset="0"/>
                          <a:ea typeface="Cambria Math" panose="02040503050406030204" pitchFamily="18" charset="0"/>
                        </a:rPr>
                        <m:t>𝑸</m:t>
                      </m:r>
                    </m:oMath>
                  </m:oMathPara>
                </a14:m>
                <a:endParaRPr kumimoji="1" lang="zh-CN" altLang="en-US" sz="2400" b="1" dirty="0">
                  <a:solidFill>
                    <a:srgbClr val="000000"/>
                  </a:solidFill>
                  <a:latin typeface="Tahoma" panose="020B0604030504040204" pitchFamily="34" charset="0"/>
                  <a:ea typeface="宋体" panose="02010600030101010101" pitchFamily="2" charset="-122"/>
                </a:endParaRPr>
              </a:p>
            </p:txBody>
          </p:sp>
        </mc:Choice>
        <mc:Fallback>
          <p:sp>
            <p:nvSpPr>
              <p:cNvPr id="2" name="文本框 1">
                <a:extLst>
                  <a:ext uri="{FF2B5EF4-FFF2-40B4-BE49-F238E27FC236}">
                    <a16:creationId xmlns:a16="http://schemas.microsoft.com/office/drawing/2014/main" id="{AEF11DAA-5CDF-524B-A975-487EA5DE1FFF}"/>
                  </a:ext>
                </a:extLst>
              </p:cNvPr>
              <p:cNvSpPr txBox="1">
                <a:spLocks noRot="1" noChangeAspect="1" noMove="1" noResize="1" noEditPoints="1" noAdjustHandles="1" noChangeArrowheads="1" noChangeShapeType="1" noTextEdit="1"/>
              </p:cNvSpPr>
              <p:nvPr/>
            </p:nvSpPr>
            <p:spPr>
              <a:xfrm>
                <a:off x="2151506" y="3359434"/>
                <a:ext cx="3002337" cy="461665"/>
              </a:xfrm>
              <a:prstGeom prst="rect">
                <a:avLst/>
              </a:prstGeom>
              <a:blipFill>
                <a:blip r:embed="rId2"/>
                <a:stretch>
                  <a:fillRect r="-844" b="-162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3B17F0A5-B63B-EA77-CB4B-F4E01B82DB80}"/>
                  </a:ext>
                </a:extLst>
              </p:cNvPr>
              <p:cNvSpPr txBox="1"/>
              <p:nvPr/>
            </p:nvSpPr>
            <p:spPr>
              <a:xfrm>
                <a:off x="1775521" y="4371387"/>
                <a:ext cx="5361327" cy="461665"/>
              </a:xfrm>
              <a:prstGeom prst="rect">
                <a:avLst/>
              </a:prstGeom>
              <a:noFill/>
            </p:spPr>
            <p:txBody>
              <a:bodyPr wrap="square"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altLang="zh-CN" sz="2400" b="1" i="1">
                          <a:solidFill>
                            <a:srgbClr val="C89014"/>
                          </a:solidFill>
                          <a:latin typeface="Cambria Math" panose="02040503050406030204" pitchFamily="18" charset="0"/>
                        </a:rPr>
                        <m:t>𝑩</m:t>
                      </m:r>
                      <m:r>
                        <a:rPr kumimoji="1" lang="en-US" altLang="zh-CN" sz="2400" b="1" i="1">
                          <a:solidFill>
                            <a:srgbClr val="000000"/>
                          </a:solidFill>
                          <a:latin typeface="Cambria Math" panose="02040503050406030204" pitchFamily="18" charset="0"/>
                        </a:rPr>
                        <m:t>=</m:t>
                      </m:r>
                      <m:r>
                        <a:rPr kumimoji="1" lang="en-US" altLang="zh-CN" sz="2400" b="1" i="1">
                          <a:solidFill>
                            <a:srgbClr val="C89014"/>
                          </a:solidFill>
                          <a:latin typeface="Cambria Math" panose="02040503050406030204" pitchFamily="18" charset="0"/>
                        </a:rPr>
                        <m:t>𝑹</m:t>
                      </m:r>
                      <m:r>
                        <a:rPr kumimoji="1" lang="en-US" altLang="zh-CN" sz="2400" b="1" i="1">
                          <a:solidFill>
                            <a:srgbClr val="C89014"/>
                          </a:solidFill>
                          <a:latin typeface="Cambria Math" panose="02040503050406030204" pitchFamily="18" charset="0"/>
                        </a:rPr>
                        <m:t>−</m:t>
                      </m:r>
                      <m:r>
                        <a:rPr kumimoji="1" lang="en-US" altLang="zh-CN" sz="2400" b="1" i="1">
                          <a:solidFill>
                            <a:srgbClr val="C89014"/>
                          </a:solidFill>
                          <a:latin typeface="Cambria Math" panose="02040503050406030204" pitchFamily="18" charset="0"/>
                        </a:rPr>
                        <m:t>𝑪</m:t>
                      </m:r>
                      <m:r>
                        <a:rPr kumimoji="1" lang="en-US" altLang="zh-CN" sz="2400" b="1" i="1">
                          <a:solidFill>
                            <a:srgbClr val="000000"/>
                          </a:solidFill>
                          <a:latin typeface="Cambria Math" panose="02040503050406030204" pitchFamily="18" charset="0"/>
                        </a:rPr>
                        <m:t>=</m:t>
                      </m:r>
                      <m:d>
                        <m:dPr>
                          <m:ctrlPr>
                            <a:rPr kumimoji="1" lang="en-US" altLang="zh-CN" sz="2400" b="1" i="1">
                              <a:solidFill>
                                <a:srgbClr val="000000"/>
                              </a:solidFill>
                              <a:latin typeface="Cambria Math" panose="02040503050406030204" pitchFamily="18" charset="0"/>
                            </a:rPr>
                          </m:ctrlPr>
                        </m:dPr>
                        <m:e>
                          <m:r>
                            <a:rPr kumimoji="1" lang="en-US" altLang="zh-CN" sz="2400" b="1" i="1">
                              <a:solidFill>
                                <a:srgbClr val="000000"/>
                              </a:solidFill>
                              <a:latin typeface="Cambria Math" panose="02040503050406030204" pitchFamily="18" charset="0"/>
                            </a:rPr>
                            <m:t>𝑷</m:t>
                          </m:r>
                          <m:r>
                            <a:rPr kumimoji="1" lang="en-US" altLang="zh-CN" sz="2400" b="1" i="1">
                              <a:solidFill>
                                <a:srgbClr val="000000"/>
                              </a:solidFill>
                              <a:latin typeface="Cambria Math" panose="02040503050406030204" pitchFamily="18" charset="0"/>
                            </a:rPr>
                            <m:t>−</m:t>
                          </m:r>
                          <m:r>
                            <a:rPr kumimoji="1" lang="en-US" altLang="zh-CN" sz="2400" b="1" i="1">
                              <a:solidFill>
                                <a:srgbClr val="000000"/>
                              </a:solidFill>
                              <a:latin typeface="Cambria Math" panose="02040503050406030204" pitchFamily="18" charset="0"/>
                            </a:rPr>
                            <m:t>𝑽</m:t>
                          </m:r>
                          <m:r>
                            <a:rPr kumimoji="1" lang="en-US" altLang="zh-CN" sz="2400" b="1" i="1">
                              <a:solidFill>
                                <a:srgbClr val="000000"/>
                              </a:solidFill>
                              <a:latin typeface="Cambria Math" panose="02040503050406030204" pitchFamily="18" charset="0"/>
                            </a:rPr>
                            <m:t>−</m:t>
                          </m:r>
                          <m:r>
                            <a:rPr kumimoji="1" lang="en-US" altLang="zh-CN" sz="2400" b="1" i="1">
                              <a:solidFill>
                                <a:srgbClr val="000000"/>
                              </a:solidFill>
                              <a:latin typeface="Cambria Math" panose="02040503050406030204" pitchFamily="18" charset="0"/>
                            </a:rPr>
                            <m:t>𝑻</m:t>
                          </m:r>
                        </m:e>
                      </m:d>
                      <m:r>
                        <a:rPr kumimoji="1" lang="en-US" altLang="zh-CN" sz="2400" b="1" i="1">
                          <a:solidFill>
                            <a:srgbClr val="000000"/>
                          </a:solidFill>
                          <a:latin typeface="Cambria Math" panose="02040503050406030204" pitchFamily="18" charset="0"/>
                          <a:ea typeface="Cambria Math" panose="02040503050406030204" pitchFamily="18" charset="0"/>
                        </a:rPr>
                        <m:t>×</m:t>
                      </m:r>
                      <m:r>
                        <a:rPr kumimoji="1" lang="en-US" altLang="zh-CN" sz="2400" b="1" i="1">
                          <a:solidFill>
                            <a:srgbClr val="000000"/>
                          </a:solidFill>
                          <a:latin typeface="Cambria Math" panose="02040503050406030204" pitchFamily="18" charset="0"/>
                          <a:ea typeface="Cambria Math" panose="02040503050406030204" pitchFamily="18" charset="0"/>
                        </a:rPr>
                        <m:t>𝑸</m:t>
                      </m:r>
                      <m:r>
                        <a:rPr kumimoji="1" lang="en-US" altLang="zh-CN" sz="2400" b="1" i="1">
                          <a:solidFill>
                            <a:srgbClr val="000000"/>
                          </a:solidFill>
                          <a:latin typeface="Cambria Math" panose="02040503050406030204" pitchFamily="18" charset="0"/>
                          <a:ea typeface="Cambria Math" panose="02040503050406030204" pitchFamily="18" charset="0"/>
                        </a:rPr>
                        <m:t>−</m:t>
                      </m:r>
                      <m:r>
                        <a:rPr kumimoji="1" lang="en-US" altLang="zh-CN" sz="2400" b="1" i="1">
                          <a:solidFill>
                            <a:srgbClr val="000000"/>
                          </a:solidFill>
                          <a:latin typeface="Cambria Math" panose="02040503050406030204" pitchFamily="18" charset="0"/>
                          <a:ea typeface="Cambria Math" panose="02040503050406030204" pitchFamily="18" charset="0"/>
                        </a:rPr>
                        <m:t>𝑭</m:t>
                      </m:r>
                    </m:oMath>
                  </m:oMathPara>
                </a14:m>
                <a:endParaRPr kumimoji="1" lang="zh-CN" altLang="en-US" sz="2400" b="1" dirty="0">
                  <a:solidFill>
                    <a:srgbClr val="000000"/>
                  </a:solidFill>
                  <a:latin typeface="Tahoma" panose="020B0604030504040204" pitchFamily="34" charset="0"/>
                  <a:ea typeface="宋体" panose="02010600030101010101" pitchFamily="2" charset="-122"/>
                </a:endParaRPr>
              </a:p>
            </p:txBody>
          </p:sp>
        </mc:Choice>
        <mc:Fallback>
          <p:sp>
            <p:nvSpPr>
              <p:cNvPr id="3" name="文本框 2">
                <a:extLst>
                  <a:ext uri="{FF2B5EF4-FFF2-40B4-BE49-F238E27FC236}">
                    <a16:creationId xmlns:a16="http://schemas.microsoft.com/office/drawing/2014/main" id="{3B17F0A5-B63B-EA77-CB4B-F4E01B82DB80}"/>
                  </a:ext>
                </a:extLst>
              </p:cNvPr>
              <p:cNvSpPr txBox="1">
                <a:spLocks noRot="1" noChangeAspect="1" noMove="1" noResize="1" noEditPoints="1" noAdjustHandles="1" noChangeArrowheads="1" noChangeShapeType="1" noTextEdit="1"/>
              </p:cNvSpPr>
              <p:nvPr/>
            </p:nvSpPr>
            <p:spPr>
              <a:xfrm>
                <a:off x="1775521" y="4371387"/>
                <a:ext cx="5361327" cy="461665"/>
              </a:xfrm>
              <a:prstGeom prst="rect">
                <a:avLst/>
              </a:prstGeom>
              <a:blipFill>
                <a:blip r:embed="rId3"/>
                <a:stretch>
                  <a:fillRect b="-135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28BD3DFE-BF67-0953-6F76-F1F2494D7E74}"/>
                  </a:ext>
                </a:extLst>
              </p:cNvPr>
              <p:cNvSpPr txBox="1"/>
              <p:nvPr/>
            </p:nvSpPr>
            <p:spPr>
              <a:xfrm>
                <a:off x="1876712" y="2445245"/>
                <a:ext cx="2089976" cy="461665"/>
              </a:xfrm>
              <a:prstGeom prst="rect">
                <a:avLst/>
              </a:prstGeom>
              <a:noFill/>
            </p:spPr>
            <p:txBody>
              <a:bodyPr wrap="squar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altLang="zh-CN" sz="2400" b="1" i="1">
                          <a:solidFill>
                            <a:srgbClr val="C89014"/>
                          </a:solidFill>
                          <a:latin typeface="Cambria Math" panose="02040503050406030204" pitchFamily="18" charset="0"/>
                        </a:rPr>
                        <m:t>𝑹</m:t>
                      </m:r>
                      <m:r>
                        <a:rPr kumimoji="1" lang="en-US" altLang="zh-CN" sz="2400" b="1" i="1">
                          <a:solidFill>
                            <a:srgbClr val="000000"/>
                          </a:solidFill>
                          <a:latin typeface="Cambria Math" panose="02040503050406030204" pitchFamily="18" charset="0"/>
                        </a:rPr>
                        <m:t>=</m:t>
                      </m:r>
                      <m:r>
                        <a:rPr kumimoji="1" lang="en-US" altLang="zh-CN" sz="2400" b="1" i="1">
                          <a:solidFill>
                            <a:srgbClr val="000000"/>
                          </a:solidFill>
                          <a:latin typeface="Cambria Math" panose="02040503050406030204" pitchFamily="18" charset="0"/>
                        </a:rPr>
                        <m:t>𝑷</m:t>
                      </m:r>
                      <m:r>
                        <a:rPr kumimoji="1" lang="en-US" altLang="zh-CN" sz="2400" b="1" i="1">
                          <a:solidFill>
                            <a:srgbClr val="000000"/>
                          </a:solidFill>
                          <a:latin typeface="Cambria Math" panose="02040503050406030204" pitchFamily="18" charset="0"/>
                          <a:ea typeface="Cambria Math" panose="02040503050406030204" pitchFamily="18" charset="0"/>
                        </a:rPr>
                        <m:t>×</m:t>
                      </m:r>
                      <m:r>
                        <a:rPr kumimoji="1" lang="en-US" altLang="zh-CN" sz="2400" b="1" i="1">
                          <a:solidFill>
                            <a:srgbClr val="000000"/>
                          </a:solidFill>
                          <a:latin typeface="Cambria Math" panose="02040503050406030204" pitchFamily="18" charset="0"/>
                          <a:ea typeface="Cambria Math" panose="02040503050406030204" pitchFamily="18" charset="0"/>
                        </a:rPr>
                        <m:t>𝑸</m:t>
                      </m:r>
                    </m:oMath>
                  </m:oMathPara>
                </a14:m>
                <a:endParaRPr kumimoji="1" lang="zh-CN" altLang="en-US" sz="2400" b="1" dirty="0">
                  <a:solidFill>
                    <a:srgbClr val="000000"/>
                  </a:solidFill>
                  <a:latin typeface="Tahoma" panose="020B0604030504040204" pitchFamily="34" charset="0"/>
                  <a:ea typeface="宋体" panose="02010600030101010101" pitchFamily="2" charset="-122"/>
                </a:endParaRPr>
              </a:p>
            </p:txBody>
          </p:sp>
        </mc:Choice>
        <mc:Fallback>
          <p:sp>
            <p:nvSpPr>
              <p:cNvPr id="5" name="文本框 4">
                <a:extLst>
                  <a:ext uri="{FF2B5EF4-FFF2-40B4-BE49-F238E27FC236}">
                    <a16:creationId xmlns:a16="http://schemas.microsoft.com/office/drawing/2014/main" id="{28BD3DFE-BF67-0953-6F76-F1F2494D7E74}"/>
                  </a:ext>
                </a:extLst>
              </p:cNvPr>
              <p:cNvSpPr txBox="1">
                <a:spLocks noRot="1" noChangeAspect="1" noMove="1" noResize="1" noEditPoints="1" noAdjustHandles="1" noChangeArrowheads="1" noChangeShapeType="1" noTextEdit="1"/>
              </p:cNvSpPr>
              <p:nvPr/>
            </p:nvSpPr>
            <p:spPr>
              <a:xfrm>
                <a:off x="1876712" y="2445245"/>
                <a:ext cx="2089976" cy="461665"/>
              </a:xfrm>
              <a:prstGeom prst="rect">
                <a:avLst/>
              </a:prstGeom>
              <a:blipFill>
                <a:blip r:embed="rId4"/>
                <a:stretch>
                  <a:fillRect b="-16216"/>
                </a:stretch>
              </a:blipFill>
            </p:spPr>
            <p:txBody>
              <a:bodyPr/>
              <a:lstStyle/>
              <a:p>
                <a:r>
                  <a:rPr lang="zh-CN" altLang="en-US">
                    <a:noFill/>
                  </a:rPr>
                  <a:t> </a:t>
                </a:r>
              </a:p>
            </p:txBody>
          </p:sp>
        </mc:Fallback>
      </mc:AlternateContent>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05827"/>
                                        </p:tgtEl>
                                        <p:attrNameLst>
                                          <p:attrName>style.visibility</p:attrName>
                                        </p:attrNameLst>
                                      </p:cBhvr>
                                      <p:to>
                                        <p:strVal val="visible"/>
                                      </p:to>
                                    </p:set>
                                    <p:animEffect transition="in" filter="slide(fromLeft)">
                                      <p:cBhvr>
                                        <p:cTn id="7" dur="1000"/>
                                        <p:tgtEl>
                                          <p:spTgt spid="205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05828"/>
                                        </p:tgtEl>
                                        <p:attrNameLst>
                                          <p:attrName>style.visibility</p:attrName>
                                        </p:attrNameLst>
                                      </p:cBhvr>
                                      <p:to>
                                        <p:strVal val="visible"/>
                                      </p:to>
                                    </p:set>
                                    <p:animEffect transition="in" filter="slide(fromBottom)">
                                      <p:cBhvr>
                                        <p:cTn id="12" dur="500"/>
                                        <p:tgtEl>
                                          <p:spTgt spid="2058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05831"/>
                                        </p:tgtEl>
                                        <p:attrNameLst>
                                          <p:attrName>style.visibility</p:attrName>
                                        </p:attrNameLst>
                                      </p:cBhvr>
                                      <p:to>
                                        <p:strVal val="visible"/>
                                      </p:to>
                                    </p:set>
                                    <p:animEffect transition="in" filter="slide(fromBottom)">
                                      <p:cBhvr>
                                        <p:cTn id="17" dur="500"/>
                                        <p:tgtEl>
                                          <p:spTgt spid="2058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05832"/>
                                        </p:tgtEl>
                                        <p:attrNameLst>
                                          <p:attrName>style.visibility</p:attrName>
                                        </p:attrNameLst>
                                      </p:cBhvr>
                                      <p:to>
                                        <p:strVal val="visible"/>
                                      </p:to>
                                    </p:set>
                                    <p:animEffect transition="in" filter="slide(fromBottom)">
                                      <p:cBhvr>
                                        <p:cTn id="22" dur="500"/>
                                        <p:tgtEl>
                                          <p:spTgt spid="205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p:bldP spid="205828" grpId="0"/>
      <p:bldP spid="205831" grpId="0"/>
      <p:bldP spid="20583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Blends">
  <a:themeElements>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Blends">
      <a:majorFont>
        <a:latin typeface="Times New Roman"/>
        <a:ea typeface="华文行楷"/>
        <a:cs typeface=""/>
      </a:majorFont>
      <a:minorFont>
        <a:latin typeface="Times New Roman"/>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3024</Words>
  <Application>Microsoft Macintosh PowerPoint</Application>
  <PresentationFormat>宽屏</PresentationFormat>
  <Paragraphs>480</Paragraphs>
  <Slides>37</Slides>
  <Notes>1</Notes>
  <HiddenSlides>0</HiddenSlides>
  <MMClips>1</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2</vt:i4>
      </vt:variant>
      <vt:variant>
        <vt:lpstr>幻灯片标题</vt:lpstr>
      </vt:variant>
      <vt:variant>
        <vt:i4>37</vt:i4>
      </vt:variant>
    </vt:vector>
  </HeadingPairs>
  <TitlesOfParts>
    <vt:vector size="56" baseType="lpstr">
      <vt:lpstr>等线</vt:lpstr>
      <vt:lpstr>等线 Light</vt:lpstr>
      <vt:lpstr>黑体</vt:lpstr>
      <vt:lpstr>华文行楷</vt:lpstr>
      <vt:lpstr>隶书</vt:lpstr>
      <vt:lpstr>宋体</vt:lpstr>
      <vt:lpstr>幼圆</vt:lpstr>
      <vt:lpstr>PingFang SC</vt:lpstr>
      <vt:lpstr>Arial</vt:lpstr>
      <vt:lpstr>Cambria Math</vt:lpstr>
      <vt:lpstr>Symbol</vt:lpstr>
      <vt:lpstr>Tahoma</vt:lpstr>
      <vt:lpstr>Times New Roman</vt:lpstr>
      <vt:lpstr>Verdana</vt:lpstr>
      <vt:lpstr>Wingdings</vt:lpstr>
      <vt:lpstr>Office 主题​​</vt:lpstr>
      <vt:lpstr>Blends</vt:lpstr>
      <vt:lpstr>公式</vt:lpstr>
      <vt:lpstr>Equation</vt:lpstr>
      <vt:lpstr>PowerPoint 演示文稿</vt:lpstr>
      <vt:lpstr>宝洁激爽黯然退市 三年投10亿广告打水飘</vt:lpstr>
      <vt:lpstr>PowerPoint 演示文稿</vt:lpstr>
      <vt:lpstr>PowerPoint 演示文稿</vt:lpstr>
      <vt:lpstr>风险与不确定分析</vt:lpstr>
      <vt:lpstr>盈亏平衡分析</vt:lpstr>
      <vt:lpstr>盈亏平衡分析</vt:lpstr>
      <vt:lpstr>线性盈亏平衡分析</vt:lpstr>
      <vt:lpstr>线性盈亏平衡分析</vt:lpstr>
      <vt:lpstr>线性盈亏平衡分析</vt:lpstr>
      <vt:lpstr>线性盈亏平衡分析</vt:lpstr>
      <vt:lpstr>线性盈亏平衡分析</vt:lpstr>
      <vt:lpstr>线性盈亏平衡分析</vt:lpstr>
      <vt:lpstr>非线性盈亏平衡分析</vt:lpstr>
      <vt:lpstr>非线性盈亏平衡分析</vt:lpstr>
      <vt:lpstr>非线性盈亏平衡分析</vt:lpstr>
      <vt:lpstr>非线性盈亏平衡分析</vt:lpstr>
      <vt:lpstr>互斥方案的盈亏平衡分析</vt:lpstr>
      <vt:lpstr>互斥方案的盈亏平衡分析</vt:lpstr>
      <vt:lpstr>敏感性分析</vt:lpstr>
      <vt:lpstr>敏感性分析</vt:lpstr>
      <vt:lpstr>敏感性分析</vt:lpstr>
      <vt:lpstr>敏感性分析</vt:lpstr>
      <vt:lpstr>敏感性分析</vt:lpstr>
      <vt:lpstr>单因素敏感性分析</vt:lpstr>
      <vt:lpstr>单因素敏感性分析</vt:lpstr>
      <vt:lpstr>单因素敏感性分析</vt:lpstr>
      <vt:lpstr>单因素敏感性分析</vt:lpstr>
      <vt:lpstr>单因素敏感性分析</vt:lpstr>
      <vt:lpstr>多因素敏感性分析</vt:lpstr>
      <vt:lpstr>多因素敏感性分析</vt:lpstr>
      <vt:lpstr>多因素敏感性分析</vt:lpstr>
      <vt:lpstr>多因素敏感性分析</vt:lpstr>
      <vt:lpstr>三项预测值敏感性分析</vt:lpstr>
      <vt:lpstr>三项预测值敏感性分析</vt:lpstr>
      <vt:lpstr>三项预测值敏感性分析</vt:lpstr>
      <vt:lpstr>敏感性分析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Leopold Becher</dc:creator>
  <cp:lastModifiedBy>Leopold Becher</cp:lastModifiedBy>
  <cp:revision>1</cp:revision>
  <dcterms:created xsi:type="dcterms:W3CDTF">2024-10-13T14:15:18Z</dcterms:created>
  <dcterms:modified xsi:type="dcterms:W3CDTF">2024-10-13T14:16:24Z</dcterms:modified>
</cp:coreProperties>
</file>