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59"/>
  </p:notesMasterIdLst>
  <p:handoutMasterIdLst>
    <p:handoutMasterId r:id="rId60"/>
  </p:handoutMasterIdLst>
  <p:sldIdLst>
    <p:sldId id="444" r:id="rId2"/>
    <p:sldId id="446" r:id="rId3"/>
    <p:sldId id="447" r:id="rId4"/>
    <p:sldId id="448" r:id="rId5"/>
    <p:sldId id="449" r:id="rId6"/>
    <p:sldId id="451" r:id="rId7"/>
    <p:sldId id="453" r:id="rId8"/>
    <p:sldId id="316" r:id="rId9"/>
    <p:sldId id="454" r:id="rId10"/>
    <p:sldId id="455" r:id="rId11"/>
    <p:sldId id="456" r:id="rId12"/>
    <p:sldId id="459" r:id="rId13"/>
    <p:sldId id="460" r:id="rId14"/>
    <p:sldId id="461" r:id="rId15"/>
    <p:sldId id="462" r:id="rId16"/>
    <p:sldId id="463" r:id="rId17"/>
    <p:sldId id="464" r:id="rId18"/>
    <p:sldId id="472" r:id="rId19"/>
    <p:sldId id="470" r:id="rId20"/>
    <p:sldId id="471" r:id="rId21"/>
    <p:sldId id="467" r:id="rId22"/>
    <p:sldId id="469" r:id="rId23"/>
    <p:sldId id="465" r:id="rId24"/>
    <p:sldId id="466" r:id="rId25"/>
    <p:sldId id="494" r:id="rId26"/>
    <p:sldId id="495" r:id="rId27"/>
    <p:sldId id="481" r:id="rId28"/>
    <p:sldId id="457" r:id="rId29"/>
    <p:sldId id="458" r:id="rId30"/>
    <p:sldId id="473" r:id="rId31"/>
    <p:sldId id="474" r:id="rId32"/>
    <p:sldId id="486" r:id="rId33"/>
    <p:sldId id="475" r:id="rId34"/>
    <p:sldId id="487" r:id="rId35"/>
    <p:sldId id="476" r:id="rId36"/>
    <p:sldId id="498" r:id="rId37"/>
    <p:sldId id="477" r:id="rId38"/>
    <p:sldId id="488" r:id="rId39"/>
    <p:sldId id="489" r:id="rId40"/>
    <p:sldId id="478" r:id="rId41"/>
    <p:sldId id="479" r:id="rId42"/>
    <p:sldId id="490" r:id="rId43"/>
    <p:sldId id="491" r:id="rId44"/>
    <p:sldId id="492" r:id="rId45"/>
    <p:sldId id="493" r:id="rId46"/>
    <p:sldId id="408" r:id="rId47"/>
    <p:sldId id="317" r:id="rId48"/>
    <p:sldId id="356" r:id="rId49"/>
    <p:sldId id="318" r:id="rId50"/>
    <p:sldId id="357" r:id="rId51"/>
    <p:sldId id="319" r:id="rId52"/>
    <p:sldId id="320" r:id="rId53"/>
    <p:sldId id="496" r:id="rId54"/>
    <p:sldId id="497" r:id="rId55"/>
    <p:sldId id="482" r:id="rId56"/>
    <p:sldId id="483" r:id="rId57"/>
    <p:sldId id="484" r:id="rId58"/>
  </p:sldIdLst>
  <p:sldSz cx="9144000" cy="6858000" type="screen4x3"/>
  <p:notesSz cx="6858000" cy="9144000"/>
  <p:custShowLst>
    <p:custShow name="例题6-1" id="0">
      <p:sldLst/>
    </p:custShow>
    <p:custShow name="例题6-2" id="1">
      <p:sldLst/>
    </p:custShow>
    <p:custShow name="例题6-3" id="2">
      <p:sldLst/>
    </p:custShow>
    <p:custShow name="例题6-4" id="3">
      <p:sldLst/>
    </p:custShow>
    <p:custShow name="例题6-5" id="4">
      <p:sldLst/>
    </p:custShow>
    <p:custShow name="例题6-6" id="5">
      <p:sldLst/>
    </p:custShow>
    <p:custShow name="例题6-7、6-8" id="6">
      <p:sldLst>
        <p:sld r:id="rId20"/>
        <p:sld r:id="rId19"/>
        <p:sld r:id="rId21"/>
        <p:sld r:id="rId22"/>
        <p:sld r:id="rId23"/>
      </p:sldLst>
    </p:custShow>
    <p:custShow name="例题6-9" id="7">
      <p:sldLst>
        <p:sld r:id="rId28"/>
      </p:sldLst>
    </p:custShow>
    <p:custShow name="例题6-10" id="8">
      <p:sldLst>
        <p:sld r:id="rId56"/>
        <p:sld r:id="rId57"/>
        <p:sld r:id="rId58"/>
      </p:sldLst>
    </p:custShow>
    <p:custShow name="例题6-11" id="9">
      <p:sldLst>
        <p:sld r:id="rId33"/>
      </p:sldLst>
    </p:custShow>
    <p:custShow name="例题6-12" id="10">
      <p:sldLst>
        <p:sld r:id="rId35"/>
      </p:sldLst>
    </p:custShow>
    <p:custShow name="例题6-13" id="11">
      <p:sldLst>
        <p:sld r:id="rId39"/>
        <p:sld r:id="rId40"/>
      </p:sldLst>
    </p:custShow>
  </p:custShowLst>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E03FC"/>
    <a:srgbClr val="C89014"/>
    <a:srgbClr val="5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94694" autoAdjust="0"/>
  </p:normalViewPr>
  <p:slideViewPr>
    <p:cSldViewPr>
      <p:cViewPr>
        <p:scale>
          <a:sx n="124" d="100"/>
          <a:sy n="124" d="100"/>
        </p:scale>
        <p:origin x="1376"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7" d="100"/>
          <a:sy n="77" d="100"/>
        </p:scale>
        <p:origin x="-1476"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653C71C-6884-7D90-A65A-EA760E2FC91F}"/>
              </a:ext>
            </a:extLst>
          </p:cNvPr>
          <p:cNvSpPr>
            <a:spLocks noGrp="1" noChangeArrowheads="1"/>
          </p:cNvSpPr>
          <p:nvPr>
            <p:ph type="hdr" sz="quarter"/>
          </p:nvPr>
        </p:nvSpPr>
        <p:spPr bwMode="auto">
          <a:xfrm>
            <a:off x="1196975"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35843" name="Rectangle 3">
            <a:extLst>
              <a:ext uri="{FF2B5EF4-FFF2-40B4-BE49-F238E27FC236}">
                <a16:creationId xmlns:a16="http://schemas.microsoft.com/office/drawing/2014/main" id="{B9C90F45-264C-665E-9F49-57A8982E5C84}"/>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5844" name="Rectangle 4">
            <a:extLst>
              <a:ext uri="{FF2B5EF4-FFF2-40B4-BE49-F238E27FC236}">
                <a16:creationId xmlns:a16="http://schemas.microsoft.com/office/drawing/2014/main" id="{02C9ECAC-12BC-6353-27A1-8E67F0717FC0}"/>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35845" name="Rectangle 5">
            <a:extLst>
              <a:ext uri="{FF2B5EF4-FFF2-40B4-BE49-F238E27FC236}">
                <a16:creationId xmlns:a16="http://schemas.microsoft.com/office/drawing/2014/main" id="{D695B771-B120-FCDB-D03E-C528BA2DA7D5}"/>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00615423-76BF-5A4A-8753-2AFA315A4366}"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54863D6-22F3-9C6C-ED83-E3330D3D818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33795" name="Rectangle 3">
            <a:extLst>
              <a:ext uri="{FF2B5EF4-FFF2-40B4-BE49-F238E27FC236}">
                <a16:creationId xmlns:a16="http://schemas.microsoft.com/office/drawing/2014/main" id="{0B60B40D-B883-5D00-BDCE-9910D15980B2}"/>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a:extLst>
              <a:ext uri="{FF2B5EF4-FFF2-40B4-BE49-F238E27FC236}">
                <a16:creationId xmlns:a16="http://schemas.microsoft.com/office/drawing/2014/main" id="{E401FFFD-19F1-6311-B005-C6BC1220A98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a:extLst>
              <a:ext uri="{FF2B5EF4-FFF2-40B4-BE49-F238E27FC236}">
                <a16:creationId xmlns:a16="http://schemas.microsoft.com/office/drawing/2014/main" id="{D2092E5D-0ABA-1EFB-0EF5-F608288FC531}"/>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3798" name="Rectangle 6">
            <a:extLst>
              <a:ext uri="{FF2B5EF4-FFF2-40B4-BE49-F238E27FC236}">
                <a16:creationId xmlns:a16="http://schemas.microsoft.com/office/drawing/2014/main" id="{A461AB76-7413-40E9-A472-AFD8FF1EA70E}"/>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33799" name="Rectangle 7">
            <a:extLst>
              <a:ext uri="{FF2B5EF4-FFF2-40B4-BE49-F238E27FC236}">
                <a16:creationId xmlns:a16="http://schemas.microsoft.com/office/drawing/2014/main" id="{60BD7408-F16C-F66C-9F2B-0FFB091DAD59}"/>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DA7B82B1-98BB-694C-8B7F-E5EF284009E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DA7B82B1-98BB-694C-8B7F-E5EF284009E9}" type="slidenum">
              <a:rPr lang="en-US" altLang="zh-CN" smtClean="0"/>
              <a:pPr>
                <a:defRPr/>
              </a:pPr>
              <a:t>11</a:t>
            </a:fld>
            <a:endParaRPr lang="en-US" altLang="zh-CN"/>
          </a:p>
        </p:txBody>
      </p:sp>
    </p:spTree>
    <p:extLst>
      <p:ext uri="{BB962C8B-B14F-4D97-AF65-F5344CB8AC3E}">
        <p14:creationId xmlns:p14="http://schemas.microsoft.com/office/powerpoint/2010/main" val="331608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09450F70-18A3-9823-224C-C218EAD8E2A6}"/>
              </a:ext>
            </a:extLst>
          </p:cNvPr>
          <p:cNvSpPr>
            <a:spLocks noGrp="1" noRot="1" noChangeAspect="1" noChangeArrowheads="1" noTextEdit="1"/>
          </p:cNvSpPr>
          <p:nvPr>
            <p:ph type="sldImg"/>
          </p:nvPr>
        </p:nvSpPr>
        <p:spPr>
          <a:ln/>
        </p:spPr>
      </p:sp>
      <p:sp>
        <p:nvSpPr>
          <p:cNvPr id="84995" name="备注占位符 2">
            <a:extLst>
              <a:ext uri="{FF2B5EF4-FFF2-40B4-BE49-F238E27FC236}">
                <a16:creationId xmlns:a16="http://schemas.microsoft.com/office/drawing/2014/main" id="{9B7FB9DC-48FD-CDDC-A5CE-C2ACC3F213D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Arial" panose="020B0604020202020204" pitchFamily="34" charset="0"/>
            </a:endParaRPr>
          </a:p>
        </p:txBody>
      </p:sp>
      <p:sp>
        <p:nvSpPr>
          <p:cNvPr id="84996" name="灯片编号占位符 3">
            <a:extLst>
              <a:ext uri="{FF2B5EF4-FFF2-40B4-BE49-F238E27FC236}">
                <a16:creationId xmlns:a16="http://schemas.microsoft.com/office/drawing/2014/main" id="{8513597C-DC57-9586-54C6-90DCFA48ACA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9F2F6D63-704E-8740-8FD9-BAE6D4B87B3A}" type="slidenum">
              <a:rPr lang="en-US" altLang="zh-CN">
                <a:latin typeface="Arial" panose="020B0604020202020204" pitchFamily="34" charset="0"/>
              </a:rPr>
              <a:pPr/>
              <a:t>51</a:t>
            </a:fld>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2" name="Group 25">
            <a:extLst>
              <a:ext uri="{FF2B5EF4-FFF2-40B4-BE49-F238E27FC236}">
                <a16:creationId xmlns:a16="http://schemas.microsoft.com/office/drawing/2014/main" id="{4A652F6C-E5B7-4F7E-B832-A55D6E56CA42}"/>
              </a:ext>
            </a:extLst>
          </p:cNvPr>
          <p:cNvGrpSpPr>
            <a:grpSpLocks/>
          </p:cNvGrpSpPr>
          <p:nvPr userDrawn="1"/>
        </p:nvGrpSpPr>
        <p:grpSpPr bwMode="auto">
          <a:xfrm>
            <a:off x="127000" y="792163"/>
            <a:ext cx="8542338" cy="1052512"/>
            <a:chOff x="80" y="624"/>
            <a:chExt cx="5381" cy="663"/>
          </a:xfrm>
        </p:grpSpPr>
        <p:sp>
          <p:nvSpPr>
            <p:cNvPr id="3" name="Rectangle 26">
              <a:extLst>
                <a:ext uri="{FF2B5EF4-FFF2-40B4-BE49-F238E27FC236}">
                  <a16:creationId xmlns:a16="http://schemas.microsoft.com/office/drawing/2014/main" id="{0B55F415-BD0B-87BF-5712-AE843B532FBA}"/>
                </a:ext>
              </a:extLst>
            </p:cNvPr>
            <p:cNvSpPr>
              <a:spLocks noChangeArrowheads="1"/>
            </p:cNvSpPr>
            <p:nvPr/>
          </p:nvSpPr>
          <p:spPr bwMode="ltGray">
            <a:xfrm>
              <a:off x="263" y="692"/>
              <a:ext cx="276" cy="299"/>
            </a:xfrm>
            <a:prstGeom prst="rect">
              <a:avLst/>
            </a:prstGeom>
            <a:solidFill>
              <a:srgbClr val="0000FF"/>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4" name="Rectangle 27">
              <a:extLst>
                <a:ext uri="{FF2B5EF4-FFF2-40B4-BE49-F238E27FC236}">
                  <a16:creationId xmlns:a16="http://schemas.microsoft.com/office/drawing/2014/main" id="{087DA1C5-5FE9-6376-0EAC-2624BAEA4986}"/>
                </a:ext>
              </a:extLst>
            </p:cNvPr>
            <p:cNvSpPr>
              <a:spLocks noChangeArrowheads="1"/>
            </p:cNvSpPr>
            <p:nvPr/>
          </p:nvSpPr>
          <p:spPr bwMode="ltGray">
            <a:xfrm>
              <a:off x="504" y="692"/>
              <a:ext cx="207" cy="299"/>
            </a:xfrm>
            <a:prstGeom prst="rect">
              <a:avLst/>
            </a:prstGeom>
            <a:gradFill rotWithShape="1">
              <a:gsLst>
                <a:gs pos="0">
                  <a:srgbClr val="0000FF"/>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5" name="Rectangle 28">
              <a:extLst>
                <a:ext uri="{FF2B5EF4-FFF2-40B4-BE49-F238E27FC236}">
                  <a16:creationId xmlns:a16="http://schemas.microsoft.com/office/drawing/2014/main" id="{2459386A-B170-30D8-9A62-77A8E7435EB9}"/>
                </a:ext>
              </a:extLst>
            </p:cNvPr>
            <p:cNvSpPr>
              <a:spLocks noChangeArrowheads="1"/>
            </p:cNvSpPr>
            <p:nvPr/>
          </p:nvSpPr>
          <p:spPr bwMode="ltGray">
            <a:xfrm>
              <a:off x="341" y="958"/>
              <a:ext cx="266" cy="299"/>
            </a:xfrm>
            <a:prstGeom prst="rect">
              <a:avLst/>
            </a:prstGeom>
            <a:solidFill>
              <a:srgbClr val="FFFF00"/>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6" name="Rectangle 29">
              <a:extLst>
                <a:ext uri="{FF2B5EF4-FFF2-40B4-BE49-F238E27FC236}">
                  <a16:creationId xmlns:a16="http://schemas.microsoft.com/office/drawing/2014/main" id="{35E84AC8-AF1F-EF7E-874A-C9146A3E8D9B}"/>
                </a:ext>
              </a:extLst>
            </p:cNvPr>
            <p:cNvSpPr>
              <a:spLocks noChangeArrowheads="1"/>
            </p:cNvSpPr>
            <p:nvPr/>
          </p:nvSpPr>
          <p:spPr bwMode="ltGray">
            <a:xfrm>
              <a:off x="574" y="958"/>
              <a:ext cx="232" cy="299"/>
            </a:xfrm>
            <a:prstGeom prst="rect">
              <a:avLst/>
            </a:prstGeom>
            <a:gradFill rotWithShape="1">
              <a:gsLst>
                <a:gs pos="0">
                  <a:srgbClr val="FFFF00"/>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7" name="Rectangle 30">
              <a:extLst>
                <a:ext uri="{FF2B5EF4-FFF2-40B4-BE49-F238E27FC236}">
                  <a16:creationId xmlns:a16="http://schemas.microsoft.com/office/drawing/2014/main" id="{40DC765F-ACFE-10C0-62F9-57705410590D}"/>
                </a:ext>
              </a:extLst>
            </p:cNvPr>
            <p:cNvSpPr>
              <a:spLocks noChangeArrowheads="1"/>
            </p:cNvSpPr>
            <p:nvPr/>
          </p:nvSpPr>
          <p:spPr bwMode="ltGray">
            <a:xfrm>
              <a:off x="80" y="912"/>
              <a:ext cx="353" cy="266"/>
            </a:xfrm>
            <a:prstGeom prst="rect">
              <a:avLst/>
            </a:prstGeom>
            <a:gradFill rotWithShape="1">
              <a:gsLst>
                <a:gs pos="0">
                  <a:schemeClr val="bg1"/>
                </a:gs>
                <a:gs pos="100000">
                  <a:srgbClr val="FF0000"/>
                </a:gs>
              </a:gsLst>
              <a:lin ang="1890000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8" name="Rectangle 31">
              <a:extLst>
                <a:ext uri="{FF2B5EF4-FFF2-40B4-BE49-F238E27FC236}">
                  <a16:creationId xmlns:a16="http://schemas.microsoft.com/office/drawing/2014/main" id="{A982FFD8-4158-A565-3347-AA402E1B62AE}"/>
                </a:ext>
              </a:extLst>
            </p:cNvPr>
            <p:cNvSpPr>
              <a:spLocks noChangeArrowheads="1"/>
            </p:cNvSpPr>
            <p:nvPr/>
          </p:nvSpPr>
          <p:spPr bwMode="gray">
            <a:xfrm>
              <a:off x="480" y="624"/>
              <a:ext cx="20" cy="663"/>
            </a:xfrm>
            <a:prstGeom prst="rect">
              <a:avLst/>
            </a:prstGeom>
            <a:solidFill>
              <a:schemeClr val="tx1"/>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9" name="Rectangle 32">
              <a:extLst>
                <a:ext uri="{FF2B5EF4-FFF2-40B4-BE49-F238E27FC236}">
                  <a16:creationId xmlns:a16="http://schemas.microsoft.com/office/drawing/2014/main" id="{D16A5E90-61D7-EA0E-CEAA-D1CCE991B92B}"/>
                </a:ext>
              </a:extLst>
            </p:cNvPr>
            <p:cNvSpPr>
              <a:spLocks noChangeArrowheads="1"/>
            </p:cNvSpPr>
            <p:nvPr/>
          </p:nvSpPr>
          <p:spPr bwMode="gray">
            <a:xfrm>
              <a:off x="279" y="1122"/>
              <a:ext cx="5182" cy="20"/>
            </a:xfrm>
            <a:prstGeom prst="rect">
              <a:avLst/>
            </a:prstGeom>
            <a:gradFill rotWithShape="0">
              <a:gsLst>
                <a:gs pos="0">
                  <a:schemeClr val="tx1"/>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grpSp>
      <p:sp>
        <p:nvSpPr>
          <p:cNvPr id="31756" name="Rectangle 12"/>
          <p:cNvSpPr>
            <a:spLocks noGrp="1" noChangeArrowheads="1"/>
          </p:cNvSpPr>
          <p:nvPr>
            <p:ph type="ctrTitle"/>
          </p:nvPr>
        </p:nvSpPr>
        <p:spPr>
          <a:xfrm>
            <a:off x="971550" y="333375"/>
            <a:ext cx="7772400" cy="1128713"/>
          </a:xfrm>
        </p:spPr>
        <p:txBody>
          <a:bodyPr/>
          <a:lstStyle>
            <a:lvl1pPr algn="ctr">
              <a:defRPr sz="6000">
                <a:ea typeface="隶书" pitchFamily="49" charset="-122"/>
              </a:defRPr>
            </a:lvl1pPr>
          </a:lstStyle>
          <a:p>
            <a:pPr lvl="0"/>
            <a:r>
              <a:rPr lang="zh-CN" altLang="en-US" noProof="0"/>
              <a:t>单击编辑标题样式</a:t>
            </a:r>
          </a:p>
        </p:txBody>
      </p:sp>
      <p:sp>
        <p:nvSpPr>
          <p:cNvPr id="31757" name="Rectangle 13"/>
          <p:cNvSpPr>
            <a:spLocks noGrp="1" noChangeArrowheads="1"/>
          </p:cNvSpPr>
          <p:nvPr>
            <p:ph type="subTitle" idx="1"/>
          </p:nvPr>
        </p:nvSpPr>
        <p:spPr>
          <a:xfrm>
            <a:off x="971550" y="1844675"/>
            <a:ext cx="7704138" cy="4392613"/>
          </a:xfrm>
        </p:spPr>
        <p:txBody>
          <a:bodyPr/>
          <a:lstStyle>
            <a:lvl1pPr algn="just">
              <a:buClr>
                <a:schemeClr val="tx1"/>
              </a:buClr>
              <a:buSzPct val="85000"/>
              <a:buFontTx/>
              <a:buNone/>
              <a:defRPr/>
            </a:lvl1pPr>
            <a:lvl2pPr marL="719138" lvl="1" indent="-271463" algn="just">
              <a:lnSpc>
                <a:spcPct val="130000"/>
              </a:lnSpc>
              <a:buClr>
                <a:schemeClr val="tx1"/>
              </a:buClr>
              <a:buSzPct val="90000"/>
              <a:buFontTx/>
              <a:buChar char="•"/>
              <a:defRPr sz="2400"/>
            </a:lvl2pPr>
          </a:lstStyle>
          <a:p>
            <a:pPr lvl="0"/>
            <a:r>
              <a:rPr lang="zh-CN" altLang="en-US" noProof="0"/>
              <a:t>单击此处编辑母版文本样式</a:t>
            </a:r>
          </a:p>
          <a:p>
            <a:pPr lvl="1"/>
            <a:r>
              <a:rPr lang="zh-CN" altLang="en-US" noProof="0"/>
              <a:t>单击此处编辑文本样式</a:t>
            </a:r>
          </a:p>
          <a:p>
            <a:pPr lvl="1"/>
            <a:r>
              <a:rPr lang="zh-CN" altLang="en-US" noProof="0"/>
              <a:t>单击此处编辑文本样式</a:t>
            </a:r>
          </a:p>
          <a:p>
            <a:pPr lvl="1"/>
            <a:r>
              <a:rPr lang="zh-CN" altLang="en-US" noProof="0"/>
              <a:t>单击此处编辑文本样式</a:t>
            </a:r>
          </a:p>
          <a:p>
            <a:pPr lvl="1"/>
            <a:r>
              <a:rPr lang="zh-CN" altLang="en-US" noProof="0"/>
              <a:t>单击此处编辑文本样式</a:t>
            </a:r>
          </a:p>
        </p:txBody>
      </p:sp>
      <p:sp>
        <p:nvSpPr>
          <p:cNvPr id="10" name="Rectangle 16">
            <a:extLst>
              <a:ext uri="{FF2B5EF4-FFF2-40B4-BE49-F238E27FC236}">
                <a16:creationId xmlns:a16="http://schemas.microsoft.com/office/drawing/2014/main" id="{08F36969-4192-B6BB-4CE7-B1291B2B1FD2}"/>
              </a:ext>
            </a:extLst>
          </p:cNvPr>
          <p:cNvSpPr>
            <a:spLocks noGrp="1" noChangeArrowheads="1"/>
          </p:cNvSpPr>
          <p:nvPr>
            <p:ph type="sldNum" sz="quarter" idx="10"/>
          </p:nvPr>
        </p:nvSpPr>
        <p:spPr/>
        <p:txBody>
          <a:bodyPr/>
          <a:lstStyle>
            <a:lvl1pPr>
              <a:defRPr smtClean="0"/>
            </a:lvl1pPr>
          </a:lstStyle>
          <a:p>
            <a:pPr>
              <a:defRPr/>
            </a:pPr>
            <a:fld id="{7D08C15A-8315-8443-94B5-F27D07543CAB}" type="slidenum">
              <a:rPr lang="en-US" altLang="zh-CN"/>
              <a:pPr>
                <a:defRPr/>
              </a:pPr>
              <a:t>‹#›</a:t>
            </a:fld>
            <a:endParaRPr lang="en-US" altLang="zh-CN"/>
          </a:p>
        </p:txBody>
      </p:sp>
    </p:spTree>
    <p:extLst>
      <p:ext uri="{BB962C8B-B14F-4D97-AF65-F5344CB8AC3E}">
        <p14:creationId xmlns:p14="http://schemas.microsoft.com/office/powerpoint/2010/main" val="3503011995"/>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06261232-8A35-CEBC-61D9-998E5268E6B7}"/>
              </a:ext>
            </a:extLst>
          </p:cNvPr>
          <p:cNvSpPr>
            <a:spLocks noGrp="1" noChangeArrowheads="1"/>
          </p:cNvSpPr>
          <p:nvPr>
            <p:ph type="sldNum" sz="quarter" idx="10"/>
          </p:nvPr>
        </p:nvSpPr>
        <p:spPr>
          <a:ln/>
        </p:spPr>
        <p:txBody>
          <a:bodyPr/>
          <a:lstStyle>
            <a:lvl1pPr>
              <a:defRPr/>
            </a:lvl1pPr>
          </a:lstStyle>
          <a:p>
            <a:pPr>
              <a:defRPr/>
            </a:pPr>
            <a:fld id="{24B40D38-98A6-8A48-8FC7-9B67F5B5A41F}" type="slidenum">
              <a:rPr lang="en-US" altLang="zh-CN"/>
              <a:pPr>
                <a:defRPr/>
              </a:pPr>
              <a:t>‹#›</a:t>
            </a:fld>
            <a:endParaRPr lang="en-US" altLang="zh-CN"/>
          </a:p>
        </p:txBody>
      </p:sp>
    </p:spTree>
    <p:extLst>
      <p:ext uri="{BB962C8B-B14F-4D97-AF65-F5344CB8AC3E}">
        <p14:creationId xmlns:p14="http://schemas.microsoft.com/office/powerpoint/2010/main" val="2281290235"/>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3563" y="142875"/>
            <a:ext cx="2051050" cy="63833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0" y="142875"/>
            <a:ext cx="6005513" cy="6383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2F2E9F84-45A7-62EF-ED57-736ECE3F3A60}"/>
              </a:ext>
            </a:extLst>
          </p:cNvPr>
          <p:cNvSpPr>
            <a:spLocks noGrp="1" noChangeArrowheads="1"/>
          </p:cNvSpPr>
          <p:nvPr>
            <p:ph type="sldNum" sz="quarter" idx="10"/>
          </p:nvPr>
        </p:nvSpPr>
        <p:spPr>
          <a:ln/>
        </p:spPr>
        <p:txBody>
          <a:bodyPr/>
          <a:lstStyle>
            <a:lvl1pPr>
              <a:defRPr/>
            </a:lvl1pPr>
          </a:lstStyle>
          <a:p>
            <a:pPr>
              <a:defRPr/>
            </a:pPr>
            <a:fld id="{684228A4-532E-9341-958E-3C8BC6F2C458}" type="slidenum">
              <a:rPr lang="en-US" altLang="zh-CN"/>
              <a:pPr>
                <a:defRPr/>
              </a:pPr>
              <a:t>‹#›</a:t>
            </a:fld>
            <a:endParaRPr lang="en-US" altLang="zh-CN"/>
          </a:p>
        </p:txBody>
      </p:sp>
    </p:spTree>
    <p:extLst>
      <p:ext uri="{BB962C8B-B14F-4D97-AF65-F5344CB8AC3E}">
        <p14:creationId xmlns:p14="http://schemas.microsoft.com/office/powerpoint/2010/main" val="3325426502"/>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D0E4B0FD-21A4-0016-3664-D4E4CCD56381}"/>
              </a:ext>
            </a:extLst>
          </p:cNvPr>
          <p:cNvSpPr>
            <a:spLocks noGrp="1" noChangeArrowheads="1"/>
          </p:cNvSpPr>
          <p:nvPr>
            <p:ph type="sldNum" sz="quarter" idx="10"/>
          </p:nvPr>
        </p:nvSpPr>
        <p:spPr>
          <a:ln/>
        </p:spPr>
        <p:txBody>
          <a:bodyPr/>
          <a:lstStyle>
            <a:lvl1pPr>
              <a:defRPr/>
            </a:lvl1pPr>
          </a:lstStyle>
          <a:p>
            <a:pPr>
              <a:defRPr/>
            </a:pPr>
            <a:fld id="{02F25110-FDDE-A946-B30B-BB5A83EE126C}" type="slidenum">
              <a:rPr lang="en-US" altLang="zh-CN"/>
              <a:pPr>
                <a:defRPr/>
              </a:pPr>
              <a:t>‹#›</a:t>
            </a:fld>
            <a:endParaRPr lang="en-US" altLang="zh-CN"/>
          </a:p>
        </p:txBody>
      </p:sp>
    </p:spTree>
    <p:extLst>
      <p:ext uri="{BB962C8B-B14F-4D97-AF65-F5344CB8AC3E}">
        <p14:creationId xmlns:p14="http://schemas.microsoft.com/office/powerpoint/2010/main" val="3714060801"/>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a:extLst>
              <a:ext uri="{FF2B5EF4-FFF2-40B4-BE49-F238E27FC236}">
                <a16:creationId xmlns:a16="http://schemas.microsoft.com/office/drawing/2014/main" id="{22FE52CA-5F26-E733-9D98-2A6CB988476D}"/>
              </a:ext>
            </a:extLst>
          </p:cNvPr>
          <p:cNvSpPr>
            <a:spLocks noGrp="1" noChangeArrowheads="1"/>
          </p:cNvSpPr>
          <p:nvPr>
            <p:ph type="sldNum" sz="quarter" idx="10"/>
          </p:nvPr>
        </p:nvSpPr>
        <p:spPr>
          <a:ln/>
        </p:spPr>
        <p:txBody>
          <a:bodyPr/>
          <a:lstStyle>
            <a:lvl1pPr>
              <a:defRPr/>
            </a:lvl1pPr>
          </a:lstStyle>
          <a:p>
            <a:pPr>
              <a:defRPr/>
            </a:pPr>
            <a:fld id="{6A3BF432-318D-CE43-9687-015ADDB592DE}" type="slidenum">
              <a:rPr lang="en-US" altLang="zh-CN"/>
              <a:pPr>
                <a:defRPr/>
              </a:pPr>
              <a:t>‹#›</a:t>
            </a:fld>
            <a:endParaRPr lang="en-US" altLang="zh-CN"/>
          </a:p>
        </p:txBody>
      </p:sp>
    </p:spTree>
    <p:extLst>
      <p:ext uri="{BB962C8B-B14F-4D97-AF65-F5344CB8AC3E}">
        <p14:creationId xmlns:p14="http://schemas.microsoft.com/office/powerpoint/2010/main" val="4134866456"/>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125538"/>
            <a:ext cx="4027488"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35538" y="1125538"/>
            <a:ext cx="40290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a:extLst>
              <a:ext uri="{FF2B5EF4-FFF2-40B4-BE49-F238E27FC236}">
                <a16:creationId xmlns:a16="http://schemas.microsoft.com/office/drawing/2014/main" id="{A89E6E3E-F265-359A-868D-97712918A2C1}"/>
              </a:ext>
            </a:extLst>
          </p:cNvPr>
          <p:cNvSpPr>
            <a:spLocks noGrp="1" noChangeArrowheads="1"/>
          </p:cNvSpPr>
          <p:nvPr>
            <p:ph type="sldNum" sz="quarter" idx="10"/>
          </p:nvPr>
        </p:nvSpPr>
        <p:spPr>
          <a:ln/>
        </p:spPr>
        <p:txBody>
          <a:bodyPr/>
          <a:lstStyle>
            <a:lvl1pPr>
              <a:defRPr/>
            </a:lvl1pPr>
          </a:lstStyle>
          <a:p>
            <a:pPr>
              <a:defRPr/>
            </a:pPr>
            <a:fld id="{0BD11117-8690-2446-A04A-07AAE2C7B6B9}" type="slidenum">
              <a:rPr lang="en-US" altLang="zh-CN"/>
              <a:pPr>
                <a:defRPr/>
              </a:pPr>
              <a:t>‹#›</a:t>
            </a:fld>
            <a:endParaRPr lang="en-US" altLang="zh-CN"/>
          </a:p>
        </p:txBody>
      </p:sp>
    </p:spTree>
    <p:extLst>
      <p:ext uri="{BB962C8B-B14F-4D97-AF65-F5344CB8AC3E}">
        <p14:creationId xmlns:p14="http://schemas.microsoft.com/office/powerpoint/2010/main" val="3633883194"/>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a:extLst>
              <a:ext uri="{FF2B5EF4-FFF2-40B4-BE49-F238E27FC236}">
                <a16:creationId xmlns:a16="http://schemas.microsoft.com/office/drawing/2014/main" id="{94EE2D23-4F6E-CB15-194A-7929D8B44F43}"/>
              </a:ext>
            </a:extLst>
          </p:cNvPr>
          <p:cNvSpPr>
            <a:spLocks noGrp="1" noChangeArrowheads="1"/>
          </p:cNvSpPr>
          <p:nvPr>
            <p:ph type="sldNum" sz="quarter" idx="10"/>
          </p:nvPr>
        </p:nvSpPr>
        <p:spPr>
          <a:ln/>
        </p:spPr>
        <p:txBody>
          <a:bodyPr/>
          <a:lstStyle>
            <a:lvl1pPr>
              <a:defRPr/>
            </a:lvl1pPr>
          </a:lstStyle>
          <a:p>
            <a:pPr>
              <a:defRPr/>
            </a:pPr>
            <a:fld id="{68CB9C17-6DDC-7542-9FAF-148B3401016D}" type="slidenum">
              <a:rPr lang="en-US" altLang="zh-CN"/>
              <a:pPr>
                <a:defRPr/>
              </a:pPr>
              <a:t>‹#›</a:t>
            </a:fld>
            <a:endParaRPr lang="en-US" altLang="zh-CN"/>
          </a:p>
        </p:txBody>
      </p:sp>
    </p:spTree>
    <p:extLst>
      <p:ext uri="{BB962C8B-B14F-4D97-AF65-F5344CB8AC3E}">
        <p14:creationId xmlns:p14="http://schemas.microsoft.com/office/powerpoint/2010/main" val="2304949837"/>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a:extLst>
              <a:ext uri="{FF2B5EF4-FFF2-40B4-BE49-F238E27FC236}">
                <a16:creationId xmlns:a16="http://schemas.microsoft.com/office/drawing/2014/main" id="{8451CC4A-4ADD-5388-6467-0571345B39A5}"/>
              </a:ext>
            </a:extLst>
          </p:cNvPr>
          <p:cNvSpPr>
            <a:spLocks noGrp="1" noChangeArrowheads="1"/>
          </p:cNvSpPr>
          <p:nvPr>
            <p:ph type="sldNum" sz="quarter" idx="10"/>
          </p:nvPr>
        </p:nvSpPr>
        <p:spPr>
          <a:ln/>
        </p:spPr>
        <p:txBody>
          <a:bodyPr/>
          <a:lstStyle>
            <a:lvl1pPr>
              <a:defRPr/>
            </a:lvl1pPr>
          </a:lstStyle>
          <a:p>
            <a:pPr>
              <a:defRPr/>
            </a:pPr>
            <a:fld id="{CCCE338A-9DE8-2140-A8E0-15E70FDF1513}" type="slidenum">
              <a:rPr lang="en-US" altLang="zh-CN"/>
              <a:pPr>
                <a:defRPr/>
              </a:pPr>
              <a:t>‹#›</a:t>
            </a:fld>
            <a:endParaRPr lang="en-US" altLang="zh-CN"/>
          </a:p>
        </p:txBody>
      </p:sp>
    </p:spTree>
    <p:extLst>
      <p:ext uri="{BB962C8B-B14F-4D97-AF65-F5344CB8AC3E}">
        <p14:creationId xmlns:p14="http://schemas.microsoft.com/office/powerpoint/2010/main" val="1169892459"/>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35E1BB4B-6985-AC4E-C48F-7266E1937752}"/>
              </a:ext>
            </a:extLst>
          </p:cNvPr>
          <p:cNvSpPr>
            <a:spLocks noGrp="1" noChangeArrowheads="1"/>
          </p:cNvSpPr>
          <p:nvPr>
            <p:ph type="sldNum" sz="quarter" idx="10"/>
          </p:nvPr>
        </p:nvSpPr>
        <p:spPr>
          <a:ln/>
        </p:spPr>
        <p:txBody>
          <a:bodyPr/>
          <a:lstStyle>
            <a:lvl1pPr>
              <a:defRPr/>
            </a:lvl1pPr>
          </a:lstStyle>
          <a:p>
            <a:pPr>
              <a:defRPr/>
            </a:pPr>
            <a:fld id="{7DA48F6D-3E20-6D4A-86B3-B5AD016C6103}" type="slidenum">
              <a:rPr lang="en-US" altLang="zh-CN"/>
              <a:pPr>
                <a:defRPr/>
              </a:pPr>
              <a:t>‹#›</a:t>
            </a:fld>
            <a:endParaRPr lang="en-US" altLang="zh-CN"/>
          </a:p>
        </p:txBody>
      </p:sp>
    </p:spTree>
    <p:extLst>
      <p:ext uri="{BB962C8B-B14F-4D97-AF65-F5344CB8AC3E}">
        <p14:creationId xmlns:p14="http://schemas.microsoft.com/office/powerpoint/2010/main" val="2982757648"/>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a:extLst>
              <a:ext uri="{FF2B5EF4-FFF2-40B4-BE49-F238E27FC236}">
                <a16:creationId xmlns:a16="http://schemas.microsoft.com/office/drawing/2014/main" id="{EBCC562B-E71C-440B-B996-59C93CF12F42}"/>
              </a:ext>
            </a:extLst>
          </p:cNvPr>
          <p:cNvSpPr>
            <a:spLocks noGrp="1" noChangeArrowheads="1"/>
          </p:cNvSpPr>
          <p:nvPr>
            <p:ph type="sldNum" sz="quarter" idx="10"/>
          </p:nvPr>
        </p:nvSpPr>
        <p:spPr>
          <a:ln/>
        </p:spPr>
        <p:txBody>
          <a:bodyPr/>
          <a:lstStyle>
            <a:lvl1pPr>
              <a:defRPr/>
            </a:lvl1pPr>
          </a:lstStyle>
          <a:p>
            <a:pPr>
              <a:defRPr/>
            </a:pPr>
            <a:fld id="{23724E15-A770-204D-94B3-10A81ADF1FCC}" type="slidenum">
              <a:rPr lang="en-US" altLang="zh-CN"/>
              <a:pPr>
                <a:defRPr/>
              </a:pPr>
              <a:t>‹#›</a:t>
            </a:fld>
            <a:endParaRPr lang="en-US" altLang="zh-CN"/>
          </a:p>
        </p:txBody>
      </p:sp>
    </p:spTree>
    <p:extLst>
      <p:ext uri="{BB962C8B-B14F-4D97-AF65-F5344CB8AC3E}">
        <p14:creationId xmlns:p14="http://schemas.microsoft.com/office/powerpoint/2010/main" val="2268466908"/>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a:extLst>
              <a:ext uri="{FF2B5EF4-FFF2-40B4-BE49-F238E27FC236}">
                <a16:creationId xmlns:a16="http://schemas.microsoft.com/office/drawing/2014/main" id="{D2581E86-AE92-44B4-9CA4-E9EBF09F4FF8}"/>
              </a:ext>
            </a:extLst>
          </p:cNvPr>
          <p:cNvSpPr>
            <a:spLocks noGrp="1" noChangeArrowheads="1"/>
          </p:cNvSpPr>
          <p:nvPr>
            <p:ph type="sldNum" sz="quarter" idx="10"/>
          </p:nvPr>
        </p:nvSpPr>
        <p:spPr>
          <a:ln/>
        </p:spPr>
        <p:txBody>
          <a:bodyPr/>
          <a:lstStyle>
            <a:lvl1pPr>
              <a:defRPr/>
            </a:lvl1pPr>
          </a:lstStyle>
          <a:p>
            <a:pPr>
              <a:defRPr/>
            </a:pPr>
            <a:fld id="{A90DCF70-484C-2B4B-BECB-86EBA995CB72}" type="slidenum">
              <a:rPr lang="en-US" altLang="zh-CN"/>
              <a:pPr>
                <a:defRPr/>
              </a:pPr>
              <a:t>‹#›</a:t>
            </a:fld>
            <a:endParaRPr lang="en-US" altLang="zh-CN"/>
          </a:p>
        </p:txBody>
      </p:sp>
    </p:spTree>
    <p:extLst>
      <p:ext uri="{BB962C8B-B14F-4D97-AF65-F5344CB8AC3E}">
        <p14:creationId xmlns:p14="http://schemas.microsoft.com/office/powerpoint/2010/main" val="3952324062"/>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4">
            <a:extLst>
              <a:ext uri="{FF2B5EF4-FFF2-40B4-BE49-F238E27FC236}">
                <a16:creationId xmlns:a16="http://schemas.microsoft.com/office/drawing/2014/main" id="{394EE331-617E-DD91-DFCC-5E96A54F6A50}"/>
              </a:ext>
            </a:extLst>
          </p:cNvPr>
          <p:cNvGrpSpPr>
            <a:grpSpLocks/>
          </p:cNvGrpSpPr>
          <p:nvPr userDrawn="1"/>
        </p:nvGrpSpPr>
        <p:grpSpPr bwMode="auto">
          <a:xfrm>
            <a:off x="127000" y="144463"/>
            <a:ext cx="8542338" cy="1052512"/>
            <a:chOff x="80" y="624"/>
            <a:chExt cx="5381" cy="663"/>
          </a:xfrm>
        </p:grpSpPr>
        <p:sp>
          <p:nvSpPr>
            <p:cNvPr id="1030" name="Rectangle 2">
              <a:extLst>
                <a:ext uri="{FF2B5EF4-FFF2-40B4-BE49-F238E27FC236}">
                  <a16:creationId xmlns:a16="http://schemas.microsoft.com/office/drawing/2014/main" id="{BB48F02A-F1DB-988E-0A60-D77F0C24008E}"/>
                </a:ext>
              </a:extLst>
            </p:cNvPr>
            <p:cNvSpPr>
              <a:spLocks noChangeArrowheads="1"/>
            </p:cNvSpPr>
            <p:nvPr/>
          </p:nvSpPr>
          <p:spPr bwMode="ltGray">
            <a:xfrm>
              <a:off x="263" y="692"/>
              <a:ext cx="276" cy="299"/>
            </a:xfrm>
            <a:prstGeom prst="rect">
              <a:avLst/>
            </a:prstGeom>
            <a:solidFill>
              <a:srgbClr val="0000FF"/>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1" name="Rectangle 3">
              <a:extLst>
                <a:ext uri="{FF2B5EF4-FFF2-40B4-BE49-F238E27FC236}">
                  <a16:creationId xmlns:a16="http://schemas.microsoft.com/office/drawing/2014/main" id="{7CE4E847-5523-A492-CCC3-D09AE7114AA9}"/>
                </a:ext>
              </a:extLst>
            </p:cNvPr>
            <p:cNvSpPr>
              <a:spLocks noChangeArrowheads="1"/>
            </p:cNvSpPr>
            <p:nvPr/>
          </p:nvSpPr>
          <p:spPr bwMode="ltGray">
            <a:xfrm>
              <a:off x="504" y="692"/>
              <a:ext cx="207" cy="299"/>
            </a:xfrm>
            <a:prstGeom prst="rect">
              <a:avLst/>
            </a:prstGeom>
            <a:gradFill rotWithShape="1">
              <a:gsLst>
                <a:gs pos="0">
                  <a:srgbClr val="0000FF"/>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2" name="Rectangle 4">
              <a:extLst>
                <a:ext uri="{FF2B5EF4-FFF2-40B4-BE49-F238E27FC236}">
                  <a16:creationId xmlns:a16="http://schemas.microsoft.com/office/drawing/2014/main" id="{A5EA7207-D6DE-4487-2D6A-B0081D5C9A78}"/>
                </a:ext>
              </a:extLst>
            </p:cNvPr>
            <p:cNvSpPr>
              <a:spLocks noChangeArrowheads="1"/>
            </p:cNvSpPr>
            <p:nvPr/>
          </p:nvSpPr>
          <p:spPr bwMode="ltGray">
            <a:xfrm>
              <a:off x="341" y="958"/>
              <a:ext cx="266" cy="299"/>
            </a:xfrm>
            <a:prstGeom prst="rect">
              <a:avLst/>
            </a:prstGeom>
            <a:solidFill>
              <a:srgbClr val="FFFF00"/>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3" name="Rectangle 5">
              <a:extLst>
                <a:ext uri="{FF2B5EF4-FFF2-40B4-BE49-F238E27FC236}">
                  <a16:creationId xmlns:a16="http://schemas.microsoft.com/office/drawing/2014/main" id="{4AC1CC68-EAE4-042D-17EE-4B3CAE779E9F}"/>
                </a:ext>
              </a:extLst>
            </p:cNvPr>
            <p:cNvSpPr>
              <a:spLocks noChangeArrowheads="1"/>
            </p:cNvSpPr>
            <p:nvPr/>
          </p:nvSpPr>
          <p:spPr bwMode="ltGray">
            <a:xfrm>
              <a:off x="574" y="958"/>
              <a:ext cx="232" cy="299"/>
            </a:xfrm>
            <a:prstGeom prst="rect">
              <a:avLst/>
            </a:prstGeom>
            <a:gradFill rotWithShape="1">
              <a:gsLst>
                <a:gs pos="0">
                  <a:srgbClr val="FFFF00"/>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4" name="Rectangle 6">
              <a:extLst>
                <a:ext uri="{FF2B5EF4-FFF2-40B4-BE49-F238E27FC236}">
                  <a16:creationId xmlns:a16="http://schemas.microsoft.com/office/drawing/2014/main" id="{A74A0C76-FE4D-D182-6237-B586B95CDEEF}"/>
                </a:ext>
              </a:extLst>
            </p:cNvPr>
            <p:cNvSpPr>
              <a:spLocks noChangeArrowheads="1"/>
            </p:cNvSpPr>
            <p:nvPr/>
          </p:nvSpPr>
          <p:spPr bwMode="ltGray">
            <a:xfrm>
              <a:off x="80" y="912"/>
              <a:ext cx="353" cy="266"/>
            </a:xfrm>
            <a:prstGeom prst="rect">
              <a:avLst/>
            </a:prstGeom>
            <a:gradFill rotWithShape="1">
              <a:gsLst>
                <a:gs pos="0">
                  <a:schemeClr val="bg1"/>
                </a:gs>
                <a:gs pos="100000">
                  <a:srgbClr val="FF0000"/>
                </a:gs>
              </a:gsLst>
              <a:lin ang="1890000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5" name="Rectangle 7">
              <a:extLst>
                <a:ext uri="{FF2B5EF4-FFF2-40B4-BE49-F238E27FC236}">
                  <a16:creationId xmlns:a16="http://schemas.microsoft.com/office/drawing/2014/main" id="{2B914921-7515-F6C8-5B68-CB3B2375F151}"/>
                </a:ext>
              </a:extLst>
            </p:cNvPr>
            <p:cNvSpPr>
              <a:spLocks noChangeArrowheads="1"/>
            </p:cNvSpPr>
            <p:nvPr/>
          </p:nvSpPr>
          <p:spPr bwMode="gray">
            <a:xfrm>
              <a:off x="480" y="624"/>
              <a:ext cx="20" cy="663"/>
            </a:xfrm>
            <a:prstGeom prst="rect">
              <a:avLst/>
            </a:prstGeom>
            <a:solidFill>
              <a:schemeClr val="tx1"/>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6" name="Rectangle 8">
              <a:extLst>
                <a:ext uri="{FF2B5EF4-FFF2-40B4-BE49-F238E27FC236}">
                  <a16:creationId xmlns:a16="http://schemas.microsoft.com/office/drawing/2014/main" id="{9AB90477-D046-31D7-6A8E-D7F80A55FA09}"/>
                </a:ext>
              </a:extLst>
            </p:cNvPr>
            <p:cNvSpPr>
              <a:spLocks noChangeArrowheads="1"/>
            </p:cNvSpPr>
            <p:nvPr/>
          </p:nvSpPr>
          <p:spPr bwMode="gray">
            <a:xfrm>
              <a:off x="279" y="1122"/>
              <a:ext cx="5182" cy="20"/>
            </a:xfrm>
            <a:prstGeom prst="rect">
              <a:avLst/>
            </a:prstGeom>
            <a:gradFill rotWithShape="0">
              <a:gsLst>
                <a:gs pos="0">
                  <a:schemeClr val="tx1"/>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grpSp>
      <p:sp>
        <p:nvSpPr>
          <p:cNvPr id="1027" name="Rectangle 9">
            <a:extLst>
              <a:ext uri="{FF2B5EF4-FFF2-40B4-BE49-F238E27FC236}">
                <a16:creationId xmlns:a16="http://schemas.microsoft.com/office/drawing/2014/main" id="{3B70F76A-B11D-F8C7-9FF1-3681CDC0FE83}"/>
              </a:ext>
            </a:extLst>
          </p:cNvPr>
          <p:cNvSpPr>
            <a:spLocks noGrp="1" noChangeArrowheads="1"/>
          </p:cNvSpPr>
          <p:nvPr>
            <p:ph type="title"/>
          </p:nvPr>
        </p:nvSpPr>
        <p:spPr bwMode="auto">
          <a:xfrm>
            <a:off x="1150938" y="142875"/>
            <a:ext cx="77930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30" name="Rectangle 10">
            <a:extLst>
              <a:ext uri="{FF2B5EF4-FFF2-40B4-BE49-F238E27FC236}">
                <a16:creationId xmlns:a16="http://schemas.microsoft.com/office/drawing/2014/main" id="{735C55C9-0F6C-D77C-8C4A-67AE7DD4B8A1}"/>
              </a:ext>
            </a:extLst>
          </p:cNvPr>
          <p:cNvSpPr>
            <a:spLocks noGrp="1" noChangeArrowheads="1"/>
          </p:cNvSpPr>
          <p:nvPr>
            <p:ph type="body" idx="1"/>
          </p:nvPr>
        </p:nvSpPr>
        <p:spPr bwMode="auto">
          <a:xfrm>
            <a:off x="755650" y="1125538"/>
            <a:ext cx="8208963"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
        <p:nvSpPr>
          <p:cNvPr id="30738" name="Rectangle 18">
            <a:extLst>
              <a:ext uri="{FF2B5EF4-FFF2-40B4-BE49-F238E27FC236}">
                <a16:creationId xmlns:a16="http://schemas.microsoft.com/office/drawing/2014/main" id="{660A025A-0962-4DB7-281F-087803A86575}"/>
              </a:ext>
            </a:extLst>
          </p:cNvPr>
          <p:cNvSpPr>
            <a:spLocks noGrp="1" noChangeArrowheads="1"/>
          </p:cNvSpPr>
          <p:nvPr>
            <p:ph type="sldNum" sz="quarter" idx="4"/>
          </p:nvPr>
        </p:nvSpPr>
        <p:spPr bwMode="auto">
          <a:xfrm>
            <a:off x="3530600" y="64008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000" b="1" smtClean="0">
                <a:solidFill>
                  <a:schemeClr val="bg2"/>
                </a:solidFill>
                <a:latin typeface="Times New Roman" panose="02020603050405020304" pitchFamily="18" charset="0"/>
                <a:ea typeface="华文行楷" panose="02010800040101010101" pitchFamily="2" charset="-122"/>
              </a:defRPr>
            </a:lvl1pPr>
          </a:lstStyle>
          <a:p>
            <a:pPr>
              <a:defRPr/>
            </a:pPr>
            <a:fld id="{6DBDAFB1-FA98-DB46-B891-10633FB8353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500"/>
                                  </p:stCondLst>
                                  <p:childTnLst>
                                    <p:set>
                                      <p:cBhvr>
                                        <p:cTn id="6" dur="1" fill="hold">
                                          <p:stCondLst>
                                            <p:cond delay="0"/>
                                          </p:stCondLst>
                                        </p:cTn>
                                        <p:tgtEl>
                                          <p:spTgt spid="30730">
                                            <p:txEl>
                                              <p:pRg st="0" end="0"/>
                                            </p:txEl>
                                          </p:spTgt>
                                        </p:tgtEl>
                                        <p:attrNameLst>
                                          <p:attrName>style.visibility</p:attrName>
                                        </p:attrNameLst>
                                      </p:cBhvr>
                                      <p:to>
                                        <p:strVal val="visible"/>
                                      </p:to>
                                    </p:set>
                                    <p:anim calcmode="lin" valueType="num">
                                      <p:cBhvr additive="base">
                                        <p:cTn id="7" dur="500" fill="hold"/>
                                        <p:tgtEl>
                                          <p:spTgt spid="30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3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9" presetClass="entr" presetSubtype="0" fill="hold" nodeType="afterEffect">
                                  <p:stCondLst>
                                    <p:cond delay="0"/>
                                  </p:stCondLst>
                                  <p:childTnLst>
                                    <p:set>
                                      <p:cBhvr>
                                        <p:cTn id="11" dur="1" fill="hold">
                                          <p:stCondLst>
                                            <p:cond delay="0"/>
                                          </p:stCondLst>
                                        </p:cTn>
                                        <p:tgtEl>
                                          <p:spTgt spid="30730">
                                            <p:txEl>
                                              <p:pRg st="1" end="1"/>
                                            </p:txEl>
                                          </p:spTgt>
                                        </p:tgtEl>
                                        <p:attrNameLst>
                                          <p:attrName>style.visibility</p:attrName>
                                        </p:attrNameLst>
                                      </p:cBhvr>
                                      <p:to>
                                        <p:strVal val="visible"/>
                                      </p:to>
                                    </p:set>
                                    <p:anim calcmode="lin" valueType="num">
                                      <p:cBhvr>
                                        <p:cTn id="12" dur="500" fill="hold"/>
                                        <p:tgtEl>
                                          <p:spTgt spid="30730">
                                            <p:txEl>
                                              <p:pRg st="1" end="1"/>
                                            </p:txEl>
                                          </p:spTgt>
                                        </p:tgtEl>
                                        <p:attrNameLst>
                                          <p:attrName>ppt_x</p:attrName>
                                        </p:attrNameLst>
                                      </p:cBhvr>
                                      <p:tavLst>
                                        <p:tav tm="0">
                                          <p:val>
                                            <p:strVal val="#ppt_x-.2"/>
                                          </p:val>
                                        </p:tav>
                                        <p:tav tm="100000">
                                          <p:val>
                                            <p:strVal val="#ppt_x"/>
                                          </p:val>
                                        </p:tav>
                                      </p:tavLst>
                                    </p:anim>
                                    <p:anim calcmode="lin" valueType="num">
                                      <p:cBhvr>
                                        <p:cTn id="13" dur="500" fill="hold"/>
                                        <p:tgtEl>
                                          <p:spTgt spid="3073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500"/>
                                        <p:tgtEl>
                                          <p:spTgt spid="307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build="p">
        <p:tmplLst>
          <p:tmpl lvl="1">
            <p:tnLst>
              <p:par>
                <p:cTn presetID="2" presetClass="entr" presetSubtype="8" fill="hold" nodeType="afterEffect">
                  <p:stCondLst>
                    <p:cond delay="500"/>
                  </p:stCondLst>
                  <p:childTnLst>
                    <p:set>
                      <p:cBhvr>
                        <p:cTn dur="1" fill="hold">
                          <p:stCondLst>
                            <p:cond delay="0"/>
                          </p:stCondLst>
                        </p:cTn>
                        <p:tgtEl>
                          <p:spTgt spid="30730"/>
                        </p:tgtEl>
                        <p:attrNameLst>
                          <p:attrName>style.visibility</p:attrName>
                        </p:attrNameLst>
                      </p:cBhvr>
                      <p:to>
                        <p:strVal val="visible"/>
                      </p:to>
                    </p:set>
                    <p:anim calcmode="lin" valueType="num">
                      <p:cBhvr additive="base">
                        <p:cTn dur="500" fill="hold"/>
                        <p:tgtEl>
                          <p:spTgt spid="30730"/>
                        </p:tgtEl>
                        <p:attrNameLst>
                          <p:attrName>ppt_x</p:attrName>
                        </p:attrNameLst>
                      </p:cBhvr>
                      <p:tavLst>
                        <p:tav tm="0">
                          <p:val>
                            <p:strVal val="0-#ppt_w/2"/>
                          </p:val>
                        </p:tav>
                        <p:tav tm="100000">
                          <p:val>
                            <p:strVal val="#ppt_x"/>
                          </p:val>
                        </p:tav>
                      </p:tavLst>
                    </p:anim>
                    <p:anim calcmode="lin" valueType="num">
                      <p:cBhvr additive="base">
                        <p:cTn dur="500" fill="hold"/>
                        <p:tgtEl>
                          <p:spTgt spid="30730"/>
                        </p:tgtEl>
                        <p:attrNameLst>
                          <p:attrName>ppt_y</p:attrName>
                        </p:attrNameLst>
                      </p:cBhvr>
                      <p:tavLst>
                        <p:tav tm="0">
                          <p:val>
                            <p:strVal val="#ppt_y"/>
                          </p:val>
                        </p:tav>
                        <p:tav tm="100000">
                          <p:val>
                            <p:strVal val="#ppt_y"/>
                          </p:val>
                        </p:tav>
                      </p:tavLst>
                    </p:anim>
                  </p:childTnLst>
                </p:cTn>
              </p:par>
            </p:tnLst>
          </p:tmpl>
          <p:tmpl lvl="2">
            <p:tnLst>
              <p:par>
                <p:cTn presetID="29" presetClass="entr" presetSubtype="0" fill="hold" nodeType="afterEffect">
                  <p:stCondLst>
                    <p:cond delay="0"/>
                  </p:stCondLst>
                  <p:childTnLst>
                    <p:set>
                      <p:cBhvr>
                        <p:cTn dur="1" fill="hold">
                          <p:stCondLst>
                            <p:cond delay="0"/>
                          </p:stCondLst>
                        </p:cTn>
                        <p:tgtEl>
                          <p:spTgt spid="30730"/>
                        </p:tgtEl>
                        <p:attrNameLst>
                          <p:attrName>style.visibility</p:attrName>
                        </p:attrNameLst>
                      </p:cBhvr>
                      <p:to>
                        <p:strVal val="visible"/>
                      </p:to>
                    </p:set>
                    <p:anim calcmode="lin" valueType="num">
                      <p:cBhvr>
                        <p:cTn dur="500" fill="hold"/>
                        <p:tgtEl>
                          <p:spTgt spid="30730"/>
                        </p:tgtEl>
                        <p:attrNameLst>
                          <p:attrName>ppt_x</p:attrName>
                        </p:attrNameLst>
                      </p:cBhvr>
                      <p:tavLst>
                        <p:tav tm="0">
                          <p:val>
                            <p:strVal val="#ppt_x-.2"/>
                          </p:val>
                        </p:tav>
                        <p:tav tm="100000">
                          <p:val>
                            <p:strVal val="#ppt_x"/>
                          </p:val>
                        </p:tav>
                      </p:tavLst>
                    </p:anim>
                    <p:anim calcmode="lin" valueType="num">
                      <p:cBhvr>
                        <p:cTn dur="500" fill="hold"/>
                        <p:tgtEl>
                          <p:spTgt spid="30730"/>
                        </p:tgtEl>
                        <p:attrNameLst>
                          <p:attrName>ppt_y</p:attrName>
                        </p:attrNameLst>
                      </p:cBhvr>
                      <p:tavLst>
                        <p:tav tm="0">
                          <p:val>
                            <p:strVal val="#ppt_y"/>
                          </p:val>
                        </p:tav>
                        <p:tav tm="100000">
                          <p:val>
                            <p:strVal val="#ppt_y"/>
                          </p:val>
                        </p:tav>
                      </p:tavLst>
                    </p:anim>
                    <p:animEffect transition="in" filter="wipe(right)" prLst="gradientSize: 0.1">
                      <p:cBhvr>
                        <p:cTn dur="500"/>
                        <p:tgtEl>
                          <p:spTgt spid="30730"/>
                        </p:tgtEl>
                      </p:cBhvr>
                    </p:animEffect>
                  </p:childTnLst>
                </p:cTn>
              </p:par>
            </p:tnLst>
          </p:tmpl>
        </p:tmplLst>
      </p:bldP>
    </p:bldLst>
  </p:timing>
  <p:hf hdr="0" ftr="0" dt="0"/>
  <p:txStyles>
    <p:title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tabLst>
          <a:tab pos="541338" algn="l"/>
        </a:tabLst>
        <a:defRPr kumimoji="1" sz="3200">
          <a:solidFill>
            <a:srgbClr val="036D7B"/>
          </a:solidFill>
          <a:latin typeface="+mn-lt"/>
          <a:ea typeface="+mn-ea"/>
          <a:cs typeface="+mn-cs"/>
        </a:defRPr>
      </a:lvl1pPr>
      <a:lvl2pPr marL="450850" indent="6350" algn="l" rtl="0" eaLnBrk="0" fontAlgn="base" hangingPunct="0">
        <a:lnSpc>
          <a:spcPct val="115000"/>
        </a:lnSpc>
        <a:spcBef>
          <a:spcPct val="20000"/>
        </a:spcBef>
        <a:spcAft>
          <a:spcPct val="0"/>
        </a:spcAft>
        <a:buClr>
          <a:schemeClr val="hlink"/>
        </a:buClr>
        <a:buFont typeface="Wingdings" pitchFamily="2" charset="2"/>
        <a:tabLst>
          <a:tab pos="541338" algn="l"/>
        </a:tabLst>
        <a:defRPr sz="2200" b="1">
          <a:solidFill>
            <a:schemeClr val="tx1"/>
          </a:solidFill>
          <a:latin typeface="Tahoma" pitchFamily="34" charset="0"/>
          <a:ea typeface="华文楷体" pitchFamily="2" charset="-122"/>
        </a:defRPr>
      </a:lvl2pPr>
      <a:lvl3pPr marL="1235075" indent="-228600" algn="l" rtl="0" eaLnBrk="0" fontAlgn="base" hangingPunct="0">
        <a:spcBef>
          <a:spcPct val="20000"/>
        </a:spcBef>
        <a:spcAft>
          <a:spcPct val="0"/>
        </a:spcAft>
        <a:buClr>
          <a:schemeClr val="folHlink"/>
        </a:buClr>
        <a:buFont typeface="Wingdings" pitchFamily="2" charset="2"/>
        <a:tabLst>
          <a:tab pos="541338" algn="l"/>
        </a:tabLst>
        <a:defRPr sz="2400">
          <a:solidFill>
            <a:schemeClr val="tx1"/>
          </a:solidFill>
          <a:latin typeface="Tahoma" pitchFamily="34" charset="0"/>
          <a:ea typeface="宋体" pitchFamily="2" charset="-122"/>
        </a:defRPr>
      </a:lvl3pPr>
      <a:lvl4pPr marL="1643063" indent="-228600" algn="l" rtl="0" eaLnBrk="0" fontAlgn="base" hangingPunct="0">
        <a:spcBef>
          <a:spcPct val="20000"/>
        </a:spcBef>
        <a:spcAft>
          <a:spcPct val="0"/>
        </a:spcAft>
        <a:buClr>
          <a:schemeClr val="accent2"/>
        </a:buClr>
        <a:buFont typeface="Wingdings" pitchFamily="2" charset="2"/>
        <a:tabLst>
          <a:tab pos="541338" algn="l"/>
        </a:tabLst>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14.emf"/><Relationship Id="rId5" Type="http://schemas.openxmlformats.org/officeDocument/2006/relationships/oleObject" Target="../embeddings/oleObject10.bin"/><Relationship Id="rId10" Type="http://schemas.openxmlformats.org/officeDocument/2006/relationships/oleObject" Target="../embeddings/oleObject13.bin"/><Relationship Id="rId4" Type="http://schemas.openxmlformats.org/officeDocument/2006/relationships/image" Target="../media/image12.emf"/><Relationship Id="rId9"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19.emf"/><Relationship Id="rId12" Type="http://schemas.openxmlformats.org/officeDocument/2006/relationships/oleObject" Target="../embeddings/oleObject21.bin"/><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11" Type="http://schemas.openxmlformats.org/officeDocument/2006/relationships/image" Target="../media/image21.emf"/><Relationship Id="rId5" Type="http://schemas.openxmlformats.org/officeDocument/2006/relationships/image" Target="../media/image18.e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25.bin"/><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8.emf"/><Relationship Id="rId7" Type="http://schemas.openxmlformats.org/officeDocument/2006/relationships/image" Target="../media/image41.png"/><Relationship Id="rId2" Type="http://schemas.openxmlformats.org/officeDocument/2006/relationships/oleObject" Target="../embeddings/oleObject27.bin"/><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e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8.emf"/><Relationship Id="rId5" Type="http://schemas.openxmlformats.org/officeDocument/2006/relationships/image" Target="../media/image5.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FD08EC6F-3DF6-FE74-57BD-E4205DAC5CF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59E4F18-EF4A-F94A-AF52-89215AF8C9C9}" type="slidenum">
              <a:rPr kumimoji="0" lang="en-US" altLang="zh-CN" sz="1000">
                <a:solidFill>
                  <a:schemeClr val="bg2"/>
                </a:solidFill>
                <a:ea typeface="华文行楷" panose="02010800040101010101" pitchFamily="2" charset="-122"/>
              </a:rPr>
              <a:pPr>
                <a:spcBef>
                  <a:spcPct val="0"/>
                </a:spcBef>
                <a:buClrTx/>
                <a:buSzTx/>
                <a:buFontTx/>
                <a:buNone/>
              </a:pPr>
              <a:t>1</a:t>
            </a:fld>
            <a:endParaRPr kumimoji="0" lang="en-US" altLang="zh-CN" sz="1000">
              <a:solidFill>
                <a:schemeClr val="bg2"/>
              </a:solidFill>
              <a:ea typeface="华文行楷" panose="02010800040101010101" pitchFamily="2" charset="-122"/>
            </a:endParaRPr>
          </a:p>
        </p:txBody>
      </p:sp>
      <p:sp>
        <p:nvSpPr>
          <p:cNvPr id="25603" name="Rectangle 2">
            <a:extLst>
              <a:ext uri="{FF2B5EF4-FFF2-40B4-BE49-F238E27FC236}">
                <a16:creationId xmlns:a16="http://schemas.microsoft.com/office/drawing/2014/main" id="{51EFFC45-1AE2-8563-21AA-7DAED3F429FE}"/>
              </a:ext>
            </a:extLst>
          </p:cNvPr>
          <p:cNvSpPr>
            <a:spLocks noGrp="1" noChangeArrowheads="1"/>
          </p:cNvSpPr>
          <p:nvPr>
            <p:ph type="title"/>
          </p:nvPr>
        </p:nvSpPr>
        <p:spPr/>
        <p:txBody>
          <a:bodyPr/>
          <a:lstStyle/>
          <a:p>
            <a:pPr eaLnBrk="1" hangingPunct="1"/>
            <a:r>
              <a:rPr lang="zh-CN" altLang="en-US" dirty="0"/>
              <a:t>风险分析</a:t>
            </a:r>
          </a:p>
        </p:txBody>
      </p:sp>
      <p:sp>
        <p:nvSpPr>
          <p:cNvPr id="240655" name="Rectangle 15">
            <a:extLst>
              <a:ext uri="{FF2B5EF4-FFF2-40B4-BE49-F238E27FC236}">
                <a16:creationId xmlns:a16="http://schemas.microsoft.com/office/drawing/2014/main" id="{12FFBEB1-1073-29AB-2289-8FF42B543D5F}"/>
              </a:ext>
            </a:extLst>
          </p:cNvPr>
          <p:cNvSpPr>
            <a:spLocks noChangeArrowheads="1"/>
          </p:cNvSpPr>
          <p:nvPr/>
        </p:nvSpPr>
        <p:spPr bwMode="auto">
          <a:xfrm>
            <a:off x="0" y="2127250"/>
            <a:ext cx="9144000" cy="863600"/>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40656" name="Text Box 16">
            <a:extLst>
              <a:ext uri="{FF2B5EF4-FFF2-40B4-BE49-F238E27FC236}">
                <a16:creationId xmlns:a16="http://schemas.microsoft.com/office/drawing/2014/main" id="{211C8110-8B8C-A46C-525C-A08B7DB08892}"/>
              </a:ext>
            </a:extLst>
          </p:cNvPr>
          <p:cNvSpPr txBox="1">
            <a:spLocks noChangeArrowheads="1"/>
          </p:cNvSpPr>
          <p:nvPr/>
        </p:nvSpPr>
        <p:spPr bwMode="auto">
          <a:xfrm>
            <a:off x="755650" y="2271713"/>
            <a:ext cx="8223250" cy="503237"/>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zh-CN" altLang="en-US" sz="2000" b="1">
                <a:solidFill>
                  <a:schemeClr val="tx1"/>
                </a:solidFill>
                <a:latin typeface="Arial" panose="020B0604020202020204" pitchFamily="34" charset="0"/>
                <a:ea typeface="幼圆" pitchFamily="49" charset="-122"/>
              </a:rPr>
              <a:t>风险，是相对于预期目标而言，经济主体遭受损失的不确定性。</a:t>
            </a:r>
          </a:p>
        </p:txBody>
      </p:sp>
      <p:sp>
        <p:nvSpPr>
          <p:cNvPr id="240657" name="Rectangle 17">
            <a:extLst>
              <a:ext uri="{FF2B5EF4-FFF2-40B4-BE49-F238E27FC236}">
                <a16:creationId xmlns:a16="http://schemas.microsoft.com/office/drawing/2014/main" id="{DB82817A-E8B6-BEC9-2E9E-4641E3CD382A}"/>
              </a:ext>
            </a:extLst>
          </p:cNvPr>
          <p:cNvSpPr>
            <a:spLocks noChangeArrowheads="1"/>
          </p:cNvSpPr>
          <p:nvPr/>
        </p:nvSpPr>
        <p:spPr bwMode="auto">
          <a:xfrm>
            <a:off x="338138" y="1390650"/>
            <a:ext cx="7042150" cy="5794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a:latin typeface="隶书" pitchFamily="49" charset="-122"/>
              </a:rPr>
              <a:t>一、风险的概念</a:t>
            </a:r>
          </a:p>
        </p:txBody>
      </p:sp>
      <p:sp>
        <p:nvSpPr>
          <p:cNvPr id="240658" name="Rectangle 18">
            <a:extLst>
              <a:ext uri="{FF2B5EF4-FFF2-40B4-BE49-F238E27FC236}">
                <a16:creationId xmlns:a16="http://schemas.microsoft.com/office/drawing/2014/main" id="{CDFD52A5-8424-5B61-BA11-B0AE3628BDCF}"/>
              </a:ext>
            </a:extLst>
          </p:cNvPr>
          <p:cNvSpPr>
            <a:spLocks noChangeArrowheads="1"/>
          </p:cNvSpPr>
          <p:nvPr/>
        </p:nvSpPr>
        <p:spPr bwMode="auto">
          <a:xfrm>
            <a:off x="755650" y="3249613"/>
            <a:ext cx="7272338"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0" lang="zh-CN" altLang="en-US" sz="2000" b="1">
                <a:solidFill>
                  <a:srgbClr val="036D7F"/>
                </a:solidFill>
                <a:latin typeface="幼圆" pitchFamily="49" charset="-122"/>
                <a:ea typeface="幼圆" pitchFamily="49" charset="-122"/>
              </a:rPr>
              <a:t>理解风险的概念应把握以下三要素：</a:t>
            </a:r>
          </a:p>
        </p:txBody>
      </p:sp>
      <p:grpSp>
        <p:nvGrpSpPr>
          <p:cNvPr id="240659" name="Group 19">
            <a:extLst>
              <a:ext uri="{FF2B5EF4-FFF2-40B4-BE49-F238E27FC236}">
                <a16:creationId xmlns:a16="http://schemas.microsoft.com/office/drawing/2014/main" id="{1FC86437-6280-9301-29BD-84C1AF33DDB4}"/>
              </a:ext>
            </a:extLst>
          </p:cNvPr>
          <p:cNvGrpSpPr>
            <a:grpSpLocks/>
          </p:cNvGrpSpPr>
          <p:nvPr/>
        </p:nvGrpSpPr>
        <p:grpSpPr bwMode="auto">
          <a:xfrm>
            <a:off x="2301875" y="5759450"/>
            <a:ext cx="6032500" cy="369888"/>
            <a:chOff x="1263" y="3521"/>
            <a:chExt cx="2264" cy="233"/>
          </a:xfrm>
        </p:grpSpPr>
        <p:sp>
          <p:nvSpPr>
            <p:cNvPr id="25615" name="Rectangle 20">
              <a:extLst>
                <a:ext uri="{FF2B5EF4-FFF2-40B4-BE49-F238E27FC236}">
                  <a16:creationId xmlns:a16="http://schemas.microsoft.com/office/drawing/2014/main" id="{89EEF9E6-1774-FE1F-14DC-6BF84EC7EB88}"/>
                </a:ext>
              </a:extLst>
            </p:cNvPr>
            <p:cNvSpPr>
              <a:spLocks noChangeArrowheads="1"/>
            </p:cNvSpPr>
            <p:nvPr/>
          </p:nvSpPr>
          <p:spPr bwMode="auto">
            <a:xfrm>
              <a:off x="1500" y="3523"/>
              <a:ext cx="2027" cy="231"/>
            </a:xfrm>
            <a:prstGeom prst="rect">
              <a:avLst/>
            </a:prstGeom>
            <a:gradFill rotWithShape="1">
              <a:gsLst>
                <a:gs pos="0">
                  <a:srgbClr val="EBEAC4">
                    <a:alpha val="85999"/>
                  </a:srgbClr>
                </a:gs>
                <a:gs pos="100000">
                  <a:srgbClr val="FFFFFF"/>
                </a:gs>
              </a:gsLst>
              <a:lin ang="0" scaled="1"/>
            </a:gradFill>
            <a:ln>
              <a:noFill/>
            </a:ln>
            <a:effectLst>
              <a:outerShdw dist="85194" dir="20006097" algn="ctr" rotWithShape="0">
                <a:srgbClr val="80808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anchor="ctr">
              <a:spAutoFit/>
            </a:bodyPr>
            <a:lstStyle>
              <a:lvl1pPr marL="342900" indent="-3429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rgbClr val="FF3300"/>
                </a:buClr>
                <a:buSzPct val="70000"/>
              </a:pPr>
              <a:r>
                <a:rPr kumimoji="0" lang="zh-CN" altLang="en-US" sz="2000" b="1">
                  <a:solidFill>
                    <a:schemeClr val="tx1"/>
                  </a:solidFill>
                  <a:latin typeface="Arial" panose="020B0604020202020204" pitchFamily="34" charset="0"/>
                  <a:ea typeface="幼圆" pitchFamily="49" charset="-122"/>
                </a:rPr>
                <a:t>经济主体是风险成立的基础 </a:t>
              </a:r>
            </a:p>
          </p:txBody>
        </p:sp>
        <p:sp>
          <p:nvSpPr>
            <p:cNvPr id="25616" name="AutoShape 21">
              <a:extLst>
                <a:ext uri="{FF2B5EF4-FFF2-40B4-BE49-F238E27FC236}">
                  <a16:creationId xmlns:a16="http://schemas.microsoft.com/office/drawing/2014/main" id="{0D09D37F-39A6-0CEA-71B4-ED8AC676C9DD}"/>
                </a:ext>
              </a:extLst>
            </p:cNvPr>
            <p:cNvSpPr>
              <a:spLocks noChangeArrowheads="1"/>
            </p:cNvSpPr>
            <p:nvPr/>
          </p:nvSpPr>
          <p:spPr bwMode="auto">
            <a:xfrm>
              <a:off x="1263" y="3521"/>
              <a:ext cx="229" cy="227"/>
            </a:xfrm>
            <a:prstGeom prst="octagon">
              <a:avLst>
                <a:gd name="adj" fmla="val 29287"/>
              </a:avLst>
            </a:prstGeom>
            <a:gradFill rotWithShape="1">
              <a:gsLst>
                <a:gs pos="0">
                  <a:srgbClr val="FFFFCC"/>
                </a:gs>
                <a:gs pos="100000">
                  <a:schemeClr val="bg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a:solidFill>
                    <a:schemeClr val="tx1"/>
                  </a:solidFill>
                  <a:latin typeface="幼圆" pitchFamily="49" charset="-122"/>
                  <a:ea typeface="幼圆" pitchFamily="49" charset="-122"/>
                </a:rPr>
                <a:t>3</a:t>
              </a:r>
            </a:p>
          </p:txBody>
        </p:sp>
      </p:grpSp>
      <p:grpSp>
        <p:nvGrpSpPr>
          <p:cNvPr id="240662" name="Group 22">
            <a:extLst>
              <a:ext uri="{FF2B5EF4-FFF2-40B4-BE49-F238E27FC236}">
                <a16:creationId xmlns:a16="http://schemas.microsoft.com/office/drawing/2014/main" id="{649CA7EF-0971-326A-660E-BF6B3DA723F0}"/>
              </a:ext>
            </a:extLst>
          </p:cNvPr>
          <p:cNvGrpSpPr>
            <a:grpSpLocks/>
          </p:cNvGrpSpPr>
          <p:nvPr/>
        </p:nvGrpSpPr>
        <p:grpSpPr bwMode="auto">
          <a:xfrm>
            <a:off x="1693863" y="4870450"/>
            <a:ext cx="6218237" cy="425450"/>
            <a:chOff x="1560" y="3268"/>
            <a:chExt cx="2216" cy="227"/>
          </a:xfrm>
        </p:grpSpPr>
        <p:sp>
          <p:nvSpPr>
            <p:cNvPr id="25613" name="Rectangle 23">
              <a:extLst>
                <a:ext uri="{FF2B5EF4-FFF2-40B4-BE49-F238E27FC236}">
                  <a16:creationId xmlns:a16="http://schemas.microsoft.com/office/drawing/2014/main" id="{4F6AE477-AB83-3924-758F-8503676C864B}"/>
                </a:ext>
              </a:extLst>
            </p:cNvPr>
            <p:cNvSpPr>
              <a:spLocks noChangeArrowheads="1"/>
            </p:cNvSpPr>
            <p:nvPr/>
          </p:nvSpPr>
          <p:spPr bwMode="auto">
            <a:xfrm>
              <a:off x="1776" y="3287"/>
              <a:ext cx="2000" cy="196"/>
            </a:xfrm>
            <a:prstGeom prst="rect">
              <a:avLst/>
            </a:prstGeom>
            <a:gradFill rotWithShape="1">
              <a:gsLst>
                <a:gs pos="0">
                  <a:srgbClr val="99CCFF">
                    <a:alpha val="82999"/>
                  </a:srgbClr>
                </a:gs>
                <a:gs pos="100000">
                  <a:srgbClr val="FFFFFF"/>
                </a:gs>
              </a:gsLst>
              <a:lin ang="0" scaled="1"/>
            </a:gradFill>
            <a:ln>
              <a:noFill/>
            </a:ln>
            <a:effectLst>
              <a:outerShdw dist="80322" dir="20493903" algn="ctr" rotWithShape="0">
                <a:srgbClr val="80808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rgbClr val="FF3300"/>
                </a:buClr>
                <a:buSzPct val="70000"/>
              </a:pPr>
              <a:r>
                <a:rPr kumimoji="0" lang="zh-CN" altLang="en-US" sz="2000" b="1">
                  <a:solidFill>
                    <a:schemeClr val="tx1"/>
                  </a:solidFill>
                  <a:latin typeface="Arial" panose="020B0604020202020204" pitchFamily="34" charset="0"/>
                  <a:ea typeface="幼圆" pitchFamily="49" charset="-122"/>
                </a:rPr>
                <a:t>潜在损失是风险存在的充分条件 </a:t>
              </a:r>
            </a:p>
          </p:txBody>
        </p:sp>
        <p:sp>
          <p:nvSpPr>
            <p:cNvPr id="25614" name="AutoShape 24">
              <a:extLst>
                <a:ext uri="{FF2B5EF4-FFF2-40B4-BE49-F238E27FC236}">
                  <a16:creationId xmlns:a16="http://schemas.microsoft.com/office/drawing/2014/main" id="{F2EA2787-B0EE-D47D-243E-ABDD5A808912}"/>
                </a:ext>
              </a:extLst>
            </p:cNvPr>
            <p:cNvSpPr>
              <a:spLocks noChangeArrowheads="1"/>
            </p:cNvSpPr>
            <p:nvPr/>
          </p:nvSpPr>
          <p:spPr bwMode="auto">
            <a:xfrm>
              <a:off x="1560" y="3268"/>
              <a:ext cx="207" cy="227"/>
            </a:xfrm>
            <a:prstGeom prst="octagon">
              <a:avLst>
                <a:gd name="adj" fmla="val 29287"/>
              </a:avLst>
            </a:prstGeom>
            <a:gradFill rotWithShape="1">
              <a:gsLst>
                <a:gs pos="0">
                  <a:srgbClr val="99CCFF"/>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a:solidFill>
                    <a:schemeClr val="tx1"/>
                  </a:solidFill>
                  <a:latin typeface="幼圆" pitchFamily="49" charset="-122"/>
                  <a:ea typeface="幼圆" pitchFamily="49" charset="-122"/>
                </a:rPr>
                <a:t>2</a:t>
              </a:r>
            </a:p>
          </p:txBody>
        </p:sp>
      </p:grpSp>
      <p:grpSp>
        <p:nvGrpSpPr>
          <p:cNvPr id="240665" name="Group 25">
            <a:extLst>
              <a:ext uri="{FF2B5EF4-FFF2-40B4-BE49-F238E27FC236}">
                <a16:creationId xmlns:a16="http://schemas.microsoft.com/office/drawing/2014/main" id="{A20E78CD-2C7B-9D48-FFC5-37DECC285388}"/>
              </a:ext>
            </a:extLst>
          </p:cNvPr>
          <p:cNvGrpSpPr>
            <a:grpSpLocks/>
          </p:cNvGrpSpPr>
          <p:nvPr/>
        </p:nvGrpSpPr>
        <p:grpSpPr bwMode="auto">
          <a:xfrm>
            <a:off x="1333500" y="4035425"/>
            <a:ext cx="6202363" cy="396875"/>
            <a:chOff x="1263" y="2606"/>
            <a:chExt cx="2207" cy="250"/>
          </a:xfrm>
        </p:grpSpPr>
        <p:sp>
          <p:nvSpPr>
            <p:cNvPr id="25611" name="Rectangle 26">
              <a:extLst>
                <a:ext uri="{FF2B5EF4-FFF2-40B4-BE49-F238E27FC236}">
                  <a16:creationId xmlns:a16="http://schemas.microsoft.com/office/drawing/2014/main" id="{68A5E4E2-D688-1949-09ED-843BB4E0DC66}"/>
                </a:ext>
              </a:extLst>
            </p:cNvPr>
            <p:cNvSpPr>
              <a:spLocks noChangeArrowheads="1"/>
            </p:cNvSpPr>
            <p:nvPr/>
          </p:nvSpPr>
          <p:spPr bwMode="auto">
            <a:xfrm>
              <a:off x="1458" y="2625"/>
              <a:ext cx="2012" cy="231"/>
            </a:xfrm>
            <a:prstGeom prst="rect">
              <a:avLst/>
            </a:prstGeom>
            <a:gradFill rotWithShape="1">
              <a:gsLst>
                <a:gs pos="0">
                  <a:srgbClr val="CCEDEC">
                    <a:alpha val="82999"/>
                  </a:srgbClr>
                </a:gs>
                <a:gs pos="100000">
                  <a:schemeClr val="bg1"/>
                </a:gs>
              </a:gsLst>
              <a:lin ang="0" scaled="1"/>
            </a:gradFill>
            <a:ln>
              <a:noFill/>
            </a:ln>
            <a:effectLst>
              <a:outerShdw dist="80322" dir="20493903" algn="ctr" rotWithShape="0">
                <a:srgbClr val="808080">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rgbClr val="FF3300"/>
                </a:buClr>
                <a:buSzPct val="70000"/>
              </a:pPr>
              <a:r>
                <a:rPr kumimoji="0" lang="zh-CN" altLang="en-US" sz="2000" b="1">
                  <a:solidFill>
                    <a:schemeClr val="tx1"/>
                  </a:solidFill>
                  <a:latin typeface="Arial" panose="020B0604020202020204" pitchFamily="34" charset="0"/>
                  <a:ea typeface="幼圆" pitchFamily="49" charset="-122"/>
                </a:rPr>
                <a:t>不确定性是风险存在的必要条件</a:t>
              </a:r>
            </a:p>
          </p:txBody>
        </p:sp>
        <p:sp>
          <p:nvSpPr>
            <p:cNvPr id="25612" name="AutoShape 27">
              <a:extLst>
                <a:ext uri="{FF2B5EF4-FFF2-40B4-BE49-F238E27FC236}">
                  <a16:creationId xmlns:a16="http://schemas.microsoft.com/office/drawing/2014/main" id="{2C7018AD-0F19-540A-FD93-1E16C1C33F82}"/>
                </a:ext>
              </a:extLst>
            </p:cNvPr>
            <p:cNvSpPr>
              <a:spLocks noChangeArrowheads="1"/>
            </p:cNvSpPr>
            <p:nvPr/>
          </p:nvSpPr>
          <p:spPr bwMode="auto">
            <a:xfrm>
              <a:off x="1263" y="2606"/>
              <a:ext cx="211" cy="227"/>
            </a:xfrm>
            <a:prstGeom prst="octagon">
              <a:avLst>
                <a:gd name="adj" fmla="val 29287"/>
              </a:avLst>
            </a:prstGeom>
            <a:gradFill rotWithShape="1">
              <a:gsLst>
                <a:gs pos="0">
                  <a:schemeClr val="accent1"/>
                </a:gs>
                <a:gs pos="100000">
                  <a:schemeClr val="bg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2000" b="1">
                  <a:solidFill>
                    <a:schemeClr val="tx1"/>
                  </a:solidFill>
                  <a:latin typeface="幼圆" pitchFamily="49" charset="-122"/>
                  <a:ea typeface="幼圆" pitchFamily="49" charset="-122"/>
                </a:rPr>
                <a:t>1</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240657"/>
                                        </p:tgtEl>
                                        <p:attrNameLst>
                                          <p:attrName>style.visibility</p:attrName>
                                        </p:attrNameLst>
                                      </p:cBhvr>
                                      <p:to>
                                        <p:strVal val="visible"/>
                                      </p:to>
                                    </p:set>
                                    <p:anim from="(-#ppt_w/2)" to="(#ppt_x)" calcmode="lin" valueType="num">
                                      <p:cBhvr>
                                        <p:cTn id="7" dur="600" fill="hold">
                                          <p:stCondLst>
                                            <p:cond delay="0"/>
                                          </p:stCondLst>
                                        </p:cTn>
                                        <p:tgtEl>
                                          <p:spTgt spid="240657"/>
                                        </p:tgtEl>
                                        <p:attrNameLst>
                                          <p:attrName>ppt_x</p:attrName>
                                        </p:attrNameLst>
                                      </p:cBhvr>
                                    </p:anim>
                                    <p:anim from="0" to="-1.0" calcmode="lin" valueType="num">
                                      <p:cBhvr>
                                        <p:cTn id="8" dur="200" decel="50000" autoRev="1" fill="hold">
                                          <p:stCondLst>
                                            <p:cond delay="600"/>
                                          </p:stCondLst>
                                        </p:cTn>
                                        <p:tgtEl>
                                          <p:spTgt spid="240657"/>
                                        </p:tgtEl>
                                        <p:attrNameLst>
                                          <p:attrName>xshear</p:attrName>
                                        </p:attrNameLst>
                                      </p:cBhvr>
                                    </p:anim>
                                    <p:animScale>
                                      <p:cBhvr>
                                        <p:cTn id="9" dur="200" decel="100000" autoRev="1" fill="hold">
                                          <p:stCondLst>
                                            <p:cond delay="600"/>
                                          </p:stCondLst>
                                        </p:cTn>
                                        <p:tgtEl>
                                          <p:spTgt spid="240657"/>
                                        </p:tgtEl>
                                      </p:cBhvr>
                                      <p:from x="100000" y="100000"/>
                                      <p:to x="80000" y="100000"/>
                                    </p:animScale>
                                    <p:anim by="(#ppt_h/3+#ppt_w*0.1)" calcmode="lin" valueType="num">
                                      <p:cBhvr additive="sum">
                                        <p:cTn id="10" dur="200" decel="100000" autoRev="1" fill="hold">
                                          <p:stCondLst>
                                            <p:cond delay="600"/>
                                          </p:stCondLst>
                                        </p:cTn>
                                        <p:tgtEl>
                                          <p:spTgt spid="240657"/>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40655"/>
                                        </p:tgtEl>
                                        <p:attrNameLst>
                                          <p:attrName>style.visibility</p:attrName>
                                        </p:attrNameLst>
                                      </p:cBhvr>
                                      <p:to>
                                        <p:strVal val="visible"/>
                                      </p:to>
                                    </p:set>
                                    <p:animEffect transition="in" filter="slide(fromBottom)">
                                      <p:cBhvr>
                                        <p:cTn id="15" dur="500"/>
                                        <p:tgtEl>
                                          <p:spTgt spid="240655"/>
                                        </p:tgtEl>
                                      </p:cBhvr>
                                    </p:animEffect>
                                  </p:childTnLst>
                                </p:cTn>
                              </p:par>
                              <p:par>
                                <p:cTn id="16" presetID="12" presetClass="entr" presetSubtype="4" fill="hold" nodeType="withEffect">
                                  <p:stCondLst>
                                    <p:cond delay="0"/>
                                  </p:stCondLst>
                                  <p:childTnLst>
                                    <p:set>
                                      <p:cBhvr>
                                        <p:cTn id="17" dur="1" fill="hold">
                                          <p:stCondLst>
                                            <p:cond delay="0"/>
                                          </p:stCondLst>
                                        </p:cTn>
                                        <p:tgtEl>
                                          <p:spTgt spid="240656"/>
                                        </p:tgtEl>
                                        <p:attrNameLst>
                                          <p:attrName>style.visibility</p:attrName>
                                        </p:attrNameLst>
                                      </p:cBhvr>
                                      <p:to>
                                        <p:strVal val="visible"/>
                                      </p:to>
                                    </p:set>
                                    <p:animEffect transition="in" filter="slide(fromBottom)">
                                      <p:cBhvr>
                                        <p:cTn id="18" dur="500"/>
                                        <p:tgtEl>
                                          <p:spTgt spid="24065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240658"/>
                                        </p:tgtEl>
                                        <p:attrNameLst>
                                          <p:attrName>style.visibility</p:attrName>
                                        </p:attrNameLst>
                                      </p:cBhvr>
                                      <p:to>
                                        <p:strVal val="visible"/>
                                      </p:to>
                                    </p:set>
                                    <p:animEffect transition="in" filter="slide(fromLeft)">
                                      <p:cBhvr>
                                        <p:cTn id="23" dur="1000"/>
                                        <p:tgtEl>
                                          <p:spTgt spid="2406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240665"/>
                                        </p:tgtEl>
                                        <p:attrNameLst>
                                          <p:attrName>style.visibility</p:attrName>
                                        </p:attrNameLst>
                                      </p:cBhvr>
                                      <p:to>
                                        <p:strVal val="visible"/>
                                      </p:to>
                                    </p:set>
                                    <p:animEffect transition="in" filter="fade">
                                      <p:cBhvr>
                                        <p:cTn id="28" dur="1000"/>
                                        <p:tgtEl>
                                          <p:spTgt spid="240665"/>
                                        </p:tgtEl>
                                      </p:cBhvr>
                                    </p:animEffect>
                                    <p:anim calcmode="lin" valueType="num">
                                      <p:cBhvr>
                                        <p:cTn id="29" dur="1000" fill="hold"/>
                                        <p:tgtEl>
                                          <p:spTgt spid="240665"/>
                                        </p:tgtEl>
                                        <p:attrNameLst>
                                          <p:attrName>ppt_x</p:attrName>
                                        </p:attrNameLst>
                                      </p:cBhvr>
                                      <p:tavLst>
                                        <p:tav tm="0">
                                          <p:val>
                                            <p:strVal val="#ppt_x"/>
                                          </p:val>
                                        </p:tav>
                                        <p:tav tm="100000">
                                          <p:val>
                                            <p:strVal val="#ppt_x"/>
                                          </p:val>
                                        </p:tav>
                                      </p:tavLst>
                                    </p:anim>
                                    <p:anim calcmode="lin" valueType="num">
                                      <p:cBhvr>
                                        <p:cTn id="30" dur="1000" fill="hold"/>
                                        <p:tgtEl>
                                          <p:spTgt spid="240665"/>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240662"/>
                                        </p:tgtEl>
                                        <p:attrNameLst>
                                          <p:attrName>style.visibility</p:attrName>
                                        </p:attrNameLst>
                                      </p:cBhvr>
                                      <p:to>
                                        <p:strVal val="visible"/>
                                      </p:to>
                                    </p:set>
                                    <p:animEffect transition="in" filter="fade">
                                      <p:cBhvr>
                                        <p:cTn id="35" dur="500"/>
                                        <p:tgtEl>
                                          <p:spTgt spid="240662"/>
                                        </p:tgtEl>
                                      </p:cBhvr>
                                    </p:animEffect>
                                    <p:anim calcmode="lin" valueType="num">
                                      <p:cBhvr>
                                        <p:cTn id="36" dur="500" fill="hold"/>
                                        <p:tgtEl>
                                          <p:spTgt spid="240662"/>
                                        </p:tgtEl>
                                        <p:attrNameLst>
                                          <p:attrName>ppt_x</p:attrName>
                                        </p:attrNameLst>
                                      </p:cBhvr>
                                      <p:tavLst>
                                        <p:tav tm="0">
                                          <p:val>
                                            <p:strVal val="#ppt_x"/>
                                          </p:val>
                                        </p:tav>
                                        <p:tav tm="100000">
                                          <p:val>
                                            <p:strVal val="#ppt_x"/>
                                          </p:val>
                                        </p:tav>
                                      </p:tavLst>
                                    </p:anim>
                                    <p:anim calcmode="lin" valueType="num">
                                      <p:cBhvr>
                                        <p:cTn id="37" dur="500" fill="hold"/>
                                        <p:tgtEl>
                                          <p:spTgt spid="240662"/>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240659"/>
                                        </p:tgtEl>
                                        <p:attrNameLst>
                                          <p:attrName>style.visibility</p:attrName>
                                        </p:attrNameLst>
                                      </p:cBhvr>
                                      <p:to>
                                        <p:strVal val="visible"/>
                                      </p:to>
                                    </p:set>
                                    <p:animEffect transition="in" filter="fade">
                                      <p:cBhvr>
                                        <p:cTn id="42" dur="1000"/>
                                        <p:tgtEl>
                                          <p:spTgt spid="240659"/>
                                        </p:tgtEl>
                                      </p:cBhvr>
                                    </p:animEffect>
                                    <p:anim calcmode="lin" valueType="num">
                                      <p:cBhvr>
                                        <p:cTn id="43" dur="1000" fill="hold"/>
                                        <p:tgtEl>
                                          <p:spTgt spid="240659"/>
                                        </p:tgtEl>
                                        <p:attrNameLst>
                                          <p:attrName>ppt_x</p:attrName>
                                        </p:attrNameLst>
                                      </p:cBhvr>
                                      <p:tavLst>
                                        <p:tav tm="0">
                                          <p:val>
                                            <p:strVal val="#ppt_x"/>
                                          </p:val>
                                        </p:tav>
                                        <p:tav tm="100000">
                                          <p:val>
                                            <p:strVal val="#ppt_x"/>
                                          </p:val>
                                        </p:tav>
                                      </p:tavLst>
                                    </p:anim>
                                    <p:anim calcmode="lin" valueType="num">
                                      <p:cBhvr>
                                        <p:cTn id="44" dur="1000" fill="hold"/>
                                        <p:tgtEl>
                                          <p:spTgt spid="2406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5" grpId="0" animBg="1"/>
      <p:bldP spid="240656" grpId="0"/>
      <p:bldP spid="240657" grpId="0"/>
      <p:bldP spid="24065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960EE432-561B-BDFE-340C-87C81878D83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26D8BEF-C9E9-C247-B466-B69F81AB856E}" type="slidenum">
              <a:rPr kumimoji="0" lang="en-US" altLang="zh-CN" sz="1000">
                <a:solidFill>
                  <a:schemeClr val="bg2"/>
                </a:solidFill>
                <a:ea typeface="华文行楷" panose="02010800040101010101" pitchFamily="2" charset="-122"/>
              </a:rPr>
              <a:pPr>
                <a:spcBef>
                  <a:spcPct val="0"/>
                </a:spcBef>
                <a:buClrTx/>
                <a:buSzTx/>
                <a:buFontTx/>
                <a:buNone/>
              </a:pPr>
              <a:t>10</a:t>
            </a:fld>
            <a:endParaRPr kumimoji="0" lang="en-US" altLang="zh-CN" sz="1000">
              <a:solidFill>
                <a:schemeClr val="bg2"/>
              </a:solidFill>
              <a:ea typeface="华文行楷" panose="02010800040101010101" pitchFamily="2" charset="-122"/>
            </a:endParaRPr>
          </a:p>
        </p:txBody>
      </p:sp>
      <p:sp>
        <p:nvSpPr>
          <p:cNvPr id="251921" name="Rectangle 17">
            <a:extLst>
              <a:ext uri="{FF2B5EF4-FFF2-40B4-BE49-F238E27FC236}">
                <a16:creationId xmlns:a16="http://schemas.microsoft.com/office/drawing/2014/main" id="{4B8999AE-DD0B-8E7F-302F-AB206536A98E}"/>
              </a:ext>
            </a:extLst>
          </p:cNvPr>
          <p:cNvSpPr>
            <a:spLocks noChangeArrowheads="1"/>
          </p:cNvSpPr>
          <p:nvPr/>
        </p:nvSpPr>
        <p:spPr bwMode="auto">
          <a:xfrm>
            <a:off x="334311" y="2896368"/>
            <a:ext cx="8382983" cy="3313112"/>
          </a:xfrm>
          <a:prstGeom prst="rect">
            <a:avLst/>
          </a:prstGeom>
          <a:gradFill rotWithShape="1">
            <a:gsLst>
              <a:gs pos="0">
                <a:srgbClr val="FFFFFF"/>
              </a:gs>
              <a:gs pos="50000">
                <a:srgbClr val="FFFFEB"/>
              </a:gs>
              <a:gs pos="100000">
                <a:srgbClr val="FFFF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51922" name="Text Box 18">
            <a:extLst>
              <a:ext uri="{FF2B5EF4-FFF2-40B4-BE49-F238E27FC236}">
                <a16:creationId xmlns:a16="http://schemas.microsoft.com/office/drawing/2014/main" id="{8798BC70-C9D6-C1F7-B077-E51CBD159FE2}"/>
              </a:ext>
            </a:extLst>
          </p:cNvPr>
          <p:cNvSpPr txBox="1">
            <a:spLocks noChangeArrowheads="1"/>
          </p:cNvSpPr>
          <p:nvPr/>
        </p:nvSpPr>
        <p:spPr bwMode="auto">
          <a:xfrm>
            <a:off x="611560" y="1408231"/>
            <a:ext cx="33845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en-US" sz="2200" b="1" dirty="0">
                <a:latin typeface="Arial" panose="020B0604020202020204" pitchFamily="34" charset="0"/>
                <a:ea typeface="幼圆" pitchFamily="49" charset="-122"/>
              </a:rPr>
              <a:t>①</a:t>
            </a:r>
            <a:r>
              <a:rPr lang="en-US" altLang="zh-CN" sz="2200" b="1" dirty="0">
                <a:latin typeface="Arial" panose="020B0604020202020204" pitchFamily="34" charset="0"/>
                <a:ea typeface="幼圆" pitchFamily="49" charset="-122"/>
              </a:rPr>
              <a:t> </a:t>
            </a:r>
            <a:r>
              <a:rPr lang="zh-CN" altLang="en-US" sz="2200" b="1" dirty="0">
                <a:latin typeface="幼圆" pitchFamily="49" charset="-122"/>
                <a:ea typeface="幼圆" pitchFamily="49" charset="-122"/>
              </a:rPr>
              <a:t>正态分布</a:t>
            </a:r>
          </a:p>
        </p:txBody>
      </p:sp>
      <p:sp>
        <p:nvSpPr>
          <p:cNvPr id="251923" name="Rectangle 19">
            <a:extLst>
              <a:ext uri="{FF2B5EF4-FFF2-40B4-BE49-F238E27FC236}">
                <a16:creationId xmlns:a16="http://schemas.microsoft.com/office/drawing/2014/main" id="{4A3F837E-6E0C-2136-0A53-89445DFE2D8A}"/>
              </a:ext>
            </a:extLst>
          </p:cNvPr>
          <p:cNvSpPr>
            <a:spLocks noChangeArrowheads="1"/>
          </p:cNvSpPr>
          <p:nvPr/>
        </p:nvSpPr>
        <p:spPr bwMode="auto">
          <a:xfrm>
            <a:off x="3287609" y="4939187"/>
            <a:ext cx="23701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baseline="-25000" dirty="0">
                <a:solidFill>
                  <a:srgbClr val="000000"/>
                </a:solidFill>
                <a:latin typeface="幼圆" pitchFamily="49" charset="-122"/>
                <a:ea typeface="幼圆" pitchFamily="49" charset="-122"/>
              </a:rPr>
              <a:t>正态分布概率密度图</a:t>
            </a:r>
          </a:p>
        </p:txBody>
      </p:sp>
      <p:sp>
        <p:nvSpPr>
          <p:cNvPr id="251925" name="Rectangle 21">
            <a:extLst>
              <a:ext uri="{FF2B5EF4-FFF2-40B4-BE49-F238E27FC236}">
                <a16:creationId xmlns:a16="http://schemas.microsoft.com/office/drawing/2014/main" id="{9BA033E4-0B5D-F80C-ABD5-7507364B46C0}"/>
              </a:ext>
            </a:extLst>
          </p:cNvPr>
          <p:cNvSpPr>
            <a:spLocks noChangeArrowheads="1"/>
          </p:cNvSpPr>
          <p:nvPr/>
        </p:nvSpPr>
        <p:spPr bwMode="auto">
          <a:xfrm>
            <a:off x="611560" y="1990100"/>
            <a:ext cx="7920038" cy="84080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50000"/>
              </a:spcBef>
              <a:buClrTx/>
              <a:buSzTx/>
              <a:buFontTx/>
              <a:buNone/>
            </a:pPr>
            <a:r>
              <a:rPr lang="en-US" altLang="zh-CN" sz="2200" b="1" dirty="0">
                <a:solidFill>
                  <a:srgbClr val="000000"/>
                </a:solidFill>
                <a:latin typeface="幼圆" pitchFamily="49" charset="-122"/>
                <a:ea typeface="幼圆" pitchFamily="49" charset="-122"/>
              </a:rPr>
              <a:t>    </a:t>
            </a:r>
            <a:r>
              <a:rPr lang="zh-CN" altLang="en-US" sz="2200" b="1" dirty="0">
                <a:solidFill>
                  <a:srgbClr val="000000"/>
                </a:solidFill>
                <a:latin typeface="幼圆" pitchFamily="49" charset="-122"/>
                <a:ea typeface="幼圆" pitchFamily="49" charset="-122"/>
              </a:rPr>
              <a:t>正态分布是一种最常用的概率分布，特点是密度函数以均值为中心对称分布。</a:t>
            </a:r>
          </a:p>
        </p:txBody>
      </p:sp>
      <p:grpSp>
        <p:nvGrpSpPr>
          <p:cNvPr id="251926" name="Group 22">
            <a:extLst>
              <a:ext uri="{FF2B5EF4-FFF2-40B4-BE49-F238E27FC236}">
                <a16:creationId xmlns:a16="http://schemas.microsoft.com/office/drawing/2014/main" id="{AC2FFD6C-CD25-E8CE-1D96-C45B0E36BD99}"/>
              </a:ext>
            </a:extLst>
          </p:cNvPr>
          <p:cNvGrpSpPr>
            <a:grpSpLocks/>
          </p:cNvGrpSpPr>
          <p:nvPr/>
        </p:nvGrpSpPr>
        <p:grpSpPr bwMode="auto">
          <a:xfrm>
            <a:off x="1971788" y="2934083"/>
            <a:ext cx="4824413" cy="1704975"/>
            <a:chOff x="1338" y="1888"/>
            <a:chExt cx="3266" cy="1074"/>
          </a:xfrm>
        </p:grpSpPr>
        <p:sp>
          <p:nvSpPr>
            <p:cNvPr id="35854" name="Line 23">
              <a:extLst>
                <a:ext uri="{FF2B5EF4-FFF2-40B4-BE49-F238E27FC236}">
                  <a16:creationId xmlns:a16="http://schemas.microsoft.com/office/drawing/2014/main" id="{96AD5D71-588E-0CCD-5316-517A749AE401}"/>
                </a:ext>
              </a:extLst>
            </p:cNvPr>
            <p:cNvSpPr>
              <a:spLocks noChangeShapeType="1"/>
            </p:cNvSpPr>
            <p:nvPr/>
          </p:nvSpPr>
          <p:spPr bwMode="auto">
            <a:xfrm>
              <a:off x="1338" y="2962"/>
              <a:ext cx="3266"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55" name="Freeform 24">
              <a:extLst>
                <a:ext uri="{FF2B5EF4-FFF2-40B4-BE49-F238E27FC236}">
                  <a16:creationId xmlns:a16="http://schemas.microsoft.com/office/drawing/2014/main" id="{EE88651C-D472-7FFC-656C-ACE0F0D50B89}"/>
                </a:ext>
              </a:extLst>
            </p:cNvPr>
            <p:cNvSpPr>
              <a:spLocks/>
            </p:cNvSpPr>
            <p:nvPr/>
          </p:nvSpPr>
          <p:spPr bwMode="auto">
            <a:xfrm>
              <a:off x="1722" y="2312"/>
              <a:ext cx="2114" cy="537"/>
            </a:xfrm>
            <a:custGeom>
              <a:avLst/>
              <a:gdLst>
                <a:gd name="T0" fmla="*/ 0 w 1980"/>
                <a:gd name="T1" fmla="*/ 411 h 702"/>
                <a:gd name="T2" fmla="*/ 616 w 1980"/>
                <a:gd name="T3" fmla="*/ 320 h 702"/>
                <a:gd name="T4" fmla="*/ 1026 w 1980"/>
                <a:gd name="T5" fmla="*/ 46 h 702"/>
                <a:gd name="T6" fmla="*/ 1436 w 1980"/>
                <a:gd name="T7" fmla="*/ 46 h 702"/>
                <a:gd name="T8" fmla="*/ 1641 w 1980"/>
                <a:gd name="T9" fmla="*/ 228 h 702"/>
                <a:gd name="T10" fmla="*/ 2257 w 1980"/>
                <a:gd name="T11" fmla="*/ 411 h 70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80" h="702">
                  <a:moveTo>
                    <a:pt x="0" y="702"/>
                  </a:moveTo>
                  <a:cubicBezTo>
                    <a:pt x="195" y="676"/>
                    <a:pt x="390" y="650"/>
                    <a:pt x="540" y="546"/>
                  </a:cubicBezTo>
                  <a:cubicBezTo>
                    <a:pt x="690" y="442"/>
                    <a:pt x="780" y="156"/>
                    <a:pt x="900" y="78"/>
                  </a:cubicBezTo>
                  <a:cubicBezTo>
                    <a:pt x="1020" y="0"/>
                    <a:pt x="1170" y="26"/>
                    <a:pt x="1260" y="78"/>
                  </a:cubicBezTo>
                  <a:cubicBezTo>
                    <a:pt x="1350" y="130"/>
                    <a:pt x="1320" y="286"/>
                    <a:pt x="1440" y="390"/>
                  </a:cubicBezTo>
                  <a:cubicBezTo>
                    <a:pt x="1560" y="494"/>
                    <a:pt x="1770" y="598"/>
                    <a:pt x="1980" y="702"/>
                  </a:cubicBezTo>
                </a:path>
              </a:pathLst>
            </a:custGeom>
            <a:noFill/>
            <a:ln w="254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56" name="Line 25">
              <a:extLst>
                <a:ext uri="{FF2B5EF4-FFF2-40B4-BE49-F238E27FC236}">
                  <a16:creationId xmlns:a16="http://schemas.microsoft.com/office/drawing/2014/main" id="{DD6721E3-BA52-1C5D-A48D-6712FA68FE47}"/>
                </a:ext>
              </a:extLst>
            </p:cNvPr>
            <p:cNvSpPr>
              <a:spLocks noChangeShapeType="1"/>
            </p:cNvSpPr>
            <p:nvPr/>
          </p:nvSpPr>
          <p:spPr bwMode="auto">
            <a:xfrm>
              <a:off x="2875" y="2348"/>
              <a:ext cx="0" cy="614"/>
            </a:xfrm>
            <a:prstGeom prst="line">
              <a:avLst/>
            </a:prstGeom>
            <a:noFill/>
            <a:ln w="2540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57" name="Line 26">
              <a:extLst>
                <a:ext uri="{FF2B5EF4-FFF2-40B4-BE49-F238E27FC236}">
                  <a16:creationId xmlns:a16="http://schemas.microsoft.com/office/drawing/2014/main" id="{658C9FBF-B23C-C5B1-8C22-231AB8E4FBA8}"/>
                </a:ext>
              </a:extLst>
            </p:cNvPr>
            <p:cNvSpPr>
              <a:spLocks noChangeShapeType="1"/>
            </p:cNvSpPr>
            <p:nvPr/>
          </p:nvSpPr>
          <p:spPr bwMode="auto">
            <a:xfrm>
              <a:off x="1338" y="1888"/>
              <a:ext cx="0" cy="1074"/>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1931" name="Text Box 27">
            <a:extLst>
              <a:ext uri="{FF2B5EF4-FFF2-40B4-BE49-F238E27FC236}">
                <a16:creationId xmlns:a16="http://schemas.microsoft.com/office/drawing/2014/main" id="{76BB0E7C-C095-A206-159C-BC9561C61AF0}"/>
              </a:ext>
            </a:extLst>
          </p:cNvPr>
          <p:cNvSpPr txBox="1">
            <a:spLocks noChangeArrowheads="1"/>
          </p:cNvSpPr>
          <p:nvPr/>
        </p:nvSpPr>
        <p:spPr bwMode="auto">
          <a:xfrm>
            <a:off x="2019300" y="2849563"/>
            <a:ext cx="1511300" cy="3667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dirty="0">
                <a:solidFill>
                  <a:srgbClr val="000000"/>
                </a:solidFill>
                <a:latin typeface="Arial" panose="020B0604020202020204" pitchFamily="34" charset="0"/>
                <a:ea typeface="幼圆" pitchFamily="49" charset="-122"/>
              </a:rPr>
              <a:t>概率密度</a:t>
            </a:r>
            <a:endParaRPr lang="zh-CN" altLang="en-US" sz="1800" b="1" dirty="0">
              <a:solidFill>
                <a:srgbClr val="000000"/>
              </a:solidFill>
              <a:latin typeface="幼圆" pitchFamily="49" charset="-122"/>
              <a:ea typeface="幼圆" pitchFamily="49" charset="-122"/>
            </a:endParaRPr>
          </a:p>
        </p:txBody>
      </p:sp>
      <p:sp>
        <p:nvSpPr>
          <p:cNvPr id="251932" name="Text Box 28">
            <a:extLst>
              <a:ext uri="{FF2B5EF4-FFF2-40B4-BE49-F238E27FC236}">
                <a16:creationId xmlns:a16="http://schemas.microsoft.com/office/drawing/2014/main" id="{9AF452E6-71CD-BC65-D6DC-DCC4AF9A4208}"/>
              </a:ext>
            </a:extLst>
          </p:cNvPr>
          <p:cNvSpPr txBox="1">
            <a:spLocks noChangeArrowheads="1"/>
          </p:cNvSpPr>
          <p:nvPr/>
        </p:nvSpPr>
        <p:spPr bwMode="auto">
          <a:xfrm>
            <a:off x="5981240" y="4697422"/>
            <a:ext cx="1584325" cy="3667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dirty="0">
                <a:solidFill>
                  <a:srgbClr val="000000"/>
                </a:solidFill>
                <a:latin typeface="Arial" panose="020B0604020202020204" pitchFamily="34" charset="0"/>
                <a:ea typeface="幼圆" pitchFamily="49" charset="-122"/>
              </a:rPr>
              <a:t>变量取值（</a:t>
            </a:r>
            <a:r>
              <a:rPr lang="en-US" altLang="zh-CN" sz="1800" b="1" dirty="0">
                <a:solidFill>
                  <a:srgbClr val="000000"/>
                </a:solidFill>
                <a:latin typeface="Arial" panose="020B0604020202020204" pitchFamily="34" charset="0"/>
                <a:ea typeface="幼圆" pitchFamily="49" charset="-122"/>
              </a:rPr>
              <a:t>x)</a:t>
            </a:r>
            <a:endParaRPr lang="en-US" altLang="zh-CN" sz="1800" b="1" dirty="0">
              <a:solidFill>
                <a:srgbClr val="000000"/>
              </a:solidFill>
              <a:latin typeface="幼圆" pitchFamily="49" charset="-122"/>
              <a:ea typeface="幼圆" pitchFamily="49" charset="-122"/>
            </a:endParaRPr>
          </a:p>
        </p:txBody>
      </p:sp>
      <p:sp>
        <p:nvSpPr>
          <p:cNvPr id="35851" name="Rectangle 29">
            <a:extLst>
              <a:ext uri="{FF2B5EF4-FFF2-40B4-BE49-F238E27FC236}">
                <a16:creationId xmlns:a16="http://schemas.microsoft.com/office/drawing/2014/main" id="{E7939F6A-F985-3ABB-0A55-270A01198BE2}"/>
              </a:ext>
            </a:extLst>
          </p:cNvPr>
          <p:cNvSpPr>
            <a:spLocks noChangeArrowheads="1"/>
          </p:cNvSpPr>
          <p:nvPr/>
        </p:nvSpPr>
        <p:spPr bwMode="auto">
          <a:xfrm>
            <a:off x="0" y="364172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aphicFrame>
        <p:nvGraphicFramePr>
          <p:cNvPr id="251934" name="Object 30">
            <a:extLst>
              <a:ext uri="{FF2B5EF4-FFF2-40B4-BE49-F238E27FC236}">
                <a16:creationId xmlns:a16="http://schemas.microsoft.com/office/drawing/2014/main" id="{1248670A-F08A-8F36-AF5A-D63C31E50BD4}"/>
              </a:ext>
            </a:extLst>
          </p:cNvPr>
          <p:cNvGraphicFramePr>
            <a:graphicFrameLocks noChangeAspect="1"/>
          </p:cNvGraphicFramePr>
          <p:nvPr>
            <p:extLst>
              <p:ext uri="{D42A27DB-BD31-4B8C-83A1-F6EECF244321}">
                <p14:modId xmlns:p14="http://schemas.microsoft.com/office/powerpoint/2010/main" val="1943284098"/>
              </p:ext>
            </p:extLst>
          </p:nvPr>
        </p:nvGraphicFramePr>
        <p:xfrm>
          <a:off x="4069943" y="4695378"/>
          <a:ext cx="344487" cy="338649"/>
        </p:xfrm>
        <a:graphic>
          <a:graphicData uri="http://schemas.openxmlformats.org/presentationml/2006/ole">
            <mc:AlternateContent xmlns:mc="http://schemas.openxmlformats.org/markup-compatibility/2006">
              <mc:Choice xmlns:v="urn:schemas-microsoft-com:vml" Requires="v">
                <p:oleObj name="Equation" r:id="rId2" imgW="2921000" imgH="4686300" progId="Equation.DSMT4">
                  <p:embed/>
                </p:oleObj>
              </mc:Choice>
              <mc:Fallback>
                <p:oleObj name="Equation" r:id="rId2" imgW="2921000" imgH="4686300" progId="Equation.DSMT4">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943" y="4695378"/>
                        <a:ext cx="344487" cy="338649"/>
                      </a:xfrm>
                      <a:prstGeom prst="rect">
                        <a:avLst/>
                      </a:prstGeom>
                      <a:noFill/>
                      <a:ln>
                        <a:noFill/>
                      </a:ln>
                    </p:spPr>
                  </p:pic>
                </p:oleObj>
              </mc:Fallback>
            </mc:AlternateContent>
          </a:graphicData>
        </a:graphic>
      </p:graphicFrame>
      <p:sp>
        <p:nvSpPr>
          <p:cNvPr id="2" name="Rectangle 34">
            <a:extLst>
              <a:ext uri="{FF2B5EF4-FFF2-40B4-BE49-F238E27FC236}">
                <a16:creationId xmlns:a16="http://schemas.microsoft.com/office/drawing/2014/main" id="{C340C344-7CF4-1C4F-91D0-69F16902A36D}"/>
              </a:ext>
            </a:extLst>
          </p:cNvPr>
          <p:cNvSpPr>
            <a:spLocks noChangeArrowheads="1"/>
          </p:cNvSpPr>
          <p:nvPr/>
        </p:nvSpPr>
        <p:spPr bwMode="auto">
          <a:xfrm>
            <a:off x="553436" y="5599214"/>
            <a:ext cx="7425824" cy="854075"/>
          </a:xfrm>
          <a:prstGeom prst="rect">
            <a:avLst/>
          </a:prstGeom>
          <a:solidFill>
            <a:srgbClr val="CC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dirty="0">
                <a:solidFill>
                  <a:srgbClr val="000000"/>
                </a:solidFill>
                <a:latin typeface="Arial" panose="020B0604020202020204" pitchFamily="34" charset="0"/>
                <a:ea typeface="幼圆" pitchFamily="49" charset="-122"/>
              </a:rPr>
              <a:t>正态分布适用于描述一般经济变量的概率分布，如销售量、售价、</a:t>
            </a:r>
          </a:p>
          <a:p>
            <a:pPr algn="just" eaLnBrk="1" hangingPunct="1">
              <a:spcBef>
                <a:spcPct val="50000"/>
              </a:spcBef>
              <a:buClrTx/>
              <a:buSzTx/>
              <a:buFontTx/>
              <a:buNone/>
            </a:pPr>
            <a:r>
              <a:rPr lang="zh-CN" altLang="en-US" sz="2000" b="1" dirty="0">
                <a:solidFill>
                  <a:srgbClr val="000000"/>
                </a:solidFill>
                <a:latin typeface="Arial" panose="020B0604020202020204" pitchFamily="34" charset="0"/>
                <a:ea typeface="幼圆" pitchFamily="49" charset="-122"/>
              </a:rPr>
              <a:t>产品成本等。</a:t>
            </a:r>
          </a:p>
        </p:txBody>
      </p:sp>
      <p:sp>
        <p:nvSpPr>
          <p:cNvPr id="5" name="标题 4">
            <a:extLst>
              <a:ext uri="{FF2B5EF4-FFF2-40B4-BE49-F238E27FC236}">
                <a16:creationId xmlns:a16="http://schemas.microsoft.com/office/drawing/2014/main" id="{55D4D80D-17D4-1C7E-B5BC-66241FF251F3}"/>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2</a:t>
            </a:r>
            <a:r>
              <a:rPr lang="zh-CN" altLang="en-US" sz="2800" b="1" dirty="0">
                <a:latin typeface="幼圆" pitchFamily="49" charset="-122"/>
                <a:ea typeface="幼圆" pitchFamily="49" charset="-122"/>
              </a:rPr>
              <a:t>）连续概率分布</a:t>
            </a:r>
            <a:endParaRPr kumimoji="1"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1921"/>
                                        </p:tgtEl>
                                        <p:attrNameLst>
                                          <p:attrName>style.visibility</p:attrName>
                                        </p:attrNameLst>
                                      </p:cBhvr>
                                      <p:to>
                                        <p:strVal val="visible"/>
                                      </p:to>
                                    </p:set>
                                    <p:animEffect transition="in" filter="slide(fromBottom)">
                                      <p:cBhvr>
                                        <p:cTn id="7" dur="500"/>
                                        <p:tgtEl>
                                          <p:spTgt spid="251921"/>
                                        </p:tgtEl>
                                      </p:cBhvr>
                                    </p:animEffect>
                                  </p:childTnLst>
                                </p:cTn>
                              </p:par>
                              <p:par>
                                <p:cTn id="8" presetID="12" presetClass="entr" presetSubtype="8" fill="hold" nodeType="withEffect">
                                  <p:stCondLst>
                                    <p:cond delay="0"/>
                                  </p:stCondLst>
                                  <p:childTnLst>
                                    <p:set>
                                      <p:cBhvr>
                                        <p:cTn id="9" dur="1" fill="hold">
                                          <p:stCondLst>
                                            <p:cond delay="0"/>
                                          </p:stCondLst>
                                        </p:cTn>
                                        <p:tgtEl>
                                          <p:spTgt spid="251922"/>
                                        </p:tgtEl>
                                        <p:attrNameLst>
                                          <p:attrName>style.visibility</p:attrName>
                                        </p:attrNameLst>
                                      </p:cBhvr>
                                      <p:to>
                                        <p:strVal val="visible"/>
                                      </p:to>
                                    </p:set>
                                    <p:animEffect transition="in" filter="slide(fromLeft)">
                                      <p:cBhvr>
                                        <p:cTn id="10" dur="1000"/>
                                        <p:tgtEl>
                                          <p:spTgt spid="2519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51925">
                                            <p:txEl>
                                              <p:pRg st="0" end="0"/>
                                            </p:txEl>
                                          </p:spTgt>
                                        </p:tgtEl>
                                        <p:attrNameLst>
                                          <p:attrName>style.visibility</p:attrName>
                                        </p:attrNameLst>
                                      </p:cBhvr>
                                      <p:to>
                                        <p:strVal val="visible"/>
                                      </p:to>
                                    </p:set>
                                    <p:animEffect transition="in" filter="slide(fromBottom)">
                                      <p:cBhvr>
                                        <p:cTn id="15" dur="500"/>
                                        <p:tgtEl>
                                          <p:spTgt spid="25192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251926"/>
                                        </p:tgtEl>
                                        <p:attrNameLst>
                                          <p:attrName>style.visibility</p:attrName>
                                        </p:attrNameLst>
                                      </p:cBhvr>
                                      <p:to>
                                        <p:strVal val="visible"/>
                                      </p:to>
                                    </p:set>
                                    <p:animEffect transition="in" filter="fade">
                                      <p:cBhvr>
                                        <p:cTn id="20" dur="2000"/>
                                        <p:tgtEl>
                                          <p:spTgt spid="251926"/>
                                        </p:tgtEl>
                                      </p:cBhvr>
                                    </p:animEffect>
                                  </p:childTnLst>
                                </p:cTn>
                              </p:par>
                            </p:childTnLst>
                          </p:cTn>
                        </p:par>
                        <p:par>
                          <p:cTn id="21" fill="hold" nodeType="afterGroup">
                            <p:stCondLst>
                              <p:cond delay="2000"/>
                            </p:stCondLst>
                            <p:childTnLst>
                              <p:par>
                                <p:cTn id="22" presetID="12" presetClass="entr" presetSubtype="8" fill="hold" nodeType="afterEffect">
                                  <p:stCondLst>
                                    <p:cond delay="0"/>
                                  </p:stCondLst>
                                  <p:childTnLst>
                                    <p:set>
                                      <p:cBhvr>
                                        <p:cTn id="23" dur="1" fill="hold">
                                          <p:stCondLst>
                                            <p:cond delay="0"/>
                                          </p:stCondLst>
                                        </p:cTn>
                                        <p:tgtEl>
                                          <p:spTgt spid="251931"/>
                                        </p:tgtEl>
                                        <p:attrNameLst>
                                          <p:attrName>style.visibility</p:attrName>
                                        </p:attrNameLst>
                                      </p:cBhvr>
                                      <p:to>
                                        <p:strVal val="visible"/>
                                      </p:to>
                                    </p:set>
                                    <p:animEffect transition="in" filter="slide(fromLeft)">
                                      <p:cBhvr>
                                        <p:cTn id="24" dur="1000"/>
                                        <p:tgtEl>
                                          <p:spTgt spid="251931"/>
                                        </p:tgtEl>
                                      </p:cBhvr>
                                    </p:animEffect>
                                  </p:childTnLst>
                                </p:cTn>
                              </p:par>
                            </p:childTnLst>
                          </p:cTn>
                        </p:par>
                        <p:par>
                          <p:cTn id="25" fill="hold" nodeType="afterGroup">
                            <p:stCondLst>
                              <p:cond delay="3000"/>
                            </p:stCondLst>
                            <p:childTnLst>
                              <p:par>
                                <p:cTn id="26" presetID="12" presetClass="entr" presetSubtype="8" fill="hold" nodeType="afterEffect">
                                  <p:stCondLst>
                                    <p:cond delay="0"/>
                                  </p:stCondLst>
                                  <p:childTnLst>
                                    <p:set>
                                      <p:cBhvr>
                                        <p:cTn id="27" dur="1" fill="hold">
                                          <p:stCondLst>
                                            <p:cond delay="0"/>
                                          </p:stCondLst>
                                        </p:cTn>
                                        <p:tgtEl>
                                          <p:spTgt spid="251932"/>
                                        </p:tgtEl>
                                        <p:attrNameLst>
                                          <p:attrName>style.visibility</p:attrName>
                                        </p:attrNameLst>
                                      </p:cBhvr>
                                      <p:to>
                                        <p:strVal val="visible"/>
                                      </p:to>
                                    </p:set>
                                    <p:animEffect transition="in" filter="slide(fromLeft)">
                                      <p:cBhvr>
                                        <p:cTn id="28" dur="1000"/>
                                        <p:tgtEl>
                                          <p:spTgt spid="251932"/>
                                        </p:tgtEl>
                                      </p:cBhvr>
                                    </p:animEffect>
                                  </p:childTnLst>
                                </p:cTn>
                              </p:par>
                            </p:childTnLst>
                          </p:cTn>
                        </p:par>
                        <p:par>
                          <p:cTn id="29" fill="hold" nodeType="afterGroup">
                            <p:stCondLst>
                              <p:cond delay="4000"/>
                            </p:stCondLst>
                            <p:childTnLst>
                              <p:par>
                                <p:cTn id="30" presetID="12" presetClass="entr" presetSubtype="4" fill="hold" nodeType="afterEffect">
                                  <p:stCondLst>
                                    <p:cond delay="0"/>
                                  </p:stCondLst>
                                  <p:childTnLst>
                                    <p:set>
                                      <p:cBhvr>
                                        <p:cTn id="31" dur="1" fill="hold">
                                          <p:stCondLst>
                                            <p:cond delay="0"/>
                                          </p:stCondLst>
                                        </p:cTn>
                                        <p:tgtEl>
                                          <p:spTgt spid="251934"/>
                                        </p:tgtEl>
                                        <p:attrNameLst>
                                          <p:attrName>style.visibility</p:attrName>
                                        </p:attrNameLst>
                                      </p:cBhvr>
                                      <p:to>
                                        <p:strVal val="visible"/>
                                      </p:to>
                                    </p:set>
                                    <p:animEffect transition="in" filter="slide(fromBottom)">
                                      <p:cBhvr>
                                        <p:cTn id="32" dur="500"/>
                                        <p:tgtEl>
                                          <p:spTgt spid="2519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251923"/>
                                        </p:tgtEl>
                                        <p:attrNameLst>
                                          <p:attrName>style.visibility</p:attrName>
                                        </p:attrNameLst>
                                      </p:cBhvr>
                                      <p:to>
                                        <p:strVal val="visible"/>
                                      </p:to>
                                    </p:set>
                                    <p:animEffect transition="in" filter="slide(fromBottom)">
                                      <p:cBhvr>
                                        <p:cTn id="37" dur="500"/>
                                        <p:tgtEl>
                                          <p:spTgt spid="251923"/>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21" grpId="0" animBg="1"/>
      <p:bldP spid="251923"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772C7993-1579-23AB-3EC7-3772B4C4CB6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4CB73C0-CB29-6843-AF99-C8ADCE96D67C}" type="slidenum">
              <a:rPr kumimoji="0" lang="en-US" altLang="zh-CN" sz="1000">
                <a:solidFill>
                  <a:schemeClr val="bg2"/>
                </a:solidFill>
                <a:ea typeface="华文行楷" panose="02010800040101010101" pitchFamily="2" charset="-122"/>
              </a:rPr>
              <a:pPr>
                <a:spcBef>
                  <a:spcPct val="0"/>
                </a:spcBef>
                <a:buClrTx/>
                <a:buSzTx/>
                <a:buFontTx/>
                <a:buNone/>
              </a:pPr>
              <a:t>11</a:t>
            </a:fld>
            <a:endParaRPr kumimoji="0" lang="en-US" altLang="zh-CN" sz="1000" dirty="0">
              <a:solidFill>
                <a:schemeClr val="bg2"/>
              </a:solidFill>
              <a:ea typeface="华文行楷" panose="02010800040101010101" pitchFamily="2" charset="-122"/>
            </a:endParaRPr>
          </a:p>
        </p:txBody>
      </p:sp>
      <p:sp>
        <p:nvSpPr>
          <p:cNvPr id="252947" name="Rectangle 19">
            <a:extLst>
              <a:ext uri="{FF2B5EF4-FFF2-40B4-BE49-F238E27FC236}">
                <a16:creationId xmlns:a16="http://schemas.microsoft.com/office/drawing/2014/main" id="{959CFE7D-7D11-6C3A-6620-8B1A60F17A47}"/>
              </a:ext>
            </a:extLst>
          </p:cNvPr>
          <p:cNvSpPr>
            <a:spLocks noChangeArrowheads="1"/>
          </p:cNvSpPr>
          <p:nvPr/>
        </p:nvSpPr>
        <p:spPr bwMode="auto">
          <a:xfrm>
            <a:off x="0" y="2366963"/>
            <a:ext cx="9144000" cy="4032250"/>
          </a:xfrm>
          <a:prstGeom prst="rect">
            <a:avLst/>
          </a:prstGeom>
          <a:gradFill rotWithShape="1">
            <a:gsLst>
              <a:gs pos="0">
                <a:srgbClr val="FFFFFF"/>
              </a:gs>
              <a:gs pos="50000">
                <a:srgbClr val="FFFFEB"/>
              </a:gs>
              <a:gs pos="100000">
                <a:srgbClr val="FFFF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52948" name="Text Box 20">
            <a:extLst>
              <a:ext uri="{FF2B5EF4-FFF2-40B4-BE49-F238E27FC236}">
                <a16:creationId xmlns:a16="http://schemas.microsoft.com/office/drawing/2014/main" id="{82DA0524-2B7D-970B-755D-558C907FC063}"/>
              </a:ext>
            </a:extLst>
          </p:cNvPr>
          <p:cNvSpPr txBox="1">
            <a:spLocks noChangeArrowheads="1"/>
          </p:cNvSpPr>
          <p:nvPr/>
        </p:nvSpPr>
        <p:spPr bwMode="auto">
          <a:xfrm>
            <a:off x="611560" y="1461295"/>
            <a:ext cx="33845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en-US" sz="2200" b="1" dirty="0">
                <a:latin typeface="Arial" panose="020B0604020202020204" pitchFamily="34" charset="0"/>
                <a:ea typeface="幼圆" pitchFamily="49" charset="-122"/>
              </a:rPr>
              <a:t>①</a:t>
            </a:r>
            <a:r>
              <a:rPr lang="en-US" altLang="zh-CN" sz="2200" b="1" dirty="0">
                <a:latin typeface="Arial" panose="020B0604020202020204" pitchFamily="34" charset="0"/>
                <a:ea typeface="幼圆" pitchFamily="49" charset="-122"/>
              </a:rPr>
              <a:t> </a:t>
            </a:r>
            <a:r>
              <a:rPr lang="zh-CN" altLang="en-US" sz="2200" b="1" dirty="0">
                <a:latin typeface="幼圆" pitchFamily="49" charset="-122"/>
                <a:ea typeface="幼圆" pitchFamily="49" charset="-122"/>
              </a:rPr>
              <a:t>正态分布</a:t>
            </a:r>
          </a:p>
        </p:txBody>
      </p:sp>
      <p:sp>
        <p:nvSpPr>
          <p:cNvPr id="36870" name="Rectangle 22">
            <a:extLst>
              <a:ext uri="{FF2B5EF4-FFF2-40B4-BE49-F238E27FC236}">
                <a16:creationId xmlns:a16="http://schemas.microsoft.com/office/drawing/2014/main" id="{08D4DBDE-BBD1-F9AE-7CB2-EB1B11EC876D}"/>
              </a:ext>
            </a:extLst>
          </p:cNvPr>
          <p:cNvSpPr>
            <a:spLocks noChangeArrowheads="1"/>
          </p:cNvSpPr>
          <p:nvPr/>
        </p:nvSpPr>
        <p:spPr bwMode="auto">
          <a:xfrm>
            <a:off x="0" y="37068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6871" name="Rectangle 23">
            <a:extLst>
              <a:ext uri="{FF2B5EF4-FFF2-40B4-BE49-F238E27FC236}">
                <a16:creationId xmlns:a16="http://schemas.microsoft.com/office/drawing/2014/main" id="{FB7797FF-7FDC-D4D7-22F9-B6C2A1A2EBB4}"/>
              </a:ext>
            </a:extLst>
          </p:cNvPr>
          <p:cNvSpPr>
            <a:spLocks noChangeArrowheads="1"/>
          </p:cNvSpPr>
          <p:nvPr/>
        </p:nvSpPr>
        <p:spPr bwMode="auto">
          <a:xfrm>
            <a:off x="0" y="36591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aphicFrame>
        <p:nvGraphicFramePr>
          <p:cNvPr id="252952" name="Object 24">
            <a:extLst>
              <a:ext uri="{FF2B5EF4-FFF2-40B4-BE49-F238E27FC236}">
                <a16:creationId xmlns:a16="http://schemas.microsoft.com/office/drawing/2014/main" id="{90682A8F-2767-CDEE-5B82-968C3AD28273}"/>
              </a:ext>
            </a:extLst>
          </p:cNvPr>
          <p:cNvGraphicFramePr>
            <a:graphicFrameLocks noChangeAspect="1"/>
          </p:cNvGraphicFramePr>
          <p:nvPr>
            <p:extLst>
              <p:ext uri="{D42A27DB-BD31-4B8C-83A1-F6EECF244321}">
                <p14:modId xmlns:p14="http://schemas.microsoft.com/office/powerpoint/2010/main" val="1741970380"/>
              </p:ext>
            </p:extLst>
          </p:nvPr>
        </p:nvGraphicFramePr>
        <p:xfrm>
          <a:off x="1211263" y="3564015"/>
          <a:ext cx="2319337" cy="695605"/>
        </p:xfrm>
        <a:graphic>
          <a:graphicData uri="http://schemas.openxmlformats.org/presentationml/2006/ole">
            <mc:AlternateContent xmlns:mc="http://schemas.openxmlformats.org/markup-compatibility/2006">
              <mc:Choice xmlns:v="urn:schemas-microsoft-com:vml" Requires="v">
                <p:oleObj name="Equation" r:id="rId3" imgW="20485100" imgH="6438900" progId="Equation.DSMT4">
                  <p:embed/>
                </p:oleObj>
              </mc:Choice>
              <mc:Fallback>
                <p:oleObj name="Equation" r:id="rId3" imgW="20485100" imgH="64389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263" y="3564015"/>
                        <a:ext cx="2319337" cy="695605"/>
                      </a:xfrm>
                      <a:prstGeom prst="rect">
                        <a:avLst/>
                      </a:prstGeom>
                      <a:solidFill>
                        <a:schemeClr val="accent1"/>
                      </a:solidFill>
                      <a:ln>
                        <a:noFill/>
                      </a:ln>
                      <a:effectLst>
                        <a:outerShdw dist="107763" dir="18900000" algn="ctr" rotWithShape="0">
                          <a:srgbClr val="808080">
                            <a:alpha val="50000"/>
                          </a:srgbClr>
                        </a:outerShdw>
                      </a:effectLst>
                    </p:spPr>
                  </p:pic>
                </p:oleObj>
              </mc:Fallback>
            </mc:AlternateContent>
          </a:graphicData>
        </a:graphic>
      </p:graphicFrame>
      <p:sp>
        <p:nvSpPr>
          <p:cNvPr id="36873" name="Rectangle 25">
            <a:extLst>
              <a:ext uri="{FF2B5EF4-FFF2-40B4-BE49-F238E27FC236}">
                <a16:creationId xmlns:a16="http://schemas.microsoft.com/office/drawing/2014/main" id="{1EA4458D-0B40-7B47-DC8D-C5143C8A794F}"/>
              </a:ext>
            </a:extLst>
          </p:cNvPr>
          <p:cNvSpPr>
            <a:spLocks noChangeArrowheads="1"/>
          </p:cNvSpPr>
          <p:nvPr/>
        </p:nvSpPr>
        <p:spPr bwMode="auto">
          <a:xfrm>
            <a:off x="0" y="363537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aphicFrame>
        <p:nvGraphicFramePr>
          <p:cNvPr id="252954" name="Object 26">
            <a:extLst>
              <a:ext uri="{FF2B5EF4-FFF2-40B4-BE49-F238E27FC236}">
                <a16:creationId xmlns:a16="http://schemas.microsoft.com/office/drawing/2014/main" id="{DB6ACABB-4906-1B3A-2080-6552511255DE}"/>
              </a:ext>
            </a:extLst>
          </p:cNvPr>
          <p:cNvGraphicFramePr>
            <a:graphicFrameLocks noChangeAspect="1"/>
          </p:cNvGraphicFramePr>
          <p:nvPr>
            <p:extLst>
              <p:ext uri="{D42A27DB-BD31-4B8C-83A1-F6EECF244321}">
                <p14:modId xmlns:p14="http://schemas.microsoft.com/office/powerpoint/2010/main" val="1581993422"/>
              </p:ext>
            </p:extLst>
          </p:nvPr>
        </p:nvGraphicFramePr>
        <p:xfrm>
          <a:off x="4436985" y="3519010"/>
          <a:ext cx="3168650" cy="792162"/>
        </p:xfrm>
        <a:graphic>
          <a:graphicData uri="http://schemas.openxmlformats.org/presentationml/2006/ole">
            <mc:AlternateContent xmlns:mc="http://schemas.openxmlformats.org/markup-compatibility/2006">
              <mc:Choice xmlns:v="urn:schemas-microsoft-com:vml" Requires="v">
                <p:oleObj name="Equation" r:id="rId5" imgW="31013400" imgH="7899400" progId="Equation.DSMT4">
                  <p:embed/>
                </p:oleObj>
              </mc:Choice>
              <mc:Fallback>
                <p:oleObj name="Equation" r:id="rId5" imgW="31013400" imgH="7899400"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6985" y="3519010"/>
                        <a:ext cx="3168650" cy="792162"/>
                      </a:xfrm>
                      <a:prstGeom prst="rect">
                        <a:avLst/>
                      </a:prstGeom>
                      <a:solidFill>
                        <a:schemeClr val="accent1"/>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algn="ctr">
                            <a:solidFill>
                              <a:schemeClr val="folHlink"/>
                            </a:solidFill>
                            <a:miter lim="800000"/>
                            <a:headEnd/>
                            <a:tailEnd/>
                          </a14:hiddenLine>
                        </a:ext>
                      </a:extLst>
                    </p:spPr>
                  </p:pic>
                </p:oleObj>
              </mc:Fallback>
            </mc:AlternateContent>
          </a:graphicData>
        </a:graphic>
      </p:graphicFrame>
      <p:grpSp>
        <p:nvGrpSpPr>
          <p:cNvPr id="252955" name="Group 27">
            <a:extLst>
              <a:ext uri="{FF2B5EF4-FFF2-40B4-BE49-F238E27FC236}">
                <a16:creationId xmlns:a16="http://schemas.microsoft.com/office/drawing/2014/main" id="{06DE4A4B-EFE3-6958-E6DD-4E9E52D58C8F}"/>
              </a:ext>
            </a:extLst>
          </p:cNvPr>
          <p:cNvGrpSpPr>
            <a:grpSpLocks/>
          </p:cNvGrpSpPr>
          <p:nvPr/>
        </p:nvGrpSpPr>
        <p:grpSpPr bwMode="auto">
          <a:xfrm>
            <a:off x="790575" y="2066926"/>
            <a:ext cx="7920038" cy="1047750"/>
            <a:chOff x="498" y="1064"/>
            <a:chExt cx="4989" cy="660"/>
          </a:xfrm>
        </p:grpSpPr>
        <p:sp>
          <p:nvSpPr>
            <p:cNvPr id="36882" name="Rectangle 28">
              <a:extLst>
                <a:ext uri="{FF2B5EF4-FFF2-40B4-BE49-F238E27FC236}">
                  <a16:creationId xmlns:a16="http://schemas.microsoft.com/office/drawing/2014/main" id="{DE3E3143-3A04-0114-98E6-5F59510D880A}"/>
                </a:ext>
              </a:extLst>
            </p:cNvPr>
            <p:cNvSpPr>
              <a:spLocks noChangeArrowheads="1"/>
            </p:cNvSpPr>
            <p:nvPr/>
          </p:nvSpPr>
          <p:spPr bwMode="auto">
            <a:xfrm>
              <a:off x="498" y="1064"/>
              <a:ext cx="4989" cy="66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zh-CN" altLang="en-US" sz="2200" b="1" dirty="0">
                  <a:solidFill>
                    <a:srgbClr val="000000"/>
                  </a:solidFill>
                  <a:latin typeface="幼圆" pitchFamily="49" charset="-122"/>
                  <a:ea typeface="幼圆" pitchFamily="49" charset="-122"/>
                </a:rPr>
                <a:t>设变量为</a:t>
              </a:r>
              <a:r>
                <a:rPr lang="en-US" altLang="zh-CN" sz="2200" b="1" dirty="0">
                  <a:solidFill>
                    <a:srgbClr val="000000"/>
                  </a:solidFill>
                  <a:latin typeface="幼圆" pitchFamily="49" charset="-122"/>
                  <a:ea typeface="幼圆" pitchFamily="49" charset="-122"/>
                </a:rPr>
                <a:t>x</a:t>
              </a:r>
              <a:r>
                <a:rPr lang="zh-CN" altLang="en-US" sz="2200" b="1" dirty="0">
                  <a:solidFill>
                    <a:srgbClr val="000000"/>
                  </a:solidFill>
                  <a:latin typeface="幼圆" pitchFamily="49" charset="-122"/>
                  <a:ea typeface="幼圆" pitchFamily="49" charset="-122"/>
                </a:rPr>
                <a:t>，正态分布概率密度函数为</a:t>
              </a:r>
              <a:r>
                <a:rPr lang="en-US" altLang="zh-CN" sz="2200" b="1" dirty="0">
                  <a:solidFill>
                    <a:srgbClr val="000000"/>
                  </a:solidFill>
                  <a:latin typeface="幼圆" pitchFamily="49" charset="-122"/>
                  <a:ea typeface="幼圆" pitchFamily="49" charset="-122"/>
                </a:rPr>
                <a:t>p(</a:t>
              </a:r>
              <a:r>
                <a:rPr lang="en-US" altLang="zh-CN" sz="2200" b="1" i="1" dirty="0">
                  <a:solidFill>
                    <a:srgbClr val="000000"/>
                  </a:solidFill>
                  <a:latin typeface="幼圆" pitchFamily="49" charset="-122"/>
                  <a:ea typeface="幼圆" pitchFamily="49" charset="-122"/>
                </a:rPr>
                <a:t>x</a:t>
              </a:r>
              <a:r>
                <a:rPr lang="en-US"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a:t>
              </a:r>
              <a:r>
                <a:rPr lang="en-US" altLang="zh-CN" sz="2200" b="1" dirty="0">
                  <a:solidFill>
                    <a:srgbClr val="000000"/>
                  </a:solidFill>
                  <a:latin typeface="幼圆" pitchFamily="49" charset="-122"/>
                  <a:ea typeface="幼圆" pitchFamily="49" charset="-122"/>
                </a:rPr>
                <a:t>x</a:t>
              </a:r>
              <a:r>
                <a:rPr lang="zh-CN" altLang="en-US" sz="2200" b="1" dirty="0">
                  <a:solidFill>
                    <a:srgbClr val="000000"/>
                  </a:solidFill>
                  <a:latin typeface="幼圆" pitchFamily="49" charset="-122"/>
                  <a:ea typeface="幼圆" pitchFamily="49" charset="-122"/>
                </a:rPr>
                <a:t>的期望值     和方差</a:t>
              </a:r>
              <a:r>
                <a:rPr lang="en-US" altLang="zh-CN" sz="2200" b="1" i="1" dirty="0">
                  <a:solidFill>
                    <a:srgbClr val="000000"/>
                  </a:solidFill>
                  <a:latin typeface="幼圆" pitchFamily="49" charset="-122"/>
                  <a:ea typeface="幼圆" pitchFamily="49" charset="-122"/>
                </a:rPr>
                <a:t>D</a:t>
              </a:r>
              <a:r>
                <a:rPr lang="zh-CN" altLang="en-US" sz="2200" b="1" i="1" dirty="0">
                  <a:solidFill>
                    <a:srgbClr val="000000"/>
                  </a:solidFill>
                  <a:latin typeface="幼圆" pitchFamily="49" charset="-122"/>
                  <a:ea typeface="幼圆" pitchFamily="49" charset="-122"/>
                </a:rPr>
                <a:t> </a:t>
              </a:r>
              <a:r>
                <a:rPr lang="zh-CN" altLang="en-US" sz="2200" b="1" dirty="0">
                  <a:solidFill>
                    <a:srgbClr val="000000"/>
                  </a:solidFill>
                  <a:latin typeface="幼圆" pitchFamily="49" charset="-122"/>
                  <a:ea typeface="幼圆" pitchFamily="49" charset="-122"/>
                </a:rPr>
                <a:t>计算公式如下：</a:t>
              </a:r>
            </a:p>
          </p:txBody>
        </p:sp>
        <p:graphicFrame>
          <p:nvGraphicFramePr>
            <p:cNvPr id="36883" name="Object 29">
              <a:extLst>
                <a:ext uri="{FF2B5EF4-FFF2-40B4-BE49-F238E27FC236}">
                  <a16:creationId xmlns:a16="http://schemas.microsoft.com/office/drawing/2014/main" id="{2B58E657-3BF0-40C3-0D65-F9AAD4B46507}"/>
                </a:ext>
              </a:extLst>
            </p:cNvPr>
            <p:cNvGraphicFramePr>
              <a:graphicFrameLocks noChangeAspect="1"/>
            </p:cNvGraphicFramePr>
            <p:nvPr>
              <p:extLst>
                <p:ext uri="{D42A27DB-BD31-4B8C-83A1-F6EECF244321}">
                  <p14:modId xmlns:p14="http://schemas.microsoft.com/office/powerpoint/2010/main" val="432834267"/>
                </p:ext>
              </p:extLst>
            </p:nvPr>
          </p:nvGraphicFramePr>
          <p:xfrm>
            <a:off x="4866" y="1118"/>
            <a:ext cx="227" cy="290"/>
          </p:xfrm>
          <a:graphic>
            <a:graphicData uri="http://schemas.openxmlformats.org/presentationml/2006/ole">
              <mc:AlternateContent xmlns:mc="http://schemas.openxmlformats.org/markup-compatibility/2006">
                <mc:Choice xmlns:v="urn:schemas-microsoft-com:vml" Requires="v">
                  <p:oleObj name="Equation" r:id="rId7" imgW="2921000" imgH="4686300" progId="Equation.DSMT4">
                    <p:embed/>
                  </p:oleObj>
                </mc:Choice>
                <mc:Fallback>
                  <p:oleObj name="Equation" r:id="rId7" imgW="2921000" imgH="4686300" progId="Equation.DSMT4">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6" y="1118"/>
                          <a:ext cx="22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52958" name="Group 30">
            <a:extLst>
              <a:ext uri="{FF2B5EF4-FFF2-40B4-BE49-F238E27FC236}">
                <a16:creationId xmlns:a16="http://schemas.microsoft.com/office/drawing/2014/main" id="{62DF7D6A-3BCF-EED2-484A-2E06180D7B81}"/>
              </a:ext>
            </a:extLst>
          </p:cNvPr>
          <p:cNvGrpSpPr>
            <a:grpSpLocks/>
          </p:cNvGrpSpPr>
          <p:nvPr/>
        </p:nvGrpSpPr>
        <p:grpSpPr bwMode="auto">
          <a:xfrm>
            <a:off x="827088" y="4576763"/>
            <a:ext cx="7920037" cy="539750"/>
            <a:chOff x="521" y="3158"/>
            <a:chExt cx="4989" cy="340"/>
          </a:xfrm>
        </p:grpSpPr>
        <p:sp>
          <p:nvSpPr>
            <p:cNvPr id="36879" name="Rectangle 31">
              <a:extLst>
                <a:ext uri="{FF2B5EF4-FFF2-40B4-BE49-F238E27FC236}">
                  <a16:creationId xmlns:a16="http://schemas.microsoft.com/office/drawing/2014/main" id="{A69D3D03-2E6A-F022-4DAE-BA000D09DE42}"/>
                </a:ext>
              </a:extLst>
            </p:cNvPr>
            <p:cNvSpPr>
              <a:spLocks noChangeArrowheads="1"/>
            </p:cNvSpPr>
            <p:nvPr/>
          </p:nvSpPr>
          <p:spPr bwMode="auto">
            <a:xfrm>
              <a:off x="521" y="3158"/>
              <a:ext cx="4989" cy="34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zh-CN" altLang="en-US" sz="2200" b="1" dirty="0">
                  <a:solidFill>
                    <a:srgbClr val="000000"/>
                  </a:solidFill>
                  <a:latin typeface="Arial" panose="020B0604020202020204" pitchFamily="34" charset="0"/>
                  <a:ea typeface="幼圆" pitchFamily="49" charset="-122"/>
                </a:rPr>
                <a:t>当     </a:t>
              </a:r>
              <a:r>
                <a:rPr lang="en-US" altLang="zh-CN" sz="2200" b="1" dirty="0">
                  <a:solidFill>
                    <a:srgbClr val="000000"/>
                  </a:solidFill>
                  <a:latin typeface="Arial" panose="020B0604020202020204" pitchFamily="34" charset="0"/>
                  <a:ea typeface="幼圆" pitchFamily="49" charset="-122"/>
                </a:rPr>
                <a:t>=</a:t>
              </a:r>
              <a:r>
                <a:rPr lang="zh-CN" altLang="en-US" sz="2200" b="1" dirty="0">
                  <a:solidFill>
                    <a:srgbClr val="000000"/>
                  </a:solidFill>
                  <a:latin typeface="Arial" panose="020B0604020202020204" pitchFamily="34" charset="0"/>
                  <a:ea typeface="幼圆" pitchFamily="49" charset="-122"/>
                </a:rPr>
                <a:t> </a:t>
              </a:r>
              <a:r>
                <a:rPr lang="en-US" altLang="zh-CN" sz="2200" b="1" dirty="0">
                  <a:solidFill>
                    <a:srgbClr val="000000"/>
                  </a:solidFill>
                  <a:latin typeface="Arial" panose="020B0604020202020204" pitchFamily="34" charset="0"/>
                  <a:ea typeface="幼圆" pitchFamily="49" charset="-122"/>
                </a:rPr>
                <a:t>0</a:t>
              </a:r>
              <a:r>
                <a:rPr lang="zh-CN" altLang="en-US" sz="2200" b="1" dirty="0">
                  <a:solidFill>
                    <a:srgbClr val="000000"/>
                  </a:solidFill>
                  <a:latin typeface="Arial" panose="020B0604020202020204" pitchFamily="34" charset="0"/>
                  <a:ea typeface="幼圆" pitchFamily="49" charset="-122"/>
                </a:rPr>
                <a:t>、    </a:t>
              </a:r>
              <a:r>
                <a:rPr lang="en-US" altLang="zh-CN" sz="2200" b="1" dirty="0">
                  <a:solidFill>
                    <a:srgbClr val="000000"/>
                  </a:solidFill>
                  <a:latin typeface="Arial" panose="020B0604020202020204" pitchFamily="34" charset="0"/>
                  <a:ea typeface="幼圆" pitchFamily="49" charset="-122"/>
                </a:rPr>
                <a:t>=1</a:t>
              </a:r>
              <a:r>
                <a:rPr lang="zh-CN" altLang="en-US" sz="2200" b="1" dirty="0">
                  <a:solidFill>
                    <a:srgbClr val="000000"/>
                  </a:solidFill>
                  <a:latin typeface="Arial" panose="020B0604020202020204" pitchFamily="34" charset="0"/>
                  <a:ea typeface="幼圆" pitchFamily="49" charset="-122"/>
                </a:rPr>
                <a:t>时称这种分布为标准正态分布，用</a:t>
              </a:r>
              <a:r>
                <a:rPr lang="en-US" altLang="zh-CN" sz="2200" b="1" dirty="0">
                  <a:solidFill>
                    <a:srgbClr val="000000"/>
                  </a:solidFill>
                  <a:latin typeface="Arial" panose="020B0604020202020204" pitchFamily="34" charset="0"/>
                  <a:ea typeface="幼圆" pitchFamily="49" charset="-122"/>
                </a:rPr>
                <a:t> N(0,1) </a:t>
              </a:r>
              <a:r>
                <a:rPr lang="zh-CN" altLang="en-US" sz="2200" b="1" dirty="0">
                  <a:solidFill>
                    <a:srgbClr val="000000"/>
                  </a:solidFill>
                  <a:latin typeface="Arial" panose="020B0604020202020204" pitchFamily="34" charset="0"/>
                  <a:ea typeface="幼圆" pitchFamily="49" charset="-122"/>
                </a:rPr>
                <a:t>表示。</a:t>
              </a:r>
            </a:p>
          </p:txBody>
        </p:sp>
        <p:graphicFrame>
          <p:nvGraphicFramePr>
            <p:cNvPr id="36880" name="Object 32">
              <a:extLst>
                <a:ext uri="{FF2B5EF4-FFF2-40B4-BE49-F238E27FC236}">
                  <a16:creationId xmlns:a16="http://schemas.microsoft.com/office/drawing/2014/main" id="{EDD78808-D8AB-49C2-47A0-42E4045EE568}"/>
                </a:ext>
              </a:extLst>
            </p:cNvPr>
            <p:cNvGraphicFramePr>
              <a:graphicFrameLocks noChangeAspect="1"/>
            </p:cNvGraphicFramePr>
            <p:nvPr>
              <p:extLst>
                <p:ext uri="{D42A27DB-BD31-4B8C-83A1-F6EECF244321}">
                  <p14:modId xmlns:p14="http://schemas.microsoft.com/office/powerpoint/2010/main" val="3113091583"/>
                </p:ext>
              </p:extLst>
            </p:nvPr>
          </p:nvGraphicFramePr>
          <p:xfrm>
            <a:off x="763" y="3208"/>
            <a:ext cx="227" cy="290"/>
          </p:xfrm>
          <a:graphic>
            <a:graphicData uri="http://schemas.openxmlformats.org/presentationml/2006/ole">
              <mc:AlternateContent xmlns:mc="http://schemas.openxmlformats.org/markup-compatibility/2006">
                <mc:Choice xmlns:v="urn:schemas-microsoft-com:vml" Requires="v">
                  <p:oleObj name="Equation" r:id="rId9" imgW="2921000" imgH="4686300" progId="Equation.DSMT4">
                    <p:embed/>
                  </p:oleObj>
                </mc:Choice>
                <mc:Fallback>
                  <p:oleObj name="Equation" r:id="rId9" imgW="2921000" imgH="4686300" progId="Equation.DSMT4">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 y="3208"/>
                          <a:ext cx="22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1" name="Object 33">
              <a:extLst>
                <a:ext uri="{FF2B5EF4-FFF2-40B4-BE49-F238E27FC236}">
                  <a16:creationId xmlns:a16="http://schemas.microsoft.com/office/drawing/2014/main" id="{F480BDA2-ADB9-2D19-63DD-E00ED6E3F73C}"/>
                </a:ext>
              </a:extLst>
            </p:cNvPr>
            <p:cNvGraphicFramePr>
              <a:graphicFrameLocks noChangeAspect="1"/>
            </p:cNvGraphicFramePr>
            <p:nvPr>
              <p:extLst>
                <p:ext uri="{D42A27DB-BD31-4B8C-83A1-F6EECF244321}">
                  <p14:modId xmlns:p14="http://schemas.microsoft.com/office/powerpoint/2010/main" val="1346222628"/>
                </p:ext>
              </p:extLst>
            </p:nvPr>
          </p:nvGraphicFramePr>
          <p:xfrm>
            <a:off x="1317" y="3260"/>
            <a:ext cx="269" cy="208"/>
          </p:xfrm>
          <a:graphic>
            <a:graphicData uri="http://schemas.openxmlformats.org/presentationml/2006/ole">
              <mc:AlternateContent xmlns:mc="http://schemas.openxmlformats.org/markup-compatibility/2006">
                <mc:Choice xmlns:v="urn:schemas-microsoft-com:vml" Requires="v">
                  <p:oleObj name="Equation" r:id="rId10" imgW="6438900" imgH="4978400" progId="Equation.DSMT4">
                    <p:embed/>
                  </p:oleObj>
                </mc:Choice>
                <mc:Fallback>
                  <p:oleObj name="Equation" r:id="rId10" imgW="6438900" imgH="4978400" progId="Equation.DSMT4">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17" y="3260"/>
                          <a:ext cx="26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标题 4">
            <a:extLst>
              <a:ext uri="{FF2B5EF4-FFF2-40B4-BE49-F238E27FC236}">
                <a16:creationId xmlns:a16="http://schemas.microsoft.com/office/drawing/2014/main" id="{E0B7E235-6AB4-0077-80BF-323ED84512B1}"/>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2</a:t>
            </a:r>
            <a:r>
              <a:rPr lang="zh-CN" altLang="en-US" sz="2800" b="1" dirty="0">
                <a:latin typeface="幼圆" pitchFamily="49" charset="-122"/>
                <a:ea typeface="幼圆" pitchFamily="49" charset="-122"/>
              </a:rPr>
              <a:t>）连续概率分布</a:t>
            </a:r>
            <a:endParaRPr kumimoji="1"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2947"/>
                                        </p:tgtEl>
                                        <p:attrNameLst>
                                          <p:attrName>style.visibility</p:attrName>
                                        </p:attrNameLst>
                                      </p:cBhvr>
                                      <p:to>
                                        <p:strVal val="visible"/>
                                      </p:to>
                                    </p:set>
                                    <p:animEffect transition="in" filter="slide(fromBottom)">
                                      <p:cBhvr>
                                        <p:cTn id="7" dur="500"/>
                                        <p:tgtEl>
                                          <p:spTgt spid="252947"/>
                                        </p:tgtEl>
                                      </p:cBhvr>
                                    </p:animEffect>
                                  </p:childTnLst>
                                </p:cTn>
                              </p:par>
                              <p:par>
                                <p:cTn id="8" presetID="12" presetClass="entr" presetSubtype="8" fill="hold" nodeType="withEffect">
                                  <p:stCondLst>
                                    <p:cond delay="0"/>
                                  </p:stCondLst>
                                  <p:childTnLst>
                                    <p:set>
                                      <p:cBhvr>
                                        <p:cTn id="9" dur="1" fill="hold">
                                          <p:stCondLst>
                                            <p:cond delay="0"/>
                                          </p:stCondLst>
                                        </p:cTn>
                                        <p:tgtEl>
                                          <p:spTgt spid="252948"/>
                                        </p:tgtEl>
                                        <p:attrNameLst>
                                          <p:attrName>style.visibility</p:attrName>
                                        </p:attrNameLst>
                                      </p:cBhvr>
                                      <p:to>
                                        <p:strVal val="visible"/>
                                      </p:to>
                                    </p:set>
                                    <p:animEffect transition="in" filter="slide(fromLeft)">
                                      <p:cBhvr>
                                        <p:cTn id="10" dur="1000"/>
                                        <p:tgtEl>
                                          <p:spTgt spid="2529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252955"/>
                                        </p:tgtEl>
                                        <p:attrNameLst>
                                          <p:attrName>style.visibility</p:attrName>
                                        </p:attrNameLst>
                                      </p:cBhvr>
                                      <p:to>
                                        <p:strVal val="visible"/>
                                      </p:to>
                                    </p:set>
                                    <p:animEffect transition="in" filter="wedge">
                                      <p:cBhvr>
                                        <p:cTn id="15" dur="1000"/>
                                        <p:tgtEl>
                                          <p:spTgt spid="2529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252952"/>
                                        </p:tgtEl>
                                        <p:attrNameLst>
                                          <p:attrName>style.visibility</p:attrName>
                                        </p:attrNameLst>
                                      </p:cBhvr>
                                      <p:to>
                                        <p:strVal val="visible"/>
                                      </p:to>
                                    </p:set>
                                    <p:anim calcmode="lin" valueType="num">
                                      <p:cBhvr>
                                        <p:cTn id="20" dur="1000" fill="hold"/>
                                        <p:tgtEl>
                                          <p:spTgt spid="252952"/>
                                        </p:tgtEl>
                                        <p:attrNameLst>
                                          <p:attrName>ppt_w</p:attrName>
                                        </p:attrNameLst>
                                      </p:cBhvr>
                                      <p:tavLst>
                                        <p:tav tm="0">
                                          <p:val>
                                            <p:fltVal val="0"/>
                                          </p:val>
                                        </p:tav>
                                        <p:tav tm="100000">
                                          <p:val>
                                            <p:strVal val="#ppt_w"/>
                                          </p:val>
                                        </p:tav>
                                      </p:tavLst>
                                    </p:anim>
                                    <p:anim calcmode="lin" valueType="num">
                                      <p:cBhvr>
                                        <p:cTn id="21" dur="1000" fill="hold"/>
                                        <p:tgtEl>
                                          <p:spTgt spid="252952"/>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nodeType="clickEffect">
                                  <p:stCondLst>
                                    <p:cond delay="0"/>
                                  </p:stCondLst>
                                  <p:childTnLst>
                                    <p:set>
                                      <p:cBhvr>
                                        <p:cTn id="25" dur="1" fill="hold">
                                          <p:stCondLst>
                                            <p:cond delay="0"/>
                                          </p:stCondLst>
                                        </p:cTn>
                                        <p:tgtEl>
                                          <p:spTgt spid="252954"/>
                                        </p:tgtEl>
                                        <p:attrNameLst>
                                          <p:attrName>style.visibility</p:attrName>
                                        </p:attrNameLst>
                                      </p:cBhvr>
                                      <p:to>
                                        <p:strVal val="visible"/>
                                      </p:to>
                                    </p:set>
                                    <p:anim calcmode="lin" valueType="num">
                                      <p:cBhvr>
                                        <p:cTn id="26" dur="1000" fill="hold"/>
                                        <p:tgtEl>
                                          <p:spTgt spid="252954"/>
                                        </p:tgtEl>
                                        <p:attrNameLst>
                                          <p:attrName>ppt_w</p:attrName>
                                        </p:attrNameLst>
                                      </p:cBhvr>
                                      <p:tavLst>
                                        <p:tav tm="0">
                                          <p:val>
                                            <p:fltVal val="0"/>
                                          </p:val>
                                        </p:tav>
                                        <p:tav tm="100000">
                                          <p:val>
                                            <p:strVal val="#ppt_w"/>
                                          </p:val>
                                        </p:tav>
                                      </p:tavLst>
                                    </p:anim>
                                    <p:anim calcmode="lin" valueType="num">
                                      <p:cBhvr>
                                        <p:cTn id="27" dur="1000" fill="hold"/>
                                        <p:tgtEl>
                                          <p:spTgt spid="252954"/>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52958"/>
                                        </p:tgtEl>
                                        <p:attrNameLst>
                                          <p:attrName>style.visibility</p:attrName>
                                        </p:attrNameLst>
                                      </p:cBhvr>
                                      <p:to>
                                        <p:strVal val="visible"/>
                                      </p:to>
                                    </p:set>
                                    <p:animEffect transition="in" filter="slide(fromBottom)">
                                      <p:cBhvr>
                                        <p:cTn id="32" dur="1000"/>
                                        <p:tgtEl>
                                          <p:spTgt spid="252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E2706E92-DBDE-EE57-12FC-35775C1CCCF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FA2ED9-9CE8-A448-A23A-B3F48A730263}" type="slidenum">
              <a:rPr kumimoji="0" lang="en-US" altLang="zh-CN" sz="1000">
                <a:solidFill>
                  <a:schemeClr val="bg2"/>
                </a:solidFill>
                <a:ea typeface="华文行楷" panose="02010800040101010101" pitchFamily="2" charset="-122"/>
              </a:rPr>
              <a:pPr>
                <a:spcBef>
                  <a:spcPct val="0"/>
                </a:spcBef>
                <a:buClrTx/>
                <a:buSzTx/>
                <a:buFontTx/>
                <a:buNone/>
              </a:pPr>
              <a:t>12</a:t>
            </a:fld>
            <a:endParaRPr kumimoji="0" lang="en-US" altLang="zh-CN" sz="1000">
              <a:solidFill>
                <a:schemeClr val="bg2"/>
              </a:solidFill>
              <a:ea typeface="华文行楷" panose="02010800040101010101" pitchFamily="2" charset="-122"/>
            </a:endParaRPr>
          </a:p>
        </p:txBody>
      </p:sp>
      <p:sp>
        <p:nvSpPr>
          <p:cNvPr id="256022" name="Rectangle 22">
            <a:extLst>
              <a:ext uri="{FF2B5EF4-FFF2-40B4-BE49-F238E27FC236}">
                <a16:creationId xmlns:a16="http://schemas.microsoft.com/office/drawing/2014/main" id="{43C3720F-65BD-5F9E-14EA-1CE7ADBB2290}"/>
              </a:ext>
            </a:extLst>
          </p:cNvPr>
          <p:cNvSpPr>
            <a:spLocks noChangeArrowheads="1"/>
          </p:cNvSpPr>
          <p:nvPr/>
        </p:nvSpPr>
        <p:spPr bwMode="auto">
          <a:xfrm>
            <a:off x="0" y="2314575"/>
            <a:ext cx="9144000" cy="4032250"/>
          </a:xfrm>
          <a:prstGeom prst="rect">
            <a:avLst/>
          </a:prstGeom>
          <a:gradFill rotWithShape="1">
            <a:gsLst>
              <a:gs pos="0">
                <a:srgbClr val="FFFFFF"/>
              </a:gs>
              <a:gs pos="50000">
                <a:srgbClr val="FFFFEB"/>
              </a:gs>
              <a:gs pos="100000">
                <a:srgbClr val="FFFF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56023" name="Text Box 23">
            <a:extLst>
              <a:ext uri="{FF2B5EF4-FFF2-40B4-BE49-F238E27FC236}">
                <a16:creationId xmlns:a16="http://schemas.microsoft.com/office/drawing/2014/main" id="{2D93C196-72A3-300C-CFB7-A3DF773E072E}"/>
              </a:ext>
            </a:extLst>
          </p:cNvPr>
          <p:cNvSpPr txBox="1">
            <a:spLocks noChangeArrowheads="1"/>
          </p:cNvSpPr>
          <p:nvPr/>
        </p:nvSpPr>
        <p:spPr bwMode="auto">
          <a:xfrm>
            <a:off x="576263" y="1326173"/>
            <a:ext cx="33845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en-US" sz="2200" b="1" dirty="0">
                <a:latin typeface="Arial" panose="020B0604020202020204" pitchFamily="34" charset="0"/>
                <a:ea typeface="幼圆" pitchFamily="49" charset="-122"/>
              </a:rPr>
              <a:t>②</a:t>
            </a:r>
            <a:r>
              <a:rPr lang="en-US" altLang="zh-CN" sz="2200" b="1" dirty="0">
                <a:latin typeface="Arial" panose="020B0604020202020204" pitchFamily="34" charset="0"/>
                <a:ea typeface="幼圆" pitchFamily="49" charset="-122"/>
              </a:rPr>
              <a:t> </a:t>
            </a:r>
            <a:r>
              <a:rPr lang="zh-CN" altLang="en-US" sz="2200" b="1" dirty="0">
                <a:latin typeface="幼圆" pitchFamily="49" charset="-122"/>
                <a:ea typeface="幼圆" pitchFamily="49" charset="-122"/>
              </a:rPr>
              <a:t>三角分布</a:t>
            </a:r>
          </a:p>
        </p:txBody>
      </p:sp>
      <p:sp>
        <p:nvSpPr>
          <p:cNvPr id="256025" name="Rectangle 25">
            <a:extLst>
              <a:ext uri="{FF2B5EF4-FFF2-40B4-BE49-F238E27FC236}">
                <a16:creationId xmlns:a16="http://schemas.microsoft.com/office/drawing/2014/main" id="{067B38FD-FB37-E8BB-A9D6-30158B3032BF}"/>
              </a:ext>
            </a:extLst>
          </p:cNvPr>
          <p:cNvSpPr>
            <a:spLocks noChangeArrowheads="1"/>
          </p:cNvSpPr>
          <p:nvPr/>
        </p:nvSpPr>
        <p:spPr bwMode="auto">
          <a:xfrm>
            <a:off x="512613" y="1843226"/>
            <a:ext cx="8045749" cy="1047594"/>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en-US" altLang="zh-CN" sz="2000" b="1" dirty="0">
                <a:solidFill>
                  <a:srgbClr val="000000"/>
                </a:solidFill>
                <a:latin typeface="Arial" panose="020B0604020202020204" pitchFamily="34" charset="0"/>
                <a:ea typeface="幼圆" pitchFamily="49" charset="-122"/>
              </a:rPr>
              <a:t> </a:t>
            </a:r>
            <a:r>
              <a:rPr lang="zh-CN" altLang="en-US" sz="2200" b="1" dirty="0">
                <a:solidFill>
                  <a:srgbClr val="000000"/>
                </a:solidFill>
                <a:latin typeface="Arial" panose="020B0604020202020204" pitchFamily="34" charset="0"/>
                <a:ea typeface="幼圆" pitchFamily="49" charset="-122"/>
              </a:rPr>
              <a:t>三角分布的特点是密度函数由悲观值（</a:t>
            </a:r>
            <a:r>
              <a:rPr lang="en-US" altLang="zh-CN" sz="2200" b="1" i="1" dirty="0">
                <a:solidFill>
                  <a:srgbClr val="000000"/>
                </a:solidFill>
                <a:latin typeface="Arial" panose="020B0604020202020204" pitchFamily="34" charset="0"/>
                <a:ea typeface="幼圆" pitchFamily="49" charset="-122"/>
              </a:rPr>
              <a:t>P</a:t>
            </a:r>
            <a:r>
              <a:rPr lang="en-US" altLang="zh-CN" sz="2200" b="1" dirty="0">
                <a:solidFill>
                  <a:srgbClr val="000000"/>
                </a:solidFill>
                <a:latin typeface="Arial" panose="020B0604020202020204" pitchFamily="34" charset="0"/>
                <a:ea typeface="幼圆" pitchFamily="49" charset="-122"/>
              </a:rPr>
              <a:t>)</a:t>
            </a:r>
            <a:r>
              <a:rPr lang="zh-CN" altLang="en-US" sz="2200" b="1" dirty="0">
                <a:solidFill>
                  <a:srgbClr val="000000"/>
                </a:solidFill>
                <a:latin typeface="Arial" panose="020B0604020202020204" pitchFamily="34" charset="0"/>
                <a:ea typeface="幼圆" pitchFamily="49" charset="-122"/>
              </a:rPr>
              <a:t>、最可能值</a:t>
            </a:r>
            <a:r>
              <a:rPr lang="en-US" altLang="zh-CN" sz="2200" b="1" dirty="0">
                <a:solidFill>
                  <a:srgbClr val="000000"/>
                </a:solidFill>
                <a:latin typeface="Arial" panose="020B0604020202020204" pitchFamily="34" charset="0"/>
                <a:ea typeface="幼圆" pitchFamily="49" charset="-122"/>
              </a:rPr>
              <a:t> (</a:t>
            </a:r>
            <a:r>
              <a:rPr lang="en-US" altLang="zh-CN" sz="2200" b="1" i="1" dirty="0">
                <a:solidFill>
                  <a:srgbClr val="000000"/>
                </a:solidFill>
                <a:latin typeface="Arial" panose="020B0604020202020204" pitchFamily="34" charset="0"/>
                <a:ea typeface="幼圆" pitchFamily="49" charset="-122"/>
              </a:rPr>
              <a:t>M</a:t>
            </a:r>
            <a:r>
              <a:rPr lang="en-US" altLang="zh-CN" sz="2200" b="1" dirty="0">
                <a:solidFill>
                  <a:srgbClr val="000000"/>
                </a:solidFill>
                <a:latin typeface="Arial" panose="020B0604020202020204" pitchFamily="34" charset="0"/>
                <a:ea typeface="幼圆" pitchFamily="49" charset="-122"/>
              </a:rPr>
              <a:t>) </a:t>
            </a:r>
            <a:r>
              <a:rPr lang="zh-CN" altLang="en-US" sz="2200" b="1" dirty="0">
                <a:solidFill>
                  <a:srgbClr val="000000"/>
                </a:solidFill>
                <a:latin typeface="Arial" panose="020B0604020202020204" pitchFamily="34" charset="0"/>
                <a:ea typeface="幼圆" pitchFamily="49" charset="-122"/>
              </a:rPr>
              <a:t>和乐观值</a:t>
            </a:r>
            <a:r>
              <a:rPr lang="en-US" altLang="zh-CN" sz="2200" b="1" dirty="0">
                <a:solidFill>
                  <a:srgbClr val="000000"/>
                </a:solidFill>
                <a:latin typeface="Arial" panose="020B0604020202020204" pitchFamily="34" charset="0"/>
                <a:ea typeface="幼圆" pitchFamily="49" charset="-122"/>
              </a:rPr>
              <a:t> (</a:t>
            </a:r>
            <a:r>
              <a:rPr lang="en-US" altLang="zh-CN" sz="2200" b="1" i="1" dirty="0">
                <a:solidFill>
                  <a:srgbClr val="000000"/>
                </a:solidFill>
                <a:latin typeface="Arial" panose="020B0604020202020204" pitchFamily="34" charset="0"/>
                <a:ea typeface="幼圆" pitchFamily="49" charset="-122"/>
              </a:rPr>
              <a:t>O</a:t>
            </a:r>
            <a:r>
              <a:rPr lang="en-US" altLang="zh-CN" sz="2200" b="1" dirty="0">
                <a:solidFill>
                  <a:srgbClr val="000000"/>
                </a:solidFill>
                <a:latin typeface="Arial" panose="020B0604020202020204" pitchFamily="34" charset="0"/>
                <a:ea typeface="幼圆" pitchFamily="49" charset="-122"/>
              </a:rPr>
              <a:t>)</a:t>
            </a:r>
            <a:r>
              <a:rPr lang="zh-CN" altLang="en-US" sz="2200" b="1" dirty="0">
                <a:solidFill>
                  <a:srgbClr val="000000"/>
                </a:solidFill>
                <a:latin typeface="Arial" panose="020B0604020202020204" pitchFamily="34" charset="0"/>
                <a:ea typeface="幼圆" pitchFamily="49" charset="-122"/>
              </a:rPr>
              <a:t>构成的对称的或不对称的三角型。 </a:t>
            </a:r>
          </a:p>
        </p:txBody>
      </p:sp>
      <p:sp>
        <p:nvSpPr>
          <p:cNvPr id="37895" name="Rectangle 26">
            <a:extLst>
              <a:ext uri="{FF2B5EF4-FFF2-40B4-BE49-F238E27FC236}">
                <a16:creationId xmlns:a16="http://schemas.microsoft.com/office/drawing/2014/main" id="{7A90AB0B-5EAF-5CC5-3072-044B4F0BFF61}"/>
              </a:ext>
            </a:extLst>
          </p:cNvPr>
          <p:cNvSpPr>
            <a:spLocks noChangeArrowheads="1"/>
          </p:cNvSpPr>
          <p:nvPr/>
        </p:nvSpPr>
        <p:spPr bwMode="auto">
          <a:xfrm>
            <a:off x="0" y="365442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7896" name="Rectangle 27">
            <a:extLst>
              <a:ext uri="{FF2B5EF4-FFF2-40B4-BE49-F238E27FC236}">
                <a16:creationId xmlns:a16="http://schemas.microsoft.com/office/drawing/2014/main" id="{428D7909-4BE3-8609-B54E-C69DC06B6D5D}"/>
              </a:ext>
            </a:extLst>
          </p:cNvPr>
          <p:cNvSpPr>
            <a:spLocks noChangeArrowheads="1"/>
          </p:cNvSpPr>
          <p:nvPr/>
        </p:nvSpPr>
        <p:spPr bwMode="auto">
          <a:xfrm>
            <a:off x="0" y="36068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7897" name="Rectangle 28">
            <a:extLst>
              <a:ext uri="{FF2B5EF4-FFF2-40B4-BE49-F238E27FC236}">
                <a16:creationId xmlns:a16="http://schemas.microsoft.com/office/drawing/2014/main" id="{20287C43-08C9-2FE6-9437-20222DCC063F}"/>
              </a:ext>
            </a:extLst>
          </p:cNvPr>
          <p:cNvSpPr>
            <a:spLocks noChangeArrowheads="1"/>
          </p:cNvSpPr>
          <p:nvPr/>
        </p:nvSpPr>
        <p:spPr bwMode="auto">
          <a:xfrm>
            <a:off x="0" y="35829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56029" name="Rectangle 29">
            <a:extLst>
              <a:ext uri="{FF2B5EF4-FFF2-40B4-BE49-F238E27FC236}">
                <a16:creationId xmlns:a16="http://schemas.microsoft.com/office/drawing/2014/main" id="{ACE60D79-8661-F3E8-B4F7-53C295D2CECC}"/>
              </a:ext>
            </a:extLst>
          </p:cNvPr>
          <p:cNvSpPr>
            <a:spLocks noChangeArrowheads="1"/>
          </p:cNvSpPr>
          <p:nvPr/>
        </p:nvSpPr>
        <p:spPr bwMode="auto">
          <a:xfrm>
            <a:off x="647999" y="5645679"/>
            <a:ext cx="7920037" cy="822325"/>
          </a:xfrm>
          <a:prstGeom prst="rect">
            <a:avLst/>
          </a:prstGeom>
          <a:solidFill>
            <a:srgbClr val="CC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spcBef>
                <a:spcPct val="50000"/>
              </a:spcBef>
              <a:buClrTx/>
              <a:buSzTx/>
              <a:buFontTx/>
              <a:buNone/>
            </a:pPr>
            <a:r>
              <a:rPr lang="zh-CN" altLang="en-US" sz="2000" b="1" dirty="0">
                <a:solidFill>
                  <a:srgbClr val="000000"/>
                </a:solidFill>
                <a:latin typeface="Arial" panose="020B0604020202020204" pitchFamily="34" charset="0"/>
                <a:ea typeface="幼圆" pitchFamily="49" charset="-122"/>
              </a:rPr>
              <a:t>三角分布适用于描述工期、投资等不对称分布的输入变量，也可用于描述产量、成本等对称分布的输入变量 </a:t>
            </a:r>
          </a:p>
        </p:txBody>
      </p:sp>
      <p:grpSp>
        <p:nvGrpSpPr>
          <p:cNvPr id="256030" name="Group 30">
            <a:extLst>
              <a:ext uri="{FF2B5EF4-FFF2-40B4-BE49-F238E27FC236}">
                <a16:creationId xmlns:a16="http://schemas.microsoft.com/office/drawing/2014/main" id="{3EDA27E4-D50C-99D0-42E8-336D48F7A481}"/>
              </a:ext>
            </a:extLst>
          </p:cNvPr>
          <p:cNvGrpSpPr>
            <a:grpSpLocks/>
          </p:cNvGrpSpPr>
          <p:nvPr/>
        </p:nvGrpSpPr>
        <p:grpSpPr bwMode="auto">
          <a:xfrm>
            <a:off x="2843213" y="3281738"/>
            <a:ext cx="3384550" cy="1722437"/>
            <a:chOff x="3120" y="2610"/>
            <a:chExt cx="2880" cy="1404"/>
          </a:xfrm>
        </p:grpSpPr>
        <p:sp>
          <p:nvSpPr>
            <p:cNvPr id="37907" name="Line 31">
              <a:extLst>
                <a:ext uri="{FF2B5EF4-FFF2-40B4-BE49-F238E27FC236}">
                  <a16:creationId xmlns:a16="http://schemas.microsoft.com/office/drawing/2014/main" id="{F56C1B77-1D15-6460-3EE7-B8996E0EE16B}"/>
                </a:ext>
              </a:extLst>
            </p:cNvPr>
            <p:cNvSpPr>
              <a:spLocks noChangeShapeType="1"/>
            </p:cNvSpPr>
            <p:nvPr/>
          </p:nvSpPr>
          <p:spPr bwMode="auto">
            <a:xfrm>
              <a:off x="3120" y="2610"/>
              <a:ext cx="1" cy="140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8" name="Line 32">
              <a:extLst>
                <a:ext uri="{FF2B5EF4-FFF2-40B4-BE49-F238E27FC236}">
                  <a16:creationId xmlns:a16="http://schemas.microsoft.com/office/drawing/2014/main" id="{AC677D49-8D96-82F4-F138-23A9E84015BA}"/>
                </a:ext>
              </a:extLst>
            </p:cNvPr>
            <p:cNvSpPr>
              <a:spLocks noChangeShapeType="1"/>
            </p:cNvSpPr>
            <p:nvPr/>
          </p:nvSpPr>
          <p:spPr bwMode="auto">
            <a:xfrm>
              <a:off x="3120" y="4014"/>
              <a:ext cx="288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Line 33">
              <a:extLst>
                <a:ext uri="{FF2B5EF4-FFF2-40B4-BE49-F238E27FC236}">
                  <a16:creationId xmlns:a16="http://schemas.microsoft.com/office/drawing/2014/main" id="{AD5E1020-C395-1C1D-50DB-83BC5DF9D608}"/>
                </a:ext>
              </a:extLst>
            </p:cNvPr>
            <p:cNvSpPr>
              <a:spLocks noChangeShapeType="1"/>
            </p:cNvSpPr>
            <p:nvPr/>
          </p:nvSpPr>
          <p:spPr bwMode="auto">
            <a:xfrm flipH="1">
              <a:off x="3300" y="3078"/>
              <a:ext cx="720" cy="9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Line 34">
              <a:extLst>
                <a:ext uri="{FF2B5EF4-FFF2-40B4-BE49-F238E27FC236}">
                  <a16:creationId xmlns:a16="http://schemas.microsoft.com/office/drawing/2014/main" id="{E47AAC94-D6D9-8307-02FE-E579E4CDF7E3}"/>
                </a:ext>
              </a:extLst>
            </p:cNvPr>
            <p:cNvSpPr>
              <a:spLocks noChangeShapeType="1"/>
            </p:cNvSpPr>
            <p:nvPr/>
          </p:nvSpPr>
          <p:spPr bwMode="auto">
            <a:xfrm>
              <a:off x="4020" y="3078"/>
              <a:ext cx="1440" cy="9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035" name="Rectangle 35">
            <a:extLst>
              <a:ext uri="{FF2B5EF4-FFF2-40B4-BE49-F238E27FC236}">
                <a16:creationId xmlns:a16="http://schemas.microsoft.com/office/drawing/2014/main" id="{9C5CF437-3B0B-D4B8-550E-4D970246CB8A}"/>
              </a:ext>
            </a:extLst>
          </p:cNvPr>
          <p:cNvSpPr>
            <a:spLocks noChangeArrowheads="1"/>
          </p:cNvSpPr>
          <p:nvPr/>
        </p:nvSpPr>
        <p:spPr bwMode="auto">
          <a:xfrm>
            <a:off x="2771775" y="5004175"/>
            <a:ext cx="3168650" cy="4318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baseline="-25000" dirty="0">
                <a:solidFill>
                  <a:srgbClr val="000000"/>
                </a:solidFill>
                <a:latin typeface="幼圆" pitchFamily="49" charset="-122"/>
                <a:ea typeface="幼圆" pitchFamily="49" charset="-122"/>
              </a:rPr>
              <a:t>三角分布概率密度图</a:t>
            </a:r>
          </a:p>
        </p:txBody>
      </p:sp>
      <p:sp>
        <p:nvSpPr>
          <p:cNvPr id="256036" name="Text Box 36">
            <a:extLst>
              <a:ext uri="{FF2B5EF4-FFF2-40B4-BE49-F238E27FC236}">
                <a16:creationId xmlns:a16="http://schemas.microsoft.com/office/drawing/2014/main" id="{C43F6182-6AB1-50C2-7F06-06F4D519B467}"/>
              </a:ext>
            </a:extLst>
          </p:cNvPr>
          <p:cNvSpPr txBox="1">
            <a:spLocks noChangeArrowheads="1"/>
          </p:cNvSpPr>
          <p:nvPr/>
        </p:nvSpPr>
        <p:spPr bwMode="auto">
          <a:xfrm>
            <a:off x="2268538" y="3394075"/>
            <a:ext cx="458787" cy="10080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dirty="0">
                <a:solidFill>
                  <a:srgbClr val="000000"/>
                </a:solidFill>
                <a:latin typeface="Arial" panose="020B0604020202020204" pitchFamily="34" charset="0"/>
                <a:ea typeface="幼圆" pitchFamily="49" charset="-122"/>
              </a:rPr>
              <a:t>概率密度</a:t>
            </a:r>
          </a:p>
        </p:txBody>
      </p:sp>
      <p:sp>
        <p:nvSpPr>
          <p:cNvPr id="256037" name="Text Box 37">
            <a:extLst>
              <a:ext uri="{FF2B5EF4-FFF2-40B4-BE49-F238E27FC236}">
                <a16:creationId xmlns:a16="http://schemas.microsoft.com/office/drawing/2014/main" id="{1C8E59E8-C980-9970-B978-C6F446330645}"/>
              </a:ext>
            </a:extLst>
          </p:cNvPr>
          <p:cNvSpPr txBox="1">
            <a:spLocks noChangeArrowheads="1"/>
          </p:cNvSpPr>
          <p:nvPr/>
        </p:nvSpPr>
        <p:spPr bwMode="auto">
          <a:xfrm>
            <a:off x="6227763" y="4833938"/>
            <a:ext cx="1223962" cy="3667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rgbClr val="000000"/>
                </a:solidFill>
                <a:latin typeface="Arial" panose="020B0604020202020204" pitchFamily="34" charset="0"/>
                <a:ea typeface="幼圆" pitchFamily="49" charset="-122"/>
              </a:rPr>
              <a:t>变量取值</a:t>
            </a:r>
          </a:p>
        </p:txBody>
      </p:sp>
      <p:sp>
        <p:nvSpPr>
          <p:cNvPr id="256038" name="Text Box 38">
            <a:extLst>
              <a:ext uri="{FF2B5EF4-FFF2-40B4-BE49-F238E27FC236}">
                <a16:creationId xmlns:a16="http://schemas.microsoft.com/office/drawing/2014/main" id="{ECA9D1A3-343D-A8A5-811C-1692F0802CED}"/>
              </a:ext>
            </a:extLst>
          </p:cNvPr>
          <p:cNvSpPr txBox="1">
            <a:spLocks noChangeArrowheads="1"/>
          </p:cNvSpPr>
          <p:nvPr/>
        </p:nvSpPr>
        <p:spPr bwMode="auto">
          <a:xfrm>
            <a:off x="3635375" y="3538538"/>
            <a:ext cx="431800" cy="3667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b="1" i="1" dirty="0">
                <a:solidFill>
                  <a:srgbClr val="000000"/>
                </a:solidFill>
                <a:latin typeface="Arial" panose="020B0604020202020204" pitchFamily="34" charset="0"/>
                <a:ea typeface="幼圆" pitchFamily="49" charset="-122"/>
              </a:rPr>
              <a:t>M</a:t>
            </a:r>
          </a:p>
        </p:txBody>
      </p:sp>
      <p:sp>
        <p:nvSpPr>
          <p:cNvPr id="256039" name="Text Box 39">
            <a:extLst>
              <a:ext uri="{FF2B5EF4-FFF2-40B4-BE49-F238E27FC236}">
                <a16:creationId xmlns:a16="http://schemas.microsoft.com/office/drawing/2014/main" id="{7D79905D-07F3-66EA-B485-D95DB76A0825}"/>
              </a:ext>
            </a:extLst>
          </p:cNvPr>
          <p:cNvSpPr txBox="1">
            <a:spLocks noChangeArrowheads="1"/>
          </p:cNvSpPr>
          <p:nvPr/>
        </p:nvSpPr>
        <p:spPr bwMode="auto">
          <a:xfrm>
            <a:off x="5580063" y="4691063"/>
            <a:ext cx="433387" cy="3667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b="1" i="1">
                <a:solidFill>
                  <a:srgbClr val="000000"/>
                </a:solidFill>
                <a:latin typeface="Arial" panose="020B0604020202020204" pitchFamily="34" charset="0"/>
                <a:ea typeface="幼圆" pitchFamily="49" charset="-122"/>
              </a:rPr>
              <a:t>O</a:t>
            </a:r>
          </a:p>
        </p:txBody>
      </p:sp>
      <p:sp>
        <p:nvSpPr>
          <p:cNvPr id="256040" name="Text Box 40">
            <a:extLst>
              <a:ext uri="{FF2B5EF4-FFF2-40B4-BE49-F238E27FC236}">
                <a16:creationId xmlns:a16="http://schemas.microsoft.com/office/drawing/2014/main" id="{AD0214B3-367B-2742-DBDC-018745ECD3BF}"/>
              </a:ext>
            </a:extLst>
          </p:cNvPr>
          <p:cNvSpPr txBox="1">
            <a:spLocks noChangeArrowheads="1"/>
          </p:cNvSpPr>
          <p:nvPr/>
        </p:nvSpPr>
        <p:spPr bwMode="auto">
          <a:xfrm>
            <a:off x="2916238" y="4330700"/>
            <a:ext cx="431800" cy="3667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b="1" i="1">
                <a:solidFill>
                  <a:srgbClr val="000000"/>
                </a:solidFill>
                <a:latin typeface="Arial" panose="020B0604020202020204" pitchFamily="34" charset="0"/>
                <a:ea typeface="幼圆" pitchFamily="49" charset="-122"/>
              </a:rPr>
              <a:t>P</a:t>
            </a:r>
          </a:p>
        </p:txBody>
      </p:sp>
      <p:sp>
        <p:nvSpPr>
          <p:cNvPr id="3" name="标题 4">
            <a:extLst>
              <a:ext uri="{FF2B5EF4-FFF2-40B4-BE49-F238E27FC236}">
                <a16:creationId xmlns:a16="http://schemas.microsoft.com/office/drawing/2014/main" id="{D15B734F-F04A-9E81-7A8D-CA9BDDF53B95}"/>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2</a:t>
            </a:r>
            <a:r>
              <a:rPr lang="zh-CN" altLang="en-US" sz="2800" b="1" dirty="0">
                <a:latin typeface="幼圆" pitchFamily="49" charset="-122"/>
                <a:ea typeface="幼圆" pitchFamily="49" charset="-122"/>
              </a:rPr>
              <a:t>）连续概率分布</a:t>
            </a:r>
            <a:endParaRPr kumimoji="1"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6022"/>
                                        </p:tgtEl>
                                        <p:attrNameLst>
                                          <p:attrName>style.visibility</p:attrName>
                                        </p:attrNameLst>
                                      </p:cBhvr>
                                      <p:to>
                                        <p:strVal val="visible"/>
                                      </p:to>
                                    </p:set>
                                    <p:animEffect transition="in" filter="slide(fromBottom)">
                                      <p:cBhvr>
                                        <p:cTn id="7" dur="500"/>
                                        <p:tgtEl>
                                          <p:spTgt spid="256022"/>
                                        </p:tgtEl>
                                      </p:cBhvr>
                                    </p:animEffect>
                                  </p:childTnLst>
                                </p:cTn>
                              </p:par>
                              <p:par>
                                <p:cTn id="8" presetID="12" presetClass="entr" presetSubtype="8" fill="hold" nodeType="withEffect">
                                  <p:stCondLst>
                                    <p:cond delay="0"/>
                                  </p:stCondLst>
                                  <p:childTnLst>
                                    <p:set>
                                      <p:cBhvr>
                                        <p:cTn id="9" dur="1" fill="hold">
                                          <p:stCondLst>
                                            <p:cond delay="0"/>
                                          </p:stCondLst>
                                        </p:cTn>
                                        <p:tgtEl>
                                          <p:spTgt spid="256023"/>
                                        </p:tgtEl>
                                        <p:attrNameLst>
                                          <p:attrName>style.visibility</p:attrName>
                                        </p:attrNameLst>
                                      </p:cBhvr>
                                      <p:to>
                                        <p:strVal val="visible"/>
                                      </p:to>
                                    </p:set>
                                    <p:animEffect transition="in" filter="slide(fromLeft)">
                                      <p:cBhvr>
                                        <p:cTn id="10" dur="1000"/>
                                        <p:tgtEl>
                                          <p:spTgt spid="25602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56025">
                                            <p:txEl>
                                              <p:pRg st="0" end="0"/>
                                            </p:txEl>
                                          </p:spTgt>
                                        </p:tgtEl>
                                        <p:attrNameLst>
                                          <p:attrName>style.visibility</p:attrName>
                                        </p:attrNameLst>
                                      </p:cBhvr>
                                      <p:to>
                                        <p:strVal val="visible"/>
                                      </p:to>
                                    </p:set>
                                    <p:animEffect transition="in" filter="slide(fromBottom)">
                                      <p:cBhvr>
                                        <p:cTn id="15" dur="500"/>
                                        <p:tgtEl>
                                          <p:spTgt spid="25602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256030"/>
                                        </p:tgtEl>
                                        <p:attrNameLst>
                                          <p:attrName>style.visibility</p:attrName>
                                        </p:attrNameLst>
                                      </p:cBhvr>
                                      <p:to>
                                        <p:strVal val="visible"/>
                                      </p:to>
                                    </p:set>
                                    <p:animEffect transition="in" filter="randombar(horizontal)">
                                      <p:cBhvr>
                                        <p:cTn id="20" dur="500"/>
                                        <p:tgtEl>
                                          <p:spTgt spid="256030"/>
                                        </p:tgtEl>
                                      </p:cBhvr>
                                    </p:animEffect>
                                  </p:childTnLst>
                                </p:cTn>
                              </p:par>
                            </p:childTnLst>
                          </p:cTn>
                        </p:par>
                        <p:par>
                          <p:cTn id="21" fill="hold" nodeType="afterGroup">
                            <p:stCondLst>
                              <p:cond delay="500"/>
                            </p:stCondLst>
                            <p:childTnLst>
                              <p:par>
                                <p:cTn id="22" presetID="12" presetClass="entr" presetSubtype="8" fill="hold" nodeType="afterEffect">
                                  <p:stCondLst>
                                    <p:cond delay="0"/>
                                  </p:stCondLst>
                                  <p:childTnLst>
                                    <p:set>
                                      <p:cBhvr>
                                        <p:cTn id="23" dur="1" fill="hold">
                                          <p:stCondLst>
                                            <p:cond delay="0"/>
                                          </p:stCondLst>
                                        </p:cTn>
                                        <p:tgtEl>
                                          <p:spTgt spid="256036"/>
                                        </p:tgtEl>
                                        <p:attrNameLst>
                                          <p:attrName>style.visibility</p:attrName>
                                        </p:attrNameLst>
                                      </p:cBhvr>
                                      <p:to>
                                        <p:strVal val="visible"/>
                                      </p:to>
                                    </p:set>
                                    <p:animEffect transition="in" filter="slide(fromLeft)">
                                      <p:cBhvr>
                                        <p:cTn id="24" dur="500"/>
                                        <p:tgtEl>
                                          <p:spTgt spid="256036"/>
                                        </p:tgtEl>
                                      </p:cBhvr>
                                    </p:animEffect>
                                  </p:childTnLst>
                                </p:cTn>
                              </p:par>
                            </p:childTnLst>
                          </p:cTn>
                        </p:par>
                        <p:par>
                          <p:cTn id="25" fill="hold" nodeType="afterGroup">
                            <p:stCondLst>
                              <p:cond delay="1000"/>
                            </p:stCondLst>
                            <p:childTnLst>
                              <p:par>
                                <p:cTn id="26" presetID="12" presetClass="entr" presetSubtype="2" fill="hold" nodeType="afterEffect">
                                  <p:stCondLst>
                                    <p:cond delay="0"/>
                                  </p:stCondLst>
                                  <p:childTnLst>
                                    <p:set>
                                      <p:cBhvr>
                                        <p:cTn id="27" dur="1" fill="hold">
                                          <p:stCondLst>
                                            <p:cond delay="0"/>
                                          </p:stCondLst>
                                        </p:cTn>
                                        <p:tgtEl>
                                          <p:spTgt spid="256037"/>
                                        </p:tgtEl>
                                        <p:attrNameLst>
                                          <p:attrName>style.visibility</p:attrName>
                                        </p:attrNameLst>
                                      </p:cBhvr>
                                      <p:to>
                                        <p:strVal val="visible"/>
                                      </p:to>
                                    </p:set>
                                    <p:animEffect transition="in" filter="slide(fromRight)">
                                      <p:cBhvr>
                                        <p:cTn id="28" dur="500"/>
                                        <p:tgtEl>
                                          <p:spTgt spid="256037"/>
                                        </p:tgtEl>
                                      </p:cBhvr>
                                    </p:animEffect>
                                  </p:childTnLst>
                                </p:cTn>
                              </p:par>
                            </p:childTnLst>
                          </p:cTn>
                        </p:par>
                        <p:par>
                          <p:cTn id="29" fill="hold" nodeType="afterGroup">
                            <p:stCondLst>
                              <p:cond delay="1500"/>
                            </p:stCondLst>
                            <p:childTnLst>
                              <p:par>
                                <p:cTn id="30" presetID="42" presetClass="entr" presetSubtype="0" fill="hold" nodeType="afterEffect">
                                  <p:stCondLst>
                                    <p:cond delay="0"/>
                                  </p:stCondLst>
                                  <p:childTnLst>
                                    <p:set>
                                      <p:cBhvr>
                                        <p:cTn id="31" dur="1" fill="hold">
                                          <p:stCondLst>
                                            <p:cond delay="0"/>
                                          </p:stCondLst>
                                        </p:cTn>
                                        <p:tgtEl>
                                          <p:spTgt spid="256038"/>
                                        </p:tgtEl>
                                        <p:attrNameLst>
                                          <p:attrName>style.visibility</p:attrName>
                                        </p:attrNameLst>
                                      </p:cBhvr>
                                      <p:to>
                                        <p:strVal val="visible"/>
                                      </p:to>
                                    </p:set>
                                    <p:animEffect transition="in" filter="fade">
                                      <p:cBhvr>
                                        <p:cTn id="32" dur="1000"/>
                                        <p:tgtEl>
                                          <p:spTgt spid="256038"/>
                                        </p:tgtEl>
                                      </p:cBhvr>
                                    </p:animEffect>
                                    <p:anim calcmode="lin" valueType="num">
                                      <p:cBhvr>
                                        <p:cTn id="33" dur="1000" fill="hold"/>
                                        <p:tgtEl>
                                          <p:spTgt spid="256038"/>
                                        </p:tgtEl>
                                        <p:attrNameLst>
                                          <p:attrName>ppt_x</p:attrName>
                                        </p:attrNameLst>
                                      </p:cBhvr>
                                      <p:tavLst>
                                        <p:tav tm="0">
                                          <p:val>
                                            <p:strVal val="#ppt_x"/>
                                          </p:val>
                                        </p:tav>
                                        <p:tav tm="100000">
                                          <p:val>
                                            <p:strVal val="#ppt_x"/>
                                          </p:val>
                                        </p:tav>
                                      </p:tavLst>
                                    </p:anim>
                                    <p:anim calcmode="lin" valueType="num">
                                      <p:cBhvr>
                                        <p:cTn id="34" dur="1000" fill="hold"/>
                                        <p:tgtEl>
                                          <p:spTgt spid="256038"/>
                                        </p:tgtEl>
                                        <p:attrNameLst>
                                          <p:attrName>ppt_y</p:attrName>
                                        </p:attrNameLst>
                                      </p:cBhvr>
                                      <p:tavLst>
                                        <p:tav tm="0">
                                          <p:val>
                                            <p:strVal val="#ppt_y+.1"/>
                                          </p:val>
                                        </p:tav>
                                        <p:tav tm="100000">
                                          <p:val>
                                            <p:strVal val="#ppt_y"/>
                                          </p:val>
                                        </p:tav>
                                      </p:tavLst>
                                    </p:anim>
                                  </p:childTnLst>
                                </p:cTn>
                              </p:par>
                            </p:childTnLst>
                          </p:cTn>
                        </p:par>
                        <p:par>
                          <p:cTn id="35" fill="hold" nodeType="afterGroup">
                            <p:stCondLst>
                              <p:cond delay="2500"/>
                            </p:stCondLst>
                            <p:childTnLst>
                              <p:par>
                                <p:cTn id="36" presetID="42" presetClass="entr" presetSubtype="0" fill="hold" nodeType="afterEffect">
                                  <p:stCondLst>
                                    <p:cond delay="0"/>
                                  </p:stCondLst>
                                  <p:childTnLst>
                                    <p:set>
                                      <p:cBhvr>
                                        <p:cTn id="37" dur="1" fill="hold">
                                          <p:stCondLst>
                                            <p:cond delay="0"/>
                                          </p:stCondLst>
                                        </p:cTn>
                                        <p:tgtEl>
                                          <p:spTgt spid="256040"/>
                                        </p:tgtEl>
                                        <p:attrNameLst>
                                          <p:attrName>style.visibility</p:attrName>
                                        </p:attrNameLst>
                                      </p:cBhvr>
                                      <p:to>
                                        <p:strVal val="visible"/>
                                      </p:to>
                                    </p:set>
                                    <p:animEffect transition="in" filter="fade">
                                      <p:cBhvr>
                                        <p:cTn id="38" dur="1000"/>
                                        <p:tgtEl>
                                          <p:spTgt spid="256040"/>
                                        </p:tgtEl>
                                      </p:cBhvr>
                                    </p:animEffect>
                                    <p:anim calcmode="lin" valueType="num">
                                      <p:cBhvr>
                                        <p:cTn id="39" dur="1000" fill="hold"/>
                                        <p:tgtEl>
                                          <p:spTgt spid="256040"/>
                                        </p:tgtEl>
                                        <p:attrNameLst>
                                          <p:attrName>ppt_x</p:attrName>
                                        </p:attrNameLst>
                                      </p:cBhvr>
                                      <p:tavLst>
                                        <p:tav tm="0">
                                          <p:val>
                                            <p:strVal val="#ppt_x"/>
                                          </p:val>
                                        </p:tav>
                                        <p:tav tm="100000">
                                          <p:val>
                                            <p:strVal val="#ppt_x"/>
                                          </p:val>
                                        </p:tav>
                                      </p:tavLst>
                                    </p:anim>
                                    <p:anim calcmode="lin" valueType="num">
                                      <p:cBhvr>
                                        <p:cTn id="40" dur="1000" fill="hold"/>
                                        <p:tgtEl>
                                          <p:spTgt spid="256040"/>
                                        </p:tgtEl>
                                        <p:attrNameLst>
                                          <p:attrName>ppt_y</p:attrName>
                                        </p:attrNameLst>
                                      </p:cBhvr>
                                      <p:tavLst>
                                        <p:tav tm="0">
                                          <p:val>
                                            <p:strVal val="#ppt_y+.1"/>
                                          </p:val>
                                        </p:tav>
                                        <p:tav tm="100000">
                                          <p:val>
                                            <p:strVal val="#ppt_y"/>
                                          </p:val>
                                        </p:tav>
                                      </p:tavLst>
                                    </p:anim>
                                  </p:childTnLst>
                                </p:cTn>
                              </p:par>
                            </p:childTnLst>
                          </p:cTn>
                        </p:par>
                        <p:par>
                          <p:cTn id="41" fill="hold" nodeType="afterGroup">
                            <p:stCondLst>
                              <p:cond delay="3500"/>
                            </p:stCondLst>
                            <p:childTnLst>
                              <p:par>
                                <p:cTn id="42" presetID="42" presetClass="entr" presetSubtype="0" fill="hold" nodeType="afterEffect">
                                  <p:stCondLst>
                                    <p:cond delay="0"/>
                                  </p:stCondLst>
                                  <p:childTnLst>
                                    <p:set>
                                      <p:cBhvr>
                                        <p:cTn id="43" dur="1" fill="hold">
                                          <p:stCondLst>
                                            <p:cond delay="0"/>
                                          </p:stCondLst>
                                        </p:cTn>
                                        <p:tgtEl>
                                          <p:spTgt spid="256039"/>
                                        </p:tgtEl>
                                        <p:attrNameLst>
                                          <p:attrName>style.visibility</p:attrName>
                                        </p:attrNameLst>
                                      </p:cBhvr>
                                      <p:to>
                                        <p:strVal val="visible"/>
                                      </p:to>
                                    </p:set>
                                    <p:animEffect transition="in" filter="fade">
                                      <p:cBhvr>
                                        <p:cTn id="44" dur="1000"/>
                                        <p:tgtEl>
                                          <p:spTgt spid="256039"/>
                                        </p:tgtEl>
                                      </p:cBhvr>
                                    </p:animEffect>
                                    <p:anim calcmode="lin" valueType="num">
                                      <p:cBhvr>
                                        <p:cTn id="45" dur="1000" fill="hold"/>
                                        <p:tgtEl>
                                          <p:spTgt spid="256039"/>
                                        </p:tgtEl>
                                        <p:attrNameLst>
                                          <p:attrName>ppt_x</p:attrName>
                                        </p:attrNameLst>
                                      </p:cBhvr>
                                      <p:tavLst>
                                        <p:tav tm="0">
                                          <p:val>
                                            <p:strVal val="#ppt_x"/>
                                          </p:val>
                                        </p:tav>
                                        <p:tav tm="100000">
                                          <p:val>
                                            <p:strVal val="#ppt_x"/>
                                          </p:val>
                                        </p:tav>
                                      </p:tavLst>
                                    </p:anim>
                                    <p:anim calcmode="lin" valueType="num">
                                      <p:cBhvr>
                                        <p:cTn id="46" dur="1000" fill="hold"/>
                                        <p:tgtEl>
                                          <p:spTgt spid="256039"/>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nodeType="clickEffect">
                                  <p:stCondLst>
                                    <p:cond delay="0"/>
                                  </p:stCondLst>
                                  <p:childTnLst>
                                    <p:set>
                                      <p:cBhvr>
                                        <p:cTn id="50" dur="1" fill="hold">
                                          <p:stCondLst>
                                            <p:cond delay="0"/>
                                          </p:stCondLst>
                                        </p:cTn>
                                        <p:tgtEl>
                                          <p:spTgt spid="256035"/>
                                        </p:tgtEl>
                                        <p:attrNameLst>
                                          <p:attrName>style.visibility</p:attrName>
                                        </p:attrNameLst>
                                      </p:cBhvr>
                                      <p:to>
                                        <p:strVal val="visible"/>
                                      </p:to>
                                    </p:set>
                                    <p:animEffect transition="in" filter="slide(fromBottom)">
                                      <p:cBhvr>
                                        <p:cTn id="51" dur="500"/>
                                        <p:tgtEl>
                                          <p:spTgt spid="25603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6" presetClass="entr" presetSubtype="16" fill="hold" nodeType="clickEffect">
                                  <p:stCondLst>
                                    <p:cond delay="0"/>
                                  </p:stCondLst>
                                  <p:childTnLst>
                                    <p:set>
                                      <p:cBhvr>
                                        <p:cTn id="55" dur="1" fill="hold">
                                          <p:stCondLst>
                                            <p:cond delay="0"/>
                                          </p:stCondLst>
                                        </p:cTn>
                                        <p:tgtEl>
                                          <p:spTgt spid="256029"/>
                                        </p:tgtEl>
                                        <p:attrNameLst>
                                          <p:attrName>style.visibility</p:attrName>
                                        </p:attrNameLst>
                                      </p:cBhvr>
                                      <p:to>
                                        <p:strVal val="visible"/>
                                      </p:to>
                                    </p:set>
                                    <p:animEffect transition="in" filter="circle(in)">
                                      <p:cBhvr>
                                        <p:cTn id="56" dur="1000"/>
                                        <p:tgtEl>
                                          <p:spTgt spid="256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2" grpId="0" animBg="1"/>
      <p:bldP spid="256029" grpId="0" animBg="1"/>
      <p:bldP spid="256035" grpId="0"/>
      <p:bldP spid="256036" grpId="0"/>
      <p:bldP spid="256037" grpId="0"/>
      <p:bldP spid="256038" grpId="0"/>
      <p:bldP spid="256039" grpId="0"/>
      <p:bldP spid="2560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8FD80DE2-D63F-94D0-D549-2B26EF20473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C21B8F9-C59A-6C4A-BA5A-81E91CAE8EC3}" type="slidenum">
              <a:rPr kumimoji="0" lang="en-US" altLang="zh-CN" sz="1000">
                <a:solidFill>
                  <a:schemeClr val="bg2"/>
                </a:solidFill>
                <a:ea typeface="华文行楷" panose="02010800040101010101" pitchFamily="2" charset="-122"/>
              </a:rPr>
              <a:pPr>
                <a:spcBef>
                  <a:spcPct val="0"/>
                </a:spcBef>
                <a:buClrTx/>
                <a:buSzTx/>
                <a:buFontTx/>
                <a:buNone/>
              </a:pPr>
              <a:t>13</a:t>
            </a:fld>
            <a:endParaRPr kumimoji="0" lang="en-US" altLang="zh-CN" sz="1000">
              <a:solidFill>
                <a:schemeClr val="bg2"/>
              </a:solidFill>
              <a:ea typeface="华文行楷" panose="02010800040101010101" pitchFamily="2" charset="-122"/>
            </a:endParaRPr>
          </a:p>
        </p:txBody>
      </p:sp>
      <p:sp>
        <p:nvSpPr>
          <p:cNvPr id="257043" name="Rectangle 19">
            <a:extLst>
              <a:ext uri="{FF2B5EF4-FFF2-40B4-BE49-F238E27FC236}">
                <a16:creationId xmlns:a16="http://schemas.microsoft.com/office/drawing/2014/main" id="{C0E0CCC5-C668-ADCD-3CC5-A9531A7217BA}"/>
              </a:ext>
            </a:extLst>
          </p:cNvPr>
          <p:cNvSpPr>
            <a:spLocks noChangeArrowheads="1"/>
          </p:cNvSpPr>
          <p:nvPr/>
        </p:nvSpPr>
        <p:spPr bwMode="auto">
          <a:xfrm>
            <a:off x="0" y="2259013"/>
            <a:ext cx="9144000" cy="4319587"/>
          </a:xfrm>
          <a:prstGeom prst="rect">
            <a:avLst/>
          </a:prstGeom>
          <a:gradFill rotWithShape="1">
            <a:gsLst>
              <a:gs pos="0">
                <a:srgbClr val="FFFFFF"/>
              </a:gs>
              <a:gs pos="50000">
                <a:srgbClr val="FFFFEB"/>
              </a:gs>
              <a:gs pos="100000">
                <a:srgbClr val="FFFF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57044" name="Text Box 20">
            <a:extLst>
              <a:ext uri="{FF2B5EF4-FFF2-40B4-BE49-F238E27FC236}">
                <a16:creationId xmlns:a16="http://schemas.microsoft.com/office/drawing/2014/main" id="{105535EE-763E-7BFF-340C-C2BC1EDB3404}"/>
              </a:ext>
            </a:extLst>
          </p:cNvPr>
          <p:cNvSpPr txBox="1">
            <a:spLocks noChangeArrowheads="1"/>
          </p:cNvSpPr>
          <p:nvPr/>
        </p:nvSpPr>
        <p:spPr bwMode="auto">
          <a:xfrm>
            <a:off x="576263" y="1284289"/>
            <a:ext cx="338455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en-US" sz="2200" b="1" dirty="0">
                <a:latin typeface="幼圆" pitchFamily="49" charset="-122"/>
                <a:ea typeface="幼圆" pitchFamily="49" charset="-122"/>
              </a:rPr>
              <a:t>③</a:t>
            </a:r>
            <a:r>
              <a:rPr lang="en-US" altLang="zh-CN" sz="2200" b="1" dirty="0">
                <a:latin typeface="幼圆" pitchFamily="49" charset="-122"/>
                <a:ea typeface="幼圆" pitchFamily="49" charset="-122"/>
              </a:rPr>
              <a:t> </a:t>
            </a:r>
            <a:r>
              <a:rPr lang="zh-CN" altLang="en-US" sz="2200" b="1" dirty="0">
                <a:latin typeface="幼圆" pitchFamily="49" charset="-122"/>
                <a:ea typeface="幼圆" pitchFamily="49" charset="-122"/>
              </a:rPr>
              <a:t>梯形分布</a:t>
            </a:r>
          </a:p>
        </p:txBody>
      </p:sp>
      <p:sp>
        <p:nvSpPr>
          <p:cNvPr id="257046" name="Rectangle 22">
            <a:extLst>
              <a:ext uri="{FF2B5EF4-FFF2-40B4-BE49-F238E27FC236}">
                <a16:creationId xmlns:a16="http://schemas.microsoft.com/office/drawing/2014/main" id="{000A5F5C-6EE3-07C2-C656-0CFE4B82C3E9}"/>
              </a:ext>
            </a:extLst>
          </p:cNvPr>
          <p:cNvSpPr>
            <a:spLocks noChangeArrowheads="1"/>
          </p:cNvSpPr>
          <p:nvPr/>
        </p:nvSpPr>
        <p:spPr bwMode="auto">
          <a:xfrm>
            <a:off x="523081" y="1861788"/>
            <a:ext cx="7920038" cy="155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en-US" altLang="zh-CN" sz="2000" b="1" dirty="0">
                <a:solidFill>
                  <a:schemeClr val="tx1"/>
                </a:solidFill>
                <a:latin typeface="幼圆" pitchFamily="49" charset="-122"/>
                <a:ea typeface="幼圆" pitchFamily="49" charset="-122"/>
              </a:rPr>
              <a:t>    </a:t>
            </a:r>
            <a:r>
              <a:rPr lang="zh-CN" altLang="en-US" sz="2200" b="1" dirty="0">
                <a:solidFill>
                  <a:schemeClr val="tx1"/>
                </a:solidFill>
                <a:latin typeface="幼圆" pitchFamily="49" charset="-122"/>
                <a:ea typeface="幼圆" pitchFamily="49" charset="-122"/>
              </a:rPr>
              <a:t>梯形分布是三角分布的特例，在</a:t>
            </a:r>
            <a:r>
              <a:rPr lang="zh-CN" altLang="en-US" sz="2200" b="1" dirty="0">
                <a:solidFill>
                  <a:srgbClr val="FF0000"/>
                </a:solidFill>
                <a:latin typeface="幼圆" pitchFamily="49" charset="-122"/>
                <a:ea typeface="幼圆" pitchFamily="49" charset="-122"/>
              </a:rPr>
              <a:t>确定的乐观值</a:t>
            </a:r>
            <a:r>
              <a:rPr lang="en-US" altLang="zh-CN" sz="2200" b="1" dirty="0">
                <a:solidFill>
                  <a:srgbClr val="FF0000"/>
                </a:solidFill>
                <a:latin typeface="Arial" panose="020B0604020202020204" pitchFamily="34" charset="0"/>
                <a:ea typeface="幼圆" pitchFamily="49" charset="-122"/>
              </a:rPr>
              <a:t>(</a:t>
            </a:r>
            <a:r>
              <a:rPr lang="en-US" altLang="zh-CN" sz="2200" b="1" i="1" dirty="0">
                <a:solidFill>
                  <a:srgbClr val="FF0000"/>
                </a:solidFill>
                <a:latin typeface="Arial" panose="020B0604020202020204" pitchFamily="34" charset="0"/>
                <a:ea typeface="幼圆" pitchFamily="49" charset="-122"/>
              </a:rPr>
              <a:t>O</a:t>
            </a:r>
            <a:r>
              <a:rPr lang="en-US" altLang="zh-CN" sz="2200" b="1" dirty="0">
                <a:solidFill>
                  <a:srgbClr val="FF0000"/>
                </a:solidFill>
                <a:latin typeface="Arial" panose="020B0604020202020204" pitchFamily="34" charset="0"/>
                <a:ea typeface="幼圆" pitchFamily="49" charset="-122"/>
              </a:rPr>
              <a:t>)</a:t>
            </a:r>
            <a:r>
              <a:rPr lang="zh-CN" altLang="en-US" sz="2200" b="1" dirty="0">
                <a:solidFill>
                  <a:srgbClr val="FF0000"/>
                </a:solidFill>
                <a:latin typeface="幼圆" pitchFamily="49" charset="-122"/>
                <a:ea typeface="幼圆" pitchFamily="49" charset="-122"/>
              </a:rPr>
              <a:t>和悲观值</a:t>
            </a:r>
            <a:r>
              <a:rPr lang="zh-CN" altLang="en-US" sz="2200" b="1" dirty="0">
                <a:solidFill>
                  <a:srgbClr val="FF0000"/>
                </a:solidFill>
                <a:latin typeface="Arial" panose="020B0604020202020204" pitchFamily="34" charset="0"/>
                <a:ea typeface="幼圆" pitchFamily="49" charset="-122"/>
              </a:rPr>
              <a:t>（</a:t>
            </a:r>
            <a:r>
              <a:rPr lang="en-US" altLang="zh-CN" sz="2200" b="1" i="1" dirty="0">
                <a:solidFill>
                  <a:srgbClr val="FF0000"/>
                </a:solidFill>
                <a:latin typeface="Arial" panose="020B0604020202020204" pitchFamily="34" charset="0"/>
                <a:ea typeface="幼圆" pitchFamily="49" charset="-122"/>
              </a:rPr>
              <a:t>P</a:t>
            </a:r>
            <a:r>
              <a:rPr lang="en-US" altLang="zh-CN" sz="2200" b="1" dirty="0">
                <a:solidFill>
                  <a:srgbClr val="FF0000"/>
                </a:solidFill>
                <a:latin typeface="Arial" panose="020B0604020202020204" pitchFamily="34" charset="0"/>
                <a:ea typeface="幼圆" pitchFamily="49" charset="-122"/>
              </a:rPr>
              <a:t>)</a:t>
            </a:r>
            <a:r>
              <a:rPr lang="zh-CN" altLang="en-US" sz="2200" b="1" dirty="0">
                <a:solidFill>
                  <a:schemeClr val="tx1"/>
                </a:solidFill>
                <a:latin typeface="幼圆" pitchFamily="49" charset="-122"/>
                <a:ea typeface="幼圆" pitchFamily="49" charset="-122"/>
              </a:rPr>
              <a:t>后，</a:t>
            </a:r>
            <a:r>
              <a:rPr lang="zh-CN" altLang="en-US" sz="2200" b="1" dirty="0">
                <a:solidFill>
                  <a:srgbClr val="7030A0"/>
                </a:solidFill>
                <a:latin typeface="幼圆" pitchFamily="49" charset="-122"/>
                <a:ea typeface="幼圆" pitchFamily="49" charset="-122"/>
              </a:rPr>
              <a:t>对最可能值</a:t>
            </a:r>
            <a:r>
              <a:rPr lang="en-US" altLang="zh-CN" sz="2200" b="1" dirty="0">
                <a:solidFill>
                  <a:srgbClr val="7030A0"/>
                </a:solidFill>
                <a:latin typeface="Arial" panose="020B0604020202020204" pitchFamily="34" charset="0"/>
                <a:ea typeface="幼圆" pitchFamily="49" charset="-122"/>
              </a:rPr>
              <a:t>(</a:t>
            </a:r>
            <a:r>
              <a:rPr lang="en-US" altLang="zh-CN" sz="2200" b="1" i="1" dirty="0">
                <a:solidFill>
                  <a:srgbClr val="7030A0"/>
                </a:solidFill>
                <a:latin typeface="Arial" panose="020B0604020202020204" pitchFamily="34" charset="0"/>
                <a:ea typeface="幼圆" pitchFamily="49" charset="-122"/>
              </a:rPr>
              <a:t>M</a:t>
            </a:r>
            <a:r>
              <a:rPr lang="en-US" altLang="zh-CN" sz="2200" b="1" dirty="0">
                <a:solidFill>
                  <a:srgbClr val="7030A0"/>
                </a:solidFill>
                <a:latin typeface="Arial" panose="020B0604020202020204" pitchFamily="34" charset="0"/>
                <a:ea typeface="幼圆" pitchFamily="49" charset="-122"/>
              </a:rPr>
              <a:t>)</a:t>
            </a:r>
            <a:r>
              <a:rPr lang="zh-CN" altLang="en-US" sz="2200" b="1" dirty="0">
                <a:solidFill>
                  <a:srgbClr val="7030A0"/>
                </a:solidFill>
                <a:latin typeface="幼圆" pitchFamily="49" charset="-122"/>
                <a:ea typeface="幼圆" pitchFamily="49" charset="-122"/>
              </a:rPr>
              <a:t>却难以判定，只能确定一个最可能值的范围</a:t>
            </a:r>
            <a:r>
              <a:rPr lang="zh-CN" altLang="en-US" sz="2200" b="1" dirty="0">
                <a:solidFill>
                  <a:schemeClr val="tx1"/>
                </a:solidFill>
                <a:latin typeface="幼圆" pitchFamily="49" charset="-122"/>
                <a:ea typeface="幼圆" pitchFamily="49" charset="-122"/>
              </a:rPr>
              <a:t>，这时可用梯形分布描述。</a:t>
            </a:r>
          </a:p>
        </p:txBody>
      </p:sp>
      <p:sp>
        <p:nvSpPr>
          <p:cNvPr id="38919" name="Rectangle 23">
            <a:extLst>
              <a:ext uri="{FF2B5EF4-FFF2-40B4-BE49-F238E27FC236}">
                <a16:creationId xmlns:a16="http://schemas.microsoft.com/office/drawing/2014/main" id="{62AC4AD6-B990-2338-7867-AFA3B360F229}"/>
              </a:ext>
            </a:extLst>
          </p:cNvPr>
          <p:cNvSpPr>
            <a:spLocks noChangeArrowheads="1"/>
          </p:cNvSpPr>
          <p:nvPr/>
        </p:nvSpPr>
        <p:spPr bwMode="auto">
          <a:xfrm>
            <a:off x="0" y="35988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57048" name="Rectangle 24">
            <a:extLst>
              <a:ext uri="{FF2B5EF4-FFF2-40B4-BE49-F238E27FC236}">
                <a16:creationId xmlns:a16="http://schemas.microsoft.com/office/drawing/2014/main" id="{F258717B-CF96-C779-2D44-9F2D46B6E2F5}"/>
              </a:ext>
            </a:extLst>
          </p:cNvPr>
          <p:cNvSpPr>
            <a:spLocks noChangeArrowheads="1"/>
          </p:cNvSpPr>
          <p:nvPr/>
        </p:nvSpPr>
        <p:spPr bwMode="auto">
          <a:xfrm>
            <a:off x="3414658" y="5838879"/>
            <a:ext cx="31686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baseline="-25000" dirty="0">
                <a:solidFill>
                  <a:schemeClr val="tx1"/>
                </a:solidFill>
                <a:latin typeface="幼圆" pitchFamily="49" charset="-122"/>
                <a:ea typeface="幼圆" pitchFamily="49" charset="-122"/>
              </a:rPr>
              <a:t>梯形分布概率密度图</a:t>
            </a:r>
          </a:p>
        </p:txBody>
      </p:sp>
      <p:sp>
        <p:nvSpPr>
          <p:cNvPr id="257049" name="Text Box 25">
            <a:extLst>
              <a:ext uri="{FF2B5EF4-FFF2-40B4-BE49-F238E27FC236}">
                <a16:creationId xmlns:a16="http://schemas.microsoft.com/office/drawing/2014/main" id="{60E7BA13-4C47-4C56-B893-395F78EB59FB}"/>
              </a:ext>
            </a:extLst>
          </p:cNvPr>
          <p:cNvSpPr txBox="1">
            <a:spLocks noChangeArrowheads="1"/>
          </p:cNvSpPr>
          <p:nvPr/>
        </p:nvSpPr>
        <p:spPr bwMode="auto">
          <a:xfrm>
            <a:off x="2268538" y="3770313"/>
            <a:ext cx="458787"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tx1"/>
                </a:solidFill>
                <a:latin typeface="Arial" panose="020B0604020202020204" pitchFamily="34" charset="0"/>
                <a:ea typeface="幼圆" pitchFamily="49" charset="-122"/>
              </a:rPr>
              <a:t>概率密度</a:t>
            </a:r>
          </a:p>
        </p:txBody>
      </p:sp>
      <p:sp>
        <p:nvSpPr>
          <p:cNvPr id="257050" name="Text Box 26">
            <a:extLst>
              <a:ext uri="{FF2B5EF4-FFF2-40B4-BE49-F238E27FC236}">
                <a16:creationId xmlns:a16="http://schemas.microsoft.com/office/drawing/2014/main" id="{DE5F7E40-FE5C-CB30-A3C0-F9C874038BE5}"/>
              </a:ext>
            </a:extLst>
          </p:cNvPr>
          <p:cNvSpPr txBox="1">
            <a:spLocks noChangeArrowheads="1"/>
          </p:cNvSpPr>
          <p:nvPr/>
        </p:nvSpPr>
        <p:spPr bwMode="auto">
          <a:xfrm>
            <a:off x="7164388" y="5499100"/>
            <a:ext cx="1223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tx1"/>
                </a:solidFill>
                <a:latin typeface="Arial" panose="020B0604020202020204" pitchFamily="34" charset="0"/>
                <a:ea typeface="幼圆" pitchFamily="49" charset="-122"/>
              </a:rPr>
              <a:t>变量取值</a:t>
            </a:r>
          </a:p>
        </p:txBody>
      </p:sp>
      <p:sp>
        <p:nvSpPr>
          <p:cNvPr id="257051" name="Text Box 27">
            <a:extLst>
              <a:ext uri="{FF2B5EF4-FFF2-40B4-BE49-F238E27FC236}">
                <a16:creationId xmlns:a16="http://schemas.microsoft.com/office/drawing/2014/main" id="{22BDE1C3-F9FC-169E-E6BB-8B64A790BDEB}"/>
              </a:ext>
            </a:extLst>
          </p:cNvPr>
          <p:cNvSpPr txBox="1">
            <a:spLocks noChangeArrowheads="1"/>
          </p:cNvSpPr>
          <p:nvPr/>
        </p:nvSpPr>
        <p:spPr bwMode="auto">
          <a:xfrm>
            <a:off x="4787900" y="4130675"/>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b="1" i="1">
                <a:solidFill>
                  <a:schemeClr val="tx1"/>
                </a:solidFill>
                <a:latin typeface="Arial" panose="020B0604020202020204" pitchFamily="34" charset="0"/>
                <a:ea typeface="幼圆" pitchFamily="49" charset="-122"/>
              </a:rPr>
              <a:t>M</a:t>
            </a:r>
          </a:p>
        </p:txBody>
      </p:sp>
      <p:sp>
        <p:nvSpPr>
          <p:cNvPr id="257052" name="Text Box 28">
            <a:extLst>
              <a:ext uri="{FF2B5EF4-FFF2-40B4-BE49-F238E27FC236}">
                <a16:creationId xmlns:a16="http://schemas.microsoft.com/office/drawing/2014/main" id="{4DC9D8A8-6299-74A6-4D2A-D4EEE8F14FBA}"/>
              </a:ext>
            </a:extLst>
          </p:cNvPr>
          <p:cNvSpPr txBox="1">
            <a:spLocks noChangeArrowheads="1"/>
          </p:cNvSpPr>
          <p:nvPr/>
        </p:nvSpPr>
        <p:spPr bwMode="auto">
          <a:xfrm>
            <a:off x="6588125" y="5283200"/>
            <a:ext cx="4333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b="1" i="1">
                <a:solidFill>
                  <a:schemeClr val="tx1"/>
                </a:solidFill>
                <a:latin typeface="Arial" panose="020B0604020202020204" pitchFamily="34" charset="0"/>
                <a:ea typeface="幼圆" pitchFamily="49" charset="-122"/>
              </a:rPr>
              <a:t>O</a:t>
            </a:r>
          </a:p>
        </p:txBody>
      </p:sp>
      <p:sp>
        <p:nvSpPr>
          <p:cNvPr id="257053" name="Text Box 29">
            <a:extLst>
              <a:ext uri="{FF2B5EF4-FFF2-40B4-BE49-F238E27FC236}">
                <a16:creationId xmlns:a16="http://schemas.microsoft.com/office/drawing/2014/main" id="{8FFDEE7F-3707-A13D-A1D3-686661CDF81E}"/>
              </a:ext>
            </a:extLst>
          </p:cNvPr>
          <p:cNvSpPr txBox="1">
            <a:spLocks noChangeArrowheads="1"/>
          </p:cNvSpPr>
          <p:nvPr/>
        </p:nvSpPr>
        <p:spPr bwMode="auto">
          <a:xfrm>
            <a:off x="2987675" y="535463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1800" b="1" i="1">
                <a:solidFill>
                  <a:schemeClr val="tx1"/>
                </a:solidFill>
                <a:latin typeface="Arial" panose="020B0604020202020204" pitchFamily="34" charset="0"/>
                <a:ea typeface="幼圆" pitchFamily="49" charset="-122"/>
              </a:rPr>
              <a:t>P</a:t>
            </a:r>
          </a:p>
        </p:txBody>
      </p:sp>
      <p:grpSp>
        <p:nvGrpSpPr>
          <p:cNvPr id="257054" name="Group 30">
            <a:extLst>
              <a:ext uri="{FF2B5EF4-FFF2-40B4-BE49-F238E27FC236}">
                <a16:creationId xmlns:a16="http://schemas.microsoft.com/office/drawing/2014/main" id="{8270AE80-6699-4C75-5E0D-60A49D7560C1}"/>
              </a:ext>
            </a:extLst>
          </p:cNvPr>
          <p:cNvGrpSpPr>
            <a:grpSpLocks/>
          </p:cNvGrpSpPr>
          <p:nvPr/>
        </p:nvGrpSpPr>
        <p:grpSpPr bwMode="auto">
          <a:xfrm>
            <a:off x="2916238" y="3770313"/>
            <a:ext cx="4248150" cy="1944687"/>
            <a:chOff x="2999" y="796"/>
            <a:chExt cx="1152" cy="562"/>
          </a:xfrm>
        </p:grpSpPr>
        <p:sp>
          <p:nvSpPr>
            <p:cNvPr id="38928" name="Line 31">
              <a:extLst>
                <a:ext uri="{FF2B5EF4-FFF2-40B4-BE49-F238E27FC236}">
                  <a16:creationId xmlns:a16="http://schemas.microsoft.com/office/drawing/2014/main" id="{61B4F52A-07F3-1697-7FA9-F47DE5CD56F9}"/>
                </a:ext>
              </a:extLst>
            </p:cNvPr>
            <p:cNvSpPr>
              <a:spLocks noChangeShapeType="1"/>
            </p:cNvSpPr>
            <p:nvPr/>
          </p:nvSpPr>
          <p:spPr bwMode="auto">
            <a:xfrm>
              <a:off x="2999" y="796"/>
              <a:ext cx="0" cy="5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Line 32">
              <a:extLst>
                <a:ext uri="{FF2B5EF4-FFF2-40B4-BE49-F238E27FC236}">
                  <a16:creationId xmlns:a16="http://schemas.microsoft.com/office/drawing/2014/main" id="{FE220099-378C-F1FC-412A-A7822131584D}"/>
                </a:ext>
              </a:extLst>
            </p:cNvPr>
            <p:cNvSpPr>
              <a:spLocks noChangeShapeType="1"/>
            </p:cNvSpPr>
            <p:nvPr/>
          </p:nvSpPr>
          <p:spPr bwMode="auto">
            <a:xfrm>
              <a:off x="2999" y="1358"/>
              <a:ext cx="115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Line 33">
              <a:extLst>
                <a:ext uri="{FF2B5EF4-FFF2-40B4-BE49-F238E27FC236}">
                  <a16:creationId xmlns:a16="http://schemas.microsoft.com/office/drawing/2014/main" id="{3A514663-C15B-C6BE-2D6B-F6908360CFD8}"/>
                </a:ext>
              </a:extLst>
            </p:cNvPr>
            <p:cNvSpPr>
              <a:spLocks noChangeShapeType="1"/>
            </p:cNvSpPr>
            <p:nvPr/>
          </p:nvSpPr>
          <p:spPr bwMode="auto">
            <a:xfrm flipV="1">
              <a:off x="3143" y="1046"/>
              <a:ext cx="216" cy="3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Line 34">
              <a:extLst>
                <a:ext uri="{FF2B5EF4-FFF2-40B4-BE49-F238E27FC236}">
                  <a16:creationId xmlns:a16="http://schemas.microsoft.com/office/drawing/2014/main" id="{3AF2AE90-E687-0FB3-16B8-148768AE4B76}"/>
                </a:ext>
              </a:extLst>
            </p:cNvPr>
            <p:cNvSpPr>
              <a:spLocks noChangeShapeType="1"/>
            </p:cNvSpPr>
            <p:nvPr/>
          </p:nvSpPr>
          <p:spPr bwMode="auto">
            <a:xfrm>
              <a:off x="3359" y="1046"/>
              <a:ext cx="43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Line 35">
              <a:extLst>
                <a:ext uri="{FF2B5EF4-FFF2-40B4-BE49-F238E27FC236}">
                  <a16:creationId xmlns:a16="http://schemas.microsoft.com/office/drawing/2014/main" id="{48BA02DD-49E8-AB2A-DF40-B884261764CA}"/>
                </a:ext>
              </a:extLst>
            </p:cNvPr>
            <p:cNvSpPr>
              <a:spLocks noChangeShapeType="1"/>
            </p:cNvSpPr>
            <p:nvPr/>
          </p:nvSpPr>
          <p:spPr bwMode="auto">
            <a:xfrm>
              <a:off x="3791" y="1046"/>
              <a:ext cx="216" cy="3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标题 4">
            <a:extLst>
              <a:ext uri="{FF2B5EF4-FFF2-40B4-BE49-F238E27FC236}">
                <a16:creationId xmlns:a16="http://schemas.microsoft.com/office/drawing/2014/main" id="{C80A9889-C143-FDE6-ADD2-5591E3439D46}"/>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2</a:t>
            </a:r>
            <a:r>
              <a:rPr lang="zh-CN" altLang="en-US" sz="2800" b="1" dirty="0">
                <a:latin typeface="幼圆" pitchFamily="49" charset="-122"/>
                <a:ea typeface="幼圆" pitchFamily="49" charset="-122"/>
              </a:rPr>
              <a:t>）连续概率分布</a:t>
            </a:r>
            <a:endParaRPr kumimoji="1"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7043"/>
                                        </p:tgtEl>
                                        <p:attrNameLst>
                                          <p:attrName>style.visibility</p:attrName>
                                        </p:attrNameLst>
                                      </p:cBhvr>
                                      <p:to>
                                        <p:strVal val="visible"/>
                                      </p:to>
                                    </p:set>
                                    <p:animEffect transition="in" filter="slide(fromBottom)">
                                      <p:cBhvr>
                                        <p:cTn id="7" dur="500"/>
                                        <p:tgtEl>
                                          <p:spTgt spid="257043"/>
                                        </p:tgtEl>
                                      </p:cBhvr>
                                    </p:animEffect>
                                  </p:childTnLst>
                                </p:cTn>
                              </p:par>
                              <p:par>
                                <p:cTn id="8" presetID="12" presetClass="entr" presetSubtype="8" fill="hold" nodeType="withEffect">
                                  <p:stCondLst>
                                    <p:cond delay="0"/>
                                  </p:stCondLst>
                                  <p:childTnLst>
                                    <p:set>
                                      <p:cBhvr>
                                        <p:cTn id="9" dur="1" fill="hold">
                                          <p:stCondLst>
                                            <p:cond delay="0"/>
                                          </p:stCondLst>
                                        </p:cTn>
                                        <p:tgtEl>
                                          <p:spTgt spid="257044"/>
                                        </p:tgtEl>
                                        <p:attrNameLst>
                                          <p:attrName>style.visibility</p:attrName>
                                        </p:attrNameLst>
                                      </p:cBhvr>
                                      <p:to>
                                        <p:strVal val="visible"/>
                                      </p:to>
                                    </p:set>
                                    <p:animEffect transition="in" filter="slide(fromLeft)">
                                      <p:cBhvr>
                                        <p:cTn id="10" dur="1000"/>
                                        <p:tgtEl>
                                          <p:spTgt spid="25704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57046">
                                            <p:txEl>
                                              <p:pRg st="0" end="0"/>
                                            </p:txEl>
                                          </p:spTgt>
                                        </p:tgtEl>
                                        <p:attrNameLst>
                                          <p:attrName>style.visibility</p:attrName>
                                        </p:attrNameLst>
                                      </p:cBhvr>
                                      <p:to>
                                        <p:strVal val="visible"/>
                                      </p:to>
                                    </p:set>
                                    <p:animEffect transition="in" filter="slide(fromBottom)">
                                      <p:cBhvr>
                                        <p:cTn id="15" dur="500"/>
                                        <p:tgtEl>
                                          <p:spTgt spid="257046">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2" presetClass="entr" presetSubtype="0" fill="hold" nodeType="clickEffect">
                                  <p:stCondLst>
                                    <p:cond delay="0"/>
                                  </p:stCondLst>
                                  <p:childTnLst>
                                    <p:set>
                                      <p:cBhvr>
                                        <p:cTn id="19" dur="1" fill="hold">
                                          <p:stCondLst>
                                            <p:cond delay="0"/>
                                          </p:stCondLst>
                                        </p:cTn>
                                        <p:tgtEl>
                                          <p:spTgt spid="257054"/>
                                        </p:tgtEl>
                                        <p:attrNameLst>
                                          <p:attrName>style.visibility</p:attrName>
                                        </p:attrNameLst>
                                      </p:cBhvr>
                                      <p:to>
                                        <p:strVal val="visible"/>
                                      </p:to>
                                    </p:set>
                                    <p:animScale>
                                      <p:cBhvr>
                                        <p:cTn id="20" dur="1000" decel="50000" fill="hold">
                                          <p:stCondLst>
                                            <p:cond delay="0"/>
                                          </p:stCondLst>
                                        </p:cTn>
                                        <p:tgtEl>
                                          <p:spTgt spid="2570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257054"/>
                                        </p:tgtEl>
                                        <p:attrNameLst>
                                          <p:attrName>ppt_x</p:attrName>
                                          <p:attrName>ppt_y</p:attrName>
                                        </p:attrNameLst>
                                      </p:cBhvr>
                                    </p:animMotion>
                                    <p:animEffect transition="in" filter="fade">
                                      <p:cBhvr>
                                        <p:cTn id="22" dur="1000"/>
                                        <p:tgtEl>
                                          <p:spTgt spid="257054"/>
                                        </p:tgtEl>
                                      </p:cBhvr>
                                    </p:animEffect>
                                  </p:childTnLst>
                                </p:cTn>
                              </p:par>
                            </p:childTnLst>
                          </p:cTn>
                        </p:par>
                        <p:par>
                          <p:cTn id="23" fill="hold" nodeType="afterGroup">
                            <p:stCondLst>
                              <p:cond delay="1000"/>
                            </p:stCondLst>
                            <p:childTnLst>
                              <p:par>
                                <p:cTn id="24" presetID="12" presetClass="entr" presetSubtype="8" fill="hold" nodeType="afterEffect">
                                  <p:stCondLst>
                                    <p:cond delay="0"/>
                                  </p:stCondLst>
                                  <p:childTnLst>
                                    <p:set>
                                      <p:cBhvr>
                                        <p:cTn id="25" dur="1" fill="hold">
                                          <p:stCondLst>
                                            <p:cond delay="0"/>
                                          </p:stCondLst>
                                        </p:cTn>
                                        <p:tgtEl>
                                          <p:spTgt spid="257049"/>
                                        </p:tgtEl>
                                        <p:attrNameLst>
                                          <p:attrName>style.visibility</p:attrName>
                                        </p:attrNameLst>
                                      </p:cBhvr>
                                      <p:to>
                                        <p:strVal val="visible"/>
                                      </p:to>
                                    </p:set>
                                    <p:animEffect transition="in" filter="slide(fromLeft)">
                                      <p:cBhvr>
                                        <p:cTn id="26" dur="1000"/>
                                        <p:tgtEl>
                                          <p:spTgt spid="257049"/>
                                        </p:tgtEl>
                                      </p:cBhvr>
                                    </p:animEffect>
                                  </p:childTnLst>
                                </p:cTn>
                              </p:par>
                            </p:childTnLst>
                          </p:cTn>
                        </p:par>
                        <p:par>
                          <p:cTn id="27" fill="hold" nodeType="afterGroup">
                            <p:stCondLst>
                              <p:cond delay="2000"/>
                            </p:stCondLst>
                            <p:childTnLst>
                              <p:par>
                                <p:cTn id="28" presetID="12" presetClass="entr" presetSubtype="2" fill="hold" nodeType="afterEffect">
                                  <p:stCondLst>
                                    <p:cond delay="0"/>
                                  </p:stCondLst>
                                  <p:childTnLst>
                                    <p:set>
                                      <p:cBhvr>
                                        <p:cTn id="29" dur="1" fill="hold">
                                          <p:stCondLst>
                                            <p:cond delay="0"/>
                                          </p:stCondLst>
                                        </p:cTn>
                                        <p:tgtEl>
                                          <p:spTgt spid="257050"/>
                                        </p:tgtEl>
                                        <p:attrNameLst>
                                          <p:attrName>style.visibility</p:attrName>
                                        </p:attrNameLst>
                                      </p:cBhvr>
                                      <p:to>
                                        <p:strVal val="visible"/>
                                      </p:to>
                                    </p:set>
                                    <p:animEffect transition="in" filter="slide(fromRight)">
                                      <p:cBhvr>
                                        <p:cTn id="30" dur="1000"/>
                                        <p:tgtEl>
                                          <p:spTgt spid="257050"/>
                                        </p:tgtEl>
                                      </p:cBhvr>
                                    </p:animEffect>
                                  </p:childTnLst>
                                </p:cTn>
                              </p:par>
                            </p:childTnLst>
                          </p:cTn>
                        </p:par>
                        <p:par>
                          <p:cTn id="31" fill="hold" nodeType="afterGroup">
                            <p:stCondLst>
                              <p:cond delay="3000"/>
                            </p:stCondLst>
                            <p:childTnLst>
                              <p:par>
                                <p:cTn id="32" presetID="42" presetClass="entr" presetSubtype="0" fill="hold" nodeType="afterEffect">
                                  <p:stCondLst>
                                    <p:cond delay="0"/>
                                  </p:stCondLst>
                                  <p:childTnLst>
                                    <p:set>
                                      <p:cBhvr>
                                        <p:cTn id="33" dur="1" fill="hold">
                                          <p:stCondLst>
                                            <p:cond delay="0"/>
                                          </p:stCondLst>
                                        </p:cTn>
                                        <p:tgtEl>
                                          <p:spTgt spid="257051"/>
                                        </p:tgtEl>
                                        <p:attrNameLst>
                                          <p:attrName>style.visibility</p:attrName>
                                        </p:attrNameLst>
                                      </p:cBhvr>
                                      <p:to>
                                        <p:strVal val="visible"/>
                                      </p:to>
                                    </p:set>
                                    <p:animEffect transition="in" filter="fade">
                                      <p:cBhvr>
                                        <p:cTn id="34" dur="1000"/>
                                        <p:tgtEl>
                                          <p:spTgt spid="257051"/>
                                        </p:tgtEl>
                                      </p:cBhvr>
                                    </p:animEffect>
                                    <p:anim calcmode="lin" valueType="num">
                                      <p:cBhvr>
                                        <p:cTn id="35" dur="1000" fill="hold"/>
                                        <p:tgtEl>
                                          <p:spTgt spid="257051"/>
                                        </p:tgtEl>
                                        <p:attrNameLst>
                                          <p:attrName>ppt_x</p:attrName>
                                        </p:attrNameLst>
                                      </p:cBhvr>
                                      <p:tavLst>
                                        <p:tav tm="0">
                                          <p:val>
                                            <p:strVal val="#ppt_x"/>
                                          </p:val>
                                        </p:tav>
                                        <p:tav tm="100000">
                                          <p:val>
                                            <p:strVal val="#ppt_x"/>
                                          </p:val>
                                        </p:tav>
                                      </p:tavLst>
                                    </p:anim>
                                    <p:anim calcmode="lin" valueType="num">
                                      <p:cBhvr>
                                        <p:cTn id="36" dur="1000" fill="hold"/>
                                        <p:tgtEl>
                                          <p:spTgt spid="257051"/>
                                        </p:tgtEl>
                                        <p:attrNameLst>
                                          <p:attrName>ppt_y</p:attrName>
                                        </p:attrNameLst>
                                      </p:cBhvr>
                                      <p:tavLst>
                                        <p:tav tm="0">
                                          <p:val>
                                            <p:strVal val="#ppt_y+.1"/>
                                          </p:val>
                                        </p:tav>
                                        <p:tav tm="100000">
                                          <p:val>
                                            <p:strVal val="#ppt_y"/>
                                          </p:val>
                                        </p:tav>
                                      </p:tavLst>
                                    </p:anim>
                                  </p:childTnLst>
                                </p:cTn>
                              </p:par>
                            </p:childTnLst>
                          </p:cTn>
                        </p:par>
                        <p:par>
                          <p:cTn id="37" fill="hold" nodeType="afterGroup">
                            <p:stCondLst>
                              <p:cond delay="4000"/>
                            </p:stCondLst>
                            <p:childTnLst>
                              <p:par>
                                <p:cTn id="38" presetID="42" presetClass="entr" presetSubtype="0" fill="hold" nodeType="afterEffect">
                                  <p:stCondLst>
                                    <p:cond delay="0"/>
                                  </p:stCondLst>
                                  <p:childTnLst>
                                    <p:set>
                                      <p:cBhvr>
                                        <p:cTn id="39" dur="1" fill="hold">
                                          <p:stCondLst>
                                            <p:cond delay="0"/>
                                          </p:stCondLst>
                                        </p:cTn>
                                        <p:tgtEl>
                                          <p:spTgt spid="257053"/>
                                        </p:tgtEl>
                                        <p:attrNameLst>
                                          <p:attrName>style.visibility</p:attrName>
                                        </p:attrNameLst>
                                      </p:cBhvr>
                                      <p:to>
                                        <p:strVal val="visible"/>
                                      </p:to>
                                    </p:set>
                                    <p:animEffect transition="in" filter="fade">
                                      <p:cBhvr>
                                        <p:cTn id="40" dur="1000"/>
                                        <p:tgtEl>
                                          <p:spTgt spid="257053"/>
                                        </p:tgtEl>
                                      </p:cBhvr>
                                    </p:animEffect>
                                    <p:anim calcmode="lin" valueType="num">
                                      <p:cBhvr>
                                        <p:cTn id="41" dur="1000" fill="hold"/>
                                        <p:tgtEl>
                                          <p:spTgt spid="257053"/>
                                        </p:tgtEl>
                                        <p:attrNameLst>
                                          <p:attrName>ppt_x</p:attrName>
                                        </p:attrNameLst>
                                      </p:cBhvr>
                                      <p:tavLst>
                                        <p:tav tm="0">
                                          <p:val>
                                            <p:strVal val="#ppt_x"/>
                                          </p:val>
                                        </p:tav>
                                        <p:tav tm="100000">
                                          <p:val>
                                            <p:strVal val="#ppt_x"/>
                                          </p:val>
                                        </p:tav>
                                      </p:tavLst>
                                    </p:anim>
                                    <p:anim calcmode="lin" valueType="num">
                                      <p:cBhvr>
                                        <p:cTn id="42" dur="1000" fill="hold"/>
                                        <p:tgtEl>
                                          <p:spTgt spid="257053"/>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000"/>
                            </p:stCondLst>
                            <p:childTnLst>
                              <p:par>
                                <p:cTn id="44" presetID="42" presetClass="entr" presetSubtype="0" fill="hold" nodeType="afterEffect">
                                  <p:stCondLst>
                                    <p:cond delay="0"/>
                                  </p:stCondLst>
                                  <p:childTnLst>
                                    <p:set>
                                      <p:cBhvr>
                                        <p:cTn id="45" dur="1" fill="hold">
                                          <p:stCondLst>
                                            <p:cond delay="0"/>
                                          </p:stCondLst>
                                        </p:cTn>
                                        <p:tgtEl>
                                          <p:spTgt spid="257052"/>
                                        </p:tgtEl>
                                        <p:attrNameLst>
                                          <p:attrName>style.visibility</p:attrName>
                                        </p:attrNameLst>
                                      </p:cBhvr>
                                      <p:to>
                                        <p:strVal val="visible"/>
                                      </p:to>
                                    </p:set>
                                    <p:animEffect transition="in" filter="fade">
                                      <p:cBhvr>
                                        <p:cTn id="46" dur="1000"/>
                                        <p:tgtEl>
                                          <p:spTgt spid="257052"/>
                                        </p:tgtEl>
                                      </p:cBhvr>
                                    </p:animEffect>
                                    <p:anim calcmode="lin" valueType="num">
                                      <p:cBhvr>
                                        <p:cTn id="47" dur="1000" fill="hold"/>
                                        <p:tgtEl>
                                          <p:spTgt spid="257052"/>
                                        </p:tgtEl>
                                        <p:attrNameLst>
                                          <p:attrName>ppt_x</p:attrName>
                                        </p:attrNameLst>
                                      </p:cBhvr>
                                      <p:tavLst>
                                        <p:tav tm="0">
                                          <p:val>
                                            <p:strVal val="#ppt_x"/>
                                          </p:val>
                                        </p:tav>
                                        <p:tav tm="100000">
                                          <p:val>
                                            <p:strVal val="#ppt_x"/>
                                          </p:val>
                                        </p:tav>
                                      </p:tavLst>
                                    </p:anim>
                                    <p:anim calcmode="lin" valueType="num">
                                      <p:cBhvr>
                                        <p:cTn id="48" dur="1000" fill="hold"/>
                                        <p:tgtEl>
                                          <p:spTgt spid="257052"/>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nodeType="clickEffect">
                                  <p:stCondLst>
                                    <p:cond delay="0"/>
                                  </p:stCondLst>
                                  <p:childTnLst>
                                    <p:set>
                                      <p:cBhvr>
                                        <p:cTn id="52" dur="1" fill="hold">
                                          <p:stCondLst>
                                            <p:cond delay="0"/>
                                          </p:stCondLst>
                                        </p:cTn>
                                        <p:tgtEl>
                                          <p:spTgt spid="257048"/>
                                        </p:tgtEl>
                                        <p:attrNameLst>
                                          <p:attrName>style.visibility</p:attrName>
                                        </p:attrNameLst>
                                      </p:cBhvr>
                                      <p:to>
                                        <p:strVal val="visible"/>
                                      </p:to>
                                    </p:set>
                                    <p:animEffect transition="in" filter="slide(fromBottom)">
                                      <p:cBhvr>
                                        <p:cTn id="53" dur="500"/>
                                        <p:tgtEl>
                                          <p:spTgt spid="25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43" grpId="0" animBg="1"/>
      <p:bldP spid="257048" grpId="0"/>
      <p:bldP spid="257049" grpId="0"/>
      <p:bldP spid="257050" grpId="0"/>
      <p:bldP spid="257051" grpId="0"/>
      <p:bldP spid="257052" grpId="0"/>
      <p:bldP spid="2570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812DF18C-8DF4-CCDE-E606-969EE843241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F40CB26-AD04-D84D-97AF-9590ECA23FB5}" type="slidenum">
              <a:rPr kumimoji="0" lang="en-US" altLang="zh-CN" sz="1000">
                <a:solidFill>
                  <a:schemeClr val="bg2"/>
                </a:solidFill>
                <a:ea typeface="华文行楷" panose="02010800040101010101" pitchFamily="2" charset="-122"/>
              </a:rPr>
              <a:pPr>
                <a:spcBef>
                  <a:spcPct val="0"/>
                </a:spcBef>
                <a:buClrTx/>
                <a:buSzTx/>
                <a:buFontTx/>
                <a:buNone/>
              </a:pPr>
              <a:t>14</a:t>
            </a:fld>
            <a:endParaRPr kumimoji="0" lang="en-US" altLang="zh-CN" sz="1000">
              <a:solidFill>
                <a:schemeClr val="bg2"/>
              </a:solidFill>
              <a:ea typeface="华文行楷" panose="02010800040101010101" pitchFamily="2" charset="-122"/>
            </a:endParaRPr>
          </a:p>
        </p:txBody>
      </p:sp>
      <p:sp>
        <p:nvSpPr>
          <p:cNvPr id="258076" name="Rectangle 28">
            <a:extLst>
              <a:ext uri="{FF2B5EF4-FFF2-40B4-BE49-F238E27FC236}">
                <a16:creationId xmlns:a16="http://schemas.microsoft.com/office/drawing/2014/main" id="{F96301B0-7094-7F5C-8ADB-EABEBEFFE193}"/>
              </a:ext>
            </a:extLst>
          </p:cNvPr>
          <p:cNvSpPr>
            <a:spLocks noChangeArrowheads="1"/>
          </p:cNvSpPr>
          <p:nvPr/>
        </p:nvSpPr>
        <p:spPr bwMode="auto">
          <a:xfrm>
            <a:off x="-188912" y="1520921"/>
            <a:ext cx="9144000" cy="4851400"/>
          </a:xfrm>
          <a:prstGeom prst="rect">
            <a:avLst/>
          </a:prstGeom>
          <a:gradFill rotWithShape="1">
            <a:gsLst>
              <a:gs pos="0">
                <a:srgbClr val="FFFFFF"/>
              </a:gs>
              <a:gs pos="50000">
                <a:srgbClr val="FFFFEB"/>
              </a:gs>
              <a:gs pos="100000">
                <a:srgbClr val="FFFF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nvGrpSpPr>
          <p:cNvPr id="258077" name="Group 29">
            <a:extLst>
              <a:ext uri="{FF2B5EF4-FFF2-40B4-BE49-F238E27FC236}">
                <a16:creationId xmlns:a16="http://schemas.microsoft.com/office/drawing/2014/main" id="{96D26F0B-A956-A858-9FD8-86102F2D69CB}"/>
              </a:ext>
            </a:extLst>
          </p:cNvPr>
          <p:cNvGrpSpPr>
            <a:grpSpLocks/>
          </p:cNvGrpSpPr>
          <p:nvPr/>
        </p:nvGrpSpPr>
        <p:grpSpPr bwMode="auto">
          <a:xfrm>
            <a:off x="863600" y="2205038"/>
            <a:ext cx="4967288" cy="2879725"/>
            <a:chOff x="1429" y="845"/>
            <a:chExt cx="3129" cy="1814"/>
          </a:xfrm>
        </p:grpSpPr>
        <p:sp>
          <p:nvSpPr>
            <p:cNvPr id="39964" name="Line 30">
              <a:extLst>
                <a:ext uri="{FF2B5EF4-FFF2-40B4-BE49-F238E27FC236}">
                  <a16:creationId xmlns:a16="http://schemas.microsoft.com/office/drawing/2014/main" id="{D9A40FBA-7F8C-956A-F366-392651D65E17}"/>
                </a:ext>
              </a:extLst>
            </p:cNvPr>
            <p:cNvSpPr>
              <a:spLocks noChangeShapeType="1"/>
            </p:cNvSpPr>
            <p:nvPr/>
          </p:nvSpPr>
          <p:spPr bwMode="auto">
            <a:xfrm flipV="1">
              <a:off x="1429" y="845"/>
              <a:ext cx="0" cy="1814"/>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5" name="Line 31">
              <a:extLst>
                <a:ext uri="{FF2B5EF4-FFF2-40B4-BE49-F238E27FC236}">
                  <a16:creationId xmlns:a16="http://schemas.microsoft.com/office/drawing/2014/main" id="{29791B4F-757A-E9C3-1B5A-2FB7FAC53865}"/>
                </a:ext>
              </a:extLst>
            </p:cNvPr>
            <p:cNvSpPr>
              <a:spLocks noChangeShapeType="1"/>
            </p:cNvSpPr>
            <p:nvPr/>
          </p:nvSpPr>
          <p:spPr bwMode="auto">
            <a:xfrm>
              <a:off x="1429" y="2659"/>
              <a:ext cx="3129"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8080" name="Line 32">
            <a:extLst>
              <a:ext uri="{FF2B5EF4-FFF2-40B4-BE49-F238E27FC236}">
                <a16:creationId xmlns:a16="http://schemas.microsoft.com/office/drawing/2014/main" id="{0F7D79B4-F025-9211-1CF7-955F3C129EC7}"/>
              </a:ext>
            </a:extLst>
          </p:cNvPr>
          <p:cNvSpPr>
            <a:spLocks noChangeShapeType="1"/>
          </p:cNvSpPr>
          <p:nvPr/>
        </p:nvSpPr>
        <p:spPr bwMode="auto">
          <a:xfrm flipH="1" flipV="1">
            <a:off x="3348038" y="3644900"/>
            <a:ext cx="11112" cy="1397000"/>
          </a:xfrm>
          <a:prstGeom prst="line">
            <a:avLst/>
          </a:prstGeom>
          <a:noFill/>
          <a:ln w="1905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081" name="Rectangle 33">
            <a:extLst>
              <a:ext uri="{FF2B5EF4-FFF2-40B4-BE49-F238E27FC236}">
                <a16:creationId xmlns:a16="http://schemas.microsoft.com/office/drawing/2014/main" id="{0FA20CD7-79CA-7BBE-69B7-F167CF904197}"/>
              </a:ext>
            </a:extLst>
          </p:cNvPr>
          <p:cNvSpPr>
            <a:spLocks noChangeArrowheads="1"/>
          </p:cNvSpPr>
          <p:nvPr/>
        </p:nvSpPr>
        <p:spPr bwMode="auto">
          <a:xfrm>
            <a:off x="4967288" y="5157788"/>
            <a:ext cx="109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baseline="-25000">
                <a:solidFill>
                  <a:srgbClr val="000000"/>
                </a:solidFill>
                <a:latin typeface="幼圆" pitchFamily="49" charset="-122"/>
                <a:ea typeface="幼圆" pitchFamily="49" charset="-122"/>
              </a:rPr>
              <a:t>变量值</a:t>
            </a:r>
          </a:p>
        </p:txBody>
      </p:sp>
      <p:sp>
        <p:nvSpPr>
          <p:cNvPr id="258082" name="Line 34">
            <a:extLst>
              <a:ext uri="{FF2B5EF4-FFF2-40B4-BE49-F238E27FC236}">
                <a16:creationId xmlns:a16="http://schemas.microsoft.com/office/drawing/2014/main" id="{97405067-FF79-D059-345A-86716529D142}"/>
              </a:ext>
            </a:extLst>
          </p:cNvPr>
          <p:cNvSpPr>
            <a:spLocks noChangeShapeType="1"/>
          </p:cNvSpPr>
          <p:nvPr/>
        </p:nvSpPr>
        <p:spPr bwMode="auto">
          <a:xfrm flipV="1">
            <a:off x="2014538" y="4581525"/>
            <a:ext cx="0" cy="46831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083" name="Line 35">
            <a:extLst>
              <a:ext uri="{FF2B5EF4-FFF2-40B4-BE49-F238E27FC236}">
                <a16:creationId xmlns:a16="http://schemas.microsoft.com/office/drawing/2014/main" id="{CE1E15F8-2E7D-6C28-6C7A-FDA87D8FF5D9}"/>
              </a:ext>
            </a:extLst>
          </p:cNvPr>
          <p:cNvSpPr>
            <a:spLocks noChangeShapeType="1"/>
          </p:cNvSpPr>
          <p:nvPr/>
        </p:nvSpPr>
        <p:spPr bwMode="auto">
          <a:xfrm>
            <a:off x="4175125" y="4581525"/>
            <a:ext cx="0" cy="503238"/>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8084" name="Rectangle 36">
            <a:extLst>
              <a:ext uri="{FF2B5EF4-FFF2-40B4-BE49-F238E27FC236}">
                <a16:creationId xmlns:a16="http://schemas.microsoft.com/office/drawing/2014/main" id="{AB43126C-E59D-6F4E-57D3-AEFF55878DB4}"/>
              </a:ext>
            </a:extLst>
          </p:cNvPr>
          <p:cNvSpPr>
            <a:spLocks noChangeArrowheads="1"/>
          </p:cNvSpPr>
          <p:nvPr/>
        </p:nvSpPr>
        <p:spPr bwMode="auto">
          <a:xfrm>
            <a:off x="1763713" y="5300663"/>
            <a:ext cx="3168650" cy="2889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l-GR" altLang="zh-CN" sz="2800" b="1" baseline="-25000">
                <a:solidFill>
                  <a:srgbClr val="000000"/>
                </a:solidFill>
                <a:latin typeface="幼圆" pitchFamily="49" charset="-122"/>
                <a:ea typeface="幼圆" pitchFamily="49" charset="-122"/>
              </a:rPr>
              <a:t>β</a:t>
            </a:r>
            <a:r>
              <a:rPr kumimoji="0" lang="zh-CN" altLang="en-US" sz="2800" b="1" baseline="-25000">
                <a:solidFill>
                  <a:srgbClr val="000000"/>
                </a:solidFill>
                <a:latin typeface="幼圆" pitchFamily="49" charset="-122"/>
                <a:ea typeface="幼圆" pitchFamily="49" charset="-122"/>
              </a:rPr>
              <a:t>分布的</a:t>
            </a:r>
            <a:r>
              <a:rPr lang="zh-CN" altLang="en-US" sz="2800" b="1" baseline="-25000">
                <a:solidFill>
                  <a:srgbClr val="000000"/>
                </a:solidFill>
                <a:latin typeface="幼圆" pitchFamily="49" charset="-122"/>
                <a:ea typeface="幼圆" pitchFamily="49" charset="-122"/>
              </a:rPr>
              <a:t>概率密度图</a:t>
            </a:r>
          </a:p>
        </p:txBody>
      </p:sp>
      <p:sp>
        <p:nvSpPr>
          <p:cNvPr id="39947" name="Line 37">
            <a:extLst>
              <a:ext uri="{FF2B5EF4-FFF2-40B4-BE49-F238E27FC236}">
                <a16:creationId xmlns:a16="http://schemas.microsoft.com/office/drawing/2014/main" id="{DFBF181D-A89D-F317-4B38-8C9A4F7CA394}"/>
              </a:ext>
            </a:extLst>
          </p:cNvPr>
          <p:cNvSpPr>
            <a:spLocks noChangeShapeType="1"/>
          </p:cNvSpPr>
          <p:nvPr/>
        </p:nvSpPr>
        <p:spPr bwMode="auto">
          <a:xfrm>
            <a:off x="900113" y="5157788"/>
            <a:ext cx="935037" cy="6477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endParaRPr lang="zh-CN" altLang="en-US"/>
          </a:p>
        </p:txBody>
      </p:sp>
      <p:sp>
        <p:nvSpPr>
          <p:cNvPr id="258086" name="Text Box 38">
            <a:extLst>
              <a:ext uri="{FF2B5EF4-FFF2-40B4-BE49-F238E27FC236}">
                <a16:creationId xmlns:a16="http://schemas.microsoft.com/office/drawing/2014/main" id="{853835B0-7C89-0B9D-66A3-57AE57E57ADC}"/>
              </a:ext>
            </a:extLst>
          </p:cNvPr>
          <p:cNvSpPr txBox="1">
            <a:spLocks noChangeArrowheads="1"/>
          </p:cNvSpPr>
          <p:nvPr/>
        </p:nvSpPr>
        <p:spPr bwMode="auto">
          <a:xfrm>
            <a:off x="1871663" y="4149725"/>
            <a:ext cx="169862" cy="3048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0000"/>
                </a:solidFill>
                <a:latin typeface="Arial" panose="020B0604020202020204" pitchFamily="34" charset="0"/>
                <a:ea typeface="幼圆" pitchFamily="49" charset="-122"/>
              </a:rPr>
              <a:t>P</a:t>
            </a:r>
          </a:p>
        </p:txBody>
      </p:sp>
      <p:sp>
        <p:nvSpPr>
          <p:cNvPr id="258087" name="Text Box 39">
            <a:extLst>
              <a:ext uri="{FF2B5EF4-FFF2-40B4-BE49-F238E27FC236}">
                <a16:creationId xmlns:a16="http://schemas.microsoft.com/office/drawing/2014/main" id="{59808357-EB5A-A813-488D-674C2BD33506}"/>
              </a:ext>
            </a:extLst>
          </p:cNvPr>
          <p:cNvSpPr txBox="1">
            <a:spLocks noChangeArrowheads="1"/>
          </p:cNvSpPr>
          <p:nvPr/>
        </p:nvSpPr>
        <p:spPr bwMode="auto">
          <a:xfrm>
            <a:off x="4284663" y="4221163"/>
            <a:ext cx="196850" cy="3048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0000"/>
                </a:solidFill>
                <a:latin typeface="Arial" panose="020B0604020202020204" pitchFamily="34" charset="0"/>
                <a:ea typeface="幼圆" pitchFamily="49" charset="-122"/>
              </a:rPr>
              <a:t>O</a:t>
            </a:r>
          </a:p>
        </p:txBody>
      </p:sp>
      <p:sp>
        <p:nvSpPr>
          <p:cNvPr id="39950" name="Text Box 40">
            <a:extLst>
              <a:ext uri="{FF2B5EF4-FFF2-40B4-BE49-F238E27FC236}">
                <a16:creationId xmlns:a16="http://schemas.microsoft.com/office/drawing/2014/main" id="{DF35E3BB-A918-0FBF-22A7-59566291E56E}"/>
              </a:ext>
            </a:extLst>
          </p:cNvPr>
          <p:cNvSpPr txBox="1">
            <a:spLocks noChangeArrowheads="1"/>
          </p:cNvSpPr>
          <p:nvPr/>
        </p:nvSpPr>
        <p:spPr bwMode="auto">
          <a:xfrm>
            <a:off x="2555875" y="2374900"/>
            <a:ext cx="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zh-CN" sz="2000" b="1">
              <a:solidFill>
                <a:srgbClr val="477D74"/>
              </a:solidFill>
              <a:latin typeface="Arial" panose="020B0604020202020204" pitchFamily="34" charset="0"/>
              <a:ea typeface="幼圆" pitchFamily="49" charset="-122"/>
            </a:endParaRPr>
          </a:p>
        </p:txBody>
      </p:sp>
      <p:grpSp>
        <p:nvGrpSpPr>
          <p:cNvPr id="258089" name="Group 41">
            <a:extLst>
              <a:ext uri="{FF2B5EF4-FFF2-40B4-BE49-F238E27FC236}">
                <a16:creationId xmlns:a16="http://schemas.microsoft.com/office/drawing/2014/main" id="{24FAA0FD-15E3-F733-97A9-C3134A88EC85}"/>
              </a:ext>
            </a:extLst>
          </p:cNvPr>
          <p:cNvGrpSpPr>
            <a:grpSpLocks/>
          </p:cNvGrpSpPr>
          <p:nvPr/>
        </p:nvGrpSpPr>
        <p:grpSpPr bwMode="auto">
          <a:xfrm>
            <a:off x="1222375" y="3573463"/>
            <a:ext cx="3313113" cy="1439862"/>
            <a:chOff x="1655" y="1752"/>
            <a:chExt cx="2087" cy="907"/>
          </a:xfrm>
        </p:grpSpPr>
        <p:sp>
          <p:nvSpPr>
            <p:cNvPr id="39962" name="Freeform 42">
              <a:extLst>
                <a:ext uri="{FF2B5EF4-FFF2-40B4-BE49-F238E27FC236}">
                  <a16:creationId xmlns:a16="http://schemas.microsoft.com/office/drawing/2014/main" id="{6E627166-9A42-7392-B33B-DE13E664150D}"/>
                </a:ext>
              </a:extLst>
            </p:cNvPr>
            <p:cNvSpPr>
              <a:spLocks/>
            </p:cNvSpPr>
            <p:nvPr/>
          </p:nvSpPr>
          <p:spPr bwMode="auto">
            <a:xfrm>
              <a:off x="1655" y="1782"/>
              <a:ext cx="2087" cy="877"/>
            </a:xfrm>
            <a:custGeom>
              <a:avLst/>
              <a:gdLst>
                <a:gd name="T0" fmla="*/ 0 w 2087"/>
                <a:gd name="T1" fmla="*/ 877 h 877"/>
                <a:gd name="T2" fmla="*/ 227 w 2087"/>
                <a:gd name="T3" fmla="*/ 786 h 877"/>
                <a:gd name="T4" fmla="*/ 499 w 2087"/>
                <a:gd name="T5" fmla="*/ 605 h 877"/>
                <a:gd name="T6" fmla="*/ 998 w 2087"/>
                <a:gd name="T7" fmla="*/ 197 h 877"/>
                <a:gd name="T8" fmla="*/ 1180 w 2087"/>
                <a:gd name="T9" fmla="*/ 60 h 877"/>
                <a:gd name="T10" fmla="*/ 1361 w 2087"/>
                <a:gd name="T11" fmla="*/ 15 h 877"/>
                <a:gd name="T12" fmla="*/ 1543 w 2087"/>
                <a:gd name="T13" fmla="*/ 151 h 877"/>
                <a:gd name="T14" fmla="*/ 1905 w 2087"/>
                <a:gd name="T15" fmla="*/ 696 h 877"/>
                <a:gd name="T16" fmla="*/ 2087 w 2087"/>
                <a:gd name="T17" fmla="*/ 877 h 8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87" h="877">
                  <a:moveTo>
                    <a:pt x="0" y="877"/>
                  </a:moveTo>
                  <a:cubicBezTo>
                    <a:pt x="72" y="854"/>
                    <a:pt x="144" y="831"/>
                    <a:pt x="227" y="786"/>
                  </a:cubicBezTo>
                  <a:cubicBezTo>
                    <a:pt x="310" y="741"/>
                    <a:pt x="371" y="703"/>
                    <a:pt x="499" y="605"/>
                  </a:cubicBezTo>
                  <a:cubicBezTo>
                    <a:pt x="627" y="507"/>
                    <a:pt x="885" y="288"/>
                    <a:pt x="998" y="197"/>
                  </a:cubicBezTo>
                  <a:cubicBezTo>
                    <a:pt x="1111" y="106"/>
                    <a:pt x="1120" y="90"/>
                    <a:pt x="1180" y="60"/>
                  </a:cubicBezTo>
                  <a:cubicBezTo>
                    <a:pt x="1240" y="30"/>
                    <a:pt x="1301" y="0"/>
                    <a:pt x="1361" y="15"/>
                  </a:cubicBezTo>
                  <a:cubicBezTo>
                    <a:pt x="1421" y="30"/>
                    <a:pt x="1452" y="38"/>
                    <a:pt x="1543" y="151"/>
                  </a:cubicBezTo>
                  <a:cubicBezTo>
                    <a:pt x="1634" y="264"/>
                    <a:pt x="1814" y="575"/>
                    <a:pt x="1905" y="696"/>
                  </a:cubicBezTo>
                  <a:cubicBezTo>
                    <a:pt x="1996" y="817"/>
                    <a:pt x="1981" y="832"/>
                    <a:pt x="2087" y="877"/>
                  </a:cubicBezTo>
                </a:path>
              </a:pathLst>
            </a:custGeom>
            <a:noFill/>
            <a:ln w="28575" cap="flat" cmpd="sng">
              <a:solidFill>
                <a:srgbClr val="036D7B"/>
              </a:solidFill>
              <a:prstDash val="solid"/>
              <a:round/>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endParaRPr lang="zh-CN" altLang="en-US"/>
            </a:p>
          </p:txBody>
        </p:sp>
        <p:sp>
          <p:nvSpPr>
            <p:cNvPr id="39963" name="AutoShape 43">
              <a:extLst>
                <a:ext uri="{FF2B5EF4-FFF2-40B4-BE49-F238E27FC236}">
                  <a16:creationId xmlns:a16="http://schemas.microsoft.com/office/drawing/2014/main" id="{001E0F06-DD49-CE14-4780-982CC8EEDDC0}"/>
                </a:ext>
              </a:extLst>
            </p:cNvPr>
            <p:cNvSpPr>
              <a:spLocks noChangeArrowheads="1"/>
            </p:cNvSpPr>
            <p:nvPr/>
          </p:nvSpPr>
          <p:spPr bwMode="auto">
            <a:xfrm>
              <a:off x="2971" y="1752"/>
              <a:ext cx="45" cy="45"/>
            </a:xfrm>
            <a:prstGeom prst="octagon">
              <a:avLst>
                <a:gd name="adj" fmla="val 29287"/>
              </a:avLst>
            </a:prstGeom>
            <a:solidFill>
              <a:srgbClr val="000000"/>
            </a:solidFill>
            <a:ln w="9525" algn="ctr">
              <a:solidFill>
                <a:srgbClr val="036D7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sp>
        <p:nvSpPr>
          <p:cNvPr id="258092" name="Text Box 44">
            <a:extLst>
              <a:ext uri="{FF2B5EF4-FFF2-40B4-BE49-F238E27FC236}">
                <a16:creationId xmlns:a16="http://schemas.microsoft.com/office/drawing/2014/main" id="{4956A80B-7D53-DBDE-870D-D7036F3925EA}"/>
              </a:ext>
            </a:extLst>
          </p:cNvPr>
          <p:cNvSpPr txBox="1">
            <a:spLocks noChangeArrowheads="1"/>
          </p:cNvSpPr>
          <p:nvPr/>
        </p:nvSpPr>
        <p:spPr bwMode="auto">
          <a:xfrm>
            <a:off x="3348038" y="3141663"/>
            <a:ext cx="211137" cy="3048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0000"/>
                </a:solidFill>
                <a:latin typeface="Arial" panose="020B0604020202020204" pitchFamily="34" charset="0"/>
                <a:ea typeface="幼圆" pitchFamily="49" charset="-122"/>
              </a:rPr>
              <a:t>M</a:t>
            </a:r>
          </a:p>
        </p:txBody>
      </p:sp>
      <p:graphicFrame>
        <p:nvGraphicFramePr>
          <p:cNvPr id="258093" name="Object 45">
            <a:extLst>
              <a:ext uri="{FF2B5EF4-FFF2-40B4-BE49-F238E27FC236}">
                <a16:creationId xmlns:a16="http://schemas.microsoft.com/office/drawing/2014/main" id="{4389003E-00BD-2721-8CEB-608ED7BF6BBA}"/>
              </a:ext>
            </a:extLst>
          </p:cNvPr>
          <p:cNvGraphicFramePr>
            <a:graphicFrameLocks noChangeAspect="1"/>
          </p:cNvGraphicFramePr>
          <p:nvPr>
            <p:extLst>
              <p:ext uri="{D42A27DB-BD31-4B8C-83A1-F6EECF244321}">
                <p14:modId xmlns:p14="http://schemas.microsoft.com/office/powerpoint/2010/main" val="3697910082"/>
              </p:ext>
            </p:extLst>
          </p:nvPr>
        </p:nvGraphicFramePr>
        <p:xfrm>
          <a:off x="6603124" y="3176588"/>
          <a:ext cx="1677276" cy="647700"/>
        </p:xfrm>
        <a:graphic>
          <a:graphicData uri="http://schemas.openxmlformats.org/presentationml/2006/ole">
            <mc:AlternateContent xmlns:mc="http://schemas.openxmlformats.org/markup-compatibility/2006">
              <mc:Choice xmlns:v="urn:schemas-microsoft-com:vml" Requires="v">
                <p:oleObj name="Equation" r:id="rId2" imgW="24282400" imgH="9067800" progId="Equation.DSMT4">
                  <p:embed/>
                </p:oleObj>
              </mc:Choice>
              <mc:Fallback>
                <p:oleObj name="Equation" r:id="rId2" imgW="24282400" imgH="9067800" progId="Equation.DSMT4">
                  <p:embed/>
                  <p:pic>
                    <p:nvPicPr>
                      <p:cNvPr id="0" name="Object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3124" y="3176588"/>
                        <a:ext cx="1677276" cy="647700"/>
                      </a:xfrm>
                      <a:prstGeom prst="rect">
                        <a:avLst/>
                      </a:prstGeom>
                      <a:gradFill rotWithShape="1">
                        <a:gsLst>
                          <a:gs pos="0">
                            <a:schemeClr val="accent1"/>
                          </a:gs>
                          <a:gs pos="100000">
                            <a:srgbClr val="036D7B"/>
                          </a:gs>
                        </a:gsLst>
                        <a:lin ang="5400000" scaled="1"/>
                      </a:gradFill>
                      <a:ln>
                        <a:noFill/>
                      </a:ln>
                      <a:effectLst>
                        <a:outerShdw dist="107763" dir="18900000" algn="ctr" rotWithShape="0">
                          <a:srgbClr val="808080">
                            <a:alpha val="50000"/>
                          </a:srgbClr>
                        </a:outerShdw>
                      </a:effectLst>
                    </p:spPr>
                  </p:pic>
                </p:oleObj>
              </mc:Fallback>
            </mc:AlternateContent>
          </a:graphicData>
        </a:graphic>
      </p:graphicFrame>
      <p:graphicFrame>
        <p:nvGraphicFramePr>
          <p:cNvPr id="258094" name="Object 46">
            <a:extLst>
              <a:ext uri="{FF2B5EF4-FFF2-40B4-BE49-F238E27FC236}">
                <a16:creationId xmlns:a16="http://schemas.microsoft.com/office/drawing/2014/main" id="{071DAA26-6E40-2817-88B5-685D6DBE4FB0}"/>
              </a:ext>
            </a:extLst>
          </p:cNvPr>
          <p:cNvGraphicFramePr>
            <a:graphicFrameLocks noChangeAspect="1"/>
          </p:cNvGraphicFramePr>
          <p:nvPr>
            <p:extLst>
              <p:ext uri="{D42A27DB-BD31-4B8C-83A1-F6EECF244321}">
                <p14:modId xmlns:p14="http://schemas.microsoft.com/office/powerpoint/2010/main" val="1616863393"/>
              </p:ext>
            </p:extLst>
          </p:nvPr>
        </p:nvGraphicFramePr>
        <p:xfrm>
          <a:off x="6694488" y="4801758"/>
          <a:ext cx="1512887" cy="647700"/>
        </p:xfrm>
        <a:graphic>
          <a:graphicData uri="http://schemas.openxmlformats.org/presentationml/2006/ole">
            <mc:AlternateContent xmlns:mc="http://schemas.openxmlformats.org/markup-compatibility/2006">
              <mc:Choice xmlns:v="urn:schemas-microsoft-com:vml" Requires="v">
                <p:oleObj name="Equation" r:id="rId4" imgW="20777200" imgH="10820400" progId="Equation.DSMT4">
                  <p:embed/>
                </p:oleObj>
              </mc:Choice>
              <mc:Fallback>
                <p:oleObj name="Equation" r:id="rId4" imgW="20777200" imgH="10820400" progId="Equation.DSMT4">
                  <p:embed/>
                  <p:pic>
                    <p:nvPicPr>
                      <p:cNvPr id="0"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4488" y="4801758"/>
                        <a:ext cx="1512887" cy="647700"/>
                      </a:xfrm>
                      <a:prstGeom prst="rect">
                        <a:avLst/>
                      </a:prstGeom>
                      <a:gradFill rotWithShape="1">
                        <a:gsLst>
                          <a:gs pos="0">
                            <a:schemeClr val="accent1"/>
                          </a:gs>
                          <a:gs pos="100000">
                            <a:srgbClr val="036D7B"/>
                          </a:gs>
                        </a:gsLst>
                        <a:lin ang="5400000" scaled="1"/>
                      </a:gradFill>
                      <a:ln>
                        <a:noFill/>
                      </a:ln>
                      <a:effectLst>
                        <a:outerShdw dist="107763" dir="18900000" algn="ctr" rotWithShape="0">
                          <a:srgbClr val="808080">
                            <a:alpha val="50000"/>
                          </a:srgbClr>
                        </a:outerShdw>
                      </a:effectLst>
                    </p:spPr>
                  </p:pic>
                </p:oleObj>
              </mc:Fallback>
            </mc:AlternateContent>
          </a:graphicData>
        </a:graphic>
      </p:graphicFrame>
      <p:sp>
        <p:nvSpPr>
          <p:cNvPr id="258095" name="Text Box 47">
            <a:extLst>
              <a:ext uri="{FF2B5EF4-FFF2-40B4-BE49-F238E27FC236}">
                <a16:creationId xmlns:a16="http://schemas.microsoft.com/office/drawing/2014/main" id="{7DFEFC09-A7E0-BF75-FFC7-7AFAAFD881FA}"/>
              </a:ext>
            </a:extLst>
          </p:cNvPr>
          <p:cNvSpPr txBox="1">
            <a:spLocks noChangeArrowheads="1"/>
          </p:cNvSpPr>
          <p:nvPr/>
        </p:nvSpPr>
        <p:spPr bwMode="auto">
          <a:xfrm>
            <a:off x="782638" y="1771301"/>
            <a:ext cx="7859535" cy="397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200" b="1" dirty="0">
                <a:solidFill>
                  <a:srgbClr val="000000"/>
                </a:solidFill>
                <a:latin typeface="幼圆" pitchFamily="49" charset="-122"/>
                <a:ea typeface="幼圆" pitchFamily="49" charset="-122"/>
              </a:rPr>
              <a:t>对参数作出三种估计值：悲观值</a:t>
            </a:r>
            <a:r>
              <a:rPr lang="en-US" altLang="zh-CN" sz="2200" b="1" dirty="0">
                <a:solidFill>
                  <a:srgbClr val="000000"/>
                </a:solidFill>
                <a:latin typeface="幼圆" pitchFamily="49" charset="-122"/>
                <a:ea typeface="幼圆" pitchFamily="49" charset="-122"/>
              </a:rPr>
              <a:t>(</a:t>
            </a:r>
            <a:r>
              <a:rPr lang="en-US" altLang="zh-CN" sz="2200" b="1" i="1" dirty="0">
                <a:solidFill>
                  <a:srgbClr val="000000"/>
                </a:solidFill>
                <a:latin typeface="幼圆" pitchFamily="49" charset="-122"/>
                <a:ea typeface="幼圆" pitchFamily="49" charset="-122"/>
              </a:rPr>
              <a:t>P</a:t>
            </a:r>
            <a:r>
              <a:rPr lang="en-US"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、最可能值</a:t>
            </a:r>
            <a:r>
              <a:rPr lang="en-US" altLang="zh-CN" sz="2200" b="1" dirty="0">
                <a:solidFill>
                  <a:srgbClr val="000000"/>
                </a:solidFill>
                <a:latin typeface="幼圆" pitchFamily="49" charset="-122"/>
                <a:ea typeface="幼圆" pitchFamily="49" charset="-122"/>
              </a:rPr>
              <a:t>(</a:t>
            </a:r>
            <a:r>
              <a:rPr lang="en-US" altLang="zh-CN" sz="2200" b="1" i="1" dirty="0">
                <a:solidFill>
                  <a:srgbClr val="000000"/>
                </a:solidFill>
                <a:latin typeface="幼圆" pitchFamily="49" charset="-122"/>
                <a:ea typeface="幼圆" pitchFamily="49" charset="-122"/>
              </a:rPr>
              <a:t>M</a:t>
            </a:r>
            <a:r>
              <a:rPr lang="en-US" altLang="zh-CN" sz="2200" b="1" dirty="0">
                <a:solidFill>
                  <a:srgbClr val="000000"/>
                </a:solidFill>
                <a:latin typeface="幼圆" pitchFamily="49" charset="-122"/>
                <a:ea typeface="幼圆" pitchFamily="49" charset="-122"/>
              </a:rPr>
              <a:t>)</a:t>
            </a:r>
            <a:r>
              <a:rPr lang="zh-CN" altLang="en-US" sz="2200" b="1" dirty="0">
                <a:solidFill>
                  <a:srgbClr val="000000"/>
                </a:solidFill>
                <a:latin typeface="幼圆" pitchFamily="49" charset="-122"/>
                <a:ea typeface="幼圆" pitchFamily="49" charset="-122"/>
              </a:rPr>
              <a:t>、乐观值</a:t>
            </a:r>
            <a:r>
              <a:rPr lang="en-US" altLang="zh-CN" sz="2200" b="1" dirty="0">
                <a:solidFill>
                  <a:srgbClr val="000000"/>
                </a:solidFill>
                <a:latin typeface="幼圆" pitchFamily="49" charset="-122"/>
                <a:ea typeface="幼圆" pitchFamily="49" charset="-122"/>
              </a:rPr>
              <a:t>(</a:t>
            </a:r>
            <a:r>
              <a:rPr lang="en-US" altLang="zh-CN" sz="2200" b="1" i="1" dirty="0">
                <a:solidFill>
                  <a:srgbClr val="000000"/>
                </a:solidFill>
                <a:latin typeface="幼圆" pitchFamily="49" charset="-122"/>
                <a:ea typeface="幼圆" pitchFamily="49" charset="-122"/>
              </a:rPr>
              <a:t>O</a:t>
            </a:r>
            <a:r>
              <a:rPr lang="en-US" altLang="zh-CN" sz="2200" b="1" dirty="0">
                <a:solidFill>
                  <a:srgbClr val="000000"/>
                </a:solidFill>
                <a:latin typeface="幼圆" pitchFamily="49" charset="-122"/>
                <a:ea typeface="幼圆" pitchFamily="49" charset="-122"/>
              </a:rPr>
              <a:t>)</a:t>
            </a:r>
          </a:p>
        </p:txBody>
      </p:sp>
      <p:sp>
        <p:nvSpPr>
          <p:cNvPr id="258096" name="Text Box 48">
            <a:extLst>
              <a:ext uri="{FF2B5EF4-FFF2-40B4-BE49-F238E27FC236}">
                <a16:creationId xmlns:a16="http://schemas.microsoft.com/office/drawing/2014/main" id="{C76D8E8B-2B86-F976-A12A-006DB791308F}"/>
              </a:ext>
            </a:extLst>
          </p:cNvPr>
          <p:cNvSpPr txBox="1">
            <a:spLocks noChangeArrowheads="1"/>
          </p:cNvSpPr>
          <p:nvPr/>
        </p:nvSpPr>
        <p:spPr bwMode="auto">
          <a:xfrm>
            <a:off x="6156325" y="2493963"/>
            <a:ext cx="1625600" cy="4746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buClrTx/>
              <a:buSzTx/>
              <a:buFontTx/>
              <a:buNone/>
            </a:pPr>
            <a:r>
              <a:rPr lang="zh-CN" altLang="en-US" sz="2000" b="1">
                <a:solidFill>
                  <a:srgbClr val="000000"/>
                </a:solidFill>
                <a:latin typeface="幼圆" pitchFamily="49" charset="-122"/>
                <a:ea typeface="幼圆" pitchFamily="49" charset="-122"/>
              </a:rPr>
              <a:t>期望值</a:t>
            </a:r>
            <a:r>
              <a:rPr lang="zh-CN" altLang="en-US" sz="2400" b="1">
                <a:solidFill>
                  <a:srgbClr val="000000"/>
                </a:solidFill>
                <a:latin typeface="幼圆" pitchFamily="49" charset="-122"/>
                <a:ea typeface="幼圆" pitchFamily="49" charset="-122"/>
              </a:rPr>
              <a:t>：</a:t>
            </a:r>
            <a:endParaRPr kumimoji="0" lang="zh-CN" altLang="en-US" sz="2400" b="1">
              <a:solidFill>
                <a:srgbClr val="000000"/>
              </a:solidFill>
              <a:latin typeface="幼圆" pitchFamily="49" charset="-122"/>
              <a:ea typeface="幼圆" pitchFamily="49" charset="-122"/>
            </a:endParaRPr>
          </a:p>
        </p:txBody>
      </p:sp>
      <p:sp>
        <p:nvSpPr>
          <p:cNvPr id="258097" name="Text Box 49">
            <a:extLst>
              <a:ext uri="{FF2B5EF4-FFF2-40B4-BE49-F238E27FC236}">
                <a16:creationId xmlns:a16="http://schemas.microsoft.com/office/drawing/2014/main" id="{BC2E391C-29D7-5DC7-2899-71CDECC3D3A3}"/>
              </a:ext>
            </a:extLst>
          </p:cNvPr>
          <p:cNvSpPr txBox="1">
            <a:spLocks noChangeArrowheads="1"/>
          </p:cNvSpPr>
          <p:nvPr/>
        </p:nvSpPr>
        <p:spPr bwMode="auto">
          <a:xfrm>
            <a:off x="6156325" y="4221163"/>
            <a:ext cx="18415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latin typeface="幼圆" pitchFamily="49" charset="-122"/>
                <a:ea typeface="幼圆" pitchFamily="49" charset="-122"/>
              </a:rPr>
              <a:t>方差：</a:t>
            </a:r>
          </a:p>
        </p:txBody>
      </p:sp>
      <p:sp>
        <p:nvSpPr>
          <p:cNvPr id="258098" name="Rectangle 50">
            <a:extLst>
              <a:ext uri="{FF2B5EF4-FFF2-40B4-BE49-F238E27FC236}">
                <a16:creationId xmlns:a16="http://schemas.microsoft.com/office/drawing/2014/main" id="{3E9E009A-3F4E-D3A5-B186-6D499CBAD2A8}"/>
              </a:ext>
            </a:extLst>
          </p:cNvPr>
          <p:cNvSpPr>
            <a:spLocks noChangeArrowheads="1"/>
          </p:cNvSpPr>
          <p:nvPr/>
        </p:nvSpPr>
        <p:spPr bwMode="auto">
          <a:xfrm>
            <a:off x="587950" y="1223755"/>
            <a:ext cx="1657350"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en-US" sz="2200" b="1" dirty="0">
                <a:latin typeface="幼圆" pitchFamily="49" charset="-122"/>
                <a:ea typeface="幼圆" pitchFamily="49" charset="-122"/>
              </a:rPr>
              <a:t>④</a:t>
            </a:r>
            <a:r>
              <a:rPr lang="en-US" altLang="zh-CN" sz="2200" b="1" dirty="0">
                <a:latin typeface="幼圆" pitchFamily="49" charset="-122"/>
                <a:ea typeface="幼圆" pitchFamily="49" charset="-122"/>
              </a:rPr>
              <a:t>β</a:t>
            </a:r>
            <a:r>
              <a:rPr lang="zh-CN" altLang="en-US" sz="2200" b="1" dirty="0">
                <a:latin typeface="幼圆" pitchFamily="49" charset="-122"/>
                <a:ea typeface="幼圆" pitchFamily="49" charset="-122"/>
              </a:rPr>
              <a:t>分布</a:t>
            </a:r>
          </a:p>
        </p:txBody>
      </p:sp>
      <p:sp>
        <p:nvSpPr>
          <p:cNvPr id="258099" name="Text Box 51">
            <a:extLst>
              <a:ext uri="{FF2B5EF4-FFF2-40B4-BE49-F238E27FC236}">
                <a16:creationId xmlns:a16="http://schemas.microsoft.com/office/drawing/2014/main" id="{DE4732D8-E533-ACF2-9767-FFE9A85FAC4C}"/>
              </a:ext>
            </a:extLst>
          </p:cNvPr>
          <p:cNvSpPr txBox="1">
            <a:spLocks noChangeArrowheads="1"/>
          </p:cNvSpPr>
          <p:nvPr/>
        </p:nvSpPr>
        <p:spPr bwMode="auto">
          <a:xfrm>
            <a:off x="323850" y="2492375"/>
            <a:ext cx="458788" cy="10080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rgbClr val="000000"/>
                </a:solidFill>
                <a:latin typeface="Arial" panose="020B0604020202020204" pitchFamily="34" charset="0"/>
                <a:ea typeface="幼圆" pitchFamily="49" charset="-122"/>
              </a:rPr>
              <a:t>概率密度</a:t>
            </a:r>
          </a:p>
        </p:txBody>
      </p:sp>
      <p:sp>
        <p:nvSpPr>
          <p:cNvPr id="258100" name="Rectangle 52">
            <a:extLst>
              <a:ext uri="{FF2B5EF4-FFF2-40B4-BE49-F238E27FC236}">
                <a16:creationId xmlns:a16="http://schemas.microsoft.com/office/drawing/2014/main" id="{1246004B-58CE-8BAC-1516-F789C42D4F33}"/>
              </a:ext>
            </a:extLst>
          </p:cNvPr>
          <p:cNvSpPr>
            <a:spLocks noChangeArrowheads="1"/>
          </p:cNvSpPr>
          <p:nvPr/>
        </p:nvSpPr>
        <p:spPr bwMode="auto">
          <a:xfrm>
            <a:off x="827088" y="5862638"/>
            <a:ext cx="5424487" cy="3968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000" b="1" i="1">
                <a:solidFill>
                  <a:srgbClr val="3399FF"/>
                </a:solidFill>
                <a:latin typeface="幼圆" pitchFamily="49" charset="-122"/>
                <a:ea typeface="幼圆" pitchFamily="49" charset="-122"/>
              </a:rPr>
              <a:t>β</a:t>
            </a:r>
            <a:r>
              <a:rPr kumimoji="0" lang="zh-CN" altLang="en-US" sz="2000" b="1">
                <a:solidFill>
                  <a:srgbClr val="3399FF"/>
                </a:solidFill>
                <a:latin typeface="幼圆" pitchFamily="49" charset="-122"/>
                <a:ea typeface="幼圆" pitchFamily="49" charset="-122"/>
              </a:rPr>
              <a:t>分布适用于描述工期等不对称分布的变量。</a:t>
            </a:r>
            <a:r>
              <a:rPr kumimoji="0" lang="zh-CN" altLang="en-US" sz="2000" b="1">
                <a:solidFill>
                  <a:srgbClr val="000000"/>
                </a:solidFill>
                <a:latin typeface="幼圆" pitchFamily="49" charset="-122"/>
                <a:ea typeface="幼圆" pitchFamily="49" charset="-122"/>
              </a:rPr>
              <a:t> </a:t>
            </a:r>
          </a:p>
        </p:txBody>
      </p:sp>
      <p:sp>
        <p:nvSpPr>
          <p:cNvPr id="3" name="标题 4">
            <a:extLst>
              <a:ext uri="{FF2B5EF4-FFF2-40B4-BE49-F238E27FC236}">
                <a16:creationId xmlns:a16="http://schemas.microsoft.com/office/drawing/2014/main" id="{88B898CB-6E2C-0304-6E1E-E5FEB9C6F4D1}"/>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2</a:t>
            </a:r>
            <a:r>
              <a:rPr lang="zh-CN" altLang="en-US" sz="2800" b="1" dirty="0">
                <a:latin typeface="幼圆" pitchFamily="49" charset="-122"/>
                <a:ea typeface="幼圆" pitchFamily="49" charset="-122"/>
              </a:rPr>
              <a:t>）连续概率分布</a:t>
            </a:r>
            <a:endParaRPr kumimoji="1"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8076"/>
                                        </p:tgtEl>
                                        <p:attrNameLst>
                                          <p:attrName>style.visibility</p:attrName>
                                        </p:attrNameLst>
                                      </p:cBhvr>
                                      <p:to>
                                        <p:strVal val="visible"/>
                                      </p:to>
                                    </p:set>
                                    <p:animEffect transition="in" filter="slide(fromBottom)">
                                      <p:cBhvr>
                                        <p:cTn id="7" dur="500"/>
                                        <p:tgtEl>
                                          <p:spTgt spid="258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258098"/>
                                        </p:tgtEl>
                                        <p:attrNameLst>
                                          <p:attrName>style.visibility</p:attrName>
                                        </p:attrNameLst>
                                      </p:cBhvr>
                                      <p:to>
                                        <p:strVal val="visible"/>
                                      </p:to>
                                    </p:set>
                                    <p:animEffect transition="in" filter="slide(fromLeft)">
                                      <p:cBhvr>
                                        <p:cTn id="12" dur="1000"/>
                                        <p:tgtEl>
                                          <p:spTgt spid="258098"/>
                                        </p:tgtEl>
                                      </p:cBhvr>
                                    </p:animEffect>
                                  </p:childTnLst>
                                </p:cTn>
                              </p:par>
                              <p:par>
                                <p:cTn id="13" presetID="12" presetClass="entr" presetSubtype="4" fill="hold" nodeType="withEffect">
                                  <p:stCondLst>
                                    <p:cond delay="0"/>
                                  </p:stCondLst>
                                  <p:childTnLst>
                                    <p:set>
                                      <p:cBhvr>
                                        <p:cTn id="14" dur="1" fill="hold">
                                          <p:stCondLst>
                                            <p:cond delay="0"/>
                                          </p:stCondLst>
                                        </p:cTn>
                                        <p:tgtEl>
                                          <p:spTgt spid="258095">
                                            <p:txEl>
                                              <p:pRg st="0" end="0"/>
                                            </p:txEl>
                                          </p:spTgt>
                                        </p:tgtEl>
                                        <p:attrNameLst>
                                          <p:attrName>style.visibility</p:attrName>
                                        </p:attrNameLst>
                                      </p:cBhvr>
                                      <p:to>
                                        <p:strVal val="visible"/>
                                      </p:to>
                                    </p:set>
                                    <p:animEffect transition="in" filter="slide(fromBottom)">
                                      <p:cBhvr>
                                        <p:cTn id="15" dur="500"/>
                                        <p:tgtEl>
                                          <p:spTgt spid="25809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9" presetClass="entr" presetSubtype="0" fill="hold" nodeType="clickEffect">
                                  <p:stCondLst>
                                    <p:cond delay="0"/>
                                  </p:stCondLst>
                                  <p:childTnLst>
                                    <p:set>
                                      <p:cBhvr>
                                        <p:cTn id="19" dur="1" fill="hold">
                                          <p:stCondLst>
                                            <p:cond delay="0"/>
                                          </p:stCondLst>
                                        </p:cTn>
                                        <p:tgtEl>
                                          <p:spTgt spid="258077"/>
                                        </p:tgtEl>
                                        <p:attrNameLst>
                                          <p:attrName>style.visibility</p:attrName>
                                        </p:attrNameLst>
                                      </p:cBhvr>
                                      <p:to>
                                        <p:strVal val="visible"/>
                                      </p:to>
                                    </p:set>
                                    <p:anim calcmode="lin" valueType="num">
                                      <p:cBhvr>
                                        <p:cTn id="20" dur="1000" fill="hold"/>
                                        <p:tgtEl>
                                          <p:spTgt spid="258077"/>
                                        </p:tgtEl>
                                        <p:attrNameLst>
                                          <p:attrName>ppt_x</p:attrName>
                                        </p:attrNameLst>
                                      </p:cBhvr>
                                      <p:tavLst>
                                        <p:tav tm="0">
                                          <p:val>
                                            <p:strVal val="#ppt_x-.2"/>
                                          </p:val>
                                        </p:tav>
                                        <p:tav tm="100000">
                                          <p:val>
                                            <p:strVal val="#ppt_x"/>
                                          </p:val>
                                        </p:tav>
                                      </p:tavLst>
                                    </p:anim>
                                    <p:anim calcmode="lin" valueType="num">
                                      <p:cBhvr>
                                        <p:cTn id="21" dur="1000" fill="hold"/>
                                        <p:tgtEl>
                                          <p:spTgt spid="258077"/>
                                        </p:tgtEl>
                                        <p:attrNameLst>
                                          <p:attrName>ppt_y</p:attrName>
                                        </p:attrNameLst>
                                      </p:cBhvr>
                                      <p:tavLst>
                                        <p:tav tm="0">
                                          <p:val>
                                            <p:strVal val="#ppt_y"/>
                                          </p:val>
                                        </p:tav>
                                        <p:tav tm="100000">
                                          <p:val>
                                            <p:strVal val="#ppt_y"/>
                                          </p:val>
                                        </p:tav>
                                      </p:tavLst>
                                    </p:anim>
                                    <p:animEffect transition="in" filter="wipe(right)" prLst="gradientSize: 0.1">
                                      <p:cBhvr>
                                        <p:cTn id="22" dur="1000"/>
                                        <p:tgtEl>
                                          <p:spTgt spid="2580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58081"/>
                                        </p:tgtEl>
                                        <p:attrNameLst>
                                          <p:attrName>style.visibility</p:attrName>
                                        </p:attrNameLst>
                                      </p:cBhvr>
                                      <p:to>
                                        <p:strVal val="visible"/>
                                      </p:to>
                                    </p:set>
                                    <p:animEffect transition="in" filter="slide(fromBottom)">
                                      <p:cBhvr>
                                        <p:cTn id="27" dur="500"/>
                                        <p:tgtEl>
                                          <p:spTgt spid="2580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58082"/>
                                        </p:tgtEl>
                                        <p:attrNameLst>
                                          <p:attrName>style.visibility</p:attrName>
                                        </p:attrNameLst>
                                      </p:cBhvr>
                                      <p:to>
                                        <p:strVal val="visible"/>
                                      </p:to>
                                    </p:set>
                                    <p:animEffect transition="in" filter="slide(fromBottom)">
                                      <p:cBhvr>
                                        <p:cTn id="32" dur="500"/>
                                        <p:tgtEl>
                                          <p:spTgt spid="258082"/>
                                        </p:tgtEl>
                                      </p:cBhvr>
                                    </p:animEffect>
                                  </p:childTnLst>
                                </p:cTn>
                              </p:par>
                              <p:par>
                                <p:cTn id="33" presetID="12" presetClass="entr" presetSubtype="4" fill="hold" nodeType="withEffect">
                                  <p:stCondLst>
                                    <p:cond delay="0"/>
                                  </p:stCondLst>
                                  <p:childTnLst>
                                    <p:set>
                                      <p:cBhvr>
                                        <p:cTn id="34" dur="1" fill="hold">
                                          <p:stCondLst>
                                            <p:cond delay="0"/>
                                          </p:stCondLst>
                                        </p:cTn>
                                        <p:tgtEl>
                                          <p:spTgt spid="258083"/>
                                        </p:tgtEl>
                                        <p:attrNameLst>
                                          <p:attrName>style.visibility</p:attrName>
                                        </p:attrNameLst>
                                      </p:cBhvr>
                                      <p:to>
                                        <p:strVal val="visible"/>
                                      </p:to>
                                    </p:set>
                                    <p:animEffect transition="in" filter="slide(fromBottom)">
                                      <p:cBhvr>
                                        <p:cTn id="35" dur="500"/>
                                        <p:tgtEl>
                                          <p:spTgt spid="258083"/>
                                        </p:tgtEl>
                                      </p:cBhvr>
                                    </p:animEffect>
                                  </p:childTnLst>
                                </p:cTn>
                              </p:par>
                              <p:par>
                                <p:cTn id="36" presetID="12" presetClass="entr" presetSubtype="4" fill="hold" nodeType="withEffect">
                                  <p:stCondLst>
                                    <p:cond delay="0"/>
                                  </p:stCondLst>
                                  <p:childTnLst>
                                    <p:set>
                                      <p:cBhvr>
                                        <p:cTn id="37" dur="1" fill="hold">
                                          <p:stCondLst>
                                            <p:cond delay="0"/>
                                          </p:stCondLst>
                                        </p:cTn>
                                        <p:tgtEl>
                                          <p:spTgt spid="258080"/>
                                        </p:tgtEl>
                                        <p:attrNameLst>
                                          <p:attrName>style.visibility</p:attrName>
                                        </p:attrNameLst>
                                      </p:cBhvr>
                                      <p:to>
                                        <p:strVal val="visible"/>
                                      </p:to>
                                    </p:set>
                                    <p:animEffect transition="in" filter="slide(fromBottom)">
                                      <p:cBhvr>
                                        <p:cTn id="38" dur="500"/>
                                        <p:tgtEl>
                                          <p:spTgt spid="25808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nodeType="clickEffect">
                                  <p:stCondLst>
                                    <p:cond delay="0"/>
                                  </p:stCondLst>
                                  <p:childTnLst>
                                    <p:set>
                                      <p:cBhvr>
                                        <p:cTn id="42" dur="1" fill="hold">
                                          <p:stCondLst>
                                            <p:cond delay="0"/>
                                          </p:stCondLst>
                                        </p:cTn>
                                        <p:tgtEl>
                                          <p:spTgt spid="258089"/>
                                        </p:tgtEl>
                                        <p:attrNameLst>
                                          <p:attrName>style.visibility</p:attrName>
                                        </p:attrNameLst>
                                      </p:cBhvr>
                                      <p:to>
                                        <p:strVal val="visible"/>
                                      </p:to>
                                    </p:set>
                                    <p:animEffect transition="in" filter="slide(fromBottom)">
                                      <p:cBhvr>
                                        <p:cTn id="43" dur="500"/>
                                        <p:tgtEl>
                                          <p:spTgt spid="2580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nodeType="clickEffect">
                                  <p:stCondLst>
                                    <p:cond delay="0"/>
                                  </p:stCondLst>
                                  <p:childTnLst>
                                    <p:set>
                                      <p:cBhvr>
                                        <p:cTn id="47" dur="1" fill="hold">
                                          <p:stCondLst>
                                            <p:cond delay="0"/>
                                          </p:stCondLst>
                                        </p:cTn>
                                        <p:tgtEl>
                                          <p:spTgt spid="258086"/>
                                        </p:tgtEl>
                                        <p:attrNameLst>
                                          <p:attrName>style.visibility</p:attrName>
                                        </p:attrNameLst>
                                      </p:cBhvr>
                                      <p:to>
                                        <p:strVal val="visible"/>
                                      </p:to>
                                    </p:set>
                                    <p:animEffect transition="in" filter="slide(fromBottom)">
                                      <p:cBhvr>
                                        <p:cTn id="48" dur="500"/>
                                        <p:tgtEl>
                                          <p:spTgt spid="258086"/>
                                        </p:tgtEl>
                                      </p:cBhvr>
                                    </p:animEffect>
                                  </p:childTnLst>
                                </p:cTn>
                              </p:par>
                              <p:par>
                                <p:cTn id="49" presetID="12" presetClass="entr" presetSubtype="4" fill="hold" nodeType="withEffect">
                                  <p:stCondLst>
                                    <p:cond delay="0"/>
                                  </p:stCondLst>
                                  <p:childTnLst>
                                    <p:set>
                                      <p:cBhvr>
                                        <p:cTn id="50" dur="1" fill="hold">
                                          <p:stCondLst>
                                            <p:cond delay="0"/>
                                          </p:stCondLst>
                                        </p:cTn>
                                        <p:tgtEl>
                                          <p:spTgt spid="258092"/>
                                        </p:tgtEl>
                                        <p:attrNameLst>
                                          <p:attrName>style.visibility</p:attrName>
                                        </p:attrNameLst>
                                      </p:cBhvr>
                                      <p:to>
                                        <p:strVal val="visible"/>
                                      </p:to>
                                    </p:set>
                                    <p:animEffect transition="in" filter="slide(fromBottom)">
                                      <p:cBhvr>
                                        <p:cTn id="51" dur="500"/>
                                        <p:tgtEl>
                                          <p:spTgt spid="258092"/>
                                        </p:tgtEl>
                                      </p:cBhvr>
                                    </p:animEffect>
                                  </p:childTnLst>
                                </p:cTn>
                              </p:par>
                              <p:par>
                                <p:cTn id="52" presetID="12" presetClass="entr" presetSubtype="4" fill="hold" nodeType="withEffect">
                                  <p:stCondLst>
                                    <p:cond delay="0"/>
                                  </p:stCondLst>
                                  <p:childTnLst>
                                    <p:set>
                                      <p:cBhvr>
                                        <p:cTn id="53" dur="1" fill="hold">
                                          <p:stCondLst>
                                            <p:cond delay="0"/>
                                          </p:stCondLst>
                                        </p:cTn>
                                        <p:tgtEl>
                                          <p:spTgt spid="258087"/>
                                        </p:tgtEl>
                                        <p:attrNameLst>
                                          <p:attrName>style.visibility</p:attrName>
                                        </p:attrNameLst>
                                      </p:cBhvr>
                                      <p:to>
                                        <p:strVal val="visible"/>
                                      </p:to>
                                    </p:set>
                                    <p:animEffect transition="in" filter="slide(fromBottom)">
                                      <p:cBhvr>
                                        <p:cTn id="54" dur="500"/>
                                        <p:tgtEl>
                                          <p:spTgt spid="258087"/>
                                        </p:tgtEl>
                                      </p:cBhvr>
                                    </p:animEffect>
                                  </p:childTnLst>
                                </p:cTn>
                              </p:par>
                            </p:childTnLst>
                          </p:cTn>
                        </p:par>
                        <p:par>
                          <p:cTn id="55" fill="hold" nodeType="afterGroup">
                            <p:stCondLst>
                              <p:cond delay="500"/>
                            </p:stCondLst>
                            <p:childTnLst>
                              <p:par>
                                <p:cTn id="56" presetID="12" presetClass="entr" presetSubtype="8" fill="hold" nodeType="afterEffect">
                                  <p:stCondLst>
                                    <p:cond delay="0"/>
                                  </p:stCondLst>
                                  <p:childTnLst>
                                    <p:set>
                                      <p:cBhvr>
                                        <p:cTn id="57" dur="1" fill="hold">
                                          <p:stCondLst>
                                            <p:cond delay="0"/>
                                          </p:stCondLst>
                                        </p:cTn>
                                        <p:tgtEl>
                                          <p:spTgt spid="258099"/>
                                        </p:tgtEl>
                                        <p:attrNameLst>
                                          <p:attrName>style.visibility</p:attrName>
                                        </p:attrNameLst>
                                      </p:cBhvr>
                                      <p:to>
                                        <p:strVal val="visible"/>
                                      </p:to>
                                    </p:set>
                                    <p:animEffect transition="in" filter="slide(fromLeft)">
                                      <p:cBhvr>
                                        <p:cTn id="58" dur="1000"/>
                                        <p:tgtEl>
                                          <p:spTgt spid="25809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nodeType="clickEffect">
                                  <p:stCondLst>
                                    <p:cond delay="0"/>
                                  </p:stCondLst>
                                  <p:childTnLst>
                                    <p:set>
                                      <p:cBhvr>
                                        <p:cTn id="62" dur="1" fill="hold">
                                          <p:stCondLst>
                                            <p:cond delay="0"/>
                                          </p:stCondLst>
                                        </p:cTn>
                                        <p:tgtEl>
                                          <p:spTgt spid="258096"/>
                                        </p:tgtEl>
                                        <p:attrNameLst>
                                          <p:attrName>style.visibility</p:attrName>
                                        </p:attrNameLst>
                                      </p:cBhvr>
                                      <p:to>
                                        <p:strVal val="visible"/>
                                      </p:to>
                                    </p:set>
                                    <p:animEffect transition="in" filter="slide(fromBottom)">
                                      <p:cBhvr>
                                        <p:cTn id="63" dur="500"/>
                                        <p:tgtEl>
                                          <p:spTgt spid="258096"/>
                                        </p:tgtEl>
                                      </p:cBhvr>
                                    </p:animEffect>
                                  </p:childTnLst>
                                </p:cTn>
                              </p:par>
                            </p:childTnLst>
                          </p:cTn>
                        </p:par>
                        <p:par>
                          <p:cTn id="64" fill="hold" nodeType="afterGroup">
                            <p:stCondLst>
                              <p:cond delay="500"/>
                            </p:stCondLst>
                            <p:childTnLst>
                              <p:par>
                                <p:cTn id="65" presetID="12" presetClass="entr" presetSubtype="4" fill="hold" nodeType="afterEffect">
                                  <p:stCondLst>
                                    <p:cond delay="0"/>
                                  </p:stCondLst>
                                  <p:childTnLst>
                                    <p:set>
                                      <p:cBhvr>
                                        <p:cTn id="66" dur="1" fill="hold">
                                          <p:stCondLst>
                                            <p:cond delay="0"/>
                                          </p:stCondLst>
                                        </p:cTn>
                                        <p:tgtEl>
                                          <p:spTgt spid="258093"/>
                                        </p:tgtEl>
                                        <p:attrNameLst>
                                          <p:attrName>style.visibility</p:attrName>
                                        </p:attrNameLst>
                                      </p:cBhvr>
                                      <p:to>
                                        <p:strVal val="visible"/>
                                      </p:to>
                                    </p:set>
                                    <p:animEffect transition="in" filter="slide(fromBottom)">
                                      <p:cBhvr>
                                        <p:cTn id="67" dur="500"/>
                                        <p:tgtEl>
                                          <p:spTgt spid="25809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nodeType="clickEffect">
                                  <p:stCondLst>
                                    <p:cond delay="0"/>
                                  </p:stCondLst>
                                  <p:childTnLst>
                                    <p:set>
                                      <p:cBhvr>
                                        <p:cTn id="71" dur="1" fill="hold">
                                          <p:stCondLst>
                                            <p:cond delay="0"/>
                                          </p:stCondLst>
                                        </p:cTn>
                                        <p:tgtEl>
                                          <p:spTgt spid="258097"/>
                                        </p:tgtEl>
                                        <p:attrNameLst>
                                          <p:attrName>style.visibility</p:attrName>
                                        </p:attrNameLst>
                                      </p:cBhvr>
                                      <p:to>
                                        <p:strVal val="visible"/>
                                      </p:to>
                                    </p:set>
                                    <p:animEffect transition="in" filter="slide(fromBottom)">
                                      <p:cBhvr>
                                        <p:cTn id="72" dur="500"/>
                                        <p:tgtEl>
                                          <p:spTgt spid="258097"/>
                                        </p:tgtEl>
                                      </p:cBhvr>
                                    </p:animEffect>
                                  </p:childTnLst>
                                </p:cTn>
                              </p:par>
                            </p:childTnLst>
                          </p:cTn>
                        </p:par>
                        <p:par>
                          <p:cTn id="73" fill="hold" nodeType="afterGroup">
                            <p:stCondLst>
                              <p:cond delay="500"/>
                            </p:stCondLst>
                            <p:childTnLst>
                              <p:par>
                                <p:cTn id="74" presetID="12" presetClass="entr" presetSubtype="4" fill="hold" nodeType="afterEffect">
                                  <p:stCondLst>
                                    <p:cond delay="0"/>
                                  </p:stCondLst>
                                  <p:childTnLst>
                                    <p:set>
                                      <p:cBhvr>
                                        <p:cTn id="75" dur="1" fill="hold">
                                          <p:stCondLst>
                                            <p:cond delay="0"/>
                                          </p:stCondLst>
                                        </p:cTn>
                                        <p:tgtEl>
                                          <p:spTgt spid="258094"/>
                                        </p:tgtEl>
                                        <p:attrNameLst>
                                          <p:attrName>style.visibility</p:attrName>
                                        </p:attrNameLst>
                                      </p:cBhvr>
                                      <p:to>
                                        <p:strVal val="visible"/>
                                      </p:to>
                                    </p:set>
                                    <p:animEffect transition="in" filter="slide(fromBottom)">
                                      <p:cBhvr>
                                        <p:cTn id="76" dur="500"/>
                                        <p:tgtEl>
                                          <p:spTgt spid="25809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258084"/>
                                        </p:tgtEl>
                                        <p:attrNameLst>
                                          <p:attrName>style.visibility</p:attrName>
                                        </p:attrNameLst>
                                      </p:cBhvr>
                                      <p:to>
                                        <p:strVal val="visible"/>
                                      </p:to>
                                    </p:set>
                                    <p:animEffect transition="in" filter="wipe(down)">
                                      <p:cBhvr>
                                        <p:cTn id="81" dur="500"/>
                                        <p:tgtEl>
                                          <p:spTgt spid="25808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8" fill="hold" nodeType="clickEffect">
                                  <p:stCondLst>
                                    <p:cond delay="0"/>
                                  </p:stCondLst>
                                  <p:childTnLst>
                                    <p:set>
                                      <p:cBhvr>
                                        <p:cTn id="85" dur="1" fill="hold">
                                          <p:stCondLst>
                                            <p:cond delay="0"/>
                                          </p:stCondLst>
                                        </p:cTn>
                                        <p:tgtEl>
                                          <p:spTgt spid="258100"/>
                                        </p:tgtEl>
                                        <p:attrNameLst>
                                          <p:attrName>style.visibility</p:attrName>
                                        </p:attrNameLst>
                                      </p:cBhvr>
                                      <p:to>
                                        <p:strVal val="visible"/>
                                      </p:to>
                                    </p:set>
                                    <p:animEffect transition="in" filter="slide(fromLeft)">
                                      <p:cBhvr>
                                        <p:cTn id="86" dur="1000"/>
                                        <p:tgtEl>
                                          <p:spTgt spid="258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76" grpId="0" animBg="1"/>
      <p:bldP spid="258081" grpId="0"/>
      <p:bldP spid="258084" grpId="0"/>
      <p:bldP spid="258086" grpId="0"/>
      <p:bldP spid="258087" grpId="0"/>
      <p:bldP spid="258092" grpId="0"/>
      <p:bldP spid="258096" grpId="0"/>
      <p:bldP spid="258097" grpId="0"/>
      <p:bldP spid="258098" grpId="0"/>
      <p:bldP spid="258099" grpId="0"/>
      <p:bldP spid="25810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859471AB-8E22-AF13-F931-E771E9F0D9F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9FFDD0E-C448-924C-A5AB-ED4A9CAC8A55}" type="slidenum">
              <a:rPr kumimoji="0" lang="en-US" altLang="zh-CN" sz="1000">
                <a:solidFill>
                  <a:schemeClr val="bg2"/>
                </a:solidFill>
                <a:ea typeface="华文行楷" panose="02010800040101010101" pitchFamily="2" charset="-122"/>
              </a:rPr>
              <a:pPr>
                <a:spcBef>
                  <a:spcPct val="0"/>
                </a:spcBef>
                <a:buClrTx/>
                <a:buSzTx/>
                <a:buFontTx/>
                <a:buNone/>
              </a:pPr>
              <a:t>15</a:t>
            </a:fld>
            <a:endParaRPr kumimoji="0" lang="en-US" altLang="zh-CN" sz="1000">
              <a:solidFill>
                <a:schemeClr val="bg2"/>
              </a:solidFill>
              <a:ea typeface="华文行楷" panose="02010800040101010101" pitchFamily="2" charset="-122"/>
            </a:endParaRPr>
          </a:p>
        </p:txBody>
      </p:sp>
      <p:sp>
        <p:nvSpPr>
          <p:cNvPr id="259095" name="Rectangle 23">
            <a:extLst>
              <a:ext uri="{FF2B5EF4-FFF2-40B4-BE49-F238E27FC236}">
                <a16:creationId xmlns:a16="http://schemas.microsoft.com/office/drawing/2014/main" id="{C8108558-C346-C8D8-64B8-8F08B1091BE1}"/>
              </a:ext>
            </a:extLst>
          </p:cNvPr>
          <p:cNvSpPr>
            <a:spLocks noChangeArrowheads="1"/>
          </p:cNvSpPr>
          <p:nvPr/>
        </p:nvSpPr>
        <p:spPr bwMode="auto">
          <a:xfrm>
            <a:off x="0" y="1906588"/>
            <a:ext cx="9144000" cy="4537075"/>
          </a:xfrm>
          <a:prstGeom prst="rect">
            <a:avLst/>
          </a:prstGeom>
          <a:gradFill rotWithShape="1">
            <a:gsLst>
              <a:gs pos="0">
                <a:srgbClr val="FFFFFF"/>
              </a:gs>
              <a:gs pos="50000">
                <a:srgbClr val="FFFFEB"/>
              </a:gs>
              <a:gs pos="100000">
                <a:srgbClr val="FFFF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59096" name="Line 24">
            <a:extLst>
              <a:ext uri="{FF2B5EF4-FFF2-40B4-BE49-F238E27FC236}">
                <a16:creationId xmlns:a16="http://schemas.microsoft.com/office/drawing/2014/main" id="{46F434F2-DE7C-56D2-24A8-352E1697A26F}"/>
              </a:ext>
            </a:extLst>
          </p:cNvPr>
          <p:cNvSpPr>
            <a:spLocks noChangeShapeType="1"/>
          </p:cNvSpPr>
          <p:nvPr/>
        </p:nvSpPr>
        <p:spPr bwMode="auto">
          <a:xfrm flipV="1">
            <a:off x="1114425" y="2409825"/>
            <a:ext cx="0" cy="287972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097" name="Line 25">
            <a:extLst>
              <a:ext uri="{FF2B5EF4-FFF2-40B4-BE49-F238E27FC236}">
                <a16:creationId xmlns:a16="http://schemas.microsoft.com/office/drawing/2014/main" id="{985B076C-C7BC-3D10-B1B6-2B15507E1911}"/>
              </a:ext>
            </a:extLst>
          </p:cNvPr>
          <p:cNvSpPr>
            <a:spLocks noChangeShapeType="1"/>
          </p:cNvSpPr>
          <p:nvPr/>
        </p:nvSpPr>
        <p:spPr bwMode="auto">
          <a:xfrm>
            <a:off x="1114425" y="5289550"/>
            <a:ext cx="496728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098" name="Line 26">
            <a:extLst>
              <a:ext uri="{FF2B5EF4-FFF2-40B4-BE49-F238E27FC236}">
                <a16:creationId xmlns:a16="http://schemas.microsoft.com/office/drawing/2014/main" id="{A0D7EF30-5F60-6CAF-46AF-84611D9EE948}"/>
              </a:ext>
            </a:extLst>
          </p:cNvPr>
          <p:cNvSpPr>
            <a:spLocks noChangeShapeType="1"/>
          </p:cNvSpPr>
          <p:nvPr/>
        </p:nvSpPr>
        <p:spPr bwMode="auto">
          <a:xfrm flipV="1">
            <a:off x="3346450" y="2481263"/>
            <a:ext cx="0" cy="2808287"/>
          </a:xfrm>
          <a:prstGeom prst="line">
            <a:avLst/>
          </a:prstGeom>
          <a:noFill/>
          <a:ln w="19050">
            <a:solidFill>
              <a:srgbClr val="0000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099" name="Line 27">
            <a:extLst>
              <a:ext uri="{FF2B5EF4-FFF2-40B4-BE49-F238E27FC236}">
                <a16:creationId xmlns:a16="http://schemas.microsoft.com/office/drawing/2014/main" id="{64B8F804-EE1B-30C6-9203-3F1CE1112B7E}"/>
              </a:ext>
            </a:extLst>
          </p:cNvPr>
          <p:cNvSpPr>
            <a:spLocks noChangeShapeType="1"/>
          </p:cNvSpPr>
          <p:nvPr/>
        </p:nvSpPr>
        <p:spPr bwMode="auto">
          <a:xfrm flipV="1">
            <a:off x="2265363" y="4425950"/>
            <a:ext cx="0" cy="863600"/>
          </a:xfrm>
          <a:prstGeom prst="line">
            <a:avLst/>
          </a:prstGeom>
          <a:noFill/>
          <a:ln w="28575">
            <a:solidFill>
              <a:srgbClr val="036D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100" name="Line 28">
            <a:extLst>
              <a:ext uri="{FF2B5EF4-FFF2-40B4-BE49-F238E27FC236}">
                <a16:creationId xmlns:a16="http://schemas.microsoft.com/office/drawing/2014/main" id="{1169B3D4-AB7C-2E30-BAA8-E2BFFF7E12A6}"/>
              </a:ext>
            </a:extLst>
          </p:cNvPr>
          <p:cNvSpPr>
            <a:spLocks noChangeShapeType="1"/>
          </p:cNvSpPr>
          <p:nvPr/>
        </p:nvSpPr>
        <p:spPr bwMode="auto">
          <a:xfrm>
            <a:off x="2265363" y="4425950"/>
            <a:ext cx="2160587" cy="0"/>
          </a:xfrm>
          <a:prstGeom prst="line">
            <a:avLst/>
          </a:prstGeom>
          <a:noFill/>
          <a:ln w="28575">
            <a:solidFill>
              <a:srgbClr val="036D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9101" name="Line 29">
            <a:extLst>
              <a:ext uri="{FF2B5EF4-FFF2-40B4-BE49-F238E27FC236}">
                <a16:creationId xmlns:a16="http://schemas.microsoft.com/office/drawing/2014/main" id="{6AEF2222-F0C1-515D-DCA4-DBD71CD3568E}"/>
              </a:ext>
            </a:extLst>
          </p:cNvPr>
          <p:cNvSpPr>
            <a:spLocks noChangeShapeType="1"/>
          </p:cNvSpPr>
          <p:nvPr/>
        </p:nvSpPr>
        <p:spPr bwMode="auto">
          <a:xfrm>
            <a:off x="4425950" y="4425950"/>
            <a:ext cx="0" cy="863600"/>
          </a:xfrm>
          <a:prstGeom prst="line">
            <a:avLst/>
          </a:prstGeom>
          <a:noFill/>
          <a:ln w="28575">
            <a:solidFill>
              <a:srgbClr val="036D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9102" name="Object 30">
            <a:extLst>
              <a:ext uri="{FF2B5EF4-FFF2-40B4-BE49-F238E27FC236}">
                <a16:creationId xmlns:a16="http://schemas.microsoft.com/office/drawing/2014/main" id="{0B050F6F-F81A-871F-01D5-AC8FD5565592}"/>
              </a:ext>
            </a:extLst>
          </p:cNvPr>
          <p:cNvGraphicFramePr>
            <a:graphicFrameLocks noChangeAspect="1"/>
          </p:cNvGraphicFramePr>
          <p:nvPr/>
        </p:nvGraphicFramePr>
        <p:xfrm>
          <a:off x="2092325" y="5389563"/>
          <a:ext cx="392113" cy="290512"/>
        </p:xfrm>
        <a:graphic>
          <a:graphicData uri="http://schemas.openxmlformats.org/presentationml/2006/ole">
            <mc:AlternateContent xmlns:mc="http://schemas.openxmlformats.org/markup-compatibility/2006">
              <mc:Choice xmlns:v="urn:schemas-microsoft-com:vml" Requires="v">
                <p:oleObj name="Equation" r:id="rId2" imgW="2921000" imgH="3213100" progId="Equation.DSMT4">
                  <p:embed/>
                </p:oleObj>
              </mc:Choice>
              <mc:Fallback>
                <p:oleObj name="Equation" r:id="rId2" imgW="2921000" imgH="3213100" progId="Equation.DSMT4">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25" y="5389563"/>
                        <a:ext cx="392113"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9103" name="Object 31">
            <a:extLst>
              <a:ext uri="{FF2B5EF4-FFF2-40B4-BE49-F238E27FC236}">
                <a16:creationId xmlns:a16="http://schemas.microsoft.com/office/drawing/2014/main" id="{B824C70F-AE6A-9C8C-F396-FD9011ED8812}"/>
              </a:ext>
            </a:extLst>
          </p:cNvPr>
          <p:cNvGraphicFramePr>
            <a:graphicFrameLocks noChangeAspect="1"/>
          </p:cNvGraphicFramePr>
          <p:nvPr/>
        </p:nvGraphicFramePr>
        <p:xfrm>
          <a:off x="4281488" y="5289550"/>
          <a:ext cx="358775" cy="434975"/>
        </p:xfrm>
        <a:graphic>
          <a:graphicData uri="http://schemas.openxmlformats.org/presentationml/2006/ole">
            <mc:AlternateContent xmlns:mc="http://schemas.openxmlformats.org/markup-compatibility/2006">
              <mc:Choice xmlns:v="urn:schemas-microsoft-com:vml" Requires="v">
                <p:oleObj name="Equation" r:id="rId4" imgW="2921000" imgH="4102100" progId="Equation.DSMT4">
                  <p:embed/>
                </p:oleObj>
              </mc:Choice>
              <mc:Fallback>
                <p:oleObj name="Equation" r:id="rId4" imgW="2921000" imgH="4102100" progId="Equation.DSMT4">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1488" y="5289550"/>
                        <a:ext cx="3587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9104" name="Object 32">
            <a:extLst>
              <a:ext uri="{FF2B5EF4-FFF2-40B4-BE49-F238E27FC236}">
                <a16:creationId xmlns:a16="http://schemas.microsoft.com/office/drawing/2014/main" id="{6AA02307-CE66-7CB2-BEF3-5D61443627FF}"/>
              </a:ext>
            </a:extLst>
          </p:cNvPr>
          <p:cNvGraphicFramePr>
            <a:graphicFrameLocks noChangeAspect="1"/>
          </p:cNvGraphicFramePr>
          <p:nvPr/>
        </p:nvGraphicFramePr>
        <p:xfrm>
          <a:off x="4500563" y="4643438"/>
          <a:ext cx="928687" cy="388937"/>
        </p:xfrm>
        <a:graphic>
          <a:graphicData uri="http://schemas.openxmlformats.org/presentationml/2006/ole">
            <mc:AlternateContent xmlns:mc="http://schemas.openxmlformats.org/markup-compatibility/2006">
              <mc:Choice xmlns:v="urn:schemas-microsoft-com:vml" Requires="v">
                <p:oleObj name="Equation" r:id="rId6" imgW="10236200" imgH="4978400" progId="Equation.DSMT4">
                  <p:embed/>
                </p:oleObj>
              </mc:Choice>
              <mc:Fallback>
                <p:oleObj name="Equation" r:id="rId6" imgW="10236200" imgH="4978400" progId="Equation.DSMT4">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4643438"/>
                        <a:ext cx="928687"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9105" name="Object 33">
            <a:extLst>
              <a:ext uri="{FF2B5EF4-FFF2-40B4-BE49-F238E27FC236}">
                <a16:creationId xmlns:a16="http://schemas.microsoft.com/office/drawing/2014/main" id="{6AF35E6B-AEF6-A113-B298-753E9E7413A7}"/>
              </a:ext>
            </a:extLst>
          </p:cNvPr>
          <p:cNvGraphicFramePr>
            <a:graphicFrameLocks noChangeAspect="1"/>
          </p:cNvGraphicFramePr>
          <p:nvPr/>
        </p:nvGraphicFramePr>
        <p:xfrm>
          <a:off x="3419475" y="3348038"/>
          <a:ext cx="538163" cy="595312"/>
        </p:xfrm>
        <a:graphic>
          <a:graphicData uri="http://schemas.openxmlformats.org/presentationml/2006/ole">
            <mc:AlternateContent xmlns:mc="http://schemas.openxmlformats.org/markup-compatibility/2006">
              <mc:Choice xmlns:v="urn:schemas-microsoft-com:vml" Requires="v">
                <p:oleObj name="Equation" r:id="rId8" imgW="8191500" imgH="9067800" progId="Equation.DSMT4">
                  <p:embed/>
                </p:oleObj>
              </mc:Choice>
              <mc:Fallback>
                <p:oleObj name="Equation" r:id="rId8" imgW="8191500" imgH="9067800" progId="Equation.DSMT4">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9475" y="3348038"/>
                        <a:ext cx="538163"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9106" name="Rectangle 34">
            <a:extLst>
              <a:ext uri="{FF2B5EF4-FFF2-40B4-BE49-F238E27FC236}">
                <a16:creationId xmlns:a16="http://schemas.microsoft.com/office/drawing/2014/main" id="{C468B55E-CEF6-B931-3904-28D9DAD5BA32}"/>
              </a:ext>
            </a:extLst>
          </p:cNvPr>
          <p:cNvSpPr>
            <a:spLocks noChangeArrowheads="1"/>
          </p:cNvSpPr>
          <p:nvPr/>
        </p:nvSpPr>
        <p:spPr bwMode="auto">
          <a:xfrm>
            <a:off x="1833563" y="5651500"/>
            <a:ext cx="3168650" cy="64928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800" b="1" baseline="-25000">
                <a:solidFill>
                  <a:srgbClr val="000000"/>
                </a:solidFill>
                <a:latin typeface="幼圆" pitchFamily="49" charset="-122"/>
                <a:ea typeface="幼圆" pitchFamily="49" charset="-122"/>
              </a:rPr>
              <a:t>均匀分布概率密度图</a:t>
            </a:r>
          </a:p>
        </p:txBody>
      </p:sp>
      <p:sp>
        <p:nvSpPr>
          <p:cNvPr id="259107" name="Text Box 35">
            <a:extLst>
              <a:ext uri="{FF2B5EF4-FFF2-40B4-BE49-F238E27FC236}">
                <a16:creationId xmlns:a16="http://schemas.microsoft.com/office/drawing/2014/main" id="{B11C9E4F-DD94-DBB7-9C75-A9620D10A101}"/>
              </a:ext>
            </a:extLst>
          </p:cNvPr>
          <p:cNvSpPr txBox="1">
            <a:spLocks noChangeArrowheads="1"/>
          </p:cNvSpPr>
          <p:nvPr/>
        </p:nvSpPr>
        <p:spPr bwMode="auto">
          <a:xfrm>
            <a:off x="755185" y="1255713"/>
            <a:ext cx="20177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buClrTx/>
              <a:buSzTx/>
              <a:buFontTx/>
              <a:buNone/>
            </a:pPr>
            <a:r>
              <a:rPr lang="en-US" altLang="en-US" sz="2200" b="1" dirty="0">
                <a:latin typeface="幼圆" pitchFamily="49" charset="-122"/>
                <a:ea typeface="幼圆" pitchFamily="49" charset="-122"/>
              </a:rPr>
              <a:t>⑤</a:t>
            </a:r>
            <a:r>
              <a:rPr lang="en-US" altLang="zh-CN" sz="2200" b="1" dirty="0">
                <a:latin typeface="幼圆" pitchFamily="49" charset="-122"/>
                <a:ea typeface="幼圆" pitchFamily="49" charset="-122"/>
              </a:rPr>
              <a:t> </a:t>
            </a:r>
            <a:r>
              <a:rPr lang="zh-CN" altLang="en-US" sz="2200" b="1" dirty="0">
                <a:latin typeface="幼圆" pitchFamily="49" charset="-122"/>
                <a:ea typeface="幼圆" pitchFamily="49" charset="-122"/>
              </a:rPr>
              <a:t>均匀分布</a:t>
            </a:r>
            <a:r>
              <a:rPr lang="zh-CN" altLang="en-US" sz="2200" b="1" dirty="0">
                <a:solidFill>
                  <a:srgbClr val="000000"/>
                </a:solidFill>
                <a:latin typeface="幼圆" pitchFamily="49" charset="-122"/>
                <a:ea typeface="幼圆" pitchFamily="49" charset="-122"/>
              </a:rPr>
              <a:t>                                                 </a:t>
            </a:r>
          </a:p>
        </p:txBody>
      </p:sp>
      <p:graphicFrame>
        <p:nvGraphicFramePr>
          <p:cNvPr id="259108" name="Object 36">
            <a:extLst>
              <a:ext uri="{FF2B5EF4-FFF2-40B4-BE49-F238E27FC236}">
                <a16:creationId xmlns:a16="http://schemas.microsoft.com/office/drawing/2014/main" id="{16666DDB-BFE8-235B-6E1D-433F4226294C}"/>
              </a:ext>
            </a:extLst>
          </p:cNvPr>
          <p:cNvGraphicFramePr>
            <a:graphicFrameLocks noChangeAspect="1"/>
          </p:cNvGraphicFramePr>
          <p:nvPr>
            <p:extLst>
              <p:ext uri="{D42A27DB-BD31-4B8C-83A1-F6EECF244321}">
                <p14:modId xmlns:p14="http://schemas.microsoft.com/office/powerpoint/2010/main" val="4197350639"/>
              </p:ext>
            </p:extLst>
          </p:nvPr>
        </p:nvGraphicFramePr>
        <p:xfrm>
          <a:off x="6930681" y="4707731"/>
          <a:ext cx="1513682" cy="649288"/>
        </p:xfrm>
        <a:graphic>
          <a:graphicData uri="http://schemas.openxmlformats.org/presentationml/2006/ole">
            <mc:AlternateContent xmlns:mc="http://schemas.openxmlformats.org/markup-compatibility/2006">
              <mc:Choice xmlns:v="urn:schemas-microsoft-com:vml" Requires="v">
                <p:oleObj name="Equation" r:id="rId10" imgW="17843500" imgH="9652000" progId="Equation.DSMT4">
                  <p:embed/>
                </p:oleObj>
              </mc:Choice>
              <mc:Fallback>
                <p:oleObj name="Equation" r:id="rId10" imgW="17843500" imgH="9652000" progId="Equation.DSMT4">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30681" y="4707731"/>
                        <a:ext cx="1513682" cy="649288"/>
                      </a:xfrm>
                      <a:prstGeom prst="rect">
                        <a:avLst/>
                      </a:prstGeom>
                      <a:gradFill rotWithShape="1">
                        <a:gsLst>
                          <a:gs pos="0">
                            <a:schemeClr val="accent1"/>
                          </a:gs>
                          <a:gs pos="100000">
                            <a:srgbClr val="036D7B"/>
                          </a:gs>
                        </a:gsLst>
                        <a:lin ang="5400000" scaled="1"/>
                      </a:gradFill>
                      <a:ln>
                        <a:noFill/>
                      </a:ln>
                      <a:effectLst>
                        <a:outerShdw dist="107763" dir="18900000" algn="ctr" rotWithShape="0">
                          <a:srgbClr val="808080">
                            <a:alpha val="50000"/>
                          </a:srgbClr>
                        </a:outerShdw>
                      </a:effectLst>
                    </p:spPr>
                  </p:pic>
                </p:oleObj>
              </mc:Fallback>
            </mc:AlternateContent>
          </a:graphicData>
        </a:graphic>
      </p:graphicFrame>
      <p:sp>
        <p:nvSpPr>
          <p:cNvPr id="259109" name="Text Box 37">
            <a:extLst>
              <a:ext uri="{FF2B5EF4-FFF2-40B4-BE49-F238E27FC236}">
                <a16:creationId xmlns:a16="http://schemas.microsoft.com/office/drawing/2014/main" id="{B5B09EE7-BB85-4646-6E4C-55344367D3D7}"/>
              </a:ext>
            </a:extLst>
          </p:cNvPr>
          <p:cNvSpPr txBox="1">
            <a:spLocks noChangeArrowheads="1"/>
          </p:cNvSpPr>
          <p:nvPr/>
        </p:nvSpPr>
        <p:spPr bwMode="auto">
          <a:xfrm>
            <a:off x="6213475" y="4138613"/>
            <a:ext cx="1495425" cy="304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latin typeface="幼圆" pitchFamily="49" charset="-122"/>
                <a:ea typeface="幼圆" pitchFamily="49" charset="-122"/>
              </a:rPr>
              <a:t>方差：</a:t>
            </a:r>
          </a:p>
        </p:txBody>
      </p:sp>
      <p:graphicFrame>
        <p:nvGraphicFramePr>
          <p:cNvPr id="259110" name="Object 38">
            <a:extLst>
              <a:ext uri="{FF2B5EF4-FFF2-40B4-BE49-F238E27FC236}">
                <a16:creationId xmlns:a16="http://schemas.microsoft.com/office/drawing/2014/main" id="{B674DAF9-26EF-C4DD-9F67-A911FC920065}"/>
              </a:ext>
            </a:extLst>
          </p:cNvPr>
          <p:cNvGraphicFramePr>
            <a:graphicFrameLocks noChangeAspect="1"/>
          </p:cNvGraphicFramePr>
          <p:nvPr>
            <p:extLst>
              <p:ext uri="{D42A27DB-BD31-4B8C-83A1-F6EECF244321}">
                <p14:modId xmlns:p14="http://schemas.microsoft.com/office/powerpoint/2010/main" val="2923755783"/>
              </p:ext>
            </p:extLst>
          </p:nvPr>
        </p:nvGraphicFramePr>
        <p:xfrm>
          <a:off x="6834539" y="2950369"/>
          <a:ext cx="1195036" cy="649288"/>
        </p:xfrm>
        <a:graphic>
          <a:graphicData uri="http://schemas.openxmlformats.org/presentationml/2006/ole">
            <mc:AlternateContent xmlns:mc="http://schemas.openxmlformats.org/markup-compatibility/2006">
              <mc:Choice xmlns:v="urn:schemas-microsoft-com:vml" Requires="v">
                <p:oleObj name="Equation" r:id="rId12" imgW="14338300" imgH="9067800" progId="Equation.DSMT4">
                  <p:embed/>
                </p:oleObj>
              </mc:Choice>
              <mc:Fallback>
                <p:oleObj name="Equation" r:id="rId12" imgW="14338300" imgH="9067800" progId="Equation.DSMT4">
                  <p:embed/>
                  <p:pic>
                    <p:nvPicPr>
                      <p:cNvPr id="0"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34539" y="2950369"/>
                        <a:ext cx="1195036" cy="649288"/>
                      </a:xfrm>
                      <a:prstGeom prst="rect">
                        <a:avLst/>
                      </a:prstGeom>
                      <a:gradFill rotWithShape="1">
                        <a:gsLst>
                          <a:gs pos="0">
                            <a:schemeClr val="accent1"/>
                          </a:gs>
                          <a:gs pos="100000">
                            <a:srgbClr val="036D7B"/>
                          </a:gs>
                        </a:gsLst>
                        <a:lin ang="5400000" scaled="1"/>
                      </a:gradFill>
                      <a:ln>
                        <a:noFill/>
                      </a:ln>
                      <a:effectLst>
                        <a:outerShdw dist="107763" dir="18900000" algn="ctr" rotWithShape="0">
                          <a:srgbClr val="808080">
                            <a:alpha val="50000"/>
                          </a:srgbClr>
                        </a:outerShdw>
                      </a:effectLst>
                    </p:spPr>
                  </p:pic>
                </p:oleObj>
              </mc:Fallback>
            </mc:AlternateContent>
          </a:graphicData>
        </a:graphic>
      </p:graphicFrame>
      <p:sp>
        <p:nvSpPr>
          <p:cNvPr id="259111" name="Text Box 39">
            <a:extLst>
              <a:ext uri="{FF2B5EF4-FFF2-40B4-BE49-F238E27FC236}">
                <a16:creationId xmlns:a16="http://schemas.microsoft.com/office/drawing/2014/main" id="{B2BA1360-837D-B005-7869-2FA73D077C2F}"/>
              </a:ext>
            </a:extLst>
          </p:cNvPr>
          <p:cNvSpPr txBox="1">
            <a:spLocks noChangeArrowheads="1"/>
          </p:cNvSpPr>
          <p:nvPr/>
        </p:nvSpPr>
        <p:spPr bwMode="auto">
          <a:xfrm>
            <a:off x="6156325" y="2339975"/>
            <a:ext cx="1604963"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buClrTx/>
              <a:buSzTx/>
              <a:buFontTx/>
              <a:buNone/>
            </a:pPr>
            <a:r>
              <a:rPr lang="zh-CN" altLang="en-US" sz="2000" b="1">
                <a:solidFill>
                  <a:srgbClr val="000000"/>
                </a:solidFill>
                <a:latin typeface="幼圆" pitchFamily="49" charset="-122"/>
                <a:ea typeface="幼圆" pitchFamily="49" charset="-122"/>
              </a:rPr>
              <a:t>期望值：</a:t>
            </a:r>
            <a:endParaRPr kumimoji="0" lang="zh-CN" altLang="en-US" sz="2000" b="1">
              <a:solidFill>
                <a:srgbClr val="000000"/>
              </a:solidFill>
              <a:latin typeface="幼圆" pitchFamily="49" charset="-122"/>
              <a:ea typeface="幼圆" pitchFamily="49" charset="-122"/>
            </a:endParaRPr>
          </a:p>
        </p:txBody>
      </p:sp>
      <p:sp>
        <p:nvSpPr>
          <p:cNvPr id="259112" name="Text Box 40">
            <a:extLst>
              <a:ext uri="{FF2B5EF4-FFF2-40B4-BE49-F238E27FC236}">
                <a16:creationId xmlns:a16="http://schemas.microsoft.com/office/drawing/2014/main" id="{24AE4B3B-2ABC-DCEE-75DF-50DBE9881657}"/>
              </a:ext>
            </a:extLst>
          </p:cNvPr>
          <p:cNvSpPr txBox="1">
            <a:spLocks noChangeArrowheads="1"/>
          </p:cNvSpPr>
          <p:nvPr/>
        </p:nvSpPr>
        <p:spPr bwMode="auto">
          <a:xfrm>
            <a:off x="539750" y="2698750"/>
            <a:ext cx="458788" cy="10080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rgbClr val="000000"/>
                </a:solidFill>
                <a:latin typeface="Arial" panose="020B0604020202020204" pitchFamily="34" charset="0"/>
                <a:ea typeface="幼圆" pitchFamily="49" charset="-122"/>
              </a:rPr>
              <a:t>概率密度</a:t>
            </a:r>
          </a:p>
        </p:txBody>
      </p:sp>
      <p:sp>
        <p:nvSpPr>
          <p:cNvPr id="259113" name="Rectangle 41">
            <a:extLst>
              <a:ext uri="{FF2B5EF4-FFF2-40B4-BE49-F238E27FC236}">
                <a16:creationId xmlns:a16="http://schemas.microsoft.com/office/drawing/2014/main" id="{F21280C7-3240-D98E-0368-6E9F3A4E7F57}"/>
              </a:ext>
            </a:extLst>
          </p:cNvPr>
          <p:cNvSpPr>
            <a:spLocks noChangeArrowheads="1"/>
          </p:cNvSpPr>
          <p:nvPr/>
        </p:nvSpPr>
        <p:spPr bwMode="auto">
          <a:xfrm>
            <a:off x="5292725" y="5291138"/>
            <a:ext cx="109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baseline="-25000">
                <a:solidFill>
                  <a:srgbClr val="000000"/>
                </a:solidFill>
                <a:latin typeface="幼圆" pitchFamily="49" charset="-122"/>
                <a:ea typeface="幼圆" pitchFamily="49" charset="-122"/>
              </a:rPr>
              <a:t>变量值</a:t>
            </a:r>
          </a:p>
        </p:txBody>
      </p:sp>
      <p:sp>
        <p:nvSpPr>
          <p:cNvPr id="259114" name="Rectangle 42">
            <a:extLst>
              <a:ext uri="{FF2B5EF4-FFF2-40B4-BE49-F238E27FC236}">
                <a16:creationId xmlns:a16="http://schemas.microsoft.com/office/drawing/2014/main" id="{345D043C-CCA0-1A6E-6B09-66DACEFDB120}"/>
              </a:ext>
            </a:extLst>
          </p:cNvPr>
          <p:cNvSpPr>
            <a:spLocks noChangeArrowheads="1"/>
          </p:cNvSpPr>
          <p:nvPr/>
        </p:nvSpPr>
        <p:spPr bwMode="auto">
          <a:xfrm>
            <a:off x="1158081" y="1765375"/>
            <a:ext cx="4851008" cy="43088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200" b="1" i="1" dirty="0">
                <a:solidFill>
                  <a:srgbClr val="000000"/>
                </a:solidFill>
                <a:latin typeface="幼圆" pitchFamily="49" charset="-122"/>
                <a:ea typeface="幼圆" pitchFamily="49" charset="-122"/>
              </a:rPr>
              <a:t>a</a:t>
            </a:r>
            <a:r>
              <a:rPr kumimoji="0" lang="zh-CN" altLang="en-US" sz="2200" b="1" dirty="0">
                <a:solidFill>
                  <a:srgbClr val="000000"/>
                </a:solidFill>
                <a:latin typeface="幼圆" pitchFamily="49" charset="-122"/>
                <a:ea typeface="幼圆" pitchFamily="49" charset="-122"/>
              </a:rPr>
              <a:t>、</a:t>
            </a:r>
            <a:r>
              <a:rPr kumimoji="0" lang="en-US" altLang="zh-CN" sz="2200" b="1" i="1" dirty="0">
                <a:solidFill>
                  <a:srgbClr val="000000"/>
                </a:solidFill>
                <a:latin typeface="幼圆" pitchFamily="49" charset="-122"/>
                <a:ea typeface="幼圆" pitchFamily="49" charset="-122"/>
              </a:rPr>
              <a:t>b</a:t>
            </a:r>
            <a:r>
              <a:rPr kumimoji="0" lang="zh-CN" altLang="en-US" sz="2200" b="1" dirty="0">
                <a:solidFill>
                  <a:srgbClr val="000000"/>
                </a:solidFill>
                <a:latin typeface="幼圆" pitchFamily="49" charset="-122"/>
                <a:ea typeface="幼圆" pitchFamily="49" charset="-122"/>
              </a:rPr>
              <a:t>分别为指标值的最小值和最大值 </a:t>
            </a:r>
          </a:p>
        </p:txBody>
      </p:sp>
      <p:sp>
        <p:nvSpPr>
          <p:cNvPr id="3" name="标题 4">
            <a:extLst>
              <a:ext uri="{FF2B5EF4-FFF2-40B4-BE49-F238E27FC236}">
                <a16:creationId xmlns:a16="http://schemas.microsoft.com/office/drawing/2014/main" id="{83E79C5D-ACE8-50BF-DCED-B8AE071C3EE9}"/>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2</a:t>
            </a:r>
            <a:r>
              <a:rPr lang="zh-CN" altLang="en-US" sz="2800" b="1" dirty="0">
                <a:latin typeface="幼圆" pitchFamily="49" charset="-122"/>
                <a:ea typeface="幼圆" pitchFamily="49" charset="-122"/>
              </a:rPr>
              <a:t>）连续概率分布</a:t>
            </a:r>
            <a:endParaRPr kumimoji="1"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9095"/>
                                        </p:tgtEl>
                                        <p:attrNameLst>
                                          <p:attrName>style.visibility</p:attrName>
                                        </p:attrNameLst>
                                      </p:cBhvr>
                                      <p:to>
                                        <p:strVal val="visible"/>
                                      </p:to>
                                    </p:set>
                                    <p:animEffect transition="in" filter="slide(fromBottom)">
                                      <p:cBhvr>
                                        <p:cTn id="7" dur="500"/>
                                        <p:tgtEl>
                                          <p:spTgt spid="2590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259107">
                                            <p:txEl>
                                              <p:pRg st="0" end="0"/>
                                            </p:txEl>
                                          </p:spTgt>
                                        </p:tgtEl>
                                        <p:attrNameLst>
                                          <p:attrName>style.visibility</p:attrName>
                                        </p:attrNameLst>
                                      </p:cBhvr>
                                      <p:to>
                                        <p:strVal val="visible"/>
                                      </p:to>
                                    </p:set>
                                    <p:animEffect transition="in" filter="slide(fromLeft)">
                                      <p:cBhvr>
                                        <p:cTn id="12" dur="1000"/>
                                        <p:tgtEl>
                                          <p:spTgt spid="2591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59106"/>
                                        </p:tgtEl>
                                        <p:attrNameLst>
                                          <p:attrName>style.visibility</p:attrName>
                                        </p:attrNameLst>
                                      </p:cBhvr>
                                      <p:to>
                                        <p:strVal val="visible"/>
                                      </p:to>
                                    </p:set>
                                    <p:animEffect transition="in" filter="slide(fromBottom)">
                                      <p:cBhvr>
                                        <p:cTn id="17" dur="500"/>
                                        <p:tgtEl>
                                          <p:spTgt spid="2591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59096"/>
                                        </p:tgtEl>
                                        <p:attrNameLst>
                                          <p:attrName>style.visibility</p:attrName>
                                        </p:attrNameLst>
                                      </p:cBhvr>
                                      <p:to>
                                        <p:strVal val="visible"/>
                                      </p:to>
                                    </p:set>
                                    <p:animEffect transition="in" filter="slide(fromBottom)">
                                      <p:cBhvr>
                                        <p:cTn id="22" dur="500"/>
                                        <p:tgtEl>
                                          <p:spTgt spid="259096"/>
                                        </p:tgtEl>
                                      </p:cBhvr>
                                    </p:animEffect>
                                  </p:childTnLst>
                                </p:cTn>
                              </p:par>
                              <p:par>
                                <p:cTn id="23" presetID="12" presetClass="entr" presetSubtype="8" fill="hold" nodeType="withEffect">
                                  <p:stCondLst>
                                    <p:cond delay="0"/>
                                  </p:stCondLst>
                                  <p:childTnLst>
                                    <p:set>
                                      <p:cBhvr>
                                        <p:cTn id="24" dur="1" fill="hold">
                                          <p:stCondLst>
                                            <p:cond delay="0"/>
                                          </p:stCondLst>
                                        </p:cTn>
                                        <p:tgtEl>
                                          <p:spTgt spid="259097"/>
                                        </p:tgtEl>
                                        <p:attrNameLst>
                                          <p:attrName>style.visibility</p:attrName>
                                        </p:attrNameLst>
                                      </p:cBhvr>
                                      <p:to>
                                        <p:strVal val="visible"/>
                                      </p:to>
                                    </p:set>
                                    <p:animEffect transition="in" filter="slide(fromLeft)">
                                      <p:cBhvr>
                                        <p:cTn id="25" dur="500"/>
                                        <p:tgtEl>
                                          <p:spTgt spid="2590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259099"/>
                                        </p:tgtEl>
                                        <p:attrNameLst>
                                          <p:attrName>style.visibility</p:attrName>
                                        </p:attrNameLst>
                                      </p:cBhvr>
                                      <p:to>
                                        <p:strVal val="visible"/>
                                      </p:to>
                                    </p:set>
                                    <p:animEffect transition="in" filter="slide(fromBottom)">
                                      <p:cBhvr>
                                        <p:cTn id="30" dur="500"/>
                                        <p:tgtEl>
                                          <p:spTgt spid="259099"/>
                                        </p:tgtEl>
                                      </p:cBhvr>
                                    </p:animEffect>
                                  </p:childTnLst>
                                </p:cTn>
                              </p:par>
                              <p:par>
                                <p:cTn id="31" presetID="12" presetClass="entr" presetSubtype="4" fill="hold" nodeType="withEffect">
                                  <p:stCondLst>
                                    <p:cond delay="0"/>
                                  </p:stCondLst>
                                  <p:childTnLst>
                                    <p:set>
                                      <p:cBhvr>
                                        <p:cTn id="32" dur="1" fill="hold">
                                          <p:stCondLst>
                                            <p:cond delay="0"/>
                                          </p:stCondLst>
                                        </p:cTn>
                                        <p:tgtEl>
                                          <p:spTgt spid="259100"/>
                                        </p:tgtEl>
                                        <p:attrNameLst>
                                          <p:attrName>style.visibility</p:attrName>
                                        </p:attrNameLst>
                                      </p:cBhvr>
                                      <p:to>
                                        <p:strVal val="visible"/>
                                      </p:to>
                                    </p:set>
                                    <p:animEffect transition="in" filter="slide(fromBottom)">
                                      <p:cBhvr>
                                        <p:cTn id="33" dur="500"/>
                                        <p:tgtEl>
                                          <p:spTgt spid="259100"/>
                                        </p:tgtEl>
                                      </p:cBhvr>
                                    </p:animEffect>
                                  </p:childTnLst>
                                </p:cTn>
                              </p:par>
                              <p:par>
                                <p:cTn id="34" presetID="12" presetClass="entr" presetSubtype="4" fill="hold" nodeType="withEffect">
                                  <p:stCondLst>
                                    <p:cond delay="0"/>
                                  </p:stCondLst>
                                  <p:childTnLst>
                                    <p:set>
                                      <p:cBhvr>
                                        <p:cTn id="35" dur="1" fill="hold">
                                          <p:stCondLst>
                                            <p:cond delay="0"/>
                                          </p:stCondLst>
                                        </p:cTn>
                                        <p:tgtEl>
                                          <p:spTgt spid="259101"/>
                                        </p:tgtEl>
                                        <p:attrNameLst>
                                          <p:attrName>style.visibility</p:attrName>
                                        </p:attrNameLst>
                                      </p:cBhvr>
                                      <p:to>
                                        <p:strVal val="visible"/>
                                      </p:to>
                                    </p:set>
                                    <p:animEffect transition="in" filter="slide(fromBottom)">
                                      <p:cBhvr>
                                        <p:cTn id="36" dur="500"/>
                                        <p:tgtEl>
                                          <p:spTgt spid="259101"/>
                                        </p:tgtEl>
                                      </p:cBhvr>
                                    </p:animEffect>
                                  </p:childTnLst>
                                </p:cTn>
                              </p:par>
                              <p:par>
                                <p:cTn id="37" presetID="12" presetClass="entr" presetSubtype="4" fill="hold" nodeType="withEffect">
                                  <p:stCondLst>
                                    <p:cond delay="0"/>
                                  </p:stCondLst>
                                  <p:childTnLst>
                                    <p:set>
                                      <p:cBhvr>
                                        <p:cTn id="38" dur="1" fill="hold">
                                          <p:stCondLst>
                                            <p:cond delay="0"/>
                                          </p:stCondLst>
                                        </p:cTn>
                                        <p:tgtEl>
                                          <p:spTgt spid="259098"/>
                                        </p:tgtEl>
                                        <p:attrNameLst>
                                          <p:attrName>style.visibility</p:attrName>
                                        </p:attrNameLst>
                                      </p:cBhvr>
                                      <p:to>
                                        <p:strVal val="visible"/>
                                      </p:to>
                                    </p:set>
                                    <p:animEffect transition="in" filter="slide(fromBottom)">
                                      <p:cBhvr>
                                        <p:cTn id="39" dur="500"/>
                                        <p:tgtEl>
                                          <p:spTgt spid="25909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nodeType="clickEffect">
                                  <p:stCondLst>
                                    <p:cond delay="0"/>
                                  </p:stCondLst>
                                  <p:childTnLst>
                                    <p:set>
                                      <p:cBhvr>
                                        <p:cTn id="43" dur="1" fill="hold">
                                          <p:stCondLst>
                                            <p:cond delay="0"/>
                                          </p:stCondLst>
                                        </p:cTn>
                                        <p:tgtEl>
                                          <p:spTgt spid="259104"/>
                                        </p:tgtEl>
                                        <p:attrNameLst>
                                          <p:attrName>style.visibility</p:attrName>
                                        </p:attrNameLst>
                                      </p:cBhvr>
                                      <p:to>
                                        <p:strVal val="visible"/>
                                      </p:to>
                                    </p:set>
                                    <p:animEffect transition="in" filter="slide(fromBottom)">
                                      <p:cBhvr>
                                        <p:cTn id="44" dur="500"/>
                                        <p:tgtEl>
                                          <p:spTgt spid="259104"/>
                                        </p:tgtEl>
                                      </p:cBhvr>
                                    </p:animEffect>
                                  </p:childTnLst>
                                </p:cTn>
                              </p:par>
                              <p:par>
                                <p:cTn id="45" presetID="12" presetClass="entr" presetSubtype="4" fill="hold" nodeType="withEffect">
                                  <p:stCondLst>
                                    <p:cond delay="0"/>
                                  </p:stCondLst>
                                  <p:childTnLst>
                                    <p:set>
                                      <p:cBhvr>
                                        <p:cTn id="46" dur="1" fill="hold">
                                          <p:stCondLst>
                                            <p:cond delay="0"/>
                                          </p:stCondLst>
                                        </p:cTn>
                                        <p:tgtEl>
                                          <p:spTgt spid="259105"/>
                                        </p:tgtEl>
                                        <p:attrNameLst>
                                          <p:attrName>style.visibility</p:attrName>
                                        </p:attrNameLst>
                                      </p:cBhvr>
                                      <p:to>
                                        <p:strVal val="visible"/>
                                      </p:to>
                                    </p:set>
                                    <p:animEffect transition="in" filter="slide(fromBottom)">
                                      <p:cBhvr>
                                        <p:cTn id="47" dur="500"/>
                                        <p:tgtEl>
                                          <p:spTgt spid="259105"/>
                                        </p:tgtEl>
                                      </p:cBhvr>
                                    </p:animEffect>
                                  </p:childTnLst>
                                </p:cTn>
                              </p:par>
                              <p:par>
                                <p:cTn id="48" presetID="12" presetClass="entr" presetSubtype="4" fill="hold" nodeType="withEffect">
                                  <p:stCondLst>
                                    <p:cond delay="0"/>
                                  </p:stCondLst>
                                  <p:childTnLst>
                                    <p:set>
                                      <p:cBhvr>
                                        <p:cTn id="49" dur="1" fill="hold">
                                          <p:stCondLst>
                                            <p:cond delay="0"/>
                                          </p:stCondLst>
                                        </p:cTn>
                                        <p:tgtEl>
                                          <p:spTgt spid="259102"/>
                                        </p:tgtEl>
                                        <p:attrNameLst>
                                          <p:attrName>style.visibility</p:attrName>
                                        </p:attrNameLst>
                                      </p:cBhvr>
                                      <p:to>
                                        <p:strVal val="visible"/>
                                      </p:to>
                                    </p:set>
                                    <p:animEffect transition="in" filter="slide(fromBottom)">
                                      <p:cBhvr>
                                        <p:cTn id="50" dur="500"/>
                                        <p:tgtEl>
                                          <p:spTgt spid="259102"/>
                                        </p:tgtEl>
                                      </p:cBhvr>
                                    </p:animEffect>
                                  </p:childTnLst>
                                </p:cTn>
                              </p:par>
                              <p:par>
                                <p:cTn id="51" presetID="12" presetClass="entr" presetSubtype="4" fill="hold" nodeType="withEffect">
                                  <p:stCondLst>
                                    <p:cond delay="0"/>
                                  </p:stCondLst>
                                  <p:childTnLst>
                                    <p:set>
                                      <p:cBhvr>
                                        <p:cTn id="52" dur="1" fill="hold">
                                          <p:stCondLst>
                                            <p:cond delay="0"/>
                                          </p:stCondLst>
                                        </p:cTn>
                                        <p:tgtEl>
                                          <p:spTgt spid="259103"/>
                                        </p:tgtEl>
                                        <p:attrNameLst>
                                          <p:attrName>style.visibility</p:attrName>
                                        </p:attrNameLst>
                                      </p:cBhvr>
                                      <p:to>
                                        <p:strVal val="visible"/>
                                      </p:to>
                                    </p:set>
                                    <p:animEffect transition="in" filter="slide(fromBottom)">
                                      <p:cBhvr>
                                        <p:cTn id="53" dur="500"/>
                                        <p:tgtEl>
                                          <p:spTgt spid="25910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nodeType="clickEffect">
                                  <p:stCondLst>
                                    <p:cond delay="0"/>
                                  </p:stCondLst>
                                  <p:childTnLst>
                                    <p:set>
                                      <p:cBhvr>
                                        <p:cTn id="57" dur="1" fill="hold">
                                          <p:stCondLst>
                                            <p:cond delay="0"/>
                                          </p:stCondLst>
                                        </p:cTn>
                                        <p:tgtEl>
                                          <p:spTgt spid="259111"/>
                                        </p:tgtEl>
                                        <p:attrNameLst>
                                          <p:attrName>style.visibility</p:attrName>
                                        </p:attrNameLst>
                                      </p:cBhvr>
                                      <p:to>
                                        <p:strVal val="visible"/>
                                      </p:to>
                                    </p:set>
                                    <p:animEffect transition="in" filter="slide(fromBottom)">
                                      <p:cBhvr>
                                        <p:cTn id="58" dur="500"/>
                                        <p:tgtEl>
                                          <p:spTgt spid="259111"/>
                                        </p:tgtEl>
                                      </p:cBhvr>
                                    </p:animEffect>
                                  </p:childTnLst>
                                </p:cTn>
                              </p:par>
                              <p:par>
                                <p:cTn id="59" presetID="12" presetClass="entr" presetSubtype="4" fill="hold" nodeType="withEffect">
                                  <p:stCondLst>
                                    <p:cond delay="0"/>
                                  </p:stCondLst>
                                  <p:childTnLst>
                                    <p:set>
                                      <p:cBhvr>
                                        <p:cTn id="60" dur="1" fill="hold">
                                          <p:stCondLst>
                                            <p:cond delay="0"/>
                                          </p:stCondLst>
                                        </p:cTn>
                                        <p:tgtEl>
                                          <p:spTgt spid="259110"/>
                                        </p:tgtEl>
                                        <p:attrNameLst>
                                          <p:attrName>style.visibility</p:attrName>
                                        </p:attrNameLst>
                                      </p:cBhvr>
                                      <p:to>
                                        <p:strVal val="visible"/>
                                      </p:to>
                                    </p:set>
                                    <p:animEffect transition="in" filter="slide(fromBottom)">
                                      <p:cBhvr>
                                        <p:cTn id="61" dur="500"/>
                                        <p:tgtEl>
                                          <p:spTgt spid="25911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4" fill="hold" nodeType="clickEffect">
                                  <p:stCondLst>
                                    <p:cond delay="0"/>
                                  </p:stCondLst>
                                  <p:childTnLst>
                                    <p:set>
                                      <p:cBhvr>
                                        <p:cTn id="65" dur="1" fill="hold">
                                          <p:stCondLst>
                                            <p:cond delay="0"/>
                                          </p:stCondLst>
                                        </p:cTn>
                                        <p:tgtEl>
                                          <p:spTgt spid="259109"/>
                                        </p:tgtEl>
                                        <p:attrNameLst>
                                          <p:attrName>style.visibility</p:attrName>
                                        </p:attrNameLst>
                                      </p:cBhvr>
                                      <p:to>
                                        <p:strVal val="visible"/>
                                      </p:to>
                                    </p:set>
                                    <p:animEffect transition="in" filter="slide(fromBottom)">
                                      <p:cBhvr>
                                        <p:cTn id="66" dur="500"/>
                                        <p:tgtEl>
                                          <p:spTgt spid="259109"/>
                                        </p:tgtEl>
                                      </p:cBhvr>
                                    </p:animEffect>
                                  </p:childTnLst>
                                </p:cTn>
                              </p:par>
                              <p:par>
                                <p:cTn id="67" presetID="12" presetClass="entr" presetSubtype="4" fill="hold" nodeType="withEffect">
                                  <p:stCondLst>
                                    <p:cond delay="0"/>
                                  </p:stCondLst>
                                  <p:childTnLst>
                                    <p:set>
                                      <p:cBhvr>
                                        <p:cTn id="68" dur="1" fill="hold">
                                          <p:stCondLst>
                                            <p:cond delay="0"/>
                                          </p:stCondLst>
                                        </p:cTn>
                                        <p:tgtEl>
                                          <p:spTgt spid="259108"/>
                                        </p:tgtEl>
                                        <p:attrNameLst>
                                          <p:attrName>style.visibility</p:attrName>
                                        </p:attrNameLst>
                                      </p:cBhvr>
                                      <p:to>
                                        <p:strVal val="visible"/>
                                      </p:to>
                                    </p:set>
                                    <p:animEffect transition="in" filter="slide(fromBottom)">
                                      <p:cBhvr>
                                        <p:cTn id="69" dur="500"/>
                                        <p:tgtEl>
                                          <p:spTgt spid="25910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nodeType="clickEffect">
                                  <p:stCondLst>
                                    <p:cond delay="0"/>
                                  </p:stCondLst>
                                  <p:childTnLst>
                                    <p:set>
                                      <p:cBhvr>
                                        <p:cTn id="73" dur="1" fill="hold">
                                          <p:stCondLst>
                                            <p:cond delay="0"/>
                                          </p:stCondLst>
                                        </p:cTn>
                                        <p:tgtEl>
                                          <p:spTgt spid="259113"/>
                                        </p:tgtEl>
                                        <p:attrNameLst>
                                          <p:attrName>style.visibility</p:attrName>
                                        </p:attrNameLst>
                                      </p:cBhvr>
                                      <p:to>
                                        <p:strVal val="visible"/>
                                      </p:to>
                                    </p:set>
                                    <p:animEffect transition="in" filter="slide(fromBottom)">
                                      <p:cBhvr>
                                        <p:cTn id="74" dur="500"/>
                                        <p:tgtEl>
                                          <p:spTgt spid="259113"/>
                                        </p:tgtEl>
                                      </p:cBhvr>
                                    </p:animEffect>
                                  </p:childTnLst>
                                </p:cTn>
                              </p:par>
                            </p:childTnLst>
                          </p:cTn>
                        </p:par>
                        <p:par>
                          <p:cTn id="75" fill="hold" nodeType="afterGroup">
                            <p:stCondLst>
                              <p:cond delay="500"/>
                            </p:stCondLst>
                            <p:childTnLst>
                              <p:par>
                                <p:cTn id="76" presetID="12" presetClass="entr" presetSubtype="8" fill="hold" nodeType="afterEffect">
                                  <p:stCondLst>
                                    <p:cond delay="0"/>
                                  </p:stCondLst>
                                  <p:childTnLst>
                                    <p:set>
                                      <p:cBhvr>
                                        <p:cTn id="77" dur="1" fill="hold">
                                          <p:stCondLst>
                                            <p:cond delay="0"/>
                                          </p:stCondLst>
                                        </p:cTn>
                                        <p:tgtEl>
                                          <p:spTgt spid="259112"/>
                                        </p:tgtEl>
                                        <p:attrNameLst>
                                          <p:attrName>style.visibility</p:attrName>
                                        </p:attrNameLst>
                                      </p:cBhvr>
                                      <p:to>
                                        <p:strVal val="visible"/>
                                      </p:to>
                                    </p:set>
                                    <p:animEffect transition="in" filter="slide(fromLeft)">
                                      <p:cBhvr>
                                        <p:cTn id="78" dur="1000"/>
                                        <p:tgtEl>
                                          <p:spTgt spid="25911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5" presetClass="entr" presetSubtype="0" fill="hold" nodeType="clickEffect">
                                  <p:stCondLst>
                                    <p:cond delay="0"/>
                                  </p:stCondLst>
                                  <p:iterate type="lt">
                                    <p:tmPct val="10000"/>
                                  </p:iterate>
                                  <p:childTnLst>
                                    <p:set>
                                      <p:cBhvr>
                                        <p:cTn id="82" dur="1" fill="hold">
                                          <p:stCondLst>
                                            <p:cond delay="0"/>
                                          </p:stCondLst>
                                        </p:cTn>
                                        <p:tgtEl>
                                          <p:spTgt spid="259114"/>
                                        </p:tgtEl>
                                        <p:attrNameLst>
                                          <p:attrName>style.visibility</p:attrName>
                                        </p:attrNameLst>
                                      </p:cBhvr>
                                      <p:to>
                                        <p:strVal val="visible"/>
                                      </p:to>
                                    </p:set>
                                    <p:animEffect transition="in" filter="fade">
                                      <p:cBhvr>
                                        <p:cTn id="83" dur="1000"/>
                                        <p:tgtEl>
                                          <p:spTgt spid="259114"/>
                                        </p:tgtEl>
                                      </p:cBhvr>
                                    </p:animEffect>
                                    <p:anim calcmode="lin" valueType="num">
                                      <p:cBhvr>
                                        <p:cTn id="84" dur="1000" fill="hold"/>
                                        <p:tgtEl>
                                          <p:spTgt spid="259114"/>
                                        </p:tgtEl>
                                        <p:attrNameLst>
                                          <p:attrName>ppt_w</p:attrName>
                                        </p:attrNameLst>
                                      </p:cBhvr>
                                      <p:tavLst>
                                        <p:tav tm="0" fmla="#ppt_w*sin(2.5*pi*$)">
                                          <p:val>
                                            <p:fltVal val="0"/>
                                          </p:val>
                                        </p:tav>
                                        <p:tav tm="100000">
                                          <p:val>
                                            <p:fltVal val="1"/>
                                          </p:val>
                                        </p:tav>
                                      </p:tavLst>
                                    </p:anim>
                                    <p:anim calcmode="lin" valueType="num">
                                      <p:cBhvr>
                                        <p:cTn id="85" dur="1000" fill="hold"/>
                                        <p:tgtEl>
                                          <p:spTgt spid="2591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95" grpId="0" animBg="1"/>
      <p:bldP spid="259106" grpId="0"/>
      <p:bldP spid="259109" grpId="0"/>
      <p:bldP spid="259111" grpId="0"/>
      <p:bldP spid="259112" grpId="0"/>
      <p:bldP spid="259113" grpId="0"/>
      <p:bldP spid="2591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A29AB57E-9639-F966-76F9-0194A8EA777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B877079-D129-4248-B9E8-B681C26CB286}" type="slidenum">
              <a:rPr kumimoji="0" lang="en-US" altLang="zh-CN" sz="1000">
                <a:solidFill>
                  <a:schemeClr val="bg2"/>
                </a:solidFill>
                <a:ea typeface="华文行楷" panose="02010800040101010101" pitchFamily="2" charset="-122"/>
              </a:rPr>
              <a:pPr>
                <a:spcBef>
                  <a:spcPct val="0"/>
                </a:spcBef>
                <a:buClrTx/>
                <a:buSzTx/>
                <a:buFontTx/>
                <a:buNone/>
              </a:pPr>
              <a:t>16</a:t>
            </a:fld>
            <a:endParaRPr kumimoji="0" lang="en-US" altLang="zh-CN" sz="1000">
              <a:solidFill>
                <a:schemeClr val="bg2"/>
              </a:solidFill>
              <a:ea typeface="华文行楷" panose="02010800040101010101" pitchFamily="2" charset="-122"/>
            </a:endParaRPr>
          </a:p>
        </p:txBody>
      </p:sp>
      <p:sp>
        <p:nvSpPr>
          <p:cNvPr id="260099" name="Rectangle 3">
            <a:extLst>
              <a:ext uri="{FF2B5EF4-FFF2-40B4-BE49-F238E27FC236}">
                <a16:creationId xmlns:a16="http://schemas.microsoft.com/office/drawing/2014/main" id="{DE1BFFF3-CC00-9101-3F90-269C3CDABED8}"/>
              </a:ext>
            </a:extLst>
          </p:cNvPr>
          <p:cNvSpPr>
            <a:spLocks noChangeArrowheads="1"/>
          </p:cNvSpPr>
          <p:nvPr/>
        </p:nvSpPr>
        <p:spPr bwMode="auto">
          <a:xfrm>
            <a:off x="36513" y="2566934"/>
            <a:ext cx="9144000" cy="647700"/>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41989" name="Rectangle 4">
            <a:extLst>
              <a:ext uri="{FF2B5EF4-FFF2-40B4-BE49-F238E27FC236}">
                <a16:creationId xmlns:a16="http://schemas.microsoft.com/office/drawing/2014/main" id="{2EBBA40C-5442-239D-387B-23081B6D835B}"/>
              </a:ext>
            </a:extLst>
          </p:cNvPr>
          <p:cNvSpPr>
            <a:spLocks noChangeArrowheads="1"/>
          </p:cNvSpPr>
          <p:nvPr/>
        </p:nvSpPr>
        <p:spPr bwMode="auto">
          <a:xfrm>
            <a:off x="0" y="3509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0103" name="Rectangle 7">
            <a:extLst>
              <a:ext uri="{FF2B5EF4-FFF2-40B4-BE49-F238E27FC236}">
                <a16:creationId xmlns:a16="http://schemas.microsoft.com/office/drawing/2014/main" id="{B5924CEB-CA8F-E937-67BA-C11D08B21E91}"/>
              </a:ext>
            </a:extLst>
          </p:cNvPr>
          <p:cNvSpPr>
            <a:spLocks noChangeArrowheads="1"/>
          </p:cNvSpPr>
          <p:nvPr/>
        </p:nvSpPr>
        <p:spPr bwMode="auto">
          <a:xfrm>
            <a:off x="331629" y="1417943"/>
            <a:ext cx="336823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200" b="1" dirty="0">
                <a:solidFill>
                  <a:schemeClr val="accent5">
                    <a:lumMod val="10000"/>
                  </a:schemeClr>
                </a:solidFill>
                <a:latin typeface="幼圆" pitchFamily="49" charset="-122"/>
                <a:ea typeface="幼圆" pitchFamily="49" charset="-122"/>
              </a:rPr>
              <a:t>概率树分析的一般步骤是</a:t>
            </a:r>
            <a:r>
              <a:rPr lang="en-US" altLang="zh-CN" sz="2200" b="1" dirty="0">
                <a:solidFill>
                  <a:schemeClr val="accent5">
                    <a:lumMod val="10000"/>
                  </a:schemeClr>
                </a:solidFill>
                <a:latin typeface="幼圆" pitchFamily="49" charset="-122"/>
                <a:ea typeface="幼圆" pitchFamily="49" charset="-122"/>
              </a:rPr>
              <a:t>:</a:t>
            </a:r>
          </a:p>
        </p:txBody>
      </p:sp>
      <p:sp>
        <p:nvSpPr>
          <p:cNvPr id="260104" name="Rectangle 8">
            <a:extLst>
              <a:ext uri="{FF2B5EF4-FFF2-40B4-BE49-F238E27FC236}">
                <a16:creationId xmlns:a16="http://schemas.microsoft.com/office/drawing/2014/main" id="{32A6136C-590C-0A08-0B25-18BA75D28A3D}"/>
              </a:ext>
            </a:extLst>
          </p:cNvPr>
          <p:cNvSpPr>
            <a:spLocks noChangeArrowheads="1"/>
          </p:cNvSpPr>
          <p:nvPr/>
        </p:nvSpPr>
        <p:spPr bwMode="auto">
          <a:xfrm>
            <a:off x="342900" y="2222342"/>
            <a:ext cx="8280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b="1" dirty="0">
                <a:solidFill>
                  <a:srgbClr val="C89014"/>
                </a:solidFill>
                <a:latin typeface="幼圆" pitchFamily="49" charset="-122"/>
                <a:ea typeface="幼圆" pitchFamily="49" charset="-122"/>
              </a:rPr>
              <a:t>① </a:t>
            </a:r>
            <a:r>
              <a:rPr lang="zh-CN" altLang="en-US" sz="2200" b="1" dirty="0">
                <a:solidFill>
                  <a:srgbClr val="C89014"/>
                </a:solidFill>
                <a:latin typeface="幼圆" pitchFamily="49" charset="-122"/>
                <a:ea typeface="幼圆" pitchFamily="49" charset="-122"/>
              </a:rPr>
              <a:t>列出要考虑的各种</a:t>
            </a:r>
            <a:r>
              <a:rPr lang="zh-CN" altLang="en-US" sz="2200" b="1" dirty="0">
                <a:solidFill>
                  <a:srgbClr val="7030A0"/>
                </a:solidFill>
                <a:latin typeface="幼圆" pitchFamily="49" charset="-122"/>
                <a:ea typeface="幼圆" pitchFamily="49" charset="-122"/>
              </a:rPr>
              <a:t>风险因素</a:t>
            </a:r>
            <a:r>
              <a:rPr lang="zh-CN" altLang="en-US" sz="2200" b="1" dirty="0">
                <a:solidFill>
                  <a:srgbClr val="C89014"/>
                </a:solidFill>
                <a:latin typeface="幼圆" pitchFamily="49" charset="-122"/>
                <a:ea typeface="幼圆" pitchFamily="49" charset="-122"/>
              </a:rPr>
              <a:t>，如投资、经营成本、销售价格等；</a:t>
            </a:r>
          </a:p>
        </p:txBody>
      </p:sp>
      <p:sp>
        <p:nvSpPr>
          <p:cNvPr id="260105" name="Rectangle 9">
            <a:extLst>
              <a:ext uri="{FF2B5EF4-FFF2-40B4-BE49-F238E27FC236}">
                <a16:creationId xmlns:a16="http://schemas.microsoft.com/office/drawing/2014/main" id="{DD1FBE44-4259-832F-D6FE-366482E5DAD2}"/>
              </a:ext>
            </a:extLst>
          </p:cNvPr>
          <p:cNvSpPr>
            <a:spLocks noChangeArrowheads="1"/>
          </p:cNvSpPr>
          <p:nvPr/>
        </p:nvSpPr>
        <p:spPr bwMode="auto">
          <a:xfrm>
            <a:off x="0" y="3536950"/>
            <a:ext cx="9144000" cy="647700"/>
          </a:xfrm>
          <a:prstGeom prst="rect">
            <a:avLst/>
          </a:prstGeom>
          <a:gradFill rotWithShape="1">
            <a:gsLst>
              <a:gs pos="0">
                <a:srgbClr val="FFFFEB"/>
              </a:gs>
              <a:gs pos="50000">
                <a:srgbClr val="FFFFFF"/>
              </a:gs>
              <a:gs pos="100000">
                <a:srgbClr val="FFFFEB"/>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0106" name="Rectangle 10">
            <a:extLst>
              <a:ext uri="{FF2B5EF4-FFF2-40B4-BE49-F238E27FC236}">
                <a16:creationId xmlns:a16="http://schemas.microsoft.com/office/drawing/2014/main" id="{5F3173FA-CEB3-F985-4C09-F8E3E5B2D4F5}"/>
              </a:ext>
            </a:extLst>
          </p:cNvPr>
          <p:cNvSpPr>
            <a:spLocks noChangeArrowheads="1"/>
          </p:cNvSpPr>
          <p:nvPr/>
        </p:nvSpPr>
        <p:spPr bwMode="auto">
          <a:xfrm>
            <a:off x="331629" y="2935170"/>
            <a:ext cx="86756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b="1" dirty="0">
                <a:solidFill>
                  <a:srgbClr val="C89014"/>
                </a:solidFill>
                <a:latin typeface="幼圆" pitchFamily="49" charset="-122"/>
                <a:ea typeface="幼圆" pitchFamily="49" charset="-122"/>
              </a:rPr>
              <a:t>② </a:t>
            </a:r>
            <a:r>
              <a:rPr lang="zh-CN" altLang="en-US" sz="2200" b="1" dirty="0">
                <a:solidFill>
                  <a:srgbClr val="C89014"/>
                </a:solidFill>
                <a:latin typeface="幼圆" pitchFamily="49" charset="-122"/>
                <a:ea typeface="幼圆" pitchFamily="49" charset="-122"/>
              </a:rPr>
              <a:t>设想各种风险因素可能发生的</a:t>
            </a:r>
            <a:r>
              <a:rPr lang="zh-CN" altLang="en-US" sz="2200" b="1" dirty="0">
                <a:solidFill>
                  <a:srgbClr val="7030A0"/>
                </a:solidFill>
                <a:latin typeface="幼圆" pitchFamily="49" charset="-122"/>
                <a:ea typeface="幼圆" pitchFamily="49" charset="-122"/>
              </a:rPr>
              <a:t>状态</a:t>
            </a:r>
            <a:r>
              <a:rPr lang="zh-CN" altLang="en-US" sz="2200" b="1" dirty="0">
                <a:solidFill>
                  <a:srgbClr val="C89014"/>
                </a:solidFill>
                <a:latin typeface="幼圆" pitchFamily="49" charset="-122"/>
                <a:ea typeface="幼圆" pitchFamily="49" charset="-122"/>
              </a:rPr>
              <a:t>，即确定其数值发生变化</a:t>
            </a:r>
            <a:endParaRPr lang="en-US" altLang="zh-CN" sz="2200" b="1" dirty="0">
              <a:solidFill>
                <a:srgbClr val="C89014"/>
              </a:solidFill>
              <a:latin typeface="幼圆" pitchFamily="49" charset="-122"/>
              <a:ea typeface="幼圆" pitchFamily="49" charset="-122"/>
            </a:endParaRPr>
          </a:p>
          <a:p>
            <a:pPr eaLnBrk="1" hangingPunct="1">
              <a:spcBef>
                <a:spcPct val="0"/>
              </a:spcBef>
              <a:buClrTx/>
              <a:buSzTx/>
              <a:buFontTx/>
              <a:buNone/>
            </a:pPr>
            <a:r>
              <a:rPr lang="zh-CN" altLang="en-US" sz="2200" b="1" dirty="0">
                <a:solidFill>
                  <a:srgbClr val="C89014"/>
                </a:solidFill>
                <a:latin typeface="幼圆" pitchFamily="49" charset="-122"/>
                <a:ea typeface="幼圆" pitchFamily="49" charset="-122"/>
              </a:rPr>
              <a:t>     的个数；</a:t>
            </a:r>
            <a:r>
              <a:rPr kumimoji="0" lang="zh-CN" altLang="en-US" sz="2200" b="1" dirty="0">
                <a:solidFill>
                  <a:srgbClr val="C89014"/>
                </a:solidFill>
                <a:latin typeface="Arial" panose="020B0604020202020204" pitchFamily="34" charset="0"/>
                <a:ea typeface="幼圆" pitchFamily="49" charset="-122"/>
              </a:rPr>
              <a:t> </a:t>
            </a:r>
          </a:p>
        </p:txBody>
      </p:sp>
      <p:sp>
        <p:nvSpPr>
          <p:cNvPr id="260107" name="Rectangle 11">
            <a:extLst>
              <a:ext uri="{FF2B5EF4-FFF2-40B4-BE49-F238E27FC236}">
                <a16:creationId xmlns:a16="http://schemas.microsoft.com/office/drawing/2014/main" id="{B0305037-2671-5C5F-F96B-B08B2E742B98}"/>
              </a:ext>
            </a:extLst>
          </p:cNvPr>
          <p:cNvSpPr>
            <a:spLocks noChangeArrowheads="1"/>
          </p:cNvSpPr>
          <p:nvPr/>
        </p:nvSpPr>
        <p:spPr bwMode="auto">
          <a:xfrm>
            <a:off x="-136684" y="4211636"/>
            <a:ext cx="9144000" cy="936625"/>
          </a:xfrm>
          <a:prstGeom prst="rect">
            <a:avLst/>
          </a:prstGeom>
          <a:gradFill rotWithShape="1">
            <a:gsLst>
              <a:gs pos="0">
                <a:srgbClr val="CCFFCC">
                  <a:alpha val="55000"/>
                </a:srgbClr>
              </a:gs>
              <a:gs pos="50000">
                <a:srgbClr val="CCFFCC">
                  <a:gamma/>
                  <a:tint val="0"/>
                  <a:invGamma/>
                </a:srgbClr>
              </a:gs>
              <a:gs pos="100000">
                <a:srgbClr val="CCFFCC">
                  <a:alpha val="55000"/>
                </a:srgbClr>
              </a:gs>
            </a:gsLst>
            <a:lin ang="5400000" scaled="1"/>
          </a:gradFill>
          <a:ln>
            <a:noFill/>
          </a:ln>
          <a:effectLst/>
        </p:spPr>
        <p:txBody>
          <a:bodyPr lIns="0" tIns="0" rIns="0" bIns="0" anchor="ctr">
            <a:spAutoFit/>
          </a:bodyPr>
          <a:lstStyle/>
          <a:p>
            <a:pPr eaLnBrk="1" hangingPunct="1">
              <a:defRPr/>
            </a:pPr>
            <a:endParaRPr lang="zh-CN" altLang="en-US"/>
          </a:p>
        </p:txBody>
      </p:sp>
      <p:sp>
        <p:nvSpPr>
          <p:cNvPr id="260108" name="Rectangle 12">
            <a:extLst>
              <a:ext uri="{FF2B5EF4-FFF2-40B4-BE49-F238E27FC236}">
                <a16:creationId xmlns:a16="http://schemas.microsoft.com/office/drawing/2014/main" id="{69DC6FE7-C659-82DF-790D-E1E07720030A}"/>
              </a:ext>
            </a:extLst>
          </p:cNvPr>
          <p:cNvSpPr>
            <a:spLocks noChangeArrowheads="1"/>
          </p:cNvSpPr>
          <p:nvPr/>
        </p:nvSpPr>
        <p:spPr bwMode="auto">
          <a:xfrm>
            <a:off x="323851" y="3909090"/>
            <a:ext cx="8424862" cy="870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623888" indent="-623888">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200" b="1" dirty="0">
                <a:solidFill>
                  <a:srgbClr val="C89014"/>
                </a:solidFill>
                <a:latin typeface="幼圆" pitchFamily="49" charset="-122"/>
                <a:ea typeface="幼圆" pitchFamily="49" charset="-122"/>
              </a:rPr>
              <a:t>③ </a:t>
            </a:r>
            <a:r>
              <a:rPr lang="zh-CN" altLang="en-US" sz="2200" b="1" dirty="0">
                <a:solidFill>
                  <a:srgbClr val="C89014"/>
                </a:solidFill>
                <a:latin typeface="幼圆" pitchFamily="49" charset="-122"/>
                <a:ea typeface="幼圆" pitchFamily="49" charset="-122"/>
              </a:rPr>
              <a:t>分别确定</a:t>
            </a:r>
            <a:r>
              <a:rPr lang="zh-CN" altLang="en-US" sz="2200" b="1" dirty="0">
                <a:solidFill>
                  <a:srgbClr val="7030A0"/>
                </a:solidFill>
                <a:latin typeface="幼圆" pitchFamily="49" charset="-122"/>
                <a:ea typeface="幼圆" pitchFamily="49" charset="-122"/>
              </a:rPr>
              <a:t>各种状态可能出现的概率</a:t>
            </a:r>
            <a:r>
              <a:rPr lang="zh-CN" altLang="en-US" sz="2200" b="1" dirty="0">
                <a:solidFill>
                  <a:srgbClr val="C89014"/>
                </a:solidFill>
                <a:latin typeface="幼圆" pitchFamily="49" charset="-122"/>
                <a:ea typeface="幼圆" pitchFamily="49" charset="-122"/>
              </a:rPr>
              <a:t>，使可能发生状态概率之和</a:t>
            </a:r>
            <a:endParaRPr lang="en-US" altLang="zh-CN" sz="2200" b="1" dirty="0">
              <a:solidFill>
                <a:srgbClr val="C89014"/>
              </a:solidFill>
              <a:latin typeface="幼圆" pitchFamily="49" charset="-122"/>
              <a:ea typeface="幼圆" pitchFamily="49" charset="-122"/>
            </a:endParaRPr>
          </a:p>
          <a:p>
            <a:pPr eaLnBrk="1" hangingPunct="1">
              <a:lnSpc>
                <a:spcPct val="120000"/>
              </a:lnSpc>
              <a:spcBef>
                <a:spcPct val="0"/>
              </a:spcBef>
              <a:buClrTx/>
              <a:buSzTx/>
              <a:buFontTx/>
              <a:buNone/>
            </a:pPr>
            <a:r>
              <a:rPr lang="zh-CN" altLang="en-US" sz="2200" b="1" dirty="0">
                <a:solidFill>
                  <a:srgbClr val="C89014"/>
                </a:solidFill>
                <a:latin typeface="幼圆" pitchFamily="49" charset="-122"/>
                <a:ea typeface="幼圆" pitchFamily="49" charset="-122"/>
              </a:rPr>
              <a:t>    等于</a:t>
            </a:r>
            <a:r>
              <a:rPr lang="en-US" altLang="zh-CN" sz="2200" b="1" dirty="0">
                <a:solidFill>
                  <a:srgbClr val="C89014"/>
                </a:solidFill>
                <a:latin typeface="幼圆" pitchFamily="49" charset="-122"/>
                <a:ea typeface="幼圆" pitchFamily="49" charset="-122"/>
              </a:rPr>
              <a:t>1</a:t>
            </a:r>
            <a:r>
              <a:rPr lang="zh-CN" altLang="en-US" sz="2200" b="1" dirty="0">
                <a:solidFill>
                  <a:srgbClr val="C89014"/>
                </a:solidFill>
                <a:latin typeface="幼圆" pitchFamily="49" charset="-122"/>
                <a:ea typeface="幼圆" pitchFamily="49" charset="-122"/>
              </a:rPr>
              <a:t>；</a:t>
            </a:r>
          </a:p>
        </p:txBody>
      </p:sp>
      <p:sp>
        <p:nvSpPr>
          <p:cNvPr id="260109" name="Rectangle 13">
            <a:extLst>
              <a:ext uri="{FF2B5EF4-FFF2-40B4-BE49-F238E27FC236}">
                <a16:creationId xmlns:a16="http://schemas.microsoft.com/office/drawing/2014/main" id="{2A068677-C2BA-6256-CE6E-9253BD220CBA}"/>
              </a:ext>
            </a:extLst>
          </p:cNvPr>
          <p:cNvSpPr>
            <a:spLocks noChangeArrowheads="1"/>
          </p:cNvSpPr>
          <p:nvPr/>
        </p:nvSpPr>
        <p:spPr bwMode="auto">
          <a:xfrm>
            <a:off x="0" y="5597525"/>
            <a:ext cx="9144000" cy="936625"/>
          </a:xfrm>
          <a:prstGeom prst="rect">
            <a:avLst/>
          </a:prstGeom>
          <a:gradFill rotWithShape="1">
            <a:gsLst>
              <a:gs pos="0">
                <a:srgbClr val="FFCC99">
                  <a:alpha val="25999"/>
                </a:srgbClr>
              </a:gs>
              <a:gs pos="50000">
                <a:srgbClr val="FFCC99">
                  <a:gamma/>
                  <a:tint val="0"/>
                  <a:invGamma/>
                </a:srgbClr>
              </a:gs>
              <a:gs pos="100000">
                <a:srgbClr val="FFCC99">
                  <a:alpha val="25999"/>
                </a:srgbClr>
              </a:gs>
            </a:gsLst>
            <a:lin ang="5400000" scaled="1"/>
          </a:gradFill>
          <a:ln>
            <a:noFill/>
          </a:ln>
          <a:effectLst/>
        </p:spPr>
        <p:txBody>
          <a:bodyPr lIns="0" tIns="0" rIns="0" bIns="0" anchor="ctr">
            <a:spAutoFit/>
          </a:bodyPr>
          <a:lstStyle/>
          <a:p>
            <a:pPr eaLnBrk="1" hangingPunct="1">
              <a:defRPr/>
            </a:pPr>
            <a:endParaRPr lang="zh-CN" altLang="en-US"/>
          </a:p>
        </p:txBody>
      </p:sp>
      <p:sp>
        <p:nvSpPr>
          <p:cNvPr id="260110" name="Rectangle 14">
            <a:extLst>
              <a:ext uri="{FF2B5EF4-FFF2-40B4-BE49-F238E27FC236}">
                <a16:creationId xmlns:a16="http://schemas.microsoft.com/office/drawing/2014/main" id="{F765F725-6584-F88D-5A4D-B7B4B6202BB2}"/>
              </a:ext>
            </a:extLst>
          </p:cNvPr>
          <p:cNvSpPr>
            <a:spLocks noChangeArrowheads="1"/>
          </p:cNvSpPr>
          <p:nvPr/>
        </p:nvSpPr>
        <p:spPr bwMode="auto">
          <a:xfrm>
            <a:off x="323851" y="4966474"/>
            <a:ext cx="8280400" cy="870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55600" indent="-3556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2200" b="1" dirty="0">
                <a:solidFill>
                  <a:srgbClr val="C89014"/>
                </a:solidFill>
                <a:latin typeface="幼圆" pitchFamily="49" charset="-122"/>
                <a:ea typeface="幼圆" pitchFamily="49" charset="-122"/>
              </a:rPr>
              <a:t>④ </a:t>
            </a:r>
            <a:r>
              <a:rPr lang="zh-CN" altLang="en-US" sz="2200" b="1" dirty="0">
                <a:solidFill>
                  <a:srgbClr val="C89014"/>
                </a:solidFill>
                <a:latin typeface="幼圆" pitchFamily="49" charset="-122"/>
                <a:ea typeface="幼圆" pitchFamily="49" charset="-122"/>
              </a:rPr>
              <a:t>分别求出各种风险因素发生变化时，方案净现金流量各状态</a:t>
            </a:r>
            <a:r>
              <a:rPr lang="zh-CN" altLang="en-US" sz="2200" b="1" dirty="0">
                <a:solidFill>
                  <a:srgbClr val="7030A0"/>
                </a:solidFill>
                <a:latin typeface="幼圆" pitchFamily="49" charset="-122"/>
                <a:ea typeface="幼圆" pitchFamily="49" charset="-122"/>
              </a:rPr>
              <a:t>发生的概率</a:t>
            </a:r>
            <a:r>
              <a:rPr lang="zh-CN" altLang="en-US" sz="2200" b="1" dirty="0">
                <a:solidFill>
                  <a:srgbClr val="C89014"/>
                </a:solidFill>
                <a:latin typeface="幼圆" pitchFamily="49" charset="-122"/>
                <a:ea typeface="幼圆" pitchFamily="49" charset="-122"/>
              </a:rPr>
              <a:t>和相应状态下的</a:t>
            </a:r>
            <a:r>
              <a:rPr lang="zh-CN" altLang="en-US" sz="2200" b="1" dirty="0">
                <a:solidFill>
                  <a:srgbClr val="7030A0"/>
                </a:solidFill>
                <a:latin typeface="幼圆" pitchFamily="49" charset="-122"/>
                <a:ea typeface="幼圆" pitchFamily="49" charset="-122"/>
              </a:rPr>
              <a:t>净现值</a:t>
            </a:r>
            <a:r>
              <a:rPr lang="en-US" altLang="zh-CN" sz="2200" b="1" dirty="0">
                <a:solidFill>
                  <a:srgbClr val="7030A0"/>
                </a:solidFill>
                <a:latin typeface="幼圆" pitchFamily="49" charset="-122"/>
                <a:ea typeface="幼圆" pitchFamily="49" charset="-122"/>
              </a:rPr>
              <a:t>NPV</a:t>
            </a:r>
            <a:r>
              <a:rPr lang="zh-CN" altLang="en-US" sz="2200" b="1" baseline="30000" dirty="0">
                <a:solidFill>
                  <a:srgbClr val="7030A0"/>
                </a:solidFill>
                <a:latin typeface="幼圆" pitchFamily="49" charset="-122"/>
                <a:ea typeface="幼圆" pitchFamily="49" charset="-122"/>
              </a:rPr>
              <a:t>（</a:t>
            </a:r>
            <a:r>
              <a:rPr lang="en-US" altLang="zh-CN" sz="2200" b="1" baseline="30000" dirty="0">
                <a:solidFill>
                  <a:srgbClr val="7030A0"/>
                </a:solidFill>
                <a:latin typeface="幼圆" pitchFamily="49" charset="-122"/>
                <a:ea typeface="幼圆" pitchFamily="49" charset="-122"/>
              </a:rPr>
              <a:t>j</a:t>
            </a:r>
            <a:r>
              <a:rPr lang="zh-CN" altLang="en-US" sz="2200" b="1" baseline="30000" dirty="0">
                <a:solidFill>
                  <a:srgbClr val="7030A0"/>
                </a:solidFill>
                <a:latin typeface="幼圆" pitchFamily="49" charset="-122"/>
                <a:ea typeface="幼圆" pitchFamily="49" charset="-122"/>
              </a:rPr>
              <a:t>）</a:t>
            </a:r>
            <a:r>
              <a:rPr lang="zh-CN" altLang="en-US" sz="2200" b="1" dirty="0">
                <a:solidFill>
                  <a:srgbClr val="C89014"/>
                </a:solidFill>
                <a:latin typeface="幼圆" pitchFamily="49" charset="-122"/>
                <a:ea typeface="幼圆" pitchFamily="49" charset="-122"/>
              </a:rPr>
              <a:t>；</a:t>
            </a:r>
          </a:p>
        </p:txBody>
      </p:sp>
      <p:sp>
        <p:nvSpPr>
          <p:cNvPr id="3" name="标题 4">
            <a:extLst>
              <a:ext uri="{FF2B5EF4-FFF2-40B4-BE49-F238E27FC236}">
                <a16:creationId xmlns:a16="http://schemas.microsoft.com/office/drawing/2014/main" id="{EDA4108D-60F9-C5A3-B038-10F6F1095159}"/>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3</a:t>
            </a:r>
            <a:r>
              <a:rPr lang="zh-CN" altLang="en-US" sz="2800" b="1" dirty="0">
                <a:latin typeface="幼圆" pitchFamily="49" charset="-122"/>
                <a:ea typeface="幼圆" pitchFamily="49" charset="-122"/>
              </a:rPr>
              <a:t>）概率树分析</a:t>
            </a:r>
            <a:endParaRPr kumimoji="1"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60103"/>
                                        </p:tgtEl>
                                        <p:attrNameLst>
                                          <p:attrName>style.visibility</p:attrName>
                                        </p:attrNameLst>
                                      </p:cBhvr>
                                      <p:to>
                                        <p:strVal val="visible"/>
                                      </p:to>
                                    </p:set>
                                    <p:animEffect transition="in" filter="fade">
                                      <p:cBhvr>
                                        <p:cTn id="7" dur="1000"/>
                                        <p:tgtEl>
                                          <p:spTgt spid="260103"/>
                                        </p:tgtEl>
                                      </p:cBhvr>
                                    </p:animEffect>
                                    <p:anim calcmode="lin" valueType="num">
                                      <p:cBhvr>
                                        <p:cTn id="8" dur="1000" fill="hold"/>
                                        <p:tgtEl>
                                          <p:spTgt spid="260103"/>
                                        </p:tgtEl>
                                        <p:attrNameLst>
                                          <p:attrName>ppt_x</p:attrName>
                                        </p:attrNameLst>
                                      </p:cBhvr>
                                      <p:tavLst>
                                        <p:tav tm="0">
                                          <p:val>
                                            <p:strVal val="#ppt_x"/>
                                          </p:val>
                                        </p:tav>
                                        <p:tav tm="100000">
                                          <p:val>
                                            <p:strVal val="#ppt_x"/>
                                          </p:val>
                                        </p:tav>
                                      </p:tavLst>
                                    </p:anim>
                                    <p:anim calcmode="lin" valueType="num">
                                      <p:cBhvr>
                                        <p:cTn id="9" dur="1000" fill="hold"/>
                                        <p:tgtEl>
                                          <p:spTgt spid="26010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4" fill="hold" nodeType="clickEffect">
                                  <p:stCondLst>
                                    <p:cond delay="0"/>
                                  </p:stCondLst>
                                  <p:childTnLst>
                                    <p:set>
                                      <p:cBhvr>
                                        <p:cTn id="13" dur="1" fill="hold">
                                          <p:stCondLst>
                                            <p:cond delay="0"/>
                                          </p:stCondLst>
                                        </p:cTn>
                                        <p:tgtEl>
                                          <p:spTgt spid="260099"/>
                                        </p:tgtEl>
                                        <p:attrNameLst>
                                          <p:attrName>style.visibility</p:attrName>
                                        </p:attrNameLst>
                                      </p:cBhvr>
                                      <p:to>
                                        <p:strVal val="visible"/>
                                      </p:to>
                                    </p:set>
                                    <p:animEffect transition="in" filter="slide(fromBottom)">
                                      <p:cBhvr>
                                        <p:cTn id="14" dur="500"/>
                                        <p:tgtEl>
                                          <p:spTgt spid="260099"/>
                                        </p:tgtEl>
                                      </p:cBhvr>
                                    </p:animEffect>
                                  </p:childTnLst>
                                </p:cTn>
                              </p:par>
                              <p:par>
                                <p:cTn id="15" presetID="12" presetClass="entr" presetSubtype="4" fill="hold" nodeType="withEffect">
                                  <p:stCondLst>
                                    <p:cond delay="0"/>
                                  </p:stCondLst>
                                  <p:childTnLst>
                                    <p:set>
                                      <p:cBhvr>
                                        <p:cTn id="16" dur="1" fill="hold">
                                          <p:stCondLst>
                                            <p:cond delay="0"/>
                                          </p:stCondLst>
                                        </p:cTn>
                                        <p:tgtEl>
                                          <p:spTgt spid="260104"/>
                                        </p:tgtEl>
                                        <p:attrNameLst>
                                          <p:attrName>style.visibility</p:attrName>
                                        </p:attrNameLst>
                                      </p:cBhvr>
                                      <p:to>
                                        <p:strVal val="visible"/>
                                      </p:to>
                                    </p:set>
                                    <p:animEffect transition="in" filter="slide(fromBottom)">
                                      <p:cBhvr>
                                        <p:cTn id="17" dur="500"/>
                                        <p:tgtEl>
                                          <p:spTgt spid="2601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60105"/>
                                        </p:tgtEl>
                                        <p:attrNameLst>
                                          <p:attrName>style.visibility</p:attrName>
                                        </p:attrNameLst>
                                      </p:cBhvr>
                                      <p:to>
                                        <p:strVal val="visible"/>
                                      </p:to>
                                    </p:set>
                                    <p:animEffect transition="in" filter="slide(fromBottom)">
                                      <p:cBhvr>
                                        <p:cTn id="22" dur="500"/>
                                        <p:tgtEl>
                                          <p:spTgt spid="260105"/>
                                        </p:tgtEl>
                                      </p:cBhvr>
                                    </p:animEffect>
                                  </p:childTnLst>
                                </p:cTn>
                              </p:par>
                              <p:par>
                                <p:cTn id="23" presetID="12" presetClass="entr" presetSubtype="4" fill="hold" nodeType="withEffect">
                                  <p:stCondLst>
                                    <p:cond delay="0"/>
                                  </p:stCondLst>
                                  <p:childTnLst>
                                    <p:set>
                                      <p:cBhvr>
                                        <p:cTn id="24" dur="1" fill="hold">
                                          <p:stCondLst>
                                            <p:cond delay="0"/>
                                          </p:stCondLst>
                                        </p:cTn>
                                        <p:tgtEl>
                                          <p:spTgt spid="260106"/>
                                        </p:tgtEl>
                                        <p:attrNameLst>
                                          <p:attrName>style.visibility</p:attrName>
                                        </p:attrNameLst>
                                      </p:cBhvr>
                                      <p:to>
                                        <p:strVal val="visible"/>
                                      </p:to>
                                    </p:set>
                                    <p:animEffect transition="in" filter="slide(fromBottom)">
                                      <p:cBhvr>
                                        <p:cTn id="25" dur="500"/>
                                        <p:tgtEl>
                                          <p:spTgt spid="2601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260107"/>
                                        </p:tgtEl>
                                        <p:attrNameLst>
                                          <p:attrName>style.visibility</p:attrName>
                                        </p:attrNameLst>
                                      </p:cBhvr>
                                      <p:to>
                                        <p:strVal val="visible"/>
                                      </p:to>
                                    </p:set>
                                    <p:animEffect transition="in" filter="slide(fromBottom)">
                                      <p:cBhvr>
                                        <p:cTn id="30" dur="500"/>
                                        <p:tgtEl>
                                          <p:spTgt spid="260107"/>
                                        </p:tgtEl>
                                      </p:cBhvr>
                                    </p:animEffect>
                                  </p:childTnLst>
                                </p:cTn>
                              </p:par>
                              <p:par>
                                <p:cTn id="31" presetID="12" presetClass="entr" presetSubtype="4" fill="hold" nodeType="withEffect">
                                  <p:stCondLst>
                                    <p:cond delay="0"/>
                                  </p:stCondLst>
                                  <p:childTnLst>
                                    <p:set>
                                      <p:cBhvr>
                                        <p:cTn id="32" dur="1" fill="hold">
                                          <p:stCondLst>
                                            <p:cond delay="0"/>
                                          </p:stCondLst>
                                        </p:cTn>
                                        <p:tgtEl>
                                          <p:spTgt spid="260108"/>
                                        </p:tgtEl>
                                        <p:attrNameLst>
                                          <p:attrName>style.visibility</p:attrName>
                                        </p:attrNameLst>
                                      </p:cBhvr>
                                      <p:to>
                                        <p:strVal val="visible"/>
                                      </p:to>
                                    </p:set>
                                    <p:animEffect transition="in" filter="slide(fromBottom)">
                                      <p:cBhvr>
                                        <p:cTn id="33" dur="500"/>
                                        <p:tgtEl>
                                          <p:spTgt spid="26010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nodeType="clickEffect">
                                  <p:stCondLst>
                                    <p:cond delay="0"/>
                                  </p:stCondLst>
                                  <p:childTnLst>
                                    <p:set>
                                      <p:cBhvr>
                                        <p:cTn id="37" dur="1" fill="hold">
                                          <p:stCondLst>
                                            <p:cond delay="0"/>
                                          </p:stCondLst>
                                        </p:cTn>
                                        <p:tgtEl>
                                          <p:spTgt spid="260109"/>
                                        </p:tgtEl>
                                        <p:attrNameLst>
                                          <p:attrName>style.visibility</p:attrName>
                                        </p:attrNameLst>
                                      </p:cBhvr>
                                      <p:to>
                                        <p:strVal val="visible"/>
                                      </p:to>
                                    </p:set>
                                    <p:animEffect transition="in" filter="slide(fromBottom)">
                                      <p:cBhvr>
                                        <p:cTn id="38" dur="500"/>
                                        <p:tgtEl>
                                          <p:spTgt spid="260109"/>
                                        </p:tgtEl>
                                      </p:cBhvr>
                                    </p:animEffect>
                                  </p:childTnLst>
                                </p:cTn>
                              </p:par>
                              <p:par>
                                <p:cTn id="39" presetID="12" presetClass="entr" presetSubtype="4" fill="hold" nodeType="withEffect">
                                  <p:stCondLst>
                                    <p:cond delay="0"/>
                                  </p:stCondLst>
                                  <p:childTnLst>
                                    <p:set>
                                      <p:cBhvr>
                                        <p:cTn id="40" dur="1" fill="hold">
                                          <p:stCondLst>
                                            <p:cond delay="0"/>
                                          </p:stCondLst>
                                        </p:cTn>
                                        <p:tgtEl>
                                          <p:spTgt spid="260110"/>
                                        </p:tgtEl>
                                        <p:attrNameLst>
                                          <p:attrName>style.visibility</p:attrName>
                                        </p:attrNameLst>
                                      </p:cBhvr>
                                      <p:to>
                                        <p:strVal val="visible"/>
                                      </p:to>
                                    </p:set>
                                    <p:animEffect transition="in" filter="slide(fromBottom)">
                                      <p:cBhvr>
                                        <p:cTn id="41" dur="500"/>
                                        <p:tgtEl>
                                          <p:spTgt spid="260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animBg="1"/>
      <p:bldP spid="260103" grpId="0"/>
      <p:bldP spid="260104" grpId="0"/>
      <p:bldP spid="260105" grpId="0" animBg="1"/>
      <p:bldP spid="260106" grpId="0"/>
      <p:bldP spid="260108" grpId="0"/>
      <p:bldP spid="2601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9C1931BD-FCC7-C817-F51C-0AFD49EC0EC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AEB97F1-1795-234C-B61B-B1E88FE36892}" type="slidenum">
              <a:rPr kumimoji="0" lang="en-US" altLang="zh-CN" sz="1000">
                <a:solidFill>
                  <a:schemeClr val="bg2"/>
                </a:solidFill>
                <a:ea typeface="华文行楷" panose="02010800040101010101" pitchFamily="2" charset="-122"/>
              </a:rPr>
              <a:pPr>
                <a:spcBef>
                  <a:spcPct val="0"/>
                </a:spcBef>
                <a:buClrTx/>
                <a:buSzTx/>
                <a:buFontTx/>
                <a:buNone/>
              </a:pPr>
              <a:t>17</a:t>
            </a:fld>
            <a:endParaRPr kumimoji="0" lang="en-US" altLang="zh-CN" sz="1000">
              <a:solidFill>
                <a:schemeClr val="bg2"/>
              </a:solidFill>
              <a:ea typeface="华文行楷" panose="02010800040101010101" pitchFamily="2" charset="-122"/>
            </a:endParaRPr>
          </a:p>
        </p:txBody>
      </p:sp>
      <p:sp>
        <p:nvSpPr>
          <p:cNvPr id="43015" name="Rectangle 4">
            <a:extLst>
              <a:ext uri="{FF2B5EF4-FFF2-40B4-BE49-F238E27FC236}">
                <a16:creationId xmlns:a16="http://schemas.microsoft.com/office/drawing/2014/main" id="{120F0FBF-B725-5BDE-9E02-1B23A6186269}"/>
              </a:ext>
            </a:extLst>
          </p:cNvPr>
          <p:cNvSpPr>
            <a:spLocks noChangeArrowheads="1"/>
          </p:cNvSpPr>
          <p:nvPr/>
        </p:nvSpPr>
        <p:spPr bwMode="auto">
          <a:xfrm>
            <a:off x="0" y="3570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1126" name="Rectangle 6">
            <a:extLst>
              <a:ext uri="{FF2B5EF4-FFF2-40B4-BE49-F238E27FC236}">
                <a16:creationId xmlns:a16="http://schemas.microsoft.com/office/drawing/2014/main" id="{F1460097-99F0-478A-E6D4-DF78499D0DA0}"/>
              </a:ext>
            </a:extLst>
          </p:cNvPr>
          <p:cNvSpPr>
            <a:spLocks noChangeArrowheads="1"/>
          </p:cNvSpPr>
          <p:nvPr/>
        </p:nvSpPr>
        <p:spPr bwMode="auto">
          <a:xfrm>
            <a:off x="462661" y="1734005"/>
            <a:ext cx="8280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b="1" dirty="0">
                <a:solidFill>
                  <a:srgbClr val="C89014"/>
                </a:solidFill>
                <a:latin typeface="幼圆" pitchFamily="49" charset="-122"/>
                <a:ea typeface="幼圆" pitchFamily="49" charset="-122"/>
              </a:rPr>
              <a:t>⑤ </a:t>
            </a:r>
            <a:r>
              <a:rPr lang="zh-CN" altLang="en-US" sz="2200" b="1" dirty="0">
                <a:solidFill>
                  <a:srgbClr val="C89014"/>
                </a:solidFill>
                <a:latin typeface="幼圆" pitchFamily="49" charset="-122"/>
                <a:ea typeface="幼圆" pitchFamily="49" charset="-122"/>
              </a:rPr>
              <a:t>求方案净现值的期望值</a:t>
            </a:r>
            <a:r>
              <a:rPr lang="en-US" altLang="zh-CN" sz="2200" b="1" dirty="0">
                <a:solidFill>
                  <a:srgbClr val="C89014"/>
                </a:solidFill>
                <a:latin typeface="幼圆" pitchFamily="49" charset="-122"/>
                <a:ea typeface="幼圆" pitchFamily="49" charset="-122"/>
              </a:rPr>
              <a:t> E(NPV)</a:t>
            </a:r>
            <a:r>
              <a:rPr lang="zh-CN" altLang="en-US" sz="2200" b="1" dirty="0">
                <a:solidFill>
                  <a:srgbClr val="C89014"/>
                </a:solidFill>
                <a:latin typeface="幼圆" pitchFamily="49" charset="-122"/>
                <a:ea typeface="幼圆" pitchFamily="49" charset="-122"/>
              </a:rPr>
              <a:t>；</a:t>
            </a:r>
          </a:p>
        </p:txBody>
      </p:sp>
      <p:sp>
        <p:nvSpPr>
          <p:cNvPr id="261128" name="Rectangle 8">
            <a:extLst>
              <a:ext uri="{FF2B5EF4-FFF2-40B4-BE49-F238E27FC236}">
                <a16:creationId xmlns:a16="http://schemas.microsoft.com/office/drawing/2014/main" id="{E2D3E65A-8137-8AEE-E42F-6372D32087E9}"/>
              </a:ext>
            </a:extLst>
          </p:cNvPr>
          <p:cNvSpPr>
            <a:spLocks noChangeArrowheads="1"/>
          </p:cNvSpPr>
          <p:nvPr/>
        </p:nvSpPr>
        <p:spPr bwMode="auto">
          <a:xfrm>
            <a:off x="462661" y="4205546"/>
            <a:ext cx="8280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b="1" dirty="0">
                <a:solidFill>
                  <a:srgbClr val="C89014"/>
                </a:solidFill>
                <a:latin typeface="幼圆" pitchFamily="49" charset="-122"/>
                <a:ea typeface="幼圆" pitchFamily="49" charset="-122"/>
              </a:rPr>
              <a:t>⑥ </a:t>
            </a:r>
            <a:r>
              <a:rPr lang="zh-CN" altLang="en-US" sz="2200" b="1" dirty="0">
                <a:solidFill>
                  <a:srgbClr val="C89014"/>
                </a:solidFill>
                <a:latin typeface="幼圆" pitchFamily="49" charset="-122"/>
                <a:ea typeface="幼圆" pitchFamily="49" charset="-122"/>
              </a:rPr>
              <a:t>求出方案净现值非负的累计概率；</a:t>
            </a:r>
          </a:p>
        </p:txBody>
      </p:sp>
      <p:sp>
        <p:nvSpPr>
          <p:cNvPr id="261130" name="Rectangle 10">
            <a:extLst>
              <a:ext uri="{FF2B5EF4-FFF2-40B4-BE49-F238E27FC236}">
                <a16:creationId xmlns:a16="http://schemas.microsoft.com/office/drawing/2014/main" id="{4213B75E-83A6-52CB-A61D-67631A966FEE}"/>
              </a:ext>
            </a:extLst>
          </p:cNvPr>
          <p:cNvSpPr>
            <a:spLocks noChangeArrowheads="1"/>
          </p:cNvSpPr>
          <p:nvPr/>
        </p:nvSpPr>
        <p:spPr bwMode="auto">
          <a:xfrm>
            <a:off x="462661" y="5106056"/>
            <a:ext cx="8280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b="1" dirty="0">
                <a:solidFill>
                  <a:srgbClr val="C89014"/>
                </a:solidFill>
                <a:latin typeface="幼圆" pitchFamily="49" charset="-122"/>
                <a:ea typeface="幼圆" pitchFamily="49" charset="-122"/>
              </a:rPr>
              <a:t>⑦ </a:t>
            </a:r>
            <a:r>
              <a:rPr lang="zh-CN" altLang="en-US" sz="2200" b="1" dirty="0">
                <a:solidFill>
                  <a:srgbClr val="C89014"/>
                </a:solidFill>
                <a:latin typeface="幼圆" pitchFamily="49" charset="-122"/>
                <a:ea typeface="幼圆" pitchFamily="49" charset="-122"/>
              </a:rPr>
              <a:t>对概率分析结果作说明。</a:t>
            </a:r>
          </a:p>
        </p:txBody>
      </p:sp>
      <p:sp>
        <p:nvSpPr>
          <p:cNvPr id="43025" name="Rectangle 11">
            <a:extLst>
              <a:ext uri="{FF2B5EF4-FFF2-40B4-BE49-F238E27FC236}">
                <a16:creationId xmlns:a16="http://schemas.microsoft.com/office/drawing/2014/main" id="{FE5C1E98-C3DC-B9C6-6A22-9E7D6855D177}"/>
              </a:ext>
            </a:extLst>
          </p:cNvPr>
          <p:cNvSpPr>
            <a:spLocks noChangeArrowheads="1"/>
          </p:cNvSpPr>
          <p:nvPr/>
        </p:nvSpPr>
        <p:spPr bwMode="auto">
          <a:xfrm>
            <a:off x="0" y="334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aphicFrame>
        <p:nvGraphicFramePr>
          <p:cNvPr id="261132" name="Object 12">
            <a:extLst>
              <a:ext uri="{FF2B5EF4-FFF2-40B4-BE49-F238E27FC236}">
                <a16:creationId xmlns:a16="http://schemas.microsoft.com/office/drawing/2014/main" id="{BE67D493-7E98-F42F-AB3E-4635A5D14844}"/>
              </a:ext>
            </a:extLst>
          </p:cNvPr>
          <p:cNvGraphicFramePr>
            <a:graphicFrameLocks noChangeAspect="1"/>
          </p:cNvGraphicFramePr>
          <p:nvPr>
            <p:extLst>
              <p:ext uri="{D42A27DB-BD31-4B8C-83A1-F6EECF244321}">
                <p14:modId xmlns:p14="http://schemas.microsoft.com/office/powerpoint/2010/main" val="1434565737"/>
              </p:ext>
            </p:extLst>
          </p:nvPr>
        </p:nvGraphicFramePr>
        <p:xfrm>
          <a:off x="1544638" y="2397730"/>
          <a:ext cx="2937352" cy="714375"/>
        </p:xfrm>
        <a:graphic>
          <a:graphicData uri="http://schemas.openxmlformats.org/presentationml/2006/ole">
            <mc:AlternateContent xmlns:mc="http://schemas.openxmlformats.org/markup-compatibility/2006">
              <mc:Choice xmlns:v="urn:schemas-microsoft-com:vml" Requires="v">
                <p:oleObj name="Equation" r:id="rId2" imgW="37744400" imgH="10236200" progId="Equation.DSMT4">
                  <p:embed/>
                </p:oleObj>
              </mc:Choice>
              <mc:Fallback>
                <p:oleObj name="Equation" r:id="rId2" imgW="37744400" imgH="10236200" progId="Equation.DSMT4">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2397730"/>
                        <a:ext cx="2937352" cy="714375"/>
                      </a:xfrm>
                      <a:prstGeom prst="rect">
                        <a:avLst/>
                      </a:prstGeom>
                      <a:gradFill rotWithShape="1">
                        <a:gsLst>
                          <a:gs pos="0">
                            <a:schemeClr val="accent1"/>
                          </a:gs>
                          <a:gs pos="100000">
                            <a:srgbClr val="036D7B"/>
                          </a:gs>
                        </a:gsLst>
                        <a:lin ang="5400000" scaled="1"/>
                      </a:gradFill>
                      <a:ln>
                        <a:noFill/>
                      </a:ln>
                      <a:effectLst>
                        <a:outerShdw dist="107763" dir="18900000" algn="ctr" rotWithShape="0">
                          <a:srgbClr val="808080">
                            <a:alpha val="50000"/>
                          </a:srgbClr>
                        </a:outerShdw>
                      </a:effectLst>
                    </p:spPr>
                  </p:pic>
                </p:oleObj>
              </mc:Fallback>
            </mc:AlternateContent>
          </a:graphicData>
        </a:graphic>
      </p:graphicFrame>
      <p:sp>
        <p:nvSpPr>
          <p:cNvPr id="261133" name="Rectangle 13">
            <a:extLst>
              <a:ext uri="{FF2B5EF4-FFF2-40B4-BE49-F238E27FC236}">
                <a16:creationId xmlns:a16="http://schemas.microsoft.com/office/drawing/2014/main" id="{60F01D35-7D45-C912-F493-BE7FD0D86FFF}"/>
              </a:ext>
            </a:extLst>
          </p:cNvPr>
          <p:cNvSpPr>
            <a:spLocks noChangeArrowheads="1"/>
          </p:cNvSpPr>
          <p:nvPr/>
        </p:nvSpPr>
        <p:spPr bwMode="auto">
          <a:xfrm>
            <a:off x="849575" y="3237173"/>
            <a:ext cx="828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latin typeface="幼圆" pitchFamily="49" charset="-122"/>
                <a:ea typeface="幼圆" pitchFamily="49" charset="-122"/>
              </a:rPr>
              <a:t>式中，</a:t>
            </a:r>
            <a:r>
              <a:rPr lang="en-US" altLang="zh-CN" sz="2000" b="1" dirty="0" err="1">
                <a:latin typeface="幼圆" pitchFamily="49" charset="-122"/>
                <a:ea typeface="幼圆" pitchFamily="49" charset="-122"/>
              </a:rPr>
              <a:t>P</a:t>
            </a:r>
            <a:r>
              <a:rPr lang="en-US" altLang="zh-CN" sz="2000" b="1" baseline="-25000" dirty="0" err="1">
                <a:latin typeface="幼圆" pitchFamily="49" charset="-122"/>
                <a:ea typeface="幼圆" pitchFamily="49" charset="-122"/>
              </a:rPr>
              <a:t>j</a:t>
            </a:r>
            <a:r>
              <a:rPr lang="zh-CN" altLang="en-US" sz="2000" b="1" dirty="0">
                <a:latin typeface="幼圆" pitchFamily="49" charset="-122"/>
                <a:ea typeface="幼圆" pitchFamily="49" charset="-122"/>
              </a:rPr>
              <a:t>为第</a:t>
            </a:r>
            <a:r>
              <a:rPr lang="en-US" altLang="zh-CN" sz="2000" b="1" dirty="0">
                <a:latin typeface="幼圆" pitchFamily="49" charset="-122"/>
                <a:ea typeface="幼圆" pitchFamily="49" charset="-122"/>
              </a:rPr>
              <a:t>j</a:t>
            </a:r>
            <a:r>
              <a:rPr lang="zh-CN" altLang="en-US" sz="2000" b="1" dirty="0">
                <a:latin typeface="幼圆" pitchFamily="49" charset="-122"/>
                <a:ea typeface="幼圆" pitchFamily="49" charset="-122"/>
              </a:rPr>
              <a:t>种状态出现的概率；</a:t>
            </a:r>
            <a:r>
              <a:rPr lang="en-US" altLang="zh-CN" sz="2000" b="1" dirty="0">
                <a:latin typeface="幼圆" pitchFamily="49" charset="-122"/>
                <a:ea typeface="幼圆" pitchFamily="49" charset="-122"/>
              </a:rPr>
              <a:t>k</a:t>
            </a:r>
            <a:r>
              <a:rPr lang="zh-CN" altLang="en-US" sz="2000" b="1" dirty="0">
                <a:latin typeface="幼圆" pitchFamily="49" charset="-122"/>
                <a:ea typeface="幼圆" pitchFamily="49" charset="-122"/>
              </a:rPr>
              <a:t>为可能出现的状态数</a:t>
            </a:r>
            <a:endParaRPr lang="zh-CN" altLang="en-US" sz="2000" b="1" baseline="-25000" dirty="0">
              <a:latin typeface="幼圆" pitchFamily="49" charset="-122"/>
              <a:ea typeface="幼圆" pitchFamily="49" charset="-122"/>
            </a:endParaRPr>
          </a:p>
        </p:txBody>
      </p:sp>
      <p:sp>
        <p:nvSpPr>
          <p:cNvPr id="261134" name="AutoShape 14">
            <a:hlinkClick r:id="" action="ppaction://customshow?id=6&amp;return=true" highlightClick="1"/>
            <a:extLst>
              <a:ext uri="{FF2B5EF4-FFF2-40B4-BE49-F238E27FC236}">
                <a16:creationId xmlns:a16="http://schemas.microsoft.com/office/drawing/2014/main" id="{AF03DC0B-1542-B2B0-1A5F-824EAC352301}"/>
              </a:ext>
            </a:extLst>
          </p:cNvPr>
          <p:cNvSpPr>
            <a:spLocks noChangeArrowheads="1"/>
          </p:cNvSpPr>
          <p:nvPr/>
        </p:nvSpPr>
        <p:spPr bwMode="auto">
          <a:xfrm>
            <a:off x="7551738" y="6291263"/>
            <a:ext cx="720725" cy="360362"/>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1"/>
                </a:solidFill>
                <a:latin typeface="幼圆" pitchFamily="49" charset="-122"/>
                <a:ea typeface="幼圆" pitchFamily="49" charset="-122"/>
              </a:rPr>
              <a:t>例题</a:t>
            </a:r>
          </a:p>
        </p:txBody>
      </p:sp>
      <p:sp>
        <p:nvSpPr>
          <p:cNvPr id="3" name="标题 4">
            <a:extLst>
              <a:ext uri="{FF2B5EF4-FFF2-40B4-BE49-F238E27FC236}">
                <a16:creationId xmlns:a16="http://schemas.microsoft.com/office/drawing/2014/main" id="{7F06316B-1C8C-5C0F-3BD4-E75EB46F8D68}"/>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3</a:t>
            </a:r>
            <a:r>
              <a:rPr lang="zh-CN" altLang="en-US" sz="2800" b="1" dirty="0">
                <a:latin typeface="幼圆" pitchFamily="49" charset="-122"/>
                <a:ea typeface="幼圆" pitchFamily="49" charset="-122"/>
              </a:rPr>
              <a:t>）概率树分析</a:t>
            </a:r>
            <a:endParaRPr kumimoji="1"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261126"/>
                                        </p:tgtEl>
                                        <p:attrNameLst>
                                          <p:attrName>style.visibility</p:attrName>
                                        </p:attrNameLst>
                                      </p:cBhvr>
                                      <p:to>
                                        <p:strVal val="visible"/>
                                      </p:to>
                                    </p:set>
                                    <p:animEffect transition="in" filter="slide(fromBottom)">
                                      <p:cBhvr>
                                        <p:cTn id="7" dur="500"/>
                                        <p:tgtEl>
                                          <p:spTgt spid="2611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261132"/>
                                        </p:tgtEl>
                                        <p:attrNameLst>
                                          <p:attrName>style.visibility</p:attrName>
                                        </p:attrNameLst>
                                      </p:cBhvr>
                                      <p:to>
                                        <p:strVal val="visible"/>
                                      </p:to>
                                    </p:set>
                                    <p:anim calcmode="lin" valueType="num">
                                      <p:cBhvr>
                                        <p:cTn id="12" dur="1000" fill="hold"/>
                                        <p:tgtEl>
                                          <p:spTgt spid="261132"/>
                                        </p:tgtEl>
                                        <p:attrNameLst>
                                          <p:attrName>ppt_w</p:attrName>
                                        </p:attrNameLst>
                                      </p:cBhvr>
                                      <p:tavLst>
                                        <p:tav tm="0">
                                          <p:val>
                                            <p:fltVal val="0"/>
                                          </p:val>
                                        </p:tav>
                                        <p:tav tm="100000">
                                          <p:val>
                                            <p:strVal val="#ppt_w"/>
                                          </p:val>
                                        </p:tav>
                                      </p:tavLst>
                                    </p:anim>
                                    <p:anim calcmode="lin" valueType="num">
                                      <p:cBhvr>
                                        <p:cTn id="13" dur="1000" fill="hold"/>
                                        <p:tgtEl>
                                          <p:spTgt spid="261132"/>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261133"/>
                                        </p:tgtEl>
                                        <p:attrNameLst>
                                          <p:attrName>style.visibility</p:attrName>
                                        </p:attrNameLst>
                                      </p:cBhvr>
                                      <p:to>
                                        <p:strVal val="visible"/>
                                      </p:to>
                                    </p:set>
                                    <p:animEffect transition="in" filter="slide(fromBottom)">
                                      <p:cBhvr>
                                        <p:cTn id="18" dur="500"/>
                                        <p:tgtEl>
                                          <p:spTgt spid="261133"/>
                                        </p:tgtEl>
                                      </p:cBhvr>
                                    </p:animEffect>
                                  </p:childTnLst>
                                </p:cTn>
                              </p:par>
                              <p:par>
                                <p:cTn id="19" presetID="12" presetClass="entr" presetSubtype="4" fill="hold" nodeType="withEffect">
                                  <p:stCondLst>
                                    <p:cond delay="0"/>
                                  </p:stCondLst>
                                  <p:childTnLst>
                                    <p:set>
                                      <p:cBhvr>
                                        <p:cTn id="20" dur="1" fill="hold">
                                          <p:stCondLst>
                                            <p:cond delay="0"/>
                                          </p:stCondLst>
                                        </p:cTn>
                                        <p:tgtEl>
                                          <p:spTgt spid="261128"/>
                                        </p:tgtEl>
                                        <p:attrNameLst>
                                          <p:attrName>style.visibility</p:attrName>
                                        </p:attrNameLst>
                                      </p:cBhvr>
                                      <p:to>
                                        <p:strVal val="visible"/>
                                      </p:to>
                                    </p:set>
                                    <p:animEffect transition="in" filter="slide(fromBottom)">
                                      <p:cBhvr>
                                        <p:cTn id="21" dur="500"/>
                                        <p:tgtEl>
                                          <p:spTgt spid="261128"/>
                                        </p:tgtEl>
                                      </p:cBhvr>
                                    </p:animEffect>
                                  </p:childTnLst>
                                </p:cTn>
                              </p:par>
                              <p:par>
                                <p:cTn id="22" presetID="12" presetClass="entr" presetSubtype="4" fill="hold" nodeType="withEffect">
                                  <p:stCondLst>
                                    <p:cond delay="0"/>
                                  </p:stCondLst>
                                  <p:childTnLst>
                                    <p:set>
                                      <p:cBhvr>
                                        <p:cTn id="23" dur="1" fill="hold">
                                          <p:stCondLst>
                                            <p:cond delay="0"/>
                                          </p:stCondLst>
                                        </p:cTn>
                                        <p:tgtEl>
                                          <p:spTgt spid="261130"/>
                                        </p:tgtEl>
                                        <p:attrNameLst>
                                          <p:attrName>style.visibility</p:attrName>
                                        </p:attrNameLst>
                                      </p:cBhvr>
                                      <p:to>
                                        <p:strVal val="visible"/>
                                      </p:to>
                                    </p:set>
                                    <p:animEffect transition="in" filter="slide(fromBottom)">
                                      <p:cBhvr>
                                        <p:cTn id="24" dur="500"/>
                                        <p:tgtEl>
                                          <p:spTgt spid="26113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261134"/>
                                        </p:tgtEl>
                                        <p:attrNameLst>
                                          <p:attrName>style.visibility</p:attrName>
                                        </p:attrNameLst>
                                      </p:cBhvr>
                                      <p:to>
                                        <p:strVal val="visible"/>
                                      </p:to>
                                    </p:set>
                                    <p:animEffect transition="in" filter="fade">
                                      <p:cBhvr>
                                        <p:cTn id="29" dur="500"/>
                                        <p:tgtEl>
                                          <p:spTgt spid="261134"/>
                                        </p:tgtEl>
                                      </p:cBhvr>
                                    </p:animEffect>
                                    <p:anim calcmode="lin" valueType="num">
                                      <p:cBhvr>
                                        <p:cTn id="30" dur="500" fill="hold"/>
                                        <p:tgtEl>
                                          <p:spTgt spid="261134"/>
                                        </p:tgtEl>
                                        <p:attrNameLst>
                                          <p:attrName>ppt_x</p:attrName>
                                        </p:attrNameLst>
                                      </p:cBhvr>
                                      <p:tavLst>
                                        <p:tav tm="0">
                                          <p:val>
                                            <p:strVal val="#ppt_x"/>
                                          </p:val>
                                        </p:tav>
                                        <p:tav tm="100000">
                                          <p:val>
                                            <p:strVal val="#ppt_x"/>
                                          </p:val>
                                        </p:tav>
                                      </p:tavLst>
                                    </p:anim>
                                    <p:anim calcmode="lin" valueType="num">
                                      <p:cBhvr>
                                        <p:cTn id="31" dur="500" fill="hold"/>
                                        <p:tgtEl>
                                          <p:spTgt spid="261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6" grpId="0"/>
      <p:bldP spid="261128" grpId="0"/>
      <p:bldP spid="261130" grpId="0"/>
      <p:bldP spid="261133" grpId="0"/>
      <p:bldP spid="2611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9C7FEF1E-6455-7738-B2B8-21793ABF310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75A849A2-75F9-3A4C-BBB2-2930161A7DA6}"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18</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grpSp>
        <p:nvGrpSpPr>
          <p:cNvPr id="269315" name="Group 3">
            <a:extLst>
              <a:ext uri="{FF2B5EF4-FFF2-40B4-BE49-F238E27FC236}">
                <a16:creationId xmlns:a16="http://schemas.microsoft.com/office/drawing/2014/main" id="{746BBDAA-51DC-FEC2-1F27-F9C5C83E5D93}"/>
              </a:ext>
            </a:extLst>
          </p:cNvPr>
          <p:cNvGrpSpPr>
            <a:grpSpLocks/>
          </p:cNvGrpSpPr>
          <p:nvPr/>
        </p:nvGrpSpPr>
        <p:grpSpPr bwMode="auto">
          <a:xfrm>
            <a:off x="4500563" y="1089025"/>
            <a:ext cx="3527425" cy="2519363"/>
            <a:chOff x="1565" y="892"/>
            <a:chExt cx="2222" cy="1587"/>
          </a:xfrm>
        </p:grpSpPr>
        <p:sp>
          <p:nvSpPr>
            <p:cNvPr id="75786" name="Rectangle 4">
              <a:extLst>
                <a:ext uri="{FF2B5EF4-FFF2-40B4-BE49-F238E27FC236}">
                  <a16:creationId xmlns:a16="http://schemas.microsoft.com/office/drawing/2014/main" id="{0DE6675D-E914-94F0-4B36-C87FDFFBA143}"/>
                </a:ext>
              </a:extLst>
            </p:cNvPr>
            <p:cNvSpPr>
              <a:spLocks noChangeArrowheads="1"/>
            </p:cNvSpPr>
            <p:nvPr/>
          </p:nvSpPr>
          <p:spPr bwMode="auto">
            <a:xfrm>
              <a:off x="1565" y="1612"/>
              <a:ext cx="202" cy="181"/>
            </a:xfrm>
            <a:prstGeom prst="rect">
              <a:avLst/>
            </a:prstGeom>
            <a:solidFill>
              <a:srgbClr val="CC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87" name="Oval 5">
              <a:extLst>
                <a:ext uri="{FF2B5EF4-FFF2-40B4-BE49-F238E27FC236}">
                  <a16:creationId xmlns:a16="http://schemas.microsoft.com/office/drawing/2014/main" id="{2DC57BE2-4A1A-039A-4596-97C0FAFD4E76}"/>
                </a:ext>
              </a:extLst>
            </p:cNvPr>
            <p:cNvSpPr>
              <a:spLocks noChangeArrowheads="1"/>
            </p:cNvSpPr>
            <p:nvPr/>
          </p:nvSpPr>
          <p:spPr bwMode="auto">
            <a:xfrm>
              <a:off x="2373" y="1195"/>
              <a:ext cx="202" cy="209"/>
            </a:xfrm>
            <a:prstGeom prst="ellipse">
              <a:avLst/>
            </a:prstGeom>
            <a:solidFill>
              <a:srgbClr val="CC99FF"/>
            </a:solidFill>
            <a:ln w="9525">
              <a:solidFill>
                <a:srgbClr val="000000"/>
              </a:solidFill>
              <a:round/>
              <a:headEnd/>
              <a:tailEnd/>
            </a:ln>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88" name="Oval 6">
              <a:extLst>
                <a:ext uri="{FF2B5EF4-FFF2-40B4-BE49-F238E27FC236}">
                  <a16:creationId xmlns:a16="http://schemas.microsoft.com/office/drawing/2014/main" id="{9282ECC3-7599-8CB8-E855-791CA611CE97}"/>
                </a:ext>
              </a:extLst>
            </p:cNvPr>
            <p:cNvSpPr>
              <a:spLocks noChangeArrowheads="1"/>
            </p:cNvSpPr>
            <p:nvPr/>
          </p:nvSpPr>
          <p:spPr bwMode="auto">
            <a:xfrm>
              <a:off x="2373" y="1999"/>
              <a:ext cx="202" cy="209"/>
            </a:xfrm>
            <a:prstGeom prst="ellipse">
              <a:avLst/>
            </a:prstGeom>
            <a:solidFill>
              <a:srgbClr val="CC99FF"/>
            </a:solidFill>
            <a:ln w="9525">
              <a:solidFill>
                <a:srgbClr val="000000"/>
              </a:solidFill>
              <a:round/>
              <a:headEnd/>
              <a:tailEnd/>
            </a:ln>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89" name="AutoShape 7">
              <a:extLst>
                <a:ext uri="{FF2B5EF4-FFF2-40B4-BE49-F238E27FC236}">
                  <a16:creationId xmlns:a16="http://schemas.microsoft.com/office/drawing/2014/main" id="{8AA34318-D108-AC6E-D704-2A0A8FC36A1A}"/>
                </a:ext>
              </a:extLst>
            </p:cNvPr>
            <p:cNvSpPr>
              <a:spLocks noChangeArrowheads="1"/>
            </p:cNvSpPr>
            <p:nvPr/>
          </p:nvSpPr>
          <p:spPr bwMode="auto">
            <a:xfrm rot="-5400000">
              <a:off x="3595" y="909"/>
              <a:ext cx="209" cy="175"/>
            </a:xfrm>
            <a:prstGeom prst="triangle">
              <a:avLst>
                <a:gd name="adj" fmla="val 50000"/>
              </a:avLst>
            </a:prstGeom>
            <a:solidFill>
              <a:srgbClr val="FFCC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90" name="AutoShape 8">
              <a:extLst>
                <a:ext uri="{FF2B5EF4-FFF2-40B4-BE49-F238E27FC236}">
                  <a16:creationId xmlns:a16="http://schemas.microsoft.com/office/drawing/2014/main" id="{89572B5D-7AB2-DB0B-2743-1650F25C53F6}"/>
                </a:ext>
              </a:extLst>
            </p:cNvPr>
            <p:cNvSpPr>
              <a:spLocks noChangeArrowheads="1"/>
            </p:cNvSpPr>
            <p:nvPr/>
          </p:nvSpPr>
          <p:spPr bwMode="auto">
            <a:xfrm rot="-5400000">
              <a:off x="3595" y="1201"/>
              <a:ext cx="209" cy="175"/>
            </a:xfrm>
            <a:prstGeom prst="triangle">
              <a:avLst>
                <a:gd name="adj" fmla="val 50000"/>
              </a:avLst>
            </a:prstGeom>
            <a:solidFill>
              <a:srgbClr val="FFCC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91" name="AutoShape 9">
              <a:extLst>
                <a:ext uri="{FF2B5EF4-FFF2-40B4-BE49-F238E27FC236}">
                  <a16:creationId xmlns:a16="http://schemas.microsoft.com/office/drawing/2014/main" id="{6BCB45A2-3544-9FE4-FC1E-5EC6FBC55BF1}"/>
                </a:ext>
              </a:extLst>
            </p:cNvPr>
            <p:cNvSpPr>
              <a:spLocks noChangeArrowheads="1"/>
            </p:cNvSpPr>
            <p:nvPr/>
          </p:nvSpPr>
          <p:spPr bwMode="auto">
            <a:xfrm rot="-5400000">
              <a:off x="3595" y="1473"/>
              <a:ext cx="209" cy="175"/>
            </a:xfrm>
            <a:prstGeom prst="triangle">
              <a:avLst>
                <a:gd name="adj" fmla="val 50000"/>
              </a:avLst>
            </a:prstGeom>
            <a:solidFill>
              <a:srgbClr val="FFCC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92" name="AutoShape 10">
              <a:extLst>
                <a:ext uri="{FF2B5EF4-FFF2-40B4-BE49-F238E27FC236}">
                  <a16:creationId xmlns:a16="http://schemas.microsoft.com/office/drawing/2014/main" id="{99022397-8437-16BD-250E-F4D0823A1FC8}"/>
                </a:ext>
              </a:extLst>
            </p:cNvPr>
            <p:cNvSpPr>
              <a:spLocks noChangeArrowheads="1"/>
            </p:cNvSpPr>
            <p:nvPr/>
          </p:nvSpPr>
          <p:spPr bwMode="auto">
            <a:xfrm rot="-5400000">
              <a:off x="3595" y="1744"/>
              <a:ext cx="209" cy="175"/>
            </a:xfrm>
            <a:prstGeom prst="triangle">
              <a:avLst>
                <a:gd name="adj" fmla="val 50000"/>
              </a:avLst>
            </a:prstGeom>
            <a:solidFill>
              <a:srgbClr val="FFCC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93" name="AutoShape 11">
              <a:extLst>
                <a:ext uri="{FF2B5EF4-FFF2-40B4-BE49-F238E27FC236}">
                  <a16:creationId xmlns:a16="http://schemas.microsoft.com/office/drawing/2014/main" id="{F8AB9A6D-B131-D3F7-980C-F97209F7DBF8}"/>
                </a:ext>
              </a:extLst>
            </p:cNvPr>
            <p:cNvSpPr>
              <a:spLocks noChangeArrowheads="1"/>
            </p:cNvSpPr>
            <p:nvPr/>
          </p:nvSpPr>
          <p:spPr bwMode="auto">
            <a:xfrm rot="-5400000">
              <a:off x="3595" y="2016"/>
              <a:ext cx="209" cy="175"/>
            </a:xfrm>
            <a:prstGeom prst="triangle">
              <a:avLst>
                <a:gd name="adj" fmla="val 50000"/>
              </a:avLst>
            </a:prstGeom>
            <a:solidFill>
              <a:srgbClr val="FFCC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94" name="AutoShape 12">
              <a:extLst>
                <a:ext uri="{FF2B5EF4-FFF2-40B4-BE49-F238E27FC236}">
                  <a16:creationId xmlns:a16="http://schemas.microsoft.com/office/drawing/2014/main" id="{C05E38F4-C804-65EC-6156-E1DEC82691C3}"/>
                </a:ext>
              </a:extLst>
            </p:cNvPr>
            <p:cNvSpPr>
              <a:spLocks noChangeArrowheads="1"/>
            </p:cNvSpPr>
            <p:nvPr/>
          </p:nvSpPr>
          <p:spPr bwMode="auto">
            <a:xfrm rot="-5400000">
              <a:off x="3595" y="2287"/>
              <a:ext cx="209" cy="175"/>
            </a:xfrm>
            <a:prstGeom prst="triangle">
              <a:avLst>
                <a:gd name="adj" fmla="val 50000"/>
              </a:avLst>
            </a:prstGeom>
            <a:solidFill>
              <a:srgbClr val="FFCC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95" name="Freeform 13">
              <a:extLst>
                <a:ext uri="{FF2B5EF4-FFF2-40B4-BE49-F238E27FC236}">
                  <a16:creationId xmlns:a16="http://schemas.microsoft.com/office/drawing/2014/main" id="{E31F19E6-C881-9E3B-D7A7-7E303ACE7BB0}"/>
                </a:ext>
              </a:extLst>
            </p:cNvPr>
            <p:cNvSpPr>
              <a:spLocks/>
            </p:cNvSpPr>
            <p:nvPr/>
          </p:nvSpPr>
          <p:spPr bwMode="auto">
            <a:xfrm>
              <a:off x="2592" y="1296"/>
              <a:ext cx="1018" cy="0"/>
            </a:xfrm>
            <a:custGeom>
              <a:avLst/>
              <a:gdLst>
                <a:gd name="T0" fmla="*/ 0 w 1815"/>
                <a:gd name="T1" fmla="*/ 0 h 1"/>
                <a:gd name="T2" fmla="*/ 571 w 1815"/>
                <a:gd name="T3" fmla="*/ 0 h 1"/>
                <a:gd name="T4" fmla="*/ 0 60000 65536"/>
                <a:gd name="T5" fmla="*/ 0 60000 65536"/>
              </a:gdLst>
              <a:ahLst/>
              <a:cxnLst>
                <a:cxn ang="T4">
                  <a:pos x="T0" y="T1"/>
                </a:cxn>
                <a:cxn ang="T5">
                  <a:pos x="T2" y="T3"/>
                </a:cxn>
              </a:cxnLst>
              <a:rect l="0" t="0" r="r" b="b"/>
              <a:pathLst>
                <a:path w="1815" h="1">
                  <a:moveTo>
                    <a:pt x="0" y="0"/>
                  </a:moveTo>
                  <a:lnTo>
                    <a:pt x="1815"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96" name="Freeform 14">
              <a:extLst>
                <a:ext uri="{FF2B5EF4-FFF2-40B4-BE49-F238E27FC236}">
                  <a16:creationId xmlns:a16="http://schemas.microsoft.com/office/drawing/2014/main" id="{79DC8951-9DAD-44BE-FE0C-4FF4E2A2AE45}"/>
                </a:ext>
              </a:extLst>
            </p:cNvPr>
            <p:cNvSpPr>
              <a:spLocks/>
            </p:cNvSpPr>
            <p:nvPr/>
          </p:nvSpPr>
          <p:spPr bwMode="auto">
            <a:xfrm>
              <a:off x="1775" y="1303"/>
              <a:ext cx="598" cy="393"/>
            </a:xfrm>
            <a:custGeom>
              <a:avLst/>
              <a:gdLst>
                <a:gd name="T0" fmla="*/ 0 w 1065"/>
                <a:gd name="T1" fmla="*/ 228 h 678"/>
                <a:gd name="T2" fmla="*/ 336 w 1065"/>
                <a:gd name="T3" fmla="*/ 0 h 678"/>
                <a:gd name="T4" fmla="*/ 0 60000 65536"/>
                <a:gd name="T5" fmla="*/ 0 60000 65536"/>
              </a:gdLst>
              <a:ahLst/>
              <a:cxnLst>
                <a:cxn ang="T4">
                  <a:pos x="T0" y="T1"/>
                </a:cxn>
                <a:cxn ang="T5">
                  <a:pos x="T2" y="T3"/>
                </a:cxn>
              </a:cxnLst>
              <a:rect l="0" t="0" r="r" b="b"/>
              <a:pathLst>
                <a:path w="1065" h="678">
                  <a:moveTo>
                    <a:pt x="0" y="678"/>
                  </a:moveTo>
                  <a:lnTo>
                    <a:pt x="1065"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97" name="Freeform 15">
              <a:extLst>
                <a:ext uri="{FF2B5EF4-FFF2-40B4-BE49-F238E27FC236}">
                  <a16:creationId xmlns:a16="http://schemas.microsoft.com/office/drawing/2014/main" id="{BBE19CB0-7B83-8EFF-752E-5BD302682662}"/>
                </a:ext>
              </a:extLst>
            </p:cNvPr>
            <p:cNvSpPr>
              <a:spLocks/>
            </p:cNvSpPr>
            <p:nvPr/>
          </p:nvSpPr>
          <p:spPr bwMode="auto">
            <a:xfrm>
              <a:off x="1775" y="1696"/>
              <a:ext cx="598" cy="400"/>
            </a:xfrm>
            <a:custGeom>
              <a:avLst/>
              <a:gdLst>
                <a:gd name="T0" fmla="*/ 0 w 1065"/>
                <a:gd name="T1" fmla="*/ 0 h 690"/>
                <a:gd name="T2" fmla="*/ 336 w 1065"/>
                <a:gd name="T3" fmla="*/ 232 h 690"/>
                <a:gd name="T4" fmla="*/ 0 60000 65536"/>
                <a:gd name="T5" fmla="*/ 0 60000 65536"/>
              </a:gdLst>
              <a:ahLst/>
              <a:cxnLst>
                <a:cxn ang="T4">
                  <a:pos x="T0" y="T1"/>
                </a:cxn>
                <a:cxn ang="T5">
                  <a:pos x="T2" y="T3"/>
                </a:cxn>
              </a:cxnLst>
              <a:rect l="0" t="0" r="r" b="b"/>
              <a:pathLst>
                <a:path w="1065" h="690">
                  <a:moveTo>
                    <a:pt x="0" y="0"/>
                  </a:moveTo>
                  <a:lnTo>
                    <a:pt x="1065" y="69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98" name="Freeform 16">
              <a:extLst>
                <a:ext uri="{FF2B5EF4-FFF2-40B4-BE49-F238E27FC236}">
                  <a16:creationId xmlns:a16="http://schemas.microsoft.com/office/drawing/2014/main" id="{CC4C6626-9AF3-3FBC-FE96-1B1E4EBC06D4}"/>
                </a:ext>
              </a:extLst>
            </p:cNvPr>
            <p:cNvSpPr>
              <a:spLocks/>
            </p:cNvSpPr>
            <p:nvPr/>
          </p:nvSpPr>
          <p:spPr bwMode="auto">
            <a:xfrm>
              <a:off x="2600" y="1000"/>
              <a:ext cx="1010" cy="287"/>
            </a:xfrm>
            <a:custGeom>
              <a:avLst/>
              <a:gdLst>
                <a:gd name="T0" fmla="*/ 0 w 1800"/>
                <a:gd name="T1" fmla="*/ 166 h 495"/>
                <a:gd name="T2" fmla="*/ 567 w 1800"/>
                <a:gd name="T3" fmla="*/ 0 h 495"/>
                <a:gd name="T4" fmla="*/ 0 60000 65536"/>
                <a:gd name="T5" fmla="*/ 0 60000 65536"/>
              </a:gdLst>
              <a:ahLst/>
              <a:cxnLst>
                <a:cxn ang="T4">
                  <a:pos x="T0" y="T1"/>
                </a:cxn>
                <a:cxn ang="T5">
                  <a:pos x="T2" y="T3"/>
                </a:cxn>
              </a:cxnLst>
              <a:rect l="0" t="0" r="r" b="b"/>
              <a:pathLst>
                <a:path w="1800" h="495">
                  <a:moveTo>
                    <a:pt x="0" y="495"/>
                  </a:moveTo>
                  <a:lnTo>
                    <a:pt x="1800"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99" name="Freeform 17">
              <a:extLst>
                <a:ext uri="{FF2B5EF4-FFF2-40B4-BE49-F238E27FC236}">
                  <a16:creationId xmlns:a16="http://schemas.microsoft.com/office/drawing/2014/main" id="{F0864AE0-651C-45AB-8360-A35106CB3044}"/>
                </a:ext>
              </a:extLst>
            </p:cNvPr>
            <p:cNvSpPr>
              <a:spLocks/>
            </p:cNvSpPr>
            <p:nvPr/>
          </p:nvSpPr>
          <p:spPr bwMode="auto">
            <a:xfrm>
              <a:off x="2592" y="1304"/>
              <a:ext cx="1018" cy="253"/>
            </a:xfrm>
            <a:custGeom>
              <a:avLst/>
              <a:gdLst>
                <a:gd name="T0" fmla="*/ 0 w 1815"/>
                <a:gd name="T1" fmla="*/ 0 h 435"/>
                <a:gd name="T2" fmla="*/ 571 w 1815"/>
                <a:gd name="T3" fmla="*/ 147 h 435"/>
                <a:gd name="T4" fmla="*/ 0 60000 65536"/>
                <a:gd name="T5" fmla="*/ 0 60000 65536"/>
              </a:gdLst>
              <a:ahLst/>
              <a:cxnLst>
                <a:cxn ang="T4">
                  <a:pos x="T0" y="T1"/>
                </a:cxn>
                <a:cxn ang="T5">
                  <a:pos x="T2" y="T3"/>
                </a:cxn>
              </a:cxnLst>
              <a:rect l="0" t="0" r="r" b="b"/>
              <a:pathLst>
                <a:path w="1815" h="435">
                  <a:moveTo>
                    <a:pt x="0" y="0"/>
                  </a:moveTo>
                  <a:lnTo>
                    <a:pt x="1815" y="435"/>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800" name="Freeform 18">
              <a:extLst>
                <a:ext uri="{FF2B5EF4-FFF2-40B4-BE49-F238E27FC236}">
                  <a16:creationId xmlns:a16="http://schemas.microsoft.com/office/drawing/2014/main" id="{5D6849DB-16D7-5E01-164E-79AD7294A66A}"/>
                </a:ext>
              </a:extLst>
            </p:cNvPr>
            <p:cNvSpPr>
              <a:spLocks/>
            </p:cNvSpPr>
            <p:nvPr/>
          </p:nvSpPr>
          <p:spPr bwMode="auto">
            <a:xfrm>
              <a:off x="2583" y="2105"/>
              <a:ext cx="1036" cy="0"/>
            </a:xfrm>
            <a:custGeom>
              <a:avLst/>
              <a:gdLst>
                <a:gd name="T0" fmla="*/ 0 w 1845"/>
                <a:gd name="T1" fmla="*/ 0 h 1"/>
                <a:gd name="T2" fmla="*/ 582 w 1845"/>
                <a:gd name="T3" fmla="*/ 0 h 1"/>
                <a:gd name="T4" fmla="*/ 0 60000 65536"/>
                <a:gd name="T5" fmla="*/ 0 60000 65536"/>
              </a:gdLst>
              <a:ahLst/>
              <a:cxnLst>
                <a:cxn ang="T4">
                  <a:pos x="T0" y="T1"/>
                </a:cxn>
                <a:cxn ang="T5">
                  <a:pos x="T2" y="T3"/>
                </a:cxn>
              </a:cxnLst>
              <a:rect l="0" t="0" r="r" b="b"/>
              <a:pathLst>
                <a:path w="1845" h="1">
                  <a:moveTo>
                    <a:pt x="0" y="0"/>
                  </a:moveTo>
                  <a:lnTo>
                    <a:pt x="1845"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801" name="Freeform 19">
              <a:extLst>
                <a:ext uri="{FF2B5EF4-FFF2-40B4-BE49-F238E27FC236}">
                  <a16:creationId xmlns:a16="http://schemas.microsoft.com/office/drawing/2014/main" id="{DA0F9456-E68B-2472-1FC3-9AF793781B36}"/>
                </a:ext>
              </a:extLst>
            </p:cNvPr>
            <p:cNvSpPr>
              <a:spLocks/>
            </p:cNvSpPr>
            <p:nvPr/>
          </p:nvSpPr>
          <p:spPr bwMode="auto">
            <a:xfrm>
              <a:off x="2600" y="1844"/>
              <a:ext cx="1002" cy="252"/>
            </a:xfrm>
            <a:custGeom>
              <a:avLst/>
              <a:gdLst>
                <a:gd name="T0" fmla="*/ 0 w 1785"/>
                <a:gd name="T1" fmla="*/ 146 h 435"/>
                <a:gd name="T2" fmla="*/ 562 w 1785"/>
                <a:gd name="T3" fmla="*/ 0 h 435"/>
                <a:gd name="T4" fmla="*/ 0 60000 65536"/>
                <a:gd name="T5" fmla="*/ 0 60000 65536"/>
              </a:gdLst>
              <a:ahLst/>
              <a:cxnLst>
                <a:cxn ang="T4">
                  <a:pos x="T0" y="T1"/>
                </a:cxn>
                <a:cxn ang="T5">
                  <a:pos x="T2" y="T3"/>
                </a:cxn>
              </a:cxnLst>
              <a:rect l="0" t="0" r="r" b="b"/>
              <a:pathLst>
                <a:path w="1785" h="435">
                  <a:moveTo>
                    <a:pt x="0" y="435"/>
                  </a:moveTo>
                  <a:lnTo>
                    <a:pt x="1785" y="0"/>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802" name="Freeform 20">
              <a:extLst>
                <a:ext uri="{FF2B5EF4-FFF2-40B4-BE49-F238E27FC236}">
                  <a16:creationId xmlns:a16="http://schemas.microsoft.com/office/drawing/2014/main" id="{D90CCAAA-C19C-5E5F-E4A9-D1ECBF13D8C9}"/>
                </a:ext>
              </a:extLst>
            </p:cNvPr>
            <p:cNvSpPr>
              <a:spLocks/>
            </p:cNvSpPr>
            <p:nvPr/>
          </p:nvSpPr>
          <p:spPr bwMode="auto">
            <a:xfrm>
              <a:off x="2600" y="2114"/>
              <a:ext cx="1010" cy="269"/>
            </a:xfrm>
            <a:custGeom>
              <a:avLst/>
              <a:gdLst>
                <a:gd name="T0" fmla="*/ 0 w 1800"/>
                <a:gd name="T1" fmla="*/ 0 h 465"/>
                <a:gd name="T2" fmla="*/ 567 w 1800"/>
                <a:gd name="T3" fmla="*/ 156 h 465"/>
                <a:gd name="T4" fmla="*/ 0 60000 65536"/>
                <a:gd name="T5" fmla="*/ 0 60000 65536"/>
              </a:gdLst>
              <a:ahLst/>
              <a:cxnLst>
                <a:cxn ang="T4">
                  <a:pos x="T0" y="T1"/>
                </a:cxn>
                <a:cxn ang="T5">
                  <a:pos x="T2" y="T3"/>
                </a:cxn>
              </a:cxnLst>
              <a:rect l="0" t="0" r="r" b="b"/>
              <a:pathLst>
                <a:path w="1800" h="465">
                  <a:moveTo>
                    <a:pt x="0" y="0"/>
                  </a:moveTo>
                  <a:lnTo>
                    <a:pt x="1800" y="465"/>
                  </a:lnTo>
                </a:path>
              </a:pathLst>
            </a:custGeom>
            <a:noFill/>
            <a:ln w="9525">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269333" name="Rectangle 21">
            <a:extLst>
              <a:ext uri="{FF2B5EF4-FFF2-40B4-BE49-F238E27FC236}">
                <a16:creationId xmlns:a16="http://schemas.microsoft.com/office/drawing/2014/main" id="{8CDF1C57-9246-3762-DAC3-4C5B3CEE98C8}"/>
              </a:ext>
            </a:extLst>
          </p:cNvPr>
          <p:cNvSpPr>
            <a:spLocks noChangeArrowheads="1"/>
          </p:cNvSpPr>
          <p:nvPr/>
        </p:nvSpPr>
        <p:spPr bwMode="auto">
          <a:xfrm>
            <a:off x="234156" y="3679825"/>
            <a:ext cx="8675687" cy="2773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0"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幼圆" pitchFamily="49" charset="-122"/>
                <a:cs typeface="+mn-cs"/>
              </a:rPr>
              <a:t>——</a:t>
            </a:r>
            <a:r>
              <a:rPr kumimoji="0"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决策点。从它引出的分枝为策略方案分枝，分枝数反映可能的策略方案数。</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0"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幼圆" pitchFamily="49" charset="-122"/>
                <a:cs typeface="+mn-cs"/>
              </a:rPr>
              <a:t>——</a:t>
            </a:r>
            <a:r>
              <a:rPr kumimoji="0"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策略方案节点，节点上方注有该策略方案的期望值。从它引出的分枝为概率分枝，每个分枝上注明自然状态及其出现的概率，分枝数反映可能的自然状态数。</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0" lang="en-US" altLang="zh-CN" sz="2200" b="1" i="0" u="none" strike="noStrike" kern="1200" cap="none" spc="0" normalizeH="0" baseline="0" noProof="0" dirty="0">
                <a:ln>
                  <a:noFill/>
                </a:ln>
                <a:solidFill>
                  <a:srgbClr val="000000"/>
                </a:solidFill>
                <a:effectLst/>
                <a:uLnTx/>
                <a:uFillTx/>
                <a:latin typeface="Arial" panose="020B0604020202020204" pitchFamily="34" charset="0"/>
                <a:ea typeface="幼圆" pitchFamily="49" charset="-122"/>
                <a:cs typeface="+mn-cs"/>
              </a:rPr>
              <a:t>——</a:t>
            </a:r>
            <a:r>
              <a:rPr kumimoji="0"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事件节点，又称</a:t>
            </a:r>
            <a:r>
              <a:rPr kumimoji="0"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幼圆" pitchFamily="49" charset="-122"/>
                <a:cs typeface="+mn-cs"/>
              </a:rPr>
              <a:t>“</a:t>
            </a:r>
            <a:r>
              <a:rPr kumimoji="0"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末梢</a:t>
            </a:r>
            <a:r>
              <a:rPr kumimoji="0" lang="zh-CN" altLang="en-US" sz="2200" b="1" i="0" u="none" strike="noStrike" kern="1200" cap="none" spc="0" normalizeH="0" baseline="0" noProof="0" dirty="0">
                <a:ln>
                  <a:noFill/>
                </a:ln>
                <a:solidFill>
                  <a:srgbClr val="000000"/>
                </a:solidFill>
                <a:effectLst/>
                <a:uLnTx/>
                <a:uFillTx/>
                <a:latin typeface="Arial" panose="020B0604020202020204" pitchFamily="34" charset="0"/>
                <a:ea typeface="幼圆" pitchFamily="49" charset="-122"/>
                <a:cs typeface="+mn-cs"/>
              </a:rPr>
              <a:t>”</a:t>
            </a:r>
            <a:r>
              <a:rPr kumimoji="0"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。它的旁边注有每一策略方案在相应状态下的损益值。</a:t>
            </a:r>
          </a:p>
        </p:txBody>
      </p:sp>
      <p:sp>
        <p:nvSpPr>
          <p:cNvPr id="269334" name="Rectangle 22">
            <a:extLst>
              <a:ext uri="{FF2B5EF4-FFF2-40B4-BE49-F238E27FC236}">
                <a16:creationId xmlns:a16="http://schemas.microsoft.com/office/drawing/2014/main" id="{F5EB150A-DD3B-5684-DED6-FFD7B042DD07}"/>
              </a:ext>
            </a:extLst>
          </p:cNvPr>
          <p:cNvSpPr>
            <a:spLocks noChangeArrowheads="1"/>
          </p:cNvSpPr>
          <p:nvPr/>
        </p:nvSpPr>
        <p:spPr bwMode="auto">
          <a:xfrm>
            <a:off x="306388" y="3770314"/>
            <a:ext cx="215900" cy="215900"/>
          </a:xfrm>
          <a:prstGeom prst="rect">
            <a:avLst/>
          </a:prstGeom>
          <a:solidFill>
            <a:srgbClr val="CC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9335" name="Oval 23">
            <a:extLst>
              <a:ext uri="{FF2B5EF4-FFF2-40B4-BE49-F238E27FC236}">
                <a16:creationId xmlns:a16="http://schemas.microsoft.com/office/drawing/2014/main" id="{D3A23598-A018-1354-8EFB-CB9A15A49FC4}"/>
              </a:ext>
            </a:extLst>
          </p:cNvPr>
          <p:cNvSpPr>
            <a:spLocks noChangeArrowheads="1"/>
          </p:cNvSpPr>
          <p:nvPr/>
        </p:nvSpPr>
        <p:spPr bwMode="auto">
          <a:xfrm>
            <a:off x="320177" y="4633922"/>
            <a:ext cx="215900" cy="215900"/>
          </a:xfrm>
          <a:prstGeom prst="ellipse">
            <a:avLst/>
          </a:prstGeom>
          <a:solidFill>
            <a:srgbClr val="CC99FF"/>
          </a:solidFill>
          <a:ln w="9525">
            <a:solidFill>
              <a:srgbClr val="000000"/>
            </a:solidFill>
            <a:round/>
            <a:headEnd/>
            <a:tailEnd/>
          </a:ln>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9336" name="AutoShape 24">
            <a:extLst>
              <a:ext uri="{FF2B5EF4-FFF2-40B4-BE49-F238E27FC236}">
                <a16:creationId xmlns:a16="http://schemas.microsoft.com/office/drawing/2014/main" id="{80B9F2D7-541E-1E65-523A-F8599E3D9980}"/>
              </a:ext>
            </a:extLst>
          </p:cNvPr>
          <p:cNvSpPr>
            <a:spLocks noChangeArrowheads="1"/>
          </p:cNvSpPr>
          <p:nvPr/>
        </p:nvSpPr>
        <p:spPr bwMode="auto">
          <a:xfrm>
            <a:off x="289354" y="5803919"/>
            <a:ext cx="215900" cy="215900"/>
          </a:xfrm>
          <a:prstGeom prst="triangle">
            <a:avLst>
              <a:gd name="adj" fmla="val 50000"/>
            </a:avLst>
          </a:prstGeom>
          <a:solidFill>
            <a:srgbClr val="FFCC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5785" name="Rectangle 25">
            <a:extLst>
              <a:ext uri="{FF2B5EF4-FFF2-40B4-BE49-F238E27FC236}">
                <a16:creationId xmlns:a16="http://schemas.microsoft.com/office/drawing/2014/main" id="{178D15C8-5D39-4906-F3F6-23CFBC3674B8}"/>
              </a:ext>
            </a:extLst>
          </p:cNvPr>
          <p:cNvSpPr>
            <a:spLocks noChangeArrowheads="1"/>
          </p:cNvSpPr>
          <p:nvPr/>
        </p:nvSpPr>
        <p:spPr bwMode="auto">
          <a:xfrm>
            <a:off x="881063" y="2033588"/>
            <a:ext cx="3200400" cy="4270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2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决策树图及符号说明</a:t>
            </a:r>
          </a:p>
        </p:txBody>
      </p:sp>
      <p:sp>
        <p:nvSpPr>
          <p:cNvPr id="3" name="标题 4">
            <a:extLst>
              <a:ext uri="{FF2B5EF4-FFF2-40B4-BE49-F238E27FC236}">
                <a16:creationId xmlns:a16="http://schemas.microsoft.com/office/drawing/2014/main" id="{B8F66982-420D-974F-C2FC-D55FB39EAB92}"/>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3</a:t>
            </a:r>
            <a:r>
              <a:rPr lang="zh-CN" altLang="en-US" sz="2800" b="1" dirty="0">
                <a:latin typeface="幼圆" pitchFamily="49" charset="-122"/>
                <a:ea typeface="幼圆" pitchFamily="49" charset="-122"/>
              </a:rPr>
              <a:t>）概率树分析</a:t>
            </a:r>
            <a:endParaRPr kumimoji="1" lang="zh-CN" altLang="en-US" sz="2800" dirty="0"/>
          </a:p>
        </p:txBody>
      </p:sp>
    </p:spTree>
    <p:extLst>
      <p:ext uri="{BB962C8B-B14F-4D97-AF65-F5344CB8AC3E}">
        <p14:creationId xmlns:p14="http://schemas.microsoft.com/office/powerpoint/2010/main" val="180251542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9315"/>
                                        </p:tgtEl>
                                        <p:attrNameLst>
                                          <p:attrName>style.visibility</p:attrName>
                                        </p:attrNameLst>
                                      </p:cBhvr>
                                      <p:to>
                                        <p:strVal val="visible"/>
                                      </p:to>
                                    </p:set>
                                    <p:animEffect transition="in" filter="wipe(left)">
                                      <p:cBhvr>
                                        <p:cTn id="7" dur="500"/>
                                        <p:tgtEl>
                                          <p:spTgt spid="269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69334"/>
                                        </p:tgtEl>
                                        <p:attrNameLst>
                                          <p:attrName>style.visibility</p:attrName>
                                        </p:attrNameLst>
                                      </p:cBhvr>
                                      <p:to>
                                        <p:strVal val="visible"/>
                                      </p:to>
                                    </p:set>
                                    <p:animEffect transition="in" filter="dissolve">
                                      <p:cBhvr>
                                        <p:cTn id="12" dur="500"/>
                                        <p:tgtEl>
                                          <p:spTgt spid="269334"/>
                                        </p:tgtEl>
                                      </p:cBhvr>
                                    </p:animEffect>
                                  </p:childTnLst>
                                </p:cTn>
                              </p:par>
                            </p:childTnLst>
                          </p:cTn>
                        </p:par>
                        <p:par>
                          <p:cTn id="13" fill="hold" nodeType="afterGroup">
                            <p:stCondLst>
                              <p:cond delay="500"/>
                            </p:stCondLst>
                            <p:childTnLst>
                              <p:par>
                                <p:cTn id="14" presetID="16" presetClass="entr" presetSubtype="26" fill="hold" nodeType="afterEffect">
                                  <p:stCondLst>
                                    <p:cond delay="0"/>
                                  </p:stCondLst>
                                  <p:childTnLst>
                                    <p:set>
                                      <p:cBhvr>
                                        <p:cTn id="15" dur="1" fill="hold">
                                          <p:stCondLst>
                                            <p:cond delay="0"/>
                                          </p:stCondLst>
                                        </p:cTn>
                                        <p:tgtEl>
                                          <p:spTgt spid="269333">
                                            <p:txEl>
                                              <p:pRg st="0" end="0"/>
                                            </p:txEl>
                                          </p:spTgt>
                                        </p:tgtEl>
                                        <p:attrNameLst>
                                          <p:attrName>style.visibility</p:attrName>
                                        </p:attrNameLst>
                                      </p:cBhvr>
                                      <p:to>
                                        <p:strVal val="visible"/>
                                      </p:to>
                                    </p:set>
                                    <p:animEffect transition="in" filter="barn(inHorizontal)">
                                      <p:cBhvr>
                                        <p:cTn id="16" dur="500"/>
                                        <p:tgtEl>
                                          <p:spTgt spid="26933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69335"/>
                                        </p:tgtEl>
                                        <p:attrNameLst>
                                          <p:attrName>style.visibility</p:attrName>
                                        </p:attrNameLst>
                                      </p:cBhvr>
                                      <p:to>
                                        <p:strVal val="visible"/>
                                      </p:to>
                                    </p:set>
                                    <p:animEffect transition="in" filter="dissolve">
                                      <p:cBhvr>
                                        <p:cTn id="21" dur="500"/>
                                        <p:tgtEl>
                                          <p:spTgt spid="269335"/>
                                        </p:tgtEl>
                                      </p:cBhvr>
                                    </p:animEffect>
                                  </p:childTnLst>
                                </p:cTn>
                              </p:par>
                            </p:childTnLst>
                          </p:cTn>
                        </p:par>
                        <p:par>
                          <p:cTn id="22" fill="hold" nodeType="afterGroup">
                            <p:stCondLst>
                              <p:cond delay="500"/>
                            </p:stCondLst>
                            <p:childTnLst>
                              <p:par>
                                <p:cTn id="23" presetID="16" presetClass="entr" presetSubtype="26" fill="hold" nodeType="afterEffect">
                                  <p:stCondLst>
                                    <p:cond delay="0"/>
                                  </p:stCondLst>
                                  <p:childTnLst>
                                    <p:set>
                                      <p:cBhvr>
                                        <p:cTn id="24" dur="1" fill="hold">
                                          <p:stCondLst>
                                            <p:cond delay="0"/>
                                          </p:stCondLst>
                                        </p:cTn>
                                        <p:tgtEl>
                                          <p:spTgt spid="269333">
                                            <p:txEl>
                                              <p:pRg st="1" end="1"/>
                                            </p:txEl>
                                          </p:spTgt>
                                        </p:tgtEl>
                                        <p:attrNameLst>
                                          <p:attrName>style.visibility</p:attrName>
                                        </p:attrNameLst>
                                      </p:cBhvr>
                                      <p:to>
                                        <p:strVal val="visible"/>
                                      </p:to>
                                    </p:set>
                                    <p:animEffect transition="in" filter="barn(inHorizontal)">
                                      <p:cBhvr>
                                        <p:cTn id="25" dur="500"/>
                                        <p:tgtEl>
                                          <p:spTgt spid="269333">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69336"/>
                                        </p:tgtEl>
                                        <p:attrNameLst>
                                          <p:attrName>style.visibility</p:attrName>
                                        </p:attrNameLst>
                                      </p:cBhvr>
                                      <p:to>
                                        <p:strVal val="visible"/>
                                      </p:to>
                                    </p:set>
                                    <p:animEffect transition="in" filter="dissolve">
                                      <p:cBhvr>
                                        <p:cTn id="30" dur="500"/>
                                        <p:tgtEl>
                                          <p:spTgt spid="269336"/>
                                        </p:tgtEl>
                                      </p:cBhvr>
                                    </p:animEffect>
                                  </p:childTnLst>
                                </p:cTn>
                              </p:par>
                            </p:childTnLst>
                          </p:cTn>
                        </p:par>
                        <p:par>
                          <p:cTn id="31" fill="hold" nodeType="afterGroup">
                            <p:stCondLst>
                              <p:cond delay="500"/>
                            </p:stCondLst>
                            <p:childTnLst>
                              <p:par>
                                <p:cTn id="32" presetID="16" presetClass="entr" presetSubtype="26" fill="hold" nodeType="afterEffect">
                                  <p:stCondLst>
                                    <p:cond delay="0"/>
                                  </p:stCondLst>
                                  <p:childTnLst>
                                    <p:set>
                                      <p:cBhvr>
                                        <p:cTn id="33" dur="1" fill="hold">
                                          <p:stCondLst>
                                            <p:cond delay="0"/>
                                          </p:stCondLst>
                                        </p:cTn>
                                        <p:tgtEl>
                                          <p:spTgt spid="269333">
                                            <p:txEl>
                                              <p:pRg st="2" end="2"/>
                                            </p:txEl>
                                          </p:spTgt>
                                        </p:tgtEl>
                                        <p:attrNameLst>
                                          <p:attrName>style.visibility</p:attrName>
                                        </p:attrNameLst>
                                      </p:cBhvr>
                                      <p:to>
                                        <p:strVal val="visible"/>
                                      </p:to>
                                    </p:set>
                                    <p:animEffect transition="in" filter="barn(inHorizontal)">
                                      <p:cBhvr>
                                        <p:cTn id="34" dur="500"/>
                                        <p:tgtEl>
                                          <p:spTgt spid="2693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34" grpId="0" animBg="1"/>
      <p:bldP spid="269335" grpId="0" animBg="1"/>
      <p:bldP spid="2693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a:extLst>
              <a:ext uri="{FF2B5EF4-FFF2-40B4-BE49-F238E27FC236}">
                <a16:creationId xmlns:a16="http://schemas.microsoft.com/office/drawing/2014/main" id="{18DBABC8-F710-61A1-B17A-81BC6E7E1E3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F1AD497-C8AA-0344-BA9C-6DA8F5DCAB64}" type="slidenum">
              <a:rPr kumimoji="0" lang="en-US" altLang="zh-CN" sz="1000">
                <a:solidFill>
                  <a:schemeClr val="bg2"/>
                </a:solidFill>
                <a:ea typeface="华文行楷" panose="02010800040101010101" pitchFamily="2" charset="-122"/>
              </a:rPr>
              <a:pPr>
                <a:spcBef>
                  <a:spcPct val="0"/>
                </a:spcBef>
                <a:buClrTx/>
                <a:buSzTx/>
                <a:buFontTx/>
                <a:buNone/>
              </a:pPr>
              <a:t>19</a:t>
            </a:fld>
            <a:endParaRPr kumimoji="0" lang="en-US" altLang="zh-CN" sz="1000">
              <a:solidFill>
                <a:schemeClr val="bg2"/>
              </a:solidFill>
              <a:ea typeface="华文行楷" panose="02010800040101010101" pitchFamily="2" charset="-122"/>
            </a:endParaRPr>
          </a:p>
        </p:txBody>
      </p:sp>
      <p:sp>
        <p:nvSpPr>
          <p:cNvPr id="267307" name="Rectangle 43">
            <a:extLst>
              <a:ext uri="{FF2B5EF4-FFF2-40B4-BE49-F238E27FC236}">
                <a16:creationId xmlns:a16="http://schemas.microsoft.com/office/drawing/2014/main" id="{B55A23F3-DF10-20A8-8F87-94CBAEBF1790}"/>
              </a:ext>
            </a:extLst>
          </p:cNvPr>
          <p:cNvSpPr>
            <a:spLocks noChangeArrowheads="1"/>
          </p:cNvSpPr>
          <p:nvPr/>
        </p:nvSpPr>
        <p:spPr bwMode="auto">
          <a:xfrm>
            <a:off x="2445427" y="2722312"/>
            <a:ext cx="5634037" cy="3198812"/>
          </a:xfrm>
          <a:prstGeom prst="rect">
            <a:avLst/>
          </a:prstGeom>
          <a:gradFill rotWithShape="1">
            <a:gsLst>
              <a:gs pos="0">
                <a:srgbClr val="FFFFFF"/>
              </a:gs>
              <a:gs pos="100000">
                <a:srgbClr val="EBEBB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7308" name="Text Box 44">
            <a:extLst>
              <a:ext uri="{FF2B5EF4-FFF2-40B4-BE49-F238E27FC236}">
                <a16:creationId xmlns:a16="http://schemas.microsoft.com/office/drawing/2014/main" id="{C85EBA1E-4082-25D1-9E88-9048DAA0B906}"/>
              </a:ext>
            </a:extLst>
          </p:cNvPr>
          <p:cNvSpPr txBox="1">
            <a:spLocks noChangeArrowheads="1"/>
          </p:cNvSpPr>
          <p:nvPr/>
        </p:nvSpPr>
        <p:spPr bwMode="auto">
          <a:xfrm>
            <a:off x="268508" y="1024659"/>
            <a:ext cx="8692455" cy="142289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ts val="0"/>
              </a:spcBef>
              <a:buClrTx/>
              <a:buSzTx/>
            </a:pPr>
            <a:r>
              <a:rPr kumimoji="0" lang="en-US" altLang="zh-CN" sz="2000" b="1" dirty="0">
                <a:solidFill>
                  <a:srgbClr val="000000"/>
                </a:solidFill>
                <a:latin typeface="幼圆" pitchFamily="49" charset="-122"/>
                <a:ea typeface="幼圆" pitchFamily="49" charset="-122"/>
              </a:rPr>
              <a:t>【</a:t>
            </a:r>
            <a:r>
              <a:rPr kumimoji="0" lang="zh-CN" altLang="en-US" sz="2000" b="1" dirty="0">
                <a:solidFill>
                  <a:srgbClr val="000000"/>
                </a:solidFill>
                <a:latin typeface="幼圆" pitchFamily="49" charset="-122"/>
                <a:ea typeface="幼圆" pitchFamily="49" charset="-122"/>
              </a:rPr>
              <a:t>例</a:t>
            </a:r>
            <a:r>
              <a:rPr kumimoji="0" lang="en-US" altLang="zh-CN" sz="2000" b="1" dirty="0">
                <a:solidFill>
                  <a:srgbClr val="000000"/>
                </a:solidFill>
                <a:latin typeface="幼圆" pitchFamily="49" charset="-122"/>
                <a:ea typeface="幼圆" pitchFamily="49" charset="-122"/>
              </a:rPr>
              <a:t>6-7】</a:t>
            </a:r>
            <a:r>
              <a:rPr kumimoji="0" lang="zh-CN" altLang="en-US" sz="2000" b="1" dirty="0">
                <a:solidFill>
                  <a:srgbClr val="000000"/>
                </a:solidFill>
                <a:latin typeface="幼圆" pitchFamily="49" charset="-122"/>
                <a:ea typeface="幼圆" pitchFamily="49" charset="-122"/>
              </a:rPr>
              <a:t>假设企业有三种生产方案</a:t>
            </a:r>
            <a:r>
              <a:rPr kumimoji="0" lang="en-US" altLang="zh-CN" sz="2000" b="1" dirty="0">
                <a:solidFill>
                  <a:srgbClr val="000000"/>
                </a:solidFill>
                <a:latin typeface="幼圆" pitchFamily="49" charset="-122"/>
                <a:ea typeface="幼圆" pitchFamily="49" charset="-122"/>
              </a:rPr>
              <a:t>——</a:t>
            </a:r>
            <a:r>
              <a:rPr kumimoji="0" lang="zh-CN" altLang="en-US" sz="2000" b="1" dirty="0">
                <a:solidFill>
                  <a:srgbClr val="000000"/>
                </a:solidFill>
                <a:latin typeface="幼圆" pitchFamily="49" charset="-122"/>
                <a:ea typeface="幼圆" pitchFamily="49" charset="-122"/>
              </a:rPr>
              <a:t>大批量生产</a:t>
            </a:r>
            <a:r>
              <a:rPr lang="en-US" altLang="zh-CN" sz="2000" b="1" dirty="0">
                <a:latin typeface="幼圆" pitchFamily="49" charset="-122"/>
              </a:rPr>
              <a:t>A</a:t>
            </a:r>
            <a:r>
              <a:rPr lang="en-US" altLang="zh-CN" sz="2000" b="1" baseline="-25000" dirty="0">
                <a:latin typeface="幼圆" pitchFamily="49" charset="-122"/>
              </a:rPr>
              <a:t>1</a:t>
            </a:r>
            <a:r>
              <a:rPr kumimoji="0" lang="zh-CN" altLang="en-US" sz="2000" b="1" dirty="0">
                <a:solidFill>
                  <a:srgbClr val="000000"/>
                </a:solidFill>
                <a:latin typeface="幼圆" pitchFamily="49" charset="-122"/>
                <a:ea typeface="幼圆" pitchFamily="49" charset="-122"/>
              </a:rPr>
              <a:t>、中批量生产</a:t>
            </a:r>
            <a:r>
              <a:rPr lang="en-US" altLang="zh-CN" sz="2000" b="1" dirty="0">
                <a:latin typeface="幼圆" pitchFamily="49" charset="-122"/>
              </a:rPr>
              <a:t>A</a:t>
            </a:r>
            <a:r>
              <a:rPr lang="en-US" altLang="zh-CN" sz="2000" b="1" baseline="-25000" dirty="0">
                <a:latin typeface="幼圆" pitchFamily="49" charset="-122"/>
              </a:rPr>
              <a:t>2</a:t>
            </a:r>
            <a:r>
              <a:rPr lang="zh-CN" altLang="en-US" sz="2000" b="1" dirty="0">
                <a:latin typeface="幼圆" pitchFamily="49" charset="-122"/>
              </a:rPr>
              <a:t> </a:t>
            </a:r>
            <a:r>
              <a:rPr kumimoji="0" lang="zh-CN" altLang="en-US" sz="2000" b="1" dirty="0">
                <a:solidFill>
                  <a:srgbClr val="000000"/>
                </a:solidFill>
                <a:latin typeface="幼圆" pitchFamily="49" charset="-122"/>
                <a:ea typeface="幼圆" pitchFamily="49" charset="-122"/>
              </a:rPr>
              <a:t>和小批量生产</a:t>
            </a:r>
            <a:r>
              <a:rPr lang="en-US" altLang="zh-CN" sz="2000" b="1" dirty="0">
                <a:latin typeface="幼圆" pitchFamily="49" charset="-122"/>
              </a:rPr>
              <a:t>A</a:t>
            </a:r>
            <a:r>
              <a:rPr lang="en-US" altLang="zh-CN" sz="2000" b="1" baseline="-25000" dirty="0">
                <a:latin typeface="幼圆" pitchFamily="49" charset="-122"/>
              </a:rPr>
              <a:t>3</a:t>
            </a:r>
            <a:r>
              <a:rPr lang="zh-CN" altLang="en-US" sz="2000" b="1" baseline="-25000" dirty="0">
                <a:latin typeface="幼圆" pitchFamily="49" charset="-122"/>
              </a:rPr>
              <a:t>。</a:t>
            </a:r>
            <a:r>
              <a:rPr kumimoji="0" lang="zh-CN" altLang="en-US" sz="2000" b="1" dirty="0">
                <a:solidFill>
                  <a:srgbClr val="000000"/>
                </a:solidFill>
                <a:latin typeface="幼圆" pitchFamily="49" charset="-122"/>
                <a:ea typeface="幼圆" pitchFamily="49" charset="-122"/>
              </a:rPr>
              <a:t>企业生产的产品可能遭遇不同的市场行情</a:t>
            </a:r>
            <a:r>
              <a:rPr kumimoji="0" lang="en-US" altLang="zh-CN" sz="2000" b="1" dirty="0">
                <a:solidFill>
                  <a:srgbClr val="000000"/>
                </a:solidFill>
                <a:latin typeface="幼圆" pitchFamily="49" charset="-122"/>
                <a:ea typeface="幼圆" pitchFamily="49" charset="-122"/>
              </a:rPr>
              <a:t>——</a:t>
            </a:r>
            <a:r>
              <a:rPr kumimoji="0" lang="zh-CN" altLang="en-US" sz="2000" b="1" dirty="0">
                <a:solidFill>
                  <a:srgbClr val="000000"/>
                </a:solidFill>
                <a:latin typeface="幼圆" pitchFamily="49" charset="-122"/>
                <a:ea typeface="幼圆" pitchFamily="49" charset="-122"/>
              </a:rPr>
              <a:t>销路好</a:t>
            </a:r>
            <a:r>
              <a:rPr lang="en-US" altLang="zh-CN" sz="2000" b="1" dirty="0">
                <a:latin typeface="幼圆" pitchFamily="49" charset="-122"/>
              </a:rPr>
              <a:t>S</a:t>
            </a:r>
            <a:r>
              <a:rPr lang="en-US" altLang="zh-CN" sz="2000" b="1" baseline="-25000" dirty="0">
                <a:latin typeface="幼圆" pitchFamily="49" charset="-122"/>
              </a:rPr>
              <a:t>1</a:t>
            </a:r>
            <a:r>
              <a:rPr kumimoji="0" lang="zh-CN" altLang="en-US" sz="2000" b="1" dirty="0">
                <a:solidFill>
                  <a:srgbClr val="000000"/>
                </a:solidFill>
                <a:latin typeface="幼圆" pitchFamily="49" charset="-122"/>
                <a:ea typeface="幼圆" pitchFamily="49" charset="-122"/>
              </a:rPr>
              <a:t>、销路一般</a:t>
            </a:r>
            <a:r>
              <a:rPr lang="en-US" altLang="zh-CN" sz="2000" b="1" dirty="0">
                <a:latin typeface="幼圆" pitchFamily="49" charset="-122"/>
              </a:rPr>
              <a:t>S</a:t>
            </a:r>
            <a:r>
              <a:rPr lang="en-US" altLang="zh-CN" sz="2000" b="1" baseline="-25000" dirty="0">
                <a:latin typeface="幼圆" pitchFamily="49" charset="-122"/>
              </a:rPr>
              <a:t>2</a:t>
            </a:r>
            <a:r>
              <a:rPr kumimoji="0" lang="zh-CN" altLang="en-US" sz="2000" b="1" dirty="0">
                <a:solidFill>
                  <a:srgbClr val="000000"/>
                </a:solidFill>
                <a:latin typeface="幼圆" pitchFamily="49" charset="-122"/>
                <a:ea typeface="幼圆" pitchFamily="49" charset="-122"/>
              </a:rPr>
              <a:t>和销路差</a:t>
            </a:r>
            <a:r>
              <a:rPr lang="en-US" altLang="zh-CN" sz="2000" b="1" dirty="0">
                <a:latin typeface="幼圆" pitchFamily="49" charset="-122"/>
              </a:rPr>
              <a:t>S</a:t>
            </a:r>
            <a:r>
              <a:rPr lang="en-US" altLang="zh-CN" sz="2000" b="1" baseline="-25000" dirty="0">
                <a:latin typeface="幼圆" pitchFamily="49" charset="-122"/>
              </a:rPr>
              <a:t>3</a:t>
            </a:r>
            <a:r>
              <a:rPr lang="zh-CN" altLang="en-US" sz="2000" b="1" baseline="-25000" dirty="0">
                <a:latin typeface="幼圆" pitchFamily="49" charset="-122"/>
              </a:rPr>
              <a:t>。</a:t>
            </a:r>
            <a:r>
              <a:rPr lang="zh-CN" altLang="en-US" sz="2000" b="1" dirty="0">
                <a:latin typeface="幼圆" pitchFamily="49" charset="-122"/>
              </a:rPr>
              <a:t> </a:t>
            </a:r>
            <a:r>
              <a:rPr kumimoji="0" lang="zh-CN" altLang="en-US" sz="2000" b="1" dirty="0">
                <a:solidFill>
                  <a:srgbClr val="000000"/>
                </a:solidFill>
                <a:latin typeface="幼圆" pitchFamily="49" charset="-122"/>
                <a:ea typeface="幼圆" pitchFamily="49" charset="-122"/>
              </a:rPr>
              <a:t>试用下表的数据为基础，用概率树作出决策。</a:t>
            </a:r>
          </a:p>
        </p:txBody>
      </p:sp>
      <p:grpSp>
        <p:nvGrpSpPr>
          <p:cNvPr id="267309" name="Group 45">
            <a:extLst>
              <a:ext uri="{FF2B5EF4-FFF2-40B4-BE49-F238E27FC236}">
                <a16:creationId xmlns:a16="http://schemas.microsoft.com/office/drawing/2014/main" id="{601EF6C3-BBD2-B7A8-723E-ACC5E53309FE}"/>
              </a:ext>
            </a:extLst>
          </p:cNvPr>
          <p:cNvGrpSpPr>
            <a:grpSpLocks/>
          </p:cNvGrpSpPr>
          <p:nvPr/>
        </p:nvGrpSpPr>
        <p:grpSpPr bwMode="auto">
          <a:xfrm>
            <a:off x="455152" y="2687386"/>
            <a:ext cx="8055895" cy="3233738"/>
            <a:chOff x="1293" y="1706"/>
            <a:chExt cx="3039" cy="1596"/>
          </a:xfrm>
        </p:grpSpPr>
        <p:sp>
          <p:nvSpPr>
            <p:cNvPr id="74759" name="Rectangle 46">
              <a:extLst>
                <a:ext uri="{FF2B5EF4-FFF2-40B4-BE49-F238E27FC236}">
                  <a16:creationId xmlns:a16="http://schemas.microsoft.com/office/drawing/2014/main" id="{0B354D15-82D9-B869-8936-E50D93371619}"/>
                </a:ext>
              </a:extLst>
            </p:cNvPr>
            <p:cNvSpPr>
              <a:spLocks noChangeArrowheads="1"/>
            </p:cNvSpPr>
            <p:nvPr/>
          </p:nvSpPr>
          <p:spPr bwMode="auto">
            <a:xfrm>
              <a:off x="3495" y="3090"/>
              <a:ext cx="837" cy="2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幼圆" pitchFamily="49" charset="-122"/>
                </a:rPr>
                <a:t>12</a:t>
              </a:r>
            </a:p>
          </p:txBody>
        </p:sp>
        <p:sp>
          <p:nvSpPr>
            <p:cNvPr id="74760" name="Rectangle 47">
              <a:extLst>
                <a:ext uri="{FF2B5EF4-FFF2-40B4-BE49-F238E27FC236}">
                  <a16:creationId xmlns:a16="http://schemas.microsoft.com/office/drawing/2014/main" id="{E85B05E0-869E-727D-051B-BE6E5BE033DE}"/>
                </a:ext>
              </a:extLst>
            </p:cNvPr>
            <p:cNvSpPr>
              <a:spLocks noChangeArrowheads="1"/>
            </p:cNvSpPr>
            <p:nvPr/>
          </p:nvSpPr>
          <p:spPr bwMode="auto">
            <a:xfrm>
              <a:off x="2744" y="3090"/>
              <a:ext cx="751" cy="2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幼圆" pitchFamily="49" charset="-122"/>
                </a:rPr>
                <a:t>12</a:t>
              </a:r>
            </a:p>
          </p:txBody>
        </p:sp>
        <p:sp>
          <p:nvSpPr>
            <p:cNvPr id="74761" name="Rectangle 48">
              <a:extLst>
                <a:ext uri="{FF2B5EF4-FFF2-40B4-BE49-F238E27FC236}">
                  <a16:creationId xmlns:a16="http://schemas.microsoft.com/office/drawing/2014/main" id="{E3E43F07-EE95-EB94-F8E2-9D8338158898}"/>
                </a:ext>
              </a:extLst>
            </p:cNvPr>
            <p:cNvSpPr>
              <a:spLocks noChangeArrowheads="1"/>
            </p:cNvSpPr>
            <p:nvPr/>
          </p:nvSpPr>
          <p:spPr bwMode="auto">
            <a:xfrm>
              <a:off x="1901" y="3090"/>
              <a:ext cx="843" cy="2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幼圆" pitchFamily="49" charset="-122"/>
                </a:rPr>
                <a:t>12</a:t>
              </a:r>
            </a:p>
          </p:txBody>
        </p:sp>
        <p:sp>
          <p:nvSpPr>
            <p:cNvPr id="74762" name="Rectangle 49">
              <a:extLst>
                <a:ext uri="{FF2B5EF4-FFF2-40B4-BE49-F238E27FC236}">
                  <a16:creationId xmlns:a16="http://schemas.microsoft.com/office/drawing/2014/main" id="{02181C9C-AA54-4E83-ACC5-CAF4184ACAB8}"/>
                </a:ext>
              </a:extLst>
            </p:cNvPr>
            <p:cNvSpPr>
              <a:spLocks noChangeArrowheads="1"/>
            </p:cNvSpPr>
            <p:nvPr/>
          </p:nvSpPr>
          <p:spPr bwMode="auto">
            <a:xfrm>
              <a:off x="1293" y="3090"/>
              <a:ext cx="608" cy="2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dirty="0">
                  <a:latin typeface="幼圆" pitchFamily="49" charset="-122"/>
                </a:rPr>
                <a:t>A</a:t>
              </a:r>
              <a:r>
                <a:rPr lang="en-US" altLang="zh-CN" sz="2000" b="1" baseline="-25000" dirty="0">
                  <a:latin typeface="幼圆" pitchFamily="49" charset="-122"/>
                </a:rPr>
                <a:t>3</a:t>
              </a:r>
            </a:p>
          </p:txBody>
        </p:sp>
        <p:sp>
          <p:nvSpPr>
            <p:cNvPr id="74763" name="Rectangle 50">
              <a:extLst>
                <a:ext uri="{FF2B5EF4-FFF2-40B4-BE49-F238E27FC236}">
                  <a16:creationId xmlns:a16="http://schemas.microsoft.com/office/drawing/2014/main" id="{DC27724D-AA93-6A2C-1921-38656A47F340}"/>
                </a:ext>
              </a:extLst>
            </p:cNvPr>
            <p:cNvSpPr>
              <a:spLocks noChangeArrowheads="1"/>
            </p:cNvSpPr>
            <p:nvPr/>
          </p:nvSpPr>
          <p:spPr bwMode="auto">
            <a:xfrm>
              <a:off x="3495" y="2878"/>
              <a:ext cx="837" cy="2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幼圆" pitchFamily="49" charset="-122"/>
                </a:rPr>
                <a:t>10</a:t>
              </a:r>
            </a:p>
          </p:txBody>
        </p:sp>
        <p:sp>
          <p:nvSpPr>
            <p:cNvPr id="74764" name="Rectangle 51">
              <a:extLst>
                <a:ext uri="{FF2B5EF4-FFF2-40B4-BE49-F238E27FC236}">
                  <a16:creationId xmlns:a16="http://schemas.microsoft.com/office/drawing/2014/main" id="{6745E21A-F7F7-1182-90ED-78351493CAC9}"/>
                </a:ext>
              </a:extLst>
            </p:cNvPr>
            <p:cNvSpPr>
              <a:spLocks noChangeArrowheads="1"/>
            </p:cNvSpPr>
            <p:nvPr/>
          </p:nvSpPr>
          <p:spPr bwMode="auto">
            <a:xfrm>
              <a:off x="2744" y="2878"/>
              <a:ext cx="751" cy="2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幼圆" pitchFamily="49" charset="-122"/>
                </a:rPr>
                <a:t>16</a:t>
              </a:r>
            </a:p>
          </p:txBody>
        </p:sp>
        <p:sp>
          <p:nvSpPr>
            <p:cNvPr id="74765" name="Rectangle 52">
              <a:extLst>
                <a:ext uri="{FF2B5EF4-FFF2-40B4-BE49-F238E27FC236}">
                  <a16:creationId xmlns:a16="http://schemas.microsoft.com/office/drawing/2014/main" id="{8A37DD3E-14CC-2B6A-268C-F15FE39433C2}"/>
                </a:ext>
              </a:extLst>
            </p:cNvPr>
            <p:cNvSpPr>
              <a:spLocks noChangeArrowheads="1"/>
            </p:cNvSpPr>
            <p:nvPr/>
          </p:nvSpPr>
          <p:spPr bwMode="auto">
            <a:xfrm>
              <a:off x="1901" y="2878"/>
              <a:ext cx="843" cy="2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幼圆" pitchFamily="49" charset="-122"/>
                </a:rPr>
                <a:t>16</a:t>
              </a:r>
            </a:p>
          </p:txBody>
        </p:sp>
        <p:sp>
          <p:nvSpPr>
            <p:cNvPr id="74766" name="Rectangle 53">
              <a:extLst>
                <a:ext uri="{FF2B5EF4-FFF2-40B4-BE49-F238E27FC236}">
                  <a16:creationId xmlns:a16="http://schemas.microsoft.com/office/drawing/2014/main" id="{1C7B078B-8FE3-43CD-8EE0-8B7A88F12C30}"/>
                </a:ext>
              </a:extLst>
            </p:cNvPr>
            <p:cNvSpPr>
              <a:spLocks noChangeArrowheads="1"/>
            </p:cNvSpPr>
            <p:nvPr/>
          </p:nvSpPr>
          <p:spPr bwMode="auto">
            <a:xfrm>
              <a:off x="1293" y="2878"/>
              <a:ext cx="608" cy="2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dirty="0">
                  <a:latin typeface="幼圆" pitchFamily="49" charset="-122"/>
                </a:rPr>
                <a:t>A</a:t>
              </a:r>
              <a:r>
                <a:rPr lang="en-US" altLang="zh-CN" sz="2000" b="1" baseline="-25000" dirty="0">
                  <a:latin typeface="幼圆" pitchFamily="49" charset="-122"/>
                </a:rPr>
                <a:t>2</a:t>
              </a:r>
            </a:p>
          </p:txBody>
        </p:sp>
        <p:sp>
          <p:nvSpPr>
            <p:cNvPr id="74767" name="Rectangle 54">
              <a:extLst>
                <a:ext uri="{FF2B5EF4-FFF2-40B4-BE49-F238E27FC236}">
                  <a16:creationId xmlns:a16="http://schemas.microsoft.com/office/drawing/2014/main" id="{E3FB9E9C-9C3A-2DB8-7BC1-61842C9EC7A3}"/>
                </a:ext>
              </a:extLst>
            </p:cNvPr>
            <p:cNvSpPr>
              <a:spLocks noChangeArrowheads="1"/>
            </p:cNvSpPr>
            <p:nvPr/>
          </p:nvSpPr>
          <p:spPr bwMode="auto">
            <a:xfrm>
              <a:off x="3495" y="2670"/>
              <a:ext cx="837" cy="20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幼圆" pitchFamily="49" charset="-122"/>
                </a:rPr>
                <a:t>8</a:t>
              </a:r>
            </a:p>
          </p:txBody>
        </p:sp>
        <p:sp>
          <p:nvSpPr>
            <p:cNvPr id="74768" name="Rectangle 55">
              <a:extLst>
                <a:ext uri="{FF2B5EF4-FFF2-40B4-BE49-F238E27FC236}">
                  <a16:creationId xmlns:a16="http://schemas.microsoft.com/office/drawing/2014/main" id="{4EB2661F-B955-EF16-F3BC-883B3A079353}"/>
                </a:ext>
              </a:extLst>
            </p:cNvPr>
            <p:cNvSpPr>
              <a:spLocks noChangeArrowheads="1"/>
            </p:cNvSpPr>
            <p:nvPr/>
          </p:nvSpPr>
          <p:spPr bwMode="auto">
            <a:xfrm>
              <a:off x="2744" y="2670"/>
              <a:ext cx="751" cy="20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幼圆" pitchFamily="49" charset="-122"/>
                </a:rPr>
                <a:t>12</a:t>
              </a:r>
            </a:p>
          </p:txBody>
        </p:sp>
        <p:sp>
          <p:nvSpPr>
            <p:cNvPr id="74769" name="Rectangle 56">
              <a:extLst>
                <a:ext uri="{FF2B5EF4-FFF2-40B4-BE49-F238E27FC236}">
                  <a16:creationId xmlns:a16="http://schemas.microsoft.com/office/drawing/2014/main" id="{ACB75246-29DE-B144-C4EE-48630F702920}"/>
                </a:ext>
              </a:extLst>
            </p:cNvPr>
            <p:cNvSpPr>
              <a:spLocks noChangeArrowheads="1"/>
            </p:cNvSpPr>
            <p:nvPr/>
          </p:nvSpPr>
          <p:spPr bwMode="auto">
            <a:xfrm>
              <a:off x="1901" y="2670"/>
              <a:ext cx="843" cy="20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a:latin typeface="幼圆" pitchFamily="49" charset="-122"/>
                </a:rPr>
                <a:t>20</a:t>
              </a:r>
            </a:p>
          </p:txBody>
        </p:sp>
        <p:sp>
          <p:nvSpPr>
            <p:cNvPr id="74770" name="Rectangle 57">
              <a:extLst>
                <a:ext uri="{FF2B5EF4-FFF2-40B4-BE49-F238E27FC236}">
                  <a16:creationId xmlns:a16="http://schemas.microsoft.com/office/drawing/2014/main" id="{630B7C02-7EEF-3964-5E67-786DE22030E2}"/>
                </a:ext>
              </a:extLst>
            </p:cNvPr>
            <p:cNvSpPr>
              <a:spLocks noChangeArrowheads="1"/>
            </p:cNvSpPr>
            <p:nvPr/>
          </p:nvSpPr>
          <p:spPr bwMode="auto">
            <a:xfrm>
              <a:off x="1293" y="2670"/>
              <a:ext cx="608" cy="20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dirty="0">
                  <a:latin typeface="幼圆" pitchFamily="49" charset="-122"/>
                </a:rPr>
                <a:t>A</a:t>
              </a:r>
              <a:r>
                <a:rPr lang="en-US" altLang="zh-CN" sz="2000" b="1" baseline="-25000" dirty="0">
                  <a:latin typeface="幼圆" pitchFamily="49" charset="-122"/>
                </a:rPr>
                <a:t>1</a:t>
              </a:r>
            </a:p>
          </p:txBody>
        </p:sp>
        <p:sp>
          <p:nvSpPr>
            <p:cNvPr id="74771" name="Rectangle 58">
              <a:extLst>
                <a:ext uri="{FF2B5EF4-FFF2-40B4-BE49-F238E27FC236}">
                  <a16:creationId xmlns:a16="http://schemas.microsoft.com/office/drawing/2014/main" id="{BF88B675-1823-384F-8831-F88D32CE4E1B}"/>
                </a:ext>
              </a:extLst>
            </p:cNvPr>
            <p:cNvSpPr>
              <a:spLocks noChangeArrowheads="1"/>
            </p:cNvSpPr>
            <p:nvPr/>
          </p:nvSpPr>
          <p:spPr bwMode="auto">
            <a:xfrm>
              <a:off x="3495" y="2343"/>
              <a:ext cx="837" cy="32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latin typeface="幼圆" pitchFamily="49" charset="-122"/>
                </a:rPr>
                <a:t>（</a:t>
              </a:r>
              <a:r>
                <a:rPr lang="en-US" altLang="zh-CN" sz="2000" b="1">
                  <a:latin typeface="幼圆" pitchFamily="49" charset="-122"/>
                </a:rPr>
                <a:t>0.2</a:t>
              </a:r>
              <a:r>
                <a:rPr lang="zh-CN" altLang="en-US" sz="2000" b="1">
                  <a:latin typeface="幼圆" pitchFamily="49" charset="-122"/>
                </a:rPr>
                <a:t>）</a:t>
              </a:r>
            </a:p>
          </p:txBody>
        </p:sp>
        <p:sp>
          <p:nvSpPr>
            <p:cNvPr id="74772" name="Rectangle 59">
              <a:extLst>
                <a:ext uri="{FF2B5EF4-FFF2-40B4-BE49-F238E27FC236}">
                  <a16:creationId xmlns:a16="http://schemas.microsoft.com/office/drawing/2014/main" id="{951ED0C7-C03B-7976-BD28-168FB0D5A785}"/>
                </a:ext>
              </a:extLst>
            </p:cNvPr>
            <p:cNvSpPr>
              <a:spLocks noChangeArrowheads="1"/>
            </p:cNvSpPr>
            <p:nvPr/>
          </p:nvSpPr>
          <p:spPr bwMode="auto">
            <a:xfrm>
              <a:off x="2744" y="2343"/>
              <a:ext cx="751" cy="32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latin typeface="幼圆" pitchFamily="49" charset="-122"/>
                </a:rPr>
                <a:t>（</a:t>
              </a:r>
              <a:r>
                <a:rPr lang="en-US" altLang="zh-CN" sz="2000" b="1">
                  <a:latin typeface="幼圆" pitchFamily="49" charset="-122"/>
                </a:rPr>
                <a:t>0.5</a:t>
              </a:r>
              <a:r>
                <a:rPr lang="zh-CN" altLang="en-US" sz="2000" b="1">
                  <a:latin typeface="幼圆" pitchFamily="49" charset="-122"/>
                </a:rPr>
                <a:t>）</a:t>
              </a:r>
            </a:p>
          </p:txBody>
        </p:sp>
        <p:sp>
          <p:nvSpPr>
            <p:cNvPr id="74773" name="Rectangle 60">
              <a:extLst>
                <a:ext uri="{FF2B5EF4-FFF2-40B4-BE49-F238E27FC236}">
                  <a16:creationId xmlns:a16="http://schemas.microsoft.com/office/drawing/2014/main" id="{F790E200-788A-8B53-41E7-0BB3E6227D58}"/>
                </a:ext>
              </a:extLst>
            </p:cNvPr>
            <p:cNvSpPr>
              <a:spLocks noChangeArrowheads="1"/>
            </p:cNvSpPr>
            <p:nvPr/>
          </p:nvSpPr>
          <p:spPr bwMode="auto">
            <a:xfrm>
              <a:off x="1901" y="2343"/>
              <a:ext cx="843" cy="32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latin typeface="幼圆" pitchFamily="49" charset="-122"/>
                </a:rPr>
                <a:t>（</a:t>
              </a:r>
              <a:r>
                <a:rPr lang="en-US" altLang="zh-CN" sz="2000" b="1">
                  <a:latin typeface="幼圆" pitchFamily="49" charset="-122"/>
                </a:rPr>
                <a:t>0.3</a:t>
              </a:r>
              <a:r>
                <a:rPr lang="zh-CN" altLang="en-US" sz="2000" b="1">
                  <a:latin typeface="幼圆" pitchFamily="49" charset="-122"/>
                </a:rPr>
                <a:t>）</a:t>
              </a:r>
            </a:p>
          </p:txBody>
        </p:sp>
        <p:sp>
          <p:nvSpPr>
            <p:cNvPr id="74774" name="Rectangle 61">
              <a:extLst>
                <a:ext uri="{FF2B5EF4-FFF2-40B4-BE49-F238E27FC236}">
                  <a16:creationId xmlns:a16="http://schemas.microsoft.com/office/drawing/2014/main" id="{0F33A1BF-E4ED-C1B0-51C1-ACB14A463857}"/>
                </a:ext>
              </a:extLst>
            </p:cNvPr>
            <p:cNvSpPr>
              <a:spLocks noChangeArrowheads="1"/>
            </p:cNvSpPr>
            <p:nvPr/>
          </p:nvSpPr>
          <p:spPr bwMode="auto">
            <a:xfrm>
              <a:off x="1901" y="2130"/>
              <a:ext cx="2431" cy="21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latin typeface="幼圆" pitchFamily="49" charset="-122"/>
                </a:rPr>
                <a:t>状态概率</a:t>
              </a:r>
              <a:r>
                <a:rPr lang="en-US" altLang="zh-CN" sz="2000" b="1">
                  <a:latin typeface="幼圆" pitchFamily="49" charset="-122"/>
                </a:rPr>
                <a:t>P</a:t>
              </a:r>
              <a:r>
                <a:rPr lang="zh-CN" altLang="en-US" sz="2000" b="1">
                  <a:latin typeface="幼圆" pitchFamily="49" charset="-122"/>
                </a:rPr>
                <a:t>（</a:t>
              </a:r>
              <a:r>
                <a:rPr lang="en-US" altLang="zh-CN" sz="2000" b="1">
                  <a:latin typeface="幼圆" pitchFamily="49" charset="-122"/>
                </a:rPr>
                <a:t>S</a:t>
              </a:r>
              <a:r>
                <a:rPr lang="en-US" altLang="zh-CN" sz="2000" b="1" baseline="-25000">
                  <a:latin typeface="幼圆" pitchFamily="49" charset="-122"/>
                </a:rPr>
                <a:t>j</a:t>
              </a:r>
              <a:r>
                <a:rPr lang="zh-CN" altLang="en-US" sz="2000" b="1">
                  <a:latin typeface="幼圆" pitchFamily="49" charset="-122"/>
                </a:rPr>
                <a:t>）</a:t>
              </a:r>
            </a:p>
          </p:txBody>
        </p:sp>
        <p:sp>
          <p:nvSpPr>
            <p:cNvPr id="74775" name="Rectangle 62">
              <a:extLst>
                <a:ext uri="{FF2B5EF4-FFF2-40B4-BE49-F238E27FC236}">
                  <a16:creationId xmlns:a16="http://schemas.microsoft.com/office/drawing/2014/main" id="{2E16057E-D74B-ED73-8E97-13E19F509F78}"/>
                </a:ext>
              </a:extLst>
            </p:cNvPr>
            <p:cNvSpPr>
              <a:spLocks noChangeArrowheads="1"/>
            </p:cNvSpPr>
            <p:nvPr/>
          </p:nvSpPr>
          <p:spPr bwMode="auto">
            <a:xfrm>
              <a:off x="3495" y="1918"/>
              <a:ext cx="837" cy="2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dirty="0">
                  <a:latin typeface="幼圆" pitchFamily="49" charset="-122"/>
                </a:rPr>
                <a:t>S</a:t>
              </a:r>
              <a:r>
                <a:rPr lang="en-US" altLang="zh-CN" sz="2000" b="1" baseline="-25000" dirty="0">
                  <a:latin typeface="幼圆" pitchFamily="49" charset="-122"/>
                </a:rPr>
                <a:t>3</a:t>
              </a:r>
            </a:p>
          </p:txBody>
        </p:sp>
        <p:sp>
          <p:nvSpPr>
            <p:cNvPr id="74776" name="Rectangle 63">
              <a:extLst>
                <a:ext uri="{FF2B5EF4-FFF2-40B4-BE49-F238E27FC236}">
                  <a16:creationId xmlns:a16="http://schemas.microsoft.com/office/drawing/2014/main" id="{00721611-0975-E404-5C59-ED32B29ED252}"/>
                </a:ext>
              </a:extLst>
            </p:cNvPr>
            <p:cNvSpPr>
              <a:spLocks noChangeArrowheads="1"/>
            </p:cNvSpPr>
            <p:nvPr/>
          </p:nvSpPr>
          <p:spPr bwMode="auto">
            <a:xfrm>
              <a:off x="2744" y="1918"/>
              <a:ext cx="751" cy="2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dirty="0">
                  <a:latin typeface="幼圆" pitchFamily="49" charset="-122"/>
                </a:rPr>
                <a:t>S</a:t>
              </a:r>
              <a:r>
                <a:rPr lang="en-US" altLang="zh-CN" sz="2000" b="1" baseline="-25000" dirty="0">
                  <a:latin typeface="幼圆" pitchFamily="49" charset="-122"/>
                </a:rPr>
                <a:t>2</a:t>
              </a:r>
            </a:p>
          </p:txBody>
        </p:sp>
        <p:sp>
          <p:nvSpPr>
            <p:cNvPr id="74777" name="Rectangle 64">
              <a:extLst>
                <a:ext uri="{FF2B5EF4-FFF2-40B4-BE49-F238E27FC236}">
                  <a16:creationId xmlns:a16="http://schemas.microsoft.com/office/drawing/2014/main" id="{94E9B54D-F64D-26BA-A35E-59E4FF169B9B}"/>
                </a:ext>
              </a:extLst>
            </p:cNvPr>
            <p:cNvSpPr>
              <a:spLocks noChangeArrowheads="1"/>
            </p:cNvSpPr>
            <p:nvPr/>
          </p:nvSpPr>
          <p:spPr bwMode="auto">
            <a:xfrm>
              <a:off x="1901" y="1918"/>
              <a:ext cx="843" cy="2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1" dirty="0">
                  <a:latin typeface="幼圆" pitchFamily="49" charset="-122"/>
                </a:rPr>
                <a:t>S</a:t>
              </a:r>
              <a:r>
                <a:rPr lang="en-US" altLang="zh-CN" sz="2000" b="1" baseline="-25000" dirty="0">
                  <a:latin typeface="幼圆" pitchFamily="49" charset="-122"/>
                </a:rPr>
                <a:t>1</a:t>
              </a:r>
            </a:p>
          </p:txBody>
        </p:sp>
        <p:sp>
          <p:nvSpPr>
            <p:cNvPr id="74778" name="Rectangle 65">
              <a:extLst>
                <a:ext uri="{FF2B5EF4-FFF2-40B4-BE49-F238E27FC236}">
                  <a16:creationId xmlns:a16="http://schemas.microsoft.com/office/drawing/2014/main" id="{0746B791-1A0E-2F15-1943-6AB0B9FFF358}"/>
                </a:ext>
              </a:extLst>
            </p:cNvPr>
            <p:cNvSpPr>
              <a:spLocks noChangeArrowheads="1"/>
            </p:cNvSpPr>
            <p:nvPr/>
          </p:nvSpPr>
          <p:spPr bwMode="auto">
            <a:xfrm>
              <a:off x="1901" y="1706"/>
              <a:ext cx="2431" cy="2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b="1">
                  <a:latin typeface="幼圆" pitchFamily="49" charset="-122"/>
                </a:rPr>
                <a:t>自然状态</a:t>
              </a:r>
              <a:r>
                <a:rPr lang="en-US" altLang="zh-CN" sz="2000" b="1">
                  <a:latin typeface="幼圆" pitchFamily="49" charset="-122"/>
                </a:rPr>
                <a:t>S</a:t>
              </a:r>
              <a:r>
                <a:rPr lang="en-US" altLang="zh-CN" sz="2000" b="1" baseline="-25000">
                  <a:latin typeface="幼圆" pitchFamily="49" charset="-122"/>
                </a:rPr>
                <a:t>j</a:t>
              </a:r>
            </a:p>
          </p:txBody>
        </p:sp>
        <p:sp>
          <p:nvSpPr>
            <p:cNvPr id="74779" name="Rectangle 66">
              <a:extLst>
                <a:ext uri="{FF2B5EF4-FFF2-40B4-BE49-F238E27FC236}">
                  <a16:creationId xmlns:a16="http://schemas.microsoft.com/office/drawing/2014/main" id="{AF46C9B7-C97E-F49B-AA7C-E3EFD8DF6172}"/>
                </a:ext>
              </a:extLst>
            </p:cNvPr>
            <p:cNvSpPr>
              <a:spLocks noChangeArrowheads="1"/>
            </p:cNvSpPr>
            <p:nvPr/>
          </p:nvSpPr>
          <p:spPr bwMode="auto">
            <a:xfrm>
              <a:off x="1293" y="1706"/>
              <a:ext cx="608" cy="75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1" hangingPunct="1"/>
              <a:r>
                <a:rPr lang="zh-CN" altLang="en-US" sz="1800" b="1" dirty="0">
                  <a:latin typeface="幼圆" pitchFamily="49" charset="-122"/>
                </a:rPr>
                <a:t>净利润           </a:t>
              </a:r>
              <a:r>
                <a:rPr lang="en-US" altLang="zh-CN" sz="1800" b="1" dirty="0" err="1">
                  <a:latin typeface="幼圆" pitchFamily="49" charset="-122"/>
                </a:rPr>
                <a:t>R</a:t>
              </a:r>
              <a:r>
                <a:rPr lang="en-US" altLang="zh-CN" sz="1800" b="1" baseline="-25000" dirty="0" err="1">
                  <a:latin typeface="幼圆" pitchFamily="49" charset="-122"/>
                </a:rPr>
                <a:t>ij</a:t>
              </a:r>
              <a:endParaRPr lang="en-US" altLang="zh-CN" sz="1800" b="1" baseline="-25000" dirty="0">
                <a:latin typeface="幼圆" pitchFamily="49" charset="-122"/>
              </a:endParaRPr>
            </a:p>
            <a:p>
              <a:pPr algn="r" eaLnBrk="1" hangingPunct="1"/>
              <a:endParaRPr lang="en-US" altLang="zh-CN" sz="1800" b="1" baseline="-25000" dirty="0">
                <a:latin typeface="幼圆" pitchFamily="49" charset="-122"/>
              </a:endParaRPr>
            </a:p>
            <a:p>
              <a:pPr algn="r" eaLnBrk="1" hangingPunct="1"/>
              <a:endParaRPr lang="en-US" altLang="zh-CN" sz="1800" b="1" baseline="-25000" dirty="0">
                <a:latin typeface="幼圆" pitchFamily="49" charset="-122"/>
              </a:endParaRPr>
            </a:p>
            <a:p>
              <a:pPr algn="r" eaLnBrk="1" hangingPunct="1"/>
              <a:endParaRPr lang="en-US" altLang="zh-CN" sz="1800" b="1" baseline="-25000" dirty="0">
                <a:latin typeface="幼圆" pitchFamily="49" charset="-122"/>
              </a:endParaRPr>
            </a:p>
            <a:p>
              <a:pPr eaLnBrk="1" hangingPunct="1"/>
              <a:r>
                <a:rPr lang="zh-CN" altLang="en-US" sz="1800" b="1" dirty="0">
                  <a:latin typeface="幼圆" pitchFamily="49" charset="-122"/>
                </a:rPr>
                <a:t>方案</a:t>
              </a:r>
            </a:p>
          </p:txBody>
        </p:sp>
        <p:sp>
          <p:nvSpPr>
            <p:cNvPr id="74780" name="Line 67" descr="蓝色面巾纸">
              <a:extLst>
                <a:ext uri="{FF2B5EF4-FFF2-40B4-BE49-F238E27FC236}">
                  <a16:creationId xmlns:a16="http://schemas.microsoft.com/office/drawing/2014/main" id="{ABB198FF-669F-482A-0213-034756829D5E}"/>
                </a:ext>
              </a:extLst>
            </p:cNvPr>
            <p:cNvSpPr>
              <a:spLocks noChangeShapeType="1"/>
            </p:cNvSpPr>
            <p:nvPr/>
          </p:nvSpPr>
          <p:spPr bwMode="auto">
            <a:xfrm>
              <a:off x="1293" y="1706"/>
              <a:ext cx="3039"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1" name="Line 68" descr="蓝色面巾纸">
              <a:extLst>
                <a:ext uri="{FF2B5EF4-FFF2-40B4-BE49-F238E27FC236}">
                  <a16:creationId xmlns:a16="http://schemas.microsoft.com/office/drawing/2014/main" id="{05E234F4-1D57-3187-7E2F-60E2A1E8BB92}"/>
                </a:ext>
              </a:extLst>
            </p:cNvPr>
            <p:cNvSpPr>
              <a:spLocks noChangeShapeType="1"/>
            </p:cNvSpPr>
            <p:nvPr/>
          </p:nvSpPr>
          <p:spPr bwMode="auto">
            <a:xfrm>
              <a:off x="1293" y="2551"/>
              <a:ext cx="3029" cy="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2" name="Line 69" descr="蓝色面巾纸">
              <a:extLst>
                <a:ext uri="{FF2B5EF4-FFF2-40B4-BE49-F238E27FC236}">
                  <a16:creationId xmlns:a16="http://schemas.microsoft.com/office/drawing/2014/main" id="{3024E4A6-C186-1045-F0F4-5D14C27425AA}"/>
                </a:ext>
              </a:extLst>
            </p:cNvPr>
            <p:cNvSpPr>
              <a:spLocks noChangeShapeType="1"/>
            </p:cNvSpPr>
            <p:nvPr/>
          </p:nvSpPr>
          <p:spPr bwMode="auto">
            <a:xfrm>
              <a:off x="1293" y="2878"/>
              <a:ext cx="303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3" name="Line 70" descr="蓝色面巾纸">
              <a:extLst>
                <a:ext uri="{FF2B5EF4-FFF2-40B4-BE49-F238E27FC236}">
                  <a16:creationId xmlns:a16="http://schemas.microsoft.com/office/drawing/2014/main" id="{A3578BE0-382B-99F3-50FD-839B36815065}"/>
                </a:ext>
              </a:extLst>
            </p:cNvPr>
            <p:cNvSpPr>
              <a:spLocks noChangeShapeType="1"/>
            </p:cNvSpPr>
            <p:nvPr/>
          </p:nvSpPr>
          <p:spPr bwMode="auto">
            <a:xfrm>
              <a:off x="1293" y="3090"/>
              <a:ext cx="303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4" name="Line 71" descr="蓝色面巾纸">
              <a:extLst>
                <a:ext uri="{FF2B5EF4-FFF2-40B4-BE49-F238E27FC236}">
                  <a16:creationId xmlns:a16="http://schemas.microsoft.com/office/drawing/2014/main" id="{739282B4-08CE-54C9-95E9-B49AC2B1C467}"/>
                </a:ext>
              </a:extLst>
            </p:cNvPr>
            <p:cNvSpPr>
              <a:spLocks noChangeShapeType="1"/>
            </p:cNvSpPr>
            <p:nvPr/>
          </p:nvSpPr>
          <p:spPr bwMode="auto">
            <a:xfrm>
              <a:off x="1293" y="3302"/>
              <a:ext cx="3039"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5" name="Line 72" descr="蓝色面巾纸">
              <a:extLst>
                <a:ext uri="{FF2B5EF4-FFF2-40B4-BE49-F238E27FC236}">
                  <a16:creationId xmlns:a16="http://schemas.microsoft.com/office/drawing/2014/main" id="{0ACFBC42-ECAA-FFEB-5EE0-A8EBCC2E9278}"/>
                </a:ext>
              </a:extLst>
            </p:cNvPr>
            <p:cNvSpPr>
              <a:spLocks noChangeShapeType="1"/>
            </p:cNvSpPr>
            <p:nvPr/>
          </p:nvSpPr>
          <p:spPr bwMode="auto">
            <a:xfrm>
              <a:off x="1293" y="1706"/>
              <a:ext cx="0" cy="159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6" name="Line 73" descr="蓝色面巾纸">
              <a:extLst>
                <a:ext uri="{FF2B5EF4-FFF2-40B4-BE49-F238E27FC236}">
                  <a16:creationId xmlns:a16="http://schemas.microsoft.com/office/drawing/2014/main" id="{423FFDE5-6398-61ED-E780-72D12D79DE03}"/>
                </a:ext>
              </a:extLst>
            </p:cNvPr>
            <p:cNvSpPr>
              <a:spLocks noChangeShapeType="1"/>
            </p:cNvSpPr>
            <p:nvPr/>
          </p:nvSpPr>
          <p:spPr bwMode="auto">
            <a:xfrm>
              <a:off x="1901" y="1706"/>
              <a:ext cx="0" cy="159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7" name="Line 74" descr="蓝色面巾纸">
              <a:extLst>
                <a:ext uri="{FF2B5EF4-FFF2-40B4-BE49-F238E27FC236}">
                  <a16:creationId xmlns:a16="http://schemas.microsoft.com/office/drawing/2014/main" id="{9C1E2AFB-0560-7B9F-6C79-607BFE946F88}"/>
                </a:ext>
              </a:extLst>
            </p:cNvPr>
            <p:cNvSpPr>
              <a:spLocks noChangeShapeType="1"/>
            </p:cNvSpPr>
            <p:nvPr/>
          </p:nvSpPr>
          <p:spPr bwMode="auto">
            <a:xfrm>
              <a:off x="4332" y="1706"/>
              <a:ext cx="0" cy="159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8" name="Line 75" descr="蓝色面巾纸">
              <a:extLst>
                <a:ext uri="{FF2B5EF4-FFF2-40B4-BE49-F238E27FC236}">
                  <a16:creationId xmlns:a16="http://schemas.microsoft.com/office/drawing/2014/main" id="{BC5A753B-5C68-F208-3F19-DB564E3E1504}"/>
                </a:ext>
              </a:extLst>
            </p:cNvPr>
            <p:cNvSpPr>
              <a:spLocks noChangeShapeType="1"/>
            </p:cNvSpPr>
            <p:nvPr/>
          </p:nvSpPr>
          <p:spPr bwMode="auto">
            <a:xfrm>
              <a:off x="1901" y="1918"/>
              <a:ext cx="243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89" name="Line 76" descr="蓝色面巾纸">
              <a:extLst>
                <a:ext uri="{FF2B5EF4-FFF2-40B4-BE49-F238E27FC236}">
                  <a16:creationId xmlns:a16="http://schemas.microsoft.com/office/drawing/2014/main" id="{02D99453-0C4C-6060-CD09-8540707CD6BA}"/>
                </a:ext>
              </a:extLst>
            </p:cNvPr>
            <p:cNvSpPr>
              <a:spLocks noChangeShapeType="1"/>
            </p:cNvSpPr>
            <p:nvPr/>
          </p:nvSpPr>
          <p:spPr bwMode="auto">
            <a:xfrm>
              <a:off x="1901" y="2130"/>
              <a:ext cx="243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0" name="Line 77" descr="蓝色面巾纸">
              <a:extLst>
                <a:ext uri="{FF2B5EF4-FFF2-40B4-BE49-F238E27FC236}">
                  <a16:creationId xmlns:a16="http://schemas.microsoft.com/office/drawing/2014/main" id="{760BE08F-7B76-99F8-ED9F-D0BDED03DD9D}"/>
                </a:ext>
              </a:extLst>
            </p:cNvPr>
            <p:cNvSpPr>
              <a:spLocks noChangeShapeType="1"/>
            </p:cNvSpPr>
            <p:nvPr/>
          </p:nvSpPr>
          <p:spPr bwMode="auto">
            <a:xfrm>
              <a:off x="1901" y="2343"/>
              <a:ext cx="243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1" name="Line 78" descr="蓝色面巾纸">
              <a:extLst>
                <a:ext uri="{FF2B5EF4-FFF2-40B4-BE49-F238E27FC236}">
                  <a16:creationId xmlns:a16="http://schemas.microsoft.com/office/drawing/2014/main" id="{DA07F628-45F9-6E0B-4B58-E9463FB7BAAC}"/>
                </a:ext>
              </a:extLst>
            </p:cNvPr>
            <p:cNvSpPr>
              <a:spLocks noChangeShapeType="1"/>
            </p:cNvSpPr>
            <p:nvPr/>
          </p:nvSpPr>
          <p:spPr bwMode="auto">
            <a:xfrm>
              <a:off x="2744" y="2343"/>
              <a:ext cx="0" cy="95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2" name="Line 79" descr="蓝色面巾纸">
              <a:extLst>
                <a:ext uri="{FF2B5EF4-FFF2-40B4-BE49-F238E27FC236}">
                  <a16:creationId xmlns:a16="http://schemas.microsoft.com/office/drawing/2014/main" id="{5F813863-042F-A53E-8644-1573E7AF09A5}"/>
                </a:ext>
              </a:extLst>
            </p:cNvPr>
            <p:cNvSpPr>
              <a:spLocks noChangeShapeType="1"/>
            </p:cNvSpPr>
            <p:nvPr/>
          </p:nvSpPr>
          <p:spPr bwMode="auto">
            <a:xfrm>
              <a:off x="3495" y="2343"/>
              <a:ext cx="0" cy="95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3" name="Line 80" descr="蓝色面巾纸">
              <a:extLst>
                <a:ext uri="{FF2B5EF4-FFF2-40B4-BE49-F238E27FC236}">
                  <a16:creationId xmlns:a16="http://schemas.microsoft.com/office/drawing/2014/main" id="{00AC32D1-909C-32CD-D9A0-5208DAC2389B}"/>
                </a:ext>
              </a:extLst>
            </p:cNvPr>
            <p:cNvSpPr>
              <a:spLocks noChangeShapeType="1"/>
            </p:cNvSpPr>
            <p:nvPr/>
          </p:nvSpPr>
          <p:spPr bwMode="auto">
            <a:xfrm>
              <a:off x="2744" y="1918"/>
              <a:ext cx="0" cy="2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4" name="Line 81" descr="蓝色面巾纸">
              <a:extLst>
                <a:ext uri="{FF2B5EF4-FFF2-40B4-BE49-F238E27FC236}">
                  <a16:creationId xmlns:a16="http://schemas.microsoft.com/office/drawing/2014/main" id="{36D5AA7B-8D11-7376-AE16-AB3409ABBF88}"/>
                </a:ext>
              </a:extLst>
            </p:cNvPr>
            <p:cNvSpPr>
              <a:spLocks noChangeShapeType="1"/>
            </p:cNvSpPr>
            <p:nvPr/>
          </p:nvSpPr>
          <p:spPr bwMode="auto">
            <a:xfrm>
              <a:off x="3495" y="1918"/>
              <a:ext cx="0" cy="2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95" name="Freeform 82">
              <a:extLst>
                <a:ext uri="{FF2B5EF4-FFF2-40B4-BE49-F238E27FC236}">
                  <a16:creationId xmlns:a16="http://schemas.microsoft.com/office/drawing/2014/main" id="{43C6E26C-677F-4CBC-289E-AC524D781E18}"/>
                </a:ext>
              </a:extLst>
            </p:cNvPr>
            <p:cNvSpPr>
              <a:spLocks/>
            </p:cNvSpPr>
            <p:nvPr/>
          </p:nvSpPr>
          <p:spPr bwMode="auto">
            <a:xfrm>
              <a:off x="1293" y="1706"/>
              <a:ext cx="598" cy="845"/>
            </a:xfrm>
            <a:custGeom>
              <a:avLst/>
              <a:gdLst>
                <a:gd name="T0" fmla="*/ 0 w 600"/>
                <a:gd name="T1" fmla="*/ 0 h 955"/>
                <a:gd name="T2" fmla="*/ 600 w 600"/>
                <a:gd name="T3" fmla="*/ 955 h 955"/>
                <a:gd name="T4" fmla="*/ 0 60000 65536"/>
                <a:gd name="T5" fmla="*/ 0 60000 65536"/>
              </a:gdLst>
              <a:ahLst/>
              <a:cxnLst>
                <a:cxn ang="T4">
                  <a:pos x="T0" y="T1"/>
                </a:cxn>
                <a:cxn ang="T5">
                  <a:pos x="T2" y="T3"/>
                </a:cxn>
              </a:cxnLst>
              <a:rect l="0" t="0" r="r" b="b"/>
              <a:pathLst>
                <a:path w="600" h="955">
                  <a:moveTo>
                    <a:pt x="0" y="0"/>
                  </a:moveTo>
                  <a:lnTo>
                    <a:pt x="600" y="955"/>
                  </a:lnTo>
                </a:path>
              </a:pathLst>
            </a:custGeom>
            <a:noFill/>
            <a:ln w="9525">
              <a:solidFill>
                <a:srgbClr val="000000"/>
              </a:solidFill>
              <a:round/>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4">
            <a:extLst>
              <a:ext uri="{FF2B5EF4-FFF2-40B4-BE49-F238E27FC236}">
                <a16:creationId xmlns:a16="http://schemas.microsoft.com/office/drawing/2014/main" id="{96F7F2D0-3A63-1F48-DD7E-905E29F529C1}"/>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3</a:t>
            </a:r>
            <a:r>
              <a:rPr lang="zh-CN" altLang="en-US" sz="2800" b="1" dirty="0">
                <a:latin typeface="幼圆" pitchFamily="49" charset="-122"/>
                <a:ea typeface="幼圆" pitchFamily="49" charset="-122"/>
              </a:rPr>
              <a:t>）概率树分析</a:t>
            </a:r>
            <a:endParaRPr kumimoji="1"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67307"/>
                                        </p:tgtEl>
                                        <p:attrNameLst>
                                          <p:attrName>style.visibility</p:attrName>
                                        </p:attrNameLst>
                                      </p:cBhvr>
                                      <p:to>
                                        <p:strVal val="visible"/>
                                      </p:to>
                                    </p:set>
                                    <p:animEffect transition="in" filter="fade">
                                      <p:cBhvr>
                                        <p:cTn id="7" dur="500"/>
                                        <p:tgtEl>
                                          <p:spTgt spid="267307"/>
                                        </p:tgtEl>
                                      </p:cBhvr>
                                    </p:animEffect>
                                  </p:childTnLst>
                                </p:cTn>
                              </p:par>
                              <p:par>
                                <p:cTn id="8" presetID="10" presetClass="entr" presetSubtype="0" fill="hold" nodeType="withEffect">
                                  <p:stCondLst>
                                    <p:cond delay="0"/>
                                  </p:stCondLst>
                                  <p:childTnLst>
                                    <p:set>
                                      <p:cBhvr>
                                        <p:cTn id="9" dur="1" fill="hold">
                                          <p:stCondLst>
                                            <p:cond delay="0"/>
                                          </p:stCondLst>
                                        </p:cTn>
                                        <p:tgtEl>
                                          <p:spTgt spid="267308"/>
                                        </p:tgtEl>
                                        <p:attrNameLst>
                                          <p:attrName>style.visibility</p:attrName>
                                        </p:attrNameLst>
                                      </p:cBhvr>
                                      <p:to>
                                        <p:strVal val="visible"/>
                                      </p:to>
                                    </p:set>
                                    <p:animEffect transition="in" filter="fade">
                                      <p:cBhvr>
                                        <p:cTn id="10" dur="500"/>
                                        <p:tgtEl>
                                          <p:spTgt spid="267308"/>
                                        </p:tgtEl>
                                      </p:cBhvr>
                                    </p:animEffect>
                                  </p:childTnLst>
                                </p:cTn>
                              </p:par>
                              <p:par>
                                <p:cTn id="11" presetID="10" presetClass="entr" presetSubtype="0" fill="hold" nodeType="withEffect">
                                  <p:stCondLst>
                                    <p:cond delay="0"/>
                                  </p:stCondLst>
                                  <p:childTnLst>
                                    <p:set>
                                      <p:cBhvr>
                                        <p:cTn id="12" dur="1" fill="hold">
                                          <p:stCondLst>
                                            <p:cond delay="0"/>
                                          </p:stCondLst>
                                        </p:cTn>
                                        <p:tgtEl>
                                          <p:spTgt spid="267309"/>
                                        </p:tgtEl>
                                        <p:attrNameLst>
                                          <p:attrName>style.visibility</p:attrName>
                                        </p:attrNameLst>
                                      </p:cBhvr>
                                      <p:to>
                                        <p:strVal val="visible"/>
                                      </p:to>
                                    </p:set>
                                    <p:animEffect transition="in" filter="fade">
                                      <p:cBhvr>
                                        <p:cTn id="13" dur="500"/>
                                        <p:tgtEl>
                                          <p:spTgt spid="267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07" grpId="0" animBg="1"/>
      <p:bldP spid="2673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7A9D9CA8-B148-BE3B-41C5-5D24B6886AD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B93812B-7236-8E48-8CEC-77D381949195}" type="slidenum">
              <a:rPr kumimoji="0" lang="en-US" altLang="zh-CN" sz="1000">
                <a:solidFill>
                  <a:schemeClr val="bg2"/>
                </a:solidFill>
                <a:ea typeface="华文行楷" panose="02010800040101010101" pitchFamily="2" charset="-122"/>
              </a:rPr>
              <a:pPr>
                <a:spcBef>
                  <a:spcPct val="0"/>
                </a:spcBef>
                <a:buClrTx/>
                <a:buSzTx/>
                <a:buFontTx/>
                <a:buNone/>
              </a:pPr>
              <a:t>2</a:t>
            </a:fld>
            <a:endParaRPr kumimoji="0" lang="en-US" altLang="zh-CN" sz="1000">
              <a:solidFill>
                <a:schemeClr val="bg2"/>
              </a:solidFill>
              <a:ea typeface="华文行楷" panose="02010800040101010101" pitchFamily="2" charset="-122"/>
            </a:endParaRPr>
          </a:p>
        </p:txBody>
      </p:sp>
      <p:sp>
        <p:nvSpPr>
          <p:cNvPr id="26627" name="Rectangle 2">
            <a:extLst>
              <a:ext uri="{FF2B5EF4-FFF2-40B4-BE49-F238E27FC236}">
                <a16:creationId xmlns:a16="http://schemas.microsoft.com/office/drawing/2014/main" id="{33A58973-00A6-B5DD-4B4B-24C4C4AB9F15}"/>
              </a:ext>
            </a:extLst>
          </p:cNvPr>
          <p:cNvSpPr>
            <a:spLocks noGrp="1" noChangeArrowheads="1"/>
          </p:cNvSpPr>
          <p:nvPr>
            <p:ph type="title"/>
          </p:nvPr>
        </p:nvSpPr>
        <p:spPr/>
        <p:txBody>
          <a:bodyPr/>
          <a:lstStyle/>
          <a:p>
            <a:pPr eaLnBrk="1" hangingPunct="1"/>
            <a:r>
              <a:rPr lang="zh-CN" altLang="en-US"/>
              <a:t>风险分析</a:t>
            </a:r>
          </a:p>
        </p:txBody>
      </p:sp>
      <p:sp>
        <p:nvSpPr>
          <p:cNvPr id="242691" name="Rectangle 3">
            <a:extLst>
              <a:ext uri="{FF2B5EF4-FFF2-40B4-BE49-F238E27FC236}">
                <a16:creationId xmlns:a16="http://schemas.microsoft.com/office/drawing/2014/main" id="{39EC57EF-1164-A02C-AEEF-3E8AF8A89A61}"/>
              </a:ext>
            </a:extLst>
          </p:cNvPr>
          <p:cNvSpPr>
            <a:spLocks noChangeArrowheads="1"/>
          </p:cNvSpPr>
          <p:nvPr/>
        </p:nvSpPr>
        <p:spPr bwMode="auto">
          <a:xfrm>
            <a:off x="0" y="2025650"/>
            <a:ext cx="9144000" cy="4824413"/>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42692" name="Rectangle 4">
            <a:extLst>
              <a:ext uri="{FF2B5EF4-FFF2-40B4-BE49-F238E27FC236}">
                <a16:creationId xmlns:a16="http://schemas.microsoft.com/office/drawing/2014/main" id="{7C4C50B8-B231-A330-4534-5AF2CD0F7449}"/>
              </a:ext>
            </a:extLst>
          </p:cNvPr>
          <p:cNvSpPr>
            <a:spLocks noChangeArrowheads="1"/>
          </p:cNvSpPr>
          <p:nvPr/>
        </p:nvSpPr>
        <p:spPr bwMode="auto">
          <a:xfrm>
            <a:off x="338138" y="1289050"/>
            <a:ext cx="7042150" cy="5794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a:latin typeface="隶书" pitchFamily="49" charset="-122"/>
              </a:rPr>
              <a:t>二、风险的分类</a:t>
            </a:r>
          </a:p>
        </p:txBody>
      </p:sp>
      <p:graphicFrame>
        <p:nvGraphicFramePr>
          <p:cNvPr id="242693" name="Object 5">
            <a:extLst>
              <a:ext uri="{FF2B5EF4-FFF2-40B4-BE49-F238E27FC236}">
                <a16:creationId xmlns:a16="http://schemas.microsoft.com/office/drawing/2014/main" id="{AC2AF2D1-5C29-B194-86AB-42F4C8214B4A}"/>
              </a:ext>
            </a:extLst>
          </p:cNvPr>
          <p:cNvGraphicFramePr>
            <a:graphicFrameLocks noChangeAspect="1"/>
          </p:cNvGraphicFramePr>
          <p:nvPr>
            <p:extLst>
              <p:ext uri="{D42A27DB-BD31-4B8C-83A1-F6EECF244321}">
                <p14:modId xmlns:p14="http://schemas.microsoft.com/office/powerpoint/2010/main" val="3372261329"/>
              </p:ext>
            </p:extLst>
          </p:nvPr>
        </p:nvGraphicFramePr>
        <p:xfrm>
          <a:off x="1046162" y="2128838"/>
          <a:ext cx="7051675" cy="3451225"/>
        </p:xfrm>
        <a:graphic>
          <a:graphicData uri="http://schemas.openxmlformats.org/presentationml/2006/ole">
            <mc:AlternateContent xmlns:mc="http://schemas.openxmlformats.org/markup-compatibility/2006">
              <mc:Choice xmlns:v="urn:schemas-microsoft-com:vml" Requires="v">
                <p:oleObj name="Visio" r:id="rId2" imgW="7073900" imgH="3467100" progId="Visio.Drawing.11">
                  <p:embed/>
                </p:oleObj>
              </mc:Choice>
              <mc:Fallback>
                <p:oleObj name="Visio" r:id="rId2" imgW="7073900" imgH="3467100"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62" y="2128838"/>
                        <a:ext cx="7051675" cy="3451225"/>
                      </a:xfrm>
                      <a:prstGeom prst="rect">
                        <a:avLst/>
                      </a:prstGeom>
                      <a:noFill/>
                      <a:ln>
                        <a:noFill/>
                      </a:ln>
                      <a:effectLst/>
                      <a:extLst>
                        <a:ext uri="{909E8E84-426E-40DD-AFC4-6F175D3DCCD1}">
                          <a14:hiddenFill xmlns:a14="http://schemas.microsoft.com/office/drawing/2010/main">
                            <a:gradFill rotWithShape="1">
                              <a:gsLst>
                                <a:gs pos="0">
                                  <a:srgbClr val="FFFFFF"/>
                                </a:gs>
                                <a:gs pos="50000">
                                  <a:srgbClr val="FFFFEB"/>
                                </a:gs>
                                <a:gs pos="100000">
                                  <a:srgbClr val="FFFFFF"/>
                                </a:gs>
                              </a:gsLst>
                              <a:lin ang="5400000" scaled="1"/>
                            </a:gradFill>
                          </a14:hiddenFill>
                        </a:ext>
                        <a:ext uri="{91240B29-F687-4F45-9708-019B960494DF}">
                          <a14:hiddenLine xmlns:a14="http://schemas.microsoft.com/office/drawing/2010/main" w="9525" algn="ctr">
                            <a:solidFill>
                              <a:srgbClr val="036D7B"/>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2694" name="Text Box 6">
            <a:extLst>
              <a:ext uri="{FF2B5EF4-FFF2-40B4-BE49-F238E27FC236}">
                <a16:creationId xmlns:a16="http://schemas.microsoft.com/office/drawing/2014/main" id="{C3F02D13-E2C9-0DEE-B220-60A8515FE964}"/>
              </a:ext>
            </a:extLst>
          </p:cNvPr>
          <p:cNvSpPr txBox="1">
            <a:spLocks noChangeArrowheads="1"/>
          </p:cNvSpPr>
          <p:nvPr/>
        </p:nvSpPr>
        <p:spPr bwMode="auto">
          <a:xfrm>
            <a:off x="2373313" y="5986463"/>
            <a:ext cx="4895850" cy="4572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lnSpc>
                <a:spcPct val="120000"/>
              </a:lnSpc>
              <a:spcBef>
                <a:spcPct val="0"/>
              </a:spcBef>
              <a:buClrTx/>
              <a:buSzTx/>
              <a:buFontTx/>
              <a:buNone/>
            </a:pPr>
            <a:r>
              <a:rPr lang="en-US" altLang="zh-CN" sz="1800" b="1">
                <a:solidFill>
                  <a:schemeClr val="tx1"/>
                </a:solidFill>
                <a:ea typeface="幼圆" pitchFamily="49" charset="-122"/>
              </a:rPr>
              <a:t>    </a:t>
            </a:r>
            <a:r>
              <a:rPr lang="zh-CN" altLang="en-US" sz="2000" b="1">
                <a:solidFill>
                  <a:schemeClr val="tx1"/>
                </a:solidFill>
                <a:latin typeface="幼圆" pitchFamily="49" charset="-122"/>
                <a:ea typeface="幼圆" pitchFamily="49" charset="-122"/>
              </a:rPr>
              <a:t>图</a:t>
            </a:r>
            <a:r>
              <a:rPr lang="en-US" altLang="zh-CN" sz="2000" b="1">
                <a:solidFill>
                  <a:schemeClr val="tx1"/>
                </a:solidFill>
                <a:latin typeface="幼圆" pitchFamily="49" charset="-122"/>
                <a:ea typeface="幼圆" pitchFamily="49" charset="-122"/>
              </a:rPr>
              <a:t>6-1 </a:t>
            </a:r>
            <a:r>
              <a:rPr lang="zh-CN" altLang="en-US" sz="2000" b="1">
                <a:solidFill>
                  <a:schemeClr val="tx1"/>
                </a:solidFill>
                <a:latin typeface="幼圆" pitchFamily="49" charset="-122"/>
                <a:ea typeface="幼圆" pitchFamily="49" charset="-122"/>
              </a:rPr>
              <a:t>各种风险类型的关系</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242692"/>
                                        </p:tgtEl>
                                        <p:attrNameLst>
                                          <p:attrName>style.visibility</p:attrName>
                                        </p:attrNameLst>
                                      </p:cBhvr>
                                      <p:to>
                                        <p:strVal val="visible"/>
                                      </p:to>
                                    </p:set>
                                    <p:anim from="(-#ppt_w/2)" to="(#ppt_x)" calcmode="lin" valueType="num">
                                      <p:cBhvr>
                                        <p:cTn id="7" dur="600" fill="hold">
                                          <p:stCondLst>
                                            <p:cond delay="0"/>
                                          </p:stCondLst>
                                        </p:cTn>
                                        <p:tgtEl>
                                          <p:spTgt spid="242692"/>
                                        </p:tgtEl>
                                        <p:attrNameLst>
                                          <p:attrName>ppt_x</p:attrName>
                                        </p:attrNameLst>
                                      </p:cBhvr>
                                    </p:anim>
                                    <p:anim from="0" to="-1.0" calcmode="lin" valueType="num">
                                      <p:cBhvr>
                                        <p:cTn id="8" dur="200" decel="50000" autoRev="1" fill="hold">
                                          <p:stCondLst>
                                            <p:cond delay="600"/>
                                          </p:stCondLst>
                                        </p:cTn>
                                        <p:tgtEl>
                                          <p:spTgt spid="242692"/>
                                        </p:tgtEl>
                                        <p:attrNameLst>
                                          <p:attrName>xshear</p:attrName>
                                        </p:attrNameLst>
                                      </p:cBhvr>
                                    </p:anim>
                                    <p:animScale>
                                      <p:cBhvr>
                                        <p:cTn id="9" dur="200" decel="100000" autoRev="1" fill="hold">
                                          <p:stCondLst>
                                            <p:cond delay="600"/>
                                          </p:stCondLst>
                                        </p:cTn>
                                        <p:tgtEl>
                                          <p:spTgt spid="242692"/>
                                        </p:tgtEl>
                                      </p:cBhvr>
                                      <p:from x="100000" y="100000"/>
                                      <p:to x="80000" y="100000"/>
                                    </p:animScale>
                                    <p:anim by="(#ppt_h/3+#ppt_w*0.1)" calcmode="lin" valueType="num">
                                      <p:cBhvr additive="sum">
                                        <p:cTn id="10" dur="200" decel="100000" autoRev="1" fill="hold">
                                          <p:stCondLst>
                                            <p:cond delay="600"/>
                                          </p:stCondLst>
                                        </p:cTn>
                                        <p:tgtEl>
                                          <p:spTgt spid="242692"/>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42691"/>
                                        </p:tgtEl>
                                        <p:attrNameLst>
                                          <p:attrName>style.visibility</p:attrName>
                                        </p:attrNameLst>
                                      </p:cBhvr>
                                      <p:to>
                                        <p:strVal val="visible"/>
                                      </p:to>
                                    </p:set>
                                    <p:animEffect transition="in" filter="slide(fromBottom)">
                                      <p:cBhvr>
                                        <p:cTn id="15" dur="500"/>
                                        <p:tgtEl>
                                          <p:spTgt spid="24269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242693"/>
                                        </p:tgtEl>
                                        <p:attrNameLst>
                                          <p:attrName>style.visibility</p:attrName>
                                        </p:attrNameLst>
                                      </p:cBhvr>
                                      <p:to>
                                        <p:strVal val="visible"/>
                                      </p:to>
                                    </p:set>
                                    <p:anim calcmode="lin" valueType="num">
                                      <p:cBhvr>
                                        <p:cTn id="20" dur="500" fill="hold"/>
                                        <p:tgtEl>
                                          <p:spTgt spid="242693"/>
                                        </p:tgtEl>
                                        <p:attrNameLst>
                                          <p:attrName>ppt_w</p:attrName>
                                        </p:attrNameLst>
                                      </p:cBhvr>
                                      <p:tavLst>
                                        <p:tav tm="0">
                                          <p:val>
                                            <p:fltVal val="0"/>
                                          </p:val>
                                        </p:tav>
                                        <p:tav tm="100000">
                                          <p:val>
                                            <p:strVal val="#ppt_w"/>
                                          </p:val>
                                        </p:tav>
                                      </p:tavLst>
                                    </p:anim>
                                    <p:anim calcmode="lin" valueType="num">
                                      <p:cBhvr>
                                        <p:cTn id="21" dur="500" fill="hold"/>
                                        <p:tgtEl>
                                          <p:spTgt spid="242693"/>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42694"/>
                                        </p:tgtEl>
                                        <p:attrNameLst>
                                          <p:attrName>style.visibility</p:attrName>
                                        </p:attrNameLst>
                                      </p:cBhvr>
                                      <p:to>
                                        <p:strVal val="visible"/>
                                      </p:to>
                                    </p:set>
                                    <p:animEffect transition="in" filter="wipe(left)">
                                      <p:cBhvr>
                                        <p:cTn id="25" dur="1000"/>
                                        <p:tgtEl>
                                          <p:spTgt spid="242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animBg="1"/>
      <p:bldP spid="242692" grpId="0"/>
      <p:bldP spid="24269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a:extLst>
              <a:ext uri="{FF2B5EF4-FFF2-40B4-BE49-F238E27FC236}">
                <a16:creationId xmlns:a16="http://schemas.microsoft.com/office/drawing/2014/main" id="{F85A0092-AC57-0AE6-3B40-55627E82381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10C141-5E18-8C46-9D2B-DF44DF7F80F8}" type="slidenum">
              <a:rPr kumimoji="0" lang="en-US" altLang="zh-CN" sz="1000">
                <a:solidFill>
                  <a:schemeClr val="bg2"/>
                </a:solidFill>
                <a:ea typeface="华文行楷" panose="02010800040101010101" pitchFamily="2" charset="-122"/>
              </a:rPr>
              <a:pPr>
                <a:spcBef>
                  <a:spcPct val="0"/>
                </a:spcBef>
                <a:buClrTx/>
                <a:buSzTx/>
                <a:buFontTx/>
                <a:buNone/>
              </a:pPr>
              <a:t>20</a:t>
            </a:fld>
            <a:endParaRPr kumimoji="0" lang="en-US" altLang="zh-CN" sz="1000">
              <a:solidFill>
                <a:schemeClr val="bg2"/>
              </a:solidFill>
              <a:ea typeface="华文行楷" panose="02010800040101010101" pitchFamily="2" charset="-122"/>
            </a:endParaRPr>
          </a:p>
        </p:txBody>
      </p:sp>
      <p:sp>
        <p:nvSpPr>
          <p:cNvPr id="268351" name="Rectangle 63">
            <a:extLst>
              <a:ext uri="{FF2B5EF4-FFF2-40B4-BE49-F238E27FC236}">
                <a16:creationId xmlns:a16="http://schemas.microsoft.com/office/drawing/2014/main" id="{82E51394-8E20-8944-5784-9F9A4A76DE38}"/>
              </a:ext>
            </a:extLst>
          </p:cNvPr>
          <p:cNvSpPr>
            <a:spLocks noChangeArrowheads="1"/>
          </p:cNvSpPr>
          <p:nvPr/>
        </p:nvSpPr>
        <p:spPr bwMode="auto">
          <a:xfrm>
            <a:off x="0" y="1423988"/>
            <a:ext cx="9144000" cy="4065587"/>
          </a:xfrm>
          <a:prstGeom prst="rect">
            <a:avLst/>
          </a:prstGeom>
          <a:gradFill rotWithShape="1">
            <a:gsLst>
              <a:gs pos="0">
                <a:srgbClr val="FFFFFF"/>
              </a:gs>
              <a:gs pos="50000">
                <a:srgbClr val="DFE8F5"/>
              </a:gs>
              <a:gs pos="100000">
                <a:srgbClr val="FFFFFF"/>
              </a:gs>
            </a:gsLst>
            <a:lin ang="5400000" scaled="1"/>
          </a:gradFill>
          <a:ln>
            <a:noFill/>
          </a:ln>
          <a:effectLst/>
          <a:extLs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endParaRPr lang="zh-CN" altLang="zh-CN" sz="2400" b="1">
              <a:solidFill>
                <a:schemeClr val="tx1"/>
              </a:solidFill>
              <a:ea typeface="楷体_GB2312" pitchFamily="49" charset="-122"/>
            </a:endParaRPr>
          </a:p>
        </p:txBody>
      </p:sp>
      <p:sp>
        <p:nvSpPr>
          <p:cNvPr id="268352" name="Text Box 64">
            <a:extLst>
              <a:ext uri="{FF2B5EF4-FFF2-40B4-BE49-F238E27FC236}">
                <a16:creationId xmlns:a16="http://schemas.microsoft.com/office/drawing/2014/main" id="{5C7B9DAA-98DD-CB9B-80A5-49AB57E6265C}"/>
              </a:ext>
            </a:extLst>
          </p:cNvPr>
          <p:cNvSpPr txBox="1">
            <a:spLocks noChangeArrowheads="1"/>
          </p:cNvSpPr>
          <p:nvPr/>
        </p:nvSpPr>
        <p:spPr bwMode="auto">
          <a:xfrm>
            <a:off x="827088" y="5827713"/>
            <a:ext cx="7488237" cy="3667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800" b="1">
                <a:solidFill>
                  <a:srgbClr val="000000"/>
                </a:solidFill>
                <a:latin typeface="幼圆" pitchFamily="49" charset="-122"/>
                <a:ea typeface="幼圆" pitchFamily="49" charset="-122"/>
              </a:rPr>
              <a:t>图　产品生产批量概率树</a:t>
            </a:r>
          </a:p>
        </p:txBody>
      </p:sp>
      <p:grpSp>
        <p:nvGrpSpPr>
          <p:cNvPr id="268353" name="Group 65">
            <a:extLst>
              <a:ext uri="{FF2B5EF4-FFF2-40B4-BE49-F238E27FC236}">
                <a16:creationId xmlns:a16="http://schemas.microsoft.com/office/drawing/2014/main" id="{48CE34E7-FCEC-D29A-F494-A7E87CB5D683}"/>
              </a:ext>
            </a:extLst>
          </p:cNvPr>
          <p:cNvGrpSpPr>
            <a:grpSpLocks/>
          </p:cNvGrpSpPr>
          <p:nvPr/>
        </p:nvGrpSpPr>
        <p:grpSpPr bwMode="auto">
          <a:xfrm>
            <a:off x="971550" y="1414463"/>
            <a:ext cx="6985000" cy="4203700"/>
            <a:chOff x="612" y="1071"/>
            <a:chExt cx="4400" cy="2648"/>
          </a:xfrm>
        </p:grpSpPr>
        <p:sp>
          <p:nvSpPr>
            <p:cNvPr id="76808" name="Rectangle 66">
              <a:extLst>
                <a:ext uri="{FF2B5EF4-FFF2-40B4-BE49-F238E27FC236}">
                  <a16:creationId xmlns:a16="http://schemas.microsoft.com/office/drawing/2014/main" id="{9E1EE80F-9D85-665E-4493-03159703900C}"/>
                </a:ext>
              </a:extLst>
            </p:cNvPr>
            <p:cNvSpPr>
              <a:spLocks noChangeArrowheads="1"/>
            </p:cNvSpPr>
            <p:nvPr/>
          </p:nvSpPr>
          <p:spPr bwMode="auto">
            <a:xfrm>
              <a:off x="964" y="2373"/>
              <a:ext cx="334" cy="207"/>
            </a:xfrm>
            <a:prstGeom prst="rect">
              <a:avLst/>
            </a:prstGeom>
            <a:solidFill>
              <a:srgbClr val="BBE0E3"/>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1600" b="1">
                  <a:solidFill>
                    <a:srgbClr val="000000"/>
                  </a:solidFill>
                  <a:latin typeface="幼圆" pitchFamily="49" charset="-122"/>
                  <a:ea typeface="幼圆" pitchFamily="49" charset="-122"/>
                </a:rPr>
                <a:t>决策</a:t>
              </a:r>
            </a:p>
          </p:txBody>
        </p:sp>
        <p:sp>
          <p:nvSpPr>
            <p:cNvPr id="76809" name="Oval 67">
              <a:extLst>
                <a:ext uri="{FF2B5EF4-FFF2-40B4-BE49-F238E27FC236}">
                  <a16:creationId xmlns:a16="http://schemas.microsoft.com/office/drawing/2014/main" id="{366844F2-1CC9-65DE-5F9B-B565C0779EE3}"/>
                </a:ext>
              </a:extLst>
            </p:cNvPr>
            <p:cNvSpPr>
              <a:spLocks noChangeArrowheads="1"/>
            </p:cNvSpPr>
            <p:nvPr/>
          </p:nvSpPr>
          <p:spPr bwMode="auto">
            <a:xfrm>
              <a:off x="2428" y="1443"/>
              <a:ext cx="334" cy="276"/>
            </a:xfrm>
            <a:prstGeom prst="ellipse">
              <a:avLst/>
            </a:prstGeom>
            <a:gradFill rotWithShape="1">
              <a:gsLst>
                <a:gs pos="0">
                  <a:srgbClr val="A6C7DE"/>
                </a:gs>
                <a:gs pos="100000">
                  <a:srgbClr val="E3EDF5"/>
                </a:gs>
              </a:gsLst>
              <a:lin ang="0" scaled="1"/>
            </a:gradFill>
            <a:ln>
              <a:noFill/>
            </a:ln>
            <a:effectLst>
              <a:outerShdw dist="68392" dir="20291915" algn="ctr" rotWithShape="0">
                <a:srgbClr val="808080">
                  <a:alpha val="50000"/>
                </a:srgbClr>
              </a:outerShdw>
            </a:effectLst>
            <a:extLst>
              <a:ext uri="{91240B29-F687-4F45-9708-019B960494DF}">
                <a14:hiddenLine xmlns:a14="http://schemas.microsoft.com/office/drawing/2010/main" w="9525" algn="ctr">
                  <a:solidFill>
                    <a:srgbClr val="333399"/>
                  </a:solidFill>
                  <a:round/>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kumimoji="0" lang="en-US" altLang="zh-CN" sz="1600" b="1">
                  <a:solidFill>
                    <a:srgbClr val="000000"/>
                  </a:solidFill>
                  <a:latin typeface="幼圆" pitchFamily="49" charset="-122"/>
                  <a:ea typeface="幼圆" pitchFamily="49" charset="-122"/>
                </a:rPr>
                <a:t>A</a:t>
              </a:r>
              <a:r>
                <a:rPr kumimoji="0" lang="zh-CN" altLang="en-US" sz="1600" b="1" baseline="-25000">
                  <a:solidFill>
                    <a:srgbClr val="000000"/>
                  </a:solidFill>
                  <a:latin typeface="幼圆" pitchFamily="49" charset="-122"/>
                  <a:ea typeface="幼圆" pitchFamily="49" charset="-122"/>
                </a:rPr>
                <a:t>１</a:t>
              </a:r>
            </a:p>
          </p:txBody>
        </p:sp>
        <p:sp>
          <p:nvSpPr>
            <p:cNvPr id="76810" name="AutoShape 68">
              <a:extLst>
                <a:ext uri="{FF2B5EF4-FFF2-40B4-BE49-F238E27FC236}">
                  <a16:creationId xmlns:a16="http://schemas.microsoft.com/office/drawing/2014/main" id="{54A6269D-5504-024D-AB3E-C8E719C4155F}"/>
                </a:ext>
              </a:extLst>
            </p:cNvPr>
            <p:cNvSpPr>
              <a:spLocks noChangeArrowheads="1"/>
            </p:cNvSpPr>
            <p:nvPr/>
          </p:nvSpPr>
          <p:spPr bwMode="auto">
            <a:xfrm rot="-5400000">
              <a:off x="4368" y="1171"/>
              <a:ext cx="206" cy="278"/>
            </a:xfrm>
            <a:prstGeom prst="triangle">
              <a:avLst>
                <a:gd name="adj" fmla="val 50000"/>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76811" name="Oval 69">
              <a:extLst>
                <a:ext uri="{FF2B5EF4-FFF2-40B4-BE49-F238E27FC236}">
                  <a16:creationId xmlns:a16="http://schemas.microsoft.com/office/drawing/2014/main" id="{E25FFB8B-EAF5-39C3-119F-4B58E51BE514}"/>
                </a:ext>
              </a:extLst>
            </p:cNvPr>
            <p:cNvSpPr>
              <a:spLocks noChangeArrowheads="1"/>
            </p:cNvSpPr>
            <p:nvPr/>
          </p:nvSpPr>
          <p:spPr bwMode="auto">
            <a:xfrm>
              <a:off x="2428" y="2368"/>
              <a:ext cx="334" cy="276"/>
            </a:xfrm>
            <a:prstGeom prst="ellipse">
              <a:avLst/>
            </a:prstGeom>
            <a:gradFill rotWithShape="1">
              <a:gsLst>
                <a:gs pos="0">
                  <a:srgbClr val="A6C7DE"/>
                </a:gs>
                <a:gs pos="100000">
                  <a:srgbClr val="E3EDF5"/>
                </a:gs>
              </a:gsLst>
              <a:lin ang="0" scaled="1"/>
            </a:gradFill>
            <a:ln>
              <a:noFill/>
            </a:ln>
            <a:effectLst>
              <a:outerShdw dist="68392" dir="20291915" algn="ctr" rotWithShape="0">
                <a:srgbClr val="808080">
                  <a:alpha val="50000"/>
                </a:srgbClr>
              </a:outerShdw>
            </a:effectLst>
            <a:extLst>
              <a:ext uri="{91240B29-F687-4F45-9708-019B960494DF}">
                <a14:hiddenLine xmlns:a14="http://schemas.microsoft.com/office/drawing/2010/main" w="9525" algn="ctr">
                  <a:solidFill>
                    <a:srgbClr val="333399"/>
                  </a:solidFill>
                  <a:round/>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kumimoji="0" lang="en-US" altLang="zh-CN" sz="1600" b="1">
                  <a:solidFill>
                    <a:srgbClr val="000000"/>
                  </a:solidFill>
                  <a:latin typeface="幼圆" pitchFamily="49" charset="-122"/>
                  <a:ea typeface="幼圆" pitchFamily="49" charset="-122"/>
                </a:rPr>
                <a:t>A</a:t>
              </a:r>
              <a:r>
                <a:rPr kumimoji="0" lang="zh-CN" altLang="en-US" sz="1600" b="1" baseline="-25000">
                  <a:solidFill>
                    <a:srgbClr val="000000"/>
                  </a:solidFill>
                  <a:latin typeface="幼圆" pitchFamily="49" charset="-122"/>
                  <a:ea typeface="幼圆" pitchFamily="49" charset="-122"/>
                </a:rPr>
                <a:t>２</a:t>
              </a:r>
            </a:p>
          </p:txBody>
        </p:sp>
        <p:sp>
          <p:nvSpPr>
            <p:cNvPr id="76812" name="Oval 70">
              <a:extLst>
                <a:ext uri="{FF2B5EF4-FFF2-40B4-BE49-F238E27FC236}">
                  <a16:creationId xmlns:a16="http://schemas.microsoft.com/office/drawing/2014/main" id="{E71D0F07-E2D6-D1A8-5B55-24D2D2CDC9B1}"/>
                </a:ext>
              </a:extLst>
            </p:cNvPr>
            <p:cNvSpPr>
              <a:spLocks noChangeArrowheads="1"/>
            </p:cNvSpPr>
            <p:nvPr/>
          </p:nvSpPr>
          <p:spPr bwMode="auto">
            <a:xfrm>
              <a:off x="2469" y="3156"/>
              <a:ext cx="334" cy="276"/>
            </a:xfrm>
            <a:prstGeom prst="ellipse">
              <a:avLst/>
            </a:prstGeom>
            <a:gradFill rotWithShape="1">
              <a:gsLst>
                <a:gs pos="0">
                  <a:srgbClr val="A6C7DE"/>
                </a:gs>
                <a:gs pos="100000">
                  <a:srgbClr val="E3EDF5"/>
                </a:gs>
              </a:gsLst>
              <a:lin ang="0" scaled="1"/>
            </a:gradFill>
            <a:ln>
              <a:noFill/>
            </a:ln>
            <a:effectLst>
              <a:outerShdw dist="68392" dir="20291915" algn="ctr" rotWithShape="0">
                <a:srgbClr val="808080">
                  <a:alpha val="50000"/>
                </a:srgbClr>
              </a:outerShdw>
            </a:effectLst>
            <a:extLst>
              <a:ext uri="{91240B29-F687-4F45-9708-019B960494DF}">
                <a14:hiddenLine xmlns:a14="http://schemas.microsoft.com/office/drawing/2010/main" w="9525" algn="ctr">
                  <a:solidFill>
                    <a:srgbClr val="333399"/>
                  </a:solidFill>
                  <a:round/>
                  <a:headEnd/>
                  <a:tailEnd/>
                </a14:hiddenLine>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kumimoji="0" lang="en-US" altLang="zh-CN" sz="1600" b="1">
                  <a:solidFill>
                    <a:srgbClr val="000000"/>
                  </a:solidFill>
                  <a:latin typeface="幼圆" pitchFamily="49" charset="-122"/>
                  <a:ea typeface="幼圆" pitchFamily="49" charset="-122"/>
                </a:rPr>
                <a:t>A</a:t>
              </a:r>
              <a:r>
                <a:rPr kumimoji="0" lang="zh-CN" altLang="en-US" sz="1600" b="1" baseline="-25000">
                  <a:solidFill>
                    <a:srgbClr val="000000"/>
                  </a:solidFill>
                  <a:latin typeface="幼圆" pitchFamily="49" charset="-122"/>
                  <a:ea typeface="幼圆" pitchFamily="49" charset="-122"/>
                </a:rPr>
                <a:t>３</a:t>
              </a:r>
            </a:p>
          </p:txBody>
        </p:sp>
        <p:sp>
          <p:nvSpPr>
            <p:cNvPr id="76813" name="Line 71">
              <a:extLst>
                <a:ext uri="{FF2B5EF4-FFF2-40B4-BE49-F238E27FC236}">
                  <a16:creationId xmlns:a16="http://schemas.microsoft.com/office/drawing/2014/main" id="{5AA014BA-6879-2D74-7A57-0C7C4E8A1126}"/>
                </a:ext>
              </a:extLst>
            </p:cNvPr>
            <p:cNvSpPr>
              <a:spLocks noChangeShapeType="1"/>
            </p:cNvSpPr>
            <p:nvPr/>
          </p:nvSpPr>
          <p:spPr bwMode="auto">
            <a:xfrm>
              <a:off x="1298" y="2476"/>
              <a:ext cx="113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4" name="Line 72">
              <a:extLst>
                <a:ext uri="{FF2B5EF4-FFF2-40B4-BE49-F238E27FC236}">
                  <a16:creationId xmlns:a16="http://schemas.microsoft.com/office/drawing/2014/main" id="{1294B2FB-7510-DFAD-FA09-836CBA16C0F8}"/>
                </a:ext>
              </a:extLst>
            </p:cNvPr>
            <p:cNvSpPr>
              <a:spLocks noChangeShapeType="1"/>
            </p:cNvSpPr>
            <p:nvPr/>
          </p:nvSpPr>
          <p:spPr bwMode="auto">
            <a:xfrm>
              <a:off x="2751" y="2476"/>
              <a:ext cx="15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5" name="Line 73">
              <a:extLst>
                <a:ext uri="{FF2B5EF4-FFF2-40B4-BE49-F238E27FC236}">
                  <a16:creationId xmlns:a16="http://schemas.microsoft.com/office/drawing/2014/main" id="{1251D3B4-BF92-2A7A-F3C0-E8A540D4F235}"/>
                </a:ext>
              </a:extLst>
            </p:cNvPr>
            <p:cNvSpPr>
              <a:spLocks noChangeShapeType="1"/>
            </p:cNvSpPr>
            <p:nvPr/>
          </p:nvSpPr>
          <p:spPr bwMode="auto">
            <a:xfrm>
              <a:off x="2751" y="1585"/>
              <a:ext cx="15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6" name="Line 74">
              <a:extLst>
                <a:ext uri="{FF2B5EF4-FFF2-40B4-BE49-F238E27FC236}">
                  <a16:creationId xmlns:a16="http://schemas.microsoft.com/office/drawing/2014/main" id="{C5509123-7EBA-DC7C-DB6A-E75AC124364F}"/>
                </a:ext>
              </a:extLst>
            </p:cNvPr>
            <p:cNvSpPr>
              <a:spLocks noChangeShapeType="1"/>
            </p:cNvSpPr>
            <p:nvPr/>
          </p:nvSpPr>
          <p:spPr bwMode="auto">
            <a:xfrm>
              <a:off x="2792" y="3298"/>
              <a:ext cx="153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7" name="Line 75">
              <a:extLst>
                <a:ext uri="{FF2B5EF4-FFF2-40B4-BE49-F238E27FC236}">
                  <a16:creationId xmlns:a16="http://schemas.microsoft.com/office/drawing/2014/main" id="{B8D754B1-1449-1178-1EF4-766AC2DC6BEC}"/>
                </a:ext>
              </a:extLst>
            </p:cNvPr>
            <p:cNvSpPr>
              <a:spLocks noChangeShapeType="1"/>
            </p:cNvSpPr>
            <p:nvPr/>
          </p:nvSpPr>
          <p:spPr bwMode="auto">
            <a:xfrm>
              <a:off x="1298" y="2476"/>
              <a:ext cx="1171" cy="82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8" name="Line 76">
              <a:extLst>
                <a:ext uri="{FF2B5EF4-FFF2-40B4-BE49-F238E27FC236}">
                  <a16:creationId xmlns:a16="http://schemas.microsoft.com/office/drawing/2014/main" id="{52AF5855-629C-C30C-90A5-6DB9C5102622}"/>
                </a:ext>
              </a:extLst>
            </p:cNvPr>
            <p:cNvSpPr>
              <a:spLocks noChangeShapeType="1"/>
            </p:cNvSpPr>
            <p:nvPr/>
          </p:nvSpPr>
          <p:spPr bwMode="auto">
            <a:xfrm flipV="1">
              <a:off x="1298" y="1551"/>
              <a:ext cx="1130" cy="9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9" name="Freeform 77">
              <a:extLst>
                <a:ext uri="{FF2B5EF4-FFF2-40B4-BE49-F238E27FC236}">
                  <a16:creationId xmlns:a16="http://schemas.microsoft.com/office/drawing/2014/main" id="{6FF141C6-2BC6-8155-89DB-3120F36ECF6D}"/>
                </a:ext>
              </a:extLst>
            </p:cNvPr>
            <p:cNvSpPr>
              <a:spLocks/>
            </p:cNvSpPr>
            <p:nvPr/>
          </p:nvSpPr>
          <p:spPr bwMode="auto">
            <a:xfrm>
              <a:off x="2751" y="1311"/>
              <a:ext cx="1575" cy="274"/>
            </a:xfrm>
            <a:custGeom>
              <a:avLst/>
              <a:gdLst>
                <a:gd name="T0" fmla="*/ 0 w 1769"/>
                <a:gd name="T1" fmla="*/ 207 h 363"/>
                <a:gd name="T2" fmla="*/ 180 w 1769"/>
                <a:gd name="T3" fmla="*/ 0 h 363"/>
                <a:gd name="T4" fmla="*/ 1402 w 1769"/>
                <a:gd name="T5" fmla="*/ 0 h 363"/>
                <a:gd name="T6" fmla="*/ 0 60000 65536"/>
                <a:gd name="T7" fmla="*/ 0 60000 65536"/>
                <a:gd name="T8" fmla="*/ 0 60000 65536"/>
              </a:gdLst>
              <a:ahLst/>
              <a:cxnLst>
                <a:cxn ang="T6">
                  <a:pos x="T0" y="T1"/>
                </a:cxn>
                <a:cxn ang="T7">
                  <a:pos x="T2" y="T3"/>
                </a:cxn>
                <a:cxn ang="T8">
                  <a:pos x="T4" y="T5"/>
                </a:cxn>
              </a:cxnLst>
              <a:rect l="0" t="0" r="r" b="b"/>
              <a:pathLst>
                <a:path w="1769" h="363">
                  <a:moveTo>
                    <a:pt x="0" y="363"/>
                  </a:moveTo>
                  <a:lnTo>
                    <a:pt x="227" y="0"/>
                  </a:lnTo>
                  <a:lnTo>
                    <a:pt x="1769" y="0"/>
                  </a:ln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0" name="Freeform 78">
              <a:extLst>
                <a:ext uri="{FF2B5EF4-FFF2-40B4-BE49-F238E27FC236}">
                  <a16:creationId xmlns:a16="http://schemas.microsoft.com/office/drawing/2014/main" id="{6D556228-0F3A-1317-A7DE-024F05DDD157}"/>
                </a:ext>
              </a:extLst>
            </p:cNvPr>
            <p:cNvSpPr>
              <a:spLocks/>
            </p:cNvSpPr>
            <p:nvPr/>
          </p:nvSpPr>
          <p:spPr bwMode="auto">
            <a:xfrm>
              <a:off x="2751" y="1585"/>
              <a:ext cx="1616" cy="274"/>
            </a:xfrm>
            <a:custGeom>
              <a:avLst/>
              <a:gdLst>
                <a:gd name="T0" fmla="*/ 0 w 1815"/>
                <a:gd name="T1" fmla="*/ 0 h 362"/>
                <a:gd name="T2" fmla="*/ 180 w 1815"/>
                <a:gd name="T3" fmla="*/ 207 h 362"/>
                <a:gd name="T4" fmla="*/ 1439 w 1815"/>
                <a:gd name="T5" fmla="*/ 207 h 362"/>
                <a:gd name="T6" fmla="*/ 0 60000 65536"/>
                <a:gd name="T7" fmla="*/ 0 60000 65536"/>
                <a:gd name="T8" fmla="*/ 0 60000 65536"/>
              </a:gdLst>
              <a:ahLst/>
              <a:cxnLst>
                <a:cxn ang="T6">
                  <a:pos x="T0" y="T1"/>
                </a:cxn>
                <a:cxn ang="T7">
                  <a:pos x="T2" y="T3"/>
                </a:cxn>
                <a:cxn ang="T8">
                  <a:pos x="T4" y="T5"/>
                </a:cxn>
              </a:cxnLst>
              <a:rect l="0" t="0" r="r" b="b"/>
              <a:pathLst>
                <a:path w="1815" h="362">
                  <a:moveTo>
                    <a:pt x="0" y="0"/>
                  </a:moveTo>
                  <a:lnTo>
                    <a:pt x="227" y="362"/>
                  </a:lnTo>
                  <a:lnTo>
                    <a:pt x="1815" y="362"/>
                  </a:ln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1" name="Freeform 79">
              <a:extLst>
                <a:ext uri="{FF2B5EF4-FFF2-40B4-BE49-F238E27FC236}">
                  <a16:creationId xmlns:a16="http://schemas.microsoft.com/office/drawing/2014/main" id="{9CE92EEF-D1F6-4F55-0344-A7AF949B213B}"/>
                </a:ext>
              </a:extLst>
            </p:cNvPr>
            <p:cNvSpPr>
              <a:spLocks/>
            </p:cNvSpPr>
            <p:nvPr/>
          </p:nvSpPr>
          <p:spPr bwMode="auto">
            <a:xfrm>
              <a:off x="2744" y="2168"/>
              <a:ext cx="1582" cy="310"/>
            </a:xfrm>
            <a:custGeom>
              <a:avLst/>
              <a:gdLst>
                <a:gd name="T0" fmla="*/ 0 w 1769"/>
                <a:gd name="T1" fmla="*/ 265 h 363"/>
                <a:gd name="T2" fmla="*/ 182 w 1769"/>
                <a:gd name="T3" fmla="*/ 0 h 363"/>
                <a:gd name="T4" fmla="*/ 1415 w 1769"/>
                <a:gd name="T5" fmla="*/ 0 h 363"/>
                <a:gd name="T6" fmla="*/ 0 60000 65536"/>
                <a:gd name="T7" fmla="*/ 0 60000 65536"/>
                <a:gd name="T8" fmla="*/ 0 60000 65536"/>
              </a:gdLst>
              <a:ahLst/>
              <a:cxnLst>
                <a:cxn ang="T6">
                  <a:pos x="T0" y="T1"/>
                </a:cxn>
                <a:cxn ang="T7">
                  <a:pos x="T2" y="T3"/>
                </a:cxn>
                <a:cxn ang="T8">
                  <a:pos x="T4" y="T5"/>
                </a:cxn>
              </a:cxnLst>
              <a:rect l="0" t="0" r="r" b="b"/>
              <a:pathLst>
                <a:path w="1769" h="363">
                  <a:moveTo>
                    <a:pt x="0" y="363"/>
                  </a:moveTo>
                  <a:lnTo>
                    <a:pt x="227" y="0"/>
                  </a:lnTo>
                  <a:lnTo>
                    <a:pt x="1769" y="0"/>
                  </a:ln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2" name="Freeform 80">
              <a:extLst>
                <a:ext uri="{FF2B5EF4-FFF2-40B4-BE49-F238E27FC236}">
                  <a16:creationId xmlns:a16="http://schemas.microsoft.com/office/drawing/2014/main" id="{61D98F9F-EC45-C904-7580-3BD4D3BB83B8}"/>
                </a:ext>
              </a:extLst>
            </p:cNvPr>
            <p:cNvSpPr>
              <a:spLocks/>
            </p:cNvSpPr>
            <p:nvPr/>
          </p:nvSpPr>
          <p:spPr bwMode="auto">
            <a:xfrm>
              <a:off x="2789" y="2990"/>
              <a:ext cx="1578" cy="304"/>
            </a:xfrm>
            <a:custGeom>
              <a:avLst/>
              <a:gdLst>
                <a:gd name="T0" fmla="*/ 0 w 1769"/>
                <a:gd name="T1" fmla="*/ 255 h 363"/>
                <a:gd name="T2" fmla="*/ 180 w 1769"/>
                <a:gd name="T3" fmla="*/ 0 h 363"/>
                <a:gd name="T4" fmla="*/ 1408 w 1769"/>
                <a:gd name="T5" fmla="*/ 0 h 363"/>
                <a:gd name="T6" fmla="*/ 0 60000 65536"/>
                <a:gd name="T7" fmla="*/ 0 60000 65536"/>
                <a:gd name="T8" fmla="*/ 0 60000 65536"/>
              </a:gdLst>
              <a:ahLst/>
              <a:cxnLst>
                <a:cxn ang="T6">
                  <a:pos x="T0" y="T1"/>
                </a:cxn>
                <a:cxn ang="T7">
                  <a:pos x="T2" y="T3"/>
                </a:cxn>
                <a:cxn ang="T8">
                  <a:pos x="T4" y="T5"/>
                </a:cxn>
              </a:cxnLst>
              <a:rect l="0" t="0" r="r" b="b"/>
              <a:pathLst>
                <a:path w="1769" h="363">
                  <a:moveTo>
                    <a:pt x="0" y="363"/>
                  </a:moveTo>
                  <a:lnTo>
                    <a:pt x="227" y="0"/>
                  </a:lnTo>
                  <a:lnTo>
                    <a:pt x="1769" y="0"/>
                  </a:ln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3" name="Freeform 81">
              <a:extLst>
                <a:ext uri="{FF2B5EF4-FFF2-40B4-BE49-F238E27FC236}">
                  <a16:creationId xmlns:a16="http://schemas.microsoft.com/office/drawing/2014/main" id="{D5565668-5E8A-494E-C21A-5237B7A9B5F0}"/>
                </a:ext>
              </a:extLst>
            </p:cNvPr>
            <p:cNvSpPr>
              <a:spLocks/>
            </p:cNvSpPr>
            <p:nvPr/>
          </p:nvSpPr>
          <p:spPr bwMode="auto">
            <a:xfrm>
              <a:off x="2751" y="2476"/>
              <a:ext cx="1616" cy="274"/>
            </a:xfrm>
            <a:custGeom>
              <a:avLst/>
              <a:gdLst>
                <a:gd name="T0" fmla="*/ 0 w 1815"/>
                <a:gd name="T1" fmla="*/ 0 h 362"/>
                <a:gd name="T2" fmla="*/ 180 w 1815"/>
                <a:gd name="T3" fmla="*/ 207 h 362"/>
                <a:gd name="T4" fmla="*/ 1439 w 1815"/>
                <a:gd name="T5" fmla="*/ 207 h 362"/>
                <a:gd name="T6" fmla="*/ 0 60000 65536"/>
                <a:gd name="T7" fmla="*/ 0 60000 65536"/>
                <a:gd name="T8" fmla="*/ 0 60000 65536"/>
              </a:gdLst>
              <a:ahLst/>
              <a:cxnLst>
                <a:cxn ang="T6">
                  <a:pos x="T0" y="T1"/>
                </a:cxn>
                <a:cxn ang="T7">
                  <a:pos x="T2" y="T3"/>
                </a:cxn>
                <a:cxn ang="T8">
                  <a:pos x="T4" y="T5"/>
                </a:cxn>
              </a:cxnLst>
              <a:rect l="0" t="0" r="r" b="b"/>
              <a:pathLst>
                <a:path w="1815" h="362">
                  <a:moveTo>
                    <a:pt x="0" y="0"/>
                  </a:moveTo>
                  <a:lnTo>
                    <a:pt x="227" y="362"/>
                  </a:lnTo>
                  <a:lnTo>
                    <a:pt x="1815" y="362"/>
                  </a:ln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4" name="Freeform 82">
              <a:extLst>
                <a:ext uri="{FF2B5EF4-FFF2-40B4-BE49-F238E27FC236}">
                  <a16:creationId xmlns:a16="http://schemas.microsoft.com/office/drawing/2014/main" id="{A060BAE0-268B-D481-87A9-16B01F40CA4F}"/>
                </a:ext>
              </a:extLst>
            </p:cNvPr>
            <p:cNvSpPr>
              <a:spLocks/>
            </p:cNvSpPr>
            <p:nvPr/>
          </p:nvSpPr>
          <p:spPr bwMode="auto">
            <a:xfrm>
              <a:off x="2792" y="3298"/>
              <a:ext cx="1575" cy="274"/>
            </a:xfrm>
            <a:custGeom>
              <a:avLst/>
              <a:gdLst>
                <a:gd name="T0" fmla="*/ 0 w 1815"/>
                <a:gd name="T1" fmla="*/ 0 h 362"/>
                <a:gd name="T2" fmla="*/ 171 w 1815"/>
                <a:gd name="T3" fmla="*/ 207 h 362"/>
                <a:gd name="T4" fmla="*/ 1367 w 1815"/>
                <a:gd name="T5" fmla="*/ 207 h 362"/>
                <a:gd name="T6" fmla="*/ 0 60000 65536"/>
                <a:gd name="T7" fmla="*/ 0 60000 65536"/>
                <a:gd name="T8" fmla="*/ 0 60000 65536"/>
              </a:gdLst>
              <a:ahLst/>
              <a:cxnLst>
                <a:cxn ang="T6">
                  <a:pos x="T0" y="T1"/>
                </a:cxn>
                <a:cxn ang="T7">
                  <a:pos x="T2" y="T3"/>
                </a:cxn>
                <a:cxn ang="T8">
                  <a:pos x="T4" y="T5"/>
                </a:cxn>
              </a:cxnLst>
              <a:rect l="0" t="0" r="r" b="b"/>
              <a:pathLst>
                <a:path w="1815" h="362">
                  <a:moveTo>
                    <a:pt x="0" y="0"/>
                  </a:moveTo>
                  <a:lnTo>
                    <a:pt x="227" y="362"/>
                  </a:lnTo>
                  <a:lnTo>
                    <a:pt x="1815" y="362"/>
                  </a:ln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5" name="Text Box 83">
              <a:extLst>
                <a:ext uri="{FF2B5EF4-FFF2-40B4-BE49-F238E27FC236}">
                  <a16:creationId xmlns:a16="http://schemas.microsoft.com/office/drawing/2014/main" id="{3B9E8CE2-AF34-E705-635D-7F9B7DC29BC0}"/>
                </a:ext>
              </a:extLst>
            </p:cNvPr>
            <p:cNvSpPr txBox="1">
              <a:spLocks noChangeArrowheads="1"/>
            </p:cNvSpPr>
            <p:nvPr/>
          </p:nvSpPr>
          <p:spPr bwMode="auto">
            <a:xfrm>
              <a:off x="895" y="2137"/>
              <a:ext cx="404"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endParaRPr kumimoji="0" lang="zh-CN" altLang="zh-CN" sz="1600">
                <a:solidFill>
                  <a:schemeClr val="tx1"/>
                </a:solidFill>
                <a:latin typeface="幼圆" pitchFamily="49" charset="-122"/>
                <a:ea typeface="幼圆" pitchFamily="49" charset="-122"/>
              </a:endParaRPr>
            </a:p>
          </p:txBody>
        </p:sp>
        <p:sp>
          <p:nvSpPr>
            <p:cNvPr id="76826" name="Text Box 84">
              <a:extLst>
                <a:ext uri="{FF2B5EF4-FFF2-40B4-BE49-F238E27FC236}">
                  <a16:creationId xmlns:a16="http://schemas.microsoft.com/office/drawing/2014/main" id="{3BC2BF47-C08D-5E79-3E4E-55FCA8041706}"/>
                </a:ext>
              </a:extLst>
            </p:cNvPr>
            <p:cNvSpPr txBox="1">
              <a:spLocks noChangeArrowheads="1"/>
            </p:cNvSpPr>
            <p:nvPr/>
          </p:nvSpPr>
          <p:spPr bwMode="auto">
            <a:xfrm>
              <a:off x="935" y="2201"/>
              <a:ext cx="363"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1600" b="1">
                  <a:solidFill>
                    <a:srgbClr val="000000"/>
                  </a:solidFill>
                  <a:latin typeface="幼圆" pitchFamily="49" charset="-122"/>
                  <a:ea typeface="幼圆" pitchFamily="49" charset="-122"/>
                </a:rPr>
                <a:t>14.8</a:t>
              </a:r>
            </a:p>
          </p:txBody>
        </p:sp>
        <p:sp>
          <p:nvSpPr>
            <p:cNvPr id="76827" name="Text Box 85">
              <a:extLst>
                <a:ext uri="{FF2B5EF4-FFF2-40B4-BE49-F238E27FC236}">
                  <a16:creationId xmlns:a16="http://schemas.microsoft.com/office/drawing/2014/main" id="{35B790BB-61CE-1B87-3CEB-5CC074AEC489}"/>
                </a:ext>
              </a:extLst>
            </p:cNvPr>
            <p:cNvSpPr txBox="1">
              <a:spLocks noChangeArrowheads="1"/>
            </p:cNvSpPr>
            <p:nvPr/>
          </p:nvSpPr>
          <p:spPr bwMode="auto">
            <a:xfrm>
              <a:off x="2428" y="1242"/>
              <a:ext cx="364"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1600" b="1" dirty="0">
                  <a:solidFill>
                    <a:srgbClr val="FF0000"/>
                  </a:solidFill>
                  <a:latin typeface="幼圆" pitchFamily="49" charset="-122"/>
                  <a:ea typeface="幼圆" pitchFamily="49" charset="-122"/>
                </a:rPr>
                <a:t>13.6</a:t>
              </a:r>
            </a:p>
          </p:txBody>
        </p:sp>
        <p:sp>
          <p:nvSpPr>
            <p:cNvPr id="76828" name="Text Box 86">
              <a:extLst>
                <a:ext uri="{FF2B5EF4-FFF2-40B4-BE49-F238E27FC236}">
                  <a16:creationId xmlns:a16="http://schemas.microsoft.com/office/drawing/2014/main" id="{451341E0-E6E7-FDA4-B914-846CA36AE422}"/>
                </a:ext>
              </a:extLst>
            </p:cNvPr>
            <p:cNvSpPr txBox="1">
              <a:spLocks noChangeArrowheads="1"/>
            </p:cNvSpPr>
            <p:nvPr/>
          </p:nvSpPr>
          <p:spPr bwMode="auto">
            <a:xfrm>
              <a:off x="2388" y="2199"/>
              <a:ext cx="363"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1600" b="1" dirty="0">
                  <a:solidFill>
                    <a:srgbClr val="FF0000"/>
                  </a:solidFill>
                  <a:latin typeface="幼圆" pitchFamily="49" charset="-122"/>
                  <a:ea typeface="幼圆" pitchFamily="49" charset="-122"/>
                </a:rPr>
                <a:t>14.8</a:t>
              </a:r>
            </a:p>
          </p:txBody>
        </p:sp>
        <p:sp>
          <p:nvSpPr>
            <p:cNvPr id="76829" name="Text Box 87">
              <a:extLst>
                <a:ext uri="{FF2B5EF4-FFF2-40B4-BE49-F238E27FC236}">
                  <a16:creationId xmlns:a16="http://schemas.microsoft.com/office/drawing/2014/main" id="{0AF1F89D-02D2-D356-0D30-1B625D6D3450}"/>
                </a:ext>
              </a:extLst>
            </p:cNvPr>
            <p:cNvSpPr txBox="1">
              <a:spLocks noChangeArrowheads="1"/>
            </p:cNvSpPr>
            <p:nvPr/>
          </p:nvSpPr>
          <p:spPr bwMode="auto">
            <a:xfrm>
              <a:off x="2428" y="2988"/>
              <a:ext cx="364"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1600" b="1" dirty="0">
                  <a:solidFill>
                    <a:srgbClr val="FF0000"/>
                  </a:solidFill>
                  <a:latin typeface="幼圆" pitchFamily="49" charset="-122"/>
                  <a:ea typeface="幼圆" pitchFamily="49" charset="-122"/>
                </a:rPr>
                <a:t>12.0</a:t>
              </a:r>
            </a:p>
          </p:txBody>
        </p:sp>
        <p:sp>
          <p:nvSpPr>
            <p:cNvPr id="76830" name="Text Box 88">
              <a:extLst>
                <a:ext uri="{FF2B5EF4-FFF2-40B4-BE49-F238E27FC236}">
                  <a16:creationId xmlns:a16="http://schemas.microsoft.com/office/drawing/2014/main" id="{A1A96924-3ABA-AC8F-1084-73211B71DDF5}"/>
                </a:ext>
              </a:extLst>
            </p:cNvPr>
            <p:cNvSpPr txBox="1">
              <a:spLocks noChangeArrowheads="1"/>
            </p:cNvSpPr>
            <p:nvPr/>
          </p:nvSpPr>
          <p:spPr bwMode="auto">
            <a:xfrm>
              <a:off x="3075" y="1071"/>
              <a:ext cx="1292"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600" b="1" dirty="0">
                  <a:solidFill>
                    <a:srgbClr val="000000"/>
                  </a:solidFill>
                  <a:latin typeface="幼圆" pitchFamily="49" charset="-122"/>
                  <a:ea typeface="幼圆" pitchFamily="49" charset="-122"/>
                </a:rPr>
                <a:t>销路好  </a:t>
              </a:r>
              <a:r>
                <a:rPr kumimoji="0" lang="en-US" altLang="zh-CN" sz="1600" b="1" dirty="0">
                  <a:solidFill>
                    <a:srgbClr val="000000"/>
                  </a:solidFill>
                  <a:latin typeface="幼圆" pitchFamily="49" charset="-122"/>
                  <a:ea typeface="幼圆" pitchFamily="49" charset="-122"/>
                </a:rPr>
                <a:t>P</a:t>
              </a:r>
              <a:r>
                <a:rPr kumimoji="0" lang="zh-CN" altLang="en-US" sz="1600" b="1" dirty="0">
                  <a:solidFill>
                    <a:srgbClr val="000000"/>
                  </a:solidFill>
                  <a:latin typeface="幼圆" pitchFamily="49" charset="-122"/>
                  <a:ea typeface="幼圆" pitchFamily="49" charset="-122"/>
                </a:rPr>
                <a:t>（</a:t>
              </a:r>
              <a:r>
                <a:rPr kumimoji="0" lang="en-US" altLang="zh-CN" sz="1600" b="1" dirty="0">
                  <a:solidFill>
                    <a:srgbClr val="000000"/>
                  </a:solidFill>
                  <a:latin typeface="幼圆" pitchFamily="49" charset="-122"/>
                  <a:ea typeface="幼圆" pitchFamily="49" charset="-122"/>
                </a:rPr>
                <a:t>S</a:t>
              </a:r>
              <a:r>
                <a:rPr kumimoji="0" lang="en-US" altLang="zh-CN" sz="1600" b="1" baseline="-25000" dirty="0">
                  <a:solidFill>
                    <a:srgbClr val="000000"/>
                  </a:solidFill>
                  <a:latin typeface="幼圆" pitchFamily="49" charset="-122"/>
                  <a:ea typeface="幼圆" pitchFamily="49" charset="-122"/>
                </a:rPr>
                <a:t>1</a:t>
              </a:r>
              <a:r>
                <a:rPr kumimoji="0" lang="zh-CN" altLang="en-US" sz="1600" b="1" dirty="0">
                  <a:solidFill>
                    <a:srgbClr val="000000"/>
                  </a:solidFill>
                  <a:latin typeface="幼圆" pitchFamily="49" charset="-122"/>
                  <a:ea typeface="幼圆" pitchFamily="49" charset="-122"/>
                </a:rPr>
                <a:t>）</a:t>
              </a:r>
              <a:r>
                <a:rPr kumimoji="0" lang="en-US" altLang="zh-CN" sz="1600" b="1" dirty="0">
                  <a:solidFill>
                    <a:srgbClr val="000000"/>
                  </a:solidFill>
                  <a:latin typeface="幼圆" pitchFamily="49" charset="-122"/>
                  <a:ea typeface="幼圆" pitchFamily="49" charset="-122"/>
                </a:rPr>
                <a:t>=0.3</a:t>
              </a:r>
            </a:p>
          </p:txBody>
        </p:sp>
        <p:sp>
          <p:nvSpPr>
            <p:cNvPr id="76831" name="Text Box 89">
              <a:extLst>
                <a:ext uri="{FF2B5EF4-FFF2-40B4-BE49-F238E27FC236}">
                  <a16:creationId xmlns:a16="http://schemas.microsoft.com/office/drawing/2014/main" id="{EE9ECA89-8D16-EEAF-F511-91C522A35628}"/>
                </a:ext>
              </a:extLst>
            </p:cNvPr>
            <p:cNvSpPr txBox="1">
              <a:spLocks noChangeArrowheads="1"/>
            </p:cNvSpPr>
            <p:nvPr/>
          </p:nvSpPr>
          <p:spPr bwMode="auto">
            <a:xfrm>
              <a:off x="2913" y="1346"/>
              <a:ext cx="1454"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600" b="1" dirty="0">
                  <a:solidFill>
                    <a:srgbClr val="000000"/>
                  </a:solidFill>
                  <a:latin typeface="幼圆" pitchFamily="49" charset="-122"/>
                  <a:ea typeface="幼圆" pitchFamily="49" charset="-122"/>
                </a:rPr>
                <a:t>销路一般  </a:t>
              </a:r>
              <a:r>
                <a:rPr kumimoji="0" lang="en-US" altLang="zh-CN" sz="1600" b="1" dirty="0">
                  <a:solidFill>
                    <a:srgbClr val="000000"/>
                  </a:solidFill>
                  <a:latin typeface="幼圆" pitchFamily="49" charset="-122"/>
                  <a:ea typeface="幼圆" pitchFamily="49" charset="-122"/>
                </a:rPr>
                <a:t>P</a:t>
              </a:r>
              <a:r>
                <a:rPr kumimoji="0" lang="zh-CN" altLang="en-US" sz="1600" b="1" dirty="0">
                  <a:solidFill>
                    <a:srgbClr val="000000"/>
                  </a:solidFill>
                  <a:latin typeface="幼圆" pitchFamily="49" charset="-122"/>
                  <a:ea typeface="幼圆" pitchFamily="49" charset="-122"/>
                </a:rPr>
                <a:t>（</a:t>
              </a:r>
              <a:r>
                <a:rPr kumimoji="0" lang="en-US" altLang="zh-CN" sz="1600" b="1" dirty="0">
                  <a:solidFill>
                    <a:srgbClr val="000000"/>
                  </a:solidFill>
                  <a:latin typeface="幼圆" pitchFamily="49" charset="-122"/>
                  <a:ea typeface="幼圆" pitchFamily="49" charset="-122"/>
                </a:rPr>
                <a:t>S</a:t>
              </a:r>
              <a:r>
                <a:rPr kumimoji="0" lang="en-US" altLang="zh-CN" sz="1600" b="1" baseline="-25000" dirty="0">
                  <a:solidFill>
                    <a:srgbClr val="000000"/>
                  </a:solidFill>
                  <a:latin typeface="幼圆" pitchFamily="49" charset="-122"/>
                  <a:ea typeface="幼圆" pitchFamily="49" charset="-122"/>
                </a:rPr>
                <a:t>2</a:t>
              </a:r>
              <a:r>
                <a:rPr kumimoji="0" lang="zh-CN" altLang="en-US" sz="1600" b="1" dirty="0">
                  <a:solidFill>
                    <a:srgbClr val="000000"/>
                  </a:solidFill>
                  <a:latin typeface="幼圆" pitchFamily="49" charset="-122"/>
                  <a:ea typeface="幼圆" pitchFamily="49" charset="-122"/>
                </a:rPr>
                <a:t>）</a:t>
              </a:r>
              <a:r>
                <a:rPr kumimoji="0" lang="en-US" altLang="zh-CN" sz="1600" b="1" dirty="0">
                  <a:solidFill>
                    <a:srgbClr val="000000"/>
                  </a:solidFill>
                  <a:latin typeface="幼圆" pitchFamily="49" charset="-122"/>
                  <a:ea typeface="幼圆" pitchFamily="49" charset="-122"/>
                </a:rPr>
                <a:t>=0.5</a:t>
              </a:r>
            </a:p>
          </p:txBody>
        </p:sp>
        <p:sp>
          <p:nvSpPr>
            <p:cNvPr id="76832" name="Text Box 90">
              <a:extLst>
                <a:ext uri="{FF2B5EF4-FFF2-40B4-BE49-F238E27FC236}">
                  <a16:creationId xmlns:a16="http://schemas.microsoft.com/office/drawing/2014/main" id="{F51A01C7-B226-15E4-565C-7177219CDE56}"/>
                </a:ext>
              </a:extLst>
            </p:cNvPr>
            <p:cNvSpPr txBox="1">
              <a:spLocks noChangeArrowheads="1"/>
            </p:cNvSpPr>
            <p:nvPr/>
          </p:nvSpPr>
          <p:spPr bwMode="auto">
            <a:xfrm>
              <a:off x="3075" y="1654"/>
              <a:ext cx="1292"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600" b="1" dirty="0">
                  <a:solidFill>
                    <a:srgbClr val="000000"/>
                  </a:solidFill>
                  <a:latin typeface="幼圆" pitchFamily="49" charset="-122"/>
                  <a:ea typeface="幼圆" pitchFamily="49" charset="-122"/>
                </a:rPr>
                <a:t>销路差  </a:t>
              </a:r>
              <a:r>
                <a:rPr kumimoji="0" lang="en-US" altLang="zh-CN" sz="1600" b="1" dirty="0">
                  <a:solidFill>
                    <a:srgbClr val="000000"/>
                  </a:solidFill>
                  <a:latin typeface="幼圆" pitchFamily="49" charset="-122"/>
                  <a:ea typeface="幼圆" pitchFamily="49" charset="-122"/>
                </a:rPr>
                <a:t>P</a:t>
              </a:r>
              <a:r>
                <a:rPr kumimoji="0" lang="zh-CN" altLang="en-US" sz="1600" b="1" dirty="0">
                  <a:solidFill>
                    <a:srgbClr val="000000"/>
                  </a:solidFill>
                  <a:latin typeface="幼圆" pitchFamily="49" charset="-122"/>
                  <a:ea typeface="幼圆" pitchFamily="49" charset="-122"/>
                </a:rPr>
                <a:t>（</a:t>
              </a:r>
              <a:r>
                <a:rPr kumimoji="0" lang="en-US" altLang="zh-CN" sz="1600" b="1" dirty="0">
                  <a:solidFill>
                    <a:srgbClr val="000000"/>
                  </a:solidFill>
                  <a:latin typeface="幼圆" pitchFamily="49" charset="-122"/>
                  <a:ea typeface="幼圆" pitchFamily="49" charset="-122"/>
                </a:rPr>
                <a:t>S</a:t>
              </a:r>
              <a:r>
                <a:rPr kumimoji="0" lang="en-US" altLang="zh-CN" sz="1600" b="1" baseline="-25000" dirty="0">
                  <a:solidFill>
                    <a:srgbClr val="000000"/>
                  </a:solidFill>
                  <a:latin typeface="幼圆" pitchFamily="49" charset="-122"/>
                  <a:ea typeface="幼圆" pitchFamily="49" charset="-122"/>
                </a:rPr>
                <a:t>3</a:t>
              </a:r>
              <a:r>
                <a:rPr kumimoji="0" lang="zh-CN" altLang="en-US" sz="1600" b="1" dirty="0">
                  <a:solidFill>
                    <a:srgbClr val="000000"/>
                  </a:solidFill>
                  <a:latin typeface="幼圆" pitchFamily="49" charset="-122"/>
                  <a:ea typeface="幼圆" pitchFamily="49" charset="-122"/>
                </a:rPr>
                <a:t>）</a:t>
              </a:r>
              <a:r>
                <a:rPr kumimoji="0" lang="en-US" altLang="zh-CN" sz="1600" b="1" dirty="0">
                  <a:solidFill>
                    <a:srgbClr val="000000"/>
                  </a:solidFill>
                  <a:latin typeface="幼圆" pitchFamily="49" charset="-122"/>
                  <a:ea typeface="幼圆" pitchFamily="49" charset="-122"/>
                </a:rPr>
                <a:t>=0.2</a:t>
              </a:r>
            </a:p>
          </p:txBody>
        </p:sp>
        <p:sp>
          <p:nvSpPr>
            <p:cNvPr id="76833" name="Text Box 91">
              <a:extLst>
                <a:ext uri="{FF2B5EF4-FFF2-40B4-BE49-F238E27FC236}">
                  <a16:creationId xmlns:a16="http://schemas.microsoft.com/office/drawing/2014/main" id="{2A30C871-5CA0-4743-8885-16D70F1FABFA}"/>
                </a:ext>
              </a:extLst>
            </p:cNvPr>
            <p:cNvSpPr txBox="1">
              <a:spLocks noChangeArrowheads="1"/>
            </p:cNvSpPr>
            <p:nvPr/>
          </p:nvSpPr>
          <p:spPr bwMode="auto">
            <a:xfrm>
              <a:off x="3075" y="1997"/>
              <a:ext cx="1292"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600" b="1">
                  <a:solidFill>
                    <a:srgbClr val="000000"/>
                  </a:solidFill>
                  <a:latin typeface="幼圆" pitchFamily="49" charset="-122"/>
                  <a:ea typeface="幼圆" pitchFamily="49" charset="-122"/>
                </a:rPr>
                <a:t>销路好  </a:t>
              </a:r>
              <a:r>
                <a:rPr kumimoji="0" lang="en-US" altLang="zh-CN" sz="1600" b="1">
                  <a:solidFill>
                    <a:srgbClr val="000000"/>
                  </a:solidFill>
                  <a:latin typeface="幼圆" pitchFamily="49" charset="-122"/>
                  <a:ea typeface="幼圆" pitchFamily="49" charset="-122"/>
                </a:rPr>
                <a:t>P</a:t>
              </a:r>
              <a:r>
                <a:rPr kumimoji="0" lang="zh-CN" altLang="en-US" sz="1600" b="1">
                  <a:solidFill>
                    <a:srgbClr val="000000"/>
                  </a:solidFill>
                  <a:latin typeface="幼圆" pitchFamily="49" charset="-122"/>
                  <a:ea typeface="幼圆" pitchFamily="49" charset="-122"/>
                </a:rPr>
                <a:t>（</a:t>
              </a:r>
              <a:r>
                <a:rPr kumimoji="0" lang="en-US" altLang="zh-CN" sz="1600" b="1">
                  <a:solidFill>
                    <a:srgbClr val="000000"/>
                  </a:solidFill>
                  <a:latin typeface="幼圆" pitchFamily="49" charset="-122"/>
                  <a:ea typeface="幼圆" pitchFamily="49" charset="-122"/>
                </a:rPr>
                <a:t>S</a:t>
              </a:r>
              <a:r>
                <a:rPr kumimoji="0" lang="en-US" altLang="zh-CN" sz="1600" b="1" baseline="-25000">
                  <a:solidFill>
                    <a:srgbClr val="000000"/>
                  </a:solidFill>
                  <a:latin typeface="幼圆" pitchFamily="49" charset="-122"/>
                  <a:ea typeface="幼圆" pitchFamily="49" charset="-122"/>
                </a:rPr>
                <a:t>1</a:t>
              </a:r>
              <a:r>
                <a:rPr kumimoji="0" lang="zh-CN" altLang="en-US" sz="1600" b="1">
                  <a:solidFill>
                    <a:srgbClr val="000000"/>
                  </a:solidFill>
                  <a:latin typeface="幼圆" pitchFamily="49" charset="-122"/>
                  <a:ea typeface="幼圆" pitchFamily="49" charset="-122"/>
                </a:rPr>
                <a:t>）</a:t>
              </a:r>
              <a:r>
                <a:rPr kumimoji="0" lang="en-US" altLang="zh-CN" sz="1600" b="1">
                  <a:solidFill>
                    <a:srgbClr val="000000"/>
                  </a:solidFill>
                  <a:latin typeface="幼圆" pitchFamily="49" charset="-122"/>
                  <a:ea typeface="幼圆" pitchFamily="49" charset="-122"/>
                </a:rPr>
                <a:t>=0.3</a:t>
              </a:r>
            </a:p>
          </p:txBody>
        </p:sp>
        <p:sp>
          <p:nvSpPr>
            <p:cNvPr id="76834" name="Text Box 92">
              <a:extLst>
                <a:ext uri="{FF2B5EF4-FFF2-40B4-BE49-F238E27FC236}">
                  <a16:creationId xmlns:a16="http://schemas.microsoft.com/office/drawing/2014/main" id="{28EDCBC7-30A6-A267-AEAB-BA3027FE018F}"/>
                </a:ext>
              </a:extLst>
            </p:cNvPr>
            <p:cNvSpPr txBox="1">
              <a:spLocks noChangeArrowheads="1"/>
            </p:cNvSpPr>
            <p:nvPr/>
          </p:nvSpPr>
          <p:spPr bwMode="auto">
            <a:xfrm>
              <a:off x="2954" y="2305"/>
              <a:ext cx="1453"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600" b="1">
                  <a:solidFill>
                    <a:srgbClr val="000000"/>
                  </a:solidFill>
                  <a:latin typeface="幼圆" pitchFamily="49" charset="-122"/>
                  <a:ea typeface="幼圆" pitchFamily="49" charset="-122"/>
                </a:rPr>
                <a:t>销路一般  </a:t>
              </a:r>
              <a:r>
                <a:rPr kumimoji="0" lang="en-US" altLang="zh-CN" sz="1600" b="1">
                  <a:solidFill>
                    <a:srgbClr val="000000"/>
                  </a:solidFill>
                  <a:latin typeface="幼圆" pitchFamily="49" charset="-122"/>
                  <a:ea typeface="幼圆" pitchFamily="49" charset="-122"/>
                </a:rPr>
                <a:t>P</a:t>
              </a:r>
              <a:r>
                <a:rPr kumimoji="0" lang="zh-CN" altLang="en-US" sz="1600" b="1">
                  <a:solidFill>
                    <a:srgbClr val="000000"/>
                  </a:solidFill>
                  <a:latin typeface="幼圆" pitchFamily="49" charset="-122"/>
                  <a:ea typeface="幼圆" pitchFamily="49" charset="-122"/>
                </a:rPr>
                <a:t>（</a:t>
              </a:r>
              <a:r>
                <a:rPr kumimoji="0" lang="en-US" altLang="zh-CN" sz="1600" b="1">
                  <a:solidFill>
                    <a:srgbClr val="000000"/>
                  </a:solidFill>
                  <a:latin typeface="幼圆" pitchFamily="49" charset="-122"/>
                  <a:ea typeface="幼圆" pitchFamily="49" charset="-122"/>
                </a:rPr>
                <a:t>S</a:t>
              </a:r>
              <a:r>
                <a:rPr kumimoji="0" lang="en-US" altLang="zh-CN" sz="1600" b="1" baseline="-25000">
                  <a:solidFill>
                    <a:srgbClr val="000000"/>
                  </a:solidFill>
                  <a:latin typeface="幼圆" pitchFamily="49" charset="-122"/>
                  <a:ea typeface="幼圆" pitchFamily="49" charset="-122"/>
                </a:rPr>
                <a:t>2</a:t>
              </a:r>
              <a:r>
                <a:rPr kumimoji="0" lang="zh-CN" altLang="en-US" sz="1600" b="1">
                  <a:solidFill>
                    <a:srgbClr val="000000"/>
                  </a:solidFill>
                  <a:latin typeface="幼圆" pitchFamily="49" charset="-122"/>
                  <a:ea typeface="幼圆" pitchFamily="49" charset="-122"/>
                </a:rPr>
                <a:t>）</a:t>
              </a:r>
              <a:r>
                <a:rPr kumimoji="0" lang="en-US" altLang="zh-CN" sz="1600" b="1">
                  <a:solidFill>
                    <a:srgbClr val="000000"/>
                  </a:solidFill>
                  <a:latin typeface="幼圆" pitchFamily="49" charset="-122"/>
                  <a:ea typeface="幼圆" pitchFamily="49" charset="-122"/>
                </a:rPr>
                <a:t>=0.5</a:t>
              </a:r>
            </a:p>
          </p:txBody>
        </p:sp>
        <p:sp>
          <p:nvSpPr>
            <p:cNvPr id="76835" name="Text Box 93">
              <a:extLst>
                <a:ext uri="{FF2B5EF4-FFF2-40B4-BE49-F238E27FC236}">
                  <a16:creationId xmlns:a16="http://schemas.microsoft.com/office/drawing/2014/main" id="{B0643500-023E-2E38-4834-1747F845B1A7}"/>
                </a:ext>
              </a:extLst>
            </p:cNvPr>
            <p:cNvSpPr txBox="1">
              <a:spLocks noChangeArrowheads="1"/>
            </p:cNvSpPr>
            <p:nvPr/>
          </p:nvSpPr>
          <p:spPr bwMode="auto">
            <a:xfrm>
              <a:off x="3075" y="2546"/>
              <a:ext cx="1292"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600" b="1">
                  <a:solidFill>
                    <a:srgbClr val="000000"/>
                  </a:solidFill>
                  <a:latin typeface="幼圆" pitchFamily="49" charset="-122"/>
                  <a:ea typeface="幼圆" pitchFamily="49" charset="-122"/>
                </a:rPr>
                <a:t>销路好  </a:t>
              </a:r>
              <a:r>
                <a:rPr kumimoji="0" lang="en-US" altLang="zh-CN" sz="1600" b="1">
                  <a:solidFill>
                    <a:srgbClr val="000000"/>
                  </a:solidFill>
                  <a:latin typeface="幼圆" pitchFamily="49" charset="-122"/>
                  <a:ea typeface="幼圆" pitchFamily="49" charset="-122"/>
                </a:rPr>
                <a:t>P</a:t>
              </a:r>
              <a:r>
                <a:rPr kumimoji="0" lang="zh-CN" altLang="en-US" sz="1600" b="1">
                  <a:solidFill>
                    <a:srgbClr val="000000"/>
                  </a:solidFill>
                  <a:latin typeface="幼圆" pitchFamily="49" charset="-122"/>
                  <a:ea typeface="幼圆" pitchFamily="49" charset="-122"/>
                </a:rPr>
                <a:t>（</a:t>
              </a:r>
              <a:r>
                <a:rPr kumimoji="0" lang="en-US" altLang="zh-CN" sz="1600" b="1">
                  <a:solidFill>
                    <a:srgbClr val="000000"/>
                  </a:solidFill>
                  <a:latin typeface="幼圆" pitchFamily="49" charset="-122"/>
                  <a:ea typeface="幼圆" pitchFamily="49" charset="-122"/>
                </a:rPr>
                <a:t>S</a:t>
              </a:r>
              <a:r>
                <a:rPr kumimoji="0" lang="en-US" altLang="zh-CN" sz="1600" b="1" baseline="-25000">
                  <a:solidFill>
                    <a:srgbClr val="000000"/>
                  </a:solidFill>
                  <a:latin typeface="幼圆" pitchFamily="49" charset="-122"/>
                  <a:ea typeface="幼圆" pitchFamily="49" charset="-122"/>
                </a:rPr>
                <a:t>3</a:t>
              </a:r>
              <a:r>
                <a:rPr kumimoji="0" lang="zh-CN" altLang="en-US" sz="1600" b="1">
                  <a:solidFill>
                    <a:srgbClr val="000000"/>
                  </a:solidFill>
                  <a:latin typeface="幼圆" pitchFamily="49" charset="-122"/>
                  <a:ea typeface="幼圆" pitchFamily="49" charset="-122"/>
                </a:rPr>
                <a:t>）</a:t>
              </a:r>
              <a:r>
                <a:rPr kumimoji="0" lang="en-US" altLang="zh-CN" sz="1600" b="1">
                  <a:solidFill>
                    <a:srgbClr val="000000"/>
                  </a:solidFill>
                  <a:latin typeface="幼圆" pitchFamily="49" charset="-122"/>
                  <a:ea typeface="幼圆" pitchFamily="49" charset="-122"/>
                </a:rPr>
                <a:t>=0.2</a:t>
              </a:r>
            </a:p>
          </p:txBody>
        </p:sp>
        <p:sp>
          <p:nvSpPr>
            <p:cNvPr id="76836" name="Text Box 94">
              <a:extLst>
                <a:ext uri="{FF2B5EF4-FFF2-40B4-BE49-F238E27FC236}">
                  <a16:creationId xmlns:a16="http://schemas.microsoft.com/office/drawing/2014/main" id="{57F5B362-845F-DBD7-C3B2-B319B9C3BC64}"/>
                </a:ext>
              </a:extLst>
            </p:cNvPr>
            <p:cNvSpPr txBox="1">
              <a:spLocks noChangeArrowheads="1"/>
            </p:cNvSpPr>
            <p:nvPr/>
          </p:nvSpPr>
          <p:spPr bwMode="auto">
            <a:xfrm>
              <a:off x="3075" y="2784"/>
              <a:ext cx="1292"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600" b="1">
                  <a:solidFill>
                    <a:srgbClr val="000000"/>
                  </a:solidFill>
                  <a:latin typeface="幼圆" pitchFamily="49" charset="-122"/>
                  <a:ea typeface="幼圆" pitchFamily="49" charset="-122"/>
                </a:rPr>
                <a:t>销路好  </a:t>
              </a:r>
              <a:r>
                <a:rPr kumimoji="0" lang="en-US" altLang="zh-CN" sz="1600" b="1">
                  <a:solidFill>
                    <a:srgbClr val="000000"/>
                  </a:solidFill>
                  <a:latin typeface="幼圆" pitchFamily="49" charset="-122"/>
                  <a:ea typeface="幼圆" pitchFamily="49" charset="-122"/>
                </a:rPr>
                <a:t>P</a:t>
              </a:r>
              <a:r>
                <a:rPr kumimoji="0" lang="zh-CN" altLang="en-US" sz="1600" b="1">
                  <a:solidFill>
                    <a:srgbClr val="000000"/>
                  </a:solidFill>
                  <a:latin typeface="幼圆" pitchFamily="49" charset="-122"/>
                  <a:ea typeface="幼圆" pitchFamily="49" charset="-122"/>
                </a:rPr>
                <a:t>（</a:t>
              </a:r>
              <a:r>
                <a:rPr kumimoji="0" lang="en-US" altLang="zh-CN" sz="1600" b="1">
                  <a:solidFill>
                    <a:srgbClr val="000000"/>
                  </a:solidFill>
                  <a:latin typeface="幼圆" pitchFamily="49" charset="-122"/>
                  <a:ea typeface="幼圆" pitchFamily="49" charset="-122"/>
                </a:rPr>
                <a:t>S</a:t>
              </a:r>
              <a:r>
                <a:rPr kumimoji="0" lang="en-US" altLang="zh-CN" sz="1600" b="1" baseline="-25000">
                  <a:solidFill>
                    <a:srgbClr val="000000"/>
                  </a:solidFill>
                  <a:latin typeface="幼圆" pitchFamily="49" charset="-122"/>
                  <a:ea typeface="幼圆" pitchFamily="49" charset="-122"/>
                </a:rPr>
                <a:t>1</a:t>
              </a:r>
              <a:r>
                <a:rPr kumimoji="0" lang="zh-CN" altLang="en-US" sz="1600" b="1">
                  <a:solidFill>
                    <a:srgbClr val="000000"/>
                  </a:solidFill>
                  <a:latin typeface="幼圆" pitchFamily="49" charset="-122"/>
                  <a:ea typeface="幼圆" pitchFamily="49" charset="-122"/>
                </a:rPr>
                <a:t>）</a:t>
              </a:r>
              <a:r>
                <a:rPr kumimoji="0" lang="en-US" altLang="zh-CN" sz="1600" b="1">
                  <a:solidFill>
                    <a:srgbClr val="000000"/>
                  </a:solidFill>
                  <a:latin typeface="幼圆" pitchFamily="49" charset="-122"/>
                  <a:ea typeface="幼圆" pitchFamily="49" charset="-122"/>
                </a:rPr>
                <a:t>=0.3</a:t>
              </a:r>
            </a:p>
          </p:txBody>
        </p:sp>
        <p:sp>
          <p:nvSpPr>
            <p:cNvPr id="76837" name="Text Box 95">
              <a:extLst>
                <a:ext uri="{FF2B5EF4-FFF2-40B4-BE49-F238E27FC236}">
                  <a16:creationId xmlns:a16="http://schemas.microsoft.com/office/drawing/2014/main" id="{D55EEDF3-F12D-7E01-C719-AAB3B2E54944}"/>
                </a:ext>
              </a:extLst>
            </p:cNvPr>
            <p:cNvSpPr txBox="1">
              <a:spLocks noChangeArrowheads="1"/>
            </p:cNvSpPr>
            <p:nvPr/>
          </p:nvSpPr>
          <p:spPr bwMode="auto">
            <a:xfrm>
              <a:off x="2913" y="3092"/>
              <a:ext cx="1494"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600" b="1">
                  <a:solidFill>
                    <a:srgbClr val="000000"/>
                  </a:solidFill>
                  <a:latin typeface="幼圆" pitchFamily="49" charset="-122"/>
                  <a:ea typeface="幼圆" pitchFamily="49" charset="-122"/>
                </a:rPr>
                <a:t>销路一般  </a:t>
              </a:r>
              <a:r>
                <a:rPr kumimoji="0" lang="en-US" altLang="zh-CN" sz="1600" b="1">
                  <a:solidFill>
                    <a:srgbClr val="000000"/>
                  </a:solidFill>
                  <a:latin typeface="幼圆" pitchFamily="49" charset="-122"/>
                  <a:ea typeface="幼圆" pitchFamily="49" charset="-122"/>
                </a:rPr>
                <a:t>P</a:t>
              </a:r>
              <a:r>
                <a:rPr kumimoji="0" lang="zh-CN" altLang="en-US" sz="1600" b="1">
                  <a:solidFill>
                    <a:srgbClr val="000000"/>
                  </a:solidFill>
                  <a:latin typeface="幼圆" pitchFamily="49" charset="-122"/>
                  <a:ea typeface="幼圆" pitchFamily="49" charset="-122"/>
                </a:rPr>
                <a:t>（</a:t>
              </a:r>
              <a:r>
                <a:rPr kumimoji="0" lang="en-US" altLang="zh-CN" sz="1600" b="1">
                  <a:solidFill>
                    <a:srgbClr val="000000"/>
                  </a:solidFill>
                  <a:latin typeface="幼圆" pitchFamily="49" charset="-122"/>
                  <a:ea typeface="幼圆" pitchFamily="49" charset="-122"/>
                </a:rPr>
                <a:t>S</a:t>
              </a:r>
              <a:r>
                <a:rPr kumimoji="0" lang="en-US" altLang="zh-CN" sz="1600" b="1" baseline="-25000">
                  <a:solidFill>
                    <a:srgbClr val="000000"/>
                  </a:solidFill>
                  <a:latin typeface="幼圆" pitchFamily="49" charset="-122"/>
                  <a:ea typeface="幼圆" pitchFamily="49" charset="-122"/>
                </a:rPr>
                <a:t>2</a:t>
              </a:r>
              <a:r>
                <a:rPr kumimoji="0" lang="zh-CN" altLang="en-US" sz="1600" b="1">
                  <a:solidFill>
                    <a:srgbClr val="000000"/>
                  </a:solidFill>
                  <a:latin typeface="幼圆" pitchFamily="49" charset="-122"/>
                  <a:ea typeface="幼圆" pitchFamily="49" charset="-122"/>
                </a:rPr>
                <a:t>）</a:t>
              </a:r>
              <a:r>
                <a:rPr kumimoji="0" lang="en-US" altLang="zh-CN" sz="1600" b="1">
                  <a:solidFill>
                    <a:srgbClr val="000000"/>
                  </a:solidFill>
                  <a:latin typeface="幼圆" pitchFamily="49" charset="-122"/>
                  <a:ea typeface="幼圆" pitchFamily="49" charset="-122"/>
                </a:rPr>
                <a:t>=0.5</a:t>
              </a:r>
            </a:p>
          </p:txBody>
        </p:sp>
        <p:sp>
          <p:nvSpPr>
            <p:cNvPr id="76838" name="Text Box 96">
              <a:extLst>
                <a:ext uri="{FF2B5EF4-FFF2-40B4-BE49-F238E27FC236}">
                  <a16:creationId xmlns:a16="http://schemas.microsoft.com/office/drawing/2014/main" id="{E9F15D90-2C6B-B4EF-2D4C-9B9DB525D706}"/>
                </a:ext>
              </a:extLst>
            </p:cNvPr>
            <p:cNvSpPr txBox="1">
              <a:spLocks noChangeArrowheads="1"/>
            </p:cNvSpPr>
            <p:nvPr/>
          </p:nvSpPr>
          <p:spPr bwMode="auto">
            <a:xfrm>
              <a:off x="3034" y="3366"/>
              <a:ext cx="1293"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600" b="1">
                  <a:solidFill>
                    <a:srgbClr val="000000"/>
                  </a:solidFill>
                  <a:latin typeface="幼圆" pitchFamily="49" charset="-122"/>
                  <a:ea typeface="幼圆" pitchFamily="49" charset="-122"/>
                </a:rPr>
                <a:t>销路好  </a:t>
              </a:r>
              <a:r>
                <a:rPr kumimoji="0" lang="en-US" altLang="zh-CN" sz="1600" b="1">
                  <a:solidFill>
                    <a:srgbClr val="000000"/>
                  </a:solidFill>
                  <a:latin typeface="幼圆" pitchFamily="49" charset="-122"/>
                  <a:ea typeface="幼圆" pitchFamily="49" charset="-122"/>
                </a:rPr>
                <a:t>P</a:t>
              </a:r>
              <a:r>
                <a:rPr kumimoji="0" lang="zh-CN" altLang="en-US" sz="1600" b="1">
                  <a:solidFill>
                    <a:srgbClr val="000000"/>
                  </a:solidFill>
                  <a:latin typeface="幼圆" pitchFamily="49" charset="-122"/>
                  <a:ea typeface="幼圆" pitchFamily="49" charset="-122"/>
                </a:rPr>
                <a:t>（</a:t>
              </a:r>
              <a:r>
                <a:rPr kumimoji="0" lang="en-US" altLang="zh-CN" sz="1600" b="1">
                  <a:solidFill>
                    <a:srgbClr val="000000"/>
                  </a:solidFill>
                  <a:latin typeface="幼圆" pitchFamily="49" charset="-122"/>
                  <a:ea typeface="幼圆" pitchFamily="49" charset="-122"/>
                </a:rPr>
                <a:t>S</a:t>
              </a:r>
              <a:r>
                <a:rPr kumimoji="0" lang="en-US" altLang="zh-CN" sz="1600" b="1" baseline="-25000">
                  <a:solidFill>
                    <a:srgbClr val="000000"/>
                  </a:solidFill>
                  <a:latin typeface="幼圆" pitchFamily="49" charset="-122"/>
                  <a:ea typeface="幼圆" pitchFamily="49" charset="-122"/>
                </a:rPr>
                <a:t>3</a:t>
              </a:r>
              <a:r>
                <a:rPr kumimoji="0" lang="zh-CN" altLang="en-US" sz="1600" b="1">
                  <a:solidFill>
                    <a:srgbClr val="000000"/>
                  </a:solidFill>
                  <a:latin typeface="幼圆" pitchFamily="49" charset="-122"/>
                  <a:ea typeface="幼圆" pitchFamily="49" charset="-122"/>
                </a:rPr>
                <a:t>）</a:t>
              </a:r>
              <a:r>
                <a:rPr kumimoji="0" lang="en-US" altLang="zh-CN" sz="1600" b="1">
                  <a:solidFill>
                    <a:srgbClr val="000000"/>
                  </a:solidFill>
                  <a:latin typeface="幼圆" pitchFamily="49" charset="-122"/>
                  <a:ea typeface="幼圆" pitchFamily="49" charset="-122"/>
                </a:rPr>
                <a:t>=0.2</a:t>
              </a:r>
            </a:p>
          </p:txBody>
        </p:sp>
        <p:sp>
          <p:nvSpPr>
            <p:cNvPr id="76839" name="Text Box 97">
              <a:extLst>
                <a:ext uri="{FF2B5EF4-FFF2-40B4-BE49-F238E27FC236}">
                  <a16:creationId xmlns:a16="http://schemas.microsoft.com/office/drawing/2014/main" id="{54FB28DE-FA80-40C2-06C1-17034BDF6CE0}"/>
                </a:ext>
              </a:extLst>
            </p:cNvPr>
            <p:cNvSpPr txBox="1">
              <a:spLocks noChangeArrowheads="1"/>
            </p:cNvSpPr>
            <p:nvPr/>
          </p:nvSpPr>
          <p:spPr bwMode="auto">
            <a:xfrm>
              <a:off x="4649" y="1212"/>
              <a:ext cx="363"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1600" b="1">
                  <a:solidFill>
                    <a:srgbClr val="000000"/>
                  </a:solidFill>
                  <a:latin typeface="幼圆" pitchFamily="49" charset="-122"/>
                  <a:ea typeface="幼圆" pitchFamily="49" charset="-122"/>
                </a:rPr>
                <a:t>+20</a:t>
              </a:r>
            </a:p>
          </p:txBody>
        </p:sp>
        <p:sp>
          <p:nvSpPr>
            <p:cNvPr id="76840" name="Text Box 98">
              <a:extLst>
                <a:ext uri="{FF2B5EF4-FFF2-40B4-BE49-F238E27FC236}">
                  <a16:creationId xmlns:a16="http://schemas.microsoft.com/office/drawing/2014/main" id="{7A95D4DC-81F2-20AD-C388-CE7C3BF769D9}"/>
                </a:ext>
              </a:extLst>
            </p:cNvPr>
            <p:cNvSpPr txBox="1">
              <a:spLocks noChangeArrowheads="1"/>
            </p:cNvSpPr>
            <p:nvPr/>
          </p:nvSpPr>
          <p:spPr bwMode="auto">
            <a:xfrm>
              <a:off x="4649" y="1521"/>
              <a:ext cx="363"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1600" b="1">
                  <a:solidFill>
                    <a:srgbClr val="000000"/>
                  </a:solidFill>
                  <a:latin typeface="幼圆" pitchFamily="49" charset="-122"/>
                  <a:ea typeface="幼圆" pitchFamily="49" charset="-122"/>
                </a:rPr>
                <a:t>+12</a:t>
              </a:r>
            </a:p>
          </p:txBody>
        </p:sp>
        <p:sp>
          <p:nvSpPr>
            <p:cNvPr id="76841" name="Text Box 99">
              <a:extLst>
                <a:ext uri="{FF2B5EF4-FFF2-40B4-BE49-F238E27FC236}">
                  <a16:creationId xmlns:a16="http://schemas.microsoft.com/office/drawing/2014/main" id="{3E4B92D8-A2B1-DEA3-E61B-F460D7B354F6}"/>
                </a:ext>
              </a:extLst>
            </p:cNvPr>
            <p:cNvSpPr txBox="1">
              <a:spLocks noChangeArrowheads="1"/>
            </p:cNvSpPr>
            <p:nvPr/>
          </p:nvSpPr>
          <p:spPr bwMode="auto">
            <a:xfrm>
              <a:off x="4649" y="2924"/>
              <a:ext cx="363"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1600" b="1">
                  <a:solidFill>
                    <a:srgbClr val="000000"/>
                  </a:solidFill>
                  <a:latin typeface="幼圆" pitchFamily="49" charset="-122"/>
                  <a:ea typeface="幼圆" pitchFamily="49" charset="-122"/>
                </a:rPr>
                <a:t>+12</a:t>
              </a:r>
            </a:p>
          </p:txBody>
        </p:sp>
        <p:sp>
          <p:nvSpPr>
            <p:cNvPr id="76842" name="Text Box 100">
              <a:extLst>
                <a:ext uri="{FF2B5EF4-FFF2-40B4-BE49-F238E27FC236}">
                  <a16:creationId xmlns:a16="http://schemas.microsoft.com/office/drawing/2014/main" id="{95C3CBF6-EC5C-5DA5-0460-35670AFDCA13}"/>
                </a:ext>
              </a:extLst>
            </p:cNvPr>
            <p:cNvSpPr txBox="1">
              <a:spLocks noChangeArrowheads="1"/>
            </p:cNvSpPr>
            <p:nvPr/>
          </p:nvSpPr>
          <p:spPr bwMode="auto">
            <a:xfrm>
              <a:off x="4649" y="2685"/>
              <a:ext cx="363"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1600" b="1">
                  <a:solidFill>
                    <a:srgbClr val="000000"/>
                  </a:solidFill>
                  <a:latin typeface="幼圆" pitchFamily="49" charset="-122"/>
                  <a:ea typeface="幼圆" pitchFamily="49" charset="-122"/>
                </a:rPr>
                <a:t>+10</a:t>
              </a:r>
            </a:p>
          </p:txBody>
        </p:sp>
        <p:sp>
          <p:nvSpPr>
            <p:cNvPr id="76843" name="Text Box 101">
              <a:extLst>
                <a:ext uri="{FF2B5EF4-FFF2-40B4-BE49-F238E27FC236}">
                  <a16:creationId xmlns:a16="http://schemas.microsoft.com/office/drawing/2014/main" id="{DCD28A39-6F14-0B6E-AFB1-AC913FE28B54}"/>
                </a:ext>
              </a:extLst>
            </p:cNvPr>
            <p:cNvSpPr txBox="1">
              <a:spLocks noChangeArrowheads="1"/>
            </p:cNvSpPr>
            <p:nvPr/>
          </p:nvSpPr>
          <p:spPr bwMode="auto">
            <a:xfrm>
              <a:off x="4649" y="2376"/>
              <a:ext cx="363"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1600" b="1">
                  <a:solidFill>
                    <a:srgbClr val="000000"/>
                  </a:solidFill>
                  <a:latin typeface="幼圆" pitchFamily="49" charset="-122"/>
                  <a:ea typeface="幼圆" pitchFamily="49" charset="-122"/>
                </a:rPr>
                <a:t>+16</a:t>
              </a:r>
            </a:p>
          </p:txBody>
        </p:sp>
        <p:sp>
          <p:nvSpPr>
            <p:cNvPr id="76844" name="Text Box 102">
              <a:extLst>
                <a:ext uri="{FF2B5EF4-FFF2-40B4-BE49-F238E27FC236}">
                  <a16:creationId xmlns:a16="http://schemas.microsoft.com/office/drawing/2014/main" id="{70188D71-9702-50E6-A0A8-400091D1ABEF}"/>
                </a:ext>
              </a:extLst>
            </p:cNvPr>
            <p:cNvSpPr txBox="1">
              <a:spLocks noChangeArrowheads="1"/>
            </p:cNvSpPr>
            <p:nvPr/>
          </p:nvSpPr>
          <p:spPr bwMode="auto">
            <a:xfrm>
              <a:off x="4649" y="2067"/>
              <a:ext cx="363"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1600" b="1">
                  <a:solidFill>
                    <a:srgbClr val="000000"/>
                  </a:solidFill>
                  <a:latin typeface="幼圆" pitchFamily="49" charset="-122"/>
                  <a:ea typeface="幼圆" pitchFamily="49" charset="-122"/>
                </a:rPr>
                <a:t>+16</a:t>
              </a:r>
            </a:p>
          </p:txBody>
        </p:sp>
        <p:sp>
          <p:nvSpPr>
            <p:cNvPr id="76845" name="Text Box 103">
              <a:extLst>
                <a:ext uri="{FF2B5EF4-FFF2-40B4-BE49-F238E27FC236}">
                  <a16:creationId xmlns:a16="http://schemas.microsoft.com/office/drawing/2014/main" id="{165FA892-C79C-759A-BFA0-7ECE713D7EBD}"/>
                </a:ext>
              </a:extLst>
            </p:cNvPr>
            <p:cNvSpPr txBox="1">
              <a:spLocks noChangeArrowheads="1"/>
            </p:cNvSpPr>
            <p:nvPr/>
          </p:nvSpPr>
          <p:spPr bwMode="auto">
            <a:xfrm>
              <a:off x="4649" y="1795"/>
              <a:ext cx="363"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1600" b="1">
                  <a:solidFill>
                    <a:srgbClr val="000000"/>
                  </a:solidFill>
                  <a:latin typeface="幼圆" pitchFamily="49" charset="-122"/>
                  <a:ea typeface="幼圆" pitchFamily="49" charset="-122"/>
                </a:rPr>
                <a:t>+8</a:t>
              </a:r>
            </a:p>
          </p:txBody>
        </p:sp>
        <p:sp>
          <p:nvSpPr>
            <p:cNvPr id="76846" name="Text Box 104">
              <a:extLst>
                <a:ext uri="{FF2B5EF4-FFF2-40B4-BE49-F238E27FC236}">
                  <a16:creationId xmlns:a16="http://schemas.microsoft.com/office/drawing/2014/main" id="{E0A95A72-CD17-398D-EA89-74E50BA7CB10}"/>
                </a:ext>
              </a:extLst>
            </p:cNvPr>
            <p:cNvSpPr txBox="1">
              <a:spLocks noChangeArrowheads="1"/>
            </p:cNvSpPr>
            <p:nvPr/>
          </p:nvSpPr>
          <p:spPr bwMode="auto">
            <a:xfrm>
              <a:off x="4649" y="3200"/>
              <a:ext cx="363"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1600" b="1">
                  <a:solidFill>
                    <a:srgbClr val="000000"/>
                  </a:solidFill>
                  <a:latin typeface="幼圆" pitchFamily="49" charset="-122"/>
                  <a:ea typeface="幼圆" pitchFamily="49" charset="-122"/>
                </a:rPr>
                <a:t>+12</a:t>
              </a:r>
            </a:p>
          </p:txBody>
        </p:sp>
        <p:sp>
          <p:nvSpPr>
            <p:cNvPr id="76847" name="Text Box 105">
              <a:extLst>
                <a:ext uri="{FF2B5EF4-FFF2-40B4-BE49-F238E27FC236}">
                  <a16:creationId xmlns:a16="http://schemas.microsoft.com/office/drawing/2014/main" id="{32B32669-059B-65D8-6FFE-AE1ECF348174}"/>
                </a:ext>
              </a:extLst>
            </p:cNvPr>
            <p:cNvSpPr txBox="1">
              <a:spLocks noChangeArrowheads="1"/>
            </p:cNvSpPr>
            <p:nvPr/>
          </p:nvSpPr>
          <p:spPr bwMode="auto">
            <a:xfrm>
              <a:off x="4649" y="3507"/>
              <a:ext cx="363"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en-US" altLang="zh-CN" sz="1600" b="1">
                  <a:solidFill>
                    <a:srgbClr val="000000"/>
                  </a:solidFill>
                  <a:latin typeface="幼圆" pitchFamily="49" charset="-122"/>
                  <a:ea typeface="幼圆" pitchFamily="49" charset="-122"/>
                </a:rPr>
                <a:t>+12</a:t>
              </a:r>
            </a:p>
          </p:txBody>
        </p:sp>
        <p:sp>
          <p:nvSpPr>
            <p:cNvPr id="76848" name="Text Box 106">
              <a:extLst>
                <a:ext uri="{FF2B5EF4-FFF2-40B4-BE49-F238E27FC236}">
                  <a16:creationId xmlns:a16="http://schemas.microsoft.com/office/drawing/2014/main" id="{933CB41F-92CB-CF35-4E4B-47879EC616C9}"/>
                </a:ext>
              </a:extLst>
            </p:cNvPr>
            <p:cNvSpPr txBox="1">
              <a:spLocks noChangeArrowheads="1"/>
            </p:cNvSpPr>
            <p:nvPr/>
          </p:nvSpPr>
          <p:spPr bwMode="auto">
            <a:xfrm rot="-2714319">
              <a:off x="1371" y="1724"/>
              <a:ext cx="957"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1600" b="1" dirty="0">
                  <a:solidFill>
                    <a:srgbClr val="000000"/>
                  </a:solidFill>
                  <a:latin typeface="幼圆" pitchFamily="49" charset="-122"/>
                  <a:ea typeface="幼圆" pitchFamily="49" charset="-122"/>
                </a:rPr>
                <a:t>大批量生产</a:t>
              </a:r>
            </a:p>
          </p:txBody>
        </p:sp>
        <p:sp>
          <p:nvSpPr>
            <p:cNvPr id="76849" name="Text Box 107">
              <a:extLst>
                <a:ext uri="{FF2B5EF4-FFF2-40B4-BE49-F238E27FC236}">
                  <a16:creationId xmlns:a16="http://schemas.microsoft.com/office/drawing/2014/main" id="{A8B4494F-7859-F1DD-01D3-E39AE634F03C}"/>
                </a:ext>
              </a:extLst>
            </p:cNvPr>
            <p:cNvSpPr txBox="1">
              <a:spLocks noChangeArrowheads="1"/>
            </p:cNvSpPr>
            <p:nvPr/>
          </p:nvSpPr>
          <p:spPr bwMode="auto">
            <a:xfrm rot="2100000">
              <a:off x="1519" y="2750"/>
              <a:ext cx="1129"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zh-CN" altLang="en-US" sz="1600" b="1">
                  <a:solidFill>
                    <a:srgbClr val="000000"/>
                  </a:solidFill>
                  <a:latin typeface="幼圆" pitchFamily="49" charset="-122"/>
                  <a:ea typeface="幼圆" pitchFamily="49" charset="-122"/>
                </a:rPr>
                <a:t>小批量生产</a:t>
              </a:r>
            </a:p>
          </p:txBody>
        </p:sp>
        <p:sp>
          <p:nvSpPr>
            <p:cNvPr id="76850" name="Text Box 108">
              <a:extLst>
                <a:ext uri="{FF2B5EF4-FFF2-40B4-BE49-F238E27FC236}">
                  <a16:creationId xmlns:a16="http://schemas.microsoft.com/office/drawing/2014/main" id="{AE349FD7-6F26-54D3-5FB2-CE7AD0C70CC6}"/>
                </a:ext>
              </a:extLst>
            </p:cNvPr>
            <p:cNvSpPr txBox="1">
              <a:spLocks noChangeArrowheads="1"/>
            </p:cNvSpPr>
            <p:nvPr/>
          </p:nvSpPr>
          <p:spPr bwMode="auto">
            <a:xfrm>
              <a:off x="1419" y="2274"/>
              <a:ext cx="1090" cy="21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600" b="1">
                  <a:solidFill>
                    <a:srgbClr val="008080"/>
                  </a:solidFill>
                  <a:latin typeface="幼圆" pitchFamily="49" charset="-122"/>
                  <a:ea typeface="幼圆" pitchFamily="49" charset="-122"/>
                </a:rPr>
                <a:t>中批量生产</a:t>
              </a:r>
            </a:p>
          </p:txBody>
        </p:sp>
        <p:sp>
          <p:nvSpPr>
            <p:cNvPr id="76851" name="Line 109">
              <a:extLst>
                <a:ext uri="{FF2B5EF4-FFF2-40B4-BE49-F238E27FC236}">
                  <a16:creationId xmlns:a16="http://schemas.microsoft.com/office/drawing/2014/main" id="{797549EC-ACEF-BDF0-C89B-AE7A2C64A3F4}"/>
                </a:ext>
              </a:extLst>
            </p:cNvPr>
            <p:cNvSpPr>
              <a:spLocks noChangeShapeType="1"/>
            </p:cNvSpPr>
            <p:nvPr/>
          </p:nvSpPr>
          <p:spPr bwMode="auto">
            <a:xfrm>
              <a:off x="1419" y="2308"/>
              <a:ext cx="121" cy="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52" name="Line 110">
              <a:extLst>
                <a:ext uri="{FF2B5EF4-FFF2-40B4-BE49-F238E27FC236}">
                  <a16:creationId xmlns:a16="http://schemas.microsoft.com/office/drawing/2014/main" id="{BA7BE903-193E-F5E4-5B66-233FBE3CD6D5}"/>
                </a:ext>
              </a:extLst>
            </p:cNvPr>
            <p:cNvSpPr>
              <a:spLocks noChangeShapeType="1"/>
            </p:cNvSpPr>
            <p:nvPr/>
          </p:nvSpPr>
          <p:spPr bwMode="auto">
            <a:xfrm>
              <a:off x="1460" y="2274"/>
              <a:ext cx="121" cy="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53" name="Line 111">
              <a:extLst>
                <a:ext uri="{FF2B5EF4-FFF2-40B4-BE49-F238E27FC236}">
                  <a16:creationId xmlns:a16="http://schemas.microsoft.com/office/drawing/2014/main" id="{7188D3B5-F64E-C8EC-1EA9-F7CFCBD3AE70}"/>
                </a:ext>
              </a:extLst>
            </p:cNvPr>
            <p:cNvSpPr>
              <a:spLocks noChangeShapeType="1"/>
            </p:cNvSpPr>
            <p:nvPr/>
          </p:nvSpPr>
          <p:spPr bwMode="auto">
            <a:xfrm flipH="1">
              <a:off x="1419" y="2548"/>
              <a:ext cx="81" cy="6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54" name="Line 112">
              <a:extLst>
                <a:ext uri="{FF2B5EF4-FFF2-40B4-BE49-F238E27FC236}">
                  <a16:creationId xmlns:a16="http://schemas.microsoft.com/office/drawing/2014/main" id="{E368ECCC-3880-9BEF-C129-A610816E2503}"/>
                </a:ext>
              </a:extLst>
            </p:cNvPr>
            <p:cNvSpPr>
              <a:spLocks noChangeShapeType="1"/>
            </p:cNvSpPr>
            <p:nvPr/>
          </p:nvSpPr>
          <p:spPr bwMode="auto">
            <a:xfrm flipH="1">
              <a:off x="1460" y="2583"/>
              <a:ext cx="81" cy="6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55" name="Text Box 113">
              <a:extLst>
                <a:ext uri="{FF2B5EF4-FFF2-40B4-BE49-F238E27FC236}">
                  <a16:creationId xmlns:a16="http://schemas.microsoft.com/office/drawing/2014/main" id="{B8EA74AC-CB14-8CD8-8943-1075DB1AD2D8}"/>
                </a:ext>
              </a:extLst>
            </p:cNvPr>
            <p:cNvSpPr txBox="1">
              <a:spLocks noChangeArrowheads="1"/>
            </p:cNvSpPr>
            <p:nvPr/>
          </p:nvSpPr>
          <p:spPr bwMode="auto">
            <a:xfrm>
              <a:off x="612" y="2720"/>
              <a:ext cx="928" cy="366"/>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600" b="1">
                  <a:solidFill>
                    <a:srgbClr val="000000"/>
                  </a:solidFill>
                  <a:latin typeface="幼圆" pitchFamily="49" charset="-122"/>
                  <a:ea typeface="幼圆" pitchFamily="49" charset="-122"/>
                </a:rPr>
                <a:t>由图得：方案</a:t>
              </a:r>
              <a:r>
                <a:rPr kumimoji="0" lang="en-US" altLang="zh-CN" sz="1600" b="1">
                  <a:solidFill>
                    <a:srgbClr val="000000"/>
                  </a:solidFill>
                  <a:latin typeface="幼圆" pitchFamily="49" charset="-122"/>
                  <a:ea typeface="幼圆" pitchFamily="49" charset="-122"/>
                </a:rPr>
                <a:t>A</a:t>
              </a:r>
              <a:r>
                <a:rPr kumimoji="0" lang="en-US" altLang="zh-CN" sz="1600" b="1" baseline="-25000">
                  <a:solidFill>
                    <a:srgbClr val="000000"/>
                  </a:solidFill>
                  <a:latin typeface="幼圆" pitchFamily="49" charset="-122"/>
                  <a:ea typeface="幼圆" pitchFamily="49" charset="-122"/>
                </a:rPr>
                <a:t>2</a:t>
              </a:r>
              <a:r>
                <a:rPr kumimoji="0" lang="zh-CN" altLang="en-US" sz="1600" b="1">
                  <a:solidFill>
                    <a:srgbClr val="000000"/>
                  </a:solidFill>
                  <a:latin typeface="幼圆" pitchFamily="49" charset="-122"/>
                  <a:ea typeface="幼圆" pitchFamily="49" charset="-122"/>
                </a:rPr>
                <a:t>为最优方案</a:t>
              </a:r>
            </a:p>
          </p:txBody>
        </p:sp>
        <p:sp>
          <p:nvSpPr>
            <p:cNvPr id="76856" name="AutoShape 114">
              <a:extLst>
                <a:ext uri="{FF2B5EF4-FFF2-40B4-BE49-F238E27FC236}">
                  <a16:creationId xmlns:a16="http://schemas.microsoft.com/office/drawing/2014/main" id="{276C5B8E-B052-0AF2-7C43-9E80D5E66783}"/>
                </a:ext>
              </a:extLst>
            </p:cNvPr>
            <p:cNvSpPr>
              <a:spLocks noChangeArrowheads="1"/>
            </p:cNvSpPr>
            <p:nvPr/>
          </p:nvSpPr>
          <p:spPr bwMode="auto">
            <a:xfrm rot="-5400000">
              <a:off x="4368" y="1444"/>
              <a:ext cx="206" cy="278"/>
            </a:xfrm>
            <a:prstGeom prst="triangle">
              <a:avLst>
                <a:gd name="adj" fmla="val 50000"/>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76857" name="AutoShape 115">
              <a:extLst>
                <a:ext uri="{FF2B5EF4-FFF2-40B4-BE49-F238E27FC236}">
                  <a16:creationId xmlns:a16="http://schemas.microsoft.com/office/drawing/2014/main" id="{3BF7354D-4C3B-2A11-DABE-724BBF3E04C6}"/>
                </a:ext>
              </a:extLst>
            </p:cNvPr>
            <p:cNvSpPr>
              <a:spLocks noChangeArrowheads="1"/>
            </p:cNvSpPr>
            <p:nvPr/>
          </p:nvSpPr>
          <p:spPr bwMode="auto">
            <a:xfrm rot="-5400000">
              <a:off x="4368" y="1716"/>
              <a:ext cx="206" cy="278"/>
            </a:xfrm>
            <a:prstGeom prst="triangle">
              <a:avLst>
                <a:gd name="adj" fmla="val 50000"/>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76858" name="AutoShape 116">
              <a:extLst>
                <a:ext uri="{FF2B5EF4-FFF2-40B4-BE49-F238E27FC236}">
                  <a16:creationId xmlns:a16="http://schemas.microsoft.com/office/drawing/2014/main" id="{63DA2829-2841-9497-7B17-431EA1A7F449}"/>
                </a:ext>
              </a:extLst>
            </p:cNvPr>
            <p:cNvSpPr>
              <a:spLocks noChangeArrowheads="1"/>
            </p:cNvSpPr>
            <p:nvPr/>
          </p:nvSpPr>
          <p:spPr bwMode="auto">
            <a:xfrm rot="-5400000">
              <a:off x="4368" y="2032"/>
              <a:ext cx="206" cy="278"/>
            </a:xfrm>
            <a:prstGeom prst="triangle">
              <a:avLst>
                <a:gd name="adj" fmla="val 50000"/>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76859" name="AutoShape 117">
              <a:extLst>
                <a:ext uri="{FF2B5EF4-FFF2-40B4-BE49-F238E27FC236}">
                  <a16:creationId xmlns:a16="http://schemas.microsoft.com/office/drawing/2014/main" id="{A49E237B-DBB4-C235-D5DC-30E36917542C}"/>
                </a:ext>
              </a:extLst>
            </p:cNvPr>
            <p:cNvSpPr>
              <a:spLocks noChangeArrowheads="1"/>
            </p:cNvSpPr>
            <p:nvPr/>
          </p:nvSpPr>
          <p:spPr bwMode="auto">
            <a:xfrm rot="-5400000">
              <a:off x="4368" y="2326"/>
              <a:ext cx="206" cy="278"/>
            </a:xfrm>
            <a:prstGeom prst="triangle">
              <a:avLst>
                <a:gd name="adj" fmla="val 50000"/>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76860" name="AutoShape 118">
              <a:extLst>
                <a:ext uri="{FF2B5EF4-FFF2-40B4-BE49-F238E27FC236}">
                  <a16:creationId xmlns:a16="http://schemas.microsoft.com/office/drawing/2014/main" id="{748C6820-89C9-AAFD-573E-EB21F0F98902}"/>
                </a:ext>
              </a:extLst>
            </p:cNvPr>
            <p:cNvSpPr>
              <a:spLocks noChangeArrowheads="1"/>
            </p:cNvSpPr>
            <p:nvPr/>
          </p:nvSpPr>
          <p:spPr bwMode="auto">
            <a:xfrm rot="-5400000">
              <a:off x="4368" y="2598"/>
              <a:ext cx="206" cy="278"/>
            </a:xfrm>
            <a:prstGeom prst="triangle">
              <a:avLst>
                <a:gd name="adj" fmla="val 50000"/>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76861" name="AutoShape 119">
              <a:extLst>
                <a:ext uri="{FF2B5EF4-FFF2-40B4-BE49-F238E27FC236}">
                  <a16:creationId xmlns:a16="http://schemas.microsoft.com/office/drawing/2014/main" id="{D7EFA927-888F-DFD4-5A49-9DAE88B88534}"/>
                </a:ext>
              </a:extLst>
            </p:cNvPr>
            <p:cNvSpPr>
              <a:spLocks noChangeArrowheads="1"/>
            </p:cNvSpPr>
            <p:nvPr/>
          </p:nvSpPr>
          <p:spPr bwMode="auto">
            <a:xfrm rot="-5400000">
              <a:off x="4368" y="2849"/>
              <a:ext cx="206" cy="278"/>
            </a:xfrm>
            <a:prstGeom prst="triangle">
              <a:avLst>
                <a:gd name="adj" fmla="val 50000"/>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76862" name="AutoShape 120">
              <a:extLst>
                <a:ext uri="{FF2B5EF4-FFF2-40B4-BE49-F238E27FC236}">
                  <a16:creationId xmlns:a16="http://schemas.microsoft.com/office/drawing/2014/main" id="{34B1C002-ABDD-533A-8957-465323431F8E}"/>
                </a:ext>
              </a:extLst>
            </p:cNvPr>
            <p:cNvSpPr>
              <a:spLocks noChangeArrowheads="1"/>
            </p:cNvSpPr>
            <p:nvPr/>
          </p:nvSpPr>
          <p:spPr bwMode="auto">
            <a:xfrm rot="-5400000">
              <a:off x="4368" y="3143"/>
              <a:ext cx="206" cy="278"/>
            </a:xfrm>
            <a:prstGeom prst="triangle">
              <a:avLst>
                <a:gd name="adj" fmla="val 50000"/>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76863" name="AutoShape 121">
              <a:extLst>
                <a:ext uri="{FF2B5EF4-FFF2-40B4-BE49-F238E27FC236}">
                  <a16:creationId xmlns:a16="http://schemas.microsoft.com/office/drawing/2014/main" id="{436919B3-C7F4-9362-6230-693B585B03B7}"/>
                </a:ext>
              </a:extLst>
            </p:cNvPr>
            <p:cNvSpPr>
              <a:spLocks noChangeArrowheads="1"/>
            </p:cNvSpPr>
            <p:nvPr/>
          </p:nvSpPr>
          <p:spPr bwMode="auto">
            <a:xfrm rot="-5400000">
              <a:off x="4368" y="3415"/>
              <a:ext cx="206" cy="278"/>
            </a:xfrm>
            <a:prstGeom prst="triangle">
              <a:avLst>
                <a:gd name="adj" fmla="val 50000"/>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sp>
        <p:nvSpPr>
          <p:cNvPr id="268410" name="Rectangle 122">
            <a:extLst>
              <a:ext uri="{FF2B5EF4-FFF2-40B4-BE49-F238E27FC236}">
                <a16:creationId xmlns:a16="http://schemas.microsoft.com/office/drawing/2014/main" id="{4B176306-7241-AFC3-C74E-32565ED03122}"/>
              </a:ext>
            </a:extLst>
          </p:cNvPr>
          <p:cNvSpPr>
            <a:spLocks noChangeArrowheads="1"/>
          </p:cNvSpPr>
          <p:nvPr/>
        </p:nvSpPr>
        <p:spPr bwMode="auto">
          <a:xfrm>
            <a:off x="544001" y="1344911"/>
            <a:ext cx="800219"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0" lang="zh-CN" altLang="en-US" sz="2400" b="1" dirty="0">
                <a:solidFill>
                  <a:srgbClr val="FF0000"/>
                </a:solidFill>
                <a:latin typeface="幼圆" pitchFamily="49" charset="-122"/>
                <a:ea typeface="幼圆" pitchFamily="49" charset="-122"/>
              </a:rPr>
              <a:t>解：</a:t>
            </a:r>
          </a:p>
        </p:txBody>
      </p:sp>
      <p:sp>
        <p:nvSpPr>
          <p:cNvPr id="3" name="标题 4">
            <a:extLst>
              <a:ext uri="{FF2B5EF4-FFF2-40B4-BE49-F238E27FC236}">
                <a16:creationId xmlns:a16="http://schemas.microsoft.com/office/drawing/2014/main" id="{6AB2505F-5F37-63F8-B7A8-7C2B378A90CE}"/>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3</a:t>
            </a:r>
            <a:r>
              <a:rPr lang="zh-CN" altLang="en-US" sz="2800" b="1" dirty="0">
                <a:latin typeface="幼圆" pitchFamily="49" charset="-122"/>
                <a:ea typeface="幼圆" pitchFamily="49" charset="-122"/>
              </a:rPr>
              <a:t>）概率树分析</a:t>
            </a:r>
            <a:endParaRPr kumimoji="1" lang="zh-CN" altLang="en-US" sz="2800" dirty="0"/>
          </a:p>
        </p:txBody>
      </p:sp>
      <p:sp>
        <p:nvSpPr>
          <p:cNvPr id="5" name="左箭头 4">
            <a:extLst>
              <a:ext uri="{FF2B5EF4-FFF2-40B4-BE49-F238E27FC236}">
                <a16:creationId xmlns:a16="http://schemas.microsoft.com/office/drawing/2014/main" id="{9313020E-F0C8-8EA2-EDF4-84C6CA0A0942}"/>
              </a:ext>
            </a:extLst>
          </p:cNvPr>
          <p:cNvSpPr/>
          <p:nvPr/>
        </p:nvSpPr>
        <p:spPr>
          <a:xfrm>
            <a:off x="4111626" y="1368425"/>
            <a:ext cx="577849" cy="18891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左箭头 5">
            <a:extLst>
              <a:ext uri="{FF2B5EF4-FFF2-40B4-BE49-F238E27FC236}">
                <a16:creationId xmlns:a16="http://schemas.microsoft.com/office/drawing/2014/main" id="{55B18FCD-D2C1-6E20-BB38-81B6C64408D9}"/>
              </a:ext>
            </a:extLst>
          </p:cNvPr>
          <p:cNvSpPr/>
          <p:nvPr/>
        </p:nvSpPr>
        <p:spPr>
          <a:xfrm>
            <a:off x="1963738" y="1427956"/>
            <a:ext cx="577849" cy="18891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68351"/>
                                        </p:tgtEl>
                                        <p:attrNameLst>
                                          <p:attrName>style.visibility</p:attrName>
                                        </p:attrNameLst>
                                      </p:cBhvr>
                                      <p:to>
                                        <p:strVal val="visible"/>
                                      </p:to>
                                    </p:set>
                                    <p:animEffect transition="in" filter="fade">
                                      <p:cBhvr>
                                        <p:cTn id="7" dur="500"/>
                                        <p:tgtEl>
                                          <p:spTgt spid="268351"/>
                                        </p:tgtEl>
                                      </p:cBhvr>
                                    </p:animEffect>
                                  </p:childTnLst>
                                </p:cTn>
                              </p:par>
                              <p:par>
                                <p:cTn id="8" presetID="10" presetClass="entr" presetSubtype="0" fill="hold" nodeType="withEffect">
                                  <p:stCondLst>
                                    <p:cond delay="0"/>
                                  </p:stCondLst>
                                  <p:childTnLst>
                                    <p:set>
                                      <p:cBhvr>
                                        <p:cTn id="9" dur="1" fill="hold">
                                          <p:stCondLst>
                                            <p:cond delay="0"/>
                                          </p:stCondLst>
                                        </p:cTn>
                                        <p:tgtEl>
                                          <p:spTgt spid="268352"/>
                                        </p:tgtEl>
                                        <p:attrNameLst>
                                          <p:attrName>style.visibility</p:attrName>
                                        </p:attrNameLst>
                                      </p:cBhvr>
                                      <p:to>
                                        <p:strVal val="visible"/>
                                      </p:to>
                                    </p:set>
                                    <p:animEffect transition="in" filter="fade">
                                      <p:cBhvr>
                                        <p:cTn id="10" dur="500"/>
                                        <p:tgtEl>
                                          <p:spTgt spid="268352"/>
                                        </p:tgtEl>
                                      </p:cBhvr>
                                    </p:animEffect>
                                  </p:childTnLst>
                                </p:cTn>
                              </p:par>
                              <p:par>
                                <p:cTn id="11" presetID="10" presetClass="entr" presetSubtype="0" fill="hold" nodeType="withEffect">
                                  <p:stCondLst>
                                    <p:cond delay="0"/>
                                  </p:stCondLst>
                                  <p:childTnLst>
                                    <p:set>
                                      <p:cBhvr>
                                        <p:cTn id="12" dur="1" fill="hold">
                                          <p:stCondLst>
                                            <p:cond delay="0"/>
                                          </p:stCondLst>
                                        </p:cTn>
                                        <p:tgtEl>
                                          <p:spTgt spid="268353"/>
                                        </p:tgtEl>
                                        <p:attrNameLst>
                                          <p:attrName>style.visibility</p:attrName>
                                        </p:attrNameLst>
                                      </p:cBhvr>
                                      <p:to>
                                        <p:strVal val="visible"/>
                                      </p:to>
                                    </p:set>
                                    <p:animEffect transition="in" filter="fade">
                                      <p:cBhvr>
                                        <p:cTn id="13" dur="500"/>
                                        <p:tgtEl>
                                          <p:spTgt spid="268353"/>
                                        </p:tgtEl>
                                      </p:cBhvr>
                                    </p:animEffect>
                                  </p:childTnLst>
                                </p:cTn>
                              </p:par>
                              <p:par>
                                <p:cTn id="14" presetID="10" presetClass="entr" presetSubtype="0" fill="hold" nodeType="withEffect">
                                  <p:stCondLst>
                                    <p:cond delay="0"/>
                                  </p:stCondLst>
                                  <p:childTnLst>
                                    <p:set>
                                      <p:cBhvr>
                                        <p:cTn id="15" dur="1" fill="hold">
                                          <p:stCondLst>
                                            <p:cond delay="0"/>
                                          </p:stCondLst>
                                        </p:cTn>
                                        <p:tgtEl>
                                          <p:spTgt spid="268410"/>
                                        </p:tgtEl>
                                        <p:attrNameLst>
                                          <p:attrName>style.visibility</p:attrName>
                                        </p:attrNameLst>
                                      </p:cBhvr>
                                      <p:to>
                                        <p:strVal val="visible"/>
                                      </p:to>
                                    </p:set>
                                    <p:animEffect transition="in" filter="fade">
                                      <p:cBhvr>
                                        <p:cTn id="16" dur="500"/>
                                        <p:tgtEl>
                                          <p:spTgt spid="268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51" grpId="0" animBg="1"/>
      <p:bldP spid="268352" grpId="0"/>
      <p:bldP spid="2684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46E5C304-54F7-4774-574C-1C55732D0B7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D881AAB8-2553-B542-956B-371364A2B616}"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21</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77828" name="Rectangle 3">
            <a:extLst>
              <a:ext uri="{FF2B5EF4-FFF2-40B4-BE49-F238E27FC236}">
                <a16:creationId xmlns:a16="http://schemas.microsoft.com/office/drawing/2014/main" id="{2B195E6F-B568-165D-C39F-98E0E81415DF}"/>
              </a:ext>
            </a:extLst>
          </p:cNvPr>
          <p:cNvSpPr>
            <a:spLocks noChangeArrowheads="1"/>
          </p:cNvSpPr>
          <p:nvPr/>
        </p:nvSpPr>
        <p:spPr bwMode="auto">
          <a:xfrm>
            <a:off x="386534" y="1150417"/>
            <a:ext cx="8235915" cy="5037599"/>
          </a:xfrm>
          <a:prstGeom prst="rect">
            <a:avLst/>
          </a:prstGeom>
          <a:gradFill rotWithShape="1">
            <a:gsLst>
              <a:gs pos="0">
                <a:srgbClr val="BBE0E3"/>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0"/>
              </a:spcBef>
              <a:buClrTx/>
              <a:buSzTx/>
            </a:pPr>
            <a:r>
              <a:rPr kumimoji="0"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0"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例</a:t>
            </a:r>
            <a:r>
              <a:rPr kumimoji="0"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6-8】</a:t>
            </a:r>
            <a:r>
              <a:rPr kumimoji="0" lang="zh-CN"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某地区为满足水泥产品的市场需求拟扩大生产能力规划建水泥厂，提出了三个可行方案</a:t>
            </a:r>
            <a:r>
              <a:rPr kumimoji="0"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。试</a:t>
            </a:r>
            <a:r>
              <a:rPr kumimoji="0" lang="zh-CN"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用静态方法进行决策树分析,选择最优方案。</a:t>
            </a:r>
          </a:p>
          <a:p>
            <a:pPr marL="0" marR="0" lvl="0" indent="0" algn="just" defTabSz="914400" rtl="0" eaLnBrk="1" fontAlgn="base" latinLnBrk="0" hangingPunct="1">
              <a:lnSpc>
                <a:spcPct val="130000"/>
              </a:lnSpc>
              <a:spcBef>
                <a:spcPts val="600"/>
              </a:spcBef>
              <a:spcAft>
                <a:spcPct val="0"/>
              </a:spcAft>
              <a:buClrTx/>
              <a:buSzTx/>
              <a:buFontTx/>
              <a:buNone/>
              <a:tabLst/>
              <a:defRPr/>
            </a:pPr>
            <a:r>
              <a:rPr kumimoji="0" lang="zh-CN" altLang="en-US" sz="2000" b="1" dirty="0">
                <a:solidFill>
                  <a:srgbClr val="7030A0"/>
                </a:solidFill>
                <a:ea typeface="幼圆" pitchFamily="49" charset="-122"/>
              </a:rPr>
              <a:t>方案一：</a:t>
            </a:r>
            <a:r>
              <a:rPr kumimoji="0" lang="zh-CN" altLang="zh-CN" sz="20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新建大厂，投资900万元,</a:t>
            </a:r>
            <a:r>
              <a:rPr kumimoji="0" lang="zh-CN" altLang="en-US" sz="20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 </a:t>
            </a:r>
            <a:r>
              <a:rPr kumimoji="0" lang="zh-CN" altLang="zh-CN"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销路好</a:t>
            </a:r>
            <a:r>
              <a:rPr kumimoji="0" lang="zh-CN" altLang="zh-CN" sz="20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时每年获利350万元，</a:t>
            </a:r>
            <a:r>
              <a:rPr kumimoji="0" lang="zh-CN" altLang="zh-CN"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销路差</a:t>
            </a:r>
            <a:r>
              <a:rPr kumimoji="0" lang="zh-CN" altLang="zh-CN" sz="20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时亏损100万元,经营限期10年；</a:t>
            </a:r>
          </a:p>
          <a:p>
            <a:pPr marL="0" marR="0" lvl="0" indent="0" algn="just" defTabSz="914400" rtl="0" eaLnBrk="1" fontAlgn="base" latinLnBrk="0" hangingPunct="1">
              <a:lnSpc>
                <a:spcPct val="130000"/>
              </a:lnSpc>
              <a:spcBef>
                <a:spcPts val="600"/>
              </a:spcBef>
              <a:spcAft>
                <a:spcPts val="600"/>
              </a:spcAft>
              <a:buClrTx/>
              <a:buSzTx/>
              <a:buFontTx/>
              <a:buNone/>
              <a:tabLst/>
              <a:defRPr/>
            </a:pPr>
            <a:r>
              <a:rPr kumimoji="0" lang="zh-CN" altLang="en-US" sz="2000" b="1" dirty="0">
                <a:solidFill>
                  <a:srgbClr val="00B050"/>
                </a:solidFill>
                <a:ea typeface="幼圆" pitchFamily="49" charset="-122"/>
              </a:rPr>
              <a:t>方案二：</a:t>
            </a:r>
            <a:r>
              <a:rPr kumimoji="0" lang="zh-CN" altLang="zh-CN" sz="2000" b="1" i="0" u="none" strike="noStrike" kern="1200" cap="none" spc="0" normalizeH="0" baseline="0" noProof="0" dirty="0">
                <a:ln>
                  <a:noFill/>
                </a:ln>
                <a:solidFill>
                  <a:srgbClr val="00B050"/>
                </a:solidFill>
                <a:effectLst/>
                <a:uLnTx/>
                <a:uFillTx/>
                <a:latin typeface="幼圆" pitchFamily="49" charset="-122"/>
                <a:ea typeface="幼圆" pitchFamily="49" charset="-122"/>
                <a:cs typeface="+mn-cs"/>
              </a:rPr>
              <a:t>新建小厂，投资350万元，</a:t>
            </a:r>
            <a:r>
              <a:rPr kumimoji="0" lang="zh-CN" altLang="zh-CN"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销路好</a:t>
            </a:r>
            <a:r>
              <a:rPr kumimoji="0" lang="zh-CN" altLang="zh-CN" sz="2000" b="1" i="0" u="none" strike="noStrike" kern="1200" cap="none" spc="0" normalizeH="0" baseline="0" noProof="0" dirty="0">
                <a:ln>
                  <a:noFill/>
                </a:ln>
                <a:solidFill>
                  <a:srgbClr val="00B050"/>
                </a:solidFill>
                <a:effectLst/>
                <a:uLnTx/>
                <a:uFillTx/>
                <a:latin typeface="幼圆" pitchFamily="49" charset="-122"/>
                <a:ea typeface="幼圆" pitchFamily="49" charset="-122"/>
                <a:cs typeface="+mn-cs"/>
              </a:rPr>
              <a:t>时每年可获利110万元，</a:t>
            </a:r>
            <a:r>
              <a:rPr kumimoji="0" lang="zh-CN" altLang="zh-CN"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销路差</a:t>
            </a:r>
            <a:r>
              <a:rPr kumimoji="0" lang="zh-CN" altLang="zh-CN" sz="2000" b="1" i="0" u="none" strike="noStrike" kern="1200" cap="none" spc="0" normalizeH="0" baseline="0" noProof="0" dirty="0">
                <a:ln>
                  <a:noFill/>
                </a:ln>
                <a:solidFill>
                  <a:srgbClr val="00B050"/>
                </a:solidFill>
                <a:effectLst/>
                <a:uLnTx/>
                <a:uFillTx/>
                <a:latin typeface="幼圆" pitchFamily="49" charset="-122"/>
                <a:ea typeface="幼圆" pitchFamily="49" charset="-122"/>
                <a:cs typeface="+mn-cs"/>
              </a:rPr>
              <a:t>时仍可以获利30万元，经营限期10年；</a:t>
            </a:r>
          </a:p>
          <a:p>
            <a:pPr marL="0" marR="0" lvl="0" indent="0" algn="just" defTabSz="914400" rtl="0" eaLnBrk="1" fontAlgn="base" latinLnBrk="0" hangingPunct="1">
              <a:lnSpc>
                <a:spcPct val="130000"/>
              </a:lnSpc>
              <a:spcBef>
                <a:spcPts val="0"/>
              </a:spcBef>
              <a:spcAft>
                <a:spcPts val="1200"/>
              </a:spcAft>
              <a:buClrTx/>
              <a:buSzTx/>
              <a:buFontTx/>
              <a:buNone/>
              <a:tabLst/>
              <a:defRPr/>
            </a:pPr>
            <a:r>
              <a:rPr kumimoji="0" lang="zh-CN" altLang="en-US" sz="2000" b="1" dirty="0">
                <a:solidFill>
                  <a:srgbClr val="0070C0"/>
                </a:solidFill>
                <a:ea typeface="幼圆" pitchFamily="49" charset="-122"/>
              </a:rPr>
              <a:t>方案三：</a:t>
            </a:r>
            <a:r>
              <a:rPr kumimoji="0" lang="zh-CN" altLang="zh-CN" sz="2000" b="1" i="0" u="none" strike="noStrike" kern="1200" cap="none" spc="0" normalizeH="0" baseline="0" noProof="0" dirty="0">
                <a:ln>
                  <a:noFill/>
                </a:ln>
                <a:solidFill>
                  <a:srgbClr val="0070C0"/>
                </a:solidFill>
                <a:effectLst/>
                <a:uLnTx/>
                <a:uFillTx/>
                <a:latin typeface="幼圆" pitchFamily="49" charset="-122"/>
                <a:ea typeface="幼圆" pitchFamily="49" charset="-122"/>
                <a:cs typeface="+mn-cs"/>
              </a:rPr>
              <a:t>先建小厂，三年后</a:t>
            </a:r>
            <a:r>
              <a:rPr kumimoji="0" lang="zh-CN" altLang="zh-CN" sz="20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销路好</a:t>
            </a:r>
            <a:r>
              <a:rPr kumimoji="0" lang="zh-CN" altLang="zh-CN" sz="2000" b="1" i="0" u="none" strike="noStrike" kern="1200" cap="none" spc="0" normalizeH="0" baseline="0" noProof="0" dirty="0">
                <a:ln>
                  <a:noFill/>
                </a:ln>
                <a:solidFill>
                  <a:srgbClr val="0070C0"/>
                </a:solidFill>
                <a:effectLst/>
                <a:uLnTx/>
                <a:uFillTx/>
                <a:latin typeface="幼圆" pitchFamily="49" charset="-122"/>
                <a:ea typeface="幼圆" pitchFamily="49" charset="-122"/>
                <a:cs typeface="+mn-cs"/>
              </a:rPr>
              <a:t>时再扩建，追加投资550万元，经营限期7年，每年可获利400万元。</a:t>
            </a: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zh-CN"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据市场销售形式预测，10年内产品</a:t>
            </a:r>
            <a:r>
              <a:rPr kumimoji="0" lang="zh-CN" altLang="zh-CN" sz="22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销路好的概率为0.7</a:t>
            </a:r>
            <a:r>
              <a:rPr kumimoji="0" lang="zh-CN"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0" lang="zh-CN" altLang="zh-CN" sz="22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销路差的概率为0.3</a:t>
            </a:r>
            <a:r>
              <a:rPr kumimoji="0" lang="zh-CN"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endParaRPr kumimoji="0"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3" name="标题 4">
            <a:extLst>
              <a:ext uri="{FF2B5EF4-FFF2-40B4-BE49-F238E27FC236}">
                <a16:creationId xmlns:a16="http://schemas.microsoft.com/office/drawing/2014/main" id="{3B3BDCE0-2AEA-34F0-FD82-1F241F1EFB12}"/>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3</a:t>
            </a:r>
            <a:r>
              <a:rPr lang="zh-CN" altLang="en-US" sz="2800" b="1" dirty="0">
                <a:latin typeface="幼圆" pitchFamily="49" charset="-122"/>
                <a:ea typeface="幼圆" pitchFamily="49" charset="-122"/>
              </a:rPr>
              <a:t>）概率树分析</a:t>
            </a:r>
            <a:endParaRPr kumimoji="1" lang="zh-CN" altLang="en-US" sz="2800" dirty="0"/>
          </a:p>
        </p:txBody>
      </p:sp>
    </p:spTree>
    <p:extLst>
      <p:ext uri="{BB962C8B-B14F-4D97-AF65-F5344CB8AC3E}">
        <p14:creationId xmlns:p14="http://schemas.microsoft.com/office/powerpoint/2010/main" val="4150969327"/>
      </p:ext>
    </p:extLst>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a:extLst>
              <a:ext uri="{FF2B5EF4-FFF2-40B4-BE49-F238E27FC236}">
                <a16:creationId xmlns:a16="http://schemas.microsoft.com/office/drawing/2014/main" id="{10808D58-E207-4CFE-CCDC-C8B62A84D1D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5842D5A4-F58E-8946-9297-DF5B8671F808}"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22</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266311" name="AutoShape 71">
            <a:extLst>
              <a:ext uri="{FF2B5EF4-FFF2-40B4-BE49-F238E27FC236}">
                <a16:creationId xmlns:a16="http://schemas.microsoft.com/office/drawing/2014/main" id="{CA72410F-7177-BB09-45E2-26E8B7B4E353}"/>
              </a:ext>
            </a:extLst>
          </p:cNvPr>
          <p:cNvSpPr>
            <a:spLocks noChangeArrowheads="1"/>
          </p:cNvSpPr>
          <p:nvPr/>
        </p:nvSpPr>
        <p:spPr bwMode="auto">
          <a:xfrm>
            <a:off x="7696200" y="3984625"/>
            <a:ext cx="228600" cy="228600"/>
          </a:xfrm>
          <a:prstGeom prst="triangle">
            <a:avLst>
              <a:gd name="adj" fmla="val 50000"/>
            </a:avLst>
          </a:prstGeom>
          <a:noFill/>
          <a:ln w="12700" cap="sq">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12" name="Text Box 72">
            <a:extLst>
              <a:ext uri="{FF2B5EF4-FFF2-40B4-BE49-F238E27FC236}">
                <a16:creationId xmlns:a16="http://schemas.microsoft.com/office/drawing/2014/main" id="{1B3F918D-CEE1-219D-095A-68C3FFC4C800}"/>
              </a:ext>
            </a:extLst>
          </p:cNvPr>
          <p:cNvSpPr txBox="1">
            <a:spLocks noChangeArrowheads="1"/>
          </p:cNvSpPr>
          <p:nvPr/>
        </p:nvSpPr>
        <p:spPr bwMode="auto">
          <a:xfrm>
            <a:off x="7924800" y="3832225"/>
            <a:ext cx="838200" cy="56673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110</a:t>
            </a:r>
          </a:p>
        </p:txBody>
      </p:sp>
      <p:sp>
        <p:nvSpPr>
          <p:cNvPr id="266313" name="Text Box 73">
            <a:extLst>
              <a:ext uri="{FF2B5EF4-FFF2-40B4-BE49-F238E27FC236}">
                <a16:creationId xmlns:a16="http://schemas.microsoft.com/office/drawing/2014/main" id="{6E45E8C4-5DF1-DC34-F4C3-1EE11F432416}"/>
              </a:ext>
            </a:extLst>
          </p:cNvPr>
          <p:cNvSpPr txBox="1">
            <a:spLocks noChangeArrowheads="1"/>
          </p:cNvSpPr>
          <p:nvPr/>
        </p:nvSpPr>
        <p:spPr bwMode="auto">
          <a:xfrm>
            <a:off x="332582" y="1149583"/>
            <a:ext cx="1022350" cy="52546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rPr>
              <a:t>解：</a:t>
            </a:r>
          </a:p>
        </p:txBody>
      </p:sp>
      <p:sp>
        <p:nvSpPr>
          <p:cNvPr id="266314" name="Line 74">
            <a:extLst>
              <a:ext uri="{FF2B5EF4-FFF2-40B4-BE49-F238E27FC236}">
                <a16:creationId xmlns:a16="http://schemas.microsoft.com/office/drawing/2014/main" id="{934D0049-816C-7E05-FD21-C8B38AEB6977}"/>
              </a:ext>
            </a:extLst>
          </p:cNvPr>
          <p:cNvSpPr>
            <a:spLocks noChangeShapeType="1"/>
          </p:cNvSpPr>
          <p:nvPr/>
        </p:nvSpPr>
        <p:spPr bwMode="auto">
          <a:xfrm>
            <a:off x="3708400" y="3679825"/>
            <a:ext cx="83820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15" name="Line 75">
            <a:extLst>
              <a:ext uri="{FF2B5EF4-FFF2-40B4-BE49-F238E27FC236}">
                <a16:creationId xmlns:a16="http://schemas.microsoft.com/office/drawing/2014/main" id="{E0409F67-6C34-8EF2-A743-F9C80E8978C0}"/>
              </a:ext>
            </a:extLst>
          </p:cNvPr>
          <p:cNvSpPr>
            <a:spLocks noChangeShapeType="1"/>
          </p:cNvSpPr>
          <p:nvPr/>
        </p:nvSpPr>
        <p:spPr bwMode="auto">
          <a:xfrm>
            <a:off x="3733800" y="4918075"/>
            <a:ext cx="4014788"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16" name="Text Box 76">
            <a:extLst>
              <a:ext uri="{FF2B5EF4-FFF2-40B4-BE49-F238E27FC236}">
                <a16:creationId xmlns:a16="http://schemas.microsoft.com/office/drawing/2014/main" id="{86D9CC7D-4053-796D-AC47-FB94CF85B6AA}"/>
              </a:ext>
            </a:extLst>
          </p:cNvPr>
          <p:cNvSpPr txBox="1">
            <a:spLocks noChangeArrowheads="1"/>
          </p:cNvSpPr>
          <p:nvPr/>
        </p:nvSpPr>
        <p:spPr bwMode="auto">
          <a:xfrm>
            <a:off x="4572000" y="3298825"/>
            <a:ext cx="585788" cy="660400"/>
          </a:xfrm>
          <a:prstGeom prst="rect">
            <a:avLst/>
          </a:prstGeom>
          <a:noFill/>
          <a:ln w="12700" cap="sq">
            <a:solidFill>
              <a:srgbClr val="3333CC"/>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Ⅱ</a:t>
            </a:r>
          </a:p>
        </p:txBody>
      </p:sp>
      <p:sp>
        <p:nvSpPr>
          <p:cNvPr id="266317" name="Line 77">
            <a:extLst>
              <a:ext uri="{FF2B5EF4-FFF2-40B4-BE49-F238E27FC236}">
                <a16:creationId xmlns:a16="http://schemas.microsoft.com/office/drawing/2014/main" id="{0D8E84DE-6068-D1AF-479B-98FD5CD0380D}"/>
              </a:ext>
            </a:extLst>
          </p:cNvPr>
          <p:cNvSpPr>
            <a:spLocks noChangeShapeType="1"/>
          </p:cNvSpPr>
          <p:nvPr/>
        </p:nvSpPr>
        <p:spPr bwMode="auto">
          <a:xfrm flipV="1">
            <a:off x="5181600" y="3222625"/>
            <a:ext cx="838200" cy="457200"/>
          </a:xfrm>
          <a:prstGeom prst="line">
            <a:avLst/>
          </a:prstGeom>
          <a:noFill/>
          <a:ln w="38100" cap="sq">
            <a:solidFill>
              <a:srgbClr val="99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18" name="Line 78">
            <a:extLst>
              <a:ext uri="{FF2B5EF4-FFF2-40B4-BE49-F238E27FC236}">
                <a16:creationId xmlns:a16="http://schemas.microsoft.com/office/drawing/2014/main" id="{BE436E52-93BB-0C49-62C9-E8FCE0FB7E4E}"/>
              </a:ext>
            </a:extLst>
          </p:cNvPr>
          <p:cNvSpPr>
            <a:spLocks noChangeShapeType="1"/>
          </p:cNvSpPr>
          <p:nvPr/>
        </p:nvSpPr>
        <p:spPr bwMode="auto">
          <a:xfrm>
            <a:off x="5181600" y="3679825"/>
            <a:ext cx="836613" cy="549275"/>
          </a:xfrm>
          <a:prstGeom prst="line">
            <a:avLst/>
          </a:prstGeom>
          <a:noFill/>
          <a:ln w="38100" cap="sq">
            <a:solidFill>
              <a:srgbClr val="99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19" name="Oval 79">
            <a:extLst>
              <a:ext uri="{FF2B5EF4-FFF2-40B4-BE49-F238E27FC236}">
                <a16:creationId xmlns:a16="http://schemas.microsoft.com/office/drawing/2014/main" id="{9DBE5452-1E45-0342-2F4E-560D0B469627}"/>
              </a:ext>
            </a:extLst>
          </p:cNvPr>
          <p:cNvSpPr>
            <a:spLocks noChangeArrowheads="1"/>
          </p:cNvSpPr>
          <p:nvPr/>
        </p:nvSpPr>
        <p:spPr bwMode="auto">
          <a:xfrm>
            <a:off x="6030913" y="3908425"/>
            <a:ext cx="598487" cy="533400"/>
          </a:xfrm>
          <a:prstGeom prst="ellipse">
            <a:avLst/>
          </a:prstGeom>
          <a:noFill/>
          <a:ln w="12700" cap="sq">
            <a:solidFill>
              <a:srgbClr val="FFCC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20" name="Oval 80">
            <a:extLst>
              <a:ext uri="{FF2B5EF4-FFF2-40B4-BE49-F238E27FC236}">
                <a16:creationId xmlns:a16="http://schemas.microsoft.com/office/drawing/2014/main" id="{EE857B26-1176-8DB8-3172-20CCE8EE0EEA}"/>
              </a:ext>
            </a:extLst>
          </p:cNvPr>
          <p:cNvSpPr>
            <a:spLocks noChangeArrowheads="1"/>
          </p:cNvSpPr>
          <p:nvPr/>
        </p:nvSpPr>
        <p:spPr bwMode="auto">
          <a:xfrm>
            <a:off x="6019800" y="2917825"/>
            <a:ext cx="544513" cy="609600"/>
          </a:xfrm>
          <a:prstGeom prst="ellipse">
            <a:avLst/>
          </a:prstGeom>
          <a:noFill/>
          <a:ln w="12700" cap="sq">
            <a:solidFill>
              <a:srgbClr val="FFCC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21" name="Text Box 81">
            <a:extLst>
              <a:ext uri="{FF2B5EF4-FFF2-40B4-BE49-F238E27FC236}">
                <a16:creationId xmlns:a16="http://schemas.microsoft.com/office/drawing/2014/main" id="{7146188F-1E5F-D664-B186-2E1E264A7487}"/>
              </a:ext>
            </a:extLst>
          </p:cNvPr>
          <p:cNvSpPr txBox="1">
            <a:spLocks noChangeArrowheads="1"/>
          </p:cNvSpPr>
          <p:nvPr/>
        </p:nvSpPr>
        <p:spPr bwMode="auto">
          <a:xfrm>
            <a:off x="5786438" y="2843213"/>
            <a:ext cx="1066800" cy="6477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p>
        </p:txBody>
      </p:sp>
      <p:sp>
        <p:nvSpPr>
          <p:cNvPr id="266322" name="Text Box 82">
            <a:extLst>
              <a:ext uri="{FF2B5EF4-FFF2-40B4-BE49-F238E27FC236}">
                <a16:creationId xmlns:a16="http://schemas.microsoft.com/office/drawing/2014/main" id="{8BBEF264-C763-AB7A-5F41-5C908638464E}"/>
              </a:ext>
            </a:extLst>
          </p:cNvPr>
          <p:cNvSpPr txBox="1">
            <a:spLocks noChangeArrowheads="1"/>
          </p:cNvSpPr>
          <p:nvPr/>
        </p:nvSpPr>
        <p:spPr bwMode="auto">
          <a:xfrm>
            <a:off x="5940425" y="3824288"/>
            <a:ext cx="879475" cy="6477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p>
        </p:txBody>
      </p:sp>
      <p:sp>
        <p:nvSpPr>
          <p:cNvPr id="266323" name="Line 83">
            <a:extLst>
              <a:ext uri="{FF2B5EF4-FFF2-40B4-BE49-F238E27FC236}">
                <a16:creationId xmlns:a16="http://schemas.microsoft.com/office/drawing/2014/main" id="{4B422FB5-3951-8707-77DE-5E5AEA9E8098}"/>
              </a:ext>
            </a:extLst>
          </p:cNvPr>
          <p:cNvSpPr>
            <a:spLocks noChangeShapeType="1"/>
          </p:cNvSpPr>
          <p:nvPr/>
        </p:nvSpPr>
        <p:spPr bwMode="auto">
          <a:xfrm>
            <a:off x="6659563" y="4111625"/>
            <a:ext cx="107950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24" name="Text Box 84">
            <a:extLst>
              <a:ext uri="{FF2B5EF4-FFF2-40B4-BE49-F238E27FC236}">
                <a16:creationId xmlns:a16="http://schemas.microsoft.com/office/drawing/2014/main" id="{1D917394-6688-DB4A-BFBE-1C3FE87E59D3}"/>
              </a:ext>
            </a:extLst>
          </p:cNvPr>
          <p:cNvSpPr txBox="1">
            <a:spLocks noChangeArrowheads="1"/>
          </p:cNvSpPr>
          <p:nvPr/>
        </p:nvSpPr>
        <p:spPr bwMode="auto">
          <a:xfrm rot="-1606913">
            <a:off x="5087938" y="2768600"/>
            <a:ext cx="1087437" cy="4889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扩建</a:t>
            </a:r>
          </a:p>
        </p:txBody>
      </p:sp>
      <p:sp>
        <p:nvSpPr>
          <p:cNvPr id="266325" name="Text Box 85">
            <a:extLst>
              <a:ext uri="{FF2B5EF4-FFF2-40B4-BE49-F238E27FC236}">
                <a16:creationId xmlns:a16="http://schemas.microsoft.com/office/drawing/2014/main" id="{BE4F936A-884D-013A-0900-B5D62A1D7026}"/>
              </a:ext>
            </a:extLst>
          </p:cNvPr>
          <p:cNvSpPr txBox="1">
            <a:spLocks noChangeArrowheads="1"/>
          </p:cNvSpPr>
          <p:nvPr/>
        </p:nvSpPr>
        <p:spPr bwMode="auto">
          <a:xfrm rot="1773091">
            <a:off x="5046663" y="3967163"/>
            <a:ext cx="1255712" cy="4889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不扩建</a:t>
            </a:r>
          </a:p>
        </p:txBody>
      </p:sp>
      <p:sp>
        <p:nvSpPr>
          <p:cNvPr id="266326" name="Text Box 86">
            <a:extLst>
              <a:ext uri="{FF2B5EF4-FFF2-40B4-BE49-F238E27FC236}">
                <a16:creationId xmlns:a16="http://schemas.microsoft.com/office/drawing/2014/main" id="{0F3137C8-2F55-9753-646A-3F964819BB9D}"/>
              </a:ext>
            </a:extLst>
          </p:cNvPr>
          <p:cNvSpPr txBox="1">
            <a:spLocks noChangeArrowheads="1"/>
          </p:cNvSpPr>
          <p:nvPr/>
        </p:nvSpPr>
        <p:spPr bwMode="auto">
          <a:xfrm>
            <a:off x="3493017" y="3166909"/>
            <a:ext cx="1754188" cy="4889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好</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=0.7</a:t>
            </a:r>
          </a:p>
        </p:txBody>
      </p:sp>
      <p:sp>
        <p:nvSpPr>
          <p:cNvPr id="266327" name="Text Box 87">
            <a:extLst>
              <a:ext uri="{FF2B5EF4-FFF2-40B4-BE49-F238E27FC236}">
                <a16:creationId xmlns:a16="http://schemas.microsoft.com/office/drawing/2014/main" id="{57BF27E8-4235-637B-EB50-FFAEB558B005}"/>
              </a:ext>
            </a:extLst>
          </p:cNvPr>
          <p:cNvSpPr txBox="1">
            <a:spLocks noChangeArrowheads="1"/>
          </p:cNvSpPr>
          <p:nvPr/>
        </p:nvSpPr>
        <p:spPr bwMode="auto">
          <a:xfrm>
            <a:off x="3617913" y="4418516"/>
            <a:ext cx="1590675" cy="4889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差 </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=0.3</a:t>
            </a:r>
          </a:p>
        </p:txBody>
      </p:sp>
      <p:sp>
        <p:nvSpPr>
          <p:cNvPr id="266328" name="Text Box 88">
            <a:extLst>
              <a:ext uri="{FF2B5EF4-FFF2-40B4-BE49-F238E27FC236}">
                <a16:creationId xmlns:a16="http://schemas.microsoft.com/office/drawing/2014/main" id="{D760FE85-5766-A161-C065-79BC6FB2E7F5}"/>
              </a:ext>
            </a:extLst>
          </p:cNvPr>
          <p:cNvSpPr txBox="1">
            <a:spLocks noChangeArrowheads="1"/>
          </p:cNvSpPr>
          <p:nvPr/>
        </p:nvSpPr>
        <p:spPr bwMode="auto">
          <a:xfrm>
            <a:off x="6659563" y="3608388"/>
            <a:ext cx="1254125" cy="4889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p>
        </p:txBody>
      </p:sp>
      <p:sp>
        <p:nvSpPr>
          <p:cNvPr id="266329" name="Text Box 89">
            <a:extLst>
              <a:ext uri="{FF2B5EF4-FFF2-40B4-BE49-F238E27FC236}">
                <a16:creationId xmlns:a16="http://schemas.microsoft.com/office/drawing/2014/main" id="{A5696304-70D0-10A0-F328-51DA135182C9}"/>
              </a:ext>
            </a:extLst>
          </p:cNvPr>
          <p:cNvSpPr txBox="1">
            <a:spLocks noChangeArrowheads="1"/>
          </p:cNvSpPr>
          <p:nvPr/>
        </p:nvSpPr>
        <p:spPr bwMode="auto">
          <a:xfrm>
            <a:off x="6553200" y="2689225"/>
            <a:ext cx="1254125" cy="4889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p>
        </p:txBody>
      </p:sp>
      <p:sp>
        <p:nvSpPr>
          <p:cNvPr id="266330" name="Line 90">
            <a:extLst>
              <a:ext uri="{FF2B5EF4-FFF2-40B4-BE49-F238E27FC236}">
                <a16:creationId xmlns:a16="http://schemas.microsoft.com/office/drawing/2014/main" id="{5A886565-1EF7-3F2B-113D-664174D9E7A3}"/>
              </a:ext>
            </a:extLst>
          </p:cNvPr>
          <p:cNvSpPr>
            <a:spLocks noChangeShapeType="1"/>
          </p:cNvSpPr>
          <p:nvPr/>
        </p:nvSpPr>
        <p:spPr bwMode="auto">
          <a:xfrm flipV="1">
            <a:off x="5149850" y="3944938"/>
            <a:ext cx="0" cy="1474787"/>
          </a:xfrm>
          <a:prstGeom prst="line">
            <a:avLst/>
          </a:prstGeom>
          <a:noFill/>
          <a:ln w="12700">
            <a:solidFill>
              <a:srgbClr val="0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31" name="Line 91">
            <a:extLst>
              <a:ext uri="{FF2B5EF4-FFF2-40B4-BE49-F238E27FC236}">
                <a16:creationId xmlns:a16="http://schemas.microsoft.com/office/drawing/2014/main" id="{82E1BC9B-941E-CA96-E96C-52B947394D84}"/>
              </a:ext>
            </a:extLst>
          </p:cNvPr>
          <p:cNvSpPr>
            <a:spLocks noChangeShapeType="1"/>
          </p:cNvSpPr>
          <p:nvPr/>
        </p:nvSpPr>
        <p:spPr bwMode="auto">
          <a:xfrm>
            <a:off x="693738" y="5395913"/>
            <a:ext cx="0" cy="949325"/>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32" name="Line 92">
            <a:extLst>
              <a:ext uri="{FF2B5EF4-FFF2-40B4-BE49-F238E27FC236}">
                <a16:creationId xmlns:a16="http://schemas.microsoft.com/office/drawing/2014/main" id="{A3B99AF8-D292-5751-B772-93A260567E4D}"/>
              </a:ext>
            </a:extLst>
          </p:cNvPr>
          <p:cNvSpPr>
            <a:spLocks noChangeShapeType="1"/>
          </p:cNvSpPr>
          <p:nvPr/>
        </p:nvSpPr>
        <p:spPr bwMode="auto">
          <a:xfrm flipV="1">
            <a:off x="685800" y="5737225"/>
            <a:ext cx="4419600" cy="0"/>
          </a:xfrm>
          <a:prstGeom prst="line">
            <a:avLst/>
          </a:prstGeom>
          <a:noFill/>
          <a:ln w="12700" cap="sq">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33" name="Line 93">
            <a:extLst>
              <a:ext uri="{FF2B5EF4-FFF2-40B4-BE49-F238E27FC236}">
                <a16:creationId xmlns:a16="http://schemas.microsoft.com/office/drawing/2014/main" id="{17584622-8C3C-4F13-6D85-3F161FAD7A49}"/>
              </a:ext>
            </a:extLst>
          </p:cNvPr>
          <p:cNvSpPr>
            <a:spLocks noChangeShapeType="1"/>
          </p:cNvSpPr>
          <p:nvPr/>
        </p:nvSpPr>
        <p:spPr bwMode="auto">
          <a:xfrm>
            <a:off x="7972425" y="5502275"/>
            <a:ext cx="0" cy="842963"/>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34" name="Line 94">
            <a:extLst>
              <a:ext uri="{FF2B5EF4-FFF2-40B4-BE49-F238E27FC236}">
                <a16:creationId xmlns:a16="http://schemas.microsoft.com/office/drawing/2014/main" id="{A1B4068C-E947-B8DF-8677-F3FA748DE1A0}"/>
              </a:ext>
            </a:extLst>
          </p:cNvPr>
          <p:cNvSpPr>
            <a:spLocks noChangeShapeType="1"/>
          </p:cNvSpPr>
          <p:nvPr/>
        </p:nvSpPr>
        <p:spPr bwMode="auto">
          <a:xfrm>
            <a:off x="693738" y="6029325"/>
            <a:ext cx="7278687" cy="0"/>
          </a:xfrm>
          <a:prstGeom prst="line">
            <a:avLst/>
          </a:prstGeom>
          <a:noFill/>
          <a:ln w="12700" cap="sq">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35" name="Line 95">
            <a:extLst>
              <a:ext uri="{FF2B5EF4-FFF2-40B4-BE49-F238E27FC236}">
                <a16:creationId xmlns:a16="http://schemas.microsoft.com/office/drawing/2014/main" id="{928D4028-7940-0A69-C210-5A053236E2FC}"/>
              </a:ext>
            </a:extLst>
          </p:cNvPr>
          <p:cNvSpPr>
            <a:spLocks noChangeShapeType="1"/>
          </p:cNvSpPr>
          <p:nvPr/>
        </p:nvSpPr>
        <p:spPr bwMode="auto">
          <a:xfrm>
            <a:off x="5127625" y="5502275"/>
            <a:ext cx="0" cy="420688"/>
          </a:xfrm>
          <a:prstGeom prst="line">
            <a:avLst/>
          </a:prstGeom>
          <a:noFill/>
          <a:ln w="12700" cap="sq">
            <a:solidFill>
              <a:srgbClr val="FFCC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36" name="Text Box 96">
            <a:extLst>
              <a:ext uri="{FF2B5EF4-FFF2-40B4-BE49-F238E27FC236}">
                <a16:creationId xmlns:a16="http://schemas.microsoft.com/office/drawing/2014/main" id="{0EA69B95-EDCF-83A6-7FDB-1C5B87B0A14D}"/>
              </a:ext>
            </a:extLst>
          </p:cNvPr>
          <p:cNvSpPr txBox="1">
            <a:spLocks noChangeArrowheads="1"/>
          </p:cNvSpPr>
          <p:nvPr/>
        </p:nvSpPr>
        <p:spPr bwMode="auto">
          <a:xfrm>
            <a:off x="5867400" y="5203825"/>
            <a:ext cx="1371600" cy="56673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后 </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7 </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年</a:t>
            </a:r>
          </a:p>
        </p:txBody>
      </p:sp>
      <p:sp>
        <p:nvSpPr>
          <p:cNvPr id="266337" name="Text Box 97">
            <a:extLst>
              <a:ext uri="{FF2B5EF4-FFF2-40B4-BE49-F238E27FC236}">
                <a16:creationId xmlns:a16="http://schemas.microsoft.com/office/drawing/2014/main" id="{BBC2970B-CDD7-136E-1D8A-6430B38C8B10}"/>
              </a:ext>
            </a:extLst>
          </p:cNvPr>
          <p:cNvSpPr txBox="1">
            <a:spLocks noChangeArrowheads="1"/>
          </p:cNvSpPr>
          <p:nvPr/>
        </p:nvSpPr>
        <p:spPr bwMode="auto">
          <a:xfrm>
            <a:off x="3538538" y="5922963"/>
            <a:ext cx="1839912" cy="56673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共 </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 </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年</a:t>
            </a:r>
          </a:p>
        </p:txBody>
      </p:sp>
      <p:sp>
        <p:nvSpPr>
          <p:cNvPr id="266338" name="AutoShape 98">
            <a:extLst>
              <a:ext uri="{FF2B5EF4-FFF2-40B4-BE49-F238E27FC236}">
                <a16:creationId xmlns:a16="http://schemas.microsoft.com/office/drawing/2014/main" id="{22639F1C-D02B-BD50-993C-3A6B128A47AA}"/>
              </a:ext>
            </a:extLst>
          </p:cNvPr>
          <p:cNvSpPr>
            <a:spLocks noChangeArrowheads="1"/>
          </p:cNvSpPr>
          <p:nvPr/>
        </p:nvSpPr>
        <p:spPr bwMode="auto">
          <a:xfrm>
            <a:off x="7620000" y="3070225"/>
            <a:ext cx="250825" cy="257175"/>
          </a:xfrm>
          <a:prstGeom prst="triangle">
            <a:avLst>
              <a:gd name="adj" fmla="val 50000"/>
            </a:avLst>
          </a:prstGeom>
          <a:noFill/>
          <a:ln w="12700" cap="sq">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39" name="AutoShape 99">
            <a:extLst>
              <a:ext uri="{FF2B5EF4-FFF2-40B4-BE49-F238E27FC236}">
                <a16:creationId xmlns:a16="http://schemas.microsoft.com/office/drawing/2014/main" id="{617B180C-61F1-510B-FFDF-59D14D4F4EC7}"/>
              </a:ext>
            </a:extLst>
          </p:cNvPr>
          <p:cNvSpPr>
            <a:spLocks noChangeArrowheads="1"/>
          </p:cNvSpPr>
          <p:nvPr/>
        </p:nvSpPr>
        <p:spPr bwMode="auto">
          <a:xfrm>
            <a:off x="7772400" y="4822825"/>
            <a:ext cx="250825" cy="257175"/>
          </a:xfrm>
          <a:prstGeom prst="triangle">
            <a:avLst>
              <a:gd name="adj" fmla="val 50000"/>
            </a:avLst>
          </a:prstGeom>
          <a:noFill/>
          <a:ln w="12700" cap="sq">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40" name="Text Box 100">
            <a:extLst>
              <a:ext uri="{FF2B5EF4-FFF2-40B4-BE49-F238E27FC236}">
                <a16:creationId xmlns:a16="http://schemas.microsoft.com/office/drawing/2014/main" id="{268EAD7C-1DF9-0B45-972E-9ED2A5EC28D7}"/>
              </a:ext>
            </a:extLst>
          </p:cNvPr>
          <p:cNvSpPr txBox="1">
            <a:spLocks noChangeArrowheads="1"/>
          </p:cNvSpPr>
          <p:nvPr/>
        </p:nvSpPr>
        <p:spPr bwMode="auto">
          <a:xfrm>
            <a:off x="7848600" y="2917825"/>
            <a:ext cx="841375" cy="56673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400</a:t>
            </a:r>
          </a:p>
        </p:txBody>
      </p:sp>
      <p:sp>
        <p:nvSpPr>
          <p:cNvPr id="266341" name="Text Box 101">
            <a:extLst>
              <a:ext uri="{FF2B5EF4-FFF2-40B4-BE49-F238E27FC236}">
                <a16:creationId xmlns:a16="http://schemas.microsoft.com/office/drawing/2014/main" id="{D07C4527-DCD6-6EA2-7542-D12E54F57B34}"/>
              </a:ext>
            </a:extLst>
          </p:cNvPr>
          <p:cNvSpPr txBox="1">
            <a:spLocks noChangeArrowheads="1"/>
          </p:cNvSpPr>
          <p:nvPr/>
        </p:nvSpPr>
        <p:spPr bwMode="auto">
          <a:xfrm>
            <a:off x="8001000" y="4594225"/>
            <a:ext cx="609600" cy="56673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30 </a:t>
            </a:r>
          </a:p>
        </p:txBody>
      </p:sp>
      <p:sp>
        <p:nvSpPr>
          <p:cNvPr id="266342" name="Text Box 102">
            <a:extLst>
              <a:ext uri="{FF2B5EF4-FFF2-40B4-BE49-F238E27FC236}">
                <a16:creationId xmlns:a16="http://schemas.microsoft.com/office/drawing/2014/main" id="{FA5F0941-DB8B-A67F-FE2B-5FD65DF1FCFA}"/>
              </a:ext>
            </a:extLst>
          </p:cNvPr>
          <p:cNvSpPr txBox="1">
            <a:spLocks noChangeArrowheads="1"/>
          </p:cNvSpPr>
          <p:nvPr/>
        </p:nvSpPr>
        <p:spPr bwMode="auto">
          <a:xfrm>
            <a:off x="5410200" y="3375025"/>
            <a:ext cx="7620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rgbClr val="515F7B"/>
              </a:buClr>
              <a:buSzPct val="90000"/>
              <a:buFont typeface="Symbol" pitchFamily="2" charset="2"/>
              <a:buNone/>
              <a:tabLst/>
              <a:defRPr/>
            </a:pPr>
            <a:r>
              <a:rPr kumimoji="1" lang="en-US" altLang="zh-CN" sz="1800" b="1" i="0" u="none" strike="noStrike" kern="1200" cap="none" spc="0" normalizeH="0" baseline="0" noProof="0">
                <a:ln>
                  <a:noFill/>
                </a:ln>
                <a:solidFill>
                  <a:srgbClr val="333399"/>
                </a:solidFill>
                <a:effectLst/>
                <a:uLnTx/>
                <a:uFillTx/>
                <a:latin typeface="Times New Roman" panose="02020603050405020304" pitchFamily="18" charset="0"/>
                <a:ea typeface="Gungsuh" panose="02030600000101010101" pitchFamily="18" charset="-127"/>
                <a:cs typeface="+mn-cs"/>
              </a:rPr>
              <a:t>-550</a:t>
            </a:r>
          </a:p>
        </p:txBody>
      </p:sp>
      <p:sp>
        <p:nvSpPr>
          <p:cNvPr id="266343" name="Text Box 103">
            <a:extLst>
              <a:ext uri="{FF2B5EF4-FFF2-40B4-BE49-F238E27FC236}">
                <a16:creationId xmlns:a16="http://schemas.microsoft.com/office/drawing/2014/main" id="{9FCBC8E3-03B3-FB31-857E-521F066C2CB0}"/>
              </a:ext>
            </a:extLst>
          </p:cNvPr>
          <p:cNvSpPr txBox="1">
            <a:spLocks noChangeArrowheads="1"/>
          </p:cNvSpPr>
          <p:nvPr/>
        </p:nvSpPr>
        <p:spPr bwMode="auto">
          <a:xfrm>
            <a:off x="715963" y="2679700"/>
            <a:ext cx="585787" cy="660400"/>
          </a:xfrm>
          <a:prstGeom prst="rect">
            <a:avLst/>
          </a:prstGeom>
          <a:noFill/>
          <a:ln w="12700" cap="sq">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I</a:t>
            </a:r>
          </a:p>
        </p:txBody>
      </p:sp>
      <p:sp>
        <p:nvSpPr>
          <p:cNvPr id="266344" name="Line 104">
            <a:extLst>
              <a:ext uri="{FF2B5EF4-FFF2-40B4-BE49-F238E27FC236}">
                <a16:creationId xmlns:a16="http://schemas.microsoft.com/office/drawing/2014/main" id="{F489CD87-9B24-D176-DC44-0D3469985F74}"/>
              </a:ext>
            </a:extLst>
          </p:cNvPr>
          <p:cNvSpPr>
            <a:spLocks noChangeShapeType="1"/>
          </p:cNvSpPr>
          <p:nvPr/>
        </p:nvSpPr>
        <p:spPr bwMode="auto">
          <a:xfrm flipV="1">
            <a:off x="1301750" y="2154238"/>
            <a:ext cx="1171575" cy="947737"/>
          </a:xfrm>
          <a:prstGeom prst="line">
            <a:avLst/>
          </a:prstGeom>
          <a:noFill/>
          <a:ln w="38100" cap="sq">
            <a:solidFill>
              <a:srgbClr val="99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45" name="Line 105">
            <a:extLst>
              <a:ext uri="{FF2B5EF4-FFF2-40B4-BE49-F238E27FC236}">
                <a16:creationId xmlns:a16="http://schemas.microsoft.com/office/drawing/2014/main" id="{EB7B06D6-D91C-A2BC-70B8-C12A4F21A4C1}"/>
              </a:ext>
            </a:extLst>
          </p:cNvPr>
          <p:cNvSpPr>
            <a:spLocks noChangeShapeType="1"/>
          </p:cNvSpPr>
          <p:nvPr/>
        </p:nvSpPr>
        <p:spPr bwMode="auto">
          <a:xfrm>
            <a:off x="1301750" y="3101975"/>
            <a:ext cx="1212850" cy="958850"/>
          </a:xfrm>
          <a:prstGeom prst="line">
            <a:avLst/>
          </a:prstGeom>
          <a:noFill/>
          <a:ln w="38100" cap="sq">
            <a:solidFill>
              <a:srgbClr val="99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46" name="Text Box 106">
            <a:extLst>
              <a:ext uri="{FF2B5EF4-FFF2-40B4-BE49-F238E27FC236}">
                <a16:creationId xmlns:a16="http://schemas.microsoft.com/office/drawing/2014/main" id="{4BEF03D2-BC58-76FF-AA0F-FD1A758DC6EF}"/>
              </a:ext>
            </a:extLst>
          </p:cNvPr>
          <p:cNvSpPr txBox="1">
            <a:spLocks noChangeArrowheads="1"/>
          </p:cNvSpPr>
          <p:nvPr/>
        </p:nvSpPr>
        <p:spPr bwMode="auto">
          <a:xfrm>
            <a:off x="2514600" y="1622425"/>
            <a:ext cx="685800" cy="6477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p:txBody>
      </p:sp>
      <p:sp>
        <p:nvSpPr>
          <p:cNvPr id="266347" name="Oval 107">
            <a:extLst>
              <a:ext uri="{FF2B5EF4-FFF2-40B4-BE49-F238E27FC236}">
                <a16:creationId xmlns:a16="http://schemas.microsoft.com/office/drawing/2014/main" id="{1226FDE4-5A0F-430E-2967-C60C019DD425}"/>
              </a:ext>
            </a:extLst>
          </p:cNvPr>
          <p:cNvSpPr>
            <a:spLocks noChangeArrowheads="1"/>
          </p:cNvSpPr>
          <p:nvPr/>
        </p:nvSpPr>
        <p:spPr bwMode="auto">
          <a:xfrm>
            <a:off x="2438400" y="1546225"/>
            <a:ext cx="727075" cy="738188"/>
          </a:xfrm>
          <a:prstGeom prst="ellipse">
            <a:avLst/>
          </a:prstGeom>
          <a:noFill/>
          <a:ln w="12700" cap="sq">
            <a:solidFill>
              <a:srgbClr val="000000"/>
            </a:solidFill>
            <a:round/>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48" name="Oval 108">
            <a:extLst>
              <a:ext uri="{FF2B5EF4-FFF2-40B4-BE49-F238E27FC236}">
                <a16:creationId xmlns:a16="http://schemas.microsoft.com/office/drawing/2014/main" id="{00F963A6-9354-4475-098A-C33E92F6B3BD}"/>
              </a:ext>
            </a:extLst>
          </p:cNvPr>
          <p:cNvSpPr>
            <a:spLocks noChangeArrowheads="1"/>
          </p:cNvSpPr>
          <p:nvPr/>
        </p:nvSpPr>
        <p:spPr bwMode="auto">
          <a:xfrm>
            <a:off x="2473325" y="3897313"/>
            <a:ext cx="738188" cy="738187"/>
          </a:xfrm>
          <a:prstGeom prst="ellipse">
            <a:avLst/>
          </a:prstGeom>
          <a:noFill/>
          <a:ln w="12700" cap="sq">
            <a:solidFill>
              <a:srgbClr val="000000"/>
            </a:solidFill>
            <a:round/>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49" name="Text Box 109">
            <a:extLst>
              <a:ext uri="{FF2B5EF4-FFF2-40B4-BE49-F238E27FC236}">
                <a16:creationId xmlns:a16="http://schemas.microsoft.com/office/drawing/2014/main" id="{CE0D42BA-704B-FD9A-A44D-41EDCB84D62E}"/>
              </a:ext>
            </a:extLst>
          </p:cNvPr>
          <p:cNvSpPr txBox="1">
            <a:spLocks noChangeArrowheads="1"/>
          </p:cNvSpPr>
          <p:nvPr/>
        </p:nvSpPr>
        <p:spPr bwMode="auto">
          <a:xfrm>
            <a:off x="2438400" y="3832225"/>
            <a:ext cx="831850" cy="6477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p>
        </p:txBody>
      </p:sp>
      <p:sp>
        <p:nvSpPr>
          <p:cNvPr id="266350" name="Line 110">
            <a:extLst>
              <a:ext uri="{FF2B5EF4-FFF2-40B4-BE49-F238E27FC236}">
                <a16:creationId xmlns:a16="http://schemas.microsoft.com/office/drawing/2014/main" id="{6B10CC5F-58FD-9602-29E3-8F2DDA25F7A2}"/>
              </a:ext>
            </a:extLst>
          </p:cNvPr>
          <p:cNvSpPr>
            <a:spLocks noChangeShapeType="1"/>
          </p:cNvSpPr>
          <p:nvPr/>
        </p:nvSpPr>
        <p:spPr bwMode="auto">
          <a:xfrm>
            <a:off x="3200400" y="2073275"/>
            <a:ext cx="668338" cy="42068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51" name="Line 111">
            <a:extLst>
              <a:ext uri="{FF2B5EF4-FFF2-40B4-BE49-F238E27FC236}">
                <a16:creationId xmlns:a16="http://schemas.microsoft.com/office/drawing/2014/main" id="{8D06CAF0-08B6-4606-9D12-4D39070FBAA7}"/>
              </a:ext>
            </a:extLst>
          </p:cNvPr>
          <p:cNvSpPr>
            <a:spLocks noChangeShapeType="1"/>
          </p:cNvSpPr>
          <p:nvPr/>
        </p:nvSpPr>
        <p:spPr bwMode="auto">
          <a:xfrm flipV="1">
            <a:off x="3200400" y="1546225"/>
            <a:ext cx="668338" cy="315913"/>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52" name="Line 112">
            <a:extLst>
              <a:ext uri="{FF2B5EF4-FFF2-40B4-BE49-F238E27FC236}">
                <a16:creationId xmlns:a16="http://schemas.microsoft.com/office/drawing/2014/main" id="{F8704E52-B089-13F4-968C-BB835847AF4C}"/>
              </a:ext>
            </a:extLst>
          </p:cNvPr>
          <p:cNvSpPr>
            <a:spLocks noChangeShapeType="1"/>
          </p:cNvSpPr>
          <p:nvPr/>
        </p:nvSpPr>
        <p:spPr bwMode="auto">
          <a:xfrm flipV="1">
            <a:off x="3200400" y="3654425"/>
            <a:ext cx="584200" cy="58578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53" name="Line 113">
            <a:extLst>
              <a:ext uri="{FF2B5EF4-FFF2-40B4-BE49-F238E27FC236}">
                <a16:creationId xmlns:a16="http://schemas.microsoft.com/office/drawing/2014/main" id="{10EDA1BE-7437-303F-AC82-8ABF17DCEB5C}"/>
              </a:ext>
            </a:extLst>
          </p:cNvPr>
          <p:cNvSpPr>
            <a:spLocks noChangeShapeType="1"/>
          </p:cNvSpPr>
          <p:nvPr/>
        </p:nvSpPr>
        <p:spPr bwMode="auto">
          <a:xfrm>
            <a:off x="3200400" y="4497388"/>
            <a:ext cx="584200" cy="420687"/>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54" name="Text Box 114">
            <a:extLst>
              <a:ext uri="{FF2B5EF4-FFF2-40B4-BE49-F238E27FC236}">
                <a16:creationId xmlns:a16="http://schemas.microsoft.com/office/drawing/2014/main" id="{D1548E9A-A934-D801-CE00-0DC9DD906AA0}"/>
              </a:ext>
            </a:extLst>
          </p:cNvPr>
          <p:cNvSpPr txBox="1">
            <a:spLocks noChangeArrowheads="1"/>
          </p:cNvSpPr>
          <p:nvPr/>
        </p:nvSpPr>
        <p:spPr bwMode="auto">
          <a:xfrm rot="-1960793">
            <a:off x="1187450" y="1935163"/>
            <a:ext cx="1335088" cy="449262"/>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建大厂</a:t>
            </a:r>
          </a:p>
        </p:txBody>
      </p:sp>
      <p:sp>
        <p:nvSpPr>
          <p:cNvPr id="266355" name="Text Box 115">
            <a:extLst>
              <a:ext uri="{FF2B5EF4-FFF2-40B4-BE49-F238E27FC236}">
                <a16:creationId xmlns:a16="http://schemas.microsoft.com/office/drawing/2014/main" id="{478346BE-8AB8-0A78-D87C-F08F5F6E446E}"/>
              </a:ext>
            </a:extLst>
          </p:cNvPr>
          <p:cNvSpPr txBox="1">
            <a:spLocks noChangeArrowheads="1"/>
          </p:cNvSpPr>
          <p:nvPr/>
        </p:nvSpPr>
        <p:spPr bwMode="auto">
          <a:xfrm rot="2050666">
            <a:off x="1174750" y="3536950"/>
            <a:ext cx="1219200" cy="449263"/>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18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建小厂</a:t>
            </a:r>
          </a:p>
        </p:txBody>
      </p:sp>
      <p:sp>
        <p:nvSpPr>
          <p:cNvPr id="266356" name="Text Box 116">
            <a:extLst>
              <a:ext uri="{FF2B5EF4-FFF2-40B4-BE49-F238E27FC236}">
                <a16:creationId xmlns:a16="http://schemas.microsoft.com/office/drawing/2014/main" id="{F5E12002-0AB8-E2E4-BC39-6EFB0446F96B}"/>
              </a:ext>
            </a:extLst>
          </p:cNvPr>
          <p:cNvSpPr txBox="1">
            <a:spLocks noChangeArrowheads="1"/>
          </p:cNvSpPr>
          <p:nvPr/>
        </p:nvSpPr>
        <p:spPr bwMode="auto">
          <a:xfrm>
            <a:off x="1752600" y="2613025"/>
            <a:ext cx="74295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rgbClr val="515F7B"/>
              </a:buClr>
              <a:buSzPct val="90000"/>
              <a:buFont typeface="Symbol" pitchFamily="2" charset="2"/>
              <a:buNone/>
              <a:tabLst/>
              <a:defRPr/>
            </a:pPr>
            <a:r>
              <a:rPr kumimoji="1" lang="en-US" altLang="zh-CN" sz="2400" b="1" i="0" u="none" strike="noStrike" kern="1200" cap="none" spc="0" normalizeH="0" baseline="0" noProof="0">
                <a:ln>
                  <a:noFill/>
                </a:ln>
                <a:solidFill>
                  <a:srgbClr val="333399"/>
                </a:solidFill>
                <a:effectLst/>
                <a:uLnTx/>
                <a:uFillTx/>
                <a:latin typeface="Times New Roman" panose="02020603050405020304" pitchFamily="18" charset="0"/>
                <a:ea typeface="Gungsuh" panose="02030600000101010101" pitchFamily="18" charset="-127"/>
                <a:cs typeface="+mn-cs"/>
              </a:rPr>
              <a:t>-900</a:t>
            </a:r>
          </a:p>
        </p:txBody>
      </p:sp>
      <p:sp>
        <p:nvSpPr>
          <p:cNvPr id="266357" name="Text Box 117">
            <a:extLst>
              <a:ext uri="{FF2B5EF4-FFF2-40B4-BE49-F238E27FC236}">
                <a16:creationId xmlns:a16="http://schemas.microsoft.com/office/drawing/2014/main" id="{9243B184-F5B0-0AFA-44B9-F009BBD25D4B}"/>
              </a:ext>
            </a:extLst>
          </p:cNvPr>
          <p:cNvSpPr txBox="1">
            <a:spLocks noChangeArrowheads="1"/>
          </p:cNvSpPr>
          <p:nvPr/>
        </p:nvSpPr>
        <p:spPr bwMode="auto">
          <a:xfrm>
            <a:off x="1676400" y="3146425"/>
            <a:ext cx="742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rgbClr val="515F7B"/>
              </a:buClr>
              <a:buSzPct val="90000"/>
              <a:buFont typeface="Symbol" pitchFamily="2" charset="2"/>
              <a:buNone/>
              <a:tabLst/>
              <a:defRPr/>
            </a:pPr>
            <a:r>
              <a:rPr kumimoji="1" lang="en-US" altLang="zh-CN" sz="2400" b="1" i="0" u="none" strike="noStrike" kern="1200" cap="none" spc="0" normalizeH="0" baseline="0" noProof="0">
                <a:ln>
                  <a:noFill/>
                </a:ln>
                <a:solidFill>
                  <a:srgbClr val="333399"/>
                </a:solidFill>
                <a:effectLst/>
                <a:uLnTx/>
                <a:uFillTx/>
                <a:latin typeface="Times New Roman" panose="02020603050405020304" pitchFamily="18" charset="0"/>
                <a:ea typeface="Gungsuh" panose="02030600000101010101" pitchFamily="18" charset="-127"/>
                <a:cs typeface="+mn-cs"/>
              </a:rPr>
              <a:t>-350</a:t>
            </a:r>
          </a:p>
        </p:txBody>
      </p:sp>
      <p:sp>
        <p:nvSpPr>
          <p:cNvPr id="266358" name="Text Box 118">
            <a:extLst>
              <a:ext uri="{FF2B5EF4-FFF2-40B4-BE49-F238E27FC236}">
                <a16:creationId xmlns:a16="http://schemas.microsoft.com/office/drawing/2014/main" id="{4FB5A23B-C304-B614-A1E1-0214CAB47172}"/>
              </a:ext>
            </a:extLst>
          </p:cNvPr>
          <p:cNvSpPr txBox="1">
            <a:spLocks noChangeArrowheads="1"/>
          </p:cNvSpPr>
          <p:nvPr/>
        </p:nvSpPr>
        <p:spPr bwMode="auto">
          <a:xfrm>
            <a:off x="2484438" y="1135063"/>
            <a:ext cx="793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rgbClr val="515F7B"/>
              </a:buClr>
              <a:buSzPct val="90000"/>
              <a:buFont typeface="Symbol" pitchFamily="2" charset="2"/>
              <a:buNone/>
              <a:tabLst/>
              <a:defRPr/>
            </a:pP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Gungsuh" panose="02030600000101010101" pitchFamily="18" charset="-127"/>
                <a:cs typeface="+mn-cs"/>
              </a:rPr>
              <a:t>1250</a:t>
            </a:r>
          </a:p>
        </p:txBody>
      </p:sp>
      <p:sp>
        <p:nvSpPr>
          <p:cNvPr id="266359" name="Text Box 119">
            <a:extLst>
              <a:ext uri="{FF2B5EF4-FFF2-40B4-BE49-F238E27FC236}">
                <a16:creationId xmlns:a16="http://schemas.microsoft.com/office/drawing/2014/main" id="{66ACA8D3-14F2-BAD8-42C6-525B043EA2B8}"/>
              </a:ext>
            </a:extLst>
          </p:cNvPr>
          <p:cNvSpPr txBox="1">
            <a:spLocks noChangeArrowheads="1"/>
          </p:cNvSpPr>
          <p:nvPr/>
        </p:nvSpPr>
        <p:spPr bwMode="auto">
          <a:xfrm>
            <a:off x="2438400" y="3451225"/>
            <a:ext cx="79375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rgbClr val="515F7B"/>
              </a:buClr>
              <a:buSzPct val="90000"/>
              <a:buFont typeface="Symbol" pitchFamily="2" charset="2"/>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Gungsuh" panose="02030600000101010101" pitchFamily="18" charset="-127"/>
                <a:cs typeface="+mn-cs"/>
                <a:hlinkClick r:id="rId2" action="ppaction://hlinksldjump"/>
              </a:rPr>
              <a:t>1546</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Gungsuh" panose="02030600000101010101" pitchFamily="18" charset="-127"/>
              <a:cs typeface="+mn-cs"/>
            </a:endParaRPr>
          </a:p>
        </p:txBody>
      </p:sp>
      <p:grpSp>
        <p:nvGrpSpPr>
          <p:cNvPr id="266360" name="Group 120">
            <a:extLst>
              <a:ext uri="{FF2B5EF4-FFF2-40B4-BE49-F238E27FC236}">
                <a16:creationId xmlns:a16="http://schemas.microsoft.com/office/drawing/2014/main" id="{50D452E5-B297-B836-C8E0-CE3AB5E7F897}"/>
              </a:ext>
            </a:extLst>
          </p:cNvPr>
          <p:cNvGrpSpPr>
            <a:grpSpLocks/>
          </p:cNvGrpSpPr>
          <p:nvPr/>
        </p:nvGrpSpPr>
        <p:grpSpPr bwMode="auto">
          <a:xfrm>
            <a:off x="1905000" y="2363788"/>
            <a:ext cx="304800" cy="249237"/>
            <a:chOff x="1200" y="1331"/>
            <a:chExt cx="192" cy="157"/>
          </a:xfrm>
        </p:grpSpPr>
        <p:sp>
          <p:nvSpPr>
            <p:cNvPr id="78918" name="Line 121">
              <a:extLst>
                <a:ext uri="{FF2B5EF4-FFF2-40B4-BE49-F238E27FC236}">
                  <a16:creationId xmlns:a16="http://schemas.microsoft.com/office/drawing/2014/main" id="{CEE40A78-D2B8-CAAD-0DFE-F4F8BAB329F8}"/>
                </a:ext>
              </a:extLst>
            </p:cNvPr>
            <p:cNvSpPr>
              <a:spLocks noChangeShapeType="1"/>
            </p:cNvSpPr>
            <p:nvPr/>
          </p:nvSpPr>
          <p:spPr bwMode="auto">
            <a:xfrm>
              <a:off x="1294" y="1331"/>
              <a:ext cx="98" cy="109"/>
            </a:xfrm>
            <a:prstGeom prst="line">
              <a:avLst/>
            </a:prstGeom>
            <a:noFill/>
            <a:ln w="5715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8919" name="Line 122">
              <a:extLst>
                <a:ext uri="{FF2B5EF4-FFF2-40B4-BE49-F238E27FC236}">
                  <a16:creationId xmlns:a16="http://schemas.microsoft.com/office/drawing/2014/main" id="{C7770561-5FFB-C035-9B21-D74757356044}"/>
                </a:ext>
              </a:extLst>
            </p:cNvPr>
            <p:cNvSpPr>
              <a:spLocks noChangeShapeType="1"/>
            </p:cNvSpPr>
            <p:nvPr/>
          </p:nvSpPr>
          <p:spPr bwMode="auto">
            <a:xfrm>
              <a:off x="1200" y="1392"/>
              <a:ext cx="96" cy="96"/>
            </a:xfrm>
            <a:prstGeom prst="line">
              <a:avLst/>
            </a:prstGeom>
            <a:noFill/>
            <a:ln w="5715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266363" name="AutoShape 123">
            <a:extLst>
              <a:ext uri="{FF2B5EF4-FFF2-40B4-BE49-F238E27FC236}">
                <a16:creationId xmlns:a16="http://schemas.microsoft.com/office/drawing/2014/main" id="{BC713539-9BFF-A6B9-DC16-D0ABD9931CB6}"/>
              </a:ext>
            </a:extLst>
          </p:cNvPr>
          <p:cNvSpPr>
            <a:spLocks noChangeArrowheads="1"/>
          </p:cNvSpPr>
          <p:nvPr/>
        </p:nvSpPr>
        <p:spPr bwMode="auto">
          <a:xfrm>
            <a:off x="7543800" y="1393825"/>
            <a:ext cx="228600" cy="228600"/>
          </a:xfrm>
          <a:prstGeom prst="triangle">
            <a:avLst>
              <a:gd name="adj" fmla="val 50000"/>
            </a:avLst>
          </a:prstGeom>
          <a:noFill/>
          <a:ln w="12700" cap="sq">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64" name="AutoShape 124">
            <a:extLst>
              <a:ext uri="{FF2B5EF4-FFF2-40B4-BE49-F238E27FC236}">
                <a16:creationId xmlns:a16="http://schemas.microsoft.com/office/drawing/2014/main" id="{66BB6A67-FFFF-4606-B035-1E76D05D5EE8}"/>
              </a:ext>
            </a:extLst>
          </p:cNvPr>
          <p:cNvSpPr>
            <a:spLocks noChangeArrowheads="1"/>
          </p:cNvSpPr>
          <p:nvPr/>
        </p:nvSpPr>
        <p:spPr bwMode="auto">
          <a:xfrm>
            <a:off x="7543800" y="2308225"/>
            <a:ext cx="228600" cy="228600"/>
          </a:xfrm>
          <a:prstGeom prst="triangle">
            <a:avLst>
              <a:gd name="adj" fmla="val 50000"/>
            </a:avLst>
          </a:prstGeom>
          <a:noFill/>
          <a:ln w="12700" cap="sq">
            <a:solidFill>
              <a:srgbClr val="000000"/>
            </a:solidFill>
            <a:miter lim="800000"/>
            <a:headEnd/>
            <a:tailEnd/>
          </a:ln>
          <a:effectLst/>
          <a:extLst>
            <a:ext uri="{909E8E84-426E-40DD-AFC4-6F175D3DCCD1}">
              <a14:hiddenFill xmlns:a14="http://schemas.microsoft.com/office/drawing/2010/main">
                <a:solidFill>
                  <a:srgbClr val="00E4A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65" name="Text Box 125">
            <a:extLst>
              <a:ext uri="{FF2B5EF4-FFF2-40B4-BE49-F238E27FC236}">
                <a16:creationId xmlns:a16="http://schemas.microsoft.com/office/drawing/2014/main" id="{F9834385-1FA9-1860-518A-D746888C035B}"/>
              </a:ext>
            </a:extLst>
          </p:cNvPr>
          <p:cNvSpPr txBox="1">
            <a:spLocks noChangeArrowheads="1"/>
          </p:cNvSpPr>
          <p:nvPr/>
        </p:nvSpPr>
        <p:spPr bwMode="auto">
          <a:xfrm>
            <a:off x="7772400" y="1165225"/>
            <a:ext cx="838200" cy="56673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350</a:t>
            </a:r>
          </a:p>
        </p:txBody>
      </p:sp>
      <p:sp>
        <p:nvSpPr>
          <p:cNvPr id="266366" name="Text Box 126">
            <a:extLst>
              <a:ext uri="{FF2B5EF4-FFF2-40B4-BE49-F238E27FC236}">
                <a16:creationId xmlns:a16="http://schemas.microsoft.com/office/drawing/2014/main" id="{B7A874FA-53A2-098E-FC0D-20CD09A9F704}"/>
              </a:ext>
            </a:extLst>
          </p:cNvPr>
          <p:cNvSpPr txBox="1">
            <a:spLocks noChangeArrowheads="1"/>
          </p:cNvSpPr>
          <p:nvPr/>
        </p:nvSpPr>
        <p:spPr bwMode="auto">
          <a:xfrm>
            <a:off x="7772400" y="2079625"/>
            <a:ext cx="1066800" cy="56673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-100</a:t>
            </a:r>
          </a:p>
        </p:txBody>
      </p:sp>
      <p:sp>
        <p:nvSpPr>
          <p:cNvPr id="266367" name="Line 127">
            <a:extLst>
              <a:ext uri="{FF2B5EF4-FFF2-40B4-BE49-F238E27FC236}">
                <a16:creationId xmlns:a16="http://schemas.microsoft.com/office/drawing/2014/main" id="{546CDEFA-1478-4BD5-85DB-EEF3E19D7BC7}"/>
              </a:ext>
            </a:extLst>
          </p:cNvPr>
          <p:cNvSpPr>
            <a:spLocks noChangeShapeType="1"/>
          </p:cNvSpPr>
          <p:nvPr/>
        </p:nvSpPr>
        <p:spPr bwMode="auto">
          <a:xfrm>
            <a:off x="3817938" y="2493963"/>
            <a:ext cx="3763962"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68" name="Line 128">
            <a:extLst>
              <a:ext uri="{FF2B5EF4-FFF2-40B4-BE49-F238E27FC236}">
                <a16:creationId xmlns:a16="http://schemas.microsoft.com/office/drawing/2014/main" id="{5BDECED9-A364-9F08-D739-A0F05E514710}"/>
              </a:ext>
            </a:extLst>
          </p:cNvPr>
          <p:cNvSpPr>
            <a:spLocks noChangeShapeType="1"/>
          </p:cNvSpPr>
          <p:nvPr/>
        </p:nvSpPr>
        <p:spPr bwMode="auto">
          <a:xfrm>
            <a:off x="3817938" y="1546225"/>
            <a:ext cx="3763962"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69" name="Line 129">
            <a:extLst>
              <a:ext uri="{FF2B5EF4-FFF2-40B4-BE49-F238E27FC236}">
                <a16:creationId xmlns:a16="http://schemas.microsoft.com/office/drawing/2014/main" id="{A07D21A3-5EAB-7F74-E3D1-107F9579424B}"/>
              </a:ext>
            </a:extLst>
          </p:cNvPr>
          <p:cNvSpPr>
            <a:spLocks noChangeShapeType="1"/>
          </p:cNvSpPr>
          <p:nvPr/>
        </p:nvSpPr>
        <p:spPr bwMode="auto">
          <a:xfrm>
            <a:off x="6629400" y="3222625"/>
            <a:ext cx="100330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66370" name="Text Box 130">
            <a:extLst>
              <a:ext uri="{FF2B5EF4-FFF2-40B4-BE49-F238E27FC236}">
                <a16:creationId xmlns:a16="http://schemas.microsoft.com/office/drawing/2014/main" id="{58004C04-0EA0-1A81-6810-E1634CECC925}"/>
              </a:ext>
            </a:extLst>
          </p:cNvPr>
          <p:cNvSpPr txBox="1">
            <a:spLocks noChangeArrowheads="1"/>
          </p:cNvSpPr>
          <p:nvPr/>
        </p:nvSpPr>
        <p:spPr bwMode="auto">
          <a:xfrm>
            <a:off x="4460300" y="946866"/>
            <a:ext cx="1679575" cy="4889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好  </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=0.7</a:t>
            </a:r>
          </a:p>
        </p:txBody>
      </p:sp>
      <p:sp>
        <p:nvSpPr>
          <p:cNvPr id="266371" name="Text Box 131">
            <a:extLst>
              <a:ext uri="{FF2B5EF4-FFF2-40B4-BE49-F238E27FC236}">
                <a16:creationId xmlns:a16="http://schemas.microsoft.com/office/drawing/2014/main" id="{86D5492D-1918-9D4F-0C88-5738AFCA65C4}"/>
              </a:ext>
            </a:extLst>
          </p:cNvPr>
          <p:cNvSpPr txBox="1">
            <a:spLocks noChangeArrowheads="1"/>
          </p:cNvSpPr>
          <p:nvPr/>
        </p:nvSpPr>
        <p:spPr bwMode="auto">
          <a:xfrm>
            <a:off x="4419600" y="1927225"/>
            <a:ext cx="2181225" cy="48895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差 </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=0.3</a:t>
            </a:r>
          </a:p>
        </p:txBody>
      </p:sp>
      <p:sp>
        <p:nvSpPr>
          <p:cNvPr id="266372" name="Text Box 132">
            <a:extLst>
              <a:ext uri="{FF2B5EF4-FFF2-40B4-BE49-F238E27FC236}">
                <a16:creationId xmlns:a16="http://schemas.microsoft.com/office/drawing/2014/main" id="{AD07ED1A-B051-B7E9-02F4-2D2708FAC853}"/>
              </a:ext>
            </a:extLst>
          </p:cNvPr>
          <p:cNvSpPr txBox="1">
            <a:spLocks noChangeArrowheads="1"/>
          </p:cNvSpPr>
          <p:nvPr/>
        </p:nvSpPr>
        <p:spPr bwMode="auto">
          <a:xfrm>
            <a:off x="5943600" y="2536825"/>
            <a:ext cx="793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rgbClr val="515F7B"/>
              </a:buClr>
              <a:buSzPct val="90000"/>
              <a:buFont typeface="Symbol" pitchFamily="2" charset="2"/>
              <a:buNone/>
              <a:tabLst/>
              <a:defRPr/>
            </a:pP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Gungsuh" panose="02030600000101010101" pitchFamily="18" charset="-127"/>
                <a:cs typeface="+mn-cs"/>
              </a:rPr>
              <a:t>2250</a:t>
            </a:r>
          </a:p>
        </p:txBody>
      </p:sp>
      <p:sp>
        <p:nvSpPr>
          <p:cNvPr id="266373" name="Text Box 133">
            <a:extLst>
              <a:ext uri="{FF2B5EF4-FFF2-40B4-BE49-F238E27FC236}">
                <a16:creationId xmlns:a16="http://schemas.microsoft.com/office/drawing/2014/main" id="{6F185FDC-9C61-D82C-63AA-D0CA5B8C44C0}"/>
              </a:ext>
            </a:extLst>
          </p:cNvPr>
          <p:cNvSpPr txBox="1">
            <a:spLocks noChangeArrowheads="1"/>
          </p:cNvSpPr>
          <p:nvPr/>
        </p:nvSpPr>
        <p:spPr bwMode="auto">
          <a:xfrm>
            <a:off x="6084888" y="4365625"/>
            <a:ext cx="64135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rgbClr val="515F7B"/>
              </a:buClr>
              <a:buSzPct val="90000"/>
              <a:buFont typeface="Symbol" pitchFamily="2" charset="2"/>
              <a:buNone/>
              <a:tabLst/>
              <a:defRPr/>
            </a:pPr>
            <a:r>
              <a:rPr kumimoji="1"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Gungsuh" panose="02030600000101010101" pitchFamily="18" charset="-127"/>
                <a:cs typeface="+mn-cs"/>
              </a:rPr>
              <a:t>770</a:t>
            </a:r>
          </a:p>
        </p:txBody>
      </p:sp>
      <p:grpSp>
        <p:nvGrpSpPr>
          <p:cNvPr id="266374" name="Group 134">
            <a:extLst>
              <a:ext uri="{FF2B5EF4-FFF2-40B4-BE49-F238E27FC236}">
                <a16:creationId xmlns:a16="http://schemas.microsoft.com/office/drawing/2014/main" id="{EC7812CB-EB0E-C15F-F31D-296B6F38778D}"/>
              </a:ext>
            </a:extLst>
          </p:cNvPr>
          <p:cNvGrpSpPr>
            <a:grpSpLocks/>
          </p:cNvGrpSpPr>
          <p:nvPr/>
        </p:nvGrpSpPr>
        <p:grpSpPr bwMode="auto">
          <a:xfrm>
            <a:off x="5562600" y="3908425"/>
            <a:ext cx="152400" cy="152400"/>
            <a:chOff x="3504" y="2304"/>
            <a:chExt cx="96" cy="96"/>
          </a:xfrm>
        </p:grpSpPr>
        <p:sp>
          <p:nvSpPr>
            <p:cNvPr id="78916" name="Line 135">
              <a:extLst>
                <a:ext uri="{FF2B5EF4-FFF2-40B4-BE49-F238E27FC236}">
                  <a16:creationId xmlns:a16="http://schemas.microsoft.com/office/drawing/2014/main" id="{EEC3C06D-8AB5-033F-4492-45AAF60DFFE8}"/>
                </a:ext>
              </a:extLst>
            </p:cNvPr>
            <p:cNvSpPr>
              <a:spLocks noChangeShapeType="1"/>
            </p:cNvSpPr>
            <p:nvPr/>
          </p:nvSpPr>
          <p:spPr bwMode="auto">
            <a:xfrm flipH="1">
              <a:off x="3504" y="2304"/>
              <a:ext cx="49" cy="67"/>
            </a:xfrm>
            <a:prstGeom prst="line">
              <a:avLst/>
            </a:prstGeom>
            <a:noFill/>
            <a:ln w="5715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78917" name="Line 136">
              <a:extLst>
                <a:ext uri="{FF2B5EF4-FFF2-40B4-BE49-F238E27FC236}">
                  <a16:creationId xmlns:a16="http://schemas.microsoft.com/office/drawing/2014/main" id="{FBA28DA1-663B-CC1A-F3AE-4ED4733A4902}"/>
                </a:ext>
              </a:extLst>
            </p:cNvPr>
            <p:cNvSpPr>
              <a:spLocks noChangeShapeType="1"/>
            </p:cNvSpPr>
            <p:nvPr/>
          </p:nvSpPr>
          <p:spPr bwMode="auto">
            <a:xfrm flipH="1">
              <a:off x="3552" y="2341"/>
              <a:ext cx="48" cy="59"/>
            </a:xfrm>
            <a:prstGeom prst="line">
              <a:avLst/>
            </a:prstGeom>
            <a:noFill/>
            <a:ln w="5715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266377" name="Rectangle 137">
            <a:extLst>
              <a:ext uri="{FF2B5EF4-FFF2-40B4-BE49-F238E27FC236}">
                <a16:creationId xmlns:a16="http://schemas.microsoft.com/office/drawing/2014/main" id="{E60921E6-485C-AA00-D62E-6B80B63371DB}"/>
              </a:ext>
            </a:extLst>
          </p:cNvPr>
          <p:cNvSpPr>
            <a:spLocks noChangeArrowheads="1"/>
          </p:cNvSpPr>
          <p:nvPr/>
        </p:nvSpPr>
        <p:spPr bwMode="auto">
          <a:xfrm>
            <a:off x="2590800" y="5280025"/>
            <a:ext cx="1101725" cy="457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前 </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 </a:t>
            </a: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年</a:t>
            </a:r>
          </a:p>
        </p:txBody>
      </p:sp>
      <p:sp>
        <p:nvSpPr>
          <p:cNvPr id="266378" name="Line 138">
            <a:extLst>
              <a:ext uri="{FF2B5EF4-FFF2-40B4-BE49-F238E27FC236}">
                <a16:creationId xmlns:a16="http://schemas.microsoft.com/office/drawing/2014/main" id="{2E2580F4-D688-E229-A8E2-0F5F5794AB11}"/>
              </a:ext>
            </a:extLst>
          </p:cNvPr>
          <p:cNvSpPr>
            <a:spLocks noChangeShapeType="1"/>
          </p:cNvSpPr>
          <p:nvPr/>
        </p:nvSpPr>
        <p:spPr bwMode="auto">
          <a:xfrm>
            <a:off x="5105400" y="5737225"/>
            <a:ext cx="2819400" cy="0"/>
          </a:xfrm>
          <a:prstGeom prst="line">
            <a:avLst/>
          </a:prstGeom>
          <a:noFill/>
          <a:ln w="9525">
            <a:solidFill>
              <a:srgbClr val="000000"/>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3" name="标题 4">
            <a:extLst>
              <a:ext uri="{FF2B5EF4-FFF2-40B4-BE49-F238E27FC236}">
                <a16:creationId xmlns:a16="http://schemas.microsoft.com/office/drawing/2014/main" id="{CD53F46C-B01F-A7F0-1EF2-900DD22EDCFA}"/>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3</a:t>
            </a:r>
            <a:r>
              <a:rPr lang="zh-CN" altLang="en-US" sz="2800" b="1" dirty="0">
                <a:latin typeface="幼圆" pitchFamily="49" charset="-122"/>
                <a:ea typeface="幼圆" pitchFamily="49" charset="-122"/>
              </a:rPr>
              <a:t>）概率树分析</a:t>
            </a:r>
            <a:endParaRPr kumimoji="1" lang="zh-CN" altLang="en-US" sz="2800" dirty="0"/>
          </a:p>
        </p:txBody>
      </p:sp>
    </p:spTree>
    <p:extLst>
      <p:ext uri="{BB962C8B-B14F-4D97-AF65-F5344CB8AC3E}">
        <p14:creationId xmlns:p14="http://schemas.microsoft.com/office/powerpoint/2010/main" val="149850427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66313"/>
                                        </p:tgtEl>
                                        <p:attrNameLst>
                                          <p:attrName>style.visibility</p:attrName>
                                        </p:attrNameLst>
                                      </p:cBhvr>
                                      <p:to>
                                        <p:strVal val="visible"/>
                                      </p:to>
                                    </p:set>
                                    <p:anim calcmode="lin" valueType="num">
                                      <p:cBhvr additive="base">
                                        <p:cTn id="7" dur="500" fill="hold"/>
                                        <p:tgtEl>
                                          <p:spTgt spid="266313"/>
                                        </p:tgtEl>
                                        <p:attrNameLst>
                                          <p:attrName>ppt_x</p:attrName>
                                        </p:attrNameLst>
                                      </p:cBhvr>
                                      <p:tavLst>
                                        <p:tav tm="0">
                                          <p:val>
                                            <p:strVal val="0-#ppt_w/2"/>
                                          </p:val>
                                        </p:tav>
                                        <p:tav tm="100000">
                                          <p:val>
                                            <p:strVal val="#ppt_x"/>
                                          </p:val>
                                        </p:tav>
                                      </p:tavLst>
                                    </p:anim>
                                    <p:anim calcmode="lin" valueType="num">
                                      <p:cBhvr additive="base">
                                        <p:cTn id="8" dur="500" fill="hold"/>
                                        <p:tgtEl>
                                          <p:spTgt spid="2663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66343"/>
                                        </p:tgtEl>
                                        <p:attrNameLst>
                                          <p:attrName>style.visibility</p:attrName>
                                        </p:attrNameLst>
                                      </p:cBhvr>
                                      <p:to>
                                        <p:strVal val="visible"/>
                                      </p:to>
                                    </p:set>
                                    <p:animEffect transition="in" filter="dissolve">
                                      <p:cBhvr>
                                        <p:cTn id="13" dur="500"/>
                                        <p:tgtEl>
                                          <p:spTgt spid="2663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66344"/>
                                        </p:tgtEl>
                                        <p:attrNameLst>
                                          <p:attrName>style.visibility</p:attrName>
                                        </p:attrNameLst>
                                      </p:cBhvr>
                                      <p:to>
                                        <p:strVal val="visible"/>
                                      </p:to>
                                    </p:set>
                                    <p:animEffect transition="in" filter="dissolve">
                                      <p:cBhvr>
                                        <p:cTn id="18" dur="500"/>
                                        <p:tgtEl>
                                          <p:spTgt spid="266344"/>
                                        </p:tgtEl>
                                      </p:cBhvr>
                                    </p:animEffect>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266346"/>
                                        </p:tgtEl>
                                        <p:attrNameLst>
                                          <p:attrName>style.visibility</p:attrName>
                                        </p:attrNameLst>
                                      </p:cBhvr>
                                      <p:to>
                                        <p:strVal val="visible"/>
                                      </p:to>
                                    </p:set>
                                    <p:animEffect transition="in" filter="dissolve">
                                      <p:cBhvr>
                                        <p:cTn id="22" dur="500"/>
                                        <p:tgtEl>
                                          <p:spTgt spid="266346"/>
                                        </p:tgtEl>
                                      </p:cBhvr>
                                    </p:animEffect>
                                  </p:childTnLst>
                                </p:cTn>
                              </p:par>
                              <p:par>
                                <p:cTn id="23" presetID="9" presetClass="entr" presetSubtype="0" fill="hold" nodeType="withEffect">
                                  <p:stCondLst>
                                    <p:cond delay="0"/>
                                  </p:stCondLst>
                                  <p:childTnLst>
                                    <p:set>
                                      <p:cBhvr>
                                        <p:cTn id="24" dur="1" fill="hold">
                                          <p:stCondLst>
                                            <p:cond delay="0"/>
                                          </p:stCondLst>
                                        </p:cTn>
                                        <p:tgtEl>
                                          <p:spTgt spid="266347"/>
                                        </p:tgtEl>
                                        <p:attrNameLst>
                                          <p:attrName>style.visibility</p:attrName>
                                        </p:attrNameLst>
                                      </p:cBhvr>
                                      <p:to>
                                        <p:strVal val="visible"/>
                                      </p:to>
                                    </p:set>
                                    <p:animEffect transition="in" filter="dissolve">
                                      <p:cBhvr>
                                        <p:cTn id="25" dur="500"/>
                                        <p:tgtEl>
                                          <p:spTgt spid="266347"/>
                                        </p:tgtEl>
                                      </p:cBhvr>
                                    </p:animEffect>
                                  </p:childTnLst>
                                </p:cTn>
                              </p:par>
                            </p:childTnLst>
                          </p:cTn>
                        </p:par>
                        <p:par>
                          <p:cTn id="26" fill="hold" nodeType="afterGroup">
                            <p:stCondLst>
                              <p:cond delay="1000"/>
                            </p:stCondLst>
                            <p:childTnLst>
                              <p:par>
                                <p:cTn id="27" presetID="9" presetClass="entr" presetSubtype="0" fill="hold" nodeType="afterEffect">
                                  <p:stCondLst>
                                    <p:cond delay="0"/>
                                  </p:stCondLst>
                                  <p:childTnLst>
                                    <p:set>
                                      <p:cBhvr>
                                        <p:cTn id="28" dur="1" fill="hold">
                                          <p:stCondLst>
                                            <p:cond delay="0"/>
                                          </p:stCondLst>
                                        </p:cTn>
                                        <p:tgtEl>
                                          <p:spTgt spid="266345"/>
                                        </p:tgtEl>
                                        <p:attrNameLst>
                                          <p:attrName>style.visibility</p:attrName>
                                        </p:attrNameLst>
                                      </p:cBhvr>
                                      <p:to>
                                        <p:strVal val="visible"/>
                                      </p:to>
                                    </p:set>
                                    <p:animEffect transition="in" filter="dissolve">
                                      <p:cBhvr>
                                        <p:cTn id="29" dur="500"/>
                                        <p:tgtEl>
                                          <p:spTgt spid="266345"/>
                                        </p:tgtEl>
                                      </p:cBhvr>
                                    </p:animEffect>
                                  </p:childTnLst>
                                </p:cTn>
                              </p:par>
                            </p:childTnLst>
                          </p:cTn>
                        </p:par>
                        <p:par>
                          <p:cTn id="30" fill="hold" nodeType="afterGroup">
                            <p:stCondLst>
                              <p:cond delay="1500"/>
                            </p:stCondLst>
                            <p:childTnLst>
                              <p:par>
                                <p:cTn id="31" presetID="9" presetClass="entr" presetSubtype="0" fill="hold" nodeType="afterEffect">
                                  <p:stCondLst>
                                    <p:cond delay="0"/>
                                  </p:stCondLst>
                                  <p:childTnLst>
                                    <p:set>
                                      <p:cBhvr>
                                        <p:cTn id="32" dur="1" fill="hold">
                                          <p:stCondLst>
                                            <p:cond delay="0"/>
                                          </p:stCondLst>
                                        </p:cTn>
                                        <p:tgtEl>
                                          <p:spTgt spid="266348"/>
                                        </p:tgtEl>
                                        <p:attrNameLst>
                                          <p:attrName>style.visibility</p:attrName>
                                        </p:attrNameLst>
                                      </p:cBhvr>
                                      <p:to>
                                        <p:strVal val="visible"/>
                                      </p:to>
                                    </p:set>
                                    <p:animEffect transition="in" filter="dissolve">
                                      <p:cBhvr>
                                        <p:cTn id="33" dur="500"/>
                                        <p:tgtEl>
                                          <p:spTgt spid="266348"/>
                                        </p:tgtEl>
                                      </p:cBhvr>
                                    </p:animEffect>
                                  </p:childTnLst>
                                </p:cTn>
                              </p:par>
                              <p:par>
                                <p:cTn id="34" presetID="9" presetClass="entr" presetSubtype="0" fill="hold" nodeType="withEffect">
                                  <p:stCondLst>
                                    <p:cond delay="0"/>
                                  </p:stCondLst>
                                  <p:childTnLst>
                                    <p:set>
                                      <p:cBhvr>
                                        <p:cTn id="35" dur="1" fill="hold">
                                          <p:stCondLst>
                                            <p:cond delay="0"/>
                                          </p:stCondLst>
                                        </p:cTn>
                                        <p:tgtEl>
                                          <p:spTgt spid="266349"/>
                                        </p:tgtEl>
                                        <p:attrNameLst>
                                          <p:attrName>style.visibility</p:attrName>
                                        </p:attrNameLst>
                                      </p:cBhvr>
                                      <p:to>
                                        <p:strVal val="visible"/>
                                      </p:to>
                                    </p:set>
                                    <p:animEffect transition="in" filter="dissolve">
                                      <p:cBhvr>
                                        <p:cTn id="36" dur="500"/>
                                        <p:tgtEl>
                                          <p:spTgt spid="266349"/>
                                        </p:tgtEl>
                                      </p:cBhvr>
                                    </p:animEffect>
                                  </p:childTnLst>
                                </p:cTn>
                              </p:par>
                            </p:childTnLst>
                          </p:cTn>
                        </p:par>
                        <p:par>
                          <p:cTn id="37" fill="hold" nodeType="afterGroup">
                            <p:stCondLst>
                              <p:cond delay="2000"/>
                            </p:stCondLst>
                            <p:childTnLst>
                              <p:par>
                                <p:cTn id="38" presetID="9" presetClass="entr" presetSubtype="0" fill="hold" nodeType="afterEffect">
                                  <p:stCondLst>
                                    <p:cond delay="0"/>
                                  </p:stCondLst>
                                  <p:childTnLst>
                                    <p:set>
                                      <p:cBhvr>
                                        <p:cTn id="39" dur="1" fill="hold">
                                          <p:stCondLst>
                                            <p:cond delay="0"/>
                                          </p:stCondLst>
                                        </p:cTn>
                                        <p:tgtEl>
                                          <p:spTgt spid="266354"/>
                                        </p:tgtEl>
                                        <p:attrNameLst>
                                          <p:attrName>style.visibility</p:attrName>
                                        </p:attrNameLst>
                                      </p:cBhvr>
                                      <p:to>
                                        <p:strVal val="visible"/>
                                      </p:to>
                                    </p:set>
                                    <p:animEffect transition="in" filter="dissolve">
                                      <p:cBhvr>
                                        <p:cTn id="40" dur="500"/>
                                        <p:tgtEl>
                                          <p:spTgt spid="266354"/>
                                        </p:tgtEl>
                                      </p:cBhvr>
                                    </p:animEffect>
                                  </p:childTnLst>
                                </p:cTn>
                              </p:par>
                              <p:par>
                                <p:cTn id="41" presetID="9" presetClass="entr" presetSubtype="0" fill="hold" nodeType="withEffect">
                                  <p:stCondLst>
                                    <p:cond delay="0"/>
                                  </p:stCondLst>
                                  <p:childTnLst>
                                    <p:set>
                                      <p:cBhvr>
                                        <p:cTn id="42" dur="1" fill="hold">
                                          <p:stCondLst>
                                            <p:cond delay="0"/>
                                          </p:stCondLst>
                                        </p:cTn>
                                        <p:tgtEl>
                                          <p:spTgt spid="266356"/>
                                        </p:tgtEl>
                                        <p:attrNameLst>
                                          <p:attrName>style.visibility</p:attrName>
                                        </p:attrNameLst>
                                      </p:cBhvr>
                                      <p:to>
                                        <p:strVal val="visible"/>
                                      </p:to>
                                    </p:set>
                                    <p:animEffect transition="in" filter="dissolve">
                                      <p:cBhvr>
                                        <p:cTn id="43" dur="500"/>
                                        <p:tgtEl>
                                          <p:spTgt spid="266356"/>
                                        </p:tgtEl>
                                      </p:cBhvr>
                                    </p:animEffect>
                                  </p:childTnLst>
                                </p:cTn>
                              </p:par>
                            </p:childTnLst>
                          </p:cTn>
                        </p:par>
                        <p:par>
                          <p:cTn id="44" fill="hold" nodeType="afterGroup">
                            <p:stCondLst>
                              <p:cond delay="2500"/>
                            </p:stCondLst>
                            <p:childTnLst>
                              <p:par>
                                <p:cTn id="45" presetID="9" presetClass="entr" presetSubtype="0" fill="hold" nodeType="afterEffect">
                                  <p:stCondLst>
                                    <p:cond delay="0"/>
                                  </p:stCondLst>
                                  <p:childTnLst>
                                    <p:set>
                                      <p:cBhvr>
                                        <p:cTn id="46" dur="1" fill="hold">
                                          <p:stCondLst>
                                            <p:cond delay="0"/>
                                          </p:stCondLst>
                                        </p:cTn>
                                        <p:tgtEl>
                                          <p:spTgt spid="266355"/>
                                        </p:tgtEl>
                                        <p:attrNameLst>
                                          <p:attrName>style.visibility</p:attrName>
                                        </p:attrNameLst>
                                      </p:cBhvr>
                                      <p:to>
                                        <p:strVal val="visible"/>
                                      </p:to>
                                    </p:set>
                                    <p:animEffect transition="in" filter="dissolve">
                                      <p:cBhvr>
                                        <p:cTn id="47" dur="500"/>
                                        <p:tgtEl>
                                          <p:spTgt spid="266355"/>
                                        </p:tgtEl>
                                      </p:cBhvr>
                                    </p:animEffect>
                                  </p:childTnLst>
                                </p:cTn>
                              </p:par>
                              <p:par>
                                <p:cTn id="48" presetID="9" presetClass="entr" presetSubtype="0" fill="hold" nodeType="withEffect">
                                  <p:stCondLst>
                                    <p:cond delay="0"/>
                                  </p:stCondLst>
                                  <p:childTnLst>
                                    <p:set>
                                      <p:cBhvr>
                                        <p:cTn id="49" dur="1" fill="hold">
                                          <p:stCondLst>
                                            <p:cond delay="0"/>
                                          </p:stCondLst>
                                        </p:cTn>
                                        <p:tgtEl>
                                          <p:spTgt spid="266357"/>
                                        </p:tgtEl>
                                        <p:attrNameLst>
                                          <p:attrName>style.visibility</p:attrName>
                                        </p:attrNameLst>
                                      </p:cBhvr>
                                      <p:to>
                                        <p:strVal val="visible"/>
                                      </p:to>
                                    </p:set>
                                    <p:animEffect transition="in" filter="dissolve">
                                      <p:cBhvr>
                                        <p:cTn id="50" dur="500"/>
                                        <p:tgtEl>
                                          <p:spTgt spid="266357"/>
                                        </p:tgtEl>
                                      </p:cBhvr>
                                    </p:animEffect>
                                  </p:childTnLst>
                                </p:cTn>
                              </p:par>
                            </p:childTnLst>
                          </p:cTn>
                        </p:par>
                        <p:par>
                          <p:cTn id="51" fill="hold" nodeType="afterGroup">
                            <p:stCondLst>
                              <p:cond delay="3000"/>
                            </p:stCondLst>
                            <p:childTnLst>
                              <p:par>
                                <p:cTn id="52" presetID="12" presetClass="entr" presetSubtype="8" fill="hold" nodeType="afterEffect">
                                  <p:stCondLst>
                                    <p:cond delay="0"/>
                                  </p:stCondLst>
                                  <p:childTnLst>
                                    <p:set>
                                      <p:cBhvr>
                                        <p:cTn id="53" dur="1" fill="hold">
                                          <p:stCondLst>
                                            <p:cond delay="0"/>
                                          </p:stCondLst>
                                        </p:cTn>
                                        <p:tgtEl>
                                          <p:spTgt spid="266331"/>
                                        </p:tgtEl>
                                        <p:attrNameLst>
                                          <p:attrName>style.visibility</p:attrName>
                                        </p:attrNameLst>
                                      </p:cBhvr>
                                      <p:to>
                                        <p:strVal val="visible"/>
                                      </p:to>
                                    </p:set>
                                    <p:animEffect transition="in" filter="slide(fromLeft)">
                                      <p:cBhvr>
                                        <p:cTn id="54" dur="500"/>
                                        <p:tgtEl>
                                          <p:spTgt spid="266331"/>
                                        </p:tgtEl>
                                      </p:cBhvr>
                                    </p:animEffect>
                                  </p:childTnLst>
                                </p:cTn>
                              </p:par>
                              <p:par>
                                <p:cTn id="55" presetID="12" presetClass="entr" presetSubtype="8" fill="hold" nodeType="withEffect">
                                  <p:stCondLst>
                                    <p:cond delay="0"/>
                                  </p:stCondLst>
                                  <p:childTnLst>
                                    <p:set>
                                      <p:cBhvr>
                                        <p:cTn id="56" dur="1" fill="hold">
                                          <p:stCondLst>
                                            <p:cond delay="0"/>
                                          </p:stCondLst>
                                        </p:cTn>
                                        <p:tgtEl>
                                          <p:spTgt spid="266332"/>
                                        </p:tgtEl>
                                        <p:attrNameLst>
                                          <p:attrName>style.visibility</p:attrName>
                                        </p:attrNameLst>
                                      </p:cBhvr>
                                      <p:to>
                                        <p:strVal val="visible"/>
                                      </p:to>
                                    </p:set>
                                    <p:animEffect transition="in" filter="slide(fromLeft)">
                                      <p:cBhvr>
                                        <p:cTn id="57" dur="500"/>
                                        <p:tgtEl>
                                          <p:spTgt spid="266332"/>
                                        </p:tgtEl>
                                      </p:cBhvr>
                                    </p:animEffect>
                                  </p:childTnLst>
                                </p:cTn>
                              </p:par>
                              <p:par>
                                <p:cTn id="58" presetID="12" presetClass="entr" presetSubtype="8" fill="hold" nodeType="withEffect">
                                  <p:stCondLst>
                                    <p:cond delay="0"/>
                                  </p:stCondLst>
                                  <p:childTnLst>
                                    <p:set>
                                      <p:cBhvr>
                                        <p:cTn id="59" dur="1" fill="hold">
                                          <p:stCondLst>
                                            <p:cond delay="0"/>
                                          </p:stCondLst>
                                        </p:cTn>
                                        <p:tgtEl>
                                          <p:spTgt spid="266333"/>
                                        </p:tgtEl>
                                        <p:attrNameLst>
                                          <p:attrName>style.visibility</p:attrName>
                                        </p:attrNameLst>
                                      </p:cBhvr>
                                      <p:to>
                                        <p:strVal val="visible"/>
                                      </p:to>
                                    </p:set>
                                    <p:animEffect transition="in" filter="slide(fromLeft)">
                                      <p:cBhvr>
                                        <p:cTn id="60" dur="500"/>
                                        <p:tgtEl>
                                          <p:spTgt spid="266333"/>
                                        </p:tgtEl>
                                      </p:cBhvr>
                                    </p:animEffect>
                                  </p:childTnLst>
                                </p:cTn>
                              </p:par>
                              <p:par>
                                <p:cTn id="61" presetID="12" presetClass="entr" presetSubtype="8" fill="hold" nodeType="withEffect">
                                  <p:stCondLst>
                                    <p:cond delay="0"/>
                                  </p:stCondLst>
                                  <p:childTnLst>
                                    <p:set>
                                      <p:cBhvr>
                                        <p:cTn id="62" dur="1" fill="hold">
                                          <p:stCondLst>
                                            <p:cond delay="0"/>
                                          </p:stCondLst>
                                        </p:cTn>
                                        <p:tgtEl>
                                          <p:spTgt spid="266334"/>
                                        </p:tgtEl>
                                        <p:attrNameLst>
                                          <p:attrName>style.visibility</p:attrName>
                                        </p:attrNameLst>
                                      </p:cBhvr>
                                      <p:to>
                                        <p:strVal val="visible"/>
                                      </p:to>
                                    </p:set>
                                    <p:animEffect transition="in" filter="slide(fromLeft)">
                                      <p:cBhvr>
                                        <p:cTn id="63" dur="500"/>
                                        <p:tgtEl>
                                          <p:spTgt spid="266334"/>
                                        </p:tgtEl>
                                      </p:cBhvr>
                                    </p:animEffect>
                                  </p:childTnLst>
                                </p:cTn>
                              </p:par>
                              <p:par>
                                <p:cTn id="64" presetID="12" presetClass="entr" presetSubtype="8" fill="hold" nodeType="withEffect">
                                  <p:stCondLst>
                                    <p:cond delay="0"/>
                                  </p:stCondLst>
                                  <p:childTnLst>
                                    <p:set>
                                      <p:cBhvr>
                                        <p:cTn id="65" dur="1" fill="hold">
                                          <p:stCondLst>
                                            <p:cond delay="0"/>
                                          </p:stCondLst>
                                        </p:cTn>
                                        <p:tgtEl>
                                          <p:spTgt spid="266335"/>
                                        </p:tgtEl>
                                        <p:attrNameLst>
                                          <p:attrName>style.visibility</p:attrName>
                                        </p:attrNameLst>
                                      </p:cBhvr>
                                      <p:to>
                                        <p:strVal val="visible"/>
                                      </p:to>
                                    </p:set>
                                    <p:animEffect transition="in" filter="slide(fromLeft)">
                                      <p:cBhvr>
                                        <p:cTn id="66" dur="500"/>
                                        <p:tgtEl>
                                          <p:spTgt spid="266335"/>
                                        </p:tgtEl>
                                      </p:cBhvr>
                                    </p:animEffect>
                                  </p:childTnLst>
                                </p:cTn>
                              </p:par>
                              <p:par>
                                <p:cTn id="67" presetID="12" presetClass="entr" presetSubtype="8" fill="hold" nodeType="withEffect">
                                  <p:stCondLst>
                                    <p:cond delay="0"/>
                                  </p:stCondLst>
                                  <p:childTnLst>
                                    <p:set>
                                      <p:cBhvr>
                                        <p:cTn id="68" dur="1" fill="hold">
                                          <p:stCondLst>
                                            <p:cond delay="0"/>
                                          </p:stCondLst>
                                        </p:cTn>
                                        <p:tgtEl>
                                          <p:spTgt spid="266378"/>
                                        </p:tgtEl>
                                        <p:attrNameLst>
                                          <p:attrName>style.visibility</p:attrName>
                                        </p:attrNameLst>
                                      </p:cBhvr>
                                      <p:to>
                                        <p:strVal val="visible"/>
                                      </p:to>
                                    </p:set>
                                    <p:animEffect transition="in" filter="slide(fromLeft)">
                                      <p:cBhvr>
                                        <p:cTn id="69" dur="500"/>
                                        <p:tgtEl>
                                          <p:spTgt spid="266378"/>
                                        </p:tgtEl>
                                      </p:cBhvr>
                                    </p:animEffect>
                                  </p:childTnLst>
                                </p:cTn>
                              </p:par>
                            </p:childTnLst>
                          </p:cTn>
                        </p:par>
                        <p:par>
                          <p:cTn id="70" fill="hold" nodeType="afterGroup">
                            <p:stCondLst>
                              <p:cond delay="3500"/>
                            </p:stCondLst>
                            <p:childTnLst>
                              <p:par>
                                <p:cTn id="71" presetID="12" presetClass="entr" presetSubtype="8" fill="hold" nodeType="afterEffect">
                                  <p:stCondLst>
                                    <p:cond delay="0"/>
                                  </p:stCondLst>
                                  <p:childTnLst>
                                    <p:set>
                                      <p:cBhvr>
                                        <p:cTn id="72" dur="1" fill="hold">
                                          <p:stCondLst>
                                            <p:cond delay="0"/>
                                          </p:stCondLst>
                                        </p:cTn>
                                        <p:tgtEl>
                                          <p:spTgt spid="266377"/>
                                        </p:tgtEl>
                                        <p:attrNameLst>
                                          <p:attrName>style.visibility</p:attrName>
                                        </p:attrNameLst>
                                      </p:cBhvr>
                                      <p:to>
                                        <p:strVal val="visible"/>
                                      </p:to>
                                    </p:set>
                                    <p:animEffect transition="in" filter="slide(fromLeft)">
                                      <p:cBhvr>
                                        <p:cTn id="73" dur="500"/>
                                        <p:tgtEl>
                                          <p:spTgt spid="266377"/>
                                        </p:tgtEl>
                                      </p:cBhvr>
                                    </p:animEffect>
                                  </p:childTnLst>
                                </p:cTn>
                              </p:par>
                            </p:childTnLst>
                          </p:cTn>
                        </p:par>
                        <p:par>
                          <p:cTn id="74" fill="hold" nodeType="afterGroup">
                            <p:stCondLst>
                              <p:cond delay="4000"/>
                            </p:stCondLst>
                            <p:childTnLst>
                              <p:par>
                                <p:cTn id="75" presetID="12" presetClass="entr" presetSubtype="8" fill="hold" nodeType="afterEffect">
                                  <p:stCondLst>
                                    <p:cond delay="0"/>
                                  </p:stCondLst>
                                  <p:childTnLst>
                                    <p:set>
                                      <p:cBhvr>
                                        <p:cTn id="76" dur="1" fill="hold">
                                          <p:stCondLst>
                                            <p:cond delay="0"/>
                                          </p:stCondLst>
                                        </p:cTn>
                                        <p:tgtEl>
                                          <p:spTgt spid="266336"/>
                                        </p:tgtEl>
                                        <p:attrNameLst>
                                          <p:attrName>style.visibility</p:attrName>
                                        </p:attrNameLst>
                                      </p:cBhvr>
                                      <p:to>
                                        <p:strVal val="visible"/>
                                      </p:to>
                                    </p:set>
                                    <p:animEffect transition="in" filter="slide(fromLeft)">
                                      <p:cBhvr>
                                        <p:cTn id="77" dur="500"/>
                                        <p:tgtEl>
                                          <p:spTgt spid="266336"/>
                                        </p:tgtEl>
                                      </p:cBhvr>
                                    </p:animEffect>
                                  </p:childTnLst>
                                </p:cTn>
                              </p:par>
                            </p:childTnLst>
                          </p:cTn>
                        </p:par>
                        <p:par>
                          <p:cTn id="78" fill="hold" nodeType="afterGroup">
                            <p:stCondLst>
                              <p:cond delay="4500"/>
                            </p:stCondLst>
                            <p:childTnLst>
                              <p:par>
                                <p:cTn id="79" presetID="12" presetClass="entr" presetSubtype="8" fill="hold" nodeType="afterEffect">
                                  <p:stCondLst>
                                    <p:cond delay="0"/>
                                  </p:stCondLst>
                                  <p:childTnLst>
                                    <p:set>
                                      <p:cBhvr>
                                        <p:cTn id="80" dur="1" fill="hold">
                                          <p:stCondLst>
                                            <p:cond delay="0"/>
                                          </p:stCondLst>
                                        </p:cTn>
                                        <p:tgtEl>
                                          <p:spTgt spid="266337"/>
                                        </p:tgtEl>
                                        <p:attrNameLst>
                                          <p:attrName>style.visibility</p:attrName>
                                        </p:attrNameLst>
                                      </p:cBhvr>
                                      <p:to>
                                        <p:strVal val="visible"/>
                                      </p:to>
                                    </p:set>
                                    <p:animEffect transition="in" filter="slide(fromLeft)">
                                      <p:cBhvr>
                                        <p:cTn id="81" dur="500"/>
                                        <p:tgtEl>
                                          <p:spTgt spid="26633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8" fill="hold" nodeType="clickEffect">
                                  <p:stCondLst>
                                    <p:cond delay="0"/>
                                  </p:stCondLst>
                                  <p:childTnLst>
                                    <p:set>
                                      <p:cBhvr>
                                        <p:cTn id="85" dur="1" fill="hold">
                                          <p:stCondLst>
                                            <p:cond delay="0"/>
                                          </p:stCondLst>
                                        </p:cTn>
                                        <p:tgtEl>
                                          <p:spTgt spid="266351"/>
                                        </p:tgtEl>
                                        <p:attrNameLst>
                                          <p:attrName>style.visibility</p:attrName>
                                        </p:attrNameLst>
                                      </p:cBhvr>
                                      <p:to>
                                        <p:strVal val="visible"/>
                                      </p:to>
                                    </p:set>
                                    <p:animEffect transition="in" filter="slide(fromLeft)">
                                      <p:cBhvr>
                                        <p:cTn id="86" dur="500"/>
                                        <p:tgtEl>
                                          <p:spTgt spid="266351"/>
                                        </p:tgtEl>
                                      </p:cBhvr>
                                    </p:animEffect>
                                  </p:childTnLst>
                                </p:cTn>
                              </p:par>
                              <p:par>
                                <p:cTn id="87" presetID="12" presetClass="entr" presetSubtype="8" fill="hold" nodeType="withEffect">
                                  <p:stCondLst>
                                    <p:cond delay="0"/>
                                  </p:stCondLst>
                                  <p:childTnLst>
                                    <p:set>
                                      <p:cBhvr>
                                        <p:cTn id="88" dur="1" fill="hold">
                                          <p:stCondLst>
                                            <p:cond delay="0"/>
                                          </p:stCondLst>
                                        </p:cTn>
                                        <p:tgtEl>
                                          <p:spTgt spid="266368"/>
                                        </p:tgtEl>
                                        <p:attrNameLst>
                                          <p:attrName>style.visibility</p:attrName>
                                        </p:attrNameLst>
                                      </p:cBhvr>
                                      <p:to>
                                        <p:strVal val="visible"/>
                                      </p:to>
                                    </p:set>
                                    <p:animEffect transition="in" filter="slide(fromLeft)">
                                      <p:cBhvr>
                                        <p:cTn id="89" dur="500"/>
                                        <p:tgtEl>
                                          <p:spTgt spid="266368"/>
                                        </p:tgtEl>
                                      </p:cBhvr>
                                    </p:animEffect>
                                  </p:childTnLst>
                                </p:cTn>
                              </p:par>
                            </p:childTnLst>
                          </p:cTn>
                        </p:par>
                        <p:par>
                          <p:cTn id="90" fill="hold" nodeType="afterGroup">
                            <p:stCondLst>
                              <p:cond delay="500"/>
                            </p:stCondLst>
                            <p:childTnLst>
                              <p:par>
                                <p:cTn id="91" presetID="9" presetClass="entr" presetSubtype="0" fill="hold" nodeType="afterEffect">
                                  <p:stCondLst>
                                    <p:cond delay="0"/>
                                  </p:stCondLst>
                                  <p:childTnLst>
                                    <p:set>
                                      <p:cBhvr>
                                        <p:cTn id="92" dur="1" fill="hold">
                                          <p:stCondLst>
                                            <p:cond delay="0"/>
                                          </p:stCondLst>
                                        </p:cTn>
                                        <p:tgtEl>
                                          <p:spTgt spid="266363"/>
                                        </p:tgtEl>
                                        <p:attrNameLst>
                                          <p:attrName>style.visibility</p:attrName>
                                        </p:attrNameLst>
                                      </p:cBhvr>
                                      <p:to>
                                        <p:strVal val="visible"/>
                                      </p:to>
                                    </p:set>
                                    <p:animEffect transition="in" filter="dissolve">
                                      <p:cBhvr>
                                        <p:cTn id="93" dur="500"/>
                                        <p:tgtEl>
                                          <p:spTgt spid="266363"/>
                                        </p:tgtEl>
                                      </p:cBhvr>
                                    </p:animEffect>
                                  </p:childTnLst>
                                </p:cTn>
                              </p:par>
                            </p:childTnLst>
                          </p:cTn>
                        </p:par>
                        <p:par>
                          <p:cTn id="94" fill="hold" nodeType="afterGroup">
                            <p:stCondLst>
                              <p:cond delay="1000"/>
                            </p:stCondLst>
                            <p:childTnLst>
                              <p:par>
                                <p:cTn id="95" presetID="12" presetClass="entr" presetSubtype="8" fill="hold" nodeType="afterEffect">
                                  <p:stCondLst>
                                    <p:cond delay="0"/>
                                  </p:stCondLst>
                                  <p:childTnLst>
                                    <p:set>
                                      <p:cBhvr>
                                        <p:cTn id="96" dur="1" fill="hold">
                                          <p:stCondLst>
                                            <p:cond delay="0"/>
                                          </p:stCondLst>
                                        </p:cTn>
                                        <p:tgtEl>
                                          <p:spTgt spid="266350"/>
                                        </p:tgtEl>
                                        <p:attrNameLst>
                                          <p:attrName>style.visibility</p:attrName>
                                        </p:attrNameLst>
                                      </p:cBhvr>
                                      <p:to>
                                        <p:strVal val="visible"/>
                                      </p:to>
                                    </p:set>
                                    <p:animEffect transition="in" filter="slide(fromLeft)">
                                      <p:cBhvr>
                                        <p:cTn id="97" dur="500"/>
                                        <p:tgtEl>
                                          <p:spTgt spid="266350"/>
                                        </p:tgtEl>
                                      </p:cBhvr>
                                    </p:animEffect>
                                  </p:childTnLst>
                                </p:cTn>
                              </p:par>
                              <p:par>
                                <p:cTn id="98" presetID="12" presetClass="entr" presetSubtype="8" fill="hold" nodeType="withEffect">
                                  <p:stCondLst>
                                    <p:cond delay="0"/>
                                  </p:stCondLst>
                                  <p:childTnLst>
                                    <p:set>
                                      <p:cBhvr>
                                        <p:cTn id="99" dur="1" fill="hold">
                                          <p:stCondLst>
                                            <p:cond delay="0"/>
                                          </p:stCondLst>
                                        </p:cTn>
                                        <p:tgtEl>
                                          <p:spTgt spid="266367"/>
                                        </p:tgtEl>
                                        <p:attrNameLst>
                                          <p:attrName>style.visibility</p:attrName>
                                        </p:attrNameLst>
                                      </p:cBhvr>
                                      <p:to>
                                        <p:strVal val="visible"/>
                                      </p:to>
                                    </p:set>
                                    <p:animEffect transition="in" filter="slide(fromLeft)">
                                      <p:cBhvr>
                                        <p:cTn id="100" dur="500"/>
                                        <p:tgtEl>
                                          <p:spTgt spid="266367"/>
                                        </p:tgtEl>
                                      </p:cBhvr>
                                    </p:animEffect>
                                  </p:childTnLst>
                                </p:cTn>
                              </p:par>
                            </p:childTnLst>
                          </p:cTn>
                        </p:par>
                        <p:par>
                          <p:cTn id="101" fill="hold" nodeType="afterGroup">
                            <p:stCondLst>
                              <p:cond delay="1500"/>
                            </p:stCondLst>
                            <p:childTnLst>
                              <p:par>
                                <p:cTn id="102" presetID="9" presetClass="entr" presetSubtype="0" fill="hold" nodeType="afterEffect">
                                  <p:stCondLst>
                                    <p:cond delay="0"/>
                                  </p:stCondLst>
                                  <p:childTnLst>
                                    <p:set>
                                      <p:cBhvr>
                                        <p:cTn id="103" dur="1" fill="hold">
                                          <p:stCondLst>
                                            <p:cond delay="0"/>
                                          </p:stCondLst>
                                        </p:cTn>
                                        <p:tgtEl>
                                          <p:spTgt spid="266364"/>
                                        </p:tgtEl>
                                        <p:attrNameLst>
                                          <p:attrName>style.visibility</p:attrName>
                                        </p:attrNameLst>
                                      </p:cBhvr>
                                      <p:to>
                                        <p:strVal val="visible"/>
                                      </p:to>
                                    </p:set>
                                    <p:animEffect transition="in" filter="dissolve">
                                      <p:cBhvr>
                                        <p:cTn id="104" dur="500"/>
                                        <p:tgtEl>
                                          <p:spTgt spid="266364"/>
                                        </p:tgtEl>
                                      </p:cBhvr>
                                    </p:animEffect>
                                  </p:childTnLst>
                                </p:cTn>
                              </p:par>
                            </p:childTnLst>
                          </p:cTn>
                        </p:par>
                        <p:par>
                          <p:cTn id="105" fill="hold" nodeType="afterGroup">
                            <p:stCondLst>
                              <p:cond delay="2000"/>
                            </p:stCondLst>
                            <p:childTnLst>
                              <p:par>
                                <p:cTn id="106" presetID="12" presetClass="entr" presetSubtype="8" fill="hold" nodeType="afterEffect">
                                  <p:stCondLst>
                                    <p:cond delay="0"/>
                                  </p:stCondLst>
                                  <p:childTnLst>
                                    <p:set>
                                      <p:cBhvr>
                                        <p:cTn id="107" dur="1" fill="hold">
                                          <p:stCondLst>
                                            <p:cond delay="0"/>
                                          </p:stCondLst>
                                        </p:cTn>
                                        <p:tgtEl>
                                          <p:spTgt spid="266370"/>
                                        </p:tgtEl>
                                        <p:attrNameLst>
                                          <p:attrName>style.visibility</p:attrName>
                                        </p:attrNameLst>
                                      </p:cBhvr>
                                      <p:to>
                                        <p:strVal val="visible"/>
                                      </p:to>
                                    </p:set>
                                    <p:animEffect transition="in" filter="slide(fromLeft)">
                                      <p:cBhvr>
                                        <p:cTn id="108" dur="500"/>
                                        <p:tgtEl>
                                          <p:spTgt spid="266370"/>
                                        </p:tgtEl>
                                      </p:cBhvr>
                                    </p:animEffect>
                                  </p:childTnLst>
                                </p:cTn>
                              </p:par>
                              <p:par>
                                <p:cTn id="109" presetID="12" presetClass="entr" presetSubtype="8" fill="hold" nodeType="withEffect">
                                  <p:stCondLst>
                                    <p:cond delay="0"/>
                                  </p:stCondLst>
                                  <p:childTnLst>
                                    <p:set>
                                      <p:cBhvr>
                                        <p:cTn id="110" dur="1" fill="hold">
                                          <p:stCondLst>
                                            <p:cond delay="0"/>
                                          </p:stCondLst>
                                        </p:cTn>
                                        <p:tgtEl>
                                          <p:spTgt spid="266365"/>
                                        </p:tgtEl>
                                        <p:attrNameLst>
                                          <p:attrName>style.visibility</p:attrName>
                                        </p:attrNameLst>
                                      </p:cBhvr>
                                      <p:to>
                                        <p:strVal val="visible"/>
                                      </p:to>
                                    </p:set>
                                    <p:animEffect transition="in" filter="slide(fromLeft)">
                                      <p:cBhvr>
                                        <p:cTn id="111" dur="500"/>
                                        <p:tgtEl>
                                          <p:spTgt spid="266365"/>
                                        </p:tgtEl>
                                      </p:cBhvr>
                                    </p:animEffect>
                                  </p:childTnLst>
                                </p:cTn>
                              </p:par>
                            </p:childTnLst>
                          </p:cTn>
                        </p:par>
                        <p:par>
                          <p:cTn id="112" fill="hold" nodeType="afterGroup">
                            <p:stCondLst>
                              <p:cond delay="2500"/>
                            </p:stCondLst>
                            <p:childTnLst>
                              <p:par>
                                <p:cTn id="113" presetID="12" presetClass="entr" presetSubtype="8" fill="hold" nodeType="afterEffect">
                                  <p:stCondLst>
                                    <p:cond delay="0"/>
                                  </p:stCondLst>
                                  <p:childTnLst>
                                    <p:set>
                                      <p:cBhvr>
                                        <p:cTn id="114" dur="1" fill="hold">
                                          <p:stCondLst>
                                            <p:cond delay="0"/>
                                          </p:stCondLst>
                                        </p:cTn>
                                        <p:tgtEl>
                                          <p:spTgt spid="266371"/>
                                        </p:tgtEl>
                                        <p:attrNameLst>
                                          <p:attrName>style.visibility</p:attrName>
                                        </p:attrNameLst>
                                      </p:cBhvr>
                                      <p:to>
                                        <p:strVal val="visible"/>
                                      </p:to>
                                    </p:set>
                                    <p:animEffect transition="in" filter="slide(fromLeft)">
                                      <p:cBhvr>
                                        <p:cTn id="115" dur="500"/>
                                        <p:tgtEl>
                                          <p:spTgt spid="266371"/>
                                        </p:tgtEl>
                                      </p:cBhvr>
                                    </p:animEffect>
                                  </p:childTnLst>
                                </p:cTn>
                              </p:par>
                              <p:par>
                                <p:cTn id="116" presetID="12" presetClass="entr" presetSubtype="8" fill="hold" nodeType="withEffect">
                                  <p:stCondLst>
                                    <p:cond delay="0"/>
                                  </p:stCondLst>
                                  <p:childTnLst>
                                    <p:set>
                                      <p:cBhvr>
                                        <p:cTn id="117" dur="1" fill="hold">
                                          <p:stCondLst>
                                            <p:cond delay="0"/>
                                          </p:stCondLst>
                                        </p:cTn>
                                        <p:tgtEl>
                                          <p:spTgt spid="266366"/>
                                        </p:tgtEl>
                                        <p:attrNameLst>
                                          <p:attrName>style.visibility</p:attrName>
                                        </p:attrNameLst>
                                      </p:cBhvr>
                                      <p:to>
                                        <p:strVal val="visible"/>
                                      </p:to>
                                    </p:set>
                                    <p:animEffect transition="in" filter="slide(fromLeft)">
                                      <p:cBhvr>
                                        <p:cTn id="118" dur="500"/>
                                        <p:tgtEl>
                                          <p:spTgt spid="266366"/>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2" presetClass="entr" presetSubtype="8" fill="hold" nodeType="clickEffect">
                                  <p:stCondLst>
                                    <p:cond delay="0"/>
                                  </p:stCondLst>
                                  <p:childTnLst>
                                    <p:set>
                                      <p:cBhvr>
                                        <p:cTn id="122" dur="1" fill="hold">
                                          <p:stCondLst>
                                            <p:cond delay="0"/>
                                          </p:stCondLst>
                                        </p:cTn>
                                        <p:tgtEl>
                                          <p:spTgt spid="266352"/>
                                        </p:tgtEl>
                                        <p:attrNameLst>
                                          <p:attrName>style.visibility</p:attrName>
                                        </p:attrNameLst>
                                      </p:cBhvr>
                                      <p:to>
                                        <p:strVal val="visible"/>
                                      </p:to>
                                    </p:set>
                                    <p:animEffect transition="in" filter="slide(fromLeft)">
                                      <p:cBhvr>
                                        <p:cTn id="123" dur="500"/>
                                        <p:tgtEl>
                                          <p:spTgt spid="266352"/>
                                        </p:tgtEl>
                                      </p:cBhvr>
                                    </p:animEffect>
                                  </p:childTnLst>
                                </p:cTn>
                              </p:par>
                              <p:par>
                                <p:cTn id="124" presetID="12" presetClass="entr" presetSubtype="8" fill="hold" nodeType="withEffect">
                                  <p:stCondLst>
                                    <p:cond delay="0"/>
                                  </p:stCondLst>
                                  <p:childTnLst>
                                    <p:set>
                                      <p:cBhvr>
                                        <p:cTn id="125" dur="1" fill="hold">
                                          <p:stCondLst>
                                            <p:cond delay="0"/>
                                          </p:stCondLst>
                                        </p:cTn>
                                        <p:tgtEl>
                                          <p:spTgt spid="266314"/>
                                        </p:tgtEl>
                                        <p:attrNameLst>
                                          <p:attrName>style.visibility</p:attrName>
                                        </p:attrNameLst>
                                      </p:cBhvr>
                                      <p:to>
                                        <p:strVal val="visible"/>
                                      </p:to>
                                    </p:set>
                                    <p:animEffect transition="in" filter="slide(fromLeft)">
                                      <p:cBhvr>
                                        <p:cTn id="126" dur="500"/>
                                        <p:tgtEl>
                                          <p:spTgt spid="266314"/>
                                        </p:tgtEl>
                                      </p:cBhvr>
                                    </p:animEffect>
                                  </p:childTnLst>
                                </p:cTn>
                              </p:par>
                              <p:par>
                                <p:cTn id="127" presetID="12" presetClass="entr" presetSubtype="8" fill="hold" nodeType="withEffect">
                                  <p:stCondLst>
                                    <p:cond delay="0"/>
                                  </p:stCondLst>
                                  <p:childTnLst>
                                    <p:set>
                                      <p:cBhvr>
                                        <p:cTn id="128" dur="1" fill="hold">
                                          <p:stCondLst>
                                            <p:cond delay="0"/>
                                          </p:stCondLst>
                                        </p:cTn>
                                        <p:tgtEl>
                                          <p:spTgt spid="266353"/>
                                        </p:tgtEl>
                                        <p:attrNameLst>
                                          <p:attrName>style.visibility</p:attrName>
                                        </p:attrNameLst>
                                      </p:cBhvr>
                                      <p:to>
                                        <p:strVal val="visible"/>
                                      </p:to>
                                    </p:set>
                                    <p:animEffect transition="in" filter="slide(fromLeft)">
                                      <p:cBhvr>
                                        <p:cTn id="129" dur="500"/>
                                        <p:tgtEl>
                                          <p:spTgt spid="266353"/>
                                        </p:tgtEl>
                                      </p:cBhvr>
                                    </p:animEffect>
                                  </p:childTnLst>
                                </p:cTn>
                              </p:par>
                              <p:par>
                                <p:cTn id="130" presetID="12" presetClass="entr" presetSubtype="8" fill="hold" nodeType="withEffect">
                                  <p:stCondLst>
                                    <p:cond delay="0"/>
                                  </p:stCondLst>
                                  <p:childTnLst>
                                    <p:set>
                                      <p:cBhvr>
                                        <p:cTn id="131" dur="1" fill="hold">
                                          <p:stCondLst>
                                            <p:cond delay="0"/>
                                          </p:stCondLst>
                                        </p:cTn>
                                        <p:tgtEl>
                                          <p:spTgt spid="266315"/>
                                        </p:tgtEl>
                                        <p:attrNameLst>
                                          <p:attrName>style.visibility</p:attrName>
                                        </p:attrNameLst>
                                      </p:cBhvr>
                                      <p:to>
                                        <p:strVal val="visible"/>
                                      </p:to>
                                    </p:set>
                                    <p:animEffect transition="in" filter="slide(fromLeft)">
                                      <p:cBhvr>
                                        <p:cTn id="132" dur="500"/>
                                        <p:tgtEl>
                                          <p:spTgt spid="266315"/>
                                        </p:tgtEl>
                                      </p:cBhvr>
                                    </p:animEffect>
                                  </p:childTnLst>
                                </p:cTn>
                              </p:par>
                            </p:childTnLst>
                          </p:cTn>
                        </p:par>
                        <p:par>
                          <p:cTn id="133" fill="hold" nodeType="afterGroup">
                            <p:stCondLst>
                              <p:cond delay="500"/>
                            </p:stCondLst>
                            <p:childTnLst>
                              <p:par>
                                <p:cTn id="134" presetID="9" presetClass="entr" presetSubtype="0" fill="hold" nodeType="afterEffect">
                                  <p:stCondLst>
                                    <p:cond delay="0"/>
                                  </p:stCondLst>
                                  <p:childTnLst>
                                    <p:set>
                                      <p:cBhvr>
                                        <p:cTn id="135" dur="1" fill="hold">
                                          <p:stCondLst>
                                            <p:cond delay="0"/>
                                          </p:stCondLst>
                                        </p:cTn>
                                        <p:tgtEl>
                                          <p:spTgt spid="266339"/>
                                        </p:tgtEl>
                                        <p:attrNameLst>
                                          <p:attrName>style.visibility</p:attrName>
                                        </p:attrNameLst>
                                      </p:cBhvr>
                                      <p:to>
                                        <p:strVal val="visible"/>
                                      </p:to>
                                    </p:set>
                                    <p:animEffect transition="in" filter="dissolve">
                                      <p:cBhvr>
                                        <p:cTn id="136" dur="500"/>
                                        <p:tgtEl>
                                          <p:spTgt spid="266339"/>
                                        </p:tgtEl>
                                      </p:cBhvr>
                                    </p:animEffect>
                                  </p:childTnLst>
                                </p:cTn>
                              </p:par>
                            </p:childTnLst>
                          </p:cTn>
                        </p:par>
                        <p:par>
                          <p:cTn id="137" fill="hold" nodeType="afterGroup">
                            <p:stCondLst>
                              <p:cond delay="1000"/>
                            </p:stCondLst>
                            <p:childTnLst>
                              <p:par>
                                <p:cTn id="138" presetID="9" presetClass="entr" presetSubtype="0" fill="hold" nodeType="afterEffect">
                                  <p:stCondLst>
                                    <p:cond delay="0"/>
                                  </p:stCondLst>
                                  <p:childTnLst>
                                    <p:set>
                                      <p:cBhvr>
                                        <p:cTn id="139" dur="1" fill="hold">
                                          <p:stCondLst>
                                            <p:cond delay="0"/>
                                          </p:stCondLst>
                                        </p:cTn>
                                        <p:tgtEl>
                                          <p:spTgt spid="266326"/>
                                        </p:tgtEl>
                                        <p:attrNameLst>
                                          <p:attrName>style.visibility</p:attrName>
                                        </p:attrNameLst>
                                      </p:cBhvr>
                                      <p:to>
                                        <p:strVal val="visible"/>
                                      </p:to>
                                    </p:set>
                                    <p:animEffect transition="in" filter="dissolve">
                                      <p:cBhvr>
                                        <p:cTn id="140" dur="500"/>
                                        <p:tgtEl>
                                          <p:spTgt spid="266326"/>
                                        </p:tgtEl>
                                      </p:cBhvr>
                                    </p:animEffect>
                                  </p:childTnLst>
                                </p:cTn>
                              </p:par>
                              <p:par>
                                <p:cTn id="141" presetID="9" presetClass="entr" presetSubtype="0" fill="hold" nodeType="withEffect">
                                  <p:stCondLst>
                                    <p:cond delay="0"/>
                                  </p:stCondLst>
                                  <p:childTnLst>
                                    <p:set>
                                      <p:cBhvr>
                                        <p:cTn id="142" dur="1" fill="hold">
                                          <p:stCondLst>
                                            <p:cond delay="0"/>
                                          </p:stCondLst>
                                        </p:cTn>
                                        <p:tgtEl>
                                          <p:spTgt spid="266316"/>
                                        </p:tgtEl>
                                        <p:attrNameLst>
                                          <p:attrName>style.visibility</p:attrName>
                                        </p:attrNameLst>
                                      </p:cBhvr>
                                      <p:to>
                                        <p:strVal val="visible"/>
                                      </p:to>
                                    </p:set>
                                    <p:animEffect transition="in" filter="dissolve">
                                      <p:cBhvr>
                                        <p:cTn id="143" dur="500"/>
                                        <p:tgtEl>
                                          <p:spTgt spid="266316"/>
                                        </p:tgtEl>
                                      </p:cBhvr>
                                    </p:animEffect>
                                  </p:childTnLst>
                                </p:cTn>
                              </p:par>
                              <p:par>
                                <p:cTn id="144" presetID="9" presetClass="entr" presetSubtype="0" fill="hold" nodeType="withEffect">
                                  <p:stCondLst>
                                    <p:cond delay="0"/>
                                  </p:stCondLst>
                                  <p:childTnLst>
                                    <p:set>
                                      <p:cBhvr>
                                        <p:cTn id="145" dur="1" fill="hold">
                                          <p:stCondLst>
                                            <p:cond delay="0"/>
                                          </p:stCondLst>
                                        </p:cTn>
                                        <p:tgtEl>
                                          <p:spTgt spid="266330"/>
                                        </p:tgtEl>
                                        <p:attrNameLst>
                                          <p:attrName>style.visibility</p:attrName>
                                        </p:attrNameLst>
                                      </p:cBhvr>
                                      <p:to>
                                        <p:strVal val="visible"/>
                                      </p:to>
                                    </p:set>
                                    <p:animEffect transition="in" filter="dissolve">
                                      <p:cBhvr>
                                        <p:cTn id="146" dur="500"/>
                                        <p:tgtEl>
                                          <p:spTgt spid="266330"/>
                                        </p:tgtEl>
                                      </p:cBhvr>
                                    </p:animEffect>
                                  </p:childTnLst>
                                </p:cTn>
                              </p:par>
                            </p:childTnLst>
                          </p:cTn>
                        </p:par>
                        <p:par>
                          <p:cTn id="147" fill="hold" nodeType="afterGroup">
                            <p:stCondLst>
                              <p:cond delay="1500"/>
                            </p:stCondLst>
                            <p:childTnLst>
                              <p:par>
                                <p:cTn id="148" presetID="12" presetClass="entr" presetSubtype="8" fill="hold" nodeType="afterEffect">
                                  <p:stCondLst>
                                    <p:cond delay="0"/>
                                  </p:stCondLst>
                                  <p:childTnLst>
                                    <p:set>
                                      <p:cBhvr>
                                        <p:cTn id="149" dur="1" fill="hold">
                                          <p:stCondLst>
                                            <p:cond delay="0"/>
                                          </p:stCondLst>
                                        </p:cTn>
                                        <p:tgtEl>
                                          <p:spTgt spid="266327"/>
                                        </p:tgtEl>
                                        <p:attrNameLst>
                                          <p:attrName>style.visibility</p:attrName>
                                        </p:attrNameLst>
                                      </p:cBhvr>
                                      <p:to>
                                        <p:strVal val="visible"/>
                                      </p:to>
                                    </p:set>
                                    <p:animEffect transition="in" filter="slide(fromLeft)">
                                      <p:cBhvr>
                                        <p:cTn id="150" dur="500"/>
                                        <p:tgtEl>
                                          <p:spTgt spid="266327"/>
                                        </p:tgtEl>
                                      </p:cBhvr>
                                    </p:animEffect>
                                  </p:childTnLst>
                                </p:cTn>
                              </p:par>
                              <p:par>
                                <p:cTn id="151" presetID="12" presetClass="entr" presetSubtype="8" fill="hold" nodeType="withEffect">
                                  <p:stCondLst>
                                    <p:cond delay="0"/>
                                  </p:stCondLst>
                                  <p:childTnLst>
                                    <p:set>
                                      <p:cBhvr>
                                        <p:cTn id="152" dur="1" fill="hold">
                                          <p:stCondLst>
                                            <p:cond delay="0"/>
                                          </p:stCondLst>
                                        </p:cTn>
                                        <p:tgtEl>
                                          <p:spTgt spid="266341"/>
                                        </p:tgtEl>
                                        <p:attrNameLst>
                                          <p:attrName>style.visibility</p:attrName>
                                        </p:attrNameLst>
                                      </p:cBhvr>
                                      <p:to>
                                        <p:strVal val="visible"/>
                                      </p:to>
                                    </p:set>
                                    <p:animEffect transition="in" filter="slide(fromLeft)">
                                      <p:cBhvr>
                                        <p:cTn id="153" dur="500"/>
                                        <p:tgtEl>
                                          <p:spTgt spid="266341"/>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9" presetClass="entr" presetSubtype="0" fill="hold" nodeType="clickEffect">
                                  <p:stCondLst>
                                    <p:cond delay="0"/>
                                  </p:stCondLst>
                                  <p:childTnLst>
                                    <p:set>
                                      <p:cBhvr>
                                        <p:cTn id="157" dur="1" fill="hold">
                                          <p:stCondLst>
                                            <p:cond delay="0"/>
                                          </p:stCondLst>
                                        </p:cTn>
                                        <p:tgtEl>
                                          <p:spTgt spid="266317"/>
                                        </p:tgtEl>
                                        <p:attrNameLst>
                                          <p:attrName>style.visibility</p:attrName>
                                        </p:attrNameLst>
                                      </p:cBhvr>
                                      <p:to>
                                        <p:strVal val="visible"/>
                                      </p:to>
                                    </p:set>
                                    <p:animEffect transition="in" filter="dissolve">
                                      <p:cBhvr>
                                        <p:cTn id="158" dur="500"/>
                                        <p:tgtEl>
                                          <p:spTgt spid="266317"/>
                                        </p:tgtEl>
                                      </p:cBhvr>
                                    </p:animEffect>
                                  </p:childTnLst>
                                </p:cTn>
                              </p:par>
                            </p:childTnLst>
                          </p:cTn>
                        </p:par>
                        <p:par>
                          <p:cTn id="159" fill="hold" nodeType="afterGroup">
                            <p:stCondLst>
                              <p:cond delay="500"/>
                            </p:stCondLst>
                            <p:childTnLst>
                              <p:par>
                                <p:cTn id="160" presetID="9" presetClass="entr" presetSubtype="0" fill="hold" nodeType="afterEffect">
                                  <p:stCondLst>
                                    <p:cond delay="0"/>
                                  </p:stCondLst>
                                  <p:childTnLst>
                                    <p:set>
                                      <p:cBhvr>
                                        <p:cTn id="161" dur="1" fill="hold">
                                          <p:stCondLst>
                                            <p:cond delay="0"/>
                                          </p:stCondLst>
                                        </p:cTn>
                                        <p:tgtEl>
                                          <p:spTgt spid="266320"/>
                                        </p:tgtEl>
                                        <p:attrNameLst>
                                          <p:attrName>style.visibility</p:attrName>
                                        </p:attrNameLst>
                                      </p:cBhvr>
                                      <p:to>
                                        <p:strVal val="visible"/>
                                      </p:to>
                                    </p:set>
                                    <p:animEffect transition="in" filter="dissolve">
                                      <p:cBhvr>
                                        <p:cTn id="162" dur="500"/>
                                        <p:tgtEl>
                                          <p:spTgt spid="266320"/>
                                        </p:tgtEl>
                                      </p:cBhvr>
                                    </p:animEffect>
                                  </p:childTnLst>
                                </p:cTn>
                              </p:par>
                              <p:par>
                                <p:cTn id="163" presetID="9" presetClass="entr" presetSubtype="0" fill="hold" nodeType="withEffect">
                                  <p:stCondLst>
                                    <p:cond delay="0"/>
                                  </p:stCondLst>
                                  <p:childTnLst>
                                    <p:set>
                                      <p:cBhvr>
                                        <p:cTn id="164" dur="1" fill="hold">
                                          <p:stCondLst>
                                            <p:cond delay="0"/>
                                          </p:stCondLst>
                                        </p:cTn>
                                        <p:tgtEl>
                                          <p:spTgt spid="266321"/>
                                        </p:tgtEl>
                                        <p:attrNameLst>
                                          <p:attrName>style.visibility</p:attrName>
                                        </p:attrNameLst>
                                      </p:cBhvr>
                                      <p:to>
                                        <p:strVal val="visible"/>
                                      </p:to>
                                    </p:set>
                                    <p:animEffect transition="in" filter="dissolve">
                                      <p:cBhvr>
                                        <p:cTn id="165" dur="500"/>
                                        <p:tgtEl>
                                          <p:spTgt spid="266321"/>
                                        </p:tgtEl>
                                      </p:cBhvr>
                                    </p:animEffect>
                                  </p:childTnLst>
                                </p:cTn>
                              </p:par>
                            </p:childTnLst>
                          </p:cTn>
                        </p:par>
                        <p:par>
                          <p:cTn id="166" fill="hold" nodeType="afterGroup">
                            <p:stCondLst>
                              <p:cond delay="1000"/>
                            </p:stCondLst>
                            <p:childTnLst>
                              <p:par>
                                <p:cTn id="167" presetID="9" presetClass="entr" presetSubtype="0" fill="hold" nodeType="afterEffect">
                                  <p:stCondLst>
                                    <p:cond delay="0"/>
                                  </p:stCondLst>
                                  <p:childTnLst>
                                    <p:set>
                                      <p:cBhvr>
                                        <p:cTn id="168" dur="1" fill="hold">
                                          <p:stCondLst>
                                            <p:cond delay="0"/>
                                          </p:stCondLst>
                                        </p:cTn>
                                        <p:tgtEl>
                                          <p:spTgt spid="266318"/>
                                        </p:tgtEl>
                                        <p:attrNameLst>
                                          <p:attrName>style.visibility</p:attrName>
                                        </p:attrNameLst>
                                      </p:cBhvr>
                                      <p:to>
                                        <p:strVal val="visible"/>
                                      </p:to>
                                    </p:set>
                                    <p:animEffect transition="in" filter="dissolve">
                                      <p:cBhvr>
                                        <p:cTn id="169" dur="500"/>
                                        <p:tgtEl>
                                          <p:spTgt spid="266318"/>
                                        </p:tgtEl>
                                      </p:cBhvr>
                                    </p:animEffect>
                                  </p:childTnLst>
                                </p:cTn>
                              </p:par>
                            </p:childTnLst>
                          </p:cTn>
                        </p:par>
                        <p:par>
                          <p:cTn id="170" fill="hold" nodeType="afterGroup">
                            <p:stCondLst>
                              <p:cond delay="1500"/>
                            </p:stCondLst>
                            <p:childTnLst>
                              <p:par>
                                <p:cTn id="171" presetID="9" presetClass="entr" presetSubtype="0" fill="hold" nodeType="afterEffect">
                                  <p:stCondLst>
                                    <p:cond delay="0"/>
                                  </p:stCondLst>
                                  <p:childTnLst>
                                    <p:set>
                                      <p:cBhvr>
                                        <p:cTn id="172" dur="1" fill="hold">
                                          <p:stCondLst>
                                            <p:cond delay="0"/>
                                          </p:stCondLst>
                                        </p:cTn>
                                        <p:tgtEl>
                                          <p:spTgt spid="266319"/>
                                        </p:tgtEl>
                                        <p:attrNameLst>
                                          <p:attrName>style.visibility</p:attrName>
                                        </p:attrNameLst>
                                      </p:cBhvr>
                                      <p:to>
                                        <p:strVal val="visible"/>
                                      </p:to>
                                    </p:set>
                                    <p:animEffect transition="in" filter="dissolve">
                                      <p:cBhvr>
                                        <p:cTn id="173" dur="500"/>
                                        <p:tgtEl>
                                          <p:spTgt spid="266319"/>
                                        </p:tgtEl>
                                      </p:cBhvr>
                                    </p:animEffect>
                                  </p:childTnLst>
                                </p:cTn>
                              </p:par>
                              <p:par>
                                <p:cTn id="174" presetID="9" presetClass="entr" presetSubtype="0" fill="hold" nodeType="withEffect">
                                  <p:stCondLst>
                                    <p:cond delay="0"/>
                                  </p:stCondLst>
                                  <p:childTnLst>
                                    <p:set>
                                      <p:cBhvr>
                                        <p:cTn id="175" dur="1" fill="hold">
                                          <p:stCondLst>
                                            <p:cond delay="0"/>
                                          </p:stCondLst>
                                        </p:cTn>
                                        <p:tgtEl>
                                          <p:spTgt spid="266322"/>
                                        </p:tgtEl>
                                        <p:attrNameLst>
                                          <p:attrName>style.visibility</p:attrName>
                                        </p:attrNameLst>
                                      </p:cBhvr>
                                      <p:to>
                                        <p:strVal val="visible"/>
                                      </p:to>
                                    </p:set>
                                    <p:animEffect transition="in" filter="dissolve">
                                      <p:cBhvr>
                                        <p:cTn id="176" dur="500"/>
                                        <p:tgtEl>
                                          <p:spTgt spid="266322"/>
                                        </p:tgtEl>
                                      </p:cBhvr>
                                    </p:animEffect>
                                  </p:childTnLst>
                                </p:cTn>
                              </p:par>
                            </p:childTnLst>
                          </p:cTn>
                        </p:par>
                        <p:par>
                          <p:cTn id="177" fill="hold" nodeType="afterGroup">
                            <p:stCondLst>
                              <p:cond delay="2000"/>
                            </p:stCondLst>
                            <p:childTnLst>
                              <p:par>
                                <p:cTn id="178" presetID="9" presetClass="entr" presetSubtype="0" fill="hold" nodeType="afterEffect">
                                  <p:stCondLst>
                                    <p:cond delay="0"/>
                                  </p:stCondLst>
                                  <p:childTnLst>
                                    <p:set>
                                      <p:cBhvr>
                                        <p:cTn id="179" dur="1" fill="hold">
                                          <p:stCondLst>
                                            <p:cond delay="0"/>
                                          </p:stCondLst>
                                        </p:cTn>
                                        <p:tgtEl>
                                          <p:spTgt spid="266324"/>
                                        </p:tgtEl>
                                        <p:attrNameLst>
                                          <p:attrName>style.visibility</p:attrName>
                                        </p:attrNameLst>
                                      </p:cBhvr>
                                      <p:to>
                                        <p:strVal val="visible"/>
                                      </p:to>
                                    </p:set>
                                    <p:animEffect transition="in" filter="dissolve">
                                      <p:cBhvr>
                                        <p:cTn id="180" dur="500"/>
                                        <p:tgtEl>
                                          <p:spTgt spid="266324"/>
                                        </p:tgtEl>
                                      </p:cBhvr>
                                    </p:animEffect>
                                  </p:childTnLst>
                                </p:cTn>
                              </p:par>
                              <p:par>
                                <p:cTn id="181" presetID="9" presetClass="entr" presetSubtype="0" fill="hold" nodeType="withEffect">
                                  <p:stCondLst>
                                    <p:cond delay="0"/>
                                  </p:stCondLst>
                                  <p:childTnLst>
                                    <p:set>
                                      <p:cBhvr>
                                        <p:cTn id="182" dur="1" fill="hold">
                                          <p:stCondLst>
                                            <p:cond delay="0"/>
                                          </p:stCondLst>
                                        </p:cTn>
                                        <p:tgtEl>
                                          <p:spTgt spid="266342"/>
                                        </p:tgtEl>
                                        <p:attrNameLst>
                                          <p:attrName>style.visibility</p:attrName>
                                        </p:attrNameLst>
                                      </p:cBhvr>
                                      <p:to>
                                        <p:strVal val="visible"/>
                                      </p:to>
                                    </p:set>
                                    <p:animEffect transition="in" filter="dissolve">
                                      <p:cBhvr>
                                        <p:cTn id="183" dur="500"/>
                                        <p:tgtEl>
                                          <p:spTgt spid="266342"/>
                                        </p:tgtEl>
                                      </p:cBhvr>
                                    </p:animEffect>
                                  </p:childTnLst>
                                </p:cTn>
                              </p:par>
                              <p:par>
                                <p:cTn id="184" presetID="9" presetClass="entr" presetSubtype="0" fill="hold" nodeType="withEffect">
                                  <p:stCondLst>
                                    <p:cond delay="0"/>
                                  </p:stCondLst>
                                  <p:childTnLst>
                                    <p:set>
                                      <p:cBhvr>
                                        <p:cTn id="185" dur="1" fill="hold">
                                          <p:stCondLst>
                                            <p:cond delay="0"/>
                                          </p:stCondLst>
                                        </p:cTn>
                                        <p:tgtEl>
                                          <p:spTgt spid="266325"/>
                                        </p:tgtEl>
                                        <p:attrNameLst>
                                          <p:attrName>style.visibility</p:attrName>
                                        </p:attrNameLst>
                                      </p:cBhvr>
                                      <p:to>
                                        <p:strVal val="visible"/>
                                      </p:to>
                                    </p:set>
                                    <p:animEffect transition="in" filter="dissolve">
                                      <p:cBhvr>
                                        <p:cTn id="186" dur="500"/>
                                        <p:tgtEl>
                                          <p:spTgt spid="266325"/>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2" presetClass="entr" presetSubtype="8" fill="hold" nodeType="clickEffect">
                                  <p:stCondLst>
                                    <p:cond delay="0"/>
                                  </p:stCondLst>
                                  <p:childTnLst>
                                    <p:set>
                                      <p:cBhvr>
                                        <p:cTn id="190" dur="1" fill="hold">
                                          <p:stCondLst>
                                            <p:cond delay="0"/>
                                          </p:stCondLst>
                                        </p:cTn>
                                        <p:tgtEl>
                                          <p:spTgt spid="266369"/>
                                        </p:tgtEl>
                                        <p:attrNameLst>
                                          <p:attrName>style.visibility</p:attrName>
                                        </p:attrNameLst>
                                      </p:cBhvr>
                                      <p:to>
                                        <p:strVal val="visible"/>
                                      </p:to>
                                    </p:set>
                                    <p:animEffect transition="in" filter="slide(fromLeft)">
                                      <p:cBhvr>
                                        <p:cTn id="191" dur="500"/>
                                        <p:tgtEl>
                                          <p:spTgt spid="266369"/>
                                        </p:tgtEl>
                                      </p:cBhvr>
                                    </p:animEffect>
                                  </p:childTnLst>
                                </p:cTn>
                              </p:par>
                              <p:par>
                                <p:cTn id="192" presetID="12" presetClass="entr" presetSubtype="8" fill="hold" nodeType="withEffect">
                                  <p:stCondLst>
                                    <p:cond delay="0"/>
                                  </p:stCondLst>
                                  <p:childTnLst>
                                    <p:set>
                                      <p:cBhvr>
                                        <p:cTn id="193" dur="1" fill="hold">
                                          <p:stCondLst>
                                            <p:cond delay="0"/>
                                          </p:stCondLst>
                                        </p:cTn>
                                        <p:tgtEl>
                                          <p:spTgt spid="266338"/>
                                        </p:tgtEl>
                                        <p:attrNameLst>
                                          <p:attrName>style.visibility</p:attrName>
                                        </p:attrNameLst>
                                      </p:cBhvr>
                                      <p:to>
                                        <p:strVal val="visible"/>
                                      </p:to>
                                    </p:set>
                                    <p:animEffect transition="in" filter="slide(fromLeft)">
                                      <p:cBhvr>
                                        <p:cTn id="194" dur="500"/>
                                        <p:tgtEl>
                                          <p:spTgt spid="266338"/>
                                        </p:tgtEl>
                                      </p:cBhvr>
                                    </p:animEffect>
                                  </p:childTnLst>
                                </p:cTn>
                              </p:par>
                            </p:childTnLst>
                          </p:cTn>
                        </p:par>
                        <p:par>
                          <p:cTn id="195" fill="hold" nodeType="afterGroup">
                            <p:stCondLst>
                              <p:cond delay="500"/>
                            </p:stCondLst>
                            <p:childTnLst>
                              <p:par>
                                <p:cTn id="196" presetID="12" presetClass="entr" presetSubtype="8" fill="hold" nodeType="afterEffect">
                                  <p:stCondLst>
                                    <p:cond delay="0"/>
                                  </p:stCondLst>
                                  <p:childTnLst>
                                    <p:set>
                                      <p:cBhvr>
                                        <p:cTn id="197" dur="1" fill="hold">
                                          <p:stCondLst>
                                            <p:cond delay="0"/>
                                          </p:stCondLst>
                                        </p:cTn>
                                        <p:tgtEl>
                                          <p:spTgt spid="266329"/>
                                        </p:tgtEl>
                                        <p:attrNameLst>
                                          <p:attrName>style.visibility</p:attrName>
                                        </p:attrNameLst>
                                      </p:cBhvr>
                                      <p:to>
                                        <p:strVal val="visible"/>
                                      </p:to>
                                    </p:set>
                                    <p:animEffect transition="in" filter="slide(fromLeft)">
                                      <p:cBhvr>
                                        <p:cTn id="198" dur="500"/>
                                        <p:tgtEl>
                                          <p:spTgt spid="266329"/>
                                        </p:tgtEl>
                                      </p:cBhvr>
                                    </p:animEffect>
                                  </p:childTnLst>
                                </p:cTn>
                              </p:par>
                            </p:childTnLst>
                          </p:cTn>
                        </p:par>
                        <p:par>
                          <p:cTn id="199" fill="hold" nodeType="afterGroup">
                            <p:stCondLst>
                              <p:cond delay="1000"/>
                            </p:stCondLst>
                            <p:childTnLst>
                              <p:par>
                                <p:cTn id="200" presetID="9" presetClass="entr" presetSubtype="0" fill="hold" nodeType="afterEffect">
                                  <p:stCondLst>
                                    <p:cond delay="0"/>
                                  </p:stCondLst>
                                  <p:childTnLst>
                                    <p:set>
                                      <p:cBhvr>
                                        <p:cTn id="201" dur="1" fill="hold">
                                          <p:stCondLst>
                                            <p:cond delay="0"/>
                                          </p:stCondLst>
                                        </p:cTn>
                                        <p:tgtEl>
                                          <p:spTgt spid="266340"/>
                                        </p:tgtEl>
                                        <p:attrNameLst>
                                          <p:attrName>style.visibility</p:attrName>
                                        </p:attrNameLst>
                                      </p:cBhvr>
                                      <p:to>
                                        <p:strVal val="visible"/>
                                      </p:to>
                                    </p:set>
                                    <p:animEffect transition="in" filter="dissolve">
                                      <p:cBhvr>
                                        <p:cTn id="202" dur="500"/>
                                        <p:tgtEl>
                                          <p:spTgt spid="266340"/>
                                        </p:tgtEl>
                                      </p:cBhvr>
                                    </p:animEffect>
                                  </p:childTnLst>
                                </p:cTn>
                              </p:par>
                            </p:childTnLst>
                          </p:cTn>
                        </p:par>
                        <p:par>
                          <p:cTn id="203" fill="hold" nodeType="afterGroup">
                            <p:stCondLst>
                              <p:cond delay="1500"/>
                            </p:stCondLst>
                            <p:childTnLst>
                              <p:par>
                                <p:cTn id="204" presetID="12" presetClass="entr" presetSubtype="8" fill="hold" nodeType="afterEffect">
                                  <p:stCondLst>
                                    <p:cond delay="0"/>
                                  </p:stCondLst>
                                  <p:childTnLst>
                                    <p:set>
                                      <p:cBhvr>
                                        <p:cTn id="205" dur="1" fill="hold">
                                          <p:stCondLst>
                                            <p:cond delay="0"/>
                                          </p:stCondLst>
                                        </p:cTn>
                                        <p:tgtEl>
                                          <p:spTgt spid="266323"/>
                                        </p:tgtEl>
                                        <p:attrNameLst>
                                          <p:attrName>style.visibility</p:attrName>
                                        </p:attrNameLst>
                                      </p:cBhvr>
                                      <p:to>
                                        <p:strVal val="visible"/>
                                      </p:to>
                                    </p:set>
                                    <p:animEffect transition="in" filter="slide(fromLeft)">
                                      <p:cBhvr>
                                        <p:cTn id="206" dur="500"/>
                                        <p:tgtEl>
                                          <p:spTgt spid="266323"/>
                                        </p:tgtEl>
                                      </p:cBhvr>
                                    </p:animEffect>
                                  </p:childTnLst>
                                </p:cTn>
                              </p:par>
                              <p:par>
                                <p:cTn id="207" presetID="12" presetClass="entr" presetSubtype="8" fill="hold" nodeType="withEffect">
                                  <p:stCondLst>
                                    <p:cond delay="0"/>
                                  </p:stCondLst>
                                  <p:childTnLst>
                                    <p:set>
                                      <p:cBhvr>
                                        <p:cTn id="208" dur="1" fill="hold">
                                          <p:stCondLst>
                                            <p:cond delay="0"/>
                                          </p:stCondLst>
                                        </p:cTn>
                                        <p:tgtEl>
                                          <p:spTgt spid="266311"/>
                                        </p:tgtEl>
                                        <p:attrNameLst>
                                          <p:attrName>style.visibility</p:attrName>
                                        </p:attrNameLst>
                                      </p:cBhvr>
                                      <p:to>
                                        <p:strVal val="visible"/>
                                      </p:to>
                                    </p:set>
                                    <p:animEffect transition="in" filter="slide(fromLeft)">
                                      <p:cBhvr>
                                        <p:cTn id="209" dur="500"/>
                                        <p:tgtEl>
                                          <p:spTgt spid="266311"/>
                                        </p:tgtEl>
                                      </p:cBhvr>
                                    </p:animEffect>
                                  </p:childTnLst>
                                </p:cTn>
                              </p:par>
                            </p:childTnLst>
                          </p:cTn>
                        </p:par>
                        <p:par>
                          <p:cTn id="210" fill="hold" nodeType="afterGroup">
                            <p:stCondLst>
                              <p:cond delay="2000"/>
                            </p:stCondLst>
                            <p:childTnLst>
                              <p:par>
                                <p:cTn id="211" presetID="12" presetClass="entr" presetSubtype="8" fill="hold" nodeType="afterEffect">
                                  <p:stCondLst>
                                    <p:cond delay="0"/>
                                  </p:stCondLst>
                                  <p:childTnLst>
                                    <p:set>
                                      <p:cBhvr>
                                        <p:cTn id="212" dur="1" fill="hold">
                                          <p:stCondLst>
                                            <p:cond delay="0"/>
                                          </p:stCondLst>
                                        </p:cTn>
                                        <p:tgtEl>
                                          <p:spTgt spid="266328"/>
                                        </p:tgtEl>
                                        <p:attrNameLst>
                                          <p:attrName>style.visibility</p:attrName>
                                        </p:attrNameLst>
                                      </p:cBhvr>
                                      <p:to>
                                        <p:strVal val="visible"/>
                                      </p:to>
                                    </p:set>
                                    <p:animEffect transition="in" filter="slide(fromLeft)">
                                      <p:cBhvr>
                                        <p:cTn id="213" dur="500"/>
                                        <p:tgtEl>
                                          <p:spTgt spid="266328"/>
                                        </p:tgtEl>
                                      </p:cBhvr>
                                    </p:animEffect>
                                  </p:childTnLst>
                                </p:cTn>
                              </p:par>
                              <p:par>
                                <p:cTn id="214" presetID="12" presetClass="entr" presetSubtype="8" fill="hold" nodeType="withEffect">
                                  <p:stCondLst>
                                    <p:cond delay="0"/>
                                  </p:stCondLst>
                                  <p:childTnLst>
                                    <p:set>
                                      <p:cBhvr>
                                        <p:cTn id="215" dur="1" fill="hold">
                                          <p:stCondLst>
                                            <p:cond delay="0"/>
                                          </p:stCondLst>
                                        </p:cTn>
                                        <p:tgtEl>
                                          <p:spTgt spid="266312"/>
                                        </p:tgtEl>
                                        <p:attrNameLst>
                                          <p:attrName>style.visibility</p:attrName>
                                        </p:attrNameLst>
                                      </p:cBhvr>
                                      <p:to>
                                        <p:strVal val="visible"/>
                                      </p:to>
                                    </p:set>
                                    <p:animEffect transition="in" filter="slide(fromLeft)">
                                      <p:cBhvr>
                                        <p:cTn id="216" dur="500"/>
                                        <p:tgtEl>
                                          <p:spTgt spid="266312"/>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12" presetClass="entr" presetSubtype="8" fill="hold" nodeType="clickEffect">
                                  <p:stCondLst>
                                    <p:cond delay="0"/>
                                  </p:stCondLst>
                                  <p:childTnLst>
                                    <p:set>
                                      <p:cBhvr>
                                        <p:cTn id="220" dur="1" fill="hold">
                                          <p:stCondLst>
                                            <p:cond delay="0"/>
                                          </p:stCondLst>
                                        </p:cTn>
                                        <p:tgtEl>
                                          <p:spTgt spid="266358"/>
                                        </p:tgtEl>
                                        <p:attrNameLst>
                                          <p:attrName>style.visibility</p:attrName>
                                        </p:attrNameLst>
                                      </p:cBhvr>
                                      <p:to>
                                        <p:strVal val="visible"/>
                                      </p:to>
                                    </p:set>
                                    <p:animEffect transition="in" filter="slide(fromLeft)">
                                      <p:cBhvr>
                                        <p:cTn id="221" dur="500"/>
                                        <p:tgtEl>
                                          <p:spTgt spid="266358"/>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2" presetClass="entr" presetSubtype="8" fill="hold" nodeType="clickEffect">
                                  <p:stCondLst>
                                    <p:cond delay="0"/>
                                  </p:stCondLst>
                                  <p:childTnLst>
                                    <p:set>
                                      <p:cBhvr>
                                        <p:cTn id="225" dur="1" fill="hold">
                                          <p:stCondLst>
                                            <p:cond delay="0"/>
                                          </p:stCondLst>
                                        </p:cTn>
                                        <p:tgtEl>
                                          <p:spTgt spid="266372"/>
                                        </p:tgtEl>
                                        <p:attrNameLst>
                                          <p:attrName>style.visibility</p:attrName>
                                        </p:attrNameLst>
                                      </p:cBhvr>
                                      <p:to>
                                        <p:strVal val="visible"/>
                                      </p:to>
                                    </p:set>
                                    <p:animEffect transition="in" filter="slide(fromLeft)">
                                      <p:cBhvr>
                                        <p:cTn id="226" dur="500"/>
                                        <p:tgtEl>
                                          <p:spTgt spid="266372"/>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12" presetClass="entr" presetSubtype="8" fill="hold" nodeType="clickEffect">
                                  <p:stCondLst>
                                    <p:cond delay="0"/>
                                  </p:stCondLst>
                                  <p:childTnLst>
                                    <p:set>
                                      <p:cBhvr>
                                        <p:cTn id="230" dur="1" fill="hold">
                                          <p:stCondLst>
                                            <p:cond delay="0"/>
                                          </p:stCondLst>
                                        </p:cTn>
                                        <p:tgtEl>
                                          <p:spTgt spid="266373"/>
                                        </p:tgtEl>
                                        <p:attrNameLst>
                                          <p:attrName>style.visibility</p:attrName>
                                        </p:attrNameLst>
                                      </p:cBhvr>
                                      <p:to>
                                        <p:strVal val="visible"/>
                                      </p:to>
                                    </p:set>
                                    <p:animEffect transition="in" filter="slide(fromLeft)">
                                      <p:cBhvr>
                                        <p:cTn id="231" dur="500"/>
                                        <p:tgtEl>
                                          <p:spTgt spid="266373"/>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9" presetClass="entr" presetSubtype="0" fill="hold" nodeType="clickEffect">
                                  <p:stCondLst>
                                    <p:cond delay="0"/>
                                  </p:stCondLst>
                                  <p:childTnLst>
                                    <p:set>
                                      <p:cBhvr>
                                        <p:cTn id="235" dur="1" fill="hold">
                                          <p:stCondLst>
                                            <p:cond delay="0"/>
                                          </p:stCondLst>
                                        </p:cTn>
                                        <p:tgtEl>
                                          <p:spTgt spid="266374"/>
                                        </p:tgtEl>
                                        <p:attrNameLst>
                                          <p:attrName>style.visibility</p:attrName>
                                        </p:attrNameLst>
                                      </p:cBhvr>
                                      <p:to>
                                        <p:strVal val="visible"/>
                                      </p:to>
                                    </p:set>
                                    <p:animEffect transition="in" filter="dissolve">
                                      <p:cBhvr>
                                        <p:cTn id="236" dur="500"/>
                                        <p:tgtEl>
                                          <p:spTgt spid="266374"/>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2" presetClass="entr" presetSubtype="8" fill="hold" nodeType="clickEffect">
                                  <p:stCondLst>
                                    <p:cond delay="0"/>
                                  </p:stCondLst>
                                  <p:childTnLst>
                                    <p:set>
                                      <p:cBhvr>
                                        <p:cTn id="240" dur="1" fill="hold">
                                          <p:stCondLst>
                                            <p:cond delay="0"/>
                                          </p:stCondLst>
                                        </p:cTn>
                                        <p:tgtEl>
                                          <p:spTgt spid="266359"/>
                                        </p:tgtEl>
                                        <p:attrNameLst>
                                          <p:attrName>style.visibility</p:attrName>
                                        </p:attrNameLst>
                                      </p:cBhvr>
                                      <p:to>
                                        <p:strVal val="visible"/>
                                      </p:to>
                                    </p:set>
                                    <p:animEffect transition="in" filter="slide(fromLeft)">
                                      <p:cBhvr>
                                        <p:cTn id="241" dur="500"/>
                                        <p:tgtEl>
                                          <p:spTgt spid="266359"/>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9" presetClass="entr" presetSubtype="0" fill="hold" nodeType="clickEffect">
                                  <p:stCondLst>
                                    <p:cond delay="0"/>
                                  </p:stCondLst>
                                  <p:childTnLst>
                                    <p:set>
                                      <p:cBhvr>
                                        <p:cTn id="245" dur="1" fill="hold">
                                          <p:stCondLst>
                                            <p:cond delay="0"/>
                                          </p:stCondLst>
                                        </p:cTn>
                                        <p:tgtEl>
                                          <p:spTgt spid="266360"/>
                                        </p:tgtEl>
                                        <p:attrNameLst>
                                          <p:attrName>style.visibility</p:attrName>
                                        </p:attrNameLst>
                                      </p:cBhvr>
                                      <p:to>
                                        <p:strVal val="visible"/>
                                      </p:to>
                                    </p:set>
                                    <p:animEffect transition="in" filter="dissolve">
                                      <p:cBhvr>
                                        <p:cTn id="246" dur="500"/>
                                        <p:tgtEl>
                                          <p:spTgt spid="266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1" grpId="0" animBg="1"/>
      <p:bldP spid="266312" grpId="0"/>
      <p:bldP spid="266313" grpId="0"/>
      <p:bldP spid="266316" grpId="0" animBg="1"/>
      <p:bldP spid="266319" grpId="0" animBg="1"/>
      <p:bldP spid="266320" grpId="0" animBg="1"/>
      <p:bldP spid="266321" grpId="0"/>
      <p:bldP spid="266322" grpId="0"/>
      <p:bldP spid="266324" grpId="0"/>
      <p:bldP spid="266325" grpId="0"/>
      <p:bldP spid="266326" grpId="0"/>
      <p:bldP spid="266327" grpId="0"/>
      <p:bldP spid="266328" grpId="0"/>
      <p:bldP spid="266336" grpId="0"/>
      <p:bldP spid="266337" grpId="0"/>
      <p:bldP spid="266338" grpId="0" animBg="1"/>
      <p:bldP spid="266339" grpId="0" animBg="1"/>
      <p:bldP spid="266340" grpId="0"/>
      <p:bldP spid="266341" grpId="0"/>
      <p:bldP spid="266342" grpId="0"/>
      <p:bldP spid="266343" grpId="0" animBg="1"/>
      <p:bldP spid="266346" grpId="0"/>
      <p:bldP spid="266347" grpId="0" animBg="1"/>
      <p:bldP spid="266348" grpId="0" animBg="1"/>
      <p:bldP spid="266349" grpId="0"/>
      <p:bldP spid="266354" grpId="0"/>
      <p:bldP spid="266355" grpId="0"/>
      <p:bldP spid="266356" grpId="0"/>
      <p:bldP spid="266357" grpId="0"/>
      <p:bldP spid="266358" grpId="0"/>
      <p:bldP spid="266359" grpId="0"/>
      <p:bldP spid="266363" grpId="0" animBg="1"/>
      <p:bldP spid="266364" grpId="0" animBg="1"/>
      <p:bldP spid="266365" grpId="0"/>
      <p:bldP spid="266366" grpId="0"/>
      <p:bldP spid="266370" grpId="0"/>
      <p:bldP spid="266371" grpId="0"/>
      <p:bldP spid="266372" grpId="0"/>
      <p:bldP spid="266373" grpId="0"/>
      <p:bldP spid="26637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8384959D-CEAA-DE06-66A1-97B881018BF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583ABA3-0EEF-404D-A8C6-6BFEF891E575}" type="slidenum">
              <a:rPr kumimoji="0" lang="en-US" altLang="zh-CN" sz="1000">
                <a:solidFill>
                  <a:schemeClr val="bg2"/>
                </a:solidFill>
                <a:ea typeface="华文行楷" panose="02010800040101010101" pitchFamily="2" charset="-122"/>
              </a:rPr>
              <a:pPr>
                <a:spcBef>
                  <a:spcPct val="0"/>
                </a:spcBef>
                <a:buClrTx/>
                <a:buSzTx/>
                <a:buFontTx/>
                <a:buNone/>
              </a:pPr>
              <a:t>23</a:t>
            </a:fld>
            <a:endParaRPr kumimoji="0" lang="en-US" altLang="zh-CN" sz="1000">
              <a:solidFill>
                <a:schemeClr val="bg2"/>
              </a:solidFill>
              <a:ea typeface="华文行楷" panose="02010800040101010101" pitchFamily="2" charset="-122"/>
            </a:endParaRPr>
          </a:p>
        </p:txBody>
      </p:sp>
      <p:sp>
        <p:nvSpPr>
          <p:cNvPr id="44036" name="Rectangle 7">
            <a:extLst>
              <a:ext uri="{FF2B5EF4-FFF2-40B4-BE49-F238E27FC236}">
                <a16:creationId xmlns:a16="http://schemas.microsoft.com/office/drawing/2014/main" id="{A6717892-F2AB-738E-6900-AD4726304064}"/>
              </a:ext>
            </a:extLst>
          </p:cNvPr>
          <p:cNvSpPr>
            <a:spLocks noChangeArrowheads="1"/>
          </p:cNvSpPr>
          <p:nvPr/>
        </p:nvSpPr>
        <p:spPr bwMode="gray">
          <a:xfrm>
            <a:off x="103812" y="1167057"/>
            <a:ext cx="8936375" cy="6447408"/>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2152" name="Rectangle 8">
            <a:extLst>
              <a:ext uri="{FF2B5EF4-FFF2-40B4-BE49-F238E27FC236}">
                <a16:creationId xmlns:a16="http://schemas.microsoft.com/office/drawing/2014/main" id="{BD018C19-0C6B-FF53-0B25-4828CFA6200E}"/>
              </a:ext>
            </a:extLst>
          </p:cNvPr>
          <p:cNvSpPr>
            <a:spLocks noChangeArrowheads="1"/>
          </p:cNvSpPr>
          <p:nvPr/>
        </p:nvSpPr>
        <p:spPr bwMode="auto">
          <a:xfrm>
            <a:off x="611560" y="3158970"/>
            <a:ext cx="7507288" cy="273190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60000"/>
              </a:lnSpc>
              <a:spcBef>
                <a:spcPct val="0"/>
              </a:spcBef>
              <a:buClrTx/>
              <a:buSzTx/>
              <a:buFontTx/>
              <a:buNone/>
            </a:pPr>
            <a:r>
              <a:rPr lang="en-US" altLang="zh-CN" sz="2000" b="1" dirty="0">
                <a:solidFill>
                  <a:srgbClr val="000000"/>
                </a:solidFill>
                <a:latin typeface="Arial" panose="020B0604020202020204" pitchFamily="34" charset="0"/>
                <a:ea typeface="幼圆" pitchFamily="49" charset="-122"/>
              </a:rPr>
              <a:t>        </a:t>
            </a:r>
            <a:r>
              <a:rPr lang="zh-CN" altLang="en-US" sz="2200" b="1" dirty="0">
                <a:solidFill>
                  <a:srgbClr val="000000"/>
                </a:solidFill>
                <a:latin typeface="Arial" panose="020B0604020202020204" pitchFamily="34" charset="0"/>
                <a:ea typeface="幼圆" pitchFamily="49" charset="-122"/>
              </a:rPr>
              <a:t>蒙特卡洛模拟法，是用</a:t>
            </a:r>
            <a:r>
              <a:rPr lang="zh-CN" altLang="en-US" sz="2200" b="1" dirty="0">
                <a:solidFill>
                  <a:srgbClr val="2E03FC"/>
                </a:solidFill>
                <a:latin typeface="Arial" panose="020B0604020202020204" pitchFamily="34" charset="0"/>
                <a:ea typeface="幼圆" pitchFamily="49" charset="-122"/>
              </a:rPr>
              <a:t>随机抽样的方法</a:t>
            </a:r>
            <a:r>
              <a:rPr lang="zh-CN" altLang="en-US" sz="2200" b="1" dirty="0">
                <a:solidFill>
                  <a:srgbClr val="000000"/>
                </a:solidFill>
                <a:latin typeface="Arial" panose="020B0604020202020204" pitchFamily="34" charset="0"/>
                <a:ea typeface="幼圆" pitchFamily="49" charset="-122"/>
              </a:rPr>
              <a:t>抽取一组输入变量的概率分布特征的数值，输入这组变量</a:t>
            </a:r>
            <a:r>
              <a:rPr lang="zh-CN" altLang="en-US" sz="2200" b="1" dirty="0">
                <a:solidFill>
                  <a:srgbClr val="2E03FC"/>
                </a:solidFill>
                <a:latin typeface="Arial" panose="020B0604020202020204" pitchFamily="34" charset="0"/>
                <a:ea typeface="幼圆" pitchFamily="49" charset="-122"/>
              </a:rPr>
              <a:t>计算项目评价指标</a:t>
            </a:r>
            <a:r>
              <a:rPr lang="zh-CN" altLang="en-US" sz="2200" b="1" dirty="0">
                <a:solidFill>
                  <a:srgbClr val="000000"/>
                </a:solidFill>
                <a:latin typeface="Arial" panose="020B0604020202020204" pitchFamily="34" charset="0"/>
                <a:ea typeface="幼圆" pitchFamily="49" charset="-122"/>
              </a:rPr>
              <a:t>，通过</a:t>
            </a:r>
            <a:r>
              <a:rPr lang="zh-CN" altLang="en-US" sz="2200" b="1" dirty="0">
                <a:solidFill>
                  <a:srgbClr val="2E03FC"/>
                </a:solidFill>
                <a:latin typeface="Arial" panose="020B0604020202020204" pitchFamily="34" charset="0"/>
                <a:ea typeface="幼圆" pitchFamily="49" charset="-122"/>
              </a:rPr>
              <a:t>多次抽样</a:t>
            </a:r>
            <a:r>
              <a:rPr lang="zh-CN" altLang="en-US" sz="2200" b="1" dirty="0">
                <a:solidFill>
                  <a:srgbClr val="000000"/>
                </a:solidFill>
                <a:latin typeface="Arial" panose="020B0604020202020204" pitchFamily="34" charset="0"/>
                <a:ea typeface="幼圆" pitchFamily="49" charset="-122"/>
              </a:rPr>
              <a:t>计算可获得评价指标的</a:t>
            </a:r>
            <a:r>
              <a:rPr lang="zh-CN" altLang="en-US" sz="2200" b="1" dirty="0">
                <a:solidFill>
                  <a:srgbClr val="C89014"/>
                </a:solidFill>
                <a:latin typeface="Arial" panose="020B0604020202020204" pitchFamily="34" charset="0"/>
                <a:ea typeface="幼圆" pitchFamily="49" charset="-122"/>
              </a:rPr>
              <a:t>概率分布及累计概率分布、期望值、方差、标准差</a:t>
            </a:r>
            <a:r>
              <a:rPr lang="zh-CN" altLang="en-US" sz="2200" b="1" dirty="0">
                <a:solidFill>
                  <a:srgbClr val="000000"/>
                </a:solidFill>
                <a:latin typeface="Arial" panose="020B0604020202020204" pitchFamily="34" charset="0"/>
                <a:ea typeface="幼圆" pitchFamily="49" charset="-122"/>
              </a:rPr>
              <a:t>，计算项目可行或不可行的概率，从而估计项目投资所承担的风险。</a:t>
            </a:r>
          </a:p>
        </p:txBody>
      </p:sp>
      <p:sp>
        <p:nvSpPr>
          <p:cNvPr id="3" name="标题 4">
            <a:extLst>
              <a:ext uri="{FF2B5EF4-FFF2-40B4-BE49-F238E27FC236}">
                <a16:creationId xmlns:a16="http://schemas.microsoft.com/office/drawing/2014/main" id="{D65C25FF-A7A2-14F1-75DD-4036117894B3}"/>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4</a:t>
            </a:r>
            <a:r>
              <a:rPr lang="zh-CN" altLang="en-US" sz="2800" b="1" dirty="0">
                <a:latin typeface="幼圆" pitchFamily="49" charset="-122"/>
                <a:ea typeface="幼圆" pitchFamily="49" charset="-122"/>
              </a:rPr>
              <a:t>）蒙特卡洛模拟法</a:t>
            </a:r>
            <a:endParaRPr kumimoji="1" lang="zh-CN" altLang="en-US" sz="2800" dirty="0"/>
          </a:p>
        </p:txBody>
      </p:sp>
      <p:sp>
        <p:nvSpPr>
          <p:cNvPr id="4" name="文本框 3">
            <a:extLst>
              <a:ext uri="{FF2B5EF4-FFF2-40B4-BE49-F238E27FC236}">
                <a16:creationId xmlns:a16="http://schemas.microsoft.com/office/drawing/2014/main" id="{20A97087-69A2-DB2D-4E7B-7979A3345260}"/>
              </a:ext>
            </a:extLst>
          </p:cNvPr>
          <p:cNvSpPr txBox="1"/>
          <p:nvPr/>
        </p:nvSpPr>
        <p:spPr>
          <a:xfrm>
            <a:off x="499046" y="1043735"/>
            <a:ext cx="7898379" cy="2063835"/>
          </a:xfrm>
          <a:prstGeom prst="rect">
            <a:avLst/>
          </a:prstGeom>
          <a:noFill/>
        </p:spPr>
        <p:txBody>
          <a:bodyPr wrap="square" rtlCol="0">
            <a:spAutoFit/>
          </a:bodyPr>
          <a:lstStyle/>
          <a:p>
            <a:pPr marL="342900" indent="-342900">
              <a:lnSpc>
                <a:spcPct val="150000"/>
              </a:lnSpc>
              <a:buFont typeface="Wingdings" pitchFamily="2" charset="2"/>
              <a:buChar char="p"/>
            </a:pPr>
            <a:r>
              <a:rPr kumimoji="1" lang="zh-CN" altLang="en-US" sz="2200" dirty="0">
                <a:solidFill>
                  <a:srgbClr val="FF0000"/>
                </a:solidFill>
                <a:latin typeface="Microsoft YaHei" panose="020B0503020204020204" pitchFamily="34" charset="-122"/>
                <a:ea typeface="Microsoft YaHei" panose="020B0503020204020204" pitchFamily="34" charset="-122"/>
              </a:rPr>
              <a:t>概率树方法适用于只有一个或者两个参数是随机变量，且随机变量的概率分布是离散情形。</a:t>
            </a:r>
            <a:endParaRPr kumimoji="1" lang="en-US" altLang="zh-CN" sz="2200" dirty="0">
              <a:solidFill>
                <a:srgbClr val="FF0000"/>
              </a:solidFill>
              <a:latin typeface="Microsoft YaHei" panose="020B0503020204020204" pitchFamily="34" charset="-122"/>
              <a:ea typeface="Microsoft YaHei" panose="020B0503020204020204" pitchFamily="34" charset="-122"/>
            </a:endParaRPr>
          </a:p>
          <a:p>
            <a:pPr marL="342900" indent="-342900">
              <a:lnSpc>
                <a:spcPct val="150000"/>
              </a:lnSpc>
              <a:buFont typeface="Wingdings" pitchFamily="2" charset="2"/>
              <a:buChar char="p"/>
            </a:pPr>
            <a:r>
              <a:rPr kumimoji="1" lang="zh-CN" altLang="en-US" sz="2200" dirty="0">
                <a:solidFill>
                  <a:srgbClr val="FF0000"/>
                </a:solidFill>
                <a:latin typeface="Microsoft YaHei" panose="020B0503020204020204" pitchFamily="34" charset="-122"/>
                <a:ea typeface="Microsoft YaHei" panose="020B0503020204020204" pitchFamily="34" charset="-122"/>
              </a:rPr>
              <a:t>对于随机变量个数较多，或者这些随机变量概率分布是离散情形，概率树方法不再适用，需要用到蒙特卡洛模拟法。</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62152">
                                            <p:txEl>
                                              <p:pRg st="0" end="0"/>
                                            </p:txEl>
                                          </p:spTgt>
                                        </p:tgtEl>
                                        <p:attrNameLst>
                                          <p:attrName>style.visibility</p:attrName>
                                        </p:attrNameLst>
                                      </p:cBhvr>
                                      <p:to>
                                        <p:strVal val="visible"/>
                                      </p:to>
                                    </p:set>
                                    <p:animEffect transition="in" filter="slide(fromBottom)">
                                      <p:cBhvr>
                                        <p:cTn id="7" dur="500"/>
                                        <p:tgtEl>
                                          <p:spTgt spid="2621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3E5CEFFE-817D-F1D3-1058-E3F4095FBE2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D6D0C52-8065-2942-B5E2-7D5F1C3A34D4}" type="slidenum">
              <a:rPr kumimoji="0" lang="en-US" altLang="zh-CN" sz="1000">
                <a:solidFill>
                  <a:schemeClr val="bg2"/>
                </a:solidFill>
                <a:ea typeface="华文行楷" panose="02010800040101010101" pitchFamily="2" charset="-122"/>
              </a:rPr>
              <a:pPr>
                <a:spcBef>
                  <a:spcPct val="0"/>
                </a:spcBef>
                <a:buClrTx/>
                <a:buSzTx/>
                <a:buFontTx/>
                <a:buNone/>
              </a:pPr>
              <a:t>24</a:t>
            </a:fld>
            <a:endParaRPr kumimoji="0" lang="en-US" altLang="zh-CN" sz="1000">
              <a:solidFill>
                <a:schemeClr val="bg2"/>
              </a:solidFill>
              <a:ea typeface="华文行楷" panose="02010800040101010101" pitchFamily="2" charset="-122"/>
            </a:endParaRPr>
          </a:p>
        </p:txBody>
      </p:sp>
      <p:grpSp>
        <p:nvGrpSpPr>
          <p:cNvPr id="263171" name="Group 3">
            <a:extLst>
              <a:ext uri="{FF2B5EF4-FFF2-40B4-BE49-F238E27FC236}">
                <a16:creationId xmlns:a16="http://schemas.microsoft.com/office/drawing/2014/main" id="{95382B7F-8758-E487-BDA0-4DBCD06F77B9}"/>
              </a:ext>
            </a:extLst>
          </p:cNvPr>
          <p:cNvGrpSpPr>
            <a:grpSpLocks/>
          </p:cNvGrpSpPr>
          <p:nvPr/>
        </p:nvGrpSpPr>
        <p:grpSpPr bwMode="auto">
          <a:xfrm>
            <a:off x="2970549" y="1206012"/>
            <a:ext cx="5410200" cy="665162"/>
            <a:chOff x="2154" y="935"/>
            <a:chExt cx="3408" cy="419"/>
          </a:xfrm>
        </p:grpSpPr>
        <p:grpSp>
          <p:nvGrpSpPr>
            <p:cNvPr id="45102" name="Group 4">
              <a:extLst>
                <a:ext uri="{FF2B5EF4-FFF2-40B4-BE49-F238E27FC236}">
                  <a16:creationId xmlns:a16="http://schemas.microsoft.com/office/drawing/2014/main" id="{236EABDE-987F-C59A-BD77-195156BC2AC4}"/>
                </a:ext>
              </a:extLst>
            </p:cNvPr>
            <p:cNvGrpSpPr>
              <a:grpSpLocks/>
            </p:cNvGrpSpPr>
            <p:nvPr/>
          </p:nvGrpSpPr>
          <p:grpSpPr bwMode="auto">
            <a:xfrm>
              <a:off x="2154" y="935"/>
              <a:ext cx="480" cy="419"/>
              <a:chOff x="1110" y="2656"/>
              <a:chExt cx="1549" cy="1351"/>
            </a:xfrm>
          </p:grpSpPr>
          <p:sp>
            <p:nvSpPr>
              <p:cNvPr id="45106" name="AutoShape 5">
                <a:extLst>
                  <a:ext uri="{FF2B5EF4-FFF2-40B4-BE49-F238E27FC236}">
                    <a16:creationId xmlns:a16="http://schemas.microsoft.com/office/drawing/2014/main" id="{4D0AE379-8EC2-7F57-996B-E2444A254EC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45107" name="AutoShape 6">
                <a:extLst>
                  <a:ext uri="{FF2B5EF4-FFF2-40B4-BE49-F238E27FC236}">
                    <a16:creationId xmlns:a16="http://schemas.microsoft.com/office/drawing/2014/main" id="{033431C7-753B-72CE-871A-8CF336BAFA3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3175" name="AutoShape 7">
                <a:extLst>
                  <a:ext uri="{FF2B5EF4-FFF2-40B4-BE49-F238E27FC236}">
                    <a16:creationId xmlns:a16="http://schemas.microsoft.com/office/drawing/2014/main" id="{B9995963-C71A-5F74-8ACD-1263563F484B}"/>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headEnd/>
                <a:tailEnd/>
              </a:ln>
              <a:effectLst/>
            </p:spPr>
            <p:txBody>
              <a:bodyPr wrap="none" anchor="ctr"/>
              <a:lstStyle/>
              <a:p>
                <a:pPr eaLnBrk="1" hangingPunct="1">
                  <a:defRPr/>
                </a:pPr>
                <a:endParaRPr lang="zh-CN" altLang="en-US"/>
              </a:p>
            </p:txBody>
          </p:sp>
        </p:grpSp>
        <p:sp>
          <p:nvSpPr>
            <p:cNvPr id="45103" name="Line 8">
              <a:extLst>
                <a:ext uri="{FF2B5EF4-FFF2-40B4-BE49-F238E27FC236}">
                  <a16:creationId xmlns:a16="http://schemas.microsoft.com/office/drawing/2014/main" id="{E9EB8C86-1068-DBD2-7D25-2F82045322B9}"/>
                </a:ext>
              </a:extLst>
            </p:cNvPr>
            <p:cNvSpPr>
              <a:spLocks noChangeShapeType="1"/>
            </p:cNvSpPr>
            <p:nvPr/>
          </p:nvSpPr>
          <p:spPr bwMode="auto">
            <a:xfrm>
              <a:off x="2538" y="1319"/>
              <a:ext cx="3024"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4" name="Text Box 9">
              <a:extLst>
                <a:ext uri="{FF2B5EF4-FFF2-40B4-BE49-F238E27FC236}">
                  <a16:creationId xmlns:a16="http://schemas.microsoft.com/office/drawing/2014/main" id="{DB1411C0-672E-CFD4-EEC4-C4704041FFEE}"/>
                </a:ext>
              </a:extLst>
            </p:cNvPr>
            <p:cNvSpPr txBox="1">
              <a:spLocks noChangeArrowheads="1"/>
            </p:cNvSpPr>
            <p:nvPr/>
          </p:nvSpPr>
          <p:spPr bwMode="auto">
            <a:xfrm>
              <a:off x="2696" y="999"/>
              <a:ext cx="2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000" b="1" dirty="0">
                  <a:solidFill>
                    <a:srgbClr val="000000"/>
                  </a:solidFill>
                  <a:latin typeface="Arial" panose="020B0604020202020204" pitchFamily="34" charset="0"/>
                  <a:ea typeface="幼圆" pitchFamily="49" charset="-122"/>
                </a:rPr>
                <a:t>通过敏感性分析，确定风险随机变量</a:t>
              </a:r>
            </a:p>
          </p:txBody>
        </p:sp>
        <p:sp>
          <p:nvSpPr>
            <p:cNvPr id="45105" name="Text Box 10">
              <a:extLst>
                <a:ext uri="{FF2B5EF4-FFF2-40B4-BE49-F238E27FC236}">
                  <a16:creationId xmlns:a16="http://schemas.microsoft.com/office/drawing/2014/main" id="{79A08090-A265-3F8B-5B91-793204038C77}"/>
                </a:ext>
              </a:extLst>
            </p:cNvPr>
            <p:cNvSpPr txBox="1">
              <a:spLocks noChangeArrowheads="1"/>
            </p:cNvSpPr>
            <p:nvPr/>
          </p:nvSpPr>
          <p:spPr bwMode="gray">
            <a:xfrm>
              <a:off x="2278" y="99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b="1">
                  <a:solidFill>
                    <a:schemeClr val="bg1"/>
                  </a:solidFill>
                  <a:latin typeface="Arial" panose="020B0604020202020204" pitchFamily="34" charset="0"/>
                  <a:ea typeface="宋体" panose="02010600030101010101" pitchFamily="2" charset="-122"/>
                </a:rPr>
                <a:t>1</a:t>
              </a:r>
            </a:p>
          </p:txBody>
        </p:sp>
      </p:grpSp>
      <p:grpSp>
        <p:nvGrpSpPr>
          <p:cNvPr id="263179" name="Group 11">
            <a:extLst>
              <a:ext uri="{FF2B5EF4-FFF2-40B4-BE49-F238E27FC236}">
                <a16:creationId xmlns:a16="http://schemas.microsoft.com/office/drawing/2014/main" id="{415CF4D5-F42E-E21E-333E-C39EADD28C1F}"/>
              </a:ext>
            </a:extLst>
          </p:cNvPr>
          <p:cNvGrpSpPr>
            <a:grpSpLocks/>
          </p:cNvGrpSpPr>
          <p:nvPr/>
        </p:nvGrpSpPr>
        <p:grpSpPr bwMode="auto">
          <a:xfrm>
            <a:off x="2462549" y="2062579"/>
            <a:ext cx="5616575" cy="665163"/>
            <a:chOff x="1791" y="1344"/>
            <a:chExt cx="3279" cy="419"/>
          </a:xfrm>
        </p:grpSpPr>
        <p:grpSp>
          <p:nvGrpSpPr>
            <p:cNvPr id="45095" name="Group 12">
              <a:extLst>
                <a:ext uri="{FF2B5EF4-FFF2-40B4-BE49-F238E27FC236}">
                  <a16:creationId xmlns:a16="http://schemas.microsoft.com/office/drawing/2014/main" id="{8A8F5FAB-61CE-682F-0CF6-75FF1FFE3DC8}"/>
                </a:ext>
              </a:extLst>
            </p:cNvPr>
            <p:cNvGrpSpPr>
              <a:grpSpLocks/>
            </p:cNvGrpSpPr>
            <p:nvPr/>
          </p:nvGrpSpPr>
          <p:grpSpPr bwMode="auto">
            <a:xfrm>
              <a:off x="1791" y="1344"/>
              <a:ext cx="462" cy="419"/>
              <a:chOff x="3174" y="2656"/>
              <a:chExt cx="1549" cy="1351"/>
            </a:xfrm>
          </p:grpSpPr>
          <p:sp>
            <p:nvSpPr>
              <p:cNvPr id="45099" name="AutoShape 13">
                <a:extLst>
                  <a:ext uri="{FF2B5EF4-FFF2-40B4-BE49-F238E27FC236}">
                    <a16:creationId xmlns:a16="http://schemas.microsoft.com/office/drawing/2014/main" id="{1B484CFC-02EF-5C1D-B2E9-5179ABBCD133}"/>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45100" name="AutoShape 14">
                <a:extLst>
                  <a:ext uri="{FF2B5EF4-FFF2-40B4-BE49-F238E27FC236}">
                    <a16:creationId xmlns:a16="http://schemas.microsoft.com/office/drawing/2014/main" id="{894F4320-D1C1-A9C7-837B-E9C4B1AA11C2}"/>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3183" name="AutoShape 15">
                <a:extLst>
                  <a:ext uri="{FF2B5EF4-FFF2-40B4-BE49-F238E27FC236}">
                    <a16:creationId xmlns:a16="http://schemas.microsoft.com/office/drawing/2014/main" id="{6A62C1DB-7D3F-9429-6804-821C039A1EBA}"/>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eaLnBrk="1" hangingPunct="1">
                  <a:defRPr/>
                </a:pPr>
                <a:endParaRPr lang="zh-CN" altLang="en-US"/>
              </a:p>
            </p:txBody>
          </p:sp>
        </p:grpSp>
        <p:sp>
          <p:nvSpPr>
            <p:cNvPr id="45096" name="Line 16">
              <a:extLst>
                <a:ext uri="{FF2B5EF4-FFF2-40B4-BE49-F238E27FC236}">
                  <a16:creationId xmlns:a16="http://schemas.microsoft.com/office/drawing/2014/main" id="{E62746B1-9C41-D450-AD1F-3C8CB698BD47}"/>
                </a:ext>
              </a:extLst>
            </p:cNvPr>
            <p:cNvSpPr>
              <a:spLocks noChangeShapeType="1"/>
            </p:cNvSpPr>
            <p:nvPr/>
          </p:nvSpPr>
          <p:spPr bwMode="auto">
            <a:xfrm>
              <a:off x="2161" y="1728"/>
              <a:ext cx="2909"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7" name="Text Box 17">
              <a:extLst>
                <a:ext uri="{FF2B5EF4-FFF2-40B4-BE49-F238E27FC236}">
                  <a16:creationId xmlns:a16="http://schemas.microsoft.com/office/drawing/2014/main" id="{B9FD9A4B-3FC7-00D4-125C-7548EB86F2EA}"/>
                </a:ext>
              </a:extLst>
            </p:cNvPr>
            <p:cNvSpPr txBox="1">
              <a:spLocks noChangeArrowheads="1"/>
            </p:cNvSpPr>
            <p:nvPr/>
          </p:nvSpPr>
          <p:spPr bwMode="auto">
            <a:xfrm>
              <a:off x="2288" y="1426"/>
              <a:ext cx="2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000" b="1" dirty="0">
                  <a:solidFill>
                    <a:srgbClr val="000000"/>
                  </a:solidFill>
                  <a:latin typeface="Arial" panose="020B0604020202020204" pitchFamily="34" charset="0"/>
                  <a:ea typeface="幼圆" pitchFamily="49" charset="-122"/>
                </a:rPr>
                <a:t>确定风险随机变量的概率分布</a:t>
              </a:r>
            </a:p>
          </p:txBody>
        </p:sp>
        <p:sp>
          <p:nvSpPr>
            <p:cNvPr id="45098" name="Text Box 18">
              <a:extLst>
                <a:ext uri="{FF2B5EF4-FFF2-40B4-BE49-F238E27FC236}">
                  <a16:creationId xmlns:a16="http://schemas.microsoft.com/office/drawing/2014/main" id="{B0504B3F-C31A-8C7A-C537-CFCC204E285A}"/>
                </a:ext>
              </a:extLst>
            </p:cNvPr>
            <p:cNvSpPr txBox="1">
              <a:spLocks noChangeArrowheads="1"/>
            </p:cNvSpPr>
            <p:nvPr/>
          </p:nvSpPr>
          <p:spPr bwMode="gray">
            <a:xfrm>
              <a:off x="1910" y="1406"/>
              <a:ext cx="2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b="1">
                  <a:solidFill>
                    <a:schemeClr val="bg1"/>
                  </a:solidFill>
                  <a:latin typeface="Arial" panose="020B0604020202020204" pitchFamily="34" charset="0"/>
                  <a:ea typeface="宋体" panose="02010600030101010101" pitchFamily="2" charset="-122"/>
                </a:rPr>
                <a:t>2</a:t>
              </a:r>
            </a:p>
          </p:txBody>
        </p:sp>
      </p:grpSp>
      <p:grpSp>
        <p:nvGrpSpPr>
          <p:cNvPr id="263187" name="Group 19">
            <a:extLst>
              <a:ext uri="{FF2B5EF4-FFF2-40B4-BE49-F238E27FC236}">
                <a16:creationId xmlns:a16="http://schemas.microsoft.com/office/drawing/2014/main" id="{FC82558B-846D-7ADB-5A80-AC4ECFE8F579}"/>
              </a:ext>
            </a:extLst>
          </p:cNvPr>
          <p:cNvGrpSpPr>
            <a:grpSpLocks/>
          </p:cNvGrpSpPr>
          <p:nvPr/>
        </p:nvGrpSpPr>
        <p:grpSpPr bwMode="auto">
          <a:xfrm>
            <a:off x="1575651" y="3807171"/>
            <a:ext cx="6503988" cy="665163"/>
            <a:chOff x="975" y="2251"/>
            <a:chExt cx="4097" cy="419"/>
          </a:xfrm>
        </p:grpSpPr>
        <p:grpSp>
          <p:nvGrpSpPr>
            <p:cNvPr id="45088" name="Group 20">
              <a:extLst>
                <a:ext uri="{FF2B5EF4-FFF2-40B4-BE49-F238E27FC236}">
                  <a16:creationId xmlns:a16="http://schemas.microsoft.com/office/drawing/2014/main" id="{50ADF15B-3CC9-3AA2-70DA-90E36165201D}"/>
                </a:ext>
              </a:extLst>
            </p:cNvPr>
            <p:cNvGrpSpPr>
              <a:grpSpLocks/>
            </p:cNvGrpSpPr>
            <p:nvPr/>
          </p:nvGrpSpPr>
          <p:grpSpPr bwMode="auto">
            <a:xfrm>
              <a:off x="975" y="2251"/>
              <a:ext cx="480" cy="419"/>
              <a:chOff x="3174" y="2656"/>
              <a:chExt cx="1549" cy="1351"/>
            </a:xfrm>
          </p:grpSpPr>
          <p:sp>
            <p:nvSpPr>
              <p:cNvPr id="45092" name="AutoShape 21">
                <a:extLst>
                  <a:ext uri="{FF2B5EF4-FFF2-40B4-BE49-F238E27FC236}">
                    <a16:creationId xmlns:a16="http://schemas.microsoft.com/office/drawing/2014/main" id="{1D344D49-9F7E-D064-8985-E0714DC7098A}"/>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45093" name="AutoShape 22">
                <a:extLst>
                  <a:ext uri="{FF2B5EF4-FFF2-40B4-BE49-F238E27FC236}">
                    <a16:creationId xmlns:a16="http://schemas.microsoft.com/office/drawing/2014/main" id="{901AE3F8-8770-4401-3D66-72BE8D9066F3}"/>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3191" name="AutoShape 23">
                <a:extLst>
                  <a:ext uri="{FF2B5EF4-FFF2-40B4-BE49-F238E27FC236}">
                    <a16:creationId xmlns:a16="http://schemas.microsoft.com/office/drawing/2014/main" id="{7FECA25D-CE0D-8B54-0C6D-EA1609A8D006}"/>
                  </a:ext>
                </a:extLst>
              </p:cNvPr>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eaLnBrk="1" hangingPunct="1">
                  <a:defRPr/>
                </a:pPr>
                <a:endParaRPr lang="zh-CN" altLang="en-US"/>
              </a:p>
            </p:txBody>
          </p:sp>
        </p:grpSp>
        <p:sp>
          <p:nvSpPr>
            <p:cNvPr id="45089" name="Line 24">
              <a:extLst>
                <a:ext uri="{FF2B5EF4-FFF2-40B4-BE49-F238E27FC236}">
                  <a16:creationId xmlns:a16="http://schemas.microsoft.com/office/drawing/2014/main" id="{25EE452A-137C-0A51-BE30-750F93EC35E0}"/>
                </a:ext>
              </a:extLst>
            </p:cNvPr>
            <p:cNvSpPr>
              <a:spLocks noChangeShapeType="1"/>
            </p:cNvSpPr>
            <p:nvPr/>
          </p:nvSpPr>
          <p:spPr bwMode="auto">
            <a:xfrm flipV="1">
              <a:off x="1359" y="2624"/>
              <a:ext cx="3713" cy="11"/>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90" name="Text Box 25">
              <a:extLst>
                <a:ext uri="{FF2B5EF4-FFF2-40B4-BE49-F238E27FC236}">
                  <a16:creationId xmlns:a16="http://schemas.microsoft.com/office/drawing/2014/main" id="{F6EDD0C1-DDDD-1FCF-0903-16AF88B11DB6}"/>
                </a:ext>
              </a:extLst>
            </p:cNvPr>
            <p:cNvSpPr txBox="1">
              <a:spLocks noChangeArrowheads="1"/>
            </p:cNvSpPr>
            <p:nvPr/>
          </p:nvSpPr>
          <p:spPr bwMode="auto">
            <a:xfrm>
              <a:off x="1517" y="2328"/>
              <a:ext cx="3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000" b="1" dirty="0">
                  <a:solidFill>
                    <a:srgbClr val="000000"/>
                  </a:solidFill>
                  <a:latin typeface="Arial" panose="020B0604020202020204" pitchFamily="34" charset="0"/>
                  <a:ea typeface="幼圆" pitchFamily="49" charset="-122"/>
                </a:rPr>
                <a:t>选取经济评价指标，如净现值、内部收益率等</a:t>
              </a:r>
            </a:p>
          </p:txBody>
        </p:sp>
        <p:sp>
          <p:nvSpPr>
            <p:cNvPr id="45091" name="Text Box 26">
              <a:extLst>
                <a:ext uri="{FF2B5EF4-FFF2-40B4-BE49-F238E27FC236}">
                  <a16:creationId xmlns:a16="http://schemas.microsoft.com/office/drawing/2014/main" id="{F76BEBA4-21E7-5900-BF6D-78C213B03963}"/>
                </a:ext>
              </a:extLst>
            </p:cNvPr>
            <p:cNvSpPr txBox="1">
              <a:spLocks noChangeArrowheads="1"/>
            </p:cNvSpPr>
            <p:nvPr/>
          </p:nvSpPr>
          <p:spPr bwMode="gray">
            <a:xfrm>
              <a:off x="1099" y="231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b="1">
                  <a:solidFill>
                    <a:schemeClr val="bg1"/>
                  </a:solidFill>
                  <a:latin typeface="Arial" panose="020B0604020202020204" pitchFamily="34" charset="0"/>
                  <a:ea typeface="宋体" panose="02010600030101010101" pitchFamily="2" charset="-122"/>
                </a:rPr>
                <a:t>4</a:t>
              </a:r>
            </a:p>
          </p:txBody>
        </p:sp>
      </p:grpSp>
      <p:grpSp>
        <p:nvGrpSpPr>
          <p:cNvPr id="263195" name="Group 27">
            <a:extLst>
              <a:ext uri="{FF2B5EF4-FFF2-40B4-BE49-F238E27FC236}">
                <a16:creationId xmlns:a16="http://schemas.microsoft.com/office/drawing/2014/main" id="{FCB8AC86-B3A3-B9C6-6878-FA59F147115A}"/>
              </a:ext>
            </a:extLst>
          </p:cNvPr>
          <p:cNvGrpSpPr>
            <a:grpSpLocks/>
          </p:cNvGrpSpPr>
          <p:nvPr/>
        </p:nvGrpSpPr>
        <p:grpSpPr bwMode="auto">
          <a:xfrm>
            <a:off x="1125874" y="4628491"/>
            <a:ext cx="5410200" cy="665162"/>
            <a:chOff x="567" y="2704"/>
            <a:chExt cx="3408" cy="419"/>
          </a:xfrm>
        </p:grpSpPr>
        <p:grpSp>
          <p:nvGrpSpPr>
            <p:cNvPr id="45081" name="Group 28">
              <a:extLst>
                <a:ext uri="{FF2B5EF4-FFF2-40B4-BE49-F238E27FC236}">
                  <a16:creationId xmlns:a16="http://schemas.microsoft.com/office/drawing/2014/main" id="{CE43210A-BFC0-D57B-0EA1-561208D6953B}"/>
                </a:ext>
              </a:extLst>
            </p:cNvPr>
            <p:cNvGrpSpPr>
              <a:grpSpLocks/>
            </p:cNvGrpSpPr>
            <p:nvPr/>
          </p:nvGrpSpPr>
          <p:grpSpPr bwMode="auto">
            <a:xfrm>
              <a:off x="567" y="2704"/>
              <a:ext cx="480" cy="419"/>
              <a:chOff x="1110" y="2656"/>
              <a:chExt cx="1549" cy="1351"/>
            </a:xfrm>
          </p:grpSpPr>
          <p:sp>
            <p:nvSpPr>
              <p:cNvPr id="45085" name="AutoShape 29">
                <a:extLst>
                  <a:ext uri="{FF2B5EF4-FFF2-40B4-BE49-F238E27FC236}">
                    <a16:creationId xmlns:a16="http://schemas.microsoft.com/office/drawing/2014/main" id="{1CAE389E-37AC-D04E-611B-EB98CA938E2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45086" name="AutoShape 30">
                <a:extLst>
                  <a:ext uri="{FF2B5EF4-FFF2-40B4-BE49-F238E27FC236}">
                    <a16:creationId xmlns:a16="http://schemas.microsoft.com/office/drawing/2014/main" id="{A76AA8A0-E48C-4D79-5178-1ECBC1B0A063}"/>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3199" name="AutoShape 31">
                <a:extLst>
                  <a:ext uri="{FF2B5EF4-FFF2-40B4-BE49-F238E27FC236}">
                    <a16:creationId xmlns:a16="http://schemas.microsoft.com/office/drawing/2014/main" id="{DA2E842F-93B2-C757-4576-D8F07D3A516B}"/>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headEnd/>
                <a:tailEnd/>
              </a:ln>
              <a:effectLst/>
            </p:spPr>
            <p:txBody>
              <a:bodyPr wrap="none" anchor="ctr"/>
              <a:lstStyle/>
              <a:p>
                <a:pPr eaLnBrk="1" hangingPunct="1">
                  <a:defRPr/>
                </a:pPr>
                <a:endParaRPr lang="zh-CN" altLang="en-US"/>
              </a:p>
            </p:txBody>
          </p:sp>
        </p:grpSp>
        <p:sp>
          <p:nvSpPr>
            <p:cNvPr id="45082" name="Line 32">
              <a:extLst>
                <a:ext uri="{FF2B5EF4-FFF2-40B4-BE49-F238E27FC236}">
                  <a16:creationId xmlns:a16="http://schemas.microsoft.com/office/drawing/2014/main" id="{A77D4A19-A13A-FF3D-3328-A54845931979}"/>
                </a:ext>
              </a:extLst>
            </p:cNvPr>
            <p:cNvSpPr>
              <a:spLocks noChangeShapeType="1"/>
            </p:cNvSpPr>
            <p:nvPr/>
          </p:nvSpPr>
          <p:spPr bwMode="auto">
            <a:xfrm>
              <a:off x="951" y="3088"/>
              <a:ext cx="3024"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3" name="Text Box 33">
              <a:extLst>
                <a:ext uri="{FF2B5EF4-FFF2-40B4-BE49-F238E27FC236}">
                  <a16:creationId xmlns:a16="http://schemas.microsoft.com/office/drawing/2014/main" id="{E2614414-C0E1-6C67-A2FC-CA158DB217F0}"/>
                </a:ext>
              </a:extLst>
            </p:cNvPr>
            <p:cNvSpPr txBox="1">
              <a:spLocks noChangeArrowheads="1"/>
            </p:cNvSpPr>
            <p:nvPr/>
          </p:nvSpPr>
          <p:spPr bwMode="auto">
            <a:xfrm>
              <a:off x="1126" y="2791"/>
              <a:ext cx="2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000" b="1" dirty="0">
                  <a:solidFill>
                    <a:srgbClr val="000000"/>
                  </a:solidFill>
                  <a:latin typeface="Arial" panose="020B0604020202020204" pitchFamily="34" charset="0"/>
                  <a:ea typeface="幼圆" pitchFamily="49" charset="-122"/>
                </a:rPr>
                <a:t>根据基础数据计算评价指标值</a:t>
              </a:r>
            </a:p>
          </p:txBody>
        </p:sp>
        <p:sp>
          <p:nvSpPr>
            <p:cNvPr id="45084" name="Text Box 34">
              <a:extLst>
                <a:ext uri="{FF2B5EF4-FFF2-40B4-BE49-F238E27FC236}">
                  <a16:creationId xmlns:a16="http://schemas.microsoft.com/office/drawing/2014/main" id="{EAF838E8-4B68-0CAD-9FB1-6FB1FD97FE04}"/>
                </a:ext>
              </a:extLst>
            </p:cNvPr>
            <p:cNvSpPr txBox="1">
              <a:spLocks noChangeArrowheads="1"/>
            </p:cNvSpPr>
            <p:nvPr/>
          </p:nvSpPr>
          <p:spPr bwMode="gray">
            <a:xfrm>
              <a:off x="691" y="276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b="1">
                  <a:solidFill>
                    <a:schemeClr val="bg1"/>
                  </a:solidFill>
                  <a:latin typeface="Arial" panose="020B0604020202020204" pitchFamily="34" charset="0"/>
                  <a:ea typeface="宋体" panose="02010600030101010101" pitchFamily="2" charset="-122"/>
                </a:rPr>
                <a:t>5</a:t>
              </a:r>
            </a:p>
          </p:txBody>
        </p:sp>
      </p:grpSp>
      <p:grpSp>
        <p:nvGrpSpPr>
          <p:cNvPr id="263203" name="Group 35">
            <a:extLst>
              <a:ext uri="{FF2B5EF4-FFF2-40B4-BE49-F238E27FC236}">
                <a16:creationId xmlns:a16="http://schemas.microsoft.com/office/drawing/2014/main" id="{0806248F-D8BE-8716-ED2E-9D7B22679230}"/>
              </a:ext>
            </a:extLst>
          </p:cNvPr>
          <p:cNvGrpSpPr>
            <a:grpSpLocks/>
          </p:cNvGrpSpPr>
          <p:nvPr/>
        </p:nvGrpSpPr>
        <p:grpSpPr bwMode="auto">
          <a:xfrm>
            <a:off x="695057" y="5501770"/>
            <a:ext cx="6771790" cy="665162"/>
            <a:chOff x="1152" y="2989"/>
            <a:chExt cx="4140" cy="419"/>
          </a:xfrm>
        </p:grpSpPr>
        <p:grpSp>
          <p:nvGrpSpPr>
            <p:cNvPr id="45074" name="Group 36">
              <a:extLst>
                <a:ext uri="{FF2B5EF4-FFF2-40B4-BE49-F238E27FC236}">
                  <a16:creationId xmlns:a16="http://schemas.microsoft.com/office/drawing/2014/main" id="{0693B79E-F620-6118-5F8E-5240E647B7C1}"/>
                </a:ext>
              </a:extLst>
            </p:cNvPr>
            <p:cNvGrpSpPr>
              <a:grpSpLocks/>
            </p:cNvGrpSpPr>
            <p:nvPr/>
          </p:nvGrpSpPr>
          <p:grpSpPr bwMode="auto">
            <a:xfrm>
              <a:off x="1152" y="2989"/>
              <a:ext cx="480" cy="419"/>
              <a:chOff x="3174" y="2656"/>
              <a:chExt cx="1549" cy="1351"/>
            </a:xfrm>
          </p:grpSpPr>
          <p:sp>
            <p:nvSpPr>
              <p:cNvPr id="45078" name="AutoShape 37">
                <a:extLst>
                  <a:ext uri="{FF2B5EF4-FFF2-40B4-BE49-F238E27FC236}">
                    <a16:creationId xmlns:a16="http://schemas.microsoft.com/office/drawing/2014/main" id="{283FB210-FD8D-30FF-ABCA-1E3D84678EE7}"/>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45079" name="AutoShape 38">
                <a:extLst>
                  <a:ext uri="{FF2B5EF4-FFF2-40B4-BE49-F238E27FC236}">
                    <a16:creationId xmlns:a16="http://schemas.microsoft.com/office/drawing/2014/main" id="{763149ED-0581-FAB6-0AE0-B605486E81C3}"/>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3207" name="AutoShape 39">
                <a:extLst>
                  <a:ext uri="{FF2B5EF4-FFF2-40B4-BE49-F238E27FC236}">
                    <a16:creationId xmlns:a16="http://schemas.microsoft.com/office/drawing/2014/main" id="{E5587C27-ACF6-A13E-E165-CA3354269BDE}"/>
                  </a:ext>
                </a:extLst>
              </p:cNvPr>
              <p:cNvSpPr>
                <a:spLocks noChangeArrowheads="1"/>
              </p:cNvSpPr>
              <p:nvPr/>
            </p:nvSpPr>
            <p:spPr bwMode="gray">
              <a:xfrm>
                <a:off x="3265" y="2737"/>
                <a:ext cx="1350"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eaLnBrk="1" hangingPunct="1">
                  <a:defRPr/>
                </a:pPr>
                <a:endParaRPr lang="zh-CN" altLang="en-US"/>
              </a:p>
            </p:txBody>
          </p:sp>
        </p:grpSp>
        <p:sp>
          <p:nvSpPr>
            <p:cNvPr id="45075" name="Line 40">
              <a:extLst>
                <a:ext uri="{FF2B5EF4-FFF2-40B4-BE49-F238E27FC236}">
                  <a16:creationId xmlns:a16="http://schemas.microsoft.com/office/drawing/2014/main" id="{DCC456BD-68DE-239B-46E3-7E161C78CCAA}"/>
                </a:ext>
              </a:extLst>
            </p:cNvPr>
            <p:cNvSpPr>
              <a:spLocks noChangeShapeType="1"/>
            </p:cNvSpPr>
            <p:nvPr/>
          </p:nvSpPr>
          <p:spPr bwMode="auto">
            <a:xfrm flipV="1">
              <a:off x="1536" y="3339"/>
              <a:ext cx="3756" cy="34"/>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6" name="Text Box 41">
              <a:extLst>
                <a:ext uri="{FF2B5EF4-FFF2-40B4-BE49-F238E27FC236}">
                  <a16:creationId xmlns:a16="http://schemas.microsoft.com/office/drawing/2014/main" id="{CF5C1572-4B3E-4710-93F9-E01949A2244B}"/>
                </a:ext>
              </a:extLst>
            </p:cNvPr>
            <p:cNvSpPr txBox="1">
              <a:spLocks noChangeArrowheads="1"/>
            </p:cNvSpPr>
            <p:nvPr/>
          </p:nvSpPr>
          <p:spPr bwMode="auto">
            <a:xfrm>
              <a:off x="1691" y="3091"/>
              <a:ext cx="31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000" b="1" dirty="0">
                  <a:solidFill>
                    <a:srgbClr val="000000"/>
                  </a:solidFill>
                  <a:latin typeface="Arial" panose="020B0604020202020204" pitchFamily="34" charset="0"/>
                  <a:ea typeface="幼圆" pitchFamily="49" charset="-122"/>
                </a:rPr>
                <a:t>整理模拟结果计算项目可行或不可行的概率</a:t>
              </a:r>
            </a:p>
          </p:txBody>
        </p:sp>
        <p:sp>
          <p:nvSpPr>
            <p:cNvPr id="45077" name="Text Box 42">
              <a:extLst>
                <a:ext uri="{FF2B5EF4-FFF2-40B4-BE49-F238E27FC236}">
                  <a16:creationId xmlns:a16="http://schemas.microsoft.com/office/drawing/2014/main" id="{03C0E197-15E4-A866-0218-AE31CE3AD308}"/>
                </a:ext>
              </a:extLst>
            </p:cNvPr>
            <p:cNvSpPr txBox="1">
              <a:spLocks noChangeArrowheads="1"/>
            </p:cNvSpPr>
            <p:nvPr/>
          </p:nvSpPr>
          <p:spPr bwMode="gray">
            <a:xfrm>
              <a:off x="1276" y="305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b="1">
                  <a:solidFill>
                    <a:schemeClr val="bg1"/>
                  </a:solidFill>
                  <a:latin typeface="Arial" panose="020B0604020202020204" pitchFamily="34" charset="0"/>
                  <a:ea typeface="宋体" panose="02010600030101010101" pitchFamily="2" charset="-122"/>
                </a:rPr>
                <a:t>6</a:t>
              </a:r>
            </a:p>
          </p:txBody>
        </p:sp>
      </p:grpSp>
      <p:grpSp>
        <p:nvGrpSpPr>
          <p:cNvPr id="263211" name="Group 43">
            <a:extLst>
              <a:ext uri="{FF2B5EF4-FFF2-40B4-BE49-F238E27FC236}">
                <a16:creationId xmlns:a16="http://schemas.microsoft.com/office/drawing/2014/main" id="{6C64D5A3-8428-0E70-C49E-43D8875D3F04}"/>
              </a:ext>
            </a:extLst>
          </p:cNvPr>
          <p:cNvGrpSpPr>
            <a:grpSpLocks/>
          </p:cNvGrpSpPr>
          <p:nvPr/>
        </p:nvGrpSpPr>
        <p:grpSpPr bwMode="auto">
          <a:xfrm>
            <a:off x="2056149" y="2931876"/>
            <a:ext cx="6205538" cy="665162"/>
            <a:chOff x="1383" y="1797"/>
            <a:chExt cx="3909" cy="419"/>
          </a:xfrm>
        </p:grpSpPr>
        <p:grpSp>
          <p:nvGrpSpPr>
            <p:cNvPr id="45067" name="Group 44">
              <a:extLst>
                <a:ext uri="{FF2B5EF4-FFF2-40B4-BE49-F238E27FC236}">
                  <a16:creationId xmlns:a16="http://schemas.microsoft.com/office/drawing/2014/main" id="{F17E81F8-851F-472A-EE05-DAC269D3D36B}"/>
                </a:ext>
              </a:extLst>
            </p:cNvPr>
            <p:cNvGrpSpPr>
              <a:grpSpLocks/>
            </p:cNvGrpSpPr>
            <p:nvPr/>
          </p:nvGrpSpPr>
          <p:grpSpPr bwMode="auto">
            <a:xfrm>
              <a:off x="1383" y="1797"/>
              <a:ext cx="480" cy="419"/>
              <a:chOff x="1110" y="2656"/>
              <a:chExt cx="1549" cy="1351"/>
            </a:xfrm>
          </p:grpSpPr>
          <p:sp>
            <p:nvSpPr>
              <p:cNvPr id="45071" name="AutoShape 45">
                <a:extLst>
                  <a:ext uri="{FF2B5EF4-FFF2-40B4-BE49-F238E27FC236}">
                    <a16:creationId xmlns:a16="http://schemas.microsoft.com/office/drawing/2014/main" id="{BC8BEAF0-740A-3D7F-3F1F-216B8A920EE8}"/>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45072" name="AutoShape 46">
                <a:extLst>
                  <a:ext uri="{FF2B5EF4-FFF2-40B4-BE49-F238E27FC236}">
                    <a16:creationId xmlns:a16="http://schemas.microsoft.com/office/drawing/2014/main" id="{79174D72-DF18-B5FC-8428-32E66945D6A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3215" name="AutoShape 47">
                <a:extLst>
                  <a:ext uri="{FF2B5EF4-FFF2-40B4-BE49-F238E27FC236}">
                    <a16:creationId xmlns:a16="http://schemas.microsoft.com/office/drawing/2014/main" id="{DEFCDEAB-CDB9-974C-C571-C2C9F4CF79C1}"/>
                  </a:ext>
                </a:extLst>
              </p:cNvPr>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bg1"/>
                </a:solidFill>
                <a:miter lim="800000"/>
                <a:headEnd/>
                <a:tailEnd/>
              </a:ln>
              <a:effectLst/>
            </p:spPr>
            <p:txBody>
              <a:bodyPr wrap="none" anchor="ctr"/>
              <a:lstStyle/>
              <a:p>
                <a:pPr eaLnBrk="1" hangingPunct="1">
                  <a:defRPr/>
                </a:pPr>
                <a:endParaRPr lang="zh-CN" altLang="en-US"/>
              </a:p>
            </p:txBody>
          </p:sp>
        </p:grpSp>
        <p:sp>
          <p:nvSpPr>
            <p:cNvPr id="45068" name="Line 48">
              <a:extLst>
                <a:ext uri="{FF2B5EF4-FFF2-40B4-BE49-F238E27FC236}">
                  <a16:creationId xmlns:a16="http://schemas.microsoft.com/office/drawing/2014/main" id="{F63D5757-2107-C7F1-7F4C-DCAB4DBD2564}"/>
                </a:ext>
              </a:extLst>
            </p:cNvPr>
            <p:cNvSpPr>
              <a:spLocks noChangeShapeType="1"/>
            </p:cNvSpPr>
            <p:nvPr/>
          </p:nvSpPr>
          <p:spPr bwMode="auto">
            <a:xfrm>
              <a:off x="1767" y="2181"/>
              <a:ext cx="3525" cy="2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9" name="Text Box 49">
              <a:extLst>
                <a:ext uri="{FF2B5EF4-FFF2-40B4-BE49-F238E27FC236}">
                  <a16:creationId xmlns:a16="http://schemas.microsoft.com/office/drawing/2014/main" id="{1432FE9C-5BEB-19EF-04C9-A3C9E9C40EAF}"/>
                </a:ext>
              </a:extLst>
            </p:cNvPr>
            <p:cNvSpPr txBox="1">
              <a:spLocks noChangeArrowheads="1"/>
            </p:cNvSpPr>
            <p:nvPr/>
          </p:nvSpPr>
          <p:spPr bwMode="auto">
            <a:xfrm>
              <a:off x="1925" y="1893"/>
              <a:ext cx="20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b="1" dirty="0">
                  <a:solidFill>
                    <a:srgbClr val="FF0000"/>
                  </a:solidFill>
                  <a:latin typeface="Arial" panose="020B0604020202020204" pitchFamily="34" charset="0"/>
                  <a:ea typeface="幼圆" pitchFamily="49" charset="-122"/>
                </a:rPr>
                <a:t>确定随机数</a:t>
              </a:r>
              <a:r>
                <a:rPr kumimoji="0" lang="zh-CN" altLang="en-US" sz="2000" b="1" dirty="0">
                  <a:solidFill>
                    <a:schemeClr val="tx1"/>
                  </a:solidFill>
                  <a:latin typeface="Arial" panose="020B0604020202020204" pitchFamily="34" charset="0"/>
                  <a:ea typeface="幼圆" pitchFamily="49" charset="-122"/>
                </a:rPr>
                <a:t>，模拟输入变量</a:t>
              </a:r>
            </a:p>
          </p:txBody>
        </p:sp>
        <p:sp>
          <p:nvSpPr>
            <p:cNvPr id="45070" name="Text Box 50">
              <a:extLst>
                <a:ext uri="{FF2B5EF4-FFF2-40B4-BE49-F238E27FC236}">
                  <a16:creationId xmlns:a16="http://schemas.microsoft.com/office/drawing/2014/main" id="{5E6E15B4-4453-D384-BAAA-69DE4CA55947}"/>
                </a:ext>
              </a:extLst>
            </p:cNvPr>
            <p:cNvSpPr txBox="1">
              <a:spLocks noChangeArrowheads="1"/>
            </p:cNvSpPr>
            <p:nvPr/>
          </p:nvSpPr>
          <p:spPr bwMode="gray">
            <a:xfrm>
              <a:off x="1507" y="185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b="1">
                  <a:solidFill>
                    <a:schemeClr val="bg1"/>
                  </a:solidFill>
                  <a:latin typeface="Arial" panose="020B0604020202020204" pitchFamily="34" charset="0"/>
                  <a:ea typeface="宋体" panose="02010600030101010101" pitchFamily="2" charset="-122"/>
                </a:rPr>
                <a:t>3</a:t>
              </a:r>
            </a:p>
          </p:txBody>
        </p:sp>
      </p:grpSp>
      <p:sp>
        <p:nvSpPr>
          <p:cNvPr id="263219" name="Rectangle 51">
            <a:extLst>
              <a:ext uri="{FF2B5EF4-FFF2-40B4-BE49-F238E27FC236}">
                <a16:creationId xmlns:a16="http://schemas.microsoft.com/office/drawing/2014/main" id="{BA4BAE56-4C7E-3DAE-853F-1D1F82C674C1}"/>
              </a:ext>
            </a:extLst>
          </p:cNvPr>
          <p:cNvSpPr>
            <a:spLocks noChangeArrowheads="1"/>
          </p:cNvSpPr>
          <p:nvPr/>
        </p:nvSpPr>
        <p:spPr bwMode="auto">
          <a:xfrm>
            <a:off x="260687" y="1242918"/>
            <a:ext cx="28082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a:latin typeface="幼圆" pitchFamily="49" charset="-122"/>
                <a:ea typeface="幼圆" pitchFamily="49" charset="-122"/>
              </a:rPr>
              <a:t>   </a:t>
            </a:r>
            <a:r>
              <a:rPr lang="zh-CN" altLang="en-US" sz="2800" b="1" dirty="0">
                <a:solidFill>
                  <a:srgbClr val="C89014"/>
                </a:solidFill>
                <a:latin typeface="幼圆" pitchFamily="49" charset="-122"/>
                <a:ea typeface="幼圆" pitchFamily="49" charset="-122"/>
              </a:rPr>
              <a:t>实施步骤</a:t>
            </a:r>
          </a:p>
        </p:txBody>
      </p:sp>
      <p:sp>
        <p:nvSpPr>
          <p:cNvPr id="3" name="标题 4">
            <a:extLst>
              <a:ext uri="{FF2B5EF4-FFF2-40B4-BE49-F238E27FC236}">
                <a16:creationId xmlns:a16="http://schemas.microsoft.com/office/drawing/2014/main" id="{BBC0E897-180E-AA5D-05A3-ECDE84A62A95}"/>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4</a:t>
            </a:r>
            <a:r>
              <a:rPr lang="zh-CN" altLang="en-US" sz="2800" b="1" dirty="0">
                <a:latin typeface="幼圆" pitchFamily="49" charset="-122"/>
                <a:ea typeface="幼圆" pitchFamily="49" charset="-122"/>
              </a:rPr>
              <a:t>）蒙特卡洛模拟法</a:t>
            </a:r>
            <a:endParaRPr kumimoji="1"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63219"/>
                                        </p:tgtEl>
                                        <p:attrNameLst>
                                          <p:attrName>style.visibility</p:attrName>
                                        </p:attrNameLst>
                                      </p:cBhvr>
                                      <p:to>
                                        <p:strVal val="visible"/>
                                      </p:to>
                                    </p:set>
                                    <p:animEffect transition="in" filter="slide(fromLeft)">
                                      <p:cBhvr>
                                        <p:cTn id="7" dur="1000"/>
                                        <p:tgtEl>
                                          <p:spTgt spid="263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263171"/>
                                        </p:tgtEl>
                                        <p:attrNameLst>
                                          <p:attrName>style.visibility</p:attrName>
                                        </p:attrNameLst>
                                      </p:cBhvr>
                                      <p:to>
                                        <p:strVal val="visible"/>
                                      </p:to>
                                    </p:set>
                                    <p:anim calcmode="lin" valueType="num">
                                      <p:cBhvr>
                                        <p:cTn id="12" dur="1000" fill="hold"/>
                                        <p:tgtEl>
                                          <p:spTgt spid="263171"/>
                                        </p:tgtEl>
                                        <p:attrNameLst>
                                          <p:attrName>ppt_x</p:attrName>
                                        </p:attrNameLst>
                                      </p:cBhvr>
                                      <p:tavLst>
                                        <p:tav tm="0">
                                          <p:val>
                                            <p:strVal val="#ppt_x-.2"/>
                                          </p:val>
                                        </p:tav>
                                        <p:tav tm="100000">
                                          <p:val>
                                            <p:strVal val="#ppt_x"/>
                                          </p:val>
                                        </p:tav>
                                      </p:tavLst>
                                    </p:anim>
                                    <p:anim calcmode="lin" valueType="num">
                                      <p:cBhvr>
                                        <p:cTn id="13" dur="1000" fill="hold"/>
                                        <p:tgtEl>
                                          <p:spTgt spid="26317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63171"/>
                                        </p:tgtEl>
                                      </p:cBhvr>
                                    </p:animEffect>
                                  </p:childTnLst>
                                </p:cTn>
                              </p:par>
                            </p:childTnLst>
                          </p:cTn>
                        </p:par>
                        <p:par>
                          <p:cTn id="15" fill="hold" nodeType="afterGroup">
                            <p:stCondLst>
                              <p:cond delay="1000"/>
                            </p:stCondLst>
                            <p:childTnLst>
                              <p:par>
                                <p:cTn id="16" presetID="29" presetClass="entr" presetSubtype="0" fill="hold" nodeType="afterEffect">
                                  <p:stCondLst>
                                    <p:cond delay="0"/>
                                  </p:stCondLst>
                                  <p:childTnLst>
                                    <p:set>
                                      <p:cBhvr>
                                        <p:cTn id="17" dur="1" fill="hold">
                                          <p:stCondLst>
                                            <p:cond delay="0"/>
                                          </p:stCondLst>
                                        </p:cTn>
                                        <p:tgtEl>
                                          <p:spTgt spid="263179"/>
                                        </p:tgtEl>
                                        <p:attrNameLst>
                                          <p:attrName>style.visibility</p:attrName>
                                        </p:attrNameLst>
                                      </p:cBhvr>
                                      <p:to>
                                        <p:strVal val="visible"/>
                                      </p:to>
                                    </p:set>
                                    <p:anim calcmode="lin" valueType="num">
                                      <p:cBhvr>
                                        <p:cTn id="18" dur="1000" fill="hold"/>
                                        <p:tgtEl>
                                          <p:spTgt spid="263179"/>
                                        </p:tgtEl>
                                        <p:attrNameLst>
                                          <p:attrName>ppt_x</p:attrName>
                                        </p:attrNameLst>
                                      </p:cBhvr>
                                      <p:tavLst>
                                        <p:tav tm="0">
                                          <p:val>
                                            <p:strVal val="#ppt_x-.2"/>
                                          </p:val>
                                        </p:tav>
                                        <p:tav tm="100000">
                                          <p:val>
                                            <p:strVal val="#ppt_x"/>
                                          </p:val>
                                        </p:tav>
                                      </p:tavLst>
                                    </p:anim>
                                    <p:anim calcmode="lin" valueType="num">
                                      <p:cBhvr>
                                        <p:cTn id="19" dur="1000" fill="hold"/>
                                        <p:tgtEl>
                                          <p:spTgt spid="263179"/>
                                        </p:tgtEl>
                                        <p:attrNameLst>
                                          <p:attrName>ppt_y</p:attrName>
                                        </p:attrNameLst>
                                      </p:cBhvr>
                                      <p:tavLst>
                                        <p:tav tm="0">
                                          <p:val>
                                            <p:strVal val="#ppt_y"/>
                                          </p:val>
                                        </p:tav>
                                        <p:tav tm="100000">
                                          <p:val>
                                            <p:strVal val="#ppt_y"/>
                                          </p:val>
                                        </p:tav>
                                      </p:tavLst>
                                    </p:anim>
                                    <p:animEffect transition="in" filter="wipe(right)" prLst="gradientSize: 0.1">
                                      <p:cBhvr>
                                        <p:cTn id="20" dur="1000"/>
                                        <p:tgtEl>
                                          <p:spTgt spid="263179"/>
                                        </p:tgtEl>
                                      </p:cBhvr>
                                    </p:animEffect>
                                  </p:childTnLst>
                                </p:cTn>
                              </p:par>
                            </p:childTnLst>
                          </p:cTn>
                        </p:par>
                        <p:par>
                          <p:cTn id="21" fill="hold" nodeType="afterGroup">
                            <p:stCondLst>
                              <p:cond delay="2000"/>
                            </p:stCondLst>
                            <p:childTnLst>
                              <p:par>
                                <p:cTn id="22" presetID="29" presetClass="entr" presetSubtype="0" fill="hold" nodeType="afterEffect">
                                  <p:stCondLst>
                                    <p:cond delay="0"/>
                                  </p:stCondLst>
                                  <p:childTnLst>
                                    <p:set>
                                      <p:cBhvr>
                                        <p:cTn id="23" dur="1" fill="hold">
                                          <p:stCondLst>
                                            <p:cond delay="0"/>
                                          </p:stCondLst>
                                        </p:cTn>
                                        <p:tgtEl>
                                          <p:spTgt spid="263211"/>
                                        </p:tgtEl>
                                        <p:attrNameLst>
                                          <p:attrName>style.visibility</p:attrName>
                                        </p:attrNameLst>
                                      </p:cBhvr>
                                      <p:to>
                                        <p:strVal val="visible"/>
                                      </p:to>
                                    </p:set>
                                    <p:anim calcmode="lin" valueType="num">
                                      <p:cBhvr>
                                        <p:cTn id="24" dur="1000" fill="hold"/>
                                        <p:tgtEl>
                                          <p:spTgt spid="263211"/>
                                        </p:tgtEl>
                                        <p:attrNameLst>
                                          <p:attrName>ppt_x</p:attrName>
                                        </p:attrNameLst>
                                      </p:cBhvr>
                                      <p:tavLst>
                                        <p:tav tm="0">
                                          <p:val>
                                            <p:strVal val="#ppt_x-.2"/>
                                          </p:val>
                                        </p:tav>
                                        <p:tav tm="100000">
                                          <p:val>
                                            <p:strVal val="#ppt_x"/>
                                          </p:val>
                                        </p:tav>
                                      </p:tavLst>
                                    </p:anim>
                                    <p:anim calcmode="lin" valueType="num">
                                      <p:cBhvr>
                                        <p:cTn id="25" dur="1000" fill="hold"/>
                                        <p:tgtEl>
                                          <p:spTgt spid="263211"/>
                                        </p:tgtEl>
                                        <p:attrNameLst>
                                          <p:attrName>ppt_y</p:attrName>
                                        </p:attrNameLst>
                                      </p:cBhvr>
                                      <p:tavLst>
                                        <p:tav tm="0">
                                          <p:val>
                                            <p:strVal val="#ppt_y"/>
                                          </p:val>
                                        </p:tav>
                                        <p:tav tm="100000">
                                          <p:val>
                                            <p:strVal val="#ppt_y"/>
                                          </p:val>
                                        </p:tav>
                                      </p:tavLst>
                                    </p:anim>
                                    <p:animEffect transition="in" filter="wipe(right)" prLst="gradientSize: 0.1">
                                      <p:cBhvr>
                                        <p:cTn id="26" dur="1000"/>
                                        <p:tgtEl>
                                          <p:spTgt spid="263211"/>
                                        </p:tgtEl>
                                      </p:cBhvr>
                                    </p:animEffect>
                                  </p:childTnLst>
                                </p:cTn>
                              </p:par>
                            </p:childTnLst>
                          </p:cTn>
                        </p:par>
                        <p:par>
                          <p:cTn id="27" fill="hold" nodeType="afterGroup">
                            <p:stCondLst>
                              <p:cond delay="3000"/>
                            </p:stCondLst>
                            <p:childTnLst>
                              <p:par>
                                <p:cTn id="28" presetID="29" presetClass="entr" presetSubtype="0" fill="hold" nodeType="afterEffect">
                                  <p:stCondLst>
                                    <p:cond delay="0"/>
                                  </p:stCondLst>
                                  <p:childTnLst>
                                    <p:set>
                                      <p:cBhvr>
                                        <p:cTn id="29" dur="1" fill="hold">
                                          <p:stCondLst>
                                            <p:cond delay="0"/>
                                          </p:stCondLst>
                                        </p:cTn>
                                        <p:tgtEl>
                                          <p:spTgt spid="263187"/>
                                        </p:tgtEl>
                                        <p:attrNameLst>
                                          <p:attrName>style.visibility</p:attrName>
                                        </p:attrNameLst>
                                      </p:cBhvr>
                                      <p:to>
                                        <p:strVal val="visible"/>
                                      </p:to>
                                    </p:set>
                                    <p:anim calcmode="lin" valueType="num">
                                      <p:cBhvr>
                                        <p:cTn id="30" dur="1000" fill="hold"/>
                                        <p:tgtEl>
                                          <p:spTgt spid="263187"/>
                                        </p:tgtEl>
                                        <p:attrNameLst>
                                          <p:attrName>ppt_x</p:attrName>
                                        </p:attrNameLst>
                                      </p:cBhvr>
                                      <p:tavLst>
                                        <p:tav tm="0">
                                          <p:val>
                                            <p:strVal val="#ppt_x-.2"/>
                                          </p:val>
                                        </p:tav>
                                        <p:tav tm="100000">
                                          <p:val>
                                            <p:strVal val="#ppt_x"/>
                                          </p:val>
                                        </p:tav>
                                      </p:tavLst>
                                    </p:anim>
                                    <p:anim calcmode="lin" valueType="num">
                                      <p:cBhvr>
                                        <p:cTn id="31" dur="1000" fill="hold"/>
                                        <p:tgtEl>
                                          <p:spTgt spid="263187"/>
                                        </p:tgtEl>
                                        <p:attrNameLst>
                                          <p:attrName>ppt_y</p:attrName>
                                        </p:attrNameLst>
                                      </p:cBhvr>
                                      <p:tavLst>
                                        <p:tav tm="0">
                                          <p:val>
                                            <p:strVal val="#ppt_y"/>
                                          </p:val>
                                        </p:tav>
                                        <p:tav tm="100000">
                                          <p:val>
                                            <p:strVal val="#ppt_y"/>
                                          </p:val>
                                        </p:tav>
                                      </p:tavLst>
                                    </p:anim>
                                    <p:animEffect transition="in" filter="wipe(right)" prLst="gradientSize: 0.1">
                                      <p:cBhvr>
                                        <p:cTn id="32" dur="1000"/>
                                        <p:tgtEl>
                                          <p:spTgt spid="263187"/>
                                        </p:tgtEl>
                                      </p:cBhvr>
                                    </p:animEffect>
                                  </p:childTnLst>
                                </p:cTn>
                              </p:par>
                            </p:childTnLst>
                          </p:cTn>
                        </p:par>
                        <p:par>
                          <p:cTn id="33" fill="hold" nodeType="afterGroup">
                            <p:stCondLst>
                              <p:cond delay="4000"/>
                            </p:stCondLst>
                            <p:childTnLst>
                              <p:par>
                                <p:cTn id="34" presetID="29" presetClass="entr" presetSubtype="0" fill="hold" nodeType="afterEffect">
                                  <p:stCondLst>
                                    <p:cond delay="0"/>
                                  </p:stCondLst>
                                  <p:childTnLst>
                                    <p:set>
                                      <p:cBhvr>
                                        <p:cTn id="35" dur="1" fill="hold">
                                          <p:stCondLst>
                                            <p:cond delay="0"/>
                                          </p:stCondLst>
                                        </p:cTn>
                                        <p:tgtEl>
                                          <p:spTgt spid="263195"/>
                                        </p:tgtEl>
                                        <p:attrNameLst>
                                          <p:attrName>style.visibility</p:attrName>
                                        </p:attrNameLst>
                                      </p:cBhvr>
                                      <p:to>
                                        <p:strVal val="visible"/>
                                      </p:to>
                                    </p:set>
                                    <p:anim calcmode="lin" valueType="num">
                                      <p:cBhvr>
                                        <p:cTn id="36" dur="1000" fill="hold"/>
                                        <p:tgtEl>
                                          <p:spTgt spid="263195"/>
                                        </p:tgtEl>
                                        <p:attrNameLst>
                                          <p:attrName>ppt_x</p:attrName>
                                        </p:attrNameLst>
                                      </p:cBhvr>
                                      <p:tavLst>
                                        <p:tav tm="0">
                                          <p:val>
                                            <p:strVal val="#ppt_x-.2"/>
                                          </p:val>
                                        </p:tav>
                                        <p:tav tm="100000">
                                          <p:val>
                                            <p:strVal val="#ppt_x"/>
                                          </p:val>
                                        </p:tav>
                                      </p:tavLst>
                                    </p:anim>
                                    <p:anim calcmode="lin" valueType="num">
                                      <p:cBhvr>
                                        <p:cTn id="37" dur="1000" fill="hold"/>
                                        <p:tgtEl>
                                          <p:spTgt spid="263195"/>
                                        </p:tgtEl>
                                        <p:attrNameLst>
                                          <p:attrName>ppt_y</p:attrName>
                                        </p:attrNameLst>
                                      </p:cBhvr>
                                      <p:tavLst>
                                        <p:tav tm="0">
                                          <p:val>
                                            <p:strVal val="#ppt_y"/>
                                          </p:val>
                                        </p:tav>
                                        <p:tav tm="100000">
                                          <p:val>
                                            <p:strVal val="#ppt_y"/>
                                          </p:val>
                                        </p:tav>
                                      </p:tavLst>
                                    </p:anim>
                                    <p:animEffect transition="in" filter="wipe(right)" prLst="gradientSize: 0.1">
                                      <p:cBhvr>
                                        <p:cTn id="38" dur="1000"/>
                                        <p:tgtEl>
                                          <p:spTgt spid="263195"/>
                                        </p:tgtEl>
                                      </p:cBhvr>
                                    </p:animEffect>
                                  </p:childTnLst>
                                </p:cTn>
                              </p:par>
                            </p:childTnLst>
                          </p:cTn>
                        </p:par>
                        <p:par>
                          <p:cTn id="39" fill="hold" nodeType="afterGroup">
                            <p:stCondLst>
                              <p:cond delay="5000"/>
                            </p:stCondLst>
                            <p:childTnLst>
                              <p:par>
                                <p:cTn id="40" presetID="29" presetClass="entr" presetSubtype="0" fill="hold" nodeType="afterEffect">
                                  <p:stCondLst>
                                    <p:cond delay="0"/>
                                  </p:stCondLst>
                                  <p:childTnLst>
                                    <p:set>
                                      <p:cBhvr>
                                        <p:cTn id="41" dur="1" fill="hold">
                                          <p:stCondLst>
                                            <p:cond delay="0"/>
                                          </p:stCondLst>
                                        </p:cTn>
                                        <p:tgtEl>
                                          <p:spTgt spid="263203"/>
                                        </p:tgtEl>
                                        <p:attrNameLst>
                                          <p:attrName>style.visibility</p:attrName>
                                        </p:attrNameLst>
                                      </p:cBhvr>
                                      <p:to>
                                        <p:strVal val="visible"/>
                                      </p:to>
                                    </p:set>
                                    <p:anim calcmode="lin" valueType="num">
                                      <p:cBhvr>
                                        <p:cTn id="42" dur="1000" fill="hold"/>
                                        <p:tgtEl>
                                          <p:spTgt spid="263203"/>
                                        </p:tgtEl>
                                        <p:attrNameLst>
                                          <p:attrName>ppt_x</p:attrName>
                                        </p:attrNameLst>
                                      </p:cBhvr>
                                      <p:tavLst>
                                        <p:tav tm="0">
                                          <p:val>
                                            <p:strVal val="#ppt_x-.2"/>
                                          </p:val>
                                        </p:tav>
                                        <p:tav tm="100000">
                                          <p:val>
                                            <p:strVal val="#ppt_x"/>
                                          </p:val>
                                        </p:tav>
                                      </p:tavLst>
                                    </p:anim>
                                    <p:anim calcmode="lin" valueType="num">
                                      <p:cBhvr>
                                        <p:cTn id="43" dur="1000" fill="hold"/>
                                        <p:tgtEl>
                                          <p:spTgt spid="263203"/>
                                        </p:tgtEl>
                                        <p:attrNameLst>
                                          <p:attrName>ppt_y</p:attrName>
                                        </p:attrNameLst>
                                      </p:cBhvr>
                                      <p:tavLst>
                                        <p:tav tm="0">
                                          <p:val>
                                            <p:strVal val="#ppt_y"/>
                                          </p:val>
                                        </p:tav>
                                        <p:tav tm="100000">
                                          <p:val>
                                            <p:strVal val="#ppt_y"/>
                                          </p:val>
                                        </p:tav>
                                      </p:tavLst>
                                    </p:anim>
                                    <p:animEffect transition="in" filter="wipe(right)" prLst="gradientSize: 0.1">
                                      <p:cBhvr>
                                        <p:cTn id="44" dur="1000"/>
                                        <p:tgtEl>
                                          <p:spTgt spid="263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08BF24ED-63BB-EBE4-9EE2-A62CC1157235}"/>
              </a:ext>
            </a:extLst>
          </p:cNvPr>
          <p:cNvSpPr>
            <a:spLocks noChangeArrowheads="1"/>
          </p:cNvSpPr>
          <p:nvPr/>
        </p:nvSpPr>
        <p:spPr bwMode="auto">
          <a:xfrm>
            <a:off x="865981" y="2716917"/>
            <a:ext cx="7340600" cy="1152525"/>
          </a:xfrm>
          <a:prstGeom prst="rect">
            <a:avLst/>
          </a:prstGeom>
          <a:gradFill rotWithShape="1">
            <a:gsLst>
              <a:gs pos="0">
                <a:schemeClr val="bg1"/>
              </a:gs>
              <a:gs pos="100000">
                <a:srgbClr val="FFFFCC"/>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6082" name="灯片编号占位符 3">
            <a:extLst>
              <a:ext uri="{FF2B5EF4-FFF2-40B4-BE49-F238E27FC236}">
                <a16:creationId xmlns:a16="http://schemas.microsoft.com/office/drawing/2014/main" id="{550A3937-A2F7-3559-F53F-73D567ED828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6E075A-3A5E-B54D-89C2-DFA58C901E41}" type="slidenum">
              <a:rPr kumimoji="0" lang="en-US" altLang="zh-CN" sz="1000">
                <a:solidFill>
                  <a:schemeClr val="bg2"/>
                </a:solidFill>
                <a:ea typeface="华文行楷" panose="02010800040101010101" pitchFamily="2" charset="-122"/>
              </a:rPr>
              <a:pPr>
                <a:spcBef>
                  <a:spcPct val="0"/>
                </a:spcBef>
                <a:buClrTx/>
                <a:buSzTx/>
                <a:buFontTx/>
                <a:buNone/>
              </a:pPr>
              <a:t>25</a:t>
            </a:fld>
            <a:endParaRPr kumimoji="0" lang="en-US" altLang="zh-CN" sz="1000">
              <a:solidFill>
                <a:schemeClr val="bg2"/>
              </a:solidFill>
              <a:ea typeface="华文行楷" panose="02010800040101010101" pitchFamily="2" charset="-122"/>
            </a:endParaRPr>
          </a:p>
        </p:txBody>
      </p:sp>
      <p:sp>
        <p:nvSpPr>
          <p:cNvPr id="254009" name="Rectangle 57">
            <a:extLst>
              <a:ext uri="{FF2B5EF4-FFF2-40B4-BE49-F238E27FC236}">
                <a16:creationId xmlns:a16="http://schemas.microsoft.com/office/drawing/2014/main" id="{438B953E-F4C1-F4B6-AC7E-0A0941D0EA3D}"/>
              </a:ext>
            </a:extLst>
          </p:cNvPr>
          <p:cNvSpPr>
            <a:spLocks noChangeArrowheads="1"/>
          </p:cNvSpPr>
          <p:nvPr/>
        </p:nvSpPr>
        <p:spPr bwMode="auto">
          <a:xfrm>
            <a:off x="755650" y="1180252"/>
            <a:ext cx="5219700" cy="447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200" b="1" dirty="0">
                <a:latin typeface="幼圆" pitchFamily="49" charset="-122"/>
                <a:ea typeface="幼圆" pitchFamily="49" charset="-122"/>
              </a:rPr>
              <a:t>①</a:t>
            </a:r>
            <a:r>
              <a:rPr lang="en-US" altLang="zh-CN" sz="2200" b="1" dirty="0">
                <a:solidFill>
                  <a:srgbClr val="000000"/>
                </a:solidFill>
                <a:latin typeface="Arial" panose="020B0604020202020204" pitchFamily="34" charset="0"/>
                <a:ea typeface="幼圆" pitchFamily="49" charset="-122"/>
              </a:rPr>
              <a:t> </a:t>
            </a:r>
            <a:r>
              <a:rPr lang="zh-CN" altLang="en-US" sz="2200" b="1" dirty="0">
                <a:latin typeface="幼圆" pitchFamily="49" charset="-122"/>
                <a:ea typeface="幼圆" pitchFamily="49" charset="-122"/>
              </a:rPr>
              <a:t>离散型随机变量的蒙特卡洛模拟</a:t>
            </a:r>
          </a:p>
        </p:txBody>
      </p:sp>
      <p:sp>
        <p:nvSpPr>
          <p:cNvPr id="3" name="标题 4">
            <a:extLst>
              <a:ext uri="{FF2B5EF4-FFF2-40B4-BE49-F238E27FC236}">
                <a16:creationId xmlns:a16="http://schemas.microsoft.com/office/drawing/2014/main" id="{DF8858C5-9B67-9311-8773-4FD3C09FC184}"/>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4</a:t>
            </a:r>
            <a:r>
              <a:rPr lang="zh-CN" altLang="en-US" sz="2800" b="1" dirty="0">
                <a:latin typeface="幼圆" pitchFamily="49" charset="-122"/>
                <a:ea typeface="幼圆" pitchFamily="49" charset="-122"/>
              </a:rPr>
              <a:t>）蒙特卡洛模拟法</a:t>
            </a:r>
            <a:endParaRPr kumimoji="1" lang="zh-CN" altLang="en-US" sz="2800" dirty="0"/>
          </a:p>
        </p:txBody>
      </p:sp>
      <p:sp>
        <p:nvSpPr>
          <p:cNvPr id="2" name="Rectangle 4">
            <a:extLst>
              <a:ext uri="{FF2B5EF4-FFF2-40B4-BE49-F238E27FC236}">
                <a16:creationId xmlns:a16="http://schemas.microsoft.com/office/drawing/2014/main" id="{238A791D-8A10-C033-C806-29ECD12679CD}"/>
              </a:ext>
            </a:extLst>
          </p:cNvPr>
          <p:cNvSpPr>
            <a:spLocks noChangeArrowheads="1"/>
          </p:cNvSpPr>
          <p:nvPr/>
        </p:nvSpPr>
        <p:spPr bwMode="auto">
          <a:xfrm>
            <a:off x="503237" y="1853825"/>
            <a:ext cx="8137525" cy="1050353"/>
          </a:xfrm>
          <a:prstGeom prst="rect">
            <a:avLst/>
          </a:prstGeom>
          <a:gradFill rotWithShape="1">
            <a:gsLst>
              <a:gs pos="0">
                <a:schemeClr val="accent1"/>
              </a:gs>
              <a:gs pos="100000">
                <a:schemeClr val="accent1">
                  <a:gamma/>
                  <a:tint val="0"/>
                  <a:invGamma/>
                </a:schemeClr>
              </a:gs>
            </a:gsLst>
            <a:lin ang="5400000" scaled="1"/>
          </a:gradFill>
          <a:ln>
            <a:noFill/>
          </a:ln>
          <a:effectLst/>
        </p:spPr>
        <p:txBody>
          <a:bodyPr lIns="90000" tIns="46800" rIns="90000" bIns="46800">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a:t>
            </a:r>
            <a:r>
              <a:rPr kumimoji="0"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例</a:t>
            </a:r>
            <a:r>
              <a:rPr kumimoji="0" lang="en-US" altLang="zh-CN"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6-9】</a:t>
            </a:r>
            <a:r>
              <a:rPr kumimoji="0" lang="zh-CN" altLang="en-US" sz="22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某项目现金流量为随机变量，概率分布如下，试进行模拟试验。</a:t>
            </a:r>
          </a:p>
        </p:txBody>
      </p:sp>
      <p:graphicFrame>
        <p:nvGraphicFramePr>
          <p:cNvPr id="4" name="Group 36">
            <a:extLst>
              <a:ext uri="{FF2B5EF4-FFF2-40B4-BE49-F238E27FC236}">
                <a16:creationId xmlns:a16="http://schemas.microsoft.com/office/drawing/2014/main" id="{D0768EBE-611B-1DA7-7B04-4C91626714B8}"/>
              </a:ext>
            </a:extLst>
          </p:cNvPr>
          <p:cNvGraphicFramePr>
            <a:graphicFrameLocks noGrp="1"/>
          </p:cNvGraphicFramePr>
          <p:nvPr>
            <p:extLst>
              <p:ext uri="{D42A27DB-BD31-4B8C-83A1-F6EECF244321}">
                <p14:modId xmlns:p14="http://schemas.microsoft.com/office/powerpoint/2010/main" val="3964073832"/>
              </p:ext>
            </p:extLst>
          </p:nvPr>
        </p:nvGraphicFramePr>
        <p:xfrm>
          <a:off x="755650" y="3288120"/>
          <a:ext cx="7340599" cy="1331406"/>
        </p:xfrm>
        <a:graphic>
          <a:graphicData uri="http://schemas.openxmlformats.org/drawingml/2006/table">
            <a:tbl>
              <a:tblPr/>
              <a:tblGrid>
                <a:gridCol w="2282561">
                  <a:extLst>
                    <a:ext uri="{9D8B030D-6E8A-4147-A177-3AD203B41FA5}">
                      <a16:colId xmlns:a16="http://schemas.microsoft.com/office/drawing/2014/main" val="2651513529"/>
                    </a:ext>
                  </a:extLst>
                </a:gridCol>
                <a:gridCol w="1264509">
                  <a:extLst>
                    <a:ext uri="{9D8B030D-6E8A-4147-A177-3AD203B41FA5}">
                      <a16:colId xmlns:a16="http://schemas.microsoft.com/office/drawing/2014/main" val="3063139127"/>
                    </a:ext>
                  </a:extLst>
                </a:gridCol>
                <a:gridCol w="1264510">
                  <a:extLst>
                    <a:ext uri="{9D8B030D-6E8A-4147-A177-3AD203B41FA5}">
                      <a16:colId xmlns:a16="http://schemas.microsoft.com/office/drawing/2014/main" val="1572215522"/>
                    </a:ext>
                  </a:extLst>
                </a:gridCol>
                <a:gridCol w="1264509">
                  <a:extLst>
                    <a:ext uri="{9D8B030D-6E8A-4147-A177-3AD203B41FA5}">
                      <a16:colId xmlns:a16="http://schemas.microsoft.com/office/drawing/2014/main" val="1505064825"/>
                    </a:ext>
                  </a:extLst>
                </a:gridCol>
                <a:gridCol w="1264510">
                  <a:extLst>
                    <a:ext uri="{9D8B030D-6E8A-4147-A177-3AD203B41FA5}">
                      <a16:colId xmlns:a16="http://schemas.microsoft.com/office/drawing/2014/main" val="1190102961"/>
                    </a:ext>
                  </a:extLst>
                </a:gridCol>
              </a:tblGrid>
              <a:tr h="665703">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1" i="0" u="none" strike="noStrike" cap="none" normalizeH="0" baseline="0" dirty="0">
                          <a:ln>
                            <a:noFill/>
                          </a:ln>
                          <a:solidFill>
                            <a:srgbClr val="000000"/>
                          </a:solidFill>
                          <a:effectLst/>
                          <a:latin typeface="Times New Roman" panose="02020603050405020304" pitchFamily="18" charset="0"/>
                          <a:ea typeface="隶书" pitchFamily="49" charset="-122"/>
                        </a:rPr>
                        <a:t>年净现金流量</a:t>
                      </a:r>
                    </a:p>
                  </a:txBody>
                  <a:tcPr marL="0" marR="0" marT="0" marB="0" anchor="ctr" anchorCtr="1" horzOverflow="overflow">
                    <a:lnL>
                      <a:noFill/>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1" i="0" u="none" strike="noStrike" cap="none" normalizeH="0" baseline="0" dirty="0">
                          <a:ln>
                            <a:noFill/>
                          </a:ln>
                          <a:solidFill>
                            <a:srgbClr val="000000"/>
                          </a:solidFill>
                          <a:effectLst/>
                          <a:latin typeface="Times New Roman" panose="02020603050405020304" pitchFamily="18" charset="0"/>
                          <a:ea typeface="隶书" pitchFamily="49" charset="-122"/>
                        </a:rPr>
                        <a:t>10000</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1" i="0" u="none" strike="noStrike" cap="none" normalizeH="0" baseline="0" dirty="0">
                          <a:ln>
                            <a:noFill/>
                          </a:ln>
                          <a:solidFill>
                            <a:srgbClr val="000000"/>
                          </a:solidFill>
                          <a:effectLst/>
                          <a:latin typeface="Times New Roman" panose="02020603050405020304" pitchFamily="18" charset="0"/>
                          <a:ea typeface="隶书" pitchFamily="49" charset="-122"/>
                        </a:rPr>
                        <a:t>15000</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1" i="0" u="none" strike="noStrike" cap="none" normalizeH="0" baseline="0" dirty="0">
                          <a:ln>
                            <a:noFill/>
                          </a:ln>
                          <a:solidFill>
                            <a:srgbClr val="000000"/>
                          </a:solidFill>
                          <a:effectLst/>
                          <a:latin typeface="Times New Roman" panose="02020603050405020304" pitchFamily="18" charset="0"/>
                          <a:ea typeface="隶书" pitchFamily="49" charset="-122"/>
                        </a:rPr>
                        <a:t>20000</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1" i="0" u="none" strike="noStrike" cap="none" normalizeH="0" baseline="0" dirty="0">
                          <a:ln>
                            <a:noFill/>
                          </a:ln>
                          <a:solidFill>
                            <a:srgbClr val="000000"/>
                          </a:solidFill>
                          <a:effectLst/>
                          <a:latin typeface="Times New Roman" panose="02020603050405020304" pitchFamily="18" charset="0"/>
                          <a:ea typeface="隶书" pitchFamily="49" charset="-122"/>
                        </a:rPr>
                        <a:t>25000</a:t>
                      </a:r>
                    </a:p>
                  </a:txBody>
                  <a:tcPr marL="0" marR="0" marT="0" marB="0" anchor="ctr" anchorCtr="1" horzOverflow="overflow">
                    <a:lnL w="12700" cap="flat" cmpd="sng" algn="ctr">
                      <a:solidFill>
                        <a:srgbClr val="000000"/>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3305229"/>
                  </a:ext>
                </a:extLst>
              </a:tr>
              <a:tr h="665703">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200" b="1" i="0" u="none" strike="noStrike" cap="none" normalizeH="0" baseline="0">
                          <a:ln>
                            <a:noFill/>
                          </a:ln>
                          <a:solidFill>
                            <a:srgbClr val="000000"/>
                          </a:solidFill>
                          <a:effectLst/>
                          <a:latin typeface="Times New Roman" panose="02020603050405020304" pitchFamily="18" charset="0"/>
                          <a:ea typeface="隶书" pitchFamily="49" charset="-122"/>
                        </a:rPr>
                        <a:t>概率分布</a:t>
                      </a:r>
                      <a:r>
                        <a:rPr kumimoji="1" lang="en-US" altLang="zh-CN" sz="2200" b="1" i="0" u="none" strike="noStrike" cap="none" normalizeH="0" baseline="0">
                          <a:ln>
                            <a:noFill/>
                          </a:ln>
                          <a:solidFill>
                            <a:srgbClr val="000000"/>
                          </a:solidFill>
                          <a:effectLst/>
                          <a:latin typeface="Times New Roman" panose="02020603050405020304" pitchFamily="18" charset="0"/>
                          <a:ea typeface="隶书" pitchFamily="49" charset="-122"/>
                        </a:rPr>
                        <a:t>P</a:t>
                      </a: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1" i="0" u="none" strike="noStrike" cap="none" normalizeH="0" baseline="0">
                          <a:ln>
                            <a:noFill/>
                          </a:ln>
                          <a:solidFill>
                            <a:srgbClr val="000000"/>
                          </a:solidFill>
                          <a:effectLst/>
                          <a:latin typeface="Times New Roman" panose="02020603050405020304" pitchFamily="18" charset="0"/>
                          <a:ea typeface="隶书" pitchFamily="49" charset="-122"/>
                        </a:rPr>
                        <a:t>0.1</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1" i="0" u="none" strike="noStrike" cap="none" normalizeH="0" baseline="0">
                          <a:ln>
                            <a:noFill/>
                          </a:ln>
                          <a:solidFill>
                            <a:srgbClr val="000000"/>
                          </a:solidFill>
                          <a:effectLst/>
                          <a:latin typeface="Times New Roman" panose="02020603050405020304" pitchFamily="18" charset="0"/>
                          <a:ea typeface="隶书" pitchFamily="49" charset="-122"/>
                        </a:rPr>
                        <a:t>0.5</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1" i="0" u="none" strike="noStrike" cap="none" normalizeH="0" baseline="0" dirty="0">
                          <a:ln>
                            <a:noFill/>
                          </a:ln>
                          <a:solidFill>
                            <a:srgbClr val="000000"/>
                          </a:solidFill>
                          <a:effectLst/>
                          <a:latin typeface="Times New Roman" panose="02020603050405020304" pitchFamily="18" charset="0"/>
                          <a:ea typeface="隶书" pitchFamily="49" charset="-122"/>
                        </a:rPr>
                        <a:t>0.25</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200" b="1" i="0" u="none" strike="noStrike" cap="none" normalizeH="0" baseline="0" dirty="0">
                          <a:ln>
                            <a:noFill/>
                          </a:ln>
                          <a:solidFill>
                            <a:srgbClr val="000000"/>
                          </a:solidFill>
                          <a:effectLst/>
                          <a:latin typeface="Times New Roman" panose="02020603050405020304" pitchFamily="18" charset="0"/>
                          <a:ea typeface="隶书" pitchFamily="49" charset="-122"/>
                        </a:rPr>
                        <a:t>0.15</a:t>
                      </a: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8719932"/>
                  </a:ext>
                </a:extLst>
              </a:tr>
            </a:tbl>
          </a:graphicData>
        </a:graphic>
      </p:graphicFrame>
    </p:spTree>
    <p:extLst>
      <p:ext uri="{BB962C8B-B14F-4D97-AF65-F5344CB8AC3E}">
        <p14:creationId xmlns:p14="http://schemas.microsoft.com/office/powerpoint/2010/main" val="37912707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4009"/>
                                        </p:tgtEl>
                                        <p:attrNameLst>
                                          <p:attrName>style.visibility</p:attrName>
                                        </p:attrNameLst>
                                      </p:cBhvr>
                                      <p:to>
                                        <p:strVal val="visible"/>
                                      </p:to>
                                    </p:set>
                                    <p:animEffect transition="in" filter="slide(fromBottom)">
                                      <p:cBhvr>
                                        <p:cTn id="7" dur="500"/>
                                        <p:tgtEl>
                                          <p:spTgt spid="25400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par>
                          <p:cTn id="13" fill="hold">
                            <p:stCondLst>
                              <p:cond delay="500"/>
                            </p:stCondLst>
                            <p:childTnLst>
                              <p:par>
                                <p:cTn id="14" presetID="1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Bottom)">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400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08BF24ED-63BB-EBE4-9EE2-A62CC1157235}"/>
              </a:ext>
            </a:extLst>
          </p:cNvPr>
          <p:cNvSpPr>
            <a:spLocks noChangeArrowheads="1"/>
          </p:cNvSpPr>
          <p:nvPr/>
        </p:nvSpPr>
        <p:spPr bwMode="auto">
          <a:xfrm>
            <a:off x="416706" y="1000607"/>
            <a:ext cx="6353175" cy="727218"/>
          </a:xfrm>
          <a:prstGeom prst="rect">
            <a:avLst/>
          </a:prstGeom>
          <a:gradFill rotWithShape="1">
            <a:gsLst>
              <a:gs pos="0">
                <a:schemeClr val="bg1"/>
              </a:gs>
              <a:gs pos="100000">
                <a:srgbClr val="FFFFCC"/>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6082" name="灯片编号占位符 3">
            <a:extLst>
              <a:ext uri="{FF2B5EF4-FFF2-40B4-BE49-F238E27FC236}">
                <a16:creationId xmlns:a16="http://schemas.microsoft.com/office/drawing/2014/main" id="{550A3937-A2F7-3559-F53F-73D567ED828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6E075A-3A5E-B54D-89C2-DFA58C901E41}" type="slidenum">
              <a:rPr kumimoji="0" lang="en-US" altLang="zh-CN" sz="1000">
                <a:solidFill>
                  <a:schemeClr val="bg2"/>
                </a:solidFill>
                <a:ea typeface="华文行楷" panose="02010800040101010101" pitchFamily="2" charset="-122"/>
              </a:rPr>
              <a:pPr>
                <a:spcBef>
                  <a:spcPct val="0"/>
                </a:spcBef>
                <a:buClrTx/>
                <a:buSzTx/>
                <a:buFontTx/>
                <a:buNone/>
              </a:pPr>
              <a:t>26</a:t>
            </a:fld>
            <a:endParaRPr kumimoji="0" lang="en-US" altLang="zh-CN" sz="1000">
              <a:solidFill>
                <a:schemeClr val="bg2"/>
              </a:solidFill>
              <a:ea typeface="华文行楷" panose="02010800040101010101" pitchFamily="2" charset="-122"/>
            </a:endParaRPr>
          </a:p>
        </p:txBody>
      </p:sp>
      <p:sp>
        <p:nvSpPr>
          <p:cNvPr id="3" name="标题 4">
            <a:extLst>
              <a:ext uri="{FF2B5EF4-FFF2-40B4-BE49-F238E27FC236}">
                <a16:creationId xmlns:a16="http://schemas.microsoft.com/office/drawing/2014/main" id="{DF8858C5-9B67-9311-8773-4FD3C09FC184}"/>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4</a:t>
            </a:r>
            <a:r>
              <a:rPr lang="zh-CN" altLang="en-US" sz="2800" b="1" dirty="0">
                <a:latin typeface="幼圆" pitchFamily="49" charset="-122"/>
                <a:ea typeface="幼圆" pitchFamily="49" charset="-122"/>
              </a:rPr>
              <a:t>）蒙特卡洛模拟法</a:t>
            </a:r>
            <a:endParaRPr kumimoji="1" lang="zh-CN" altLang="en-US" sz="2800" dirty="0"/>
          </a:p>
        </p:txBody>
      </p:sp>
      <p:sp>
        <p:nvSpPr>
          <p:cNvPr id="6" name="Text Box 27">
            <a:extLst>
              <a:ext uri="{FF2B5EF4-FFF2-40B4-BE49-F238E27FC236}">
                <a16:creationId xmlns:a16="http://schemas.microsoft.com/office/drawing/2014/main" id="{E095BE55-CEBD-EE20-6E54-156C2A056028}"/>
              </a:ext>
            </a:extLst>
          </p:cNvPr>
          <p:cNvSpPr txBox="1">
            <a:spLocks noChangeArrowheads="1"/>
          </p:cNvSpPr>
          <p:nvPr/>
        </p:nvSpPr>
        <p:spPr bwMode="auto">
          <a:xfrm>
            <a:off x="206515" y="1355953"/>
            <a:ext cx="6353175" cy="43306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解：根据概率分布情况画出累计概率分布图如下：</a:t>
            </a:r>
          </a:p>
        </p:txBody>
      </p:sp>
      <p:pic>
        <p:nvPicPr>
          <p:cNvPr id="7" name="图片 6">
            <a:extLst>
              <a:ext uri="{FF2B5EF4-FFF2-40B4-BE49-F238E27FC236}">
                <a16:creationId xmlns:a16="http://schemas.microsoft.com/office/drawing/2014/main" id="{7114A8D8-0CC0-4D71-18DD-50AE08842729}"/>
              </a:ext>
            </a:extLst>
          </p:cNvPr>
          <p:cNvPicPr>
            <a:picLocks noChangeAspect="1"/>
          </p:cNvPicPr>
          <p:nvPr/>
        </p:nvPicPr>
        <p:blipFill>
          <a:blip r:embed="rId2"/>
          <a:stretch>
            <a:fillRect/>
          </a:stretch>
        </p:blipFill>
        <p:spPr>
          <a:xfrm>
            <a:off x="729716" y="1812373"/>
            <a:ext cx="6383004" cy="2371605"/>
          </a:xfrm>
          <a:prstGeom prst="rect">
            <a:avLst/>
          </a:prstGeom>
        </p:spPr>
      </p:pic>
      <p:sp>
        <p:nvSpPr>
          <p:cNvPr id="8" name="Text Box 4">
            <a:extLst>
              <a:ext uri="{FF2B5EF4-FFF2-40B4-BE49-F238E27FC236}">
                <a16:creationId xmlns:a16="http://schemas.microsoft.com/office/drawing/2014/main" id="{17FDABBD-349F-50FD-5102-D0E830465638}"/>
              </a:ext>
            </a:extLst>
          </p:cNvPr>
          <p:cNvSpPr txBox="1">
            <a:spLocks noChangeArrowheads="1"/>
          </p:cNvSpPr>
          <p:nvPr/>
        </p:nvSpPr>
        <p:spPr bwMode="auto">
          <a:xfrm>
            <a:off x="206515" y="4355455"/>
            <a:ext cx="5542201" cy="43306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由图可知随机数与年净现金流量的关系为：</a:t>
            </a:r>
          </a:p>
        </p:txBody>
      </p:sp>
      <p:graphicFrame>
        <p:nvGraphicFramePr>
          <p:cNvPr id="9" name="Group 27">
            <a:extLst>
              <a:ext uri="{FF2B5EF4-FFF2-40B4-BE49-F238E27FC236}">
                <a16:creationId xmlns:a16="http://schemas.microsoft.com/office/drawing/2014/main" id="{91492C04-459A-997B-3D58-DD12631BD5B8}"/>
              </a:ext>
            </a:extLst>
          </p:cNvPr>
          <p:cNvGraphicFramePr>
            <a:graphicFrameLocks noGrp="1"/>
          </p:cNvGraphicFramePr>
          <p:nvPr>
            <p:extLst>
              <p:ext uri="{D42A27DB-BD31-4B8C-83A1-F6EECF244321}">
                <p14:modId xmlns:p14="http://schemas.microsoft.com/office/powerpoint/2010/main" val="3413650107"/>
              </p:ext>
            </p:extLst>
          </p:nvPr>
        </p:nvGraphicFramePr>
        <p:xfrm>
          <a:off x="260858" y="5176479"/>
          <a:ext cx="7947025" cy="936626"/>
        </p:xfrm>
        <a:graphic>
          <a:graphicData uri="http://schemas.openxmlformats.org/drawingml/2006/table">
            <a:tbl>
              <a:tblPr/>
              <a:tblGrid>
                <a:gridCol w="1711325">
                  <a:extLst>
                    <a:ext uri="{9D8B030D-6E8A-4147-A177-3AD203B41FA5}">
                      <a16:colId xmlns:a16="http://schemas.microsoft.com/office/drawing/2014/main" val="4158402509"/>
                    </a:ext>
                  </a:extLst>
                </a:gridCol>
                <a:gridCol w="1425575">
                  <a:extLst>
                    <a:ext uri="{9D8B030D-6E8A-4147-A177-3AD203B41FA5}">
                      <a16:colId xmlns:a16="http://schemas.microsoft.com/office/drawing/2014/main" val="2428647124"/>
                    </a:ext>
                  </a:extLst>
                </a:gridCol>
                <a:gridCol w="1446213">
                  <a:extLst>
                    <a:ext uri="{9D8B030D-6E8A-4147-A177-3AD203B41FA5}">
                      <a16:colId xmlns:a16="http://schemas.microsoft.com/office/drawing/2014/main" val="4086788107"/>
                    </a:ext>
                  </a:extLst>
                </a:gridCol>
                <a:gridCol w="1652587">
                  <a:extLst>
                    <a:ext uri="{9D8B030D-6E8A-4147-A177-3AD203B41FA5}">
                      <a16:colId xmlns:a16="http://schemas.microsoft.com/office/drawing/2014/main" val="1143742287"/>
                    </a:ext>
                  </a:extLst>
                </a:gridCol>
                <a:gridCol w="1711325">
                  <a:extLst>
                    <a:ext uri="{9D8B030D-6E8A-4147-A177-3AD203B41FA5}">
                      <a16:colId xmlns:a16="http://schemas.microsoft.com/office/drawing/2014/main" val="710192993"/>
                    </a:ext>
                  </a:extLst>
                </a:gridCol>
              </a:tblGrid>
              <a:tr h="468313">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随机数</a:t>
                      </a:r>
                      <a:r>
                        <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RN</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0.00</a:t>
                      </a:r>
                      <a:r>
                        <a:rPr kumimoji="1" lang="en-US" altLang="zh-CN" sz="2000" b="1" i="0" u="none" strike="noStrike" cap="none" normalizeH="0" baseline="0">
                          <a:ln>
                            <a:noFill/>
                          </a:ln>
                          <a:solidFill>
                            <a:srgbClr val="036D7B"/>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0.09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0.10</a:t>
                      </a:r>
                      <a:r>
                        <a:rPr kumimoji="1" lang="en-US" altLang="zh-CN" sz="2000" b="1" i="0" u="none" strike="noStrike" cap="none" normalizeH="0" baseline="0" dirty="0">
                          <a:ln>
                            <a:noFill/>
                          </a:ln>
                          <a:solidFill>
                            <a:srgbClr val="036D7B"/>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0.59</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0.60</a:t>
                      </a:r>
                      <a:r>
                        <a:rPr kumimoji="1" lang="en-US" altLang="zh-CN" sz="2000" b="1" i="0" u="none" strike="noStrike" cap="none" normalizeH="0" baseline="0" dirty="0">
                          <a:ln>
                            <a:noFill/>
                          </a:ln>
                          <a:solidFill>
                            <a:srgbClr val="036D7B"/>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0.84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0.85</a:t>
                      </a:r>
                      <a:r>
                        <a:rPr kumimoji="1" lang="en-US" altLang="zh-CN" sz="2000" b="1" i="0" u="none" strike="noStrike" cap="none" normalizeH="0" baseline="0">
                          <a:ln>
                            <a:noFill/>
                          </a:ln>
                          <a:solidFill>
                            <a:srgbClr val="036D7B"/>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0.99</a:t>
                      </a:r>
                    </a:p>
                  </a:txBody>
                  <a:tcPr marL="0" marR="0" marT="0" marB="0"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6896576"/>
                  </a:ext>
                </a:extLst>
              </a:tr>
              <a:tr h="468313">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年净现金流量</a:t>
                      </a: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10000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15000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rPr>
                        <a:t>20000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rPr>
                        <a:t>25000</a:t>
                      </a:r>
                    </a:p>
                  </a:txBody>
                  <a:tcPr marL="0" marR="0"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9839748"/>
                  </a:ext>
                </a:extLst>
              </a:tr>
            </a:tbl>
          </a:graphicData>
        </a:graphic>
      </p:graphicFrame>
      <p:sp>
        <p:nvSpPr>
          <p:cNvPr id="10" name="文本框 9">
            <a:extLst>
              <a:ext uri="{FF2B5EF4-FFF2-40B4-BE49-F238E27FC236}">
                <a16:creationId xmlns:a16="http://schemas.microsoft.com/office/drawing/2014/main" id="{38B53D37-A2A5-3961-7A35-0AEA527A0DDF}"/>
              </a:ext>
            </a:extLst>
          </p:cNvPr>
          <p:cNvSpPr txBox="1"/>
          <p:nvPr/>
        </p:nvSpPr>
        <p:spPr>
          <a:xfrm>
            <a:off x="5573234" y="4196033"/>
            <a:ext cx="3078972" cy="707886"/>
          </a:xfrm>
          <a:prstGeom prst="rect">
            <a:avLst/>
          </a:prstGeom>
          <a:noFill/>
        </p:spPr>
        <p:txBody>
          <a:bodyPr wrap="square" rtlCol="0">
            <a:spAutoFit/>
          </a:bodyPr>
          <a:lstStyle/>
          <a:p>
            <a:r>
              <a:rPr kumimoji="1" lang="zh-CN" altLang="en-US" sz="2000" b="1" dirty="0">
                <a:solidFill>
                  <a:srgbClr val="0070C0"/>
                </a:solidFill>
              </a:rPr>
              <a:t>随机数的分布一定和原始数据的分布特征相对应！</a:t>
            </a:r>
          </a:p>
        </p:txBody>
      </p:sp>
    </p:spTree>
    <p:extLst>
      <p:ext uri="{BB962C8B-B14F-4D97-AF65-F5344CB8AC3E}">
        <p14:creationId xmlns:p14="http://schemas.microsoft.com/office/powerpoint/2010/main" val="237830964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Bottom)">
                                      <p:cBhvr>
                                        <p:cTn id="11" dur="500"/>
                                        <p:tgtEl>
                                          <p:spTgt spid="6"/>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Bottom)">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lide(fromBottom)">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utoUpdateAnimBg="0"/>
      <p:bldP spid="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a:extLst>
              <a:ext uri="{FF2B5EF4-FFF2-40B4-BE49-F238E27FC236}">
                <a16:creationId xmlns:a16="http://schemas.microsoft.com/office/drawing/2014/main" id="{E422FB44-E754-06F5-BCDC-6AF4428BDA7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CD3EF766-A826-834E-A0C4-1B47C3243C6F}"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27</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278531" name="Rectangle 3">
            <a:extLst>
              <a:ext uri="{FF2B5EF4-FFF2-40B4-BE49-F238E27FC236}">
                <a16:creationId xmlns:a16="http://schemas.microsoft.com/office/drawing/2014/main" id="{BA236C57-5B75-AECE-76A8-412E5C465815}"/>
              </a:ext>
            </a:extLst>
          </p:cNvPr>
          <p:cNvSpPr>
            <a:spLocks noChangeArrowheads="1"/>
          </p:cNvSpPr>
          <p:nvPr/>
        </p:nvSpPr>
        <p:spPr bwMode="auto">
          <a:xfrm>
            <a:off x="749300" y="1449388"/>
            <a:ext cx="7761288" cy="1152525"/>
          </a:xfrm>
          <a:prstGeom prst="rect">
            <a:avLst/>
          </a:prstGeom>
          <a:gradFill rotWithShape="1">
            <a:gsLst>
              <a:gs pos="0">
                <a:srgbClr val="FFFFFF"/>
              </a:gs>
              <a:gs pos="100000">
                <a:srgbClr val="FFFFCC"/>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78557" name="Text Box 29">
            <a:extLst>
              <a:ext uri="{FF2B5EF4-FFF2-40B4-BE49-F238E27FC236}">
                <a16:creationId xmlns:a16="http://schemas.microsoft.com/office/drawing/2014/main" id="{35D9C09B-10EB-FE7C-81E3-2CB4EB177D36}"/>
              </a:ext>
            </a:extLst>
          </p:cNvPr>
          <p:cNvSpPr txBox="1">
            <a:spLocks noChangeArrowheads="1"/>
          </p:cNvSpPr>
          <p:nvPr/>
        </p:nvSpPr>
        <p:spPr bwMode="auto">
          <a:xfrm>
            <a:off x="321469" y="1082282"/>
            <a:ext cx="8622506" cy="188673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    </a:t>
            </a:r>
            <a:r>
              <a:rPr kumimoji="0"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用</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幼圆" pitchFamily="49" charset="-122"/>
                <a:cs typeface="+mn-cs"/>
              </a:rPr>
              <a:t>0.00</a:t>
            </a: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幼圆" pitchFamily="49" charset="-122"/>
                <a:cs typeface="+mn-cs"/>
              </a:rPr>
              <a:t>—</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幼圆" pitchFamily="49" charset="-122"/>
                <a:cs typeface="+mn-cs"/>
              </a:rPr>
              <a:t>0.99</a:t>
            </a:r>
            <a:r>
              <a:rPr kumimoji="0"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范围内的随机数为累计概率的随机值，在此范围内抽取年净现金流量的随机值。</a:t>
            </a:r>
            <a:endParaRPr kumimoji="0"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000" b="1" dirty="0">
                <a:solidFill>
                  <a:srgbClr val="000000"/>
                </a:solidFill>
                <a:latin typeface="幼圆" pitchFamily="49" charset="-122"/>
                <a:ea typeface="幼圆" pitchFamily="49" charset="-122"/>
              </a:rPr>
              <a:t>    假设进行了</a:t>
            </a:r>
            <a:r>
              <a:rPr kumimoji="0" lang="en-US" altLang="zh-CN" sz="2000" b="1" dirty="0">
                <a:solidFill>
                  <a:srgbClr val="000000"/>
                </a:solidFill>
                <a:latin typeface="幼圆" pitchFamily="49" charset="-122"/>
                <a:ea typeface="幼圆" pitchFamily="49" charset="-122"/>
              </a:rPr>
              <a:t>10</a:t>
            </a:r>
            <a:r>
              <a:rPr kumimoji="0" lang="zh-CN" altLang="en-US" sz="2000" b="1" dirty="0">
                <a:solidFill>
                  <a:srgbClr val="000000"/>
                </a:solidFill>
                <a:latin typeface="幼圆" pitchFamily="49" charset="-122"/>
                <a:ea typeface="幼圆" pitchFamily="49" charset="-122"/>
              </a:rPr>
              <a:t>次随机抽取，得到</a:t>
            </a:r>
            <a:r>
              <a:rPr kumimoji="0" lang="en-US" altLang="zh-CN" sz="2000" b="1" dirty="0">
                <a:solidFill>
                  <a:srgbClr val="000000"/>
                </a:solidFill>
                <a:latin typeface="幼圆" pitchFamily="49" charset="-122"/>
                <a:ea typeface="幼圆" pitchFamily="49" charset="-122"/>
              </a:rPr>
              <a:t>10</a:t>
            </a:r>
            <a:r>
              <a:rPr kumimoji="0" lang="zh-CN" altLang="en-US" sz="2000" b="1" dirty="0">
                <a:solidFill>
                  <a:srgbClr val="000000"/>
                </a:solidFill>
                <a:latin typeface="幼圆" pitchFamily="49" charset="-122"/>
                <a:ea typeface="幼圆" pitchFamily="49" charset="-122"/>
              </a:rPr>
              <a:t>个随机数</a:t>
            </a:r>
            <a:r>
              <a:rPr kumimoji="0" lang="en-US" altLang="zh-CN" sz="2000" b="1" dirty="0">
                <a:solidFill>
                  <a:srgbClr val="000000"/>
                </a:solidFill>
                <a:latin typeface="幼圆" pitchFamily="49" charset="-122"/>
                <a:ea typeface="幼圆" pitchFamily="49" charset="-122"/>
              </a:rPr>
              <a:t>RN</a:t>
            </a:r>
            <a:r>
              <a:rPr kumimoji="0" lang="zh-CN" altLang="en-US" sz="2000" b="1" dirty="0">
                <a:solidFill>
                  <a:srgbClr val="000000"/>
                </a:solidFill>
                <a:latin typeface="幼圆" pitchFamily="49" charset="-122"/>
                <a:ea typeface="幼圆" pitchFamily="49" charset="-122"/>
              </a:rPr>
              <a:t>（</a:t>
            </a:r>
            <a:r>
              <a:rPr kumimoji="0" lang="zh-CN" altLang="en-US" sz="2000" b="1" dirty="0">
                <a:solidFill>
                  <a:srgbClr val="00B050"/>
                </a:solidFill>
                <a:latin typeface="幼圆" pitchFamily="49" charset="-122"/>
                <a:ea typeface="幼圆" pitchFamily="49" charset="-122"/>
              </a:rPr>
              <a:t>绿色字体</a:t>
            </a:r>
            <a:r>
              <a:rPr kumimoji="0" lang="zh-CN" altLang="en-US" sz="2000" b="1" dirty="0">
                <a:solidFill>
                  <a:srgbClr val="000000"/>
                </a:solidFill>
                <a:latin typeface="幼圆" pitchFamily="49" charset="-122"/>
                <a:ea typeface="幼圆" pitchFamily="49" charset="-122"/>
              </a:rPr>
              <a:t>）。将随机数通过累计概率分布图转化成原始变量（</a:t>
            </a:r>
            <a:r>
              <a:rPr kumimoji="0" lang="zh-CN" altLang="en-US" sz="2000" b="1" dirty="0">
                <a:solidFill>
                  <a:srgbClr val="7030A0"/>
                </a:solidFill>
                <a:latin typeface="幼圆" pitchFamily="49" charset="-122"/>
                <a:ea typeface="幼圆" pitchFamily="49" charset="-122"/>
              </a:rPr>
              <a:t>紫色字体</a:t>
            </a:r>
            <a:r>
              <a:rPr kumimoji="0" lang="zh-CN" altLang="en-US" sz="2000" b="1" dirty="0">
                <a:solidFill>
                  <a:srgbClr val="000000"/>
                </a:solidFill>
                <a:latin typeface="幼圆" pitchFamily="49" charset="-122"/>
                <a:ea typeface="幼圆" pitchFamily="49" charset="-122"/>
              </a:rPr>
              <a:t>），得到的表格如下：</a:t>
            </a:r>
            <a:endParaRPr kumimoji="0"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endParaRPr>
          </a:p>
        </p:txBody>
      </p:sp>
      <p:sp>
        <p:nvSpPr>
          <p:cNvPr id="278575" name="Rectangle 47">
            <a:extLst>
              <a:ext uri="{FF2B5EF4-FFF2-40B4-BE49-F238E27FC236}">
                <a16:creationId xmlns:a16="http://schemas.microsoft.com/office/drawing/2014/main" id="{8C220490-ADE2-6C35-B015-5D62EBD08191}"/>
              </a:ext>
            </a:extLst>
          </p:cNvPr>
          <p:cNvSpPr>
            <a:spLocks noChangeArrowheads="1"/>
          </p:cNvSpPr>
          <p:nvPr/>
        </p:nvSpPr>
        <p:spPr bwMode="auto">
          <a:xfrm>
            <a:off x="755650" y="3708400"/>
            <a:ext cx="720725" cy="755650"/>
          </a:xfrm>
          <a:prstGeom prst="rect">
            <a:avLst/>
          </a:prstGeom>
          <a:noFill/>
          <a:ln>
            <a:noFill/>
          </a:ln>
          <a:effectLst/>
          <a:extLst>
            <a:ext uri="{909E8E84-426E-40DD-AFC4-6F175D3DCCD1}">
              <a14:hiddenFill xmlns:a14="http://schemas.microsoft.com/office/drawing/2010/main">
                <a:solidFill>
                  <a:srgbClr val="FFFFEB"/>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endParaRPr kumimoji="1" lang="en-US" altLang="zh-CN" sz="1800" b="1" i="0" u="none" strike="noStrike" kern="1200" cap="none" spc="0" normalizeH="0" baseline="0" noProof="0" dirty="0">
              <a:ln>
                <a:noFill/>
              </a:ln>
              <a:solidFill>
                <a:srgbClr val="00B050"/>
              </a:solidFill>
              <a:effectLst/>
              <a:uLnTx/>
              <a:uFillTx/>
              <a:latin typeface="幼圆" pitchFamily="49" charset="-122"/>
              <a:ea typeface="幼圆" pitchFamily="49" charset="-122"/>
              <a:cs typeface="+mn-cs"/>
            </a:endParaRPr>
          </a:p>
        </p:txBody>
      </p:sp>
      <p:sp>
        <p:nvSpPr>
          <p:cNvPr id="278593" name="Text Box 65">
            <a:extLst>
              <a:ext uri="{FF2B5EF4-FFF2-40B4-BE49-F238E27FC236}">
                <a16:creationId xmlns:a16="http://schemas.microsoft.com/office/drawing/2014/main" id="{D4DD63A2-7109-F827-5754-D9BEBE9B8A2C}"/>
              </a:ext>
            </a:extLst>
          </p:cNvPr>
          <p:cNvSpPr txBox="1">
            <a:spLocks noChangeArrowheads="1"/>
          </p:cNvSpPr>
          <p:nvPr/>
        </p:nvSpPr>
        <p:spPr bwMode="auto">
          <a:xfrm>
            <a:off x="547235" y="5252807"/>
            <a:ext cx="7777162" cy="8858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注：模拟试验得到净现金流量的均值为</a:t>
            </a:r>
            <a:r>
              <a:rPr kumimoji="0"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17500</a:t>
            </a:r>
            <a:r>
              <a:rPr kumimoji="0"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，题目所给均值为</a:t>
            </a:r>
            <a:r>
              <a:rPr kumimoji="0" lang="en-US" altLang="zh-CN"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17250</a:t>
            </a:r>
            <a:r>
              <a:rPr kumimoji="0" lang="zh-CN" altLang="en-US" sz="2000" b="1" i="0" u="none" strike="noStrike" kern="1200" cap="none" spc="0" normalizeH="0" baseline="0" noProof="0" dirty="0">
                <a:ln>
                  <a:noFill/>
                </a:ln>
                <a:solidFill>
                  <a:srgbClr val="000000"/>
                </a:solidFill>
                <a:effectLst/>
                <a:uLnTx/>
                <a:uFillTx/>
                <a:latin typeface="幼圆" pitchFamily="49" charset="-122"/>
                <a:ea typeface="幼圆" pitchFamily="49" charset="-122"/>
                <a:cs typeface="+mn-cs"/>
              </a:rPr>
              <a:t>，两者并不吻合，但随着试验次数的增加，两者会趋于一致。</a:t>
            </a:r>
          </a:p>
        </p:txBody>
      </p:sp>
      <p:pic>
        <p:nvPicPr>
          <p:cNvPr id="2" name="图片 1">
            <a:extLst>
              <a:ext uri="{FF2B5EF4-FFF2-40B4-BE49-F238E27FC236}">
                <a16:creationId xmlns:a16="http://schemas.microsoft.com/office/drawing/2014/main" id="{B36B4BD0-0548-48E9-A3E3-224E3BBA86C0}"/>
              </a:ext>
            </a:extLst>
          </p:cNvPr>
          <p:cNvPicPr>
            <a:picLocks noChangeAspect="1"/>
          </p:cNvPicPr>
          <p:nvPr/>
        </p:nvPicPr>
        <p:blipFill>
          <a:blip r:embed="rId2"/>
          <a:stretch>
            <a:fillRect/>
          </a:stretch>
        </p:blipFill>
        <p:spPr>
          <a:xfrm>
            <a:off x="547235" y="3233669"/>
            <a:ext cx="7821795" cy="1722740"/>
          </a:xfrm>
          <a:prstGeom prst="rect">
            <a:avLst/>
          </a:prstGeom>
        </p:spPr>
      </p:pic>
      <p:sp>
        <p:nvSpPr>
          <p:cNvPr id="4" name="标题 4">
            <a:extLst>
              <a:ext uri="{FF2B5EF4-FFF2-40B4-BE49-F238E27FC236}">
                <a16:creationId xmlns:a16="http://schemas.microsoft.com/office/drawing/2014/main" id="{970ACCC1-EC39-58BD-3419-935F4C4A989E}"/>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4</a:t>
            </a:r>
            <a:r>
              <a:rPr lang="zh-CN" altLang="en-US" sz="2800" b="1" dirty="0">
                <a:latin typeface="幼圆" pitchFamily="49" charset="-122"/>
                <a:ea typeface="幼圆" pitchFamily="49" charset="-122"/>
              </a:rPr>
              <a:t>）蒙特卡洛模拟法</a:t>
            </a:r>
            <a:endParaRPr kumimoji="1" lang="zh-CN" altLang="en-US" sz="2800" dirty="0"/>
          </a:p>
        </p:txBody>
      </p:sp>
    </p:spTree>
    <p:extLst>
      <p:ext uri="{BB962C8B-B14F-4D97-AF65-F5344CB8AC3E}">
        <p14:creationId xmlns:p14="http://schemas.microsoft.com/office/powerpoint/2010/main" val="68997902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nodeType="afterEffect">
                                  <p:stCondLst>
                                    <p:cond delay="0"/>
                                  </p:stCondLst>
                                  <p:childTnLst>
                                    <p:set>
                                      <p:cBhvr>
                                        <p:cTn id="6" dur="1" fill="hold">
                                          <p:stCondLst>
                                            <p:cond delay="0"/>
                                          </p:stCondLst>
                                        </p:cTn>
                                        <p:tgtEl>
                                          <p:spTgt spid="278531"/>
                                        </p:tgtEl>
                                        <p:attrNameLst>
                                          <p:attrName>style.visibility</p:attrName>
                                        </p:attrNameLst>
                                      </p:cBhvr>
                                      <p:to>
                                        <p:strVal val="visible"/>
                                      </p:to>
                                    </p:set>
                                    <p:animEffect transition="in" filter="slide(fromBottom)">
                                      <p:cBhvr>
                                        <p:cTn id="7" dur="500"/>
                                        <p:tgtEl>
                                          <p:spTgt spid="278531"/>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78557"/>
                                        </p:tgtEl>
                                        <p:attrNameLst>
                                          <p:attrName>style.visibility</p:attrName>
                                        </p:attrNameLst>
                                      </p:cBhvr>
                                      <p:to>
                                        <p:strVal val="visible"/>
                                      </p:to>
                                    </p:set>
                                    <p:animEffect transition="in" filter="slide(fromBottom)">
                                      <p:cBhvr>
                                        <p:cTn id="11" dur="500"/>
                                        <p:tgtEl>
                                          <p:spTgt spid="278557"/>
                                        </p:tgtEl>
                                      </p:cBhvr>
                                    </p:animEffect>
                                  </p:childTnLst>
                                </p:cTn>
                              </p:par>
                            </p:childTnLst>
                          </p:cTn>
                        </p:par>
                        <p:par>
                          <p:cTn id="12" fill="hold" nodeType="afterGroup">
                            <p:stCondLst>
                              <p:cond delay="1000"/>
                            </p:stCondLst>
                            <p:childTnLst>
                              <p:par>
                                <p:cTn id="13" presetID="12" presetClass="entr" presetSubtype="4" fill="hold" nodeType="afterEffect">
                                  <p:stCondLst>
                                    <p:cond delay="0"/>
                                  </p:stCondLst>
                                  <p:childTnLst>
                                    <p:set>
                                      <p:cBhvr>
                                        <p:cTn id="14" dur="1" fill="hold">
                                          <p:stCondLst>
                                            <p:cond delay="0"/>
                                          </p:stCondLst>
                                        </p:cTn>
                                        <p:tgtEl>
                                          <p:spTgt spid="278575"/>
                                        </p:tgtEl>
                                        <p:attrNameLst>
                                          <p:attrName>style.visibility</p:attrName>
                                        </p:attrNameLst>
                                      </p:cBhvr>
                                      <p:to>
                                        <p:strVal val="visible"/>
                                      </p:to>
                                    </p:set>
                                    <p:animEffect transition="in" filter="slide(fromBottom)">
                                      <p:cBhvr>
                                        <p:cTn id="15" dur="500"/>
                                        <p:tgtEl>
                                          <p:spTgt spid="2785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78593"/>
                                        </p:tgtEl>
                                        <p:attrNameLst>
                                          <p:attrName>style.visibility</p:attrName>
                                        </p:attrNameLst>
                                      </p:cBhvr>
                                      <p:to>
                                        <p:strVal val="visible"/>
                                      </p:to>
                                    </p:set>
                                    <p:animEffect transition="in" filter="slide(fromBottom)">
                                      <p:cBhvr>
                                        <p:cTn id="20" dur="500"/>
                                        <p:tgtEl>
                                          <p:spTgt spid="27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animBg="1"/>
      <p:bldP spid="278557" grpId="0"/>
      <p:bldP spid="278575" grpId="0"/>
      <p:bldP spid="27859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550A3937-A2F7-3559-F53F-73D567ED828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6E075A-3A5E-B54D-89C2-DFA58C901E41}" type="slidenum">
              <a:rPr kumimoji="0" lang="en-US" altLang="zh-CN" sz="1000">
                <a:solidFill>
                  <a:schemeClr val="bg2"/>
                </a:solidFill>
                <a:ea typeface="华文行楷" panose="02010800040101010101" pitchFamily="2" charset="-122"/>
              </a:rPr>
              <a:pPr>
                <a:spcBef>
                  <a:spcPct val="0"/>
                </a:spcBef>
                <a:buClrTx/>
                <a:buSzTx/>
                <a:buFontTx/>
                <a:buNone/>
              </a:pPr>
              <a:t>28</a:t>
            </a:fld>
            <a:endParaRPr kumimoji="0" lang="en-US" altLang="zh-CN" sz="1000">
              <a:solidFill>
                <a:schemeClr val="bg2"/>
              </a:solidFill>
              <a:ea typeface="华文行楷" panose="02010800040101010101" pitchFamily="2" charset="-122"/>
            </a:endParaRPr>
          </a:p>
        </p:txBody>
      </p:sp>
      <p:sp>
        <p:nvSpPr>
          <p:cNvPr id="253983" name="Rectangle 31">
            <a:extLst>
              <a:ext uri="{FF2B5EF4-FFF2-40B4-BE49-F238E27FC236}">
                <a16:creationId xmlns:a16="http://schemas.microsoft.com/office/drawing/2014/main" id="{88555351-E0C6-DC40-58CB-E4482D2A9C63}"/>
              </a:ext>
            </a:extLst>
          </p:cNvPr>
          <p:cNvSpPr>
            <a:spLocks noChangeArrowheads="1"/>
          </p:cNvSpPr>
          <p:nvPr/>
        </p:nvSpPr>
        <p:spPr bwMode="auto">
          <a:xfrm>
            <a:off x="730249" y="1483311"/>
            <a:ext cx="4608513" cy="338554"/>
          </a:xfrm>
          <a:prstGeom prst="rect">
            <a:avLst/>
          </a:prstGeom>
          <a:noFill/>
          <a:ln>
            <a:noFill/>
          </a:ln>
          <a:effectLst/>
          <a:extLst>
            <a:ext uri="{909E8E84-426E-40DD-AFC4-6F175D3DCCD1}">
              <a14:hiddenFill xmlns:a14="http://schemas.microsoft.com/office/drawing/2010/main">
                <a:solidFill>
                  <a:srgbClr val="FFFFEB"/>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b="1" dirty="0">
                <a:latin typeface="幼圆" pitchFamily="49" charset="-122"/>
                <a:ea typeface="幼圆" pitchFamily="49" charset="-122"/>
              </a:rPr>
              <a:t>②</a:t>
            </a:r>
            <a:r>
              <a:rPr lang="zh-CN" altLang="en-US" sz="2200" b="1" dirty="0">
                <a:latin typeface="幼圆" pitchFamily="49" charset="-122"/>
                <a:ea typeface="幼圆" pitchFamily="49" charset="-122"/>
              </a:rPr>
              <a:t>正态分布随机变量的蒙特卡洛模拟</a:t>
            </a:r>
          </a:p>
        </p:txBody>
      </p:sp>
      <p:sp>
        <p:nvSpPr>
          <p:cNvPr id="253984" name="Text Box 32">
            <a:extLst>
              <a:ext uri="{FF2B5EF4-FFF2-40B4-BE49-F238E27FC236}">
                <a16:creationId xmlns:a16="http://schemas.microsoft.com/office/drawing/2014/main" id="{EF76F854-967F-FB55-1FA6-A4FC995FB646}"/>
              </a:ext>
            </a:extLst>
          </p:cNvPr>
          <p:cNvSpPr txBox="1">
            <a:spLocks noChangeArrowheads="1"/>
          </p:cNvSpPr>
          <p:nvPr/>
        </p:nvSpPr>
        <p:spPr bwMode="auto">
          <a:xfrm>
            <a:off x="586581" y="2038264"/>
            <a:ext cx="7704138" cy="96340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1800" b="1" dirty="0">
                <a:solidFill>
                  <a:srgbClr val="000000"/>
                </a:solidFill>
                <a:latin typeface="幼圆" pitchFamily="49" charset="-122"/>
                <a:ea typeface="幼圆" pitchFamily="49" charset="-122"/>
              </a:rPr>
              <a:t>    </a:t>
            </a:r>
            <a:r>
              <a:rPr lang="zh-CN" altLang="en-US" sz="2000" b="1" dirty="0">
                <a:solidFill>
                  <a:srgbClr val="FF0000"/>
                </a:solidFill>
                <a:latin typeface="幼圆" pitchFamily="49" charset="-122"/>
                <a:ea typeface="幼圆" pitchFamily="49" charset="-122"/>
              </a:rPr>
              <a:t>随机数（</a:t>
            </a:r>
            <a:r>
              <a:rPr lang="en-US" altLang="zh-CN" sz="2000" b="1" dirty="0">
                <a:solidFill>
                  <a:srgbClr val="FF0000"/>
                </a:solidFill>
                <a:latin typeface="幼圆" pitchFamily="49" charset="-122"/>
                <a:ea typeface="幼圆" pitchFamily="49" charset="-122"/>
              </a:rPr>
              <a:t>RN</a:t>
            </a:r>
            <a:r>
              <a:rPr lang="zh-CN" altLang="en-US" sz="2000" b="1" dirty="0">
                <a:solidFill>
                  <a:srgbClr val="FF0000"/>
                </a:solidFill>
                <a:latin typeface="幼圆" pitchFamily="49" charset="-122"/>
                <a:ea typeface="幼圆" pitchFamily="49" charset="-122"/>
              </a:rPr>
              <a:t>）</a:t>
            </a:r>
            <a:r>
              <a:rPr lang="zh-CN" altLang="en-US" sz="2000" b="1" dirty="0">
                <a:solidFill>
                  <a:srgbClr val="000000"/>
                </a:solidFill>
                <a:latin typeface="幼圆" pitchFamily="49" charset="-122"/>
                <a:ea typeface="幼圆" pitchFamily="49" charset="-122"/>
              </a:rPr>
              <a:t>作为随机变量</a:t>
            </a:r>
            <a:r>
              <a:rPr lang="zh-CN" altLang="en-US" sz="2000" b="1" dirty="0">
                <a:solidFill>
                  <a:srgbClr val="C89014"/>
                </a:solidFill>
                <a:latin typeface="幼圆" pitchFamily="49" charset="-122"/>
                <a:ea typeface="幼圆" pitchFamily="49" charset="-122"/>
              </a:rPr>
              <a:t>累积概率</a:t>
            </a:r>
            <a:r>
              <a:rPr lang="zh-CN" altLang="en-US" sz="2000" b="1" dirty="0">
                <a:solidFill>
                  <a:srgbClr val="000000"/>
                </a:solidFill>
                <a:latin typeface="幼圆" pitchFamily="49" charset="-122"/>
                <a:ea typeface="幼圆" pitchFamily="49" charset="-122"/>
              </a:rPr>
              <a:t>的随机值，这样每个随机数都可找到对应的一个</a:t>
            </a:r>
            <a:r>
              <a:rPr lang="zh-CN" altLang="en-US" sz="2000" b="1" dirty="0">
                <a:solidFill>
                  <a:srgbClr val="0070C0"/>
                </a:solidFill>
                <a:latin typeface="幼圆" pitchFamily="49" charset="-122"/>
                <a:ea typeface="幼圆" pitchFamily="49" charset="-122"/>
              </a:rPr>
              <a:t>随机正态偏差（</a:t>
            </a:r>
            <a:r>
              <a:rPr lang="en-US" altLang="zh-CN" sz="2000" b="1" dirty="0">
                <a:solidFill>
                  <a:srgbClr val="0070C0"/>
                </a:solidFill>
                <a:latin typeface="幼圆" pitchFamily="49" charset="-122"/>
                <a:ea typeface="幼圆" pitchFamily="49" charset="-122"/>
              </a:rPr>
              <a:t>RND</a:t>
            </a:r>
            <a:r>
              <a:rPr lang="zh-CN" altLang="en-US" sz="2000" b="1" dirty="0">
                <a:solidFill>
                  <a:srgbClr val="0070C0"/>
                </a:solidFill>
                <a:latin typeface="幼圆" pitchFamily="49" charset="-122"/>
                <a:ea typeface="幼圆" pitchFamily="49" charset="-122"/>
              </a:rPr>
              <a:t>）</a:t>
            </a:r>
            <a:r>
              <a:rPr lang="zh-CN" altLang="en-US" sz="2000" b="1" dirty="0">
                <a:solidFill>
                  <a:srgbClr val="000000"/>
                </a:solidFill>
                <a:latin typeface="幼圆" pitchFamily="49" charset="-122"/>
                <a:ea typeface="幼圆" pitchFamily="49" charset="-122"/>
              </a:rPr>
              <a:t>，如图：</a:t>
            </a:r>
            <a:endParaRPr kumimoji="0" lang="zh-CN" altLang="en-US" sz="2000" b="1" dirty="0">
              <a:solidFill>
                <a:srgbClr val="000000"/>
              </a:solidFill>
              <a:latin typeface="幼圆" pitchFamily="49" charset="-122"/>
              <a:ea typeface="幼圆" pitchFamily="49" charset="-122"/>
            </a:endParaRPr>
          </a:p>
        </p:txBody>
      </p:sp>
      <p:cxnSp>
        <p:nvCxnSpPr>
          <p:cNvPr id="253985" name="AutoShape 33">
            <a:extLst>
              <a:ext uri="{FF2B5EF4-FFF2-40B4-BE49-F238E27FC236}">
                <a16:creationId xmlns:a16="http://schemas.microsoft.com/office/drawing/2014/main" id="{DE1FA0BF-9DD1-33C4-3CD4-D3E53DF695DC}"/>
              </a:ext>
            </a:extLst>
          </p:cNvPr>
          <p:cNvCxnSpPr>
            <a:cxnSpLocks noChangeShapeType="1"/>
          </p:cNvCxnSpPr>
          <p:nvPr/>
        </p:nvCxnSpPr>
        <p:spPr bwMode="auto">
          <a:xfrm flipV="1">
            <a:off x="2987675" y="3590925"/>
            <a:ext cx="2667000" cy="1533525"/>
          </a:xfrm>
          <a:prstGeom prst="curvedConnector3">
            <a:avLst>
              <a:gd name="adj1" fmla="val 50472"/>
            </a:avLst>
          </a:prstGeom>
          <a:noFill/>
          <a:ln w="28575">
            <a:solidFill>
              <a:srgbClr val="036D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3986" name="Text Box 34">
            <a:extLst>
              <a:ext uri="{FF2B5EF4-FFF2-40B4-BE49-F238E27FC236}">
                <a16:creationId xmlns:a16="http://schemas.microsoft.com/office/drawing/2014/main" id="{81081754-E750-FF74-C161-DF6921E532F1}"/>
              </a:ext>
            </a:extLst>
          </p:cNvPr>
          <p:cNvSpPr txBox="1">
            <a:spLocks noChangeArrowheads="1"/>
          </p:cNvSpPr>
          <p:nvPr/>
        </p:nvSpPr>
        <p:spPr bwMode="auto">
          <a:xfrm>
            <a:off x="1425843" y="5958680"/>
            <a:ext cx="5790666" cy="40229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000000"/>
                </a:solidFill>
                <a:latin typeface="幼圆" pitchFamily="49" charset="-122"/>
                <a:ea typeface="幼圆" pitchFamily="49" charset="-122"/>
              </a:rPr>
              <a:t>抽样结果＝均值</a:t>
            </a:r>
            <a:r>
              <a:rPr lang="en-US" altLang="zh-CN" sz="2000" b="1" dirty="0">
                <a:solidFill>
                  <a:srgbClr val="000000"/>
                </a:solidFill>
                <a:latin typeface="幼圆" pitchFamily="49" charset="-122"/>
                <a:ea typeface="幼圆" pitchFamily="49" charset="-122"/>
              </a:rPr>
              <a:t>+</a:t>
            </a:r>
            <a:r>
              <a:rPr lang="zh-CN" altLang="en-US" sz="2000" b="1" dirty="0">
                <a:solidFill>
                  <a:srgbClr val="0070C0"/>
                </a:solidFill>
                <a:latin typeface="幼圆" pitchFamily="49" charset="-122"/>
                <a:ea typeface="幼圆" pitchFamily="49" charset="-122"/>
              </a:rPr>
              <a:t>随机正态偏差（</a:t>
            </a:r>
            <a:r>
              <a:rPr lang="en-US" altLang="zh-CN" sz="2000" b="1" dirty="0">
                <a:solidFill>
                  <a:srgbClr val="0070C0"/>
                </a:solidFill>
                <a:latin typeface="幼圆" pitchFamily="49" charset="-122"/>
                <a:ea typeface="幼圆" pitchFamily="49" charset="-122"/>
              </a:rPr>
              <a:t>RND</a:t>
            </a:r>
            <a:r>
              <a:rPr lang="zh-CN" altLang="en-US" sz="2000" b="1" dirty="0">
                <a:solidFill>
                  <a:srgbClr val="0070C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a:t>
            </a:r>
            <a:r>
              <a:rPr lang="zh-CN" altLang="en-US" sz="2000" b="1" dirty="0">
                <a:solidFill>
                  <a:srgbClr val="000000"/>
                </a:solidFill>
                <a:latin typeface="幼圆" pitchFamily="49" charset="-122"/>
                <a:ea typeface="幼圆" pitchFamily="49" charset="-122"/>
              </a:rPr>
              <a:t>标准差</a:t>
            </a:r>
          </a:p>
        </p:txBody>
      </p:sp>
      <p:grpSp>
        <p:nvGrpSpPr>
          <p:cNvPr id="253987" name="Group 35">
            <a:extLst>
              <a:ext uri="{FF2B5EF4-FFF2-40B4-BE49-F238E27FC236}">
                <a16:creationId xmlns:a16="http://schemas.microsoft.com/office/drawing/2014/main" id="{9711CE6B-C19E-4F14-F467-41DCBF4B5C8B}"/>
              </a:ext>
            </a:extLst>
          </p:cNvPr>
          <p:cNvGrpSpPr>
            <a:grpSpLocks/>
          </p:cNvGrpSpPr>
          <p:nvPr/>
        </p:nvGrpSpPr>
        <p:grpSpPr bwMode="auto">
          <a:xfrm>
            <a:off x="1763713" y="3230563"/>
            <a:ext cx="5875337" cy="2520949"/>
            <a:chOff x="1099" y="1632"/>
            <a:chExt cx="3701" cy="1588"/>
          </a:xfrm>
        </p:grpSpPr>
        <p:sp>
          <p:nvSpPr>
            <p:cNvPr id="46093" name="Line 36">
              <a:extLst>
                <a:ext uri="{FF2B5EF4-FFF2-40B4-BE49-F238E27FC236}">
                  <a16:creationId xmlns:a16="http://schemas.microsoft.com/office/drawing/2014/main" id="{5D8D99B2-FD18-E533-B447-63989AC98F32}"/>
                </a:ext>
              </a:extLst>
            </p:cNvPr>
            <p:cNvSpPr>
              <a:spLocks noChangeShapeType="1"/>
            </p:cNvSpPr>
            <p:nvPr/>
          </p:nvSpPr>
          <p:spPr bwMode="auto">
            <a:xfrm>
              <a:off x="1536" y="2879"/>
              <a:ext cx="2496"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094" name="Line 37">
              <a:extLst>
                <a:ext uri="{FF2B5EF4-FFF2-40B4-BE49-F238E27FC236}">
                  <a16:creationId xmlns:a16="http://schemas.microsoft.com/office/drawing/2014/main" id="{A322153F-03AE-F474-B559-58DABF528E89}"/>
                </a:ext>
              </a:extLst>
            </p:cNvPr>
            <p:cNvSpPr>
              <a:spLocks noChangeShapeType="1"/>
            </p:cNvSpPr>
            <p:nvPr/>
          </p:nvSpPr>
          <p:spPr bwMode="auto">
            <a:xfrm flipV="1">
              <a:off x="1536" y="1800"/>
              <a:ext cx="0" cy="10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095" name="Line 38">
              <a:extLst>
                <a:ext uri="{FF2B5EF4-FFF2-40B4-BE49-F238E27FC236}">
                  <a16:creationId xmlns:a16="http://schemas.microsoft.com/office/drawing/2014/main" id="{5D757963-DAD4-7E93-7C83-06E2363971DC}"/>
                </a:ext>
              </a:extLst>
            </p:cNvPr>
            <p:cNvSpPr>
              <a:spLocks noChangeShapeType="1"/>
            </p:cNvSpPr>
            <p:nvPr/>
          </p:nvSpPr>
          <p:spPr bwMode="auto">
            <a:xfrm>
              <a:off x="1536" y="2664"/>
              <a:ext cx="6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096" name="Line 39">
              <a:extLst>
                <a:ext uri="{FF2B5EF4-FFF2-40B4-BE49-F238E27FC236}">
                  <a16:creationId xmlns:a16="http://schemas.microsoft.com/office/drawing/2014/main" id="{A964461B-55EA-75A9-1DCD-DB56C3BD245B}"/>
                </a:ext>
              </a:extLst>
            </p:cNvPr>
            <p:cNvSpPr>
              <a:spLocks noChangeShapeType="1"/>
            </p:cNvSpPr>
            <p:nvPr/>
          </p:nvSpPr>
          <p:spPr bwMode="auto">
            <a:xfrm>
              <a:off x="1536" y="2448"/>
              <a:ext cx="6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097" name="Line 40">
              <a:extLst>
                <a:ext uri="{FF2B5EF4-FFF2-40B4-BE49-F238E27FC236}">
                  <a16:creationId xmlns:a16="http://schemas.microsoft.com/office/drawing/2014/main" id="{1C8547BF-E8AA-95FD-13BB-4648C4066C82}"/>
                </a:ext>
              </a:extLst>
            </p:cNvPr>
            <p:cNvSpPr>
              <a:spLocks noChangeShapeType="1"/>
            </p:cNvSpPr>
            <p:nvPr/>
          </p:nvSpPr>
          <p:spPr bwMode="auto">
            <a:xfrm>
              <a:off x="1536" y="2231"/>
              <a:ext cx="6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098" name="Line 41">
              <a:extLst>
                <a:ext uri="{FF2B5EF4-FFF2-40B4-BE49-F238E27FC236}">
                  <a16:creationId xmlns:a16="http://schemas.microsoft.com/office/drawing/2014/main" id="{1E9C8F66-FD34-D8CE-8139-02C1A0153CF0}"/>
                </a:ext>
              </a:extLst>
            </p:cNvPr>
            <p:cNvSpPr>
              <a:spLocks noChangeShapeType="1"/>
            </p:cNvSpPr>
            <p:nvPr/>
          </p:nvSpPr>
          <p:spPr bwMode="auto">
            <a:xfrm>
              <a:off x="1536" y="2016"/>
              <a:ext cx="6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099" name="Line 42">
              <a:extLst>
                <a:ext uri="{FF2B5EF4-FFF2-40B4-BE49-F238E27FC236}">
                  <a16:creationId xmlns:a16="http://schemas.microsoft.com/office/drawing/2014/main" id="{B5B11129-0B50-3C9C-EDDB-DD785CE43E7E}"/>
                </a:ext>
              </a:extLst>
            </p:cNvPr>
            <p:cNvSpPr>
              <a:spLocks noChangeShapeType="1"/>
            </p:cNvSpPr>
            <p:nvPr/>
          </p:nvSpPr>
          <p:spPr bwMode="auto">
            <a:xfrm>
              <a:off x="1536" y="1800"/>
              <a:ext cx="6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100" name="Line 43">
              <a:extLst>
                <a:ext uri="{FF2B5EF4-FFF2-40B4-BE49-F238E27FC236}">
                  <a16:creationId xmlns:a16="http://schemas.microsoft.com/office/drawing/2014/main" id="{8E30D81A-1BCA-99D5-848D-DB831CAE1250}"/>
                </a:ext>
              </a:extLst>
            </p:cNvPr>
            <p:cNvSpPr>
              <a:spLocks noChangeShapeType="1"/>
            </p:cNvSpPr>
            <p:nvPr/>
          </p:nvSpPr>
          <p:spPr bwMode="auto">
            <a:xfrm flipV="1">
              <a:off x="1862" y="2829"/>
              <a:ext cx="0" cy="4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101" name="Line 44">
              <a:extLst>
                <a:ext uri="{FF2B5EF4-FFF2-40B4-BE49-F238E27FC236}">
                  <a16:creationId xmlns:a16="http://schemas.microsoft.com/office/drawing/2014/main" id="{11316C91-2F0B-3FDA-C11B-D6DB90051459}"/>
                </a:ext>
              </a:extLst>
            </p:cNvPr>
            <p:cNvSpPr>
              <a:spLocks noChangeShapeType="1"/>
            </p:cNvSpPr>
            <p:nvPr/>
          </p:nvSpPr>
          <p:spPr bwMode="auto">
            <a:xfrm flipV="1">
              <a:off x="2180" y="2829"/>
              <a:ext cx="0" cy="4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102" name="Line 45">
              <a:extLst>
                <a:ext uri="{FF2B5EF4-FFF2-40B4-BE49-F238E27FC236}">
                  <a16:creationId xmlns:a16="http://schemas.microsoft.com/office/drawing/2014/main" id="{EE8FD316-B862-FEF1-C7AA-E80114681BF0}"/>
                </a:ext>
              </a:extLst>
            </p:cNvPr>
            <p:cNvSpPr>
              <a:spLocks noChangeShapeType="1"/>
            </p:cNvSpPr>
            <p:nvPr/>
          </p:nvSpPr>
          <p:spPr bwMode="auto">
            <a:xfrm flipV="1">
              <a:off x="2499" y="2829"/>
              <a:ext cx="0" cy="4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103" name="Line 46">
              <a:extLst>
                <a:ext uri="{FF2B5EF4-FFF2-40B4-BE49-F238E27FC236}">
                  <a16:creationId xmlns:a16="http://schemas.microsoft.com/office/drawing/2014/main" id="{5FAA65DE-07A5-DD8C-0390-610B9EB57A63}"/>
                </a:ext>
              </a:extLst>
            </p:cNvPr>
            <p:cNvSpPr>
              <a:spLocks noChangeShapeType="1"/>
            </p:cNvSpPr>
            <p:nvPr/>
          </p:nvSpPr>
          <p:spPr bwMode="auto">
            <a:xfrm flipV="1">
              <a:off x="2818" y="2829"/>
              <a:ext cx="0" cy="4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104" name="Line 47">
              <a:extLst>
                <a:ext uri="{FF2B5EF4-FFF2-40B4-BE49-F238E27FC236}">
                  <a16:creationId xmlns:a16="http://schemas.microsoft.com/office/drawing/2014/main" id="{88A4F919-D1C9-DEF4-F2C5-83B5E593AE72}"/>
                </a:ext>
              </a:extLst>
            </p:cNvPr>
            <p:cNvSpPr>
              <a:spLocks noChangeShapeType="1"/>
            </p:cNvSpPr>
            <p:nvPr/>
          </p:nvSpPr>
          <p:spPr bwMode="auto">
            <a:xfrm flipV="1">
              <a:off x="3137" y="2829"/>
              <a:ext cx="0" cy="4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105" name="Line 48">
              <a:extLst>
                <a:ext uri="{FF2B5EF4-FFF2-40B4-BE49-F238E27FC236}">
                  <a16:creationId xmlns:a16="http://schemas.microsoft.com/office/drawing/2014/main" id="{0F66E333-6358-EB31-7A3A-F5F51F586164}"/>
                </a:ext>
              </a:extLst>
            </p:cNvPr>
            <p:cNvSpPr>
              <a:spLocks noChangeShapeType="1"/>
            </p:cNvSpPr>
            <p:nvPr/>
          </p:nvSpPr>
          <p:spPr bwMode="auto">
            <a:xfrm flipV="1">
              <a:off x="3454" y="2829"/>
              <a:ext cx="0" cy="4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106" name="Line 49">
              <a:extLst>
                <a:ext uri="{FF2B5EF4-FFF2-40B4-BE49-F238E27FC236}">
                  <a16:creationId xmlns:a16="http://schemas.microsoft.com/office/drawing/2014/main" id="{C084EA1D-32ED-EEC2-6E0F-C3214E5F6713}"/>
                </a:ext>
              </a:extLst>
            </p:cNvPr>
            <p:cNvSpPr>
              <a:spLocks noChangeShapeType="1"/>
            </p:cNvSpPr>
            <p:nvPr/>
          </p:nvSpPr>
          <p:spPr bwMode="auto">
            <a:xfrm flipV="1">
              <a:off x="3773" y="2829"/>
              <a:ext cx="0" cy="4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6107" name="Text Box 50">
              <a:extLst>
                <a:ext uri="{FF2B5EF4-FFF2-40B4-BE49-F238E27FC236}">
                  <a16:creationId xmlns:a16="http://schemas.microsoft.com/office/drawing/2014/main" id="{C3413A58-0CAB-F0A5-0B1E-59F8219F3F54}"/>
                </a:ext>
              </a:extLst>
            </p:cNvPr>
            <p:cNvSpPr txBox="1">
              <a:spLocks noChangeArrowheads="1"/>
            </p:cNvSpPr>
            <p:nvPr/>
          </p:nvSpPr>
          <p:spPr bwMode="auto">
            <a:xfrm>
              <a:off x="1302" y="1632"/>
              <a:ext cx="282" cy="130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55000"/>
                </a:lnSpc>
                <a:spcBef>
                  <a:spcPct val="0"/>
                </a:spcBef>
                <a:buClrTx/>
                <a:buSzTx/>
                <a:buFontTx/>
                <a:buNone/>
              </a:pPr>
              <a:r>
                <a:rPr kumimoji="0" lang="en-US" altLang="zh-CN" sz="1400">
                  <a:solidFill>
                    <a:srgbClr val="000000"/>
                  </a:solidFill>
                  <a:latin typeface="黑体" panose="02010609060101010101" pitchFamily="49" charset="-122"/>
                  <a:ea typeface="幼圆" pitchFamily="49" charset="-122"/>
                </a:rPr>
                <a:t>1.0</a:t>
              </a:r>
            </a:p>
            <a:p>
              <a:pPr algn="ctr" eaLnBrk="1" hangingPunct="1">
                <a:lnSpc>
                  <a:spcPct val="155000"/>
                </a:lnSpc>
                <a:spcBef>
                  <a:spcPct val="0"/>
                </a:spcBef>
                <a:buClrTx/>
                <a:buSzTx/>
                <a:buFontTx/>
                <a:buNone/>
              </a:pPr>
              <a:r>
                <a:rPr kumimoji="0" lang="en-US" altLang="zh-CN" sz="1400">
                  <a:solidFill>
                    <a:srgbClr val="000000"/>
                  </a:solidFill>
                  <a:latin typeface="黑体" panose="02010609060101010101" pitchFamily="49" charset="-122"/>
                  <a:ea typeface="幼圆" pitchFamily="49" charset="-122"/>
                </a:rPr>
                <a:t>0.8</a:t>
              </a:r>
            </a:p>
            <a:p>
              <a:pPr algn="ctr" eaLnBrk="1" hangingPunct="1">
                <a:lnSpc>
                  <a:spcPct val="155000"/>
                </a:lnSpc>
                <a:spcBef>
                  <a:spcPct val="0"/>
                </a:spcBef>
                <a:buClrTx/>
                <a:buSzTx/>
                <a:buFontTx/>
                <a:buNone/>
              </a:pPr>
              <a:r>
                <a:rPr kumimoji="0" lang="en-US" altLang="zh-CN" sz="1400">
                  <a:solidFill>
                    <a:srgbClr val="000000"/>
                  </a:solidFill>
                  <a:latin typeface="黑体" panose="02010609060101010101" pitchFamily="49" charset="-122"/>
                  <a:ea typeface="幼圆" pitchFamily="49" charset="-122"/>
                </a:rPr>
                <a:t>0.6</a:t>
              </a:r>
            </a:p>
            <a:p>
              <a:pPr algn="ctr" eaLnBrk="1" hangingPunct="1">
                <a:lnSpc>
                  <a:spcPct val="155000"/>
                </a:lnSpc>
                <a:spcBef>
                  <a:spcPct val="0"/>
                </a:spcBef>
                <a:buClrTx/>
                <a:buSzTx/>
                <a:buFontTx/>
                <a:buNone/>
              </a:pPr>
              <a:r>
                <a:rPr kumimoji="0" lang="en-US" altLang="zh-CN" sz="1400">
                  <a:solidFill>
                    <a:srgbClr val="000000"/>
                  </a:solidFill>
                  <a:latin typeface="黑体" panose="02010609060101010101" pitchFamily="49" charset="-122"/>
                  <a:ea typeface="幼圆" pitchFamily="49" charset="-122"/>
                </a:rPr>
                <a:t>0.4</a:t>
              </a:r>
            </a:p>
            <a:p>
              <a:pPr algn="ctr" eaLnBrk="1" hangingPunct="1">
                <a:lnSpc>
                  <a:spcPct val="155000"/>
                </a:lnSpc>
                <a:spcBef>
                  <a:spcPct val="0"/>
                </a:spcBef>
                <a:buClrTx/>
                <a:buSzTx/>
                <a:buFontTx/>
                <a:buNone/>
              </a:pPr>
              <a:r>
                <a:rPr kumimoji="0" lang="en-US" altLang="zh-CN" sz="1400">
                  <a:solidFill>
                    <a:srgbClr val="000000"/>
                  </a:solidFill>
                  <a:latin typeface="黑体" panose="02010609060101010101" pitchFamily="49" charset="-122"/>
                  <a:ea typeface="幼圆" pitchFamily="49" charset="-122"/>
                </a:rPr>
                <a:t>0.2</a:t>
              </a:r>
            </a:p>
            <a:p>
              <a:pPr algn="ctr" eaLnBrk="1" hangingPunct="1">
                <a:lnSpc>
                  <a:spcPct val="155000"/>
                </a:lnSpc>
                <a:spcBef>
                  <a:spcPct val="0"/>
                </a:spcBef>
                <a:buClrTx/>
                <a:buSzTx/>
                <a:buFontTx/>
                <a:buNone/>
              </a:pPr>
              <a:r>
                <a:rPr kumimoji="0" lang="en-US" altLang="zh-CN" sz="1400">
                  <a:solidFill>
                    <a:srgbClr val="000000"/>
                  </a:solidFill>
                  <a:latin typeface="黑体" panose="02010609060101010101" pitchFamily="49" charset="-122"/>
                  <a:ea typeface="幼圆" pitchFamily="49" charset="-122"/>
                </a:rPr>
                <a:t>  0</a:t>
              </a:r>
            </a:p>
          </p:txBody>
        </p:sp>
        <p:sp>
          <p:nvSpPr>
            <p:cNvPr id="46108" name="Text Box 51">
              <a:extLst>
                <a:ext uri="{FF2B5EF4-FFF2-40B4-BE49-F238E27FC236}">
                  <a16:creationId xmlns:a16="http://schemas.microsoft.com/office/drawing/2014/main" id="{2F2D01CB-9DE1-1911-D4AE-AA8C92D75DF4}"/>
                </a:ext>
              </a:extLst>
            </p:cNvPr>
            <p:cNvSpPr txBox="1">
              <a:spLocks noChangeArrowheads="1"/>
            </p:cNvSpPr>
            <p:nvPr/>
          </p:nvSpPr>
          <p:spPr bwMode="auto">
            <a:xfrm>
              <a:off x="1686" y="2832"/>
              <a:ext cx="2298" cy="19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1400">
                  <a:solidFill>
                    <a:srgbClr val="000000"/>
                  </a:solidFill>
                  <a:latin typeface="黑体" panose="02010609060101010101" pitchFamily="49" charset="-122"/>
                  <a:ea typeface="幼圆" pitchFamily="49" charset="-122"/>
                </a:rPr>
                <a:t>-3</a:t>
              </a:r>
              <a:r>
                <a:rPr kumimoji="0" lang="el-GR" altLang="zh-CN" sz="1400">
                  <a:solidFill>
                    <a:srgbClr val="000000"/>
                  </a:solidFill>
                  <a:latin typeface="黑体" panose="02010609060101010101" pitchFamily="49" charset="-122"/>
                  <a:ea typeface="黑体" panose="02010609060101010101" pitchFamily="49" charset="-122"/>
                </a:rPr>
                <a:t>σ</a:t>
              </a:r>
              <a:r>
                <a:rPr kumimoji="0" lang="en-US" altLang="zh-CN" sz="1400">
                  <a:solidFill>
                    <a:srgbClr val="000000"/>
                  </a:solidFill>
                  <a:latin typeface="黑体" panose="02010609060101010101" pitchFamily="49" charset="-122"/>
                  <a:ea typeface="黑体" panose="02010609060101010101" pitchFamily="49" charset="-122"/>
                </a:rPr>
                <a:t>  </a:t>
              </a:r>
              <a:r>
                <a:rPr kumimoji="0" lang="en-US" altLang="zh-CN" sz="1400">
                  <a:solidFill>
                    <a:srgbClr val="000000"/>
                  </a:solidFill>
                  <a:latin typeface="黑体" panose="02010609060101010101" pitchFamily="49" charset="-122"/>
                  <a:ea typeface="幼圆" pitchFamily="49" charset="-122"/>
                </a:rPr>
                <a:t>-2</a:t>
              </a:r>
              <a:r>
                <a:rPr kumimoji="0" lang="el-GR" altLang="zh-CN" sz="1400">
                  <a:solidFill>
                    <a:srgbClr val="000000"/>
                  </a:solidFill>
                  <a:latin typeface="黑体" panose="02010609060101010101" pitchFamily="49" charset="-122"/>
                  <a:ea typeface="幼圆" pitchFamily="49" charset="-122"/>
                </a:rPr>
                <a:t>σ</a:t>
              </a:r>
              <a:r>
                <a:rPr kumimoji="0" lang="en-US" altLang="zh-CN" sz="1400">
                  <a:solidFill>
                    <a:srgbClr val="000000"/>
                  </a:solidFill>
                  <a:latin typeface="黑体" panose="02010609060101010101" pitchFamily="49" charset="-122"/>
                  <a:ea typeface="幼圆" pitchFamily="49" charset="-122"/>
                </a:rPr>
                <a:t> </a:t>
              </a:r>
              <a:r>
                <a:rPr kumimoji="0" lang="el-GR" altLang="zh-CN" sz="1400">
                  <a:solidFill>
                    <a:srgbClr val="000000"/>
                  </a:solidFill>
                  <a:latin typeface="黑体" panose="02010609060101010101" pitchFamily="49" charset="-122"/>
                  <a:ea typeface="幼圆" pitchFamily="49" charset="-122"/>
                </a:rPr>
                <a:t> </a:t>
              </a:r>
              <a:r>
                <a:rPr kumimoji="0" lang="en-US" altLang="zh-CN" sz="1400">
                  <a:solidFill>
                    <a:srgbClr val="000000"/>
                  </a:solidFill>
                  <a:latin typeface="黑体" panose="02010609060101010101" pitchFamily="49" charset="-122"/>
                  <a:ea typeface="幼圆" pitchFamily="49" charset="-122"/>
                </a:rPr>
                <a:t>-1</a:t>
              </a:r>
              <a:r>
                <a:rPr kumimoji="0" lang="el-GR" altLang="zh-CN" sz="1400">
                  <a:solidFill>
                    <a:srgbClr val="000000"/>
                  </a:solidFill>
                  <a:latin typeface="黑体" panose="02010609060101010101" pitchFamily="49" charset="-122"/>
                  <a:ea typeface="幼圆" pitchFamily="49" charset="-122"/>
                </a:rPr>
                <a:t>σ </a:t>
              </a:r>
              <a:r>
                <a:rPr kumimoji="0" lang="en-US" altLang="zh-CN" sz="1400">
                  <a:solidFill>
                    <a:srgbClr val="000000"/>
                  </a:solidFill>
                  <a:latin typeface="黑体" panose="02010609060101010101" pitchFamily="49" charset="-122"/>
                  <a:ea typeface="幼圆" pitchFamily="49" charset="-122"/>
                </a:rPr>
                <a:t>  </a:t>
              </a:r>
              <a:r>
                <a:rPr kumimoji="0" lang="el-GR" altLang="zh-CN" sz="1400">
                  <a:solidFill>
                    <a:srgbClr val="000000"/>
                  </a:solidFill>
                  <a:latin typeface="黑体" panose="02010609060101010101" pitchFamily="49" charset="-122"/>
                  <a:ea typeface="幼圆" pitchFamily="49" charset="-122"/>
                </a:rPr>
                <a:t>0</a:t>
              </a:r>
              <a:r>
                <a:rPr kumimoji="0" lang="en-US" altLang="zh-CN" sz="1400">
                  <a:solidFill>
                    <a:srgbClr val="000000"/>
                  </a:solidFill>
                  <a:latin typeface="黑体" panose="02010609060101010101" pitchFamily="49" charset="-122"/>
                  <a:ea typeface="幼圆" pitchFamily="49" charset="-122"/>
                </a:rPr>
                <a:t>   </a:t>
              </a:r>
              <a:r>
                <a:rPr kumimoji="0" lang="el-GR" altLang="zh-CN" sz="1400">
                  <a:solidFill>
                    <a:srgbClr val="000000"/>
                  </a:solidFill>
                  <a:latin typeface="黑体" panose="02010609060101010101" pitchFamily="49" charset="-122"/>
                  <a:ea typeface="幼圆" pitchFamily="49" charset="-122"/>
                </a:rPr>
                <a:t> </a:t>
              </a:r>
              <a:r>
                <a:rPr kumimoji="0" lang="en-US" altLang="zh-CN" sz="1400">
                  <a:solidFill>
                    <a:srgbClr val="000000"/>
                  </a:solidFill>
                  <a:latin typeface="黑体" panose="02010609060101010101" pitchFamily="49" charset="-122"/>
                  <a:ea typeface="幼圆" pitchFamily="49" charset="-122"/>
                </a:rPr>
                <a:t>1</a:t>
              </a:r>
              <a:r>
                <a:rPr kumimoji="0" lang="el-GR" altLang="zh-CN" sz="1400">
                  <a:solidFill>
                    <a:srgbClr val="000000"/>
                  </a:solidFill>
                  <a:latin typeface="黑体" panose="02010609060101010101" pitchFamily="49" charset="-122"/>
                  <a:ea typeface="幼圆" pitchFamily="49" charset="-122"/>
                </a:rPr>
                <a:t>σ</a:t>
              </a:r>
              <a:r>
                <a:rPr kumimoji="0" lang="en-US" altLang="zh-CN" sz="1400">
                  <a:solidFill>
                    <a:srgbClr val="000000"/>
                  </a:solidFill>
                  <a:latin typeface="黑体" panose="02010609060101010101" pitchFamily="49" charset="-122"/>
                  <a:ea typeface="幼圆" pitchFamily="49" charset="-122"/>
                </a:rPr>
                <a:t>  </a:t>
              </a:r>
              <a:r>
                <a:rPr kumimoji="0" lang="el-GR" altLang="zh-CN" sz="1400">
                  <a:solidFill>
                    <a:srgbClr val="000000"/>
                  </a:solidFill>
                  <a:latin typeface="黑体" panose="02010609060101010101" pitchFamily="49" charset="-122"/>
                  <a:ea typeface="幼圆" pitchFamily="49" charset="-122"/>
                </a:rPr>
                <a:t> </a:t>
              </a:r>
              <a:r>
                <a:rPr kumimoji="0" lang="en-US" altLang="zh-CN" sz="1400">
                  <a:solidFill>
                    <a:srgbClr val="000000"/>
                  </a:solidFill>
                  <a:latin typeface="黑体" panose="02010609060101010101" pitchFamily="49" charset="-122"/>
                  <a:ea typeface="幼圆" pitchFamily="49" charset="-122"/>
                </a:rPr>
                <a:t>2</a:t>
              </a:r>
              <a:r>
                <a:rPr kumimoji="0" lang="el-GR" altLang="zh-CN" sz="1400">
                  <a:solidFill>
                    <a:srgbClr val="000000"/>
                  </a:solidFill>
                  <a:latin typeface="黑体" panose="02010609060101010101" pitchFamily="49" charset="-122"/>
                  <a:ea typeface="幼圆" pitchFamily="49" charset="-122"/>
                </a:rPr>
                <a:t>σ</a:t>
              </a:r>
              <a:r>
                <a:rPr kumimoji="0" lang="en-US" altLang="zh-CN" sz="1400">
                  <a:solidFill>
                    <a:srgbClr val="000000"/>
                  </a:solidFill>
                  <a:latin typeface="黑体" panose="02010609060101010101" pitchFamily="49" charset="-122"/>
                  <a:ea typeface="幼圆" pitchFamily="49" charset="-122"/>
                </a:rPr>
                <a:t>  </a:t>
              </a:r>
              <a:r>
                <a:rPr kumimoji="0" lang="el-GR" altLang="zh-CN" sz="1400">
                  <a:solidFill>
                    <a:srgbClr val="000000"/>
                  </a:solidFill>
                  <a:latin typeface="黑体" panose="02010609060101010101" pitchFamily="49" charset="-122"/>
                  <a:ea typeface="幼圆" pitchFamily="49" charset="-122"/>
                </a:rPr>
                <a:t> </a:t>
              </a:r>
              <a:r>
                <a:rPr kumimoji="0" lang="en-US" altLang="zh-CN" sz="1400">
                  <a:solidFill>
                    <a:srgbClr val="000000"/>
                  </a:solidFill>
                  <a:latin typeface="黑体" panose="02010609060101010101" pitchFamily="49" charset="-122"/>
                  <a:ea typeface="幼圆" pitchFamily="49" charset="-122"/>
                </a:rPr>
                <a:t>3</a:t>
              </a:r>
              <a:r>
                <a:rPr kumimoji="0" lang="el-GR" altLang="zh-CN" sz="1400">
                  <a:solidFill>
                    <a:srgbClr val="000000"/>
                  </a:solidFill>
                  <a:latin typeface="黑体" panose="02010609060101010101" pitchFamily="49" charset="-122"/>
                  <a:ea typeface="幼圆" pitchFamily="49" charset="-122"/>
                </a:rPr>
                <a:t>σ</a:t>
              </a:r>
            </a:p>
          </p:txBody>
        </p:sp>
        <p:sp>
          <p:nvSpPr>
            <p:cNvPr id="46109" name="Text Box 52">
              <a:extLst>
                <a:ext uri="{FF2B5EF4-FFF2-40B4-BE49-F238E27FC236}">
                  <a16:creationId xmlns:a16="http://schemas.microsoft.com/office/drawing/2014/main" id="{7B42A2FB-6493-A289-A1D3-C4E6C245398F}"/>
                </a:ext>
              </a:extLst>
            </p:cNvPr>
            <p:cNvSpPr txBox="1">
              <a:spLocks noChangeArrowheads="1"/>
            </p:cNvSpPr>
            <p:nvPr/>
          </p:nvSpPr>
          <p:spPr bwMode="auto">
            <a:xfrm>
              <a:off x="1099" y="1823"/>
              <a:ext cx="287" cy="90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1800" b="1">
                  <a:solidFill>
                    <a:srgbClr val="000000"/>
                  </a:solidFill>
                  <a:latin typeface="黑体" panose="02010609060101010101" pitchFamily="49" charset="-122"/>
                  <a:ea typeface="幼圆" pitchFamily="49" charset="-122"/>
                </a:rPr>
                <a:t>累计概率分布</a:t>
              </a:r>
            </a:p>
          </p:txBody>
        </p:sp>
        <p:sp>
          <p:nvSpPr>
            <p:cNvPr id="46110" name="Text Box 53">
              <a:extLst>
                <a:ext uri="{FF2B5EF4-FFF2-40B4-BE49-F238E27FC236}">
                  <a16:creationId xmlns:a16="http://schemas.microsoft.com/office/drawing/2014/main" id="{5F96BCEE-2FAF-E956-2137-3071363BD40E}"/>
                </a:ext>
              </a:extLst>
            </p:cNvPr>
            <p:cNvSpPr txBox="1">
              <a:spLocks noChangeArrowheads="1"/>
            </p:cNvSpPr>
            <p:nvPr/>
          </p:nvSpPr>
          <p:spPr bwMode="auto">
            <a:xfrm>
              <a:off x="2058" y="2989"/>
              <a:ext cx="1554" cy="2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1800" b="1" dirty="0">
                  <a:solidFill>
                    <a:srgbClr val="000000"/>
                  </a:solidFill>
                  <a:latin typeface="黑体" panose="02010609060101010101" pitchFamily="49" charset="-122"/>
                  <a:ea typeface="幼圆" pitchFamily="49" charset="-122"/>
                </a:rPr>
                <a:t>随机正态分布（方差）</a:t>
              </a:r>
            </a:p>
          </p:txBody>
        </p:sp>
        <p:sp>
          <p:nvSpPr>
            <p:cNvPr id="46111" name="AutoShape 54">
              <a:extLst>
                <a:ext uri="{FF2B5EF4-FFF2-40B4-BE49-F238E27FC236}">
                  <a16:creationId xmlns:a16="http://schemas.microsoft.com/office/drawing/2014/main" id="{5833631A-15AB-3DBF-140F-CF3507CE24E4}"/>
                </a:ext>
              </a:extLst>
            </p:cNvPr>
            <p:cNvSpPr>
              <a:spLocks noChangeArrowheads="1"/>
            </p:cNvSpPr>
            <p:nvPr/>
          </p:nvSpPr>
          <p:spPr bwMode="auto">
            <a:xfrm>
              <a:off x="4224" y="1830"/>
              <a:ext cx="576" cy="203"/>
            </a:xfrm>
            <a:prstGeom prst="wedgeRoundRectCallout">
              <a:avLst>
                <a:gd name="adj1" fmla="val -292361"/>
                <a:gd name="adj2" fmla="val 427991"/>
                <a:gd name="adj3" fmla="val 16667"/>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0" lang="zh-CN" altLang="zh-CN" sz="1400">
                <a:solidFill>
                  <a:srgbClr val="000000"/>
                </a:solidFill>
                <a:latin typeface="黑体" panose="02010609060101010101" pitchFamily="49" charset="-122"/>
                <a:ea typeface="幼圆" pitchFamily="49" charset="-122"/>
              </a:endParaRPr>
            </a:p>
          </p:txBody>
        </p:sp>
      </p:grpSp>
      <p:sp>
        <p:nvSpPr>
          <p:cNvPr id="254007" name="Line 55">
            <a:extLst>
              <a:ext uri="{FF2B5EF4-FFF2-40B4-BE49-F238E27FC236}">
                <a16:creationId xmlns:a16="http://schemas.microsoft.com/office/drawing/2014/main" id="{EBADBB65-F34E-F730-6C0D-DD2A8E967820}"/>
              </a:ext>
            </a:extLst>
          </p:cNvPr>
          <p:cNvSpPr>
            <a:spLocks noChangeShapeType="1"/>
          </p:cNvSpPr>
          <p:nvPr/>
        </p:nvSpPr>
        <p:spPr bwMode="auto">
          <a:xfrm>
            <a:off x="2484438" y="4508500"/>
            <a:ext cx="1800225" cy="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54008" name="Line 56">
            <a:extLst>
              <a:ext uri="{FF2B5EF4-FFF2-40B4-BE49-F238E27FC236}">
                <a16:creationId xmlns:a16="http://schemas.microsoft.com/office/drawing/2014/main" id="{4F7F6156-570D-5C68-3992-BB3F1AE654CB}"/>
              </a:ext>
            </a:extLst>
          </p:cNvPr>
          <p:cNvSpPr>
            <a:spLocks noChangeShapeType="1"/>
          </p:cNvSpPr>
          <p:nvPr/>
        </p:nvSpPr>
        <p:spPr bwMode="auto">
          <a:xfrm>
            <a:off x="4284663" y="4508500"/>
            <a:ext cx="0" cy="720725"/>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3" name="标题 4">
            <a:extLst>
              <a:ext uri="{FF2B5EF4-FFF2-40B4-BE49-F238E27FC236}">
                <a16:creationId xmlns:a16="http://schemas.microsoft.com/office/drawing/2014/main" id="{DF8858C5-9B67-9311-8773-4FD3C09FC184}"/>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4</a:t>
            </a:r>
            <a:r>
              <a:rPr lang="zh-CN" altLang="en-US" sz="2800" b="1" dirty="0">
                <a:latin typeface="幼圆" pitchFamily="49" charset="-122"/>
                <a:ea typeface="幼圆" pitchFamily="49" charset="-122"/>
              </a:rPr>
              <a:t>）蒙特卡洛模拟法</a:t>
            </a:r>
            <a:endParaRPr kumimoji="1"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3983"/>
                                        </p:tgtEl>
                                        <p:attrNameLst>
                                          <p:attrName>style.visibility</p:attrName>
                                        </p:attrNameLst>
                                      </p:cBhvr>
                                      <p:to>
                                        <p:strVal val="visible"/>
                                      </p:to>
                                    </p:set>
                                    <p:animEffect transition="in" filter="slide(fromBottom)">
                                      <p:cBhvr>
                                        <p:cTn id="7" dur="500"/>
                                        <p:tgtEl>
                                          <p:spTgt spid="2539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53984">
                                            <p:txEl>
                                              <p:pRg st="0" end="0"/>
                                            </p:txEl>
                                          </p:spTgt>
                                        </p:tgtEl>
                                        <p:attrNameLst>
                                          <p:attrName>style.visibility</p:attrName>
                                        </p:attrNameLst>
                                      </p:cBhvr>
                                      <p:to>
                                        <p:strVal val="visible"/>
                                      </p:to>
                                    </p:set>
                                    <p:animEffect transition="in" filter="slide(fromBottom)">
                                      <p:cBhvr>
                                        <p:cTn id="12" dur="500"/>
                                        <p:tgtEl>
                                          <p:spTgt spid="253984">
                                            <p:txEl>
                                              <p:pRg st="0" end="0"/>
                                            </p:txEl>
                                          </p:spTgt>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253987"/>
                                        </p:tgtEl>
                                        <p:attrNameLst>
                                          <p:attrName>style.visibility</p:attrName>
                                        </p:attrNameLst>
                                      </p:cBhvr>
                                      <p:to>
                                        <p:strVal val="visible"/>
                                      </p:to>
                                    </p:set>
                                    <p:animEffect transition="in" filter="slide(fromBottom)">
                                      <p:cBhvr>
                                        <p:cTn id="16" dur="500"/>
                                        <p:tgtEl>
                                          <p:spTgt spid="2539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53985"/>
                                        </p:tgtEl>
                                        <p:attrNameLst>
                                          <p:attrName>style.visibility</p:attrName>
                                        </p:attrNameLst>
                                      </p:cBhvr>
                                      <p:to>
                                        <p:strVal val="visible"/>
                                      </p:to>
                                    </p:set>
                                    <p:animEffect transition="in" filter="slide(fromBottom)">
                                      <p:cBhvr>
                                        <p:cTn id="21" dur="500"/>
                                        <p:tgtEl>
                                          <p:spTgt spid="25398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254007"/>
                                        </p:tgtEl>
                                        <p:attrNameLst>
                                          <p:attrName>style.visibility</p:attrName>
                                        </p:attrNameLst>
                                      </p:cBhvr>
                                      <p:to>
                                        <p:strVal val="visible"/>
                                      </p:to>
                                    </p:set>
                                    <p:animEffect transition="in" filter="slide(fromLeft)">
                                      <p:cBhvr>
                                        <p:cTn id="26" dur="500"/>
                                        <p:tgtEl>
                                          <p:spTgt spid="254007"/>
                                        </p:tgtEl>
                                      </p:cBhvr>
                                    </p:animEffect>
                                  </p:childTnLst>
                                </p:cTn>
                              </p:par>
                            </p:childTnLst>
                          </p:cTn>
                        </p:par>
                        <p:par>
                          <p:cTn id="27" fill="hold" nodeType="afterGroup">
                            <p:stCondLst>
                              <p:cond delay="500"/>
                            </p:stCondLst>
                            <p:childTnLst>
                              <p:par>
                                <p:cTn id="28" presetID="12" presetClass="entr" presetSubtype="1" fill="hold" nodeType="afterEffect">
                                  <p:stCondLst>
                                    <p:cond delay="0"/>
                                  </p:stCondLst>
                                  <p:childTnLst>
                                    <p:set>
                                      <p:cBhvr>
                                        <p:cTn id="29" dur="1" fill="hold">
                                          <p:stCondLst>
                                            <p:cond delay="0"/>
                                          </p:stCondLst>
                                        </p:cTn>
                                        <p:tgtEl>
                                          <p:spTgt spid="254008"/>
                                        </p:tgtEl>
                                        <p:attrNameLst>
                                          <p:attrName>style.visibility</p:attrName>
                                        </p:attrNameLst>
                                      </p:cBhvr>
                                      <p:to>
                                        <p:strVal val="visible"/>
                                      </p:to>
                                    </p:set>
                                    <p:animEffect transition="in" filter="slide(fromTop)">
                                      <p:cBhvr>
                                        <p:cTn id="30" dur="500"/>
                                        <p:tgtEl>
                                          <p:spTgt spid="25400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253986"/>
                                        </p:tgtEl>
                                        <p:attrNameLst>
                                          <p:attrName>style.visibility</p:attrName>
                                        </p:attrNameLst>
                                      </p:cBhvr>
                                      <p:to>
                                        <p:strVal val="visible"/>
                                      </p:to>
                                    </p:set>
                                    <p:animEffect transition="in" filter="slide(fromBottom)">
                                      <p:cBhvr>
                                        <p:cTn id="35" dur="500"/>
                                        <p:tgtEl>
                                          <p:spTgt spid="253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83" grpId="0"/>
      <p:bldP spid="25398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15909324-D4D3-A6D6-2005-AD3460DC4B7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F26455B-707A-C84D-B35A-7AF30FF3FC59}" type="slidenum">
              <a:rPr kumimoji="0" lang="en-US" altLang="zh-CN" sz="1000">
                <a:solidFill>
                  <a:schemeClr val="bg2"/>
                </a:solidFill>
                <a:ea typeface="华文行楷" panose="02010800040101010101" pitchFamily="2" charset="-122"/>
              </a:rPr>
              <a:pPr>
                <a:spcBef>
                  <a:spcPct val="0"/>
                </a:spcBef>
                <a:buClrTx/>
                <a:buSzTx/>
                <a:buFontTx/>
                <a:buNone/>
              </a:pPr>
              <a:t>29</a:t>
            </a:fld>
            <a:endParaRPr kumimoji="0" lang="en-US" altLang="zh-CN" sz="1000" dirty="0">
              <a:solidFill>
                <a:schemeClr val="bg2"/>
              </a:solidFill>
              <a:ea typeface="华文行楷" panose="02010800040101010101" pitchFamily="2" charset="-122"/>
            </a:endParaRPr>
          </a:p>
        </p:txBody>
      </p:sp>
      <p:sp>
        <p:nvSpPr>
          <p:cNvPr id="255001" name="Text Box 25">
            <a:extLst>
              <a:ext uri="{FF2B5EF4-FFF2-40B4-BE49-F238E27FC236}">
                <a16:creationId xmlns:a16="http://schemas.microsoft.com/office/drawing/2014/main" id="{5ADBB0C4-A0A9-25F8-1E3D-194371C13B17}"/>
              </a:ext>
            </a:extLst>
          </p:cNvPr>
          <p:cNvSpPr txBox="1">
            <a:spLocks noChangeArrowheads="1"/>
          </p:cNvSpPr>
          <p:nvPr/>
        </p:nvSpPr>
        <p:spPr bwMode="auto">
          <a:xfrm>
            <a:off x="711035" y="1775612"/>
            <a:ext cx="7669212" cy="96340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000" b="1" dirty="0">
                <a:solidFill>
                  <a:srgbClr val="000000"/>
                </a:solidFill>
                <a:latin typeface="幼圆" pitchFamily="49" charset="-122"/>
                <a:ea typeface="幼圆" pitchFamily="49" charset="-122"/>
              </a:rPr>
              <a:t>     </a:t>
            </a:r>
            <a:r>
              <a:rPr lang="zh-CN" altLang="en-US" sz="2000" b="1" dirty="0">
                <a:solidFill>
                  <a:srgbClr val="FF0000"/>
                </a:solidFill>
                <a:latin typeface="幼圆" pitchFamily="49" charset="-122"/>
                <a:ea typeface="幼圆" pitchFamily="49" charset="-122"/>
              </a:rPr>
              <a:t>随机数（</a:t>
            </a:r>
            <a:r>
              <a:rPr lang="en-US" altLang="zh-CN" sz="2000" b="1" dirty="0">
                <a:solidFill>
                  <a:srgbClr val="FF0000"/>
                </a:solidFill>
                <a:latin typeface="幼圆" pitchFamily="49" charset="-122"/>
                <a:ea typeface="幼圆" pitchFamily="49" charset="-122"/>
              </a:rPr>
              <a:t>RN</a:t>
            </a:r>
            <a:r>
              <a:rPr lang="zh-CN" altLang="en-US" sz="2000" b="1" dirty="0">
                <a:solidFill>
                  <a:srgbClr val="FF0000"/>
                </a:solidFill>
                <a:latin typeface="幼圆" pitchFamily="49" charset="-122"/>
                <a:ea typeface="幼圆" pitchFamily="49" charset="-122"/>
              </a:rPr>
              <a:t>）</a:t>
            </a:r>
            <a:r>
              <a:rPr lang="zh-CN" altLang="en-US" sz="2000" b="1" dirty="0">
                <a:solidFill>
                  <a:srgbClr val="000000"/>
                </a:solidFill>
                <a:latin typeface="幼圆" pitchFamily="49" charset="-122"/>
                <a:ea typeface="幼圆" pitchFamily="49" charset="-122"/>
              </a:rPr>
              <a:t>为随机变量</a:t>
            </a:r>
            <a:r>
              <a:rPr lang="zh-CN" altLang="en-US" sz="2000" b="1" dirty="0">
                <a:solidFill>
                  <a:srgbClr val="C89014"/>
                </a:solidFill>
                <a:latin typeface="幼圆" pitchFamily="49" charset="-122"/>
                <a:ea typeface="幼圆" pitchFamily="49" charset="-122"/>
              </a:rPr>
              <a:t>累积概率</a:t>
            </a:r>
            <a:r>
              <a:rPr lang="zh-CN" altLang="en-US" sz="2000" b="1" dirty="0">
                <a:solidFill>
                  <a:srgbClr val="000000"/>
                </a:solidFill>
                <a:latin typeface="幼圆" pitchFamily="49" charset="-122"/>
                <a:ea typeface="幼圆" pitchFamily="49" charset="-122"/>
              </a:rPr>
              <a:t>的随机值。</a:t>
            </a:r>
            <a:endParaRPr lang="en-US" altLang="zh-CN" sz="2000" b="1" dirty="0">
              <a:solidFill>
                <a:srgbClr val="000000"/>
              </a:solidFill>
              <a:latin typeface="幼圆" pitchFamily="49" charset="-122"/>
              <a:ea typeface="幼圆" pitchFamily="49" charset="-122"/>
            </a:endParaRPr>
          </a:p>
          <a:p>
            <a:pPr eaLnBrk="1" hangingPunct="1">
              <a:lnSpc>
                <a:spcPct val="150000"/>
              </a:lnSpc>
              <a:spcBef>
                <a:spcPct val="0"/>
              </a:spcBef>
              <a:buClrTx/>
              <a:buSzTx/>
              <a:buFontTx/>
              <a:buNone/>
            </a:pPr>
            <a:r>
              <a:rPr lang="zh-CN" altLang="en-US" sz="2000" b="1" dirty="0">
                <a:solidFill>
                  <a:srgbClr val="000000"/>
                </a:solidFill>
                <a:latin typeface="幼圆" pitchFamily="49" charset="-122"/>
                <a:ea typeface="幼圆" pitchFamily="49" charset="-122"/>
              </a:rPr>
              <a:t>     记 </a:t>
            </a:r>
            <a:r>
              <a:rPr lang="en-US" altLang="zh-CN" sz="2000" b="1" i="1" dirty="0" err="1">
                <a:solidFill>
                  <a:srgbClr val="000000"/>
                </a:solidFill>
                <a:latin typeface="幼圆" pitchFamily="49" charset="-122"/>
                <a:ea typeface="幼圆" pitchFamily="49" charset="-122"/>
              </a:rPr>
              <a:t>RNm</a:t>
            </a:r>
            <a:r>
              <a:rPr lang="zh-CN" altLang="en-US" sz="2000" b="1" i="1" dirty="0">
                <a:solidFill>
                  <a:srgbClr val="000000"/>
                </a:solidFill>
                <a:latin typeface="幼圆" pitchFamily="49" charset="-122"/>
                <a:ea typeface="幼圆" pitchFamily="49" charset="-122"/>
              </a:rPr>
              <a:t> </a:t>
            </a:r>
            <a:r>
              <a:rPr lang="zh-CN" altLang="en-US" sz="2000" b="1" dirty="0">
                <a:solidFill>
                  <a:srgbClr val="000000"/>
                </a:solidFill>
                <a:latin typeface="Arial" panose="020B0604020202020204" pitchFamily="34" charset="0"/>
                <a:ea typeface="幼圆" pitchFamily="49" charset="-122"/>
              </a:rPr>
              <a:t>为抽样出来的</a:t>
            </a:r>
            <a:r>
              <a:rPr lang="zh-CN" altLang="en-US" sz="2000" b="1" dirty="0">
                <a:solidFill>
                  <a:srgbClr val="000000"/>
                </a:solidFill>
                <a:latin typeface="幼圆" pitchFamily="49" charset="-122"/>
                <a:ea typeface="幼圆" pitchFamily="49" charset="-122"/>
              </a:rPr>
              <a:t>最大随机数。</a:t>
            </a:r>
          </a:p>
        </p:txBody>
      </p:sp>
      <p:sp>
        <p:nvSpPr>
          <p:cNvPr id="255002" name="Line 26">
            <a:extLst>
              <a:ext uri="{FF2B5EF4-FFF2-40B4-BE49-F238E27FC236}">
                <a16:creationId xmlns:a16="http://schemas.microsoft.com/office/drawing/2014/main" id="{D30B3833-180F-872B-02FB-402B637A8707}"/>
              </a:ext>
            </a:extLst>
          </p:cNvPr>
          <p:cNvSpPr>
            <a:spLocks noChangeShapeType="1"/>
          </p:cNvSpPr>
          <p:nvPr/>
        </p:nvSpPr>
        <p:spPr bwMode="auto">
          <a:xfrm rot="21480000" flipV="1">
            <a:off x="2843213" y="3276600"/>
            <a:ext cx="1676400" cy="1520825"/>
          </a:xfrm>
          <a:prstGeom prst="line">
            <a:avLst/>
          </a:prstGeom>
          <a:noFill/>
          <a:ln w="28575">
            <a:solidFill>
              <a:srgbClr val="036D7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55003" name="Text Box 27">
            <a:extLst>
              <a:ext uri="{FF2B5EF4-FFF2-40B4-BE49-F238E27FC236}">
                <a16:creationId xmlns:a16="http://schemas.microsoft.com/office/drawing/2014/main" id="{A5C74329-BD03-B846-AE02-EDEE314F15E0}"/>
              </a:ext>
            </a:extLst>
          </p:cNvPr>
          <p:cNvSpPr txBox="1">
            <a:spLocks noChangeArrowheads="1"/>
          </p:cNvSpPr>
          <p:nvPr/>
        </p:nvSpPr>
        <p:spPr bwMode="auto">
          <a:xfrm>
            <a:off x="5973763" y="4787900"/>
            <a:ext cx="1101725" cy="3667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1800" b="1">
                <a:solidFill>
                  <a:srgbClr val="000000"/>
                </a:solidFill>
                <a:latin typeface="黑体" panose="02010609060101010101" pitchFamily="49" charset="-122"/>
                <a:ea typeface="幼圆" pitchFamily="49" charset="-122"/>
              </a:rPr>
              <a:t>抽样结果</a:t>
            </a:r>
          </a:p>
        </p:txBody>
      </p:sp>
      <p:grpSp>
        <p:nvGrpSpPr>
          <p:cNvPr id="255004" name="Group 28">
            <a:extLst>
              <a:ext uri="{FF2B5EF4-FFF2-40B4-BE49-F238E27FC236}">
                <a16:creationId xmlns:a16="http://schemas.microsoft.com/office/drawing/2014/main" id="{93B2531E-9D1A-503D-DB65-B51CE5DACF8A}"/>
              </a:ext>
            </a:extLst>
          </p:cNvPr>
          <p:cNvGrpSpPr>
            <a:grpSpLocks/>
          </p:cNvGrpSpPr>
          <p:nvPr/>
        </p:nvGrpSpPr>
        <p:grpSpPr bwMode="auto">
          <a:xfrm>
            <a:off x="2555875" y="3089275"/>
            <a:ext cx="3990975" cy="1714500"/>
            <a:chOff x="1610" y="1946"/>
            <a:chExt cx="2514" cy="1080"/>
          </a:xfrm>
        </p:grpSpPr>
        <p:sp>
          <p:nvSpPr>
            <p:cNvPr id="47123" name="Line 29">
              <a:extLst>
                <a:ext uri="{FF2B5EF4-FFF2-40B4-BE49-F238E27FC236}">
                  <a16:creationId xmlns:a16="http://schemas.microsoft.com/office/drawing/2014/main" id="{D1A8F92D-1FE0-0766-6323-46DF729401E5}"/>
                </a:ext>
              </a:extLst>
            </p:cNvPr>
            <p:cNvSpPr>
              <a:spLocks noChangeShapeType="1"/>
            </p:cNvSpPr>
            <p:nvPr/>
          </p:nvSpPr>
          <p:spPr bwMode="auto">
            <a:xfrm>
              <a:off x="1628" y="3025"/>
              <a:ext cx="2496" cy="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7124" name="Line 30">
              <a:extLst>
                <a:ext uri="{FF2B5EF4-FFF2-40B4-BE49-F238E27FC236}">
                  <a16:creationId xmlns:a16="http://schemas.microsoft.com/office/drawing/2014/main" id="{979A4B88-8DB0-B13E-A657-36A58162511E}"/>
                </a:ext>
              </a:extLst>
            </p:cNvPr>
            <p:cNvSpPr>
              <a:spLocks noChangeShapeType="1"/>
            </p:cNvSpPr>
            <p:nvPr/>
          </p:nvSpPr>
          <p:spPr bwMode="auto">
            <a:xfrm flipV="1">
              <a:off x="1628" y="1946"/>
              <a:ext cx="0" cy="108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7125" name="Line 31">
              <a:extLst>
                <a:ext uri="{FF2B5EF4-FFF2-40B4-BE49-F238E27FC236}">
                  <a16:creationId xmlns:a16="http://schemas.microsoft.com/office/drawing/2014/main" id="{0508231F-CE27-A51F-ACF6-4A29288EF0A2}"/>
                </a:ext>
              </a:extLst>
            </p:cNvPr>
            <p:cNvSpPr>
              <a:spLocks noChangeShapeType="1"/>
            </p:cNvSpPr>
            <p:nvPr/>
          </p:nvSpPr>
          <p:spPr bwMode="auto">
            <a:xfrm>
              <a:off x="1610" y="2568"/>
              <a:ext cx="680"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7126" name="Line 32">
              <a:extLst>
                <a:ext uri="{FF2B5EF4-FFF2-40B4-BE49-F238E27FC236}">
                  <a16:creationId xmlns:a16="http://schemas.microsoft.com/office/drawing/2014/main" id="{9D1B9466-8C16-804A-5AA6-0907231C3073}"/>
                </a:ext>
              </a:extLst>
            </p:cNvPr>
            <p:cNvSpPr>
              <a:spLocks noChangeShapeType="1"/>
            </p:cNvSpPr>
            <p:nvPr/>
          </p:nvSpPr>
          <p:spPr bwMode="auto">
            <a:xfrm>
              <a:off x="2290" y="2568"/>
              <a:ext cx="0" cy="454"/>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7127" name="Line 33">
              <a:extLst>
                <a:ext uri="{FF2B5EF4-FFF2-40B4-BE49-F238E27FC236}">
                  <a16:creationId xmlns:a16="http://schemas.microsoft.com/office/drawing/2014/main" id="{DC81076F-CD94-2874-C340-99DDFCA02D72}"/>
                </a:ext>
              </a:extLst>
            </p:cNvPr>
            <p:cNvSpPr>
              <a:spLocks noChangeShapeType="1"/>
            </p:cNvSpPr>
            <p:nvPr/>
          </p:nvSpPr>
          <p:spPr bwMode="auto">
            <a:xfrm flipV="1">
              <a:off x="1610" y="2065"/>
              <a:ext cx="1225" cy="4"/>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7128" name="Line 34">
              <a:extLst>
                <a:ext uri="{FF2B5EF4-FFF2-40B4-BE49-F238E27FC236}">
                  <a16:creationId xmlns:a16="http://schemas.microsoft.com/office/drawing/2014/main" id="{B67FA591-2DB3-041E-DFEC-8EA1752B95C3}"/>
                </a:ext>
              </a:extLst>
            </p:cNvPr>
            <p:cNvSpPr>
              <a:spLocks noChangeShapeType="1"/>
            </p:cNvSpPr>
            <p:nvPr/>
          </p:nvSpPr>
          <p:spPr bwMode="auto">
            <a:xfrm>
              <a:off x="2835" y="2024"/>
              <a:ext cx="0" cy="998"/>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sp>
        <p:nvSpPr>
          <p:cNvPr id="255011" name="Text Box 35">
            <a:extLst>
              <a:ext uri="{FF2B5EF4-FFF2-40B4-BE49-F238E27FC236}">
                <a16:creationId xmlns:a16="http://schemas.microsoft.com/office/drawing/2014/main" id="{CB3F3E2F-39F3-3EF2-4740-7E742824FD7D}"/>
              </a:ext>
            </a:extLst>
          </p:cNvPr>
          <p:cNvSpPr txBox="1">
            <a:spLocks noChangeArrowheads="1"/>
          </p:cNvSpPr>
          <p:nvPr/>
        </p:nvSpPr>
        <p:spPr bwMode="auto">
          <a:xfrm>
            <a:off x="2021534" y="3071933"/>
            <a:ext cx="528638" cy="366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dirty="0" err="1">
                <a:solidFill>
                  <a:srgbClr val="000000"/>
                </a:solidFill>
                <a:latin typeface="幼圆" pitchFamily="49" charset="-122"/>
                <a:ea typeface="幼圆" pitchFamily="49" charset="-122"/>
              </a:rPr>
              <a:t>RNm</a:t>
            </a:r>
            <a:endParaRPr lang="en-US" altLang="zh-CN" sz="1800" b="1" dirty="0">
              <a:solidFill>
                <a:srgbClr val="000000"/>
              </a:solidFill>
              <a:latin typeface="幼圆" pitchFamily="49" charset="-122"/>
              <a:ea typeface="幼圆" pitchFamily="49" charset="-122"/>
            </a:endParaRPr>
          </a:p>
        </p:txBody>
      </p:sp>
      <p:sp>
        <p:nvSpPr>
          <p:cNvPr id="255012" name="Text Box 36">
            <a:extLst>
              <a:ext uri="{FF2B5EF4-FFF2-40B4-BE49-F238E27FC236}">
                <a16:creationId xmlns:a16="http://schemas.microsoft.com/office/drawing/2014/main" id="{A3C19393-EFC9-1EAA-4F0C-039D4A3C1330}"/>
              </a:ext>
            </a:extLst>
          </p:cNvPr>
          <p:cNvSpPr txBox="1">
            <a:spLocks noChangeArrowheads="1"/>
          </p:cNvSpPr>
          <p:nvPr/>
        </p:nvSpPr>
        <p:spPr bwMode="auto">
          <a:xfrm>
            <a:off x="2061852" y="3901817"/>
            <a:ext cx="611810" cy="3715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b="1" dirty="0">
                <a:solidFill>
                  <a:srgbClr val="000000"/>
                </a:solidFill>
                <a:latin typeface="幼圆" pitchFamily="49" charset="-122"/>
                <a:ea typeface="幼圆" pitchFamily="49" charset="-122"/>
              </a:rPr>
              <a:t>RN</a:t>
            </a:r>
          </a:p>
        </p:txBody>
      </p:sp>
      <p:sp>
        <p:nvSpPr>
          <p:cNvPr id="255013" name="Text Box 37">
            <a:extLst>
              <a:ext uri="{FF2B5EF4-FFF2-40B4-BE49-F238E27FC236}">
                <a16:creationId xmlns:a16="http://schemas.microsoft.com/office/drawing/2014/main" id="{EC10FDCF-83FE-AB9D-89CF-14D4F5C3A8BB}"/>
              </a:ext>
            </a:extLst>
          </p:cNvPr>
          <p:cNvSpPr txBox="1">
            <a:spLocks noChangeArrowheads="1"/>
          </p:cNvSpPr>
          <p:nvPr/>
        </p:nvSpPr>
        <p:spPr bwMode="auto">
          <a:xfrm>
            <a:off x="2700338" y="4724400"/>
            <a:ext cx="368300" cy="3667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000000"/>
                </a:solidFill>
                <a:latin typeface="幼圆" pitchFamily="49" charset="-122"/>
                <a:ea typeface="幼圆" pitchFamily="49" charset="-122"/>
              </a:rPr>
              <a:t>a</a:t>
            </a:r>
          </a:p>
        </p:txBody>
      </p:sp>
      <p:sp>
        <p:nvSpPr>
          <p:cNvPr id="255014" name="Text Box 38">
            <a:extLst>
              <a:ext uri="{FF2B5EF4-FFF2-40B4-BE49-F238E27FC236}">
                <a16:creationId xmlns:a16="http://schemas.microsoft.com/office/drawing/2014/main" id="{C8BEFAC3-1538-EB87-B7A2-85AD2B1DDBD2}"/>
              </a:ext>
            </a:extLst>
          </p:cNvPr>
          <p:cNvSpPr txBox="1">
            <a:spLocks noChangeArrowheads="1"/>
          </p:cNvSpPr>
          <p:nvPr/>
        </p:nvSpPr>
        <p:spPr bwMode="auto">
          <a:xfrm>
            <a:off x="4356100" y="4724400"/>
            <a:ext cx="296863" cy="3667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en-US" altLang="zh-CN" sz="1800" b="1">
                <a:solidFill>
                  <a:srgbClr val="000000"/>
                </a:solidFill>
                <a:latin typeface="幼圆" pitchFamily="49" charset="-122"/>
                <a:ea typeface="幼圆" pitchFamily="49" charset="-122"/>
              </a:rPr>
              <a:t>b</a:t>
            </a:r>
          </a:p>
        </p:txBody>
      </p:sp>
      <p:sp>
        <p:nvSpPr>
          <p:cNvPr id="255016" name="Text Box 40">
            <a:extLst>
              <a:ext uri="{FF2B5EF4-FFF2-40B4-BE49-F238E27FC236}">
                <a16:creationId xmlns:a16="http://schemas.microsoft.com/office/drawing/2014/main" id="{6E479020-0825-B1CC-B683-3A16DC8CB16F}"/>
              </a:ext>
            </a:extLst>
          </p:cNvPr>
          <p:cNvSpPr txBox="1">
            <a:spLocks noChangeArrowheads="1"/>
          </p:cNvSpPr>
          <p:nvPr/>
        </p:nvSpPr>
        <p:spPr bwMode="auto">
          <a:xfrm>
            <a:off x="1298410" y="5228434"/>
            <a:ext cx="3228975"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000" b="1" dirty="0">
                <a:solidFill>
                  <a:srgbClr val="000000"/>
                </a:solidFill>
                <a:latin typeface="黑体" panose="02010609060101010101" pitchFamily="49" charset="-122"/>
                <a:ea typeface="幼圆" pitchFamily="49" charset="-122"/>
              </a:rPr>
              <a:t>根据三角形相似原理可得：</a:t>
            </a:r>
          </a:p>
        </p:txBody>
      </p:sp>
      <p:sp>
        <p:nvSpPr>
          <p:cNvPr id="255018" name="Rectangle 42">
            <a:extLst>
              <a:ext uri="{FF2B5EF4-FFF2-40B4-BE49-F238E27FC236}">
                <a16:creationId xmlns:a16="http://schemas.microsoft.com/office/drawing/2014/main" id="{B9F130C9-DC61-4639-FA8A-DCCEF2548B09}"/>
              </a:ext>
            </a:extLst>
          </p:cNvPr>
          <p:cNvSpPr>
            <a:spLocks noChangeArrowheads="1"/>
          </p:cNvSpPr>
          <p:nvPr/>
        </p:nvSpPr>
        <p:spPr bwMode="auto">
          <a:xfrm>
            <a:off x="820738" y="1443623"/>
            <a:ext cx="4608512" cy="338554"/>
          </a:xfrm>
          <a:prstGeom prst="rect">
            <a:avLst/>
          </a:prstGeom>
          <a:noFill/>
          <a:ln>
            <a:noFill/>
          </a:ln>
          <a:effectLst/>
          <a:extLst>
            <a:ext uri="{909E8E84-426E-40DD-AFC4-6F175D3DCCD1}">
              <a14:hiddenFill xmlns:a14="http://schemas.microsoft.com/office/drawing/2010/main">
                <a:solidFill>
                  <a:srgbClr val="FFFFEB"/>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b="1" dirty="0">
                <a:latin typeface="幼圆" pitchFamily="49" charset="-122"/>
                <a:ea typeface="幼圆" pitchFamily="49" charset="-122"/>
              </a:rPr>
              <a:t>③ </a:t>
            </a:r>
            <a:r>
              <a:rPr lang="zh-CN" altLang="en-US" sz="2200" b="1" dirty="0">
                <a:latin typeface="幼圆" pitchFamily="49" charset="-122"/>
                <a:ea typeface="幼圆" pitchFamily="49" charset="-122"/>
              </a:rPr>
              <a:t>均匀分布随机变量的蒙特卡洛模拟</a:t>
            </a:r>
          </a:p>
        </p:txBody>
      </p:sp>
      <p:sp>
        <p:nvSpPr>
          <p:cNvPr id="255019" name="Text Box 43">
            <a:extLst>
              <a:ext uri="{FF2B5EF4-FFF2-40B4-BE49-F238E27FC236}">
                <a16:creationId xmlns:a16="http://schemas.microsoft.com/office/drawing/2014/main" id="{7F32E61E-BA07-EF60-9DEB-4CA83AD8F1C6}"/>
              </a:ext>
            </a:extLst>
          </p:cNvPr>
          <p:cNvSpPr txBox="1">
            <a:spLocks noChangeArrowheads="1"/>
          </p:cNvSpPr>
          <p:nvPr/>
        </p:nvSpPr>
        <p:spPr bwMode="auto">
          <a:xfrm>
            <a:off x="1516715" y="3445337"/>
            <a:ext cx="458788" cy="12239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dirty="0">
                <a:solidFill>
                  <a:srgbClr val="000000"/>
                </a:solidFill>
                <a:latin typeface="Arial" panose="020B0604020202020204" pitchFamily="34" charset="0"/>
                <a:ea typeface="幼圆" pitchFamily="49" charset="-122"/>
              </a:rPr>
              <a:t>累计概率</a:t>
            </a:r>
          </a:p>
        </p:txBody>
      </p:sp>
      <p:sp>
        <p:nvSpPr>
          <p:cNvPr id="3" name="标题 4">
            <a:extLst>
              <a:ext uri="{FF2B5EF4-FFF2-40B4-BE49-F238E27FC236}">
                <a16:creationId xmlns:a16="http://schemas.microsoft.com/office/drawing/2014/main" id="{CBB8B038-CB1F-3D8F-D30F-D1810B51882C}"/>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4</a:t>
            </a:r>
            <a:r>
              <a:rPr lang="zh-CN" altLang="en-US" sz="2800" b="1" dirty="0">
                <a:latin typeface="幼圆" pitchFamily="49" charset="-122"/>
                <a:ea typeface="幼圆" pitchFamily="49" charset="-122"/>
              </a:rPr>
              <a:t>）蒙特卡洛模拟法</a:t>
            </a:r>
            <a:endParaRPr kumimoji="1" lang="zh-CN" altLang="en-US" sz="2800"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06E86A05-BB8B-6322-2CA5-913E8913B2D5}"/>
                  </a:ext>
                </a:extLst>
              </p:cNvPr>
              <p:cNvSpPr txBox="1"/>
              <p:nvPr/>
            </p:nvSpPr>
            <p:spPr>
              <a:xfrm>
                <a:off x="559794" y="5713174"/>
                <a:ext cx="7075823" cy="63382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zh-CN" altLang="en-US" sz="2200" b="1" i="1" smtClean="0">
                          <a:solidFill>
                            <a:schemeClr val="accent5">
                              <a:lumMod val="25000"/>
                            </a:schemeClr>
                          </a:solidFill>
                          <a:latin typeface="Cambria Math" panose="02040503050406030204" pitchFamily="18" charset="0"/>
                        </a:rPr>
                        <m:t>抽样结果</m:t>
                      </m:r>
                      <m:r>
                        <a:rPr kumimoji="1" lang="en-US" altLang="zh-CN" sz="2200" b="1" i="1">
                          <a:solidFill>
                            <a:schemeClr val="accent5">
                              <a:lumMod val="25000"/>
                            </a:schemeClr>
                          </a:solidFill>
                          <a:latin typeface="Cambria Math" panose="02040503050406030204" pitchFamily="18" charset="0"/>
                          <a:ea typeface="Cambria Math" panose="02040503050406030204" pitchFamily="18" charset="0"/>
                        </a:rPr>
                        <m:t>=</m:t>
                      </m:r>
                      <m:r>
                        <a:rPr kumimoji="1" lang="en-US" altLang="zh-CN" sz="2200" b="1" i="1" smtClean="0">
                          <a:latin typeface="Cambria Math" panose="02040503050406030204" pitchFamily="18" charset="0"/>
                          <a:ea typeface="Cambria Math" panose="02040503050406030204" pitchFamily="18" charset="0"/>
                        </a:rPr>
                        <m:t>𝒂</m:t>
                      </m:r>
                      <m:r>
                        <a:rPr kumimoji="1" lang="en-US" altLang="zh-CN" sz="2200" b="1" i="1" smtClean="0">
                          <a:latin typeface="Cambria Math" panose="02040503050406030204" pitchFamily="18" charset="0"/>
                          <a:ea typeface="Cambria Math" panose="02040503050406030204" pitchFamily="18" charset="0"/>
                        </a:rPr>
                        <m:t>+</m:t>
                      </m:r>
                      <m:f>
                        <m:fPr>
                          <m:ctrlPr>
                            <a:rPr kumimoji="1" lang="en-US" altLang="zh-CN" sz="2200" b="1" i="1" smtClean="0">
                              <a:latin typeface="Cambria Math" panose="02040503050406030204" pitchFamily="18" charset="0"/>
                              <a:ea typeface="Cambria Math" panose="02040503050406030204" pitchFamily="18" charset="0"/>
                            </a:rPr>
                          </m:ctrlPr>
                        </m:fPr>
                        <m:num>
                          <m:r>
                            <a:rPr kumimoji="1" lang="en-US" altLang="zh-CN" sz="2200" b="1" i="1" smtClean="0">
                              <a:latin typeface="Cambria Math" panose="02040503050406030204" pitchFamily="18" charset="0"/>
                              <a:ea typeface="Cambria Math" panose="02040503050406030204" pitchFamily="18" charset="0"/>
                            </a:rPr>
                            <m:t>𝑹𝑵</m:t>
                          </m:r>
                        </m:num>
                        <m:den>
                          <m:r>
                            <a:rPr kumimoji="1" lang="en-US" altLang="zh-CN" sz="2200" b="1" i="1" smtClean="0">
                              <a:latin typeface="Cambria Math" panose="02040503050406030204" pitchFamily="18" charset="0"/>
                              <a:ea typeface="Cambria Math" panose="02040503050406030204" pitchFamily="18" charset="0"/>
                            </a:rPr>
                            <m:t>𝑹𝑵𝒎</m:t>
                          </m:r>
                        </m:den>
                      </m:f>
                      <m:d>
                        <m:dPr>
                          <m:ctrlPr>
                            <a:rPr kumimoji="1" lang="en-US" altLang="zh-CN" sz="2200" b="1" i="1" smtClean="0">
                              <a:latin typeface="Cambria Math" panose="02040503050406030204" pitchFamily="18" charset="0"/>
                              <a:ea typeface="Cambria Math" panose="02040503050406030204" pitchFamily="18" charset="0"/>
                            </a:rPr>
                          </m:ctrlPr>
                        </m:dPr>
                        <m:e>
                          <m:r>
                            <a:rPr kumimoji="1" lang="en-US" altLang="zh-CN" sz="2200" b="1" i="1" smtClean="0">
                              <a:latin typeface="Cambria Math" panose="02040503050406030204" pitchFamily="18" charset="0"/>
                              <a:ea typeface="Cambria Math" panose="02040503050406030204" pitchFamily="18" charset="0"/>
                            </a:rPr>
                            <m:t>𝒃</m:t>
                          </m:r>
                          <m:r>
                            <a:rPr kumimoji="1" lang="en-US" altLang="zh-CN" sz="2200" b="1" i="1" smtClean="0">
                              <a:latin typeface="Cambria Math" panose="02040503050406030204" pitchFamily="18" charset="0"/>
                              <a:ea typeface="Cambria Math" panose="02040503050406030204" pitchFamily="18" charset="0"/>
                            </a:rPr>
                            <m:t>−</m:t>
                          </m:r>
                          <m:r>
                            <a:rPr kumimoji="1" lang="en-US" altLang="zh-CN" sz="2200" b="1" i="1" smtClean="0">
                              <a:latin typeface="Cambria Math" panose="02040503050406030204" pitchFamily="18" charset="0"/>
                              <a:ea typeface="Cambria Math" panose="02040503050406030204" pitchFamily="18" charset="0"/>
                            </a:rPr>
                            <m:t>𝒂</m:t>
                          </m:r>
                        </m:e>
                      </m:d>
                    </m:oMath>
                  </m:oMathPara>
                </a14:m>
                <a:endParaRPr kumimoji="1" lang="zh-CN" altLang="en-US" sz="2200" b="1" dirty="0"/>
              </a:p>
            </p:txBody>
          </p:sp>
        </mc:Choice>
        <mc:Fallback>
          <p:sp>
            <p:nvSpPr>
              <p:cNvPr id="4" name="文本框 3">
                <a:extLst>
                  <a:ext uri="{FF2B5EF4-FFF2-40B4-BE49-F238E27FC236}">
                    <a16:creationId xmlns:a16="http://schemas.microsoft.com/office/drawing/2014/main" id="{06E86A05-BB8B-6322-2CA5-913E8913B2D5}"/>
                  </a:ext>
                </a:extLst>
              </p:cNvPr>
              <p:cNvSpPr txBox="1">
                <a:spLocks noRot="1" noChangeAspect="1" noMove="1" noResize="1" noEditPoints="1" noAdjustHandles="1" noChangeArrowheads="1" noChangeShapeType="1" noTextEdit="1"/>
              </p:cNvSpPr>
              <p:nvPr/>
            </p:nvSpPr>
            <p:spPr>
              <a:xfrm>
                <a:off x="559794" y="5713174"/>
                <a:ext cx="7075823" cy="633828"/>
              </a:xfrm>
              <a:prstGeom prst="rect">
                <a:avLst/>
              </a:prstGeom>
              <a:blipFill>
                <a:blip r:embed="rId2"/>
                <a:stretch>
                  <a:fillRect b="-13725"/>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255018"/>
                                        </p:tgtEl>
                                        <p:attrNameLst>
                                          <p:attrName>style.visibility</p:attrName>
                                        </p:attrNameLst>
                                      </p:cBhvr>
                                      <p:to>
                                        <p:strVal val="visible"/>
                                      </p:to>
                                    </p:set>
                                    <p:animEffect transition="in" filter="slide(fromBottom)">
                                      <p:cBhvr>
                                        <p:cTn id="7" dur="500"/>
                                        <p:tgtEl>
                                          <p:spTgt spid="255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55001">
                                            <p:txEl>
                                              <p:pRg st="0" end="0"/>
                                            </p:txEl>
                                          </p:spTgt>
                                        </p:tgtEl>
                                        <p:attrNameLst>
                                          <p:attrName>style.visibility</p:attrName>
                                        </p:attrNameLst>
                                      </p:cBhvr>
                                      <p:to>
                                        <p:strVal val="visible"/>
                                      </p:to>
                                    </p:set>
                                    <p:animEffect transition="in" filter="slide(fromBottom)">
                                      <p:cBhvr>
                                        <p:cTn id="12" dur="500"/>
                                        <p:tgtEl>
                                          <p:spTgt spid="25500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55001">
                                            <p:txEl>
                                              <p:pRg st="1" end="1"/>
                                            </p:txEl>
                                          </p:spTgt>
                                        </p:tgtEl>
                                        <p:attrNameLst>
                                          <p:attrName>style.visibility</p:attrName>
                                        </p:attrNameLst>
                                      </p:cBhvr>
                                      <p:to>
                                        <p:strVal val="visible"/>
                                      </p:to>
                                    </p:set>
                                    <p:animEffect transition="in" filter="slide(fromBottom)">
                                      <p:cBhvr>
                                        <p:cTn id="17" dur="500"/>
                                        <p:tgtEl>
                                          <p:spTgt spid="25500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55004"/>
                                        </p:tgtEl>
                                        <p:attrNameLst>
                                          <p:attrName>style.visibility</p:attrName>
                                        </p:attrNameLst>
                                      </p:cBhvr>
                                      <p:to>
                                        <p:strVal val="visible"/>
                                      </p:to>
                                    </p:set>
                                    <p:animEffect transition="in" filter="slide(fromBottom)">
                                      <p:cBhvr>
                                        <p:cTn id="22" dur="500"/>
                                        <p:tgtEl>
                                          <p:spTgt spid="2550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55002"/>
                                        </p:tgtEl>
                                        <p:attrNameLst>
                                          <p:attrName>style.visibility</p:attrName>
                                        </p:attrNameLst>
                                      </p:cBhvr>
                                      <p:to>
                                        <p:strVal val="visible"/>
                                      </p:to>
                                    </p:set>
                                    <p:animEffect transition="in" filter="slide(fromBottom)">
                                      <p:cBhvr>
                                        <p:cTn id="27" dur="500"/>
                                        <p:tgtEl>
                                          <p:spTgt spid="255002"/>
                                        </p:tgtEl>
                                      </p:cBhvr>
                                    </p:animEffect>
                                  </p:childTnLst>
                                </p:cTn>
                              </p:par>
                              <p:par>
                                <p:cTn id="28" presetID="12" presetClass="entr" presetSubtype="4" fill="hold" nodeType="withEffect">
                                  <p:stCondLst>
                                    <p:cond delay="0"/>
                                  </p:stCondLst>
                                  <p:childTnLst>
                                    <p:set>
                                      <p:cBhvr>
                                        <p:cTn id="29" dur="1" fill="hold">
                                          <p:stCondLst>
                                            <p:cond delay="0"/>
                                          </p:stCondLst>
                                        </p:cTn>
                                        <p:tgtEl>
                                          <p:spTgt spid="255013"/>
                                        </p:tgtEl>
                                        <p:attrNameLst>
                                          <p:attrName>style.visibility</p:attrName>
                                        </p:attrNameLst>
                                      </p:cBhvr>
                                      <p:to>
                                        <p:strVal val="visible"/>
                                      </p:to>
                                    </p:set>
                                    <p:animEffect transition="in" filter="slide(fromBottom)">
                                      <p:cBhvr>
                                        <p:cTn id="30" dur="500"/>
                                        <p:tgtEl>
                                          <p:spTgt spid="255013"/>
                                        </p:tgtEl>
                                      </p:cBhvr>
                                    </p:animEffect>
                                  </p:childTnLst>
                                </p:cTn>
                              </p:par>
                              <p:par>
                                <p:cTn id="31" presetID="12" presetClass="entr" presetSubtype="4" fill="hold" nodeType="withEffect">
                                  <p:stCondLst>
                                    <p:cond delay="0"/>
                                  </p:stCondLst>
                                  <p:childTnLst>
                                    <p:set>
                                      <p:cBhvr>
                                        <p:cTn id="32" dur="1" fill="hold">
                                          <p:stCondLst>
                                            <p:cond delay="0"/>
                                          </p:stCondLst>
                                        </p:cTn>
                                        <p:tgtEl>
                                          <p:spTgt spid="255014"/>
                                        </p:tgtEl>
                                        <p:attrNameLst>
                                          <p:attrName>style.visibility</p:attrName>
                                        </p:attrNameLst>
                                      </p:cBhvr>
                                      <p:to>
                                        <p:strVal val="visible"/>
                                      </p:to>
                                    </p:set>
                                    <p:animEffect transition="in" filter="slide(fromBottom)">
                                      <p:cBhvr>
                                        <p:cTn id="33" dur="500"/>
                                        <p:tgtEl>
                                          <p:spTgt spid="2550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nodeType="clickEffect">
                                  <p:stCondLst>
                                    <p:cond delay="0"/>
                                  </p:stCondLst>
                                  <p:childTnLst>
                                    <p:set>
                                      <p:cBhvr>
                                        <p:cTn id="37" dur="1" fill="hold">
                                          <p:stCondLst>
                                            <p:cond delay="0"/>
                                          </p:stCondLst>
                                        </p:cTn>
                                        <p:tgtEl>
                                          <p:spTgt spid="255011"/>
                                        </p:tgtEl>
                                        <p:attrNameLst>
                                          <p:attrName>style.visibility</p:attrName>
                                        </p:attrNameLst>
                                      </p:cBhvr>
                                      <p:to>
                                        <p:strVal val="visible"/>
                                      </p:to>
                                    </p:set>
                                    <p:animEffect transition="in" filter="slide(fromBottom)">
                                      <p:cBhvr>
                                        <p:cTn id="38" dur="500"/>
                                        <p:tgtEl>
                                          <p:spTgt spid="255011"/>
                                        </p:tgtEl>
                                      </p:cBhvr>
                                    </p:animEffect>
                                  </p:childTnLst>
                                </p:cTn>
                              </p:par>
                            </p:childTnLst>
                          </p:cTn>
                        </p:par>
                        <p:par>
                          <p:cTn id="39" fill="hold" nodeType="afterGroup">
                            <p:stCondLst>
                              <p:cond delay="500"/>
                            </p:stCondLst>
                            <p:childTnLst>
                              <p:par>
                                <p:cTn id="40" presetID="12" presetClass="entr" presetSubtype="4" fill="hold" nodeType="afterEffect">
                                  <p:stCondLst>
                                    <p:cond delay="0"/>
                                  </p:stCondLst>
                                  <p:childTnLst>
                                    <p:set>
                                      <p:cBhvr>
                                        <p:cTn id="41" dur="1" fill="hold">
                                          <p:stCondLst>
                                            <p:cond delay="0"/>
                                          </p:stCondLst>
                                        </p:cTn>
                                        <p:tgtEl>
                                          <p:spTgt spid="255012"/>
                                        </p:tgtEl>
                                        <p:attrNameLst>
                                          <p:attrName>style.visibility</p:attrName>
                                        </p:attrNameLst>
                                      </p:cBhvr>
                                      <p:to>
                                        <p:strVal val="visible"/>
                                      </p:to>
                                    </p:set>
                                    <p:animEffect transition="in" filter="slide(fromBottom)">
                                      <p:cBhvr>
                                        <p:cTn id="42" dur="500"/>
                                        <p:tgtEl>
                                          <p:spTgt spid="255012"/>
                                        </p:tgtEl>
                                      </p:cBhvr>
                                    </p:animEffect>
                                  </p:childTnLst>
                                </p:cTn>
                              </p:par>
                            </p:childTnLst>
                          </p:cTn>
                        </p:par>
                        <p:par>
                          <p:cTn id="43" fill="hold" nodeType="afterGroup">
                            <p:stCondLst>
                              <p:cond delay="1000"/>
                            </p:stCondLst>
                            <p:childTnLst>
                              <p:par>
                                <p:cTn id="44" presetID="12" presetClass="entr" presetSubtype="8" fill="hold" nodeType="afterEffect">
                                  <p:stCondLst>
                                    <p:cond delay="0"/>
                                  </p:stCondLst>
                                  <p:childTnLst>
                                    <p:set>
                                      <p:cBhvr>
                                        <p:cTn id="45" dur="1" fill="hold">
                                          <p:stCondLst>
                                            <p:cond delay="0"/>
                                          </p:stCondLst>
                                        </p:cTn>
                                        <p:tgtEl>
                                          <p:spTgt spid="255019"/>
                                        </p:tgtEl>
                                        <p:attrNameLst>
                                          <p:attrName>style.visibility</p:attrName>
                                        </p:attrNameLst>
                                      </p:cBhvr>
                                      <p:to>
                                        <p:strVal val="visible"/>
                                      </p:to>
                                    </p:set>
                                    <p:animEffect transition="in" filter="slide(fromLeft)">
                                      <p:cBhvr>
                                        <p:cTn id="46" dur="1000"/>
                                        <p:tgtEl>
                                          <p:spTgt spid="255019"/>
                                        </p:tgtEl>
                                      </p:cBhvr>
                                    </p:animEffect>
                                  </p:childTnLst>
                                </p:cTn>
                              </p:par>
                            </p:childTnLst>
                          </p:cTn>
                        </p:par>
                        <p:par>
                          <p:cTn id="47" fill="hold" nodeType="afterGroup">
                            <p:stCondLst>
                              <p:cond delay="2000"/>
                            </p:stCondLst>
                            <p:childTnLst>
                              <p:par>
                                <p:cTn id="48" presetID="12" presetClass="entr" presetSubtype="4" fill="hold" nodeType="afterEffect">
                                  <p:stCondLst>
                                    <p:cond delay="0"/>
                                  </p:stCondLst>
                                  <p:childTnLst>
                                    <p:set>
                                      <p:cBhvr>
                                        <p:cTn id="49" dur="1" fill="hold">
                                          <p:stCondLst>
                                            <p:cond delay="0"/>
                                          </p:stCondLst>
                                        </p:cTn>
                                        <p:tgtEl>
                                          <p:spTgt spid="255003"/>
                                        </p:tgtEl>
                                        <p:attrNameLst>
                                          <p:attrName>style.visibility</p:attrName>
                                        </p:attrNameLst>
                                      </p:cBhvr>
                                      <p:to>
                                        <p:strVal val="visible"/>
                                      </p:to>
                                    </p:set>
                                    <p:animEffect transition="in" filter="slide(fromBottom)">
                                      <p:cBhvr>
                                        <p:cTn id="50" dur="1000"/>
                                        <p:tgtEl>
                                          <p:spTgt spid="25500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4" fill="hold" nodeType="clickEffect">
                                  <p:stCondLst>
                                    <p:cond delay="0"/>
                                  </p:stCondLst>
                                  <p:childTnLst>
                                    <p:set>
                                      <p:cBhvr>
                                        <p:cTn id="54" dur="1" fill="hold">
                                          <p:stCondLst>
                                            <p:cond delay="0"/>
                                          </p:stCondLst>
                                        </p:cTn>
                                        <p:tgtEl>
                                          <p:spTgt spid="255016"/>
                                        </p:tgtEl>
                                        <p:attrNameLst>
                                          <p:attrName>style.visibility</p:attrName>
                                        </p:attrNameLst>
                                      </p:cBhvr>
                                      <p:to>
                                        <p:strVal val="visible"/>
                                      </p:to>
                                    </p:set>
                                    <p:animEffect transition="in" filter="slide(fromBottom)">
                                      <p:cBhvr>
                                        <p:cTn id="55" dur="500"/>
                                        <p:tgtEl>
                                          <p:spTgt spid="255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03" grpId="0"/>
      <p:bldP spid="255011" grpId="0"/>
      <p:bldP spid="255012" grpId="0"/>
      <p:bldP spid="255013" grpId="0"/>
      <p:bldP spid="255014" grpId="0"/>
      <p:bldP spid="255016" grpId="0"/>
      <p:bldP spid="255018" grpId="0"/>
      <p:bldP spid="2550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EB8CB7A8-3EFC-F04B-6BEB-F2FB5CFEB92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20837BC-9E87-F649-AAF5-1D3B6B346964}" type="slidenum">
              <a:rPr kumimoji="0" lang="en-US" altLang="zh-CN" sz="1000">
                <a:solidFill>
                  <a:schemeClr val="bg2"/>
                </a:solidFill>
                <a:ea typeface="华文行楷" panose="02010800040101010101" pitchFamily="2" charset="-122"/>
              </a:rPr>
              <a:pPr>
                <a:spcBef>
                  <a:spcPct val="0"/>
                </a:spcBef>
                <a:buClrTx/>
                <a:buSzTx/>
                <a:buFontTx/>
                <a:buNone/>
              </a:pPr>
              <a:t>3</a:t>
            </a:fld>
            <a:endParaRPr kumimoji="0" lang="en-US" altLang="zh-CN" sz="1000">
              <a:solidFill>
                <a:schemeClr val="bg2"/>
              </a:solidFill>
              <a:ea typeface="华文行楷" panose="02010800040101010101" pitchFamily="2" charset="-122"/>
            </a:endParaRPr>
          </a:p>
        </p:txBody>
      </p:sp>
      <p:sp>
        <p:nvSpPr>
          <p:cNvPr id="27651" name="Rectangle 2">
            <a:extLst>
              <a:ext uri="{FF2B5EF4-FFF2-40B4-BE49-F238E27FC236}">
                <a16:creationId xmlns:a16="http://schemas.microsoft.com/office/drawing/2014/main" id="{81A4D857-8396-0549-B4F1-49AD166349CB}"/>
              </a:ext>
            </a:extLst>
          </p:cNvPr>
          <p:cNvSpPr>
            <a:spLocks noGrp="1" noChangeArrowheads="1"/>
          </p:cNvSpPr>
          <p:nvPr>
            <p:ph type="title"/>
          </p:nvPr>
        </p:nvSpPr>
        <p:spPr/>
        <p:txBody>
          <a:bodyPr/>
          <a:lstStyle/>
          <a:p>
            <a:pPr eaLnBrk="1" hangingPunct="1"/>
            <a:r>
              <a:rPr lang="zh-CN" altLang="en-US"/>
              <a:t>风险分析</a:t>
            </a:r>
          </a:p>
        </p:txBody>
      </p:sp>
      <p:sp>
        <p:nvSpPr>
          <p:cNvPr id="243715" name="Rectangle 3">
            <a:extLst>
              <a:ext uri="{FF2B5EF4-FFF2-40B4-BE49-F238E27FC236}">
                <a16:creationId xmlns:a16="http://schemas.microsoft.com/office/drawing/2014/main" id="{76921B79-4AB8-A4FA-69B4-D5C563DE9A58}"/>
              </a:ext>
            </a:extLst>
          </p:cNvPr>
          <p:cNvSpPr>
            <a:spLocks noChangeArrowheads="1"/>
          </p:cNvSpPr>
          <p:nvPr/>
        </p:nvSpPr>
        <p:spPr bwMode="auto">
          <a:xfrm>
            <a:off x="338138" y="1177925"/>
            <a:ext cx="7042150" cy="5794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a:latin typeface="隶书" pitchFamily="49" charset="-122"/>
              </a:rPr>
              <a:t>三、项目风险的主要来源</a:t>
            </a:r>
          </a:p>
        </p:txBody>
      </p:sp>
      <p:grpSp>
        <p:nvGrpSpPr>
          <p:cNvPr id="243716" name="Group 4">
            <a:extLst>
              <a:ext uri="{FF2B5EF4-FFF2-40B4-BE49-F238E27FC236}">
                <a16:creationId xmlns:a16="http://schemas.microsoft.com/office/drawing/2014/main" id="{6EC1B6ED-D40E-1F60-AF76-B32A44E99E75}"/>
              </a:ext>
            </a:extLst>
          </p:cNvPr>
          <p:cNvGrpSpPr>
            <a:grpSpLocks/>
          </p:cNvGrpSpPr>
          <p:nvPr/>
        </p:nvGrpSpPr>
        <p:grpSpPr bwMode="auto">
          <a:xfrm>
            <a:off x="539750" y="1828800"/>
            <a:ext cx="8101013" cy="863600"/>
            <a:chOff x="657" y="1389"/>
            <a:chExt cx="5103" cy="954"/>
          </a:xfrm>
        </p:grpSpPr>
        <p:grpSp>
          <p:nvGrpSpPr>
            <p:cNvPr id="27693" name="Group 5">
              <a:extLst>
                <a:ext uri="{FF2B5EF4-FFF2-40B4-BE49-F238E27FC236}">
                  <a16:creationId xmlns:a16="http://schemas.microsoft.com/office/drawing/2014/main" id="{98FE0E46-74BC-C14D-4118-D76D6D0588F1}"/>
                </a:ext>
              </a:extLst>
            </p:cNvPr>
            <p:cNvGrpSpPr>
              <a:grpSpLocks/>
            </p:cNvGrpSpPr>
            <p:nvPr/>
          </p:nvGrpSpPr>
          <p:grpSpPr bwMode="auto">
            <a:xfrm>
              <a:off x="657" y="1389"/>
              <a:ext cx="5103" cy="954"/>
              <a:chOff x="657" y="1389"/>
              <a:chExt cx="5103" cy="954"/>
            </a:xfrm>
          </p:grpSpPr>
          <p:grpSp>
            <p:nvGrpSpPr>
              <p:cNvPr id="27695" name="Group 6">
                <a:extLst>
                  <a:ext uri="{FF2B5EF4-FFF2-40B4-BE49-F238E27FC236}">
                    <a16:creationId xmlns:a16="http://schemas.microsoft.com/office/drawing/2014/main" id="{1568FC10-6E82-0A65-C324-D62D13DDA08B}"/>
                  </a:ext>
                </a:extLst>
              </p:cNvPr>
              <p:cNvGrpSpPr>
                <a:grpSpLocks/>
              </p:cNvGrpSpPr>
              <p:nvPr/>
            </p:nvGrpSpPr>
            <p:grpSpPr bwMode="auto">
              <a:xfrm>
                <a:off x="657" y="1389"/>
                <a:ext cx="5103" cy="954"/>
                <a:chOff x="476" y="1661"/>
                <a:chExt cx="5126" cy="863"/>
              </a:xfrm>
            </p:grpSpPr>
            <p:grpSp>
              <p:nvGrpSpPr>
                <p:cNvPr id="27697" name="Group 7">
                  <a:extLst>
                    <a:ext uri="{FF2B5EF4-FFF2-40B4-BE49-F238E27FC236}">
                      <a16:creationId xmlns:a16="http://schemas.microsoft.com/office/drawing/2014/main" id="{FAA973B0-D644-E507-2110-C3C17DA447EE}"/>
                    </a:ext>
                  </a:extLst>
                </p:cNvPr>
                <p:cNvGrpSpPr>
                  <a:grpSpLocks/>
                </p:cNvGrpSpPr>
                <p:nvPr/>
              </p:nvGrpSpPr>
              <p:grpSpPr bwMode="auto">
                <a:xfrm>
                  <a:off x="476" y="1661"/>
                  <a:ext cx="5126" cy="863"/>
                  <a:chOff x="884" y="1525"/>
                  <a:chExt cx="4313" cy="863"/>
                </a:xfrm>
              </p:grpSpPr>
              <p:sp>
                <p:nvSpPr>
                  <p:cNvPr id="27700" name="AutoShape 8">
                    <a:extLst>
                      <a:ext uri="{FF2B5EF4-FFF2-40B4-BE49-F238E27FC236}">
                        <a16:creationId xmlns:a16="http://schemas.microsoft.com/office/drawing/2014/main" id="{40D857D1-5116-D977-7DF6-FE0BFADD8071}"/>
                      </a:ext>
                    </a:extLst>
                  </p:cNvPr>
                  <p:cNvSpPr>
                    <a:spLocks noChangeArrowheads="1"/>
                  </p:cNvSpPr>
                  <p:nvPr/>
                </p:nvSpPr>
                <p:spPr bwMode="auto">
                  <a:xfrm>
                    <a:off x="884" y="1905"/>
                    <a:ext cx="4313" cy="483"/>
                  </a:xfrm>
                  <a:prstGeom prst="parallelogram">
                    <a:avLst>
                      <a:gd name="adj" fmla="val 63747"/>
                    </a:avLst>
                  </a:prstGeom>
                  <a:solidFill>
                    <a:srgbClr val="C0C0C0"/>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701" name="AutoShape 9">
                    <a:extLst>
                      <a:ext uri="{FF2B5EF4-FFF2-40B4-BE49-F238E27FC236}">
                        <a16:creationId xmlns:a16="http://schemas.microsoft.com/office/drawing/2014/main" id="{337E40F0-1F78-FBF8-31EB-32BC543BACB7}"/>
                      </a:ext>
                    </a:extLst>
                  </p:cNvPr>
                  <p:cNvSpPr>
                    <a:spLocks noChangeArrowheads="1"/>
                  </p:cNvSpPr>
                  <p:nvPr/>
                </p:nvSpPr>
                <p:spPr bwMode="auto">
                  <a:xfrm>
                    <a:off x="887" y="1525"/>
                    <a:ext cx="4200" cy="810"/>
                  </a:xfrm>
                  <a:prstGeom prst="parallelogram">
                    <a:avLst>
                      <a:gd name="adj" fmla="val 25062"/>
                    </a:avLst>
                  </a:prstGeom>
                  <a:solidFill>
                    <a:srgbClr val="FEFEEC"/>
                  </a:solidFill>
                  <a:ln>
                    <a:noFill/>
                  </a:ln>
                  <a:effectLst/>
                  <a:extLst>
                    <a:ext uri="{91240B29-F687-4F45-9708-019B960494DF}">
                      <a14:hiddenLine xmlns:a14="http://schemas.microsoft.com/office/drawing/2010/main" w="63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隶书" pitchFamily="49" charset="-122"/>
                    </a:endParaRPr>
                  </a:p>
                </p:txBody>
              </p:sp>
            </p:grpSp>
            <p:sp>
              <p:nvSpPr>
                <p:cNvPr id="27698" name="AutoShape 10">
                  <a:extLst>
                    <a:ext uri="{FF2B5EF4-FFF2-40B4-BE49-F238E27FC236}">
                      <a16:creationId xmlns:a16="http://schemas.microsoft.com/office/drawing/2014/main" id="{00AD387A-E5E2-D10B-E952-36BF493E35CC}"/>
                    </a:ext>
                  </a:extLst>
                </p:cNvPr>
                <p:cNvSpPr>
                  <a:spLocks noChangeArrowheads="1"/>
                </p:cNvSpPr>
                <p:nvPr/>
              </p:nvSpPr>
              <p:spPr bwMode="auto">
                <a:xfrm>
                  <a:off x="884" y="1888"/>
                  <a:ext cx="1225" cy="454"/>
                </a:xfrm>
                <a:prstGeom prst="parallelogram">
                  <a:avLst>
                    <a:gd name="adj" fmla="val 30005"/>
                  </a:avLst>
                </a:prstGeom>
                <a:solidFill>
                  <a:srgbClr val="C0C0C0"/>
                </a:solidFill>
                <a:ln>
                  <a:noFill/>
                </a:ln>
                <a:effectLst/>
                <a:extLst>
                  <a:ext uri="{91240B29-F687-4F45-9708-019B960494DF}">
                    <a14:hiddenLine xmlns:a14="http://schemas.microsoft.com/office/drawing/2010/main" w="63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43723" name="AutoShape 11">
                  <a:extLst>
                    <a:ext uri="{FF2B5EF4-FFF2-40B4-BE49-F238E27FC236}">
                      <a16:creationId xmlns:a16="http://schemas.microsoft.com/office/drawing/2014/main" id="{784187E1-DAEE-B128-B6E2-9DD33B295A58}"/>
                    </a:ext>
                  </a:extLst>
                </p:cNvPr>
                <p:cNvSpPr>
                  <a:spLocks noChangeArrowheads="1"/>
                </p:cNvSpPr>
                <p:nvPr/>
              </p:nvSpPr>
              <p:spPr bwMode="auto">
                <a:xfrm>
                  <a:off x="839" y="1842"/>
                  <a:ext cx="1225" cy="454"/>
                </a:xfrm>
                <a:prstGeom prst="parallelogram">
                  <a:avLst>
                    <a:gd name="adj" fmla="val 30005"/>
                  </a:avLst>
                </a:prstGeom>
                <a:gradFill rotWithShape="1">
                  <a:gsLst>
                    <a:gs pos="0">
                      <a:schemeClr val="accent1"/>
                    </a:gs>
                    <a:gs pos="100000">
                      <a:schemeClr val="accent1">
                        <a:gamma/>
                        <a:tint val="6275"/>
                        <a:invGamma/>
                      </a:schemeClr>
                    </a:gs>
                  </a:gsLst>
                  <a:lin ang="5400000" scaled="1"/>
                </a:gradFill>
                <a:ln>
                  <a:noFill/>
                </a:ln>
                <a:effectLst/>
              </p:spPr>
              <p:txBody>
                <a:bodyPr wrap="none" lIns="72000" tIns="0" rIns="0" bIns="0" anchor="ctr"/>
                <a:lstStyle/>
                <a:p>
                  <a:pPr eaLnBrk="1" hangingPunct="1">
                    <a:defRPr/>
                  </a:pPr>
                  <a:endParaRPr lang="zh-CN" altLang="en-US"/>
                </a:p>
              </p:txBody>
            </p:sp>
          </p:grpSp>
          <p:sp>
            <p:nvSpPr>
              <p:cNvPr id="27696" name="Rectangle 12">
                <a:extLst>
                  <a:ext uri="{FF2B5EF4-FFF2-40B4-BE49-F238E27FC236}">
                    <a16:creationId xmlns:a16="http://schemas.microsoft.com/office/drawing/2014/main" id="{05998CBD-FFDB-AB01-A61C-4A8E200A294A}"/>
                  </a:ext>
                </a:extLst>
              </p:cNvPr>
              <p:cNvSpPr>
                <a:spLocks noChangeArrowheads="1"/>
              </p:cNvSpPr>
              <p:nvPr/>
            </p:nvSpPr>
            <p:spPr bwMode="auto">
              <a:xfrm>
                <a:off x="2290" y="1480"/>
                <a:ext cx="2949" cy="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000" dirty="0">
                    <a:solidFill>
                      <a:schemeClr val="tx1"/>
                    </a:solidFill>
                    <a:latin typeface="隶书" pitchFamily="49" charset="-122"/>
                  </a:rPr>
                  <a:t>由于市场价格的不确定性导致损失的可能性。</a:t>
                </a:r>
              </a:p>
            </p:txBody>
          </p:sp>
        </p:grpSp>
        <p:sp>
          <p:nvSpPr>
            <p:cNvPr id="27694" name="Rectangle 13">
              <a:extLst>
                <a:ext uri="{FF2B5EF4-FFF2-40B4-BE49-F238E27FC236}">
                  <a16:creationId xmlns:a16="http://schemas.microsoft.com/office/drawing/2014/main" id="{0867E12E-BD20-A2B2-1A02-254D5EECB177}"/>
                </a:ext>
              </a:extLst>
            </p:cNvPr>
            <p:cNvSpPr>
              <a:spLocks noChangeArrowheads="1"/>
            </p:cNvSpPr>
            <p:nvPr/>
          </p:nvSpPr>
          <p:spPr bwMode="auto">
            <a:xfrm>
              <a:off x="1156" y="1661"/>
              <a:ext cx="907"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1">
                  <a:solidFill>
                    <a:srgbClr val="259F9C"/>
                  </a:solidFill>
                  <a:ea typeface="幼圆" pitchFamily="49" charset="-122"/>
                </a:rPr>
                <a:t>市场风险</a:t>
              </a:r>
            </a:p>
          </p:txBody>
        </p:sp>
      </p:grpSp>
      <p:grpSp>
        <p:nvGrpSpPr>
          <p:cNvPr id="243726" name="Group 14">
            <a:extLst>
              <a:ext uri="{FF2B5EF4-FFF2-40B4-BE49-F238E27FC236}">
                <a16:creationId xmlns:a16="http://schemas.microsoft.com/office/drawing/2014/main" id="{5834902C-F1C7-1A16-92F1-2176D0211845}"/>
              </a:ext>
            </a:extLst>
          </p:cNvPr>
          <p:cNvGrpSpPr>
            <a:grpSpLocks/>
          </p:cNvGrpSpPr>
          <p:nvPr/>
        </p:nvGrpSpPr>
        <p:grpSpPr bwMode="auto">
          <a:xfrm>
            <a:off x="509588" y="2751138"/>
            <a:ext cx="8101012" cy="819150"/>
            <a:chOff x="657" y="1389"/>
            <a:chExt cx="5103" cy="954"/>
          </a:xfrm>
        </p:grpSpPr>
        <p:grpSp>
          <p:nvGrpSpPr>
            <p:cNvPr id="27684" name="Group 15">
              <a:extLst>
                <a:ext uri="{FF2B5EF4-FFF2-40B4-BE49-F238E27FC236}">
                  <a16:creationId xmlns:a16="http://schemas.microsoft.com/office/drawing/2014/main" id="{C8D90417-BB65-1656-0BF5-E0B35B832FD3}"/>
                </a:ext>
              </a:extLst>
            </p:cNvPr>
            <p:cNvGrpSpPr>
              <a:grpSpLocks/>
            </p:cNvGrpSpPr>
            <p:nvPr/>
          </p:nvGrpSpPr>
          <p:grpSpPr bwMode="auto">
            <a:xfrm>
              <a:off x="657" y="1389"/>
              <a:ext cx="5103" cy="954"/>
              <a:chOff x="657" y="1389"/>
              <a:chExt cx="5103" cy="954"/>
            </a:xfrm>
          </p:grpSpPr>
          <p:grpSp>
            <p:nvGrpSpPr>
              <p:cNvPr id="27686" name="Group 16">
                <a:extLst>
                  <a:ext uri="{FF2B5EF4-FFF2-40B4-BE49-F238E27FC236}">
                    <a16:creationId xmlns:a16="http://schemas.microsoft.com/office/drawing/2014/main" id="{FB63C788-0909-7698-ACC1-B38EA886C76A}"/>
                  </a:ext>
                </a:extLst>
              </p:cNvPr>
              <p:cNvGrpSpPr>
                <a:grpSpLocks/>
              </p:cNvGrpSpPr>
              <p:nvPr/>
            </p:nvGrpSpPr>
            <p:grpSpPr bwMode="auto">
              <a:xfrm>
                <a:off x="657" y="1389"/>
                <a:ext cx="5103" cy="954"/>
                <a:chOff x="476" y="1661"/>
                <a:chExt cx="5126" cy="863"/>
              </a:xfrm>
            </p:grpSpPr>
            <p:grpSp>
              <p:nvGrpSpPr>
                <p:cNvPr id="27688" name="Group 17">
                  <a:extLst>
                    <a:ext uri="{FF2B5EF4-FFF2-40B4-BE49-F238E27FC236}">
                      <a16:creationId xmlns:a16="http://schemas.microsoft.com/office/drawing/2014/main" id="{F487EB2A-FA22-D83E-4FFC-F03D24C7C949}"/>
                    </a:ext>
                  </a:extLst>
                </p:cNvPr>
                <p:cNvGrpSpPr>
                  <a:grpSpLocks/>
                </p:cNvGrpSpPr>
                <p:nvPr/>
              </p:nvGrpSpPr>
              <p:grpSpPr bwMode="auto">
                <a:xfrm>
                  <a:off x="476" y="1661"/>
                  <a:ext cx="5126" cy="863"/>
                  <a:chOff x="884" y="1525"/>
                  <a:chExt cx="4313" cy="863"/>
                </a:xfrm>
              </p:grpSpPr>
              <p:sp>
                <p:nvSpPr>
                  <p:cNvPr id="27691" name="AutoShape 18">
                    <a:extLst>
                      <a:ext uri="{FF2B5EF4-FFF2-40B4-BE49-F238E27FC236}">
                        <a16:creationId xmlns:a16="http://schemas.microsoft.com/office/drawing/2014/main" id="{634BA07B-6E64-420A-0D90-ADE7D583009D}"/>
                      </a:ext>
                    </a:extLst>
                  </p:cNvPr>
                  <p:cNvSpPr>
                    <a:spLocks noChangeArrowheads="1"/>
                  </p:cNvSpPr>
                  <p:nvPr/>
                </p:nvSpPr>
                <p:spPr bwMode="auto">
                  <a:xfrm>
                    <a:off x="884" y="1905"/>
                    <a:ext cx="4313" cy="483"/>
                  </a:xfrm>
                  <a:prstGeom prst="parallelogram">
                    <a:avLst>
                      <a:gd name="adj" fmla="val 63747"/>
                    </a:avLst>
                  </a:prstGeom>
                  <a:solidFill>
                    <a:srgbClr val="C0C0C0"/>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692" name="AutoShape 19">
                    <a:extLst>
                      <a:ext uri="{FF2B5EF4-FFF2-40B4-BE49-F238E27FC236}">
                        <a16:creationId xmlns:a16="http://schemas.microsoft.com/office/drawing/2014/main" id="{ED5FCDDE-ED82-CF98-F2A6-4D7C877C80A4}"/>
                      </a:ext>
                    </a:extLst>
                  </p:cNvPr>
                  <p:cNvSpPr>
                    <a:spLocks noChangeArrowheads="1"/>
                  </p:cNvSpPr>
                  <p:nvPr/>
                </p:nvSpPr>
                <p:spPr bwMode="auto">
                  <a:xfrm>
                    <a:off x="887" y="1525"/>
                    <a:ext cx="4200" cy="810"/>
                  </a:xfrm>
                  <a:prstGeom prst="parallelogram">
                    <a:avLst>
                      <a:gd name="adj" fmla="val 25062"/>
                    </a:avLst>
                  </a:prstGeom>
                  <a:solidFill>
                    <a:srgbClr val="FEFEEC"/>
                  </a:solidFill>
                  <a:ln>
                    <a:noFill/>
                  </a:ln>
                  <a:effectLst/>
                  <a:extLst>
                    <a:ext uri="{91240B29-F687-4F45-9708-019B960494DF}">
                      <a14:hiddenLine xmlns:a14="http://schemas.microsoft.com/office/drawing/2010/main" w="63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隶书" pitchFamily="49" charset="-122"/>
                    </a:endParaRPr>
                  </a:p>
                </p:txBody>
              </p:sp>
            </p:grpSp>
            <p:sp>
              <p:nvSpPr>
                <p:cNvPr id="27689" name="AutoShape 20">
                  <a:extLst>
                    <a:ext uri="{FF2B5EF4-FFF2-40B4-BE49-F238E27FC236}">
                      <a16:creationId xmlns:a16="http://schemas.microsoft.com/office/drawing/2014/main" id="{33C63F39-01B8-2D49-723A-7B62ADDDB294}"/>
                    </a:ext>
                  </a:extLst>
                </p:cNvPr>
                <p:cNvSpPr>
                  <a:spLocks noChangeArrowheads="1"/>
                </p:cNvSpPr>
                <p:nvPr/>
              </p:nvSpPr>
              <p:spPr bwMode="auto">
                <a:xfrm>
                  <a:off x="884" y="1888"/>
                  <a:ext cx="1225" cy="454"/>
                </a:xfrm>
                <a:prstGeom prst="parallelogram">
                  <a:avLst>
                    <a:gd name="adj" fmla="val 30005"/>
                  </a:avLst>
                </a:prstGeom>
                <a:solidFill>
                  <a:srgbClr val="C0C0C0"/>
                </a:solidFill>
                <a:ln>
                  <a:noFill/>
                </a:ln>
                <a:effectLst/>
                <a:extLst>
                  <a:ext uri="{91240B29-F687-4F45-9708-019B960494DF}">
                    <a14:hiddenLine xmlns:a14="http://schemas.microsoft.com/office/drawing/2010/main" w="63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43733" name="AutoShape 21">
                  <a:extLst>
                    <a:ext uri="{FF2B5EF4-FFF2-40B4-BE49-F238E27FC236}">
                      <a16:creationId xmlns:a16="http://schemas.microsoft.com/office/drawing/2014/main" id="{EF9F16C3-944C-1AA7-101B-4768E3B5CCB9}"/>
                    </a:ext>
                  </a:extLst>
                </p:cNvPr>
                <p:cNvSpPr>
                  <a:spLocks noChangeArrowheads="1"/>
                </p:cNvSpPr>
                <p:nvPr/>
              </p:nvSpPr>
              <p:spPr bwMode="auto">
                <a:xfrm>
                  <a:off x="839" y="1842"/>
                  <a:ext cx="1225" cy="455"/>
                </a:xfrm>
                <a:prstGeom prst="parallelogram">
                  <a:avLst>
                    <a:gd name="adj" fmla="val 30005"/>
                  </a:avLst>
                </a:prstGeom>
                <a:gradFill rotWithShape="1">
                  <a:gsLst>
                    <a:gs pos="0">
                      <a:schemeClr val="accent1"/>
                    </a:gs>
                    <a:gs pos="100000">
                      <a:schemeClr val="accent1">
                        <a:gamma/>
                        <a:tint val="6275"/>
                        <a:invGamma/>
                      </a:schemeClr>
                    </a:gs>
                  </a:gsLst>
                  <a:lin ang="5400000" scaled="1"/>
                </a:gradFill>
                <a:ln>
                  <a:noFill/>
                </a:ln>
                <a:effectLst/>
              </p:spPr>
              <p:txBody>
                <a:bodyPr wrap="none" lIns="72000" tIns="0" rIns="0" bIns="0" anchor="ctr"/>
                <a:lstStyle/>
                <a:p>
                  <a:pPr eaLnBrk="1" hangingPunct="1">
                    <a:defRPr/>
                  </a:pPr>
                  <a:endParaRPr lang="zh-CN" altLang="en-US"/>
                </a:p>
              </p:txBody>
            </p:sp>
          </p:grpSp>
          <p:sp>
            <p:nvSpPr>
              <p:cNvPr id="27687" name="Rectangle 22">
                <a:extLst>
                  <a:ext uri="{FF2B5EF4-FFF2-40B4-BE49-F238E27FC236}">
                    <a16:creationId xmlns:a16="http://schemas.microsoft.com/office/drawing/2014/main" id="{8A063125-EBF4-3F18-7718-2EC72FBD2FCB}"/>
                  </a:ext>
                </a:extLst>
              </p:cNvPr>
              <p:cNvSpPr>
                <a:spLocks noChangeArrowheads="1"/>
              </p:cNvSpPr>
              <p:nvPr/>
            </p:nvSpPr>
            <p:spPr bwMode="auto">
              <a:xfrm>
                <a:off x="2290" y="1481"/>
                <a:ext cx="2949" cy="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000" dirty="0">
                    <a:solidFill>
                      <a:schemeClr val="tx1"/>
                    </a:solidFill>
                    <a:latin typeface="隶书" pitchFamily="49" charset="-122"/>
                  </a:rPr>
                  <a:t>高新技术的应用和技术进步使建设项目目标发生损失的可能性。 </a:t>
                </a:r>
              </a:p>
            </p:txBody>
          </p:sp>
        </p:grpSp>
        <p:sp>
          <p:nvSpPr>
            <p:cNvPr id="27685" name="Rectangle 23">
              <a:extLst>
                <a:ext uri="{FF2B5EF4-FFF2-40B4-BE49-F238E27FC236}">
                  <a16:creationId xmlns:a16="http://schemas.microsoft.com/office/drawing/2014/main" id="{8897FE82-7970-DDA5-DBAF-458A98A83E6E}"/>
                </a:ext>
              </a:extLst>
            </p:cNvPr>
            <p:cNvSpPr>
              <a:spLocks noChangeArrowheads="1"/>
            </p:cNvSpPr>
            <p:nvPr/>
          </p:nvSpPr>
          <p:spPr bwMode="auto">
            <a:xfrm>
              <a:off x="1156" y="1661"/>
              <a:ext cx="907"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1">
                  <a:solidFill>
                    <a:srgbClr val="259F9C"/>
                  </a:solidFill>
                  <a:ea typeface="幼圆" pitchFamily="49" charset="-122"/>
                </a:rPr>
                <a:t>技术风险</a:t>
              </a:r>
            </a:p>
          </p:txBody>
        </p:sp>
      </p:grpSp>
      <p:grpSp>
        <p:nvGrpSpPr>
          <p:cNvPr id="243736" name="Group 24">
            <a:extLst>
              <a:ext uri="{FF2B5EF4-FFF2-40B4-BE49-F238E27FC236}">
                <a16:creationId xmlns:a16="http://schemas.microsoft.com/office/drawing/2014/main" id="{8C18D006-9015-D3B6-378D-EDA320A323C4}"/>
              </a:ext>
            </a:extLst>
          </p:cNvPr>
          <p:cNvGrpSpPr>
            <a:grpSpLocks/>
          </p:cNvGrpSpPr>
          <p:nvPr/>
        </p:nvGrpSpPr>
        <p:grpSpPr bwMode="auto">
          <a:xfrm>
            <a:off x="438150" y="3600450"/>
            <a:ext cx="8208963" cy="1208088"/>
            <a:chOff x="213" y="2088"/>
            <a:chExt cx="5171" cy="761"/>
          </a:xfrm>
        </p:grpSpPr>
        <p:grpSp>
          <p:nvGrpSpPr>
            <p:cNvPr id="27676" name="Group 25">
              <a:extLst>
                <a:ext uri="{FF2B5EF4-FFF2-40B4-BE49-F238E27FC236}">
                  <a16:creationId xmlns:a16="http://schemas.microsoft.com/office/drawing/2014/main" id="{DDA718D5-9BA3-C051-A583-A1BEE2542A8B}"/>
                </a:ext>
              </a:extLst>
            </p:cNvPr>
            <p:cNvGrpSpPr>
              <a:grpSpLocks/>
            </p:cNvGrpSpPr>
            <p:nvPr/>
          </p:nvGrpSpPr>
          <p:grpSpPr bwMode="auto">
            <a:xfrm>
              <a:off x="213" y="2088"/>
              <a:ext cx="5171" cy="761"/>
              <a:chOff x="204" y="2088"/>
              <a:chExt cx="5216" cy="761"/>
            </a:xfrm>
          </p:grpSpPr>
          <p:grpSp>
            <p:nvGrpSpPr>
              <p:cNvPr id="27678" name="Group 26">
                <a:extLst>
                  <a:ext uri="{FF2B5EF4-FFF2-40B4-BE49-F238E27FC236}">
                    <a16:creationId xmlns:a16="http://schemas.microsoft.com/office/drawing/2014/main" id="{B35A6340-3D1D-4D44-3838-FF95FA9D6B4C}"/>
                  </a:ext>
                </a:extLst>
              </p:cNvPr>
              <p:cNvGrpSpPr>
                <a:grpSpLocks/>
              </p:cNvGrpSpPr>
              <p:nvPr/>
            </p:nvGrpSpPr>
            <p:grpSpPr bwMode="auto">
              <a:xfrm>
                <a:off x="204" y="2088"/>
                <a:ext cx="5216" cy="761"/>
                <a:chOff x="884" y="1525"/>
                <a:chExt cx="4313" cy="863"/>
              </a:xfrm>
            </p:grpSpPr>
            <p:sp>
              <p:nvSpPr>
                <p:cNvPr id="27682" name="AutoShape 27">
                  <a:extLst>
                    <a:ext uri="{FF2B5EF4-FFF2-40B4-BE49-F238E27FC236}">
                      <a16:creationId xmlns:a16="http://schemas.microsoft.com/office/drawing/2014/main" id="{298E1BE4-970B-F464-52A8-3D243C8E9EAF}"/>
                    </a:ext>
                  </a:extLst>
                </p:cNvPr>
                <p:cNvSpPr>
                  <a:spLocks noChangeArrowheads="1"/>
                </p:cNvSpPr>
                <p:nvPr/>
              </p:nvSpPr>
              <p:spPr bwMode="auto">
                <a:xfrm>
                  <a:off x="884" y="1905"/>
                  <a:ext cx="4313" cy="483"/>
                </a:xfrm>
                <a:prstGeom prst="parallelogram">
                  <a:avLst>
                    <a:gd name="adj" fmla="val 63747"/>
                  </a:avLst>
                </a:prstGeom>
                <a:solidFill>
                  <a:srgbClr val="C0C0C0"/>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683" name="AutoShape 28">
                  <a:extLst>
                    <a:ext uri="{FF2B5EF4-FFF2-40B4-BE49-F238E27FC236}">
                      <a16:creationId xmlns:a16="http://schemas.microsoft.com/office/drawing/2014/main" id="{983F33AA-A2F6-CD56-246E-0CD6FFC0956D}"/>
                    </a:ext>
                  </a:extLst>
                </p:cNvPr>
                <p:cNvSpPr>
                  <a:spLocks noChangeArrowheads="1"/>
                </p:cNvSpPr>
                <p:nvPr/>
              </p:nvSpPr>
              <p:spPr bwMode="auto">
                <a:xfrm>
                  <a:off x="887" y="1525"/>
                  <a:ext cx="4200" cy="810"/>
                </a:xfrm>
                <a:prstGeom prst="parallelogram">
                  <a:avLst>
                    <a:gd name="adj" fmla="val 25062"/>
                  </a:avLst>
                </a:prstGeom>
                <a:solidFill>
                  <a:srgbClr val="FEFEEC"/>
                </a:solidFill>
                <a:ln>
                  <a:noFill/>
                </a:ln>
                <a:effectLst/>
                <a:extLst>
                  <a:ext uri="{91240B29-F687-4F45-9708-019B960494DF}">
                    <a14:hiddenLine xmlns:a14="http://schemas.microsoft.com/office/drawing/2010/main" w="63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隶书" pitchFamily="49" charset="-122"/>
                  </a:endParaRPr>
                </a:p>
              </p:txBody>
            </p:sp>
          </p:grpSp>
          <p:grpSp>
            <p:nvGrpSpPr>
              <p:cNvPr id="27679" name="Group 29">
                <a:extLst>
                  <a:ext uri="{FF2B5EF4-FFF2-40B4-BE49-F238E27FC236}">
                    <a16:creationId xmlns:a16="http://schemas.microsoft.com/office/drawing/2014/main" id="{0E4A6462-58B4-EE1D-E364-C4418EBF1DE0}"/>
                  </a:ext>
                </a:extLst>
              </p:cNvPr>
              <p:cNvGrpSpPr>
                <a:grpSpLocks/>
              </p:cNvGrpSpPr>
              <p:nvPr/>
            </p:nvGrpSpPr>
            <p:grpSpPr bwMode="auto">
              <a:xfrm>
                <a:off x="573" y="2332"/>
                <a:ext cx="1247" cy="317"/>
                <a:chOff x="573" y="2332"/>
                <a:chExt cx="1247" cy="317"/>
              </a:xfrm>
            </p:grpSpPr>
            <p:sp>
              <p:nvSpPr>
                <p:cNvPr id="243742" name="AutoShape 30">
                  <a:extLst>
                    <a:ext uri="{FF2B5EF4-FFF2-40B4-BE49-F238E27FC236}">
                      <a16:creationId xmlns:a16="http://schemas.microsoft.com/office/drawing/2014/main" id="{49E31C27-E948-567C-ED5F-5ECABE9FBE49}"/>
                    </a:ext>
                  </a:extLst>
                </p:cNvPr>
                <p:cNvSpPr>
                  <a:spLocks noChangeArrowheads="1"/>
                </p:cNvSpPr>
                <p:nvPr/>
              </p:nvSpPr>
              <p:spPr bwMode="auto">
                <a:xfrm>
                  <a:off x="573" y="2332"/>
                  <a:ext cx="1247" cy="317"/>
                </a:xfrm>
                <a:prstGeom prst="parallelogram">
                  <a:avLst>
                    <a:gd name="adj" fmla="val 43745"/>
                  </a:avLst>
                </a:prstGeom>
                <a:gradFill rotWithShape="1">
                  <a:gsLst>
                    <a:gs pos="0">
                      <a:schemeClr val="accent1"/>
                    </a:gs>
                    <a:gs pos="100000">
                      <a:schemeClr val="accent1">
                        <a:gamma/>
                        <a:tint val="6275"/>
                        <a:invGamma/>
                      </a:schemeClr>
                    </a:gs>
                  </a:gsLst>
                  <a:lin ang="5400000" scaled="1"/>
                </a:gradFill>
                <a:ln>
                  <a:noFill/>
                </a:ln>
                <a:effectLst/>
              </p:spPr>
              <p:txBody>
                <a:bodyPr wrap="none" lIns="72000" tIns="0" rIns="0" bIns="0" anchor="ctr"/>
                <a:lstStyle/>
                <a:p>
                  <a:pPr eaLnBrk="1" hangingPunct="1">
                    <a:defRPr/>
                  </a:pPr>
                  <a:endParaRPr lang="zh-CN" altLang="en-US"/>
                </a:p>
              </p:txBody>
            </p:sp>
            <p:sp>
              <p:nvSpPr>
                <p:cNvPr id="27681" name="Rectangle 31">
                  <a:extLst>
                    <a:ext uri="{FF2B5EF4-FFF2-40B4-BE49-F238E27FC236}">
                      <a16:creationId xmlns:a16="http://schemas.microsoft.com/office/drawing/2014/main" id="{AA67429C-6908-CC60-16D2-3F590F1E408F}"/>
                    </a:ext>
                  </a:extLst>
                </p:cNvPr>
                <p:cNvSpPr>
                  <a:spLocks noChangeArrowheads="1"/>
                </p:cNvSpPr>
                <p:nvPr/>
              </p:nvSpPr>
              <p:spPr bwMode="auto">
                <a:xfrm>
                  <a:off x="714" y="2348"/>
                  <a:ext cx="9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1">
                      <a:solidFill>
                        <a:srgbClr val="259F9C"/>
                      </a:solidFill>
                      <a:ea typeface="幼圆" pitchFamily="49" charset="-122"/>
                    </a:rPr>
                    <a:t>财产风险</a:t>
                  </a:r>
                </a:p>
              </p:txBody>
            </p:sp>
          </p:grpSp>
        </p:grpSp>
        <p:sp>
          <p:nvSpPr>
            <p:cNvPr id="27677" name="Rectangle 32">
              <a:extLst>
                <a:ext uri="{FF2B5EF4-FFF2-40B4-BE49-F238E27FC236}">
                  <a16:creationId xmlns:a16="http://schemas.microsoft.com/office/drawing/2014/main" id="{781680D3-46E2-4EE3-6848-DBFCAD87DF96}"/>
                </a:ext>
              </a:extLst>
            </p:cNvPr>
            <p:cNvSpPr>
              <a:spLocks noChangeArrowheads="1"/>
            </p:cNvSpPr>
            <p:nvPr/>
          </p:nvSpPr>
          <p:spPr bwMode="auto">
            <a:xfrm>
              <a:off x="1873" y="2170"/>
              <a:ext cx="301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000" dirty="0">
                  <a:solidFill>
                    <a:schemeClr val="tx1"/>
                  </a:solidFill>
                  <a:latin typeface="隶书" pitchFamily="49" charset="-122"/>
                </a:rPr>
                <a:t>与项目建设有关的企业和个人所拥有、租赁或使用的财产，面临可能被破坏、被损毁以及被盗窃的风险。 </a:t>
              </a:r>
            </a:p>
          </p:txBody>
        </p:sp>
      </p:grpSp>
      <p:grpSp>
        <p:nvGrpSpPr>
          <p:cNvPr id="243745" name="Group 33">
            <a:extLst>
              <a:ext uri="{FF2B5EF4-FFF2-40B4-BE49-F238E27FC236}">
                <a16:creationId xmlns:a16="http://schemas.microsoft.com/office/drawing/2014/main" id="{3CDD3C96-7A7B-ACEC-674E-B407F8F5CD30}"/>
              </a:ext>
            </a:extLst>
          </p:cNvPr>
          <p:cNvGrpSpPr>
            <a:grpSpLocks/>
          </p:cNvGrpSpPr>
          <p:nvPr/>
        </p:nvGrpSpPr>
        <p:grpSpPr bwMode="auto">
          <a:xfrm>
            <a:off x="409575" y="4856163"/>
            <a:ext cx="8280400" cy="803275"/>
            <a:chOff x="204" y="2341"/>
            <a:chExt cx="5216" cy="751"/>
          </a:xfrm>
        </p:grpSpPr>
        <p:grpSp>
          <p:nvGrpSpPr>
            <p:cNvPr id="27667" name="Group 34">
              <a:extLst>
                <a:ext uri="{FF2B5EF4-FFF2-40B4-BE49-F238E27FC236}">
                  <a16:creationId xmlns:a16="http://schemas.microsoft.com/office/drawing/2014/main" id="{CB647A2E-0BFC-80D8-1E7E-62710B6E3ABA}"/>
                </a:ext>
              </a:extLst>
            </p:cNvPr>
            <p:cNvGrpSpPr>
              <a:grpSpLocks/>
            </p:cNvGrpSpPr>
            <p:nvPr/>
          </p:nvGrpSpPr>
          <p:grpSpPr bwMode="auto">
            <a:xfrm>
              <a:off x="204" y="2341"/>
              <a:ext cx="5216" cy="751"/>
              <a:chOff x="657" y="1389"/>
              <a:chExt cx="5103" cy="954"/>
            </a:xfrm>
          </p:grpSpPr>
          <p:grpSp>
            <p:nvGrpSpPr>
              <p:cNvPr id="27669" name="Group 35">
                <a:extLst>
                  <a:ext uri="{FF2B5EF4-FFF2-40B4-BE49-F238E27FC236}">
                    <a16:creationId xmlns:a16="http://schemas.microsoft.com/office/drawing/2014/main" id="{19ABF37D-F445-A633-D961-8953EBC6F70F}"/>
                  </a:ext>
                </a:extLst>
              </p:cNvPr>
              <p:cNvGrpSpPr>
                <a:grpSpLocks/>
              </p:cNvGrpSpPr>
              <p:nvPr/>
            </p:nvGrpSpPr>
            <p:grpSpPr bwMode="auto">
              <a:xfrm>
                <a:off x="657" y="1389"/>
                <a:ext cx="5103" cy="954"/>
                <a:chOff x="476" y="1661"/>
                <a:chExt cx="5126" cy="863"/>
              </a:xfrm>
            </p:grpSpPr>
            <p:grpSp>
              <p:nvGrpSpPr>
                <p:cNvPr id="27671" name="Group 36">
                  <a:extLst>
                    <a:ext uri="{FF2B5EF4-FFF2-40B4-BE49-F238E27FC236}">
                      <a16:creationId xmlns:a16="http://schemas.microsoft.com/office/drawing/2014/main" id="{EB9519C0-B4C6-0002-BCB5-49A9A9E5BD19}"/>
                    </a:ext>
                  </a:extLst>
                </p:cNvPr>
                <p:cNvGrpSpPr>
                  <a:grpSpLocks/>
                </p:cNvGrpSpPr>
                <p:nvPr/>
              </p:nvGrpSpPr>
              <p:grpSpPr bwMode="auto">
                <a:xfrm>
                  <a:off x="476" y="1661"/>
                  <a:ext cx="5126" cy="863"/>
                  <a:chOff x="884" y="1525"/>
                  <a:chExt cx="4313" cy="863"/>
                </a:xfrm>
              </p:grpSpPr>
              <p:sp>
                <p:nvSpPr>
                  <p:cNvPr id="27674" name="AutoShape 37">
                    <a:extLst>
                      <a:ext uri="{FF2B5EF4-FFF2-40B4-BE49-F238E27FC236}">
                        <a16:creationId xmlns:a16="http://schemas.microsoft.com/office/drawing/2014/main" id="{D6C82FAA-C228-4F94-A673-8FE91585A3AD}"/>
                      </a:ext>
                    </a:extLst>
                  </p:cNvPr>
                  <p:cNvSpPr>
                    <a:spLocks noChangeArrowheads="1"/>
                  </p:cNvSpPr>
                  <p:nvPr/>
                </p:nvSpPr>
                <p:spPr bwMode="auto">
                  <a:xfrm>
                    <a:off x="884" y="1905"/>
                    <a:ext cx="4313" cy="483"/>
                  </a:xfrm>
                  <a:prstGeom prst="parallelogram">
                    <a:avLst>
                      <a:gd name="adj" fmla="val 63747"/>
                    </a:avLst>
                  </a:prstGeom>
                  <a:solidFill>
                    <a:srgbClr val="C0C0C0"/>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675" name="AutoShape 38">
                    <a:extLst>
                      <a:ext uri="{FF2B5EF4-FFF2-40B4-BE49-F238E27FC236}">
                        <a16:creationId xmlns:a16="http://schemas.microsoft.com/office/drawing/2014/main" id="{6FFC821A-8098-2EBE-7065-9030A0F903BA}"/>
                      </a:ext>
                    </a:extLst>
                  </p:cNvPr>
                  <p:cNvSpPr>
                    <a:spLocks noChangeArrowheads="1"/>
                  </p:cNvSpPr>
                  <p:nvPr/>
                </p:nvSpPr>
                <p:spPr bwMode="auto">
                  <a:xfrm>
                    <a:off x="887" y="1525"/>
                    <a:ext cx="4200" cy="810"/>
                  </a:xfrm>
                  <a:prstGeom prst="parallelogram">
                    <a:avLst>
                      <a:gd name="adj" fmla="val 25062"/>
                    </a:avLst>
                  </a:prstGeom>
                  <a:solidFill>
                    <a:srgbClr val="FEFEEC"/>
                  </a:solidFill>
                  <a:ln>
                    <a:noFill/>
                  </a:ln>
                  <a:effectLst/>
                  <a:extLst>
                    <a:ext uri="{91240B29-F687-4F45-9708-019B960494DF}">
                      <a14:hiddenLine xmlns:a14="http://schemas.microsoft.com/office/drawing/2010/main" w="63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隶书" pitchFamily="49" charset="-122"/>
                    </a:endParaRPr>
                  </a:p>
                </p:txBody>
              </p:sp>
            </p:grpSp>
            <p:sp>
              <p:nvSpPr>
                <p:cNvPr id="27672" name="AutoShape 39">
                  <a:extLst>
                    <a:ext uri="{FF2B5EF4-FFF2-40B4-BE49-F238E27FC236}">
                      <a16:creationId xmlns:a16="http://schemas.microsoft.com/office/drawing/2014/main" id="{7AED435D-662F-05C2-93C4-AB9AB8EAADB4}"/>
                    </a:ext>
                  </a:extLst>
                </p:cNvPr>
                <p:cNvSpPr>
                  <a:spLocks noChangeArrowheads="1"/>
                </p:cNvSpPr>
                <p:nvPr/>
              </p:nvSpPr>
              <p:spPr bwMode="auto">
                <a:xfrm>
                  <a:off x="884" y="1888"/>
                  <a:ext cx="1225" cy="454"/>
                </a:xfrm>
                <a:prstGeom prst="parallelogram">
                  <a:avLst>
                    <a:gd name="adj" fmla="val 30005"/>
                  </a:avLst>
                </a:prstGeom>
                <a:solidFill>
                  <a:srgbClr val="C0C0C0"/>
                </a:solidFill>
                <a:ln>
                  <a:noFill/>
                </a:ln>
                <a:effectLst/>
                <a:extLst>
                  <a:ext uri="{91240B29-F687-4F45-9708-019B960494DF}">
                    <a14:hiddenLine xmlns:a14="http://schemas.microsoft.com/office/drawing/2010/main" w="63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43752" name="AutoShape 40">
                  <a:extLst>
                    <a:ext uri="{FF2B5EF4-FFF2-40B4-BE49-F238E27FC236}">
                      <a16:creationId xmlns:a16="http://schemas.microsoft.com/office/drawing/2014/main" id="{6C27B723-3C4B-0A8D-758B-ECC49EBECDD8}"/>
                    </a:ext>
                  </a:extLst>
                </p:cNvPr>
                <p:cNvSpPr>
                  <a:spLocks noChangeArrowheads="1"/>
                </p:cNvSpPr>
                <p:nvPr/>
              </p:nvSpPr>
              <p:spPr bwMode="auto">
                <a:xfrm>
                  <a:off x="839" y="1842"/>
                  <a:ext cx="1225" cy="454"/>
                </a:xfrm>
                <a:prstGeom prst="parallelogram">
                  <a:avLst>
                    <a:gd name="adj" fmla="val 30005"/>
                  </a:avLst>
                </a:prstGeom>
                <a:gradFill rotWithShape="1">
                  <a:gsLst>
                    <a:gs pos="0">
                      <a:schemeClr val="accent1"/>
                    </a:gs>
                    <a:gs pos="100000">
                      <a:schemeClr val="accent1">
                        <a:gamma/>
                        <a:tint val="6275"/>
                        <a:invGamma/>
                      </a:schemeClr>
                    </a:gs>
                  </a:gsLst>
                  <a:lin ang="5400000" scaled="1"/>
                </a:gradFill>
                <a:ln>
                  <a:noFill/>
                </a:ln>
                <a:effectLst/>
              </p:spPr>
              <p:txBody>
                <a:bodyPr wrap="none" lIns="72000" tIns="0" rIns="0" bIns="0" anchor="ctr"/>
                <a:lstStyle/>
                <a:p>
                  <a:pPr eaLnBrk="1" hangingPunct="1">
                    <a:defRPr/>
                  </a:pPr>
                  <a:endParaRPr lang="zh-CN" altLang="en-US"/>
                </a:p>
              </p:txBody>
            </p:sp>
          </p:grpSp>
          <p:sp>
            <p:nvSpPr>
              <p:cNvPr id="27670" name="Rectangle 41">
                <a:extLst>
                  <a:ext uri="{FF2B5EF4-FFF2-40B4-BE49-F238E27FC236}">
                    <a16:creationId xmlns:a16="http://schemas.microsoft.com/office/drawing/2014/main" id="{55B3B8D4-B55B-923C-FC50-49B542CDCB8D}"/>
                  </a:ext>
                </a:extLst>
              </p:cNvPr>
              <p:cNvSpPr>
                <a:spLocks noChangeArrowheads="1"/>
              </p:cNvSpPr>
              <p:nvPr/>
            </p:nvSpPr>
            <p:spPr bwMode="auto">
              <a:xfrm>
                <a:off x="2290" y="1481"/>
                <a:ext cx="2949"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000" dirty="0">
                    <a:solidFill>
                      <a:schemeClr val="tx1"/>
                    </a:solidFill>
                    <a:latin typeface="隶书" pitchFamily="49" charset="-122"/>
                  </a:rPr>
                  <a:t>承担法律责任后对受损一方进行补偿而使自己蒙受损失的可能性。 </a:t>
                </a:r>
              </a:p>
            </p:txBody>
          </p:sp>
        </p:grpSp>
        <p:sp>
          <p:nvSpPr>
            <p:cNvPr id="27668" name="Rectangle 42">
              <a:extLst>
                <a:ext uri="{FF2B5EF4-FFF2-40B4-BE49-F238E27FC236}">
                  <a16:creationId xmlns:a16="http://schemas.microsoft.com/office/drawing/2014/main" id="{EE0ABFF9-9C2B-536D-354A-7A2689047CD8}"/>
                </a:ext>
              </a:extLst>
            </p:cNvPr>
            <p:cNvSpPr>
              <a:spLocks noChangeArrowheads="1"/>
            </p:cNvSpPr>
            <p:nvPr/>
          </p:nvSpPr>
          <p:spPr bwMode="auto">
            <a:xfrm>
              <a:off x="714" y="2555"/>
              <a:ext cx="927"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1">
                  <a:solidFill>
                    <a:srgbClr val="259F9C"/>
                  </a:solidFill>
                  <a:ea typeface="幼圆" pitchFamily="49" charset="-122"/>
                </a:rPr>
                <a:t>责任风险</a:t>
              </a:r>
            </a:p>
          </p:txBody>
        </p:sp>
      </p:grpSp>
      <p:grpSp>
        <p:nvGrpSpPr>
          <p:cNvPr id="243755" name="Group 43">
            <a:extLst>
              <a:ext uri="{FF2B5EF4-FFF2-40B4-BE49-F238E27FC236}">
                <a16:creationId xmlns:a16="http://schemas.microsoft.com/office/drawing/2014/main" id="{44CA09B1-5102-C988-BCD9-030D508E8CA4}"/>
              </a:ext>
            </a:extLst>
          </p:cNvPr>
          <p:cNvGrpSpPr>
            <a:grpSpLocks/>
          </p:cNvGrpSpPr>
          <p:nvPr/>
        </p:nvGrpSpPr>
        <p:grpSpPr bwMode="auto">
          <a:xfrm>
            <a:off x="395288" y="5730875"/>
            <a:ext cx="8280400" cy="803275"/>
            <a:chOff x="204" y="2341"/>
            <a:chExt cx="5216" cy="751"/>
          </a:xfrm>
        </p:grpSpPr>
        <p:grpSp>
          <p:nvGrpSpPr>
            <p:cNvPr id="27658" name="Group 44">
              <a:extLst>
                <a:ext uri="{FF2B5EF4-FFF2-40B4-BE49-F238E27FC236}">
                  <a16:creationId xmlns:a16="http://schemas.microsoft.com/office/drawing/2014/main" id="{CD10E9CE-6121-3070-A5EE-1052AD451A89}"/>
                </a:ext>
              </a:extLst>
            </p:cNvPr>
            <p:cNvGrpSpPr>
              <a:grpSpLocks/>
            </p:cNvGrpSpPr>
            <p:nvPr/>
          </p:nvGrpSpPr>
          <p:grpSpPr bwMode="auto">
            <a:xfrm>
              <a:off x="204" y="2341"/>
              <a:ext cx="5216" cy="751"/>
              <a:chOff x="657" y="1389"/>
              <a:chExt cx="5103" cy="954"/>
            </a:xfrm>
          </p:grpSpPr>
          <p:grpSp>
            <p:nvGrpSpPr>
              <p:cNvPr id="27660" name="Group 45">
                <a:extLst>
                  <a:ext uri="{FF2B5EF4-FFF2-40B4-BE49-F238E27FC236}">
                    <a16:creationId xmlns:a16="http://schemas.microsoft.com/office/drawing/2014/main" id="{04728800-AE6F-ECAC-A132-9D3924719896}"/>
                  </a:ext>
                </a:extLst>
              </p:cNvPr>
              <p:cNvGrpSpPr>
                <a:grpSpLocks/>
              </p:cNvGrpSpPr>
              <p:nvPr/>
            </p:nvGrpSpPr>
            <p:grpSpPr bwMode="auto">
              <a:xfrm>
                <a:off x="657" y="1389"/>
                <a:ext cx="5103" cy="954"/>
                <a:chOff x="476" y="1661"/>
                <a:chExt cx="5126" cy="863"/>
              </a:xfrm>
            </p:grpSpPr>
            <p:grpSp>
              <p:nvGrpSpPr>
                <p:cNvPr id="27662" name="Group 46">
                  <a:extLst>
                    <a:ext uri="{FF2B5EF4-FFF2-40B4-BE49-F238E27FC236}">
                      <a16:creationId xmlns:a16="http://schemas.microsoft.com/office/drawing/2014/main" id="{5B5E36A7-7039-9EC6-1F12-2EBD8ACCDA53}"/>
                    </a:ext>
                  </a:extLst>
                </p:cNvPr>
                <p:cNvGrpSpPr>
                  <a:grpSpLocks/>
                </p:cNvGrpSpPr>
                <p:nvPr/>
              </p:nvGrpSpPr>
              <p:grpSpPr bwMode="auto">
                <a:xfrm>
                  <a:off x="476" y="1661"/>
                  <a:ext cx="5126" cy="863"/>
                  <a:chOff x="884" y="1525"/>
                  <a:chExt cx="4313" cy="863"/>
                </a:xfrm>
              </p:grpSpPr>
              <p:sp>
                <p:nvSpPr>
                  <p:cNvPr id="27665" name="AutoShape 47">
                    <a:extLst>
                      <a:ext uri="{FF2B5EF4-FFF2-40B4-BE49-F238E27FC236}">
                        <a16:creationId xmlns:a16="http://schemas.microsoft.com/office/drawing/2014/main" id="{F2ACEAB7-E083-1805-4DFE-B0D1C522946E}"/>
                      </a:ext>
                    </a:extLst>
                  </p:cNvPr>
                  <p:cNvSpPr>
                    <a:spLocks noChangeArrowheads="1"/>
                  </p:cNvSpPr>
                  <p:nvPr/>
                </p:nvSpPr>
                <p:spPr bwMode="auto">
                  <a:xfrm>
                    <a:off x="884" y="1905"/>
                    <a:ext cx="4313" cy="483"/>
                  </a:xfrm>
                  <a:prstGeom prst="parallelogram">
                    <a:avLst>
                      <a:gd name="adj" fmla="val 63747"/>
                    </a:avLst>
                  </a:prstGeom>
                  <a:solidFill>
                    <a:srgbClr val="C0C0C0"/>
                  </a:soli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666" name="AutoShape 48">
                    <a:extLst>
                      <a:ext uri="{FF2B5EF4-FFF2-40B4-BE49-F238E27FC236}">
                        <a16:creationId xmlns:a16="http://schemas.microsoft.com/office/drawing/2014/main" id="{812091B0-FAE9-1CC5-C3C6-58617C70FF90}"/>
                      </a:ext>
                    </a:extLst>
                  </p:cNvPr>
                  <p:cNvSpPr>
                    <a:spLocks noChangeArrowheads="1"/>
                  </p:cNvSpPr>
                  <p:nvPr/>
                </p:nvSpPr>
                <p:spPr bwMode="auto">
                  <a:xfrm>
                    <a:off x="887" y="1525"/>
                    <a:ext cx="4200" cy="810"/>
                  </a:xfrm>
                  <a:prstGeom prst="parallelogram">
                    <a:avLst>
                      <a:gd name="adj" fmla="val 25062"/>
                    </a:avLst>
                  </a:prstGeom>
                  <a:solidFill>
                    <a:srgbClr val="FEFEEC"/>
                  </a:solidFill>
                  <a:ln>
                    <a:noFill/>
                  </a:ln>
                  <a:effectLst/>
                  <a:extLst>
                    <a:ext uri="{91240B29-F687-4F45-9708-019B960494DF}">
                      <a14:hiddenLine xmlns:a14="http://schemas.microsoft.com/office/drawing/2010/main" w="63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400">
                      <a:solidFill>
                        <a:schemeClr val="tx1"/>
                      </a:solidFill>
                      <a:latin typeface="隶书" pitchFamily="49" charset="-122"/>
                    </a:endParaRPr>
                  </a:p>
                </p:txBody>
              </p:sp>
            </p:grpSp>
            <p:sp>
              <p:nvSpPr>
                <p:cNvPr id="27663" name="AutoShape 49">
                  <a:extLst>
                    <a:ext uri="{FF2B5EF4-FFF2-40B4-BE49-F238E27FC236}">
                      <a16:creationId xmlns:a16="http://schemas.microsoft.com/office/drawing/2014/main" id="{0DC31A22-0C3E-57A8-1F2F-307228CEAF0A}"/>
                    </a:ext>
                  </a:extLst>
                </p:cNvPr>
                <p:cNvSpPr>
                  <a:spLocks noChangeArrowheads="1"/>
                </p:cNvSpPr>
                <p:nvPr/>
              </p:nvSpPr>
              <p:spPr bwMode="auto">
                <a:xfrm>
                  <a:off x="884" y="1888"/>
                  <a:ext cx="1225" cy="454"/>
                </a:xfrm>
                <a:prstGeom prst="parallelogram">
                  <a:avLst>
                    <a:gd name="adj" fmla="val 30005"/>
                  </a:avLst>
                </a:prstGeom>
                <a:solidFill>
                  <a:srgbClr val="C0C0C0"/>
                </a:solidFill>
                <a:ln>
                  <a:noFill/>
                </a:ln>
                <a:effectLst/>
                <a:extLst>
                  <a:ext uri="{91240B29-F687-4F45-9708-019B960494DF}">
                    <a14:hiddenLine xmlns:a14="http://schemas.microsoft.com/office/drawing/2010/main" w="635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43762" name="AutoShape 50">
                  <a:extLst>
                    <a:ext uri="{FF2B5EF4-FFF2-40B4-BE49-F238E27FC236}">
                      <a16:creationId xmlns:a16="http://schemas.microsoft.com/office/drawing/2014/main" id="{98C6744A-272E-E38C-93B2-BE217919FFF6}"/>
                    </a:ext>
                  </a:extLst>
                </p:cNvPr>
                <p:cNvSpPr>
                  <a:spLocks noChangeArrowheads="1"/>
                </p:cNvSpPr>
                <p:nvPr/>
              </p:nvSpPr>
              <p:spPr bwMode="auto">
                <a:xfrm>
                  <a:off x="839" y="1842"/>
                  <a:ext cx="1225" cy="454"/>
                </a:xfrm>
                <a:prstGeom prst="parallelogram">
                  <a:avLst>
                    <a:gd name="adj" fmla="val 30005"/>
                  </a:avLst>
                </a:prstGeom>
                <a:gradFill rotWithShape="1">
                  <a:gsLst>
                    <a:gs pos="0">
                      <a:schemeClr val="accent1"/>
                    </a:gs>
                    <a:gs pos="100000">
                      <a:schemeClr val="accent1">
                        <a:gamma/>
                        <a:tint val="6275"/>
                        <a:invGamma/>
                      </a:schemeClr>
                    </a:gs>
                  </a:gsLst>
                  <a:lin ang="5400000" scaled="1"/>
                </a:gradFill>
                <a:ln>
                  <a:noFill/>
                </a:ln>
                <a:effectLst/>
              </p:spPr>
              <p:txBody>
                <a:bodyPr wrap="none" lIns="72000" tIns="0" rIns="0" bIns="0" anchor="ctr"/>
                <a:lstStyle/>
                <a:p>
                  <a:pPr eaLnBrk="1" hangingPunct="1">
                    <a:defRPr/>
                  </a:pPr>
                  <a:endParaRPr lang="zh-CN" altLang="en-US"/>
                </a:p>
              </p:txBody>
            </p:sp>
          </p:grpSp>
          <p:sp>
            <p:nvSpPr>
              <p:cNvPr id="27661" name="Rectangle 51">
                <a:extLst>
                  <a:ext uri="{FF2B5EF4-FFF2-40B4-BE49-F238E27FC236}">
                    <a16:creationId xmlns:a16="http://schemas.microsoft.com/office/drawing/2014/main" id="{CAB697A5-052E-04B3-FF09-B19FA747229E}"/>
                  </a:ext>
                </a:extLst>
              </p:cNvPr>
              <p:cNvSpPr>
                <a:spLocks noChangeArrowheads="1"/>
              </p:cNvSpPr>
              <p:nvPr/>
            </p:nvSpPr>
            <p:spPr bwMode="auto">
              <a:xfrm>
                <a:off x="2290" y="1481"/>
                <a:ext cx="2949"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000" dirty="0">
                    <a:solidFill>
                      <a:schemeClr val="tx1"/>
                    </a:solidFill>
                    <a:latin typeface="隶书" pitchFamily="49" charset="-122"/>
                  </a:rPr>
                  <a:t>由于有关行为主体不能做到重合同、守信用而导致目标损失的可能性。 </a:t>
                </a:r>
              </a:p>
            </p:txBody>
          </p:sp>
        </p:grpSp>
        <p:sp>
          <p:nvSpPr>
            <p:cNvPr id="27659" name="Rectangle 52">
              <a:extLst>
                <a:ext uri="{FF2B5EF4-FFF2-40B4-BE49-F238E27FC236}">
                  <a16:creationId xmlns:a16="http://schemas.microsoft.com/office/drawing/2014/main" id="{87B931A4-3C1C-9D33-6132-2672D5287D90}"/>
                </a:ext>
              </a:extLst>
            </p:cNvPr>
            <p:cNvSpPr>
              <a:spLocks noChangeArrowheads="1"/>
            </p:cNvSpPr>
            <p:nvPr/>
          </p:nvSpPr>
          <p:spPr bwMode="auto">
            <a:xfrm>
              <a:off x="714" y="2555"/>
              <a:ext cx="927"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1">
                  <a:solidFill>
                    <a:srgbClr val="259F9C"/>
                  </a:solidFill>
                  <a:ea typeface="幼圆" pitchFamily="49" charset="-122"/>
                </a:rPr>
                <a:t>信用风险</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243715"/>
                                        </p:tgtEl>
                                        <p:attrNameLst>
                                          <p:attrName>style.visibility</p:attrName>
                                        </p:attrNameLst>
                                      </p:cBhvr>
                                      <p:to>
                                        <p:strVal val="visible"/>
                                      </p:to>
                                    </p:set>
                                    <p:anim from="(-#ppt_w/2)" to="(#ppt_x)" calcmode="lin" valueType="num">
                                      <p:cBhvr>
                                        <p:cTn id="7" dur="600" fill="hold">
                                          <p:stCondLst>
                                            <p:cond delay="0"/>
                                          </p:stCondLst>
                                        </p:cTn>
                                        <p:tgtEl>
                                          <p:spTgt spid="243715"/>
                                        </p:tgtEl>
                                        <p:attrNameLst>
                                          <p:attrName>ppt_x</p:attrName>
                                        </p:attrNameLst>
                                      </p:cBhvr>
                                    </p:anim>
                                    <p:anim from="0" to="-1.0" calcmode="lin" valueType="num">
                                      <p:cBhvr>
                                        <p:cTn id="8" dur="200" decel="50000" autoRev="1" fill="hold">
                                          <p:stCondLst>
                                            <p:cond delay="600"/>
                                          </p:stCondLst>
                                        </p:cTn>
                                        <p:tgtEl>
                                          <p:spTgt spid="243715"/>
                                        </p:tgtEl>
                                        <p:attrNameLst>
                                          <p:attrName>xshear</p:attrName>
                                        </p:attrNameLst>
                                      </p:cBhvr>
                                    </p:anim>
                                    <p:animScale>
                                      <p:cBhvr>
                                        <p:cTn id="9" dur="200" decel="100000" autoRev="1" fill="hold">
                                          <p:stCondLst>
                                            <p:cond delay="600"/>
                                          </p:stCondLst>
                                        </p:cTn>
                                        <p:tgtEl>
                                          <p:spTgt spid="243715"/>
                                        </p:tgtEl>
                                      </p:cBhvr>
                                      <p:from x="100000" y="100000"/>
                                      <p:to x="80000" y="100000"/>
                                    </p:animScale>
                                    <p:anim by="(#ppt_h/3+#ppt_w*0.1)" calcmode="lin" valueType="num">
                                      <p:cBhvr additive="sum">
                                        <p:cTn id="10" dur="200" decel="100000" autoRev="1" fill="hold">
                                          <p:stCondLst>
                                            <p:cond delay="600"/>
                                          </p:stCondLst>
                                        </p:cTn>
                                        <p:tgtEl>
                                          <p:spTgt spid="243715"/>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iterate type="lt">
                                    <p:tmPct val="0"/>
                                  </p:iterate>
                                  <p:childTnLst>
                                    <p:set>
                                      <p:cBhvr>
                                        <p:cTn id="14" dur="1" fill="hold">
                                          <p:stCondLst>
                                            <p:cond delay="0"/>
                                          </p:stCondLst>
                                        </p:cTn>
                                        <p:tgtEl>
                                          <p:spTgt spid="243716"/>
                                        </p:tgtEl>
                                        <p:attrNameLst>
                                          <p:attrName>style.visibility</p:attrName>
                                        </p:attrNameLst>
                                      </p:cBhvr>
                                      <p:to>
                                        <p:strVal val="visible"/>
                                      </p:to>
                                    </p:set>
                                    <p:animEffect transition="in" filter="slide(fromBottom)">
                                      <p:cBhvr>
                                        <p:cTn id="15" dur="1000"/>
                                        <p:tgtEl>
                                          <p:spTgt spid="2437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iterate type="lt">
                                    <p:tmPct val="0"/>
                                  </p:iterate>
                                  <p:childTnLst>
                                    <p:set>
                                      <p:cBhvr>
                                        <p:cTn id="19" dur="1" fill="hold">
                                          <p:stCondLst>
                                            <p:cond delay="0"/>
                                          </p:stCondLst>
                                        </p:cTn>
                                        <p:tgtEl>
                                          <p:spTgt spid="243726"/>
                                        </p:tgtEl>
                                        <p:attrNameLst>
                                          <p:attrName>style.visibility</p:attrName>
                                        </p:attrNameLst>
                                      </p:cBhvr>
                                      <p:to>
                                        <p:strVal val="visible"/>
                                      </p:to>
                                    </p:set>
                                    <p:animEffect transition="in" filter="slide(fromBottom)">
                                      <p:cBhvr>
                                        <p:cTn id="20" dur="1000"/>
                                        <p:tgtEl>
                                          <p:spTgt spid="24372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243736"/>
                                        </p:tgtEl>
                                        <p:attrNameLst>
                                          <p:attrName>style.visibility</p:attrName>
                                        </p:attrNameLst>
                                      </p:cBhvr>
                                      <p:to>
                                        <p:strVal val="visible"/>
                                      </p:to>
                                    </p:set>
                                    <p:animEffect transition="in" filter="slide(fromBottom)">
                                      <p:cBhvr>
                                        <p:cTn id="25" dur="1000"/>
                                        <p:tgtEl>
                                          <p:spTgt spid="24373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243745"/>
                                        </p:tgtEl>
                                        <p:attrNameLst>
                                          <p:attrName>style.visibility</p:attrName>
                                        </p:attrNameLst>
                                      </p:cBhvr>
                                      <p:to>
                                        <p:strVal val="visible"/>
                                      </p:to>
                                    </p:set>
                                    <p:animEffect transition="in" filter="slide(fromBottom)">
                                      <p:cBhvr>
                                        <p:cTn id="30" dur="1000"/>
                                        <p:tgtEl>
                                          <p:spTgt spid="24374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243755"/>
                                        </p:tgtEl>
                                        <p:attrNameLst>
                                          <p:attrName>style.visibility</p:attrName>
                                        </p:attrNameLst>
                                      </p:cBhvr>
                                      <p:to>
                                        <p:strVal val="visible"/>
                                      </p:to>
                                    </p:set>
                                    <p:animEffect transition="in" filter="slide(fromBottom)">
                                      <p:cBhvr>
                                        <p:cTn id="35" dur="1000"/>
                                        <p:tgtEl>
                                          <p:spTgt spid="243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A438852D-E3C2-555B-0BC7-96560017B89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63139AF-3375-7B4F-B081-BD5AD2DA4EB4}" type="slidenum">
              <a:rPr kumimoji="0" lang="en-US" altLang="zh-CN" sz="1000">
                <a:solidFill>
                  <a:schemeClr val="bg2"/>
                </a:solidFill>
                <a:ea typeface="华文行楷" panose="02010800040101010101" pitchFamily="2" charset="-122"/>
              </a:rPr>
              <a:pPr>
                <a:spcBef>
                  <a:spcPct val="0"/>
                </a:spcBef>
                <a:buClrTx/>
                <a:buSzTx/>
                <a:buFontTx/>
                <a:buNone/>
              </a:pPr>
              <a:t>30</a:t>
            </a:fld>
            <a:endParaRPr kumimoji="0" lang="en-US" altLang="zh-CN" sz="1000">
              <a:solidFill>
                <a:schemeClr val="bg2"/>
              </a:solidFill>
              <a:ea typeface="华文行楷" panose="02010800040101010101" pitchFamily="2" charset="-122"/>
            </a:endParaRPr>
          </a:p>
        </p:txBody>
      </p:sp>
      <p:sp>
        <p:nvSpPr>
          <p:cNvPr id="270350" name="Rectangle 14">
            <a:extLst>
              <a:ext uri="{FF2B5EF4-FFF2-40B4-BE49-F238E27FC236}">
                <a16:creationId xmlns:a16="http://schemas.microsoft.com/office/drawing/2014/main" id="{822D7571-FA6E-D68A-13FB-A24B564DB25A}"/>
              </a:ext>
            </a:extLst>
          </p:cNvPr>
          <p:cNvSpPr>
            <a:spLocks noChangeArrowheads="1"/>
          </p:cNvSpPr>
          <p:nvPr/>
        </p:nvSpPr>
        <p:spPr bwMode="auto">
          <a:xfrm>
            <a:off x="898525" y="2579688"/>
            <a:ext cx="7848600" cy="1296987"/>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0351" name="Text Box 15">
            <a:extLst>
              <a:ext uri="{FF2B5EF4-FFF2-40B4-BE49-F238E27FC236}">
                <a16:creationId xmlns:a16="http://schemas.microsoft.com/office/drawing/2014/main" id="{FF46224F-53D1-46A6-D3C8-9395850ADF65}"/>
              </a:ext>
            </a:extLst>
          </p:cNvPr>
          <p:cNvSpPr txBox="1">
            <a:spLocks noChangeArrowheads="1"/>
          </p:cNvSpPr>
          <p:nvPr/>
        </p:nvSpPr>
        <p:spPr bwMode="auto">
          <a:xfrm>
            <a:off x="711200" y="1227158"/>
            <a:ext cx="8223250" cy="581057"/>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zh-CN" altLang="en-US" sz="2400" b="1" dirty="0">
                <a:solidFill>
                  <a:srgbClr val="000000"/>
                </a:solidFill>
                <a:latin typeface="幼圆" pitchFamily="49" charset="-122"/>
                <a:ea typeface="幼圆" pitchFamily="49" charset="-122"/>
              </a:rPr>
              <a:t>（</a:t>
            </a:r>
            <a:r>
              <a:rPr kumimoji="0" lang="en-US" altLang="zh-CN" sz="2400" b="1" dirty="0">
                <a:solidFill>
                  <a:srgbClr val="000000"/>
                </a:solidFill>
                <a:latin typeface="幼圆" pitchFamily="49" charset="-122"/>
                <a:ea typeface="幼圆" pitchFamily="49" charset="-122"/>
              </a:rPr>
              <a:t>1</a:t>
            </a:r>
            <a:r>
              <a:rPr kumimoji="0" lang="zh-CN" altLang="en-US" sz="2400" b="1" dirty="0">
                <a:solidFill>
                  <a:srgbClr val="000000"/>
                </a:solidFill>
                <a:latin typeface="幼圆" pitchFamily="49" charset="-122"/>
                <a:ea typeface="幼圆" pitchFamily="49" charset="-122"/>
              </a:rPr>
              <a:t>）风险态度与风险决策准则</a:t>
            </a:r>
          </a:p>
        </p:txBody>
      </p:sp>
      <p:sp>
        <p:nvSpPr>
          <p:cNvPr id="270352" name="Rectangle 16">
            <a:extLst>
              <a:ext uri="{FF2B5EF4-FFF2-40B4-BE49-F238E27FC236}">
                <a16:creationId xmlns:a16="http://schemas.microsoft.com/office/drawing/2014/main" id="{118CA71F-F940-9A69-6436-D39B0CAA2013}"/>
              </a:ext>
            </a:extLst>
          </p:cNvPr>
          <p:cNvSpPr>
            <a:spLocks noChangeArrowheads="1"/>
          </p:cNvSpPr>
          <p:nvPr/>
        </p:nvSpPr>
        <p:spPr bwMode="auto">
          <a:xfrm>
            <a:off x="1115820" y="5160169"/>
            <a:ext cx="7777163" cy="622300"/>
          </a:xfrm>
          <a:prstGeom prst="rect">
            <a:avLst/>
          </a:prstGeom>
          <a:gradFill rotWithShape="1">
            <a:gsLst>
              <a:gs pos="0">
                <a:srgbClr val="CCFFCC"/>
              </a:gs>
              <a:gs pos="50000">
                <a:srgbClr val="FFFFFF"/>
              </a:gs>
              <a:gs pos="100000">
                <a:srgbClr val="CCFFCC"/>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0353" name="Text Box 17">
            <a:extLst>
              <a:ext uri="{FF2B5EF4-FFF2-40B4-BE49-F238E27FC236}">
                <a16:creationId xmlns:a16="http://schemas.microsoft.com/office/drawing/2014/main" id="{A227E305-4A97-88E2-91CD-E6E855880B47}"/>
              </a:ext>
            </a:extLst>
          </p:cNvPr>
          <p:cNvSpPr txBox="1">
            <a:spLocks noChangeArrowheads="1"/>
          </p:cNvSpPr>
          <p:nvPr/>
        </p:nvSpPr>
        <p:spPr bwMode="auto">
          <a:xfrm>
            <a:off x="898525" y="4425949"/>
            <a:ext cx="5400675" cy="504825"/>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zh-CN" altLang="zh-CN" sz="2000" b="1" dirty="0">
                <a:solidFill>
                  <a:srgbClr val="000000"/>
                </a:solidFill>
                <a:latin typeface="Arial" panose="020B0604020202020204" pitchFamily="34" charset="0"/>
                <a:ea typeface="幼圆" pitchFamily="49" charset="-122"/>
              </a:rPr>
              <a:t>②</a:t>
            </a:r>
            <a:r>
              <a:rPr kumimoji="0" lang="en-US" altLang="zh-CN" sz="2000" b="1" dirty="0">
                <a:solidFill>
                  <a:srgbClr val="000000"/>
                </a:solidFill>
                <a:latin typeface="Arial" panose="020B0604020202020204" pitchFamily="34" charset="0"/>
                <a:ea typeface="幼圆" pitchFamily="49" charset="-122"/>
              </a:rPr>
              <a:t>   </a:t>
            </a:r>
            <a:r>
              <a:rPr kumimoji="0" lang="zh-CN" altLang="en-US" sz="2000" b="1" dirty="0">
                <a:solidFill>
                  <a:srgbClr val="000000"/>
                </a:solidFill>
                <a:latin typeface="Arial" panose="020B0604020202020204" pitchFamily="34" charset="0"/>
                <a:ea typeface="幼圆" pitchFamily="49" charset="-122"/>
              </a:rPr>
              <a:t>四种</a:t>
            </a:r>
            <a:r>
              <a:rPr kumimoji="0" lang="zh-CN" altLang="en-US" sz="2000" b="1" dirty="0">
                <a:solidFill>
                  <a:srgbClr val="000000"/>
                </a:solidFill>
                <a:latin typeface="幼圆" pitchFamily="49" charset="-122"/>
                <a:ea typeface="幼圆" pitchFamily="49" charset="-122"/>
              </a:rPr>
              <a:t>风险决策准则</a:t>
            </a:r>
          </a:p>
        </p:txBody>
      </p:sp>
      <p:sp>
        <p:nvSpPr>
          <p:cNvPr id="270354" name="Text Box 18">
            <a:extLst>
              <a:ext uri="{FF2B5EF4-FFF2-40B4-BE49-F238E27FC236}">
                <a16:creationId xmlns:a16="http://schemas.microsoft.com/office/drawing/2014/main" id="{C57731B2-9F65-4E68-2BDB-276576D5153C}"/>
              </a:ext>
            </a:extLst>
          </p:cNvPr>
          <p:cNvSpPr txBox="1">
            <a:spLocks noChangeArrowheads="1"/>
          </p:cNvSpPr>
          <p:nvPr/>
        </p:nvSpPr>
        <p:spPr bwMode="auto">
          <a:xfrm>
            <a:off x="1215231" y="5173595"/>
            <a:ext cx="6840538" cy="360363"/>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zh-CN" altLang="zh-CN" sz="2000" b="1" dirty="0">
                <a:latin typeface="Arial" panose="020B0604020202020204" pitchFamily="34" charset="0"/>
                <a:ea typeface="幼圆" pitchFamily="49" charset="-122"/>
              </a:rPr>
              <a:t>满意度准则、最小方差准则、期望值准则</a:t>
            </a:r>
            <a:r>
              <a:rPr kumimoji="0" lang="zh-CN" altLang="en-US" sz="2000" b="1" dirty="0">
                <a:latin typeface="Arial" panose="020B0604020202020204" pitchFamily="34" charset="0"/>
                <a:ea typeface="幼圆" pitchFamily="49" charset="-122"/>
              </a:rPr>
              <a:t>、</a:t>
            </a:r>
            <a:r>
              <a:rPr kumimoji="0" lang="zh-CN" altLang="zh-CN" sz="2000" b="1" dirty="0">
                <a:latin typeface="Arial" panose="020B0604020202020204" pitchFamily="34" charset="0"/>
                <a:ea typeface="幼圆" pitchFamily="49" charset="-122"/>
              </a:rPr>
              <a:t>期望方差准则</a:t>
            </a:r>
            <a:endParaRPr kumimoji="0" lang="zh-CN" altLang="en-US" sz="2000" b="1" dirty="0">
              <a:latin typeface="Arial" panose="020B0604020202020204" pitchFamily="34" charset="0"/>
              <a:ea typeface="幼圆" pitchFamily="49" charset="-122"/>
            </a:endParaRPr>
          </a:p>
        </p:txBody>
      </p:sp>
      <p:sp>
        <p:nvSpPr>
          <p:cNvPr id="270355" name="Rectangle 19">
            <a:extLst>
              <a:ext uri="{FF2B5EF4-FFF2-40B4-BE49-F238E27FC236}">
                <a16:creationId xmlns:a16="http://schemas.microsoft.com/office/drawing/2014/main" id="{C076715D-B554-FADD-F7AE-B0D19B343546}"/>
              </a:ext>
            </a:extLst>
          </p:cNvPr>
          <p:cNvSpPr>
            <a:spLocks noChangeArrowheads="1"/>
          </p:cNvSpPr>
          <p:nvPr/>
        </p:nvSpPr>
        <p:spPr bwMode="auto">
          <a:xfrm>
            <a:off x="880501" y="1945482"/>
            <a:ext cx="77041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spcBef>
                <a:spcPct val="0"/>
              </a:spcBef>
              <a:buClrTx/>
              <a:buSzTx/>
              <a:buFontTx/>
              <a:buNone/>
            </a:pPr>
            <a:r>
              <a:rPr kumimoji="0" lang="zh-CN" altLang="en-US" sz="2000" b="1" dirty="0">
                <a:latin typeface="幼圆" pitchFamily="49" charset="-122"/>
                <a:ea typeface="幼圆" pitchFamily="49" charset="-122"/>
              </a:rPr>
              <a:t>人是决策的主体，在风险条件下决策行为取决于决策者的风险态度，对同一风险决策问题，风险态度不同的人决策的结果通常有较大的差异。 </a:t>
            </a:r>
          </a:p>
        </p:txBody>
      </p:sp>
      <p:sp>
        <p:nvSpPr>
          <p:cNvPr id="270356" name="Text Box 20">
            <a:extLst>
              <a:ext uri="{FF2B5EF4-FFF2-40B4-BE49-F238E27FC236}">
                <a16:creationId xmlns:a16="http://schemas.microsoft.com/office/drawing/2014/main" id="{066ED949-0825-C4D5-ED23-E336150FC9E6}"/>
              </a:ext>
            </a:extLst>
          </p:cNvPr>
          <p:cNvSpPr txBox="1">
            <a:spLocks noChangeArrowheads="1"/>
          </p:cNvSpPr>
          <p:nvPr/>
        </p:nvSpPr>
        <p:spPr bwMode="auto">
          <a:xfrm>
            <a:off x="880501" y="3191669"/>
            <a:ext cx="5400675" cy="504825"/>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zh-CN" altLang="zh-CN" sz="2000" b="1" dirty="0">
                <a:solidFill>
                  <a:srgbClr val="000000"/>
                </a:solidFill>
                <a:latin typeface="幼圆" pitchFamily="49" charset="-122"/>
                <a:ea typeface="幼圆" pitchFamily="49" charset="-122"/>
              </a:rPr>
              <a:t>①</a:t>
            </a:r>
            <a:r>
              <a:rPr kumimoji="0" lang="en-US" altLang="zh-CN" sz="2000" b="1" dirty="0">
                <a:solidFill>
                  <a:srgbClr val="000000"/>
                </a:solidFill>
                <a:latin typeface="幼圆" pitchFamily="49" charset="-122"/>
                <a:ea typeface="幼圆" pitchFamily="49" charset="-122"/>
              </a:rPr>
              <a:t> </a:t>
            </a:r>
            <a:r>
              <a:rPr kumimoji="0" lang="en-US" altLang="zh-CN" sz="2000" b="1" dirty="0">
                <a:solidFill>
                  <a:srgbClr val="000000"/>
                </a:solidFill>
                <a:latin typeface="Arial" panose="020B0604020202020204" pitchFamily="34" charset="0"/>
                <a:ea typeface="幼圆" pitchFamily="49" charset="-122"/>
              </a:rPr>
              <a:t> </a:t>
            </a:r>
            <a:r>
              <a:rPr kumimoji="0" lang="zh-CN" altLang="en-US" sz="2000" b="1" dirty="0">
                <a:solidFill>
                  <a:srgbClr val="000000"/>
                </a:solidFill>
                <a:latin typeface="Arial" panose="020B0604020202020204" pitchFamily="34" charset="0"/>
                <a:ea typeface="幼圆" pitchFamily="49" charset="-122"/>
              </a:rPr>
              <a:t>三种典型的风险态度表现形式</a:t>
            </a:r>
            <a:endParaRPr kumimoji="0" lang="zh-CN" altLang="en-US" sz="2000" b="1" dirty="0">
              <a:solidFill>
                <a:srgbClr val="000000"/>
              </a:solidFill>
              <a:latin typeface="幼圆" pitchFamily="49" charset="-122"/>
              <a:ea typeface="幼圆" pitchFamily="49" charset="-122"/>
            </a:endParaRPr>
          </a:p>
        </p:txBody>
      </p:sp>
      <p:sp>
        <p:nvSpPr>
          <p:cNvPr id="270357" name="Rectangle 21">
            <a:extLst>
              <a:ext uri="{FF2B5EF4-FFF2-40B4-BE49-F238E27FC236}">
                <a16:creationId xmlns:a16="http://schemas.microsoft.com/office/drawing/2014/main" id="{8E5B4C9C-F701-2C1E-8027-1A7FAE0A0585}"/>
              </a:ext>
            </a:extLst>
          </p:cNvPr>
          <p:cNvSpPr>
            <a:spLocks noChangeArrowheads="1"/>
          </p:cNvSpPr>
          <p:nvPr/>
        </p:nvSpPr>
        <p:spPr bwMode="auto">
          <a:xfrm>
            <a:off x="1105002" y="3732212"/>
            <a:ext cx="7777163" cy="622300"/>
          </a:xfrm>
          <a:prstGeom prst="rect">
            <a:avLst/>
          </a:prstGeom>
          <a:gradFill rotWithShape="1">
            <a:gsLst>
              <a:gs pos="0">
                <a:srgbClr val="FFFF99"/>
              </a:gs>
              <a:gs pos="50000">
                <a:srgbClr val="FFFFFF"/>
              </a:gs>
              <a:gs pos="100000">
                <a:srgbClr val="FFFF99"/>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0358" name="Text Box 22">
            <a:extLst>
              <a:ext uri="{FF2B5EF4-FFF2-40B4-BE49-F238E27FC236}">
                <a16:creationId xmlns:a16="http://schemas.microsoft.com/office/drawing/2014/main" id="{204980D2-7637-457D-E2BE-57F77D6D8577}"/>
              </a:ext>
            </a:extLst>
          </p:cNvPr>
          <p:cNvSpPr txBox="1">
            <a:spLocks noChangeArrowheads="1"/>
          </p:cNvSpPr>
          <p:nvPr/>
        </p:nvSpPr>
        <p:spPr bwMode="auto">
          <a:xfrm>
            <a:off x="1241630" y="3844925"/>
            <a:ext cx="7775575" cy="396875"/>
          </a:xfrm>
          <a:prstGeom prst="rect">
            <a:avLst/>
          </a:prstGeom>
          <a:noFill/>
          <a:ln>
            <a:noFill/>
          </a:ln>
          <a:effectLst/>
          <a:extLst>
            <a:ext uri="{909E8E84-426E-40DD-AFC4-6F175D3DCCD1}">
              <a14:hiddenFill xmlns:a14="http://schemas.microsoft.com/office/drawing/2010/main">
                <a:gradFill rotWithShape="1">
                  <a:gsLst>
                    <a:gs pos="0">
                      <a:srgbClr val="FFFFFF"/>
                    </a:gs>
                    <a:gs pos="50000">
                      <a:srgbClr val="FFFFEB"/>
                    </a:gs>
                    <a:gs pos="100000">
                      <a:srgbClr val="FFFFFF"/>
                    </a:gs>
                  </a:gsLst>
                  <a:lin ang="5400000" scaled="1"/>
                </a:gradFill>
              </a14:hiddenFill>
            </a:ext>
            <a:ext uri="{91240B29-F687-4F45-9708-019B960494DF}">
              <a14:hiddenLine xmlns:a14="http://schemas.microsoft.com/office/drawing/2010/main" w="9525" algn="ctr">
                <a:solidFill>
                  <a:srgbClr val="036D7B"/>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kumimoji="0" lang="zh-CN" altLang="en-US" sz="2000" b="1" dirty="0">
                <a:latin typeface="幼圆" pitchFamily="49" charset="-122"/>
                <a:ea typeface="幼圆" pitchFamily="49" charset="-122"/>
              </a:rPr>
              <a:t>风险厌恶、风险中性、风险偏爱 </a:t>
            </a:r>
          </a:p>
        </p:txBody>
      </p:sp>
      <p:sp>
        <p:nvSpPr>
          <p:cNvPr id="3" name="Rectangle 2">
            <a:extLst>
              <a:ext uri="{FF2B5EF4-FFF2-40B4-BE49-F238E27FC236}">
                <a16:creationId xmlns:a16="http://schemas.microsoft.com/office/drawing/2014/main" id="{24F6E892-10F8-A256-BFFB-8F92F13C9559}"/>
              </a:ext>
            </a:extLst>
          </p:cNvPr>
          <p:cNvSpPr>
            <a:spLocks noGrp="1" noChangeArrowheads="1"/>
          </p:cNvSpPr>
          <p:nvPr>
            <p:ph type="title"/>
          </p:nvPr>
        </p:nvSpPr>
        <p:spPr>
          <a:xfrm>
            <a:off x="1150938" y="142875"/>
            <a:ext cx="7793037" cy="838200"/>
          </a:xfrm>
        </p:spPr>
        <p:txBody>
          <a:bodyPr/>
          <a:lstStyle/>
          <a:p>
            <a:pPr eaLnBrk="1" hangingPunct="1"/>
            <a:r>
              <a:rPr lang="en-US" altLang="zh-CN" dirty="0"/>
              <a:t>3</a:t>
            </a:r>
            <a:r>
              <a:rPr lang="en-US" altLang="zh-CN" kern="0" dirty="0"/>
              <a:t>.</a:t>
            </a:r>
            <a:r>
              <a:rPr lang="zh-CN" altLang="en-US" kern="0" dirty="0"/>
              <a:t>风险决策</a:t>
            </a:r>
            <a:endParaRPr lang="zh-CN" altLang="en-US"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0351"/>
                                        </p:tgtEl>
                                        <p:attrNameLst>
                                          <p:attrName>style.visibility</p:attrName>
                                        </p:attrNameLst>
                                      </p:cBhvr>
                                      <p:to>
                                        <p:strVal val="visible"/>
                                      </p:to>
                                    </p:set>
                                    <p:animEffect transition="in" filter="slide(fromBottom)">
                                      <p:cBhvr>
                                        <p:cTn id="7" dur="500"/>
                                        <p:tgtEl>
                                          <p:spTgt spid="270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70350"/>
                                        </p:tgtEl>
                                        <p:attrNameLst>
                                          <p:attrName>style.visibility</p:attrName>
                                        </p:attrNameLst>
                                      </p:cBhvr>
                                      <p:to>
                                        <p:strVal val="visible"/>
                                      </p:to>
                                    </p:set>
                                    <p:animEffect transition="in" filter="slide(fromBottom)">
                                      <p:cBhvr>
                                        <p:cTn id="12" dur="500"/>
                                        <p:tgtEl>
                                          <p:spTgt spid="270350"/>
                                        </p:tgtEl>
                                      </p:cBhvr>
                                    </p:animEffect>
                                  </p:childTnLst>
                                </p:cTn>
                              </p:par>
                              <p:par>
                                <p:cTn id="13" presetID="12" presetClass="entr" presetSubtype="4" fill="hold" nodeType="withEffect">
                                  <p:stCondLst>
                                    <p:cond delay="0"/>
                                  </p:stCondLst>
                                  <p:childTnLst>
                                    <p:set>
                                      <p:cBhvr>
                                        <p:cTn id="14" dur="1" fill="hold">
                                          <p:stCondLst>
                                            <p:cond delay="0"/>
                                          </p:stCondLst>
                                        </p:cTn>
                                        <p:tgtEl>
                                          <p:spTgt spid="270355"/>
                                        </p:tgtEl>
                                        <p:attrNameLst>
                                          <p:attrName>style.visibility</p:attrName>
                                        </p:attrNameLst>
                                      </p:cBhvr>
                                      <p:to>
                                        <p:strVal val="visible"/>
                                      </p:to>
                                    </p:set>
                                    <p:animEffect transition="in" filter="slide(fromBottom)">
                                      <p:cBhvr>
                                        <p:cTn id="15" dur="500"/>
                                        <p:tgtEl>
                                          <p:spTgt spid="2703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70357"/>
                                        </p:tgtEl>
                                        <p:attrNameLst>
                                          <p:attrName>style.visibility</p:attrName>
                                        </p:attrNameLst>
                                      </p:cBhvr>
                                      <p:to>
                                        <p:strVal val="visible"/>
                                      </p:to>
                                    </p:set>
                                    <p:animEffect transition="in" filter="slide(fromBottom)">
                                      <p:cBhvr>
                                        <p:cTn id="20" dur="500"/>
                                        <p:tgtEl>
                                          <p:spTgt spid="270357"/>
                                        </p:tgtEl>
                                      </p:cBhvr>
                                    </p:animEffect>
                                  </p:childTnLst>
                                </p:cTn>
                              </p:par>
                              <p:par>
                                <p:cTn id="21" presetID="12" presetClass="entr" presetSubtype="4" fill="hold" nodeType="withEffect">
                                  <p:stCondLst>
                                    <p:cond delay="0"/>
                                  </p:stCondLst>
                                  <p:childTnLst>
                                    <p:set>
                                      <p:cBhvr>
                                        <p:cTn id="22" dur="1" fill="hold">
                                          <p:stCondLst>
                                            <p:cond delay="0"/>
                                          </p:stCondLst>
                                        </p:cTn>
                                        <p:tgtEl>
                                          <p:spTgt spid="270358"/>
                                        </p:tgtEl>
                                        <p:attrNameLst>
                                          <p:attrName>style.visibility</p:attrName>
                                        </p:attrNameLst>
                                      </p:cBhvr>
                                      <p:to>
                                        <p:strVal val="visible"/>
                                      </p:to>
                                    </p:set>
                                    <p:animEffect transition="in" filter="slide(fromBottom)">
                                      <p:cBhvr>
                                        <p:cTn id="23" dur="500"/>
                                        <p:tgtEl>
                                          <p:spTgt spid="270358"/>
                                        </p:tgtEl>
                                      </p:cBhvr>
                                    </p:animEffect>
                                  </p:childTnLst>
                                </p:cTn>
                              </p:par>
                              <p:par>
                                <p:cTn id="24" presetID="12" presetClass="entr" presetSubtype="4" fill="hold" nodeType="withEffect">
                                  <p:stCondLst>
                                    <p:cond delay="0"/>
                                  </p:stCondLst>
                                  <p:childTnLst>
                                    <p:set>
                                      <p:cBhvr>
                                        <p:cTn id="25" dur="1" fill="hold">
                                          <p:stCondLst>
                                            <p:cond delay="0"/>
                                          </p:stCondLst>
                                        </p:cTn>
                                        <p:tgtEl>
                                          <p:spTgt spid="270356"/>
                                        </p:tgtEl>
                                        <p:attrNameLst>
                                          <p:attrName>style.visibility</p:attrName>
                                        </p:attrNameLst>
                                      </p:cBhvr>
                                      <p:to>
                                        <p:strVal val="visible"/>
                                      </p:to>
                                    </p:set>
                                    <p:animEffect transition="in" filter="slide(fromBottom)">
                                      <p:cBhvr>
                                        <p:cTn id="26" dur="500"/>
                                        <p:tgtEl>
                                          <p:spTgt spid="2703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270353"/>
                                        </p:tgtEl>
                                        <p:attrNameLst>
                                          <p:attrName>style.visibility</p:attrName>
                                        </p:attrNameLst>
                                      </p:cBhvr>
                                      <p:to>
                                        <p:strVal val="visible"/>
                                      </p:to>
                                    </p:set>
                                    <p:animEffect transition="in" filter="slide(fromBottom)">
                                      <p:cBhvr>
                                        <p:cTn id="31" dur="500"/>
                                        <p:tgtEl>
                                          <p:spTgt spid="2703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nodeType="clickEffect">
                                  <p:stCondLst>
                                    <p:cond delay="0"/>
                                  </p:stCondLst>
                                  <p:childTnLst>
                                    <p:set>
                                      <p:cBhvr>
                                        <p:cTn id="35" dur="1" fill="hold">
                                          <p:stCondLst>
                                            <p:cond delay="0"/>
                                          </p:stCondLst>
                                        </p:cTn>
                                        <p:tgtEl>
                                          <p:spTgt spid="270352"/>
                                        </p:tgtEl>
                                        <p:attrNameLst>
                                          <p:attrName>style.visibility</p:attrName>
                                        </p:attrNameLst>
                                      </p:cBhvr>
                                      <p:to>
                                        <p:strVal val="visible"/>
                                      </p:to>
                                    </p:set>
                                    <p:animEffect transition="in" filter="slide(fromBottom)">
                                      <p:cBhvr>
                                        <p:cTn id="36" dur="500"/>
                                        <p:tgtEl>
                                          <p:spTgt spid="270352"/>
                                        </p:tgtEl>
                                      </p:cBhvr>
                                    </p:animEffect>
                                  </p:childTnLst>
                                </p:cTn>
                              </p:par>
                              <p:par>
                                <p:cTn id="37" presetID="12" presetClass="entr" presetSubtype="4" fill="hold" nodeType="withEffect">
                                  <p:stCondLst>
                                    <p:cond delay="0"/>
                                  </p:stCondLst>
                                  <p:childTnLst>
                                    <p:set>
                                      <p:cBhvr>
                                        <p:cTn id="38" dur="1" fill="hold">
                                          <p:stCondLst>
                                            <p:cond delay="0"/>
                                          </p:stCondLst>
                                        </p:cTn>
                                        <p:tgtEl>
                                          <p:spTgt spid="270354"/>
                                        </p:tgtEl>
                                        <p:attrNameLst>
                                          <p:attrName>style.visibility</p:attrName>
                                        </p:attrNameLst>
                                      </p:cBhvr>
                                      <p:to>
                                        <p:strVal val="visible"/>
                                      </p:to>
                                    </p:set>
                                    <p:animEffect transition="in" filter="slide(fromBottom)">
                                      <p:cBhvr>
                                        <p:cTn id="39" dur="500"/>
                                        <p:tgtEl>
                                          <p:spTgt spid="27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50" grpId="0" animBg="1"/>
      <p:bldP spid="270351" grpId="0"/>
      <p:bldP spid="270352" grpId="0" animBg="1"/>
      <p:bldP spid="270353" grpId="0"/>
      <p:bldP spid="270354" grpId="0"/>
      <p:bldP spid="270355" grpId="0"/>
      <p:bldP spid="270356" grpId="0"/>
      <p:bldP spid="270357" grpId="0" animBg="1"/>
      <p:bldP spid="2703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80521BCC-A926-8F28-318B-F111D7AFF7E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02C7DAB-0305-FE4D-AC7F-F2D021D3C0AC}" type="slidenum">
              <a:rPr kumimoji="0" lang="en-US" altLang="zh-CN" sz="1000">
                <a:solidFill>
                  <a:schemeClr val="bg2"/>
                </a:solidFill>
                <a:ea typeface="华文行楷" panose="02010800040101010101" pitchFamily="2" charset="-122"/>
              </a:rPr>
              <a:pPr>
                <a:spcBef>
                  <a:spcPct val="0"/>
                </a:spcBef>
                <a:buClrTx/>
                <a:buSzTx/>
                <a:buFontTx/>
                <a:buNone/>
              </a:pPr>
              <a:t>31</a:t>
            </a:fld>
            <a:endParaRPr kumimoji="0" lang="en-US" altLang="zh-CN" sz="1000">
              <a:solidFill>
                <a:schemeClr val="bg2"/>
              </a:solidFill>
              <a:ea typeface="华文行楷" panose="02010800040101010101" pitchFamily="2" charset="-122"/>
            </a:endParaRPr>
          </a:p>
        </p:txBody>
      </p:sp>
      <p:sp>
        <p:nvSpPr>
          <p:cNvPr id="271373" name="Rectangle 13">
            <a:extLst>
              <a:ext uri="{FF2B5EF4-FFF2-40B4-BE49-F238E27FC236}">
                <a16:creationId xmlns:a16="http://schemas.microsoft.com/office/drawing/2014/main" id="{18BB8D6E-0300-78F4-28C7-1A2CC6ED6D6C}"/>
              </a:ext>
            </a:extLst>
          </p:cNvPr>
          <p:cNvSpPr>
            <a:spLocks noChangeArrowheads="1"/>
          </p:cNvSpPr>
          <p:nvPr/>
        </p:nvSpPr>
        <p:spPr bwMode="auto">
          <a:xfrm>
            <a:off x="0" y="4749800"/>
            <a:ext cx="9144000" cy="1558925"/>
          </a:xfrm>
          <a:prstGeom prst="rect">
            <a:avLst/>
          </a:prstGeom>
          <a:gradFill rotWithShape="1">
            <a:gsLst>
              <a:gs pos="0">
                <a:srgbClr val="FFFFFF"/>
              </a:gs>
              <a:gs pos="50000">
                <a:srgbClr val="DFE8F5"/>
              </a:gs>
              <a:gs pos="100000">
                <a:srgbClr val="FFFFFF"/>
              </a:gs>
            </a:gsLst>
            <a:lin ang="5400000" scaled="1"/>
          </a:gra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1374" name="Rectangle 14">
            <a:extLst>
              <a:ext uri="{FF2B5EF4-FFF2-40B4-BE49-F238E27FC236}">
                <a16:creationId xmlns:a16="http://schemas.microsoft.com/office/drawing/2014/main" id="{DAC4CB3F-5DC2-938C-D59A-B41C8FEE1E75}"/>
              </a:ext>
            </a:extLst>
          </p:cNvPr>
          <p:cNvSpPr>
            <a:spLocks noChangeArrowheads="1"/>
          </p:cNvSpPr>
          <p:nvPr/>
        </p:nvSpPr>
        <p:spPr bwMode="auto">
          <a:xfrm>
            <a:off x="841375" y="4953000"/>
            <a:ext cx="6143625" cy="1260475"/>
          </a:xfrm>
          <a:prstGeom prst="rect">
            <a:avLst/>
          </a:prstGeom>
          <a:noFill/>
          <a:ln>
            <a:noFill/>
          </a:ln>
          <a:effectLst/>
          <a:extLst>
            <a:ext uri="{909E8E84-426E-40DD-AFC4-6F175D3DCCD1}">
              <a14:hiddenFill xmlns:a14="http://schemas.microsoft.com/office/drawing/2010/main">
                <a:gradFill rotWithShape="1">
                  <a:gsLst>
                    <a:gs pos="0">
                      <a:srgbClr val="FFFFFF"/>
                    </a:gs>
                    <a:gs pos="50000">
                      <a:srgbClr val="BBE0E3"/>
                    </a:gs>
                    <a:gs pos="100000">
                      <a:srgbClr val="FFFFFF"/>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
                <a:srgbClr val="FF3300"/>
              </a:buClr>
              <a:buSzPct val="70000"/>
            </a:pPr>
            <a:r>
              <a:rPr kumimoji="0" lang="zh-CN" altLang="en-US" sz="2400"/>
              <a:t>适用条件：</a:t>
            </a:r>
            <a:r>
              <a:rPr lang="zh-CN" altLang="en-US" sz="2000" b="1">
                <a:solidFill>
                  <a:srgbClr val="000000"/>
                </a:solidFill>
                <a:latin typeface="幼圆" pitchFamily="49" charset="-122"/>
                <a:ea typeface="幼圆" pitchFamily="49" charset="-122"/>
              </a:rPr>
              <a:t>当选择最优方案花费过高或在没有得到其它方案的有关资料之前就必须决策的情况下应采用满意度准则决策。</a:t>
            </a:r>
          </a:p>
        </p:txBody>
      </p:sp>
      <p:sp>
        <p:nvSpPr>
          <p:cNvPr id="271375" name="AutoShape 15">
            <a:hlinkClick r:id="" action="ppaction://customshow?id=9&amp;return=true" highlightClick="1"/>
            <a:extLst>
              <a:ext uri="{FF2B5EF4-FFF2-40B4-BE49-F238E27FC236}">
                <a16:creationId xmlns:a16="http://schemas.microsoft.com/office/drawing/2014/main" id="{37DA454B-C0C8-633A-21F7-84345D388CC9}"/>
              </a:ext>
            </a:extLst>
          </p:cNvPr>
          <p:cNvSpPr>
            <a:spLocks noChangeArrowheads="1"/>
          </p:cNvSpPr>
          <p:nvPr/>
        </p:nvSpPr>
        <p:spPr bwMode="auto">
          <a:xfrm>
            <a:off x="7221538" y="5435600"/>
            <a:ext cx="720725" cy="360363"/>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rgbClr val="FFFFFF"/>
                </a:solidFill>
                <a:latin typeface="幼圆" pitchFamily="49" charset="-122"/>
                <a:ea typeface="幼圆" pitchFamily="49" charset="-122"/>
              </a:rPr>
              <a:t>例题</a:t>
            </a:r>
          </a:p>
        </p:txBody>
      </p:sp>
      <p:sp>
        <p:nvSpPr>
          <p:cNvPr id="271376" name="Rectangle 16">
            <a:extLst>
              <a:ext uri="{FF2B5EF4-FFF2-40B4-BE49-F238E27FC236}">
                <a16:creationId xmlns:a16="http://schemas.microsoft.com/office/drawing/2014/main" id="{A63FE112-8F27-1158-33C7-6F1703025906}"/>
              </a:ext>
            </a:extLst>
          </p:cNvPr>
          <p:cNvSpPr>
            <a:spLocks noChangeArrowheads="1"/>
          </p:cNvSpPr>
          <p:nvPr/>
        </p:nvSpPr>
        <p:spPr bwMode="auto">
          <a:xfrm>
            <a:off x="3027363" y="3678238"/>
            <a:ext cx="4908550" cy="1016000"/>
          </a:xfrm>
          <a:prstGeom prst="rect">
            <a:avLst/>
          </a:prstGeom>
          <a:gradFill rotWithShape="0">
            <a:gsLst>
              <a:gs pos="0">
                <a:srgbClr val="CCFFCC"/>
              </a:gs>
              <a:gs pos="100000">
                <a:srgbClr val="FFFFFF"/>
              </a:gs>
            </a:gsLst>
            <a:lin ang="0" scaled="1"/>
          </a:gradFill>
          <a:ln>
            <a:noFill/>
          </a:ln>
          <a:effectLst/>
          <a:extLs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latin typeface="幼圆" pitchFamily="49" charset="-122"/>
                <a:ea typeface="幼圆" pitchFamily="49" charset="-122"/>
              </a:rPr>
              <a:t>在实际工作中，决策者往往把目标定在满意的标准上，再选择能达到这一目标的最大概率方案，据以选择相对最优方案。</a:t>
            </a:r>
          </a:p>
        </p:txBody>
      </p:sp>
      <p:sp>
        <p:nvSpPr>
          <p:cNvPr id="271377" name="Rectangle 17">
            <a:extLst>
              <a:ext uri="{FF2B5EF4-FFF2-40B4-BE49-F238E27FC236}">
                <a16:creationId xmlns:a16="http://schemas.microsoft.com/office/drawing/2014/main" id="{1A292179-9CF3-242D-07BB-68AA13713ACB}"/>
              </a:ext>
            </a:extLst>
          </p:cNvPr>
          <p:cNvSpPr>
            <a:spLocks noChangeArrowheads="1"/>
          </p:cNvSpPr>
          <p:nvPr/>
        </p:nvSpPr>
        <p:spPr bwMode="auto">
          <a:xfrm>
            <a:off x="982663" y="3914775"/>
            <a:ext cx="1482725" cy="512763"/>
          </a:xfrm>
          <a:prstGeom prst="rect">
            <a:avLst/>
          </a:prstGeom>
          <a:gradFill rotWithShape="0">
            <a:gsLst>
              <a:gs pos="0">
                <a:srgbClr val="EDF9F4"/>
              </a:gs>
              <a:gs pos="50000">
                <a:srgbClr val="FFFFFF"/>
              </a:gs>
              <a:gs pos="100000">
                <a:srgbClr val="EDF9F4"/>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kumimoji="0" lang="zh-CN" altLang="en-US" sz="2000" b="1">
                <a:latin typeface="幼圆" pitchFamily="49" charset="-122"/>
                <a:ea typeface="幼圆" pitchFamily="49" charset="-122"/>
              </a:rPr>
              <a:t>满意度准则</a:t>
            </a:r>
          </a:p>
        </p:txBody>
      </p:sp>
      <p:sp>
        <p:nvSpPr>
          <p:cNvPr id="271378" name="AutoShape 18">
            <a:extLst>
              <a:ext uri="{FF2B5EF4-FFF2-40B4-BE49-F238E27FC236}">
                <a16:creationId xmlns:a16="http://schemas.microsoft.com/office/drawing/2014/main" id="{93A0B050-F8D6-58DE-8C44-45326F4FDEF7}"/>
              </a:ext>
            </a:extLst>
          </p:cNvPr>
          <p:cNvSpPr>
            <a:spLocks noChangeArrowheads="1"/>
          </p:cNvSpPr>
          <p:nvPr/>
        </p:nvSpPr>
        <p:spPr bwMode="gray">
          <a:xfrm>
            <a:off x="1827213" y="2832100"/>
            <a:ext cx="377825" cy="869950"/>
          </a:xfrm>
          <a:prstGeom prst="curvedRightArrow">
            <a:avLst>
              <a:gd name="adj1" fmla="val 46050"/>
              <a:gd name="adj2" fmla="val 92101"/>
              <a:gd name="adj3" fmla="val 33333"/>
            </a:avLst>
          </a:prstGeom>
          <a:gradFill rotWithShape="0">
            <a:gsLst>
              <a:gs pos="0">
                <a:srgbClr val="4B7C8D"/>
              </a:gs>
              <a:gs pos="50000">
                <a:srgbClr val="6CB1CA"/>
              </a:gs>
              <a:gs pos="100000">
                <a:srgbClr val="4B7C8D"/>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1379" name="AutoShape 19">
            <a:extLst>
              <a:ext uri="{FF2B5EF4-FFF2-40B4-BE49-F238E27FC236}">
                <a16:creationId xmlns:a16="http://schemas.microsoft.com/office/drawing/2014/main" id="{B1B4E453-8C22-BEED-E740-0C0F692E8F02}"/>
              </a:ext>
            </a:extLst>
          </p:cNvPr>
          <p:cNvSpPr>
            <a:spLocks/>
          </p:cNvSpPr>
          <p:nvPr/>
        </p:nvSpPr>
        <p:spPr bwMode="auto">
          <a:xfrm>
            <a:off x="2355850" y="3636963"/>
            <a:ext cx="719138" cy="1081087"/>
          </a:xfrm>
          <a:prstGeom prst="leftBrace">
            <a:avLst>
              <a:gd name="adj1" fmla="val 12528"/>
              <a:gd name="adj2" fmla="val 50000"/>
            </a:avLst>
          </a:prstGeom>
          <a:gradFill rotWithShape="1">
            <a:gsLst>
              <a:gs pos="0">
                <a:srgbClr val="C9C9C9"/>
              </a:gs>
              <a:gs pos="100000">
                <a:srgbClr val="EAEAEA"/>
              </a:gs>
            </a:gsLst>
            <a:lin ang="0" scaled="1"/>
          </a:gradFill>
          <a:ln>
            <a:noFill/>
          </a:ln>
          <a:effectLst/>
          <a:extLst>
            <a:ext uri="{91240B29-F687-4F45-9708-019B960494DF}">
              <a14:hiddenLine xmlns:a14="http://schemas.microsoft.com/office/drawing/2010/main" w="19050">
                <a:solidFill>
                  <a:srgbClr val="5CB1EA"/>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1380" name="Oval 20">
            <a:extLst>
              <a:ext uri="{FF2B5EF4-FFF2-40B4-BE49-F238E27FC236}">
                <a16:creationId xmlns:a16="http://schemas.microsoft.com/office/drawing/2014/main" id="{C707B5E4-43C4-F01C-EE7C-DF5320527898}"/>
              </a:ext>
            </a:extLst>
          </p:cNvPr>
          <p:cNvSpPr>
            <a:spLocks noChangeArrowheads="1"/>
          </p:cNvSpPr>
          <p:nvPr/>
        </p:nvSpPr>
        <p:spPr bwMode="gray">
          <a:xfrm>
            <a:off x="3027363" y="2510639"/>
            <a:ext cx="4518025" cy="741362"/>
          </a:xfrm>
          <a:prstGeom prst="ellipse">
            <a:avLst/>
          </a:prstGeom>
          <a:solidFill>
            <a:srgbClr val="EDF9F4"/>
          </a:solidFill>
          <a:ln>
            <a:noFill/>
          </a:ln>
          <a:effectLst>
            <a:prstShdw prst="shdw17" dist="17961" dir="2700000">
              <a:srgbClr val="8E9592"/>
            </a:prstShdw>
          </a:effectLst>
          <a:extLst>
            <a:ext uri="{91240B29-F687-4F45-9708-019B960494DF}">
              <a14:hiddenLine xmlns:a14="http://schemas.microsoft.com/office/drawing/2010/main" w="38100">
                <a:solidFill>
                  <a:srgbClr val="FFFFFF"/>
                </a:solidFill>
                <a:round/>
                <a:headEnd/>
                <a:tailEnd/>
              </a14:hiddenLine>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kumimoji="0" lang="zh-CN" altLang="en-US" sz="2000" b="1" dirty="0">
                <a:solidFill>
                  <a:srgbClr val="000000"/>
                </a:solidFill>
                <a:latin typeface="幼圆" pitchFamily="49" charset="-122"/>
                <a:ea typeface="幼圆" pitchFamily="49" charset="-122"/>
              </a:rPr>
              <a:t>最优准则是理想化的准则</a:t>
            </a:r>
          </a:p>
        </p:txBody>
      </p:sp>
      <p:sp>
        <p:nvSpPr>
          <p:cNvPr id="271381" name="Text Box 21">
            <a:extLst>
              <a:ext uri="{FF2B5EF4-FFF2-40B4-BE49-F238E27FC236}">
                <a16:creationId xmlns:a16="http://schemas.microsoft.com/office/drawing/2014/main" id="{5C78A510-08D2-2BEE-262B-01F39C43AF4E}"/>
              </a:ext>
            </a:extLst>
          </p:cNvPr>
          <p:cNvSpPr txBox="1">
            <a:spLocks noChangeArrowheads="1"/>
          </p:cNvSpPr>
          <p:nvPr/>
        </p:nvSpPr>
        <p:spPr bwMode="auto">
          <a:xfrm>
            <a:off x="704849" y="1173146"/>
            <a:ext cx="6882485" cy="581057"/>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squar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zh-CN" altLang="en-US" sz="2400" b="1" dirty="0">
                <a:solidFill>
                  <a:srgbClr val="000000"/>
                </a:solidFill>
                <a:latin typeface="幼圆" pitchFamily="49" charset="-122"/>
                <a:ea typeface="幼圆" pitchFamily="49" charset="-122"/>
              </a:rPr>
              <a:t>（</a:t>
            </a:r>
            <a:r>
              <a:rPr kumimoji="0" lang="en-US" altLang="zh-CN" sz="2400" b="1" dirty="0">
                <a:solidFill>
                  <a:srgbClr val="000000"/>
                </a:solidFill>
                <a:latin typeface="幼圆" pitchFamily="49" charset="-122"/>
                <a:ea typeface="幼圆" pitchFamily="49" charset="-122"/>
              </a:rPr>
              <a:t>2</a:t>
            </a:r>
            <a:r>
              <a:rPr kumimoji="0" lang="zh-CN" altLang="en-US" sz="2400" b="1" dirty="0">
                <a:solidFill>
                  <a:srgbClr val="000000"/>
                </a:solidFill>
                <a:latin typeface="幼圆" pitchFamily="49" charset="-122"/>
                <a:ea typeface="幼圆" pitchFamily="49" charset="-122"/>
              </a:rPr>
              <a:t>）风险决策方法</a:t>
            </a:r>
            <a:r>
              <a:rPr kumimoji="0" lang="en-US" altLang="zh-CN" sz="2400" b="1" dirty="0">
                <a:solidFill>
                  <a:srgbClr val="000000"/>
                </a:solidFill>
                <a:latin typeface="幼圆" pitchFamily="49" charset="-122"/>
                <a:ea typeface="幼圆" pitchFamily="49" charset="-122"/>
              </a:rPr>
              <a:t>——</a:t>
            </a:r>
            <a:r>
              <a:rPr kumimoji="0" lang="zh-CN" altLang="en-US" sz="2400" b="1" dirty="0">
                <a:solidFill>
                  <a:srgbClr val="FF0000"/>
                </a:solidFill>
                <a:latin typeface="Arial" panose="020B0604020202020204" pitchFamily="34" charset="0"/>
                <a:ea typeface="幼圆" pitchFamily="49" charset="-122"/>
              </a:rPr>
              <a:t>四种</a:t>
            </a:r>
            <a:r>
              <a:rPr kumimoji="0" lang="zh-CN" altLang="en-US" sz="2400" b="1" dirty="0">
                <a:solidFill>
                  <a:srgbClr val="FF0000"/>
                </a:solidFill>
                <a:latin typeface="幼圆" pitchFamily="49" charset="-122"/>
                <a:ea typeface="幼圆" pitchFamily="49" charset="-122"/>
              </a:rPr>
              <a:t>风险决策准则</a:t>
            </a:r>
          </a:p>
        </p:txBody>
      </p:sp>
      <p:sp>
        <p:nvSpPr>
          <p:cNvPr id="271382" name="Text Box 22">
            <a:extLst>
              <a:ext uri="{FF2B5EF4-FFF2-40B4-BE49-F238E27FC236}">
                <a16:creationId xmlns:a16="http://schemas.microsoft.com/office/drawing/2014/main" id="{AC512F4F-AB56-F7E6-0246-D845EE608D61}"/>
              </a:ext>
            </a:extLst>
          </p:cNvPr>
          <p:cNvSpPr txBox="1">
            <a:spLocks noChangeArrowheads="1"/>
          </p:cNvSpPr>
          <p:nvPr/>
        </p:nvSpPr>
        <p:spPr bwMode="auto">
          <a:xfrm>
            <a:off x="1116013" y="1989138"/>
            <a:ext cx="5400675" cy="360362"/>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zh-CN" altLang="zh-CN" sz="2000" b="1">
                <a:solidFill>
                  <a:srgbClr val="000000"/>
                </a:solidFill>
                <a:latin typeface="Arial" panose="020B0604020202020204" pitchFamily="34" charset="0"/>
                <a:ea typeface="幼圆" pitchFamily="49" charset="-122"/>
              </a:rPr>
              <a:t>①</a:t>
            </a:r>
            <a:r>
              <a:rPr kumimoji="0" lang="en-US" altLang="zh-CN" sz="2000" b="1">
                <a:solidFill>
                  <a:srgbClr val="000000"/>
                </a:solidFill>
                <a:latin typeface="Arial" panose="020B0604020202020204" pitchFamily="34" charset="0"/>
                <a:ea typeface="幼圆" pitchFamily="49" charset="-122"/>
              </a:rPr>
              <a:t>   </a:t>
            </a:r>
            <a:r>
              <a:rPr kumimoji="0" lang="zh-CN" altLang="en-US" sz="2000" b="1">
                <a:solidFill>
                  <a:srgbClr val="000000"/>
                </a:solidFill>
                <a:latin typeface="Arial" panose="020B0604020202020204" pitchFamily="34" charset="0"/>
                <a:ea typeface="幼圆" pitchFamily="49" charset="-122"/>
              </a:rPr>
              <a:t>满意度准则</a:t>
            </a:r>
            <a:endParaRPr kumimoji="0" lang="zh-CN" altLang="en-US" sz="2000" b="1">
              <a:solidFill>
                <a:srgbClr val="000000"/>
              </a:solidFill>
              <a:latin typeface="幼圆" pitchFamily="49" charset="-122"/>
              <a:ea typeface="幼圆" pitchFamily="49" charset="-122"/>
            </a:endParaRPr>
          </a:p>
        </p:txBody>
      </p:sp>
      <p:sp>
        <p:nvSpPr>
          <p:cNvPr id="3" name="Rectangle 2">
            <a:extLst>
              <a:ext uri="{FF2B5EF4-FFF2-40B4-BE49-F238E27FC236}">
                <a16:creationId xmlns:a16="http://schemas.microsoft.com/office/drawing/2014/main" id="{AD7C0224-A485-9BB3-BDCD-AAE782303FB2}"/>
              </a:ext>
            </a:extLst>
          </p:cNvPr>
          <p:cNvSpPr>
            <a:spLocks noGrp="1" noChangeArrowheads="1"/>
          </p:cNvSpPr>
          <p:nvPr>
            <p:ph type="title"/>
          </p:nvPr>
        </p:nvSpPr>
        <p:spPr>
          <a:xfrm>
            <a:off x="1150938" y="142875"/>
            <a:ext cx="7793037" cy="838200"/>
          </a:xfrm>
        </p:spPr>
        <p:txBody>
          <a:bodyPr/>
          <a:lstStyle/>
          <a:p>
            <a:pPr eaLnBrk="1" hangingPunct="1"/>
            <a:r>
              <a:rPr lang="en-US" altLang="zh-CN" dirty="0"/>
              <a:t>3</a:t>
            </a:r>
            <a:r>
              <a:rPr lang="en-US" altLang="zh-CN" kern="0" dirty="0"/>
              <a:t>.</a:t>
            </a:r>
            <a:r>
              <a:rPr lang="zh-CN" altLang="en-US" kern="0" dirty="0"/>
              <a:t>风险决策</a:t>
            </a:r>
            <a:endParaRPr lang="zh-CN" altLang="en-US"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271381"/>
                                        </p:tgtEl>
                                        <p:attrNameLst>
                                          <p:attrName>style.visibility</p:attrName>
                                        </p:attrNameLst>
                                      </p:cBhvr>
                                      <p:to>
                                        <p:strVal val="visible"/>
                                      </p:to>
                                    </p:set>
                                    <p:animEffect transition="in" filter="slide(fromBottom)">
                                      <p:cBhvr>
                                        <p:cTn id="7" dur="500"/>
                                        <p:tgtEl>
                                          <p:spTgt spid="2713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71382"/>
                                        </p:tgtEl>
                                        <p:attrNameLst>
                                          <p:attrName>style.visibility</p:attrName>
                                        </p:attrNameLst>
                                      </p:cBhvr>
                                      <p:to>
                                        <p:strVal val="visible"/>
                                      </p:to>
                                    </p:set>
                                    <p:animEffect transition="in" filter="slide(fromBottom)">
                                      <p:cBhvr>
                                        <p:cTn id="12" dur="500"/>
                                        <p:tgtEl>
                                          <p:spTgt spid="2713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271380"/>
                                        </p:tgtEl>
                                        <p:attrNameLst>
                                          <p:attrName>style.visibility</p:attrName>
                                        </p:attrNameLst>
                                      </p:cBhvr>
                                      <p:to>
                                        <p:strVal val="visible"/>
                                      </p:to>
                                    </p:set>
                                    <p:animEffect transition="in" filter="fade">
                                      <p:cBhvr>
                                        <p:cTn id="17" dur="500"/>
                                        <p:tgtEl>
                                          <p:spTgt spid="271380"/>
                                        </p:tgtEl>
                                      </p:cBhvr>
                                    </p:animEffect>
                                    <p:anim calcmode="lin" valueType="num">
                                      <p:cBhvr>
                                        <p:cTn id="18" dur="500" fill="hold"/>
                                        <p:tgtEl>
                                          <p:spTgt spid="271380"/>
                                        </p:tgtEl>
                                        <p:attrNameLst>
                                          <p:attrName>ppt_x</p:attrName>
                                        </p:attrNameLst>
                                      </p:cBhvr>
                                      <p:tavLst>
                                        <p:tav tm="0">
                                          <p:val>
                                            <p:strVal val="#ppt_x"/>
                                          </p:val>
                                        </p:tav>
                                        <p:tav tm="100000">
                                          <p:val>
                                            <p:strVal val="#ppt_x"/>
                                          </p:val>
                                        </p:tav>
                                      </p:tavLst>
                                    </p:anim>
                                    <p:anim calcmode="lin" valueType="num">
                                      <p:cBhvr>
                                        <p:cTn id="19" dur="500" fill="hold"/>
                                        <p:tgtEl>
                                          <p:spTgt spid="271380"/>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71378"/>
                                        </p:tgtEl>
                                        <p:attrNameLst>
                                          <p:attrName>style.visibility</p:attrName>
                                        </p:attrNameLst>
                                      </p:cBhvr>
                                      <p:to>
                                        <p:strVal val="visible"/>
                                      </p:to>
                                    </p:set>
                                    <p:animEffect transition="in" filter="wipe(up)">
                                      <p:cBhvr>
                                        <p:cTn id="24" dur="500"/>
                                        <p:tgtEl>
                                          <p:spTgt spid="271378"/>
                                        </p:tgtEl>
                                      </p:cBhvr>
                                    </p:animEffect>
                                  </p:childTnLst>
                                </p:cTn>
                              </p:par>
                            </p:childTnLst>
                          </p:cTn>
                        </p:par>
                        <p:par>
                          <p:cTn id="25" fill="hold" nodeType="afterGroup">
                            <p:stCondLst>
                              <p:cond delay="500"/>
                            </p:stCondLst>
                            <p:childTnLst>
                              <p:par>
                                <p:cTn id="26" presetID="42" presetClass="entr" presetSubtype="0" fill="hold" nodeType="afterEffect">
                                  <p:stCondLst>
                                    <p:cond delay="0"/>
                                  </p:stCondLst>
                                  <p:childTnLst>
                                    <p:set>
                                      <p:cBhvr>
                                        <p:cTn id="27" dur="1" fill="hold">
                                          <p:stCondLst>
                                            <p:cond delay="0"/>
                                          </p:stCondLst>
                                        </p:cTn>
                                        <p:tgtEl>
                                          <p:spTgt spid="271377"/>
                                        </p:tgtEl>
                                        <p:attrNameLst>
                                          <p:attrName>style.visibility</p:attrName>
                                        </p:attrNameLst>
                                      </p:cBhvr>
                                      <p:to>
                                        <p:strVal val="visible"/>
                                      </p:to>
                                    </p:set>
                                    <p:animEffect transition="in" filter="fade">
                                      <p:cBhvr>
                                        <p:cTn id="28" dur="500"/>
                                        <p:tgtEl>
                                          <p:spTgt spid="271377"/>
                                        </p:tgtEl>
                                      </p:cBhvr>
                                    </p:animEffect>
                                    <p:anim calcmode="lin" valueType="num">
                                      <p:cBhvr>
                                        <p:cTn id="29" dur="500" fill="hold"/>
                                        <p:tgtEl>
                                          <p:spTgt spid="271377"/>
                                        </p:tgtEl>
                                        <p:attrNameLst>
                                          <p:attrName>ppt_x</p:attrName>
                                        </p:attrNameLst>
                                      </p:cBhvr>
                                      <p:tavLst>
                                        <p:tav tm="0">
                                          <p:val>
                                            <p:strVal val="#ppt_x"/>
                                          </p:val>
                                        </p:tav>
                                        <p:tav tm="100000">
                                          <p:val>
                                            <p:strVal val="#ppt_x"/>
                                          </p:val>
                                        </p:tav>
                                      </p:tavLst>
                                    </p:anim>
                                    <p:anim calcmode="lin" valueType="num">
                                      <p:cBhvr>
                                        <p:cTn id="30" dur="500" fill="hold"/>
                                        <p:tgtEl>
                                          <p:spTgt spid="271377"/>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271379"/>
                                        </p:tgtEl>
                                        <p:attrNameLst>
                                          <p:attrName>style.visibility</p:attrName>
                                        </p:attrNameLst>
                                      </p:cBhvr>
                                      <p:to>
                                        <p:strVal val="visible"/>
                                      </p:to>
                                    </p:set>
                                    <p:animEffect transition="in" filter="slide(fromLeft)">
                                      <p:cBhvr>
                                        <p:cTn id="35" dur="500"/>
                                        <p:tgtEl>
                                          <p:spTgt spid="271379"/>
                                        </p:tgtEl>
                                      </p:cBhvr>
                                    </p:animEffect>
                                  </p:childTnLst>
                                </p:cTn>
                              </p:par>
                            </p:childTnLst>
                          </p:cTn>
                        </p:par>
                        <p:par>
                          <p:cTn id="36" fill="hold" nodeType="afterGroup">
                            <p:stCondLst>
                              <p:cond delay="500"/>
                            </p:stCondLst>
                            <p:childTnLst>
                              <p:par>
                                <p:cTn id="37" presetID="12" presetClass="entr" presetSubtype="8" fill="hold" nodeType="afterEffect">
                                  <p:stCondLst>
                                    <p:cond delay="0"/>
                                  </p:stCondLst>
                                  <p:childTnLst>
                                    <p:set>
                                      <p:cBhvr>
                                        <p:cTn id="38" dur="1" fill="hold">
                                          <p:stCondLst>
                                            <p:cond delay="0"/>
                                          </p:stCondLst>
                                        </p:cTn>
                                        <p:tgtEl>
                                          <p:spTgt spid="271376"/>
                                        </p:tgtEl>
                                        <p:attrNameLst>
                                          <p:attrName>style.visibility</p:attrName>
                                        </p:attrNameLst>
                                      </p:cBhvr>
                                      <p:to>
                                        <p:strVal val="visible"/>
                                      </p:to>
                                    </p:set>
                                    <p:animEffect transition="in" filter="slide(fromLeft)">
                                      <p:cBhvr>
                                        <p:cTn id="39" dur="500"/>
                                        <p:tgtEl>
                                          <p:spTgt spid="27137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271373"/>
                                        </p:tgtEl>
                                        <p:attrNameLst>
                                          <p:attrName>style.visibility</p:attrName>
                                        </p:attrNameLst>
                                      </p:cBhvr>
                                      <p:to>
                                        <p:strVal val="visible"/>
                                      </p:to>
                                    </p:set>
                                    <p:animEffect transition="in" filter="fade">
                                      <p:cBhvr>
                                        <p:cTn id="44" dur="500"/>
                                        <p:tgtEl>
                                          <p:spTgt spid="271373"/>
                                        </p:tgtEl>
                                      </p:cBhvr>
                                    </p:animEffect>
                                  </p:childTnLst>
                                </p:cTn>
                              </p:par>
                            </p:childTnLst>
                          </p:cTn>
                        </p:par>
                        <p:par>
                          <p:cTn id="45" fill="hold" nodeType="afterGroup">
                            <p:stCondLst>
                              <p:cond delay="500"/>
                            </p:stCondLst>
                            <p:childTnLst>
                              <p:par>
                                <p:cTn id="46" presetID="42" presetClass="entr" presetSubtype="0" fill="hold" nodeType="afterEffect">
                                  <p:stCondLst>
                                    <p:cond delay="0"/>
                                  </p:stCondLst>
                                  <p:childTnLst>
                                    <p:set>
                                      <p:cBhvr>
                                        <p:cTn id="47" dur="1" fill="hold">
                                          <p:stCondLst>
                                            <p:cond delay="0"/>
                                          </p:stCondLst>
                                        </p:cTn>
                                        <p:tgtEl>
                                          <p:spTgt spid="271374"/>
                                        </p:tgtEl>
                                        <p:attrNameLst>
                                          <p:attrName>style.visibility</p:attrName>
                                        </p:attrNameLst>
                                      </p:cBhvr>
                                      <p:to>
                                        <p:strVal val="visible"/>
                                      </p:to>
                                    </p:set>
                                    <p:animEffect transition="in" filter="fade">
                                      <p:cBhvr>
                                        <p:cTn id="48" dur="500"/>
                                        <p:tgtEl>
                                          <p:spTgt spid="271374"/>
                                        </p:tgtEl>
                                      </p:cBhvr>
                                    </p:animEffect>
                                    <p:anim calcmode="lin" valueType="num">
                                      <p:cBhvr>
                                        <p:cTn id="49" dur="500" fill="hold"/>
                                        <p:tgtEl>
                                          <p:spTgt spid="271374"/>
                                        </p:tgtEl>
                                        <p:attrNameLst>
                                          <p:attrName>ppt_x</p:attrName>
                                        </p:attrNameLst>
                                      </p:cBhvr>
                                      <p:tavLst>
                                        <p:tav tm="0">
                                          <p:val>
                                            <p:strVal val="#ppt_x"/>
                                          </p:val>
                                        </p:tav>
                                        <p:tav tm="100000">
                                          <p:val>
                                            <p:strVal val="#ppt_x"/>
                                          </p:val>
                                        </p:tav>
                                      </p:tavLst>
                                    </p:anim>
                                    <p:anim calcmode="lin" valueType="num">
                                      <p:cBhvr>
                                        <p:cTn id="50" dur="500" fill="hold"/>
                                        <p:tgtEl>
                                          <p:spTgt spid="271374"/>
                                        </p:tgtEl>
                                        <p:attrNameLst>
                                          <p:attrName>ppt_y</p:attrName>
                                        </p:attrNameLst>
                                      </p:cBhvr>
                                      <p:tavLst>
                                        <p:tav tm="0">
                                          <p:val>
                                            <p:strVal val="#ppt_y+.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entr" presetSubtype="0" fill="hold" nodeType="clickEffect">
                                  <p:stCondLst>
                                    <p:cond delay="0"/>
                                  </p:stCondLst>
                                  <p:childTnLst>
                                    <p:set>
                                      <p:cBhvr>
                                        <p:cTn id="54" dur="1" fill="hold">
                                          <p:stCondLst>
                                            <p:cond delay="0"/>
                                          </p:stCondLst>
                                        </p:cTn>
                                        <p:tgtEl>
                                          <p:spTgt spid="271375"/>
                                        </p:tgtEl>
                                        <p:attrNameLst>
                                          <p:attrName>style.visibility</p:attrName>
                                        </p:attrNameLst>
                                      </p:cBhvr>
                                      <p:to>
                                        <p:strVal val="visible"/>
                                      </p:to>
                                    </p:set>
                                    <p:animEffect transition="in" filter="fade">
                                      <p:cBhvr>
                                        <p:cTn id="55" dur="1000"/>
                                        <p:tgtEl>
                                          <p:spTgt spid="271375"/>
                                        </p:tgtEl>
                                      </p:cBhvr>
                                    </p:animEffect>
                                    <p:anim calcmode="lin" valueType="num">
                                      <p:cBhvr>
                                        <p:cTn id="56" dur="1000" fill="hold"/>
                                        <p:tgtEl>
                                          <p:spTgt spid="271375"/>
                                        </p:tgtEl>
                                        <p:attrNameLst>
                                          <p:attrName>ppt_x</p:attrName>
                                        </p:attrNameLst>
                                      </p:cBhvr>
                                      <p:tavLst>
                                        <p:tav tm="0">
                                          <p:val>
                                            <p:strVal val="#ppt_x"/>
                                          </p:val>
                                        </p:tav>
                                        <p:tav tm="100000">
                                          <p:val>
                                            <p:strVal val="#ppt_x"/>
                                          </p:val>
                                        </p:tav>
                                      </p:tavLst>
                                    </p:anim>
                                    <p:anim calcmode="lin" valueType="num">
                                      <p:cBhvr>
                                        <p:cTn id="57" dur="1000" fill="hold"/>
                                        <p:tgtEl>
                                          <p:spTgt spid="2713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73" grpId="0" animBg="1"/>
      <p:bldP spid="271374" grpId="0"/>
      <p:bldP spid="271375" grpId="0" animBg="1"/>
      <p:bldP spid="271376" grpId="0" animBg="1"/>
      <p:bldP spid="271377" grpId="0" animBg="1"/>
      <p:bldP spid="271378" grpId="0" animBg="1"/>
      <p:bldP spid="271379" grpId="0" animBg="1"/>
      <p:bldP spid="271380" grpId="0" animBg="1"/>
      <p:bldP spid="271381" grpId="0"/>
      <p:bldP spid="27138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a:extLst>
              <a:ext uri="{FF2B5EF4-FFF2-40B4-BE49-F238E27FC236}">
                <a16:creationId xmlns:a16="http://schemas.microsoft.com/office/drawing/2014/main" id="{7BED34BD-DA76-C57B-8212-8E60E636366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111A216A-1392-B949-B64B-26CB395C7479}"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32</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283700" name="Rectangle 52">
            <a:extLst>
              <a:ext uri="{FF2B5EF4-FFF2-40B4-BE49-F238E27FC236}">
                <a16:creationId xmlns:a16="http://schemas.microsoft.com/office/drawing/2014/main" id="{90101AD1-57D7-6CEA-79A5-034C3B3EFCD4}"/>
              </a:ext>
            </a:extLst>
          </p:cNvPr>
          <p:cNvSpPr>
            <a:spLocks noChangeArrowheads="1"/>
          </p:cNvSpPr>
          <p:nvPr/>
        </p:nvSpPr>
        <p:spPr bwMode="auto">
          <a:xfrm>
            <a:off x="1781690" y="1714410"/>
            <a:ext cx="5249863" cy="2376487"/>
          </a:xfrm>
          <a:prstGeom prst="rect">
            <a:avLst/>
          </a:prstGeom>
          <a:gradFill rotWithShape="1">
            <a:gsLst>
              <a:gs pos="0">
                <a:srgbClr val="FFFFFF"/>
              </a:gs>
              <a:gs pos="100000">
                <a:srgbClr val="EBEBB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37" name="Rectangle 53">
            <a:extLst>
              <a:ext uri="{FF2B5EF4-FFF2-40B4-BE49-F238E27FC236}">
                <a16:creationId xmlns:a16="http://schemas.microsoft.com/office/drawing/2014/main" id="{127C19CF-037C-7C65-D587-37D741B8B75C}"/>
              </a:ext>
            </a:extLst>
          </p:cNvPr>
          <p:cNvSpPr>
            <a:spLocks noGrp="1" noChangeArrowheads="1"/>
          </p:cNvSpPr>
          <p:nvPr>
            <p:ph type="body" sz="half" idx="1"/>
          </p:nvPr>
        </p:nvSpPr>
        <p:spPr>
          <a:xfrm>
            <a:off x="428625" y="996068"/>
            <a:ext cx="8108950" cy="1571625"/>
          </a:xfrm>
          <a:noFill/>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0" indent="0" algn="just" eaLnBrk="1" hangingPunct="1">
              <a:lnSpc>
                <a:spcPct val="120000"/>
              </a:lnSpc>
              <a:spcBef>
                <a:spcPct val="0"/>
              </a:spcBef>
              <a:buClrTx/>
              <a:buSzTx/>
              <a:buFontTx/>
              <a:buNone/>
              <a:tabLst/>
            </a:pPr>
            <a:r>
              <a:rPr kumimoji="0" lang="en-US" altLang="zh-CN" sz="2000" b="1" dirty="0">
                <a:solidFill>
                  <a:schemeClr val="tx1"/>
                </a:solidFill>
                <a:latin typeface="幼圆" pitchFamily="49" charset="-122"/>
                <a:ea typeface="幼圆" pitchFamily="49" charset="-122"/>
              </a:rPr>
              <a:t>【</a:t>
            </a:r>
            <a:r>
              <a:rPr kumimoji="0" lang="zh-CN" altLang="en-US" sz="2000" b="1" dirty="0">
                <a:solidFill>
                  <a:schemeClr val="tx1"/>
                </a:solidFill>
                <a:latin typeface="幼圆" pitchFamily="49" charset="-122"/>
                <a:ea typeface="幼圆" pitchFamily="49" charset="-122"/>
              </a:rPr>
              <a:t>例</a:t>
            </a:r>
            <a:r>
              <a:rPr kumimoji="0" lang="en-US" altLang="zh-CN" sz="2000" b="1" dirty="0">
                <a:solidFill>
                  <a:schemeClr val="tx1"/>
                </a:solidFill>
                <a:latin typeface="幼圆" pitchFamily="49" charset="-122"/>
                <a:ea typeface="幼圆" pitchFamily="49" charset="-122"/>
              </a:rPr>
              <a:t>6-11】</a:t>
            </a:r>
            <a:r>
              <a:rPr kumimoji="0" lang="zh-CN" altLang="en-US" sz="2000" b="1" dirty="0">
                <a:solidFill>
                  <a:schemeClr val="tx1"/>
                </a:solidFill>
                <a:latin typeface="幼圆" pitchFamily="49" charset="-122"/>
                <a:ea typeface="幼圆" pitchFamily="49" charset="-122"/>
              </a:rPr>
              <a:t>设有下表的决策问题，有三个备选方案和四个自然状态</a:t>
            </a:r>
            <a:r>
              <a:rPr kumimoji="0" lang="en-US" altLang="zh-CN" sz="2000" b="1" dirty="0">
                <a:solidFill>
                  <a:schemeClr val="tx1"/>
                </a:solidFill>
                <a:latin typeface="幼圆" pitchFamily="49" charset="-122"/>
                <a:ea typeface="幼圆" pitchFamily="49" charset="-122"/>
              </a:rPr>
              <a:t>, </a:t>
            </a:r>
            <a:r>
              <a:rPr kumimoji="0" lang="zh-CN" altLang="en-US" sz="2000" b="1" dirty="0">
                <a:solidFill>
                  <a:schemeClr val="tx1"/>
                </a:solidFill>
                <a:latin typeface="幼圆" pitchFamily="49" charset="-122"/>
                <a:ea typeface="幼圆" pitchFamily="49" charset="-122"/>
              </a:rPr>
              <a:t>各种自然状态的概率如表所示，表中数据为损益值。如果满意度准则如下：（</a:t>
            </a:r>
            <a:r>
              <a:rPr kumimoji="0" lang="en-US" altLang="zh-CN" sz="2000" b="1" dirty="0">
                <a:solidFill>
                  <a:schemeClr val="tx1"/>
                </a:solidFill>
                <a:latin typeface="幼圆" pitchFamily="49" charset="-122"/>
                <a:ea typeface="幼圆" pitchFamily="49" charset="-122"/>
              </a:rPr>
              <a:t>a</a:t>
            </a:r>
            <a:r>
              <a:rPr kumimoji="0" lang="zh-CN" altLang="en-US" sz="2000" b="1" dirty="0">
                <a:solidFill>
                  <a:schemeClr val="tx1"/>
                </a:solidFill>
                <a:latin typeface="幼圆" pitchFamily="49" charset="-122"/>
                <a:ea typeface="幼圆" pitchFamily="49" charset="-122"/>
              </a:rPr>
              <a:t>）可能结果有机会至少等于</a:t>
            </a:r>
            <a:r>
              <a:rPr kumimoji="0" lang="en-US" altLang="zh-CN" sz="2000" b="1" dirty="0">
                <a:solidFill>
                  <a:schemeClr val="tx1"/>
                </a:solidFill>
                <a:latin typeface="幼圆" pitchFamily="49" charset="-122"/>
                <a:ea typeface="幼圆" pitchFamily="49" charset="-122"/>
              </a:rPr>
              <a:t>5</a:t>
            </a:r>
            <a:r>
              <a:rPr kumimoji="0" lang="zh-CN" altLang="en-US" sz="2000" b="1" dirty="0">
                <a:solidFill>
                  <a:schemeClr val="tx1"/>
                </a:solidFill>
                <a:latin typeface="幼圆" pitchFamily="49" charset="-122"/>
                <a:ea typeface="幼圆" pitchFamily="49" charset="-122"/>
              </a:rPr>
              <a:t>；（</a:t>
            </a:r>
            <a:r>
              <a:rPr kumimoji="0" lang="en-US" altLang="zh-CN" sz="2000" b="1" dirty="0">
                <a:solidFill>
                  <a:schemeClr val="tx1"/>
                </a:solidFill>
                <a:latin typeface="幼圆" pitchFamily="49" charset="-122"/>
                <a:ea typeface="幼圆" pitchFamily="49" charset="-122"/>
              </a:rPr>
              <a:t>b</a:t>
            </a:r>
            <a:r>
              <a:rPr kumimoji="0" lang="zh-CN" altLang="en-US" sz="2000" b="1" dirty="0">
                <a:solidFill>
                  <a:schemeClr val="tx1"/>
                </a:solidFill>
                <a:latin typeface="幼圆" pitchFamily="49" charset="-122"/>
                <a:ea typeface="幼圆" pitchFamily="49" charset="-122"/>
              </a:rPr>
              <a:t>）可能损失不大于</a:t>
            </a:r>
            <a:r>
              <a:rPr kumimoji="0" lang="en-US" altLang="zh-CN" sz="2000" b="1" dirty="0">
                <a:solidFill>
                  <a:schemeClr val="tx1"/>
                </a:solidFill>
                <a:latin typeface="幼圆" pitchFamily="49" charset="-122"/>
                <a:ea typeface="幼圆" pitchFamily="49" charset="-122"/>
              </a:rPr>
              <a:t>-1</a:t>
            </a:r>
            <a:r>
              <a:rPr kumimoji="0" lang="zh-CN" altLang="en-US" sz="2000" b="1" dirty="0">
                <a:solidFill>
                  <a:schemeClr val="tx1"/>
                </a:solidFill>
                <a:latin typeface="幼圆" pitchFamily="49" charset="-122"/>
                <a:ea typeface="幼圆" pitchFamily="49" charset="-122"/>
              </a:rPr>
              <a:t>。试选择最佳方案？</a:t>
            </a:r>
          </a:p>
        </p:txBody>
      </p:sp>
      <p:grpSp>
        <p:nvGrpSpPr>
          <p:cNvPr id="283702" name="Group 54">
            <a:extLst>
              <a:ext uri="{FF2B5EF4-FFF2-40B4-BE49-F238E27FC236}">
                <a16:creationId xmlns:a16="http://schemas.microsoft.com/office/drawing/2014/main" id="{BAC77E7E-B211-492C-1C11-77C19B94DC56}"/>
              </a:ext>
            </a:extLst>
          </p:cNvPr>
          <p:cNvGrpSpPr>
            <a:grpSpLocks/>
          </p:cNvGrpSpPr>
          <p:nvPr/>
        </p:nvGrpSpPr>
        <p:grpSpPr bwMode="auto">
          <a:xfrm>
            <a:off x="1854993" y="2419397"/>
            <a:ext cx="5256213" cy="2390775"/>
            <a:chOff x="1156" y="1334"/>
            <a:chExt cx="3311" cy="1506"/>
          </a:xfrm>
        </p:grpSpPr>
        <p:grpSp>
          <p:nvGrpSpPr>
            <p:cNvPr id="95240" name="Group 55">
              <a:extLst>
                <a:ext uri="{FF2B5EF4-FFF2-40B4-BE49-F238E27FC236}">
                  <a16:creationId xmlns:a16="http://schemas.microsoft.com/office/drawing/2014/main" id="{723EEC19-9DF1-BBFC-998A-DABD267D8EC3}"/>
                </a:ext>
              </a:extLst>
            </p:cNvPr>
            <p:cNvGrpSpPr>
              <a:grpSpLocks/>
            </p:cNvGrpSpPr>
            <p:nvPr/>
          </p:nvGrpSpPr>
          <p:grpSpPr bwMode="auto">
            <a:xfrm>
              <a:off x="1156" y="1334"/>
              <a:ext cx="3311" cy="1506"/>
              <a:chOff x="1156" y="1344"/>
              <a:chExt cx="3311" cy="1506"/>
            </a:xfrm>
          </p:grpSpPr>
          <p:sp>
            <p:nvSpPr>
              <p:cNvPr id="95242" name="Rectangle 56">
                <a:extLst>
                  <a:ext uri="{FF2B5EF4-FFF2-40B4-BE49-F238E27FC236}">
                    <a16:creationId xmlns:a16="http://schemas.microsoft.com/office/drawing/2014/main" id="{E9F8FF1B-093F-637A-5803-79C39355176C}"/>
                  </a:ext>
                </a:extLst>
              </p:cNvPr>
              <p:cNvSpPr>
                <a:spLocks noChangeArrowheads="1"/>
              </p:cNvSpPr>
              <p:nvPr/>
            </p:nvSpPr>
            <p:spPr bwMode="auto">
              <a:xfrm>
                <a:off x="3805" y="2639"/>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2</a:t>
                </a:r>
              </a:p>
            </p:txBody>
          </p:sp>
          <p:sp>
            <p:nvSpPr>
              <p:cNvPr id="95243" name="Rectangle 57">
                <a:extLst>
                  <a:ext uri="{FF2B5EF4-FFF2-40B4-BE49-F238E27FC236}">
                    <a16:creationId xmlns:a16="http://schemas.microsoft.com/office/drawing/2014/main" id="{C1CA2611-A247-25D3-1C7B-DF01F34F17E9}"/>
                  </a:ext>
                </a:extLst>
              </p:cNvPr>
              <p:cNvSpPr>
                <a:spLocks noChangeArrowheads="1"/>
              </p:cNvSpPr>
              <p:nvPr/>
            </p:nvSpPr>
            <p:spPr bwMode="auto">
              <a:xfrm>
                <a:off x="3142" y="2639"/>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a:t>
                </a:r>
              </a:p>
            </p:txBody>
          </p:sp>
          <p:sp>
            <p:nvSpPr>
              <p:cNvPr id="95244" name="Rectangle 58">
                <a:extLst>
                  <a:ext uri="{FF2B5EF4-FFF2-40B4-BE49-F238E27FC236}">
                    <a16:creationId xmlns:a16="http://schemas.microsoft.com/office/drawing/2014/main" id="{6EF5AE2F-FB34-CC00-2DAD-00790D10A4BB}"/>
                  </a:ext>
                </a:extLst>
              </p:cNvPr>
              <p:cNvSpPr>
                <a:spLocks noChangeArrowheads="1"/>
              </p:cNvSpPr>
              <p:nvPr/>
            </p:nvSpPr>
            <p:spPr bwMode="auto">
              <a:xfrm>
                <a:off x="2481" y="2639"/>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-2</a:t>
                </a:r>
              </a:p>
            </p:txBody>
          </p:sp>
          <p:sp>
            <p:nvSpPr>
              <p:cNvPr id="95245" name="Rectangle 59">
                <a:extLst>
                  <a:ext uri="{FF2B5EF4-FFF2-40B4-BE49-F238E27FC236}">
                    <a16:creationId xmlns:a16="http://schemas.microsoft.com/office/drawing/2014/main" id="{444FB75C-072B-0E83-9376-25E0C7E4454D}"/>
                  </a:ext>
                </a:extLst>
              </p:cNvPr>
              <p:cNvSpPr>
                <a:spLocks noChangeArrowheads="1"/>
              </p:cNvSpPr>
              <p:nvPr/>
            </p:nvSpPr>
            <p:spPr bwMode="auto">
              <a:xfrm>
                <a:off x="1818" y="2639"/>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5</a:t>
                </a:r>
              </a:p>
            </p:txBody>
          </p:sp>
          <p:sp>
            <p:nvSpPr>
              <p:cNvPr id="95246" name="Rectangle 60">
                <a:extLst>
                  <a:ext uri="{FF2B5EF4-FFF2-40B4-BE49-F238E27FC236}">
                    <a16:creationId xmlns:a16="http://schemas.microsoft.com/office/drawing/2014/main" id="{84E17FF7-02BD-FBF9-4A28-2AB088C37C69}"/>
                  </a:ext>
                </a:extLst>
              </p:cNvPr>
              <p:cNvSpPr>
                <a:spLocks noChangeArrowheads="1"/>
              </p:cNvSpPr>
              <p:nvPr/>
            </p:nvSpPr>
            <p:spPr bwMode="auto">
              <a:xfrm>
                <a:off x="1156" y="2639"/>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C</a:t>
                </a:r>
              </a:p>
            </p:txBody>
          </p:sp>
          <p:sp>
            <p:nvSpPr>
              <p:cNvPr id="95247" name="Rectangle 61">
                <a:extLst>
                  <a:ext uri="{FF2B5EF4-FFF2-40B4-BE49-F238E27FC236}">
                    <a16:creationId xmlns:a16="http://schemas.microsoft.com/office/drawing/2014/main" id="{4E0EBDC2-A407-A061-EC5C-72094075FE5E}"/>
                  </a:ext>
                </a:extLst>
              </p:cNvPr>
              <p:cNvSpPr>
                <a:spLocks noChangeArrowheads="1"/>
              </p:cNvSpPr>
              <p:nvPr/>
            </p:nvSpPr>
            <p:spPr bwMode="auto">
              <a:xfrm>
                <a:off x="3805" y="2428"/>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6</a:t>
                </a:r>
              </a:p>
            </p:txBody>
          </p:sp>
          <p:sp>
            <p:nvSpPr>
              <p:cNvPr id="95248" name="Rectangle 62">
                <a:extLst>
                  <a:ext uri="{FF2B5EF4-FFF2-40B4-BE49-F238E27FC236}">
                    <a16:creationId xmlns:a16="http://schemas.microsoft.com/office/drawing/2014/main" id="{5C3742EB-0BDC-1E37-0949-518670D2B8B7}"/>
                  </a:ext>
                </a:extLst>
              </p:cNvPr>
              <p:cNvSpPr>
                <a:spLocks noChangeArrowheads="1"/>
              </p:cNvSpPr>
              <p:nvPr/>
            </p:nvSpPr>
            <p:spPr bwMode="auto">
              <a:xfrm>
                <a:off x="3142" y="2428"/>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-4</a:t>
                </a:r>
              </a:p>
            </p:txBody>
          </p:sp>
          <p:sp>
            <p:nvSpPr>
              <p:cNvPr id="95249" name="Rectangle 63">
                <a:extLst>
                  <a:ext uri="{FF2B5EF4-FFF2-40B4-BE49-F238E27FC236}">
                    <a16:creationId xmlns:a16="http://schemas.microsoft.com/office/drawing/2014/main" id="{674DC3C1-0B40-E845-8A4A-09570918508B}"/>
                  </a:ext>
                </a:extLst>
              </p:cNvPr>
              <p:cNvSpPr>
                <a:spLocks noChangeArrowheads="1"/>
              </p:cNvSpPr>
              <p:nvPr/>
            </p:nvSpPr>
            <p:spPr bwMode="auto">
              <a:xfrm>
                <a:off x="2481" y="2428"/>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a:t>
                </a:r>
              </a:p>
            </p:txBody>
          </p:sp>
          <p:sp>
            <p:nvSpPr>
              <p:cNvPr id="95250" name="Rectangle 64">
                <a:extLst>
                  <a:ext uri="{FF2B5EF4-FFF2-40B4-BE49-F238E27FC236}">
                    <a16:creationId xmlns:a16="http://schemas.microsoft.com/office/drawing/2014/main" id="{A36F912E-C01A-B5A7-F70E-8ABEFA298501}"/>
                  </a:ext>
                </a:extLst>
              </p:cNvPr>
              <p:cNvSpPr>
                <a:spLocks noChangeArrowheads="1"/>
              </p:cNvSpPr>
              <p:nvPr/>
            </p:nvSpPr>
            <p:spPr bwMode="auto">
              <a:xfrm>
                <a:off x="1818" y="2428"/>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4</a:t>
                </a:r>
              </a:p>
            </p:txBody>
          </p:sp>
          <p:sp>
            <p:nvSpPr>
              <p:cNvPr id="95251" name="Rectangle 65">
                <a:extLst>
                  <a:ext uri="{FF2B5EF4-FFF2-40B4-BE49-F238E27FC236}">
                    <a16:creationId xmlns:a16="http://schemas.microsoft.com/office/drawing/2014/main" id="{1AD2975E-CDE3-6738-441E-E802ED1AD75A}"/>
                  </a:ext>
                </a:extLst>
              </p:cNvPr>
              <p:cNvSpPr>
                <a:spLocks noChangeArrowheads="1"/>
              </p:cNvSpPr>
              <p:nvPr/>
            </p:nvSpPr>
            <p:spPr bwMode="auto">
              <a:xfrm>
                <a:off x="1156" y="2428"/>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B</a:t>
                </a:r>
              </a:p>
            </p:txBody>
          </p:sp>
          <p:sp>
            <p:nvSpPr>
              <p:cNvPr id="95252" name="Rectangle 66">
                <a:extLst>
                  <a:ext uri="{FF2B5EF4-FFF2-40B4-BE49-F238E27FC236}">
                    <a16:creationId xmlns:a16="http://schemas.microsoft.com/office/drawing/2014/main" id="{0D4C788C-7896-350F-7DC4-30723D8C4B42}"/>
                  </a:ext>
                </a:extLst>
              </p:cNvPr>
              <p:cNvSpPr>
                <a:spLocks noChangeArrowheads="1"/>
              </p:cNvSpPr>
              <p:nvPr/>
            </p:nvSpPr>
            <p:spPr bwMode="auto">
              <a:xfrm>
                <a:off x="3805" y="2217"/>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1</a:t>
                </a:r>
              </a:p>
            </p:txBody>
          </p:sp>
          <p:sp>
            <p:nvSpPr>
              <p:cNvPr id="95253" name="Rectangle 67">
                <a:extLst>
                  <a:ext uri="{FF2B5EF4-FFF2-40B4-BE49-F238E27FC236}">
                    <a16:creationId xmlns:a16="http://schemas.microsoft.com/office/drawing/2014/main" id="{DCA3F44A-5D4A-1C14-BA63-D82B12D44900}"/>
                  </a:ext>
                </a:extLst>
              </p:cNvPr>
              <p:cNvSpPr>
                <a:spLocks noChangeArrowheads="1"/>
              </p:cNvSpPr>
              <p:nvPr/>
            </p:nvSpPr>
            <p:spPr bwMode="auto">
              <a:xfrm>
                <a:off x="3142" y="2217"/>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1</a:t>
                </a:r>
              </a:p>
            </p:txBody>
          </p:sp>
          <p:sp>
            <p:nvSpPr>
              <p:cNvPr id="95254" name="Rectangle 68">
                <a:extLst>
                  <a:ext uri="{FF2B5EF4-FFF2-40B4-BE49-F238E27FC236}">
                    <a16:creationId xmlns:a16="http://schemas.microsoft.com/office/drawing/2014/main" id="{4553F55E-4AF7-08AE-49A9-6E7576661189}"/>
                  </a:ext>
                </a:extLst>
              </p:cNvPr>
              <p:cNvSpPr>
                <a:spLocks noChangeArrowheads="1"/>
              </p:cNvSpPr>
              <p:nvPr/>
            </p:nvSpPr>
            <p:spPr bwMode="auto">
              <a:xfrm>
                <a:off x="2481" y="2217"/>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-1</a:t>
                </a:r>
              </a:p>
            </p:txBody>
          </p:sp>
          <p:sp>
            <p:nvSpPr>
              <p:cNvPr id="95255" name="Rectangle 69">
                <a:extLst>
                  <a:ext uri="{FF2B5EF4-FFF2-40B4-BE49-F238E27FC236}">
                    <a16:creationId xmlns:a16="http://schemas.microsoft.com/office/drawing/2014/main" id="{A54967D0-6D10-8321-B4BD-4AF6A430E74A}"/>
                  </a:ext>
                </a:extLst>
              </p:cNvPr>
              <p:cNvSpPr>
                <a:spLocks noChangeArrowheads="1"/>
              </p:cNvSpPr>
              <p:nvPr/>
            </p:nvSpPr>
            <p:spPr bwMode="auto">
              <a:xfrm>
                <a:off x="1818" y="2217"/>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 3</a:t>
                </a:r>
              </a:p>
            </p:txBody>
          </p:sp>
          <p:sp>
            <p:nvSpPr>
              <p:cNvPr id="95256" name="Rectangle 70">
                <a:extLst>
                  <a:ext uri="{FF2B5EF4-FFF2-40B4-BE49-F238E27FC236}">
                    <a16:creationId xmlns:a16="http://schemas.microsoft.com/office/drawing/2014/main" id="{6322203D-1A69-5036-43E3-0802F03E46B0}"/>
                  </a:ext>
                </a:extLst>
              </p:cNvPr>
              <p:cNvSpPr>
                <a:spLocks noChangeArrowheads="1"/>
              </p:cNvSpPr>
              <p:nvPr/>
            </p:nvSpPr>
            <p:spPr bwMode="auto">
              <a:xfrm>
                <a:off x="1156" y="2217"/>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a:t>
                </a:r>
              </a:p>
            </p:txBody>
          </p:sp>
          <p:sp>
            <p:nvSpPr>
              <p:cNvPr id="95257" name="Rectangle 71">
                <a:extLst>
                  <a:ext uri="{FF2B5EF4-FFF2-40B4-BE49-F238E27FC236}">
                    <a16:creationId xmlns:a16="http://schemas.microsoft.com/office/drawing/2014/main" id="{E6A44EB7-82BD-0EA7-6D65-E850C6E3CACC}"/>
                  </a:ext>
                </a:extLst>
              </p:cNvPr>
              <p:cNvSpPr>
                <a:spLocks noChangeArrowheads="1"/>
              </p:cNvSpPr>
              <p:nvPr/>
            </p:nvSpPr>
            <p:spPr bwMode="auto">
              <a:xfrm>
                <a:off x="3805" y="1977"/>
                <a:ext cx="662"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0.3</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95258" name="Rectangle 72">
                <a:extLst>
                  <a:ext uri="{FF2B5EF4-FFF2-40B4-BE49-F238E27FC236}">
                    <a16:creationId xmlns:a16="http://schemas.microsoft.com/office/drawing/2014/main" id="{48D9E302-7E6D-9FAD-AE89-B2B566D49800}"/>
                  </a:ext>
                </a:extLst>
              </p:cNvPr>
              <p:cNvSpPr>
                <a:spLocks noChangeArrowheads="1"/>
              </p:cNvSpPr>
              <p:nvPr/>
            </p:nvSpPr>
            <p:spPr bwMode="auto">
              <a:xfrm>
                <a:off x="3142" y="1977"/>
                <a:ext cx="663"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0.1</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95259" name="Rectangle 73">
                <a:extLst>
                  <a:ext uri="{FF2B5EF4-FFF2-40B4-BE49-F238E27FC236}">
                    <a16:creationId xmlns:a16="http://schemas.microsoft.com/office/drawing/2014/main" id="{3B474466-EC88-16B8-F288-C480DCE75EB0}"/>
                  </a:ext>
                </a:extLst>
              </p:cNvPr>
              <p:cNvSpPr>
                <a:spLocks noChangeArrowheads="1"/>
              </p:cNvSpPr>
              <p:nvPr/>
            </p:nvSpPr>
            <p:spPr bwMode="auto">
              <a:xfrm>
                <a:off x="2481" y="1977"/>
                <a:ext cx="661"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0.1</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95260" name="Rectangle 74">
                <a:extLst>
                  <a:ext uri="{FF2B5EF4-FFF2-40B4-BE49-F238E27FC236}">
                    <a16:creationId xmlns:a16="http://schemas.microsoft.com/office/drawing/2014/main" id="{DB0D16DA-285E-7B87-6FEB-F92E67705EC1}"/>
                  </a:ext>
                </a:extLst>
              </p:cNvPr>
              <p:cNvSpPr>
                <a:spLocks noChangeArrowheads="1"/>
              </p:cNvSpPr>
              <p:nvPr/>
            </p:nvSpPr>
            <p:spPr bwMode="auto">
              <a:xfrm>
                <a:off x="1818" y="1977"/>
                <a:ext cx="663"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0.5</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95261" name="Rectangle 75">
                <a:extLst>
                  <a:ext uri="{FF2B5EF4-FFF2-40B4-BE49-F238E27FC236}">
                    <a16:creationId xmlns:a16="http://schemas.microsoft.com/office/drawing/2014/main" id="{BA5A0C2D-6728-8A49-2ADB-19243027B03F}"/>
                  </a:ext>
                </a:extLst>
              </p:cNvPr>
              <p:cNvSpPr>
                <a:spLocks noChangeArrowheads="1"/>
              </p:cNvSpPr>
              <p:nvPr/>
            </p:nvSpPr>
            <p:spPr bwMode="auto">
              <a:xfrm>
                <a:off x="1818" y="1766"/>
                <a:ext cx="2649"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状态概率</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P</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j</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95262" name="Rectangle 76">
                <a:extLst>
                  <a:ext uri="{FF2B5EF4-FFF2-40B4-BE49-F238E27FC236}">
                    <a16:creationId xmlns:a16="http://schemas.microsoft.com/office/drawing/2014/main" id="{34C99677-937D-87E1-FC5A-C5FC7FF912FA}"/>
                  </a:ext>
                </a:extLst>
              </p:cNvPr>
              <p:cNvSpPr>
                <a:spLocks noChangeArrowheads="1"/>
              </p:cNvSpPr>
              <p:nvPr/>
            </p:nvSpPr>
            <p:spPr bwMode="auto">
              <a:xfrm>
                <a:off x="3805" y="1555"/>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4</a:t>
                </a:r>
              </a:p>
            </p:txBody>
          </p:sp>
          <p:sp>
            <p:nvSpPr>
              <p:cNvPr id="95263" name="Rectangle 77">
                <a:extLst>
                  <a:ext uri="{FF2B5EF4-FFF2-40B4-BE49-F238E27FC236}">
                    <a16:creationId xmlns:a16="http://schemas.microsoft.com/office/drawing/2014/main" id="{69ABEF90-263C-C36A-2B5C-BCD7E7FCFE67}"/>
                  </a:ext>
                </a:extLst>
              </p:cNvPr>
              <p:cNvSpPr>
                <a:spLocks noChangeArrowheads="1"/>
              </p:cNvSpPr>
              <p:nvPr/>
            </p:nvSpPr>
            <p:spPr bwMode="auto">
              <a:xfrm>
                <a:off x="3142" y="1555"/>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3</a:t>
                </a:r>
              </a:p>
            </p:txBody>
          </p:sp>
          <p:sp>
            <p:nvSpPr>
              <p:cNvPr id="95264" name="Rectangle 78">
                <a:extLst>
                  <a:ext uri="{FF2B5EF4-FFF2-40B4-BE49-F238E27FC236}">
                    <a16:creationId xmlns:a16="http://schemas.microsoft.com/office/drawing/2014/main" id="{DB546953-C7DC-CFC3-ED27-9417D50755CB}"/>
                  </a:ext>
                </a:extLst>
              </p:cNvPr>
              <p:cNvSpPr>
                <a:spLocks noChangeArrowheads="1"/>
              </p:cNvSpPr>
              <p:nvPr/>
            </p:nvSpPr>
            <p:spPr bwMode="auto">
              <a:xfrm>
                <a:off x="2481" y="1555"/>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2</a:t>
                </a:r>
              </a:p>
            </p:txBody>
          </p:sp>
          <p:sp>
            <p:nvSpPr>
              <p:cNvPr id="95265" name="Rectangle 79">
                <a:extLst>
                  <a:ext uri="{FF2B5EF4-FFF2-40B4-BE49-F238E27FC236}">
                    <a16:creationId xmlns:a16="http://schemas.microsoft.com/office/drawing/2014/main" id="{91F6382B-C6F6-91A7-7BDC-56DEF18963BD}"/>
                  </a:ext>
                </a:extLst>
              </p:cNvPr>
              <p:cNvSpPr>
                <a:spLocks noChangeArrowheads="1"/>
              </p:cNvSpPr>
              <p:nvPr/>
            </p:nvSpPr>
            <p:spPr bwMode="auto">
              <a:xfrm>
                <a:off x="1818" y="1555"/>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1</a:t>
                </a:r>
              </a:p>
            </p:txBody>
          </p:sp>
          <p:sp>
            <p:nvSpPr>
              <p:cNvPr id="95266" name="Rectangle 80">
                <a:extLst>
                  <a:ext uri="{FF2B5EF4-FFF2-40B4-BE49-F238E27FC236}">
                    <a16:creationId xmlns:a16="http://schemas.microsoft.com/office/drawing/2014/main" id="{C2ACD7BF-79CF-DCB4-C8C6-F1D5EEC20EB8}"/>
                  </a:ext>
                </a:extLst>
              </p:cNvPr>
              <p:cNvSpPr>
                <a:spLocks noChangeArrowheads="1"/>
              </p:cNvSpPr>
              <p:nvPr/>
            </p:nvSpPr>
            <p:spPr bwMode="auto">
              <a:xfrm>
                <a:off x="1818" y="1344"/>
                <a:ext cx="2649"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自然状态</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j</a:t>
                </a:r>
              </a:p>
            </p:txBody>
          </p:sp>
          <p:sp>
            <p:nvSpPr>
              <p:cNvPr id="95267" name="Rectangle 81">
                <a:extLst>
                  <a:ext uri="{FF2B5EF4-FFF2-40B4-BE49-F238E27FC236}">
                    <a16:creationId xmlns:a16="http://schemas.microsoft.com/office/drawing/2014/main" id="{EAFB3804-DE34-AEDB-E1CD-546C677AAD36}"/>
                  </a:ext>
                </a:extLst>
              </p:cNvPr>
              <p:cNvSpPr>
                <a:spLocks noChangeArrowheads="1"/>
              </p:cNvSpPr>
              <p:nvPr/>
            </p:nvSpPr>
            <p:spPr bwMode="auto">
              <a:xfrm>
                <a:off x="1156" y="1344"/>
                <a:ext cx="662" cy="87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dirty="0">
                    <a:ln>
                      <a:noFill/>
                    </a:ln>
                    <a:solidFill>
                      <a:srgbClr val="036D7B"/>
                    </a:solidFill>
                    <a:effectLst/>
                    <a:uLnTx/>
                    <a:uFillTx/>
                    <a:latin typeface="幼圆" pitchFamily="49" charset="-122"/>
                    <a:ea typeface="隶书" pitchFamily="49" charset="-122"/>
                    <a:cs typeface="+mn-cs"/>
                  </a:rPr>
                  <a:t>   </a:t>
                </a:r>
                <a:r>
                  <a:rPr kumimoji="1" lang="zh-CN" altLang="en-US" sz="1600" b="1" i="0" u="none" strike="noStrike" kern="1200" cap="none" spc="0" normalizeH="0" baseline="0" noProof="0" dirty="0">
                    <a:ln>
                      <a:noFill/>
                    </a:ln>
                    <a:solidFill>
                      <a:srgbClr val="036D7B"/>
                    </a:solidFill>
                    <a:effectLst/>
                    <a:uLnTx/>
                    <a:uFillTx/>
                    <a:latin typeface="幼圆" pitchFamily="49" charset="-122"/>
                    <a:ea typeface="隶书" pitchFamily="49" charset="-122"/>
                    <a:cs typeface="+mn-cs"/>
                  </a:rPr>
                  <a:t>损益值           </a:t>
                </a:r>
                <a:r>
                  <a:rPr kumimoji="1" lang="en-US" altLang="zh-CN" sz="1600" b="1" i="0" u="none" strike="noStrike" kern="1200" cap="none" spc="0" normalizeH="0" baseline="0" noProof="0" dirty="0" err="1">
                    <a:ln>
                      <a:noFill/>
                    </a:ln>
                    <a:solidFill>
                      <a:srgbClr val="036D7B"/>
                    </a:solidFill>
                    <a:effectLst/>
                    <a:uLnTx/>
                    <a:uFillTx/>
                    <a:latin typeface="幼圆" pitchFamily="49" charset="-122"/>
                    <a:ea typeface="隶书" pitchFamily="49" charset="-122"/>
                    <a:cs typeface="+mn-cs"/>
                  </a:rPr>
                  <a:t>R</a:t>
                </a:r>
                <a:r>
                  <a:rPr kumimoji="1" lang="en-US" altLang="zh-CN" sz="1600" b="1" i="0" u="none" strike="noStrike" kern="1200" cap="none" spc="0" normalizeH="0" baseline="-25000" noProof="0" dirty="0" err="1">
                    <a:ln>
                      <a:noFill/>
                    </a:ln>
                    <a:solidFill>
                      <a:srgbClr val="036D7B"/>
                    </a:solidFill>
                    <a:effectLst/>
                    <a:uLnTx/>
                    <a:uFillTx/>
                    <a:latin typeface="幼圆" pitchFamily="49" charset="-122"/>
                    <a:ea typeface="隶书" pitchFamily="49" charset="-122"/>
                    <a:cs typeface="+mn-cs"/>
                  </a:rPr>
                  <a:t>ij</a:t>
                </a:r>
                <a:endParaRPr kumimoji="1" lang="en-US" altLang="zh-CN" sz="1600" b="1" i="0" u="none" strike="noStrike" kern="1200" cap="none" spc="0" normalizeH="0" baseline="-25000" noProof="0" dirty="0">
                  <a:ln>
                    <a:noFill/>
                  </a:ln>
                  <a:solidFill>
                    <a:srgbClr val="036D7B"/>
                  </a:solidFill>
                  <a:effectLst/>
                  <a:uLnTx/>
                  <a:uFillTx/>
                  <a:latin typeface="幼圆" pitchFamily="49" charset="-122"/>
                  <a:ea typeface="隶书" pitchFamily="49" charset="-122"/>
                  <a:cs typeface="+mn-cs"/>
                </a:endParaRPr>
              </a:p>
              <a:p>
                <a:pPr marL="0" marR="0" lvl="0" indent="0" algn="l"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dirty="0">
                    <a:ln>
                      <a:noFill/>
                    </a:ln>
                    <a:solidFill>
                      <a:srgbClr val="036D7B"/>
                    </a:solidFill>
                    <a:effectLst/>
                    <a:uLnTx/>
                    <a:uFillTx/>
                    <a:latin typeface="幼圆" pitchFamily="49" charset="-122"/>
                    <a:ea typeface="隶书" pitchFamily="49" charset="-122"/>
                    <a:cs typeface="+mn-cs"/>
                  </a:rPr>
                  <a:t>方案</a:t>
                </a:r>
              </a:p>
            </p:txBody>
          </p:sp>
          <p:sp>
            <p:nvSpPr>
              <p:cNvPr id="95268" name="Line 82" descr="蓝色面巾纸">
                <a:extLst>
                  <a:ext uri="{FF2B5EF4-FFF2-40B4-BE49-F238E27FC236}">
                    <a16:creationId xmlns:a16="http://schemas.microsoft.com/office/drawing/2014/main" id="{0EBD6670-492E-6F3C-049D-799368A90841}"/>
                  </a:ext>
                </a:extLst>
              </p:cNvPr>
              <p:cNvSpPr>
                <a:spLocks noChangeShapeType="1"/>
              </p:cNvSpPr>
              <p:nvPr/>
            </p:nvSpPr>
            <p:spPr bwMode="auto">
              <a:xfrm>
                <a:off x="1156" y="1344"/>
                <a:ext cx="331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69" name="Line 83" descr="蓝色面巾纸">
                <a:extLst>
                  <a:ext uri="{FF2B5EF4-FFF2-40B4-BE49-F238E27FC236}">
                    <a16:creationId xmlns:a16="http://schemas.microsoft.com/office/drawing/2014/main" id="{B28E5051-7A58-F6BB-0911-DC81073C0558}"/>
                  </a:ext>
                </a:extLst>
              </p:cNvPr>
              <p:cNvSpPr>
                <a:spLocks noChangeShapeType="1"/>
              </p:cNvSpPr>
              <p:nvPr/>
            </p:nvSpPr>
            <p:spPr bwMode="auto">
              <a:xfrm>
                <a:off x="1156" y="2217"/>
                <a:ext cx="331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70" name="Line 84" descr="蓝色面巾纸">
                <a:extLst>
                  <a:ext uri="{FF2B5EF4-FFF2-40B4-BE49-F238E27FC236}">
                    <a16:creationId xmlns:a16="http://schemas.microsoft.com/office/drawing/2014/main" id="{94E787DF-EB76-35D8-ECD8-9CD4FBC194D0}"/>
                  </a:ext>
                </a:extLst>
              </p:cNvPr>
              <p:cNvSpPr>
                <a:spLocks noChangeShapeType="1"/>
              </p:cNvSpPr>
              <p:nvPr/>
            </p:nvSpPr>
            <p:spPr bwMode="auto">
              <a:xfrm>
                <a:off x="1156" y="2428"/>
                <a:ext cx="331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71" name="Line 85" descr="蓝色面巾纸">
                <a:extLst>
                  <a:ext uri="{FF2B5EF4-FFF2-40B4-BE49-F238E27FC236}">
                    <a16:creationId xmlns:a16="http://schemas.microsoft.com/office/drawing/2014/main" id="{46C40C69-3AEC-7C53-3F0A-0B70DC5DC9FA}"/>
                  </a:ext>
                </a:extLst>
              </p:cNvPr>
              <p:cNvSpPr>
                <a:spLocks noChangeShapeType="1"/>
              </p:cNvSpPr>
              <p:nvPr/>
            </p:nvSpPr>
            <p:spPr bwMode="auto">
              <a:xfrm>
                <a:off x="1156" y="2639"/>
                <a:ext cx="331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72" name="Line 86" descr="蓝色面巾纸">
                <a:extLst>
                  <a:ext uri="{FF2B5EF4-FFF2-40B4-BE49-F238E27FC236}">
                    <a16:creationId xmlns:a16="http://schemas.microsoft.com/office/drawing/2014/main" id="{ABF8ECC6-B1F3-2439-CBE1-5EB6511A390F}"/>
                  </a:ext>
                </a:extLst>
              </p:cNvPr>
              <p:cNvSpPr>
                <a:spLocks noChangeShapeType="1"/>
              </p:cNvSpPr>
              <p:nvPr/>
            </p:nvSpPr>
            <p:spPr bwMode="auto">
              <a:xfrm>
                <a:off x="1156" y="2850"/>
                <a:ext cx="331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73" name="Line 87" descr="蓝色面巾纸">
                <a:extLst>
                  <a:ext uri="{FF2B5EF4-FFF2-40B4-BE49-F238E27FC236}">
                    <a16:creationId xmlns:a16="http://schemas.microsoft.com/office/drawing/2014/main" id="{39D00A8C-C7DE-617F-AD46-EA47C8E77C6B}"/>
                  </a:ext>
                </a:extLst>
              </p:cNvPr>
              <p:cNvSpPr>
                <a:spLocks noChangeShapeType="1"/>
              </p:cNvSpPr>
              <p:nvPr/>
            </p:nvSpPr>
            <p:spPr bwMode="auto">
              <a:xfrm>
                <a:off x="1156" y="1344"/>
                <a:ext cx="0" cy="150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74" name="Line 88" descr="蓝色面巾纸">
                <a:extLst>
                  <a:ext uri="{FF2B5EF4-FFF2-40B4-BE49-F238E27FC236}">
                    <a16:creationId xmlns:a16="http://schemas.microsoft.com/office/drawing/2014/main" id="{E59EEE96-6E2F-6741-F18E-2B33AA0E3607}"/>
                  </a:ext>
                </a:extLst>
              </p:cNvPr>
              <p:cNvSpPr>
                <a:spLocks noChangeShapeType="1"/>
              </p:cNvSpPr>
              <p:nvPr/>
            </p:nvSpPr>
            <p:spPr bwMode="auto">
              <a:xfrm>
                <a:off x="1818" y="1344"/>
                <a:ext cx="0" cy="150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75" name="Line 89" descr="蓝色面巾纸">
                <a:extLst>
                  <a:ext uri="{FF2B5EF4-FFF2-40B4-BE49-F238E27FC236}">
                    <a16:creationId xmlns:a16="http://schemas.microsoft.com/office/drawing/2014/main" id="{AB9A845A-A0A2-86C1-33DE-6486754A16B6}"/>
                  </a:ext>
                </a:extLst>
              </p:cNvPr>
              <p:cNvSpPr>
                <a:spLocks noChangeShapeType="1"/>
              </p:cNvSpPr>
              <p:nvPr/>
            </p:nvSpPr>
            <p:spPr bwMode="auto">
              <a:xfrm>
                <a:off x="4467" y="1344"/>
                <a:ext cx="0" cy="150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76" name="Line 90" descr="蓝色面巾纸">
                <a:extLst>
                  <a:ext uri="{FF2B5EF4-FFF2-40B4-BE49-F238E27FC236}">
                    <a16:creationId xmlns:a16="http://schemas.microsoft.com/office/drawing/2014/main" id="{28F31B3E-704B-7218-0586-22DC6A420FEC}"/>
                  </a:ext>
                </a:extLst>
              </p:cNvPr>
              <p:cNvSpPr>
                <a:spLocks noChangeShapeType="1"/>
              </p:cNvSpPr>
              <p:nvPr/>
            </p:nvSpPr>
            <p:spPr bwMode="auto">
              <a:xfrm>
                <a:off x="1818" y="1555"/>
                <a:ext cx="26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77" name="Line 91" descr="蓝色面巾纸">
                <a:extLst>
                  <a:ext uri="{FF2B5EF4-FFF2-40B4-BE49-F238E27FC236}">
                    <a16:creationId xmlns:a16="http://schemas.microsoft.com/office/drawing/2014/main" id="{94BD4800-25E6-932E-AC8D-8C2DB1492779}"/>
                  </a:ext>
                </a:extLst>
              </p:cNvPr>
              <p:cNvSpPr>
                <a:spLocks noChangeShapeType="1"/>
              </p:cNvSpPr>
              <p:nvPr/>
            </p:nvSpPr>
            <p:spPr bwMode="auto">
              <a:xfrm>
                <a:off x="1818" y="1766"/>
                <a:ext cx="26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78" name="Line 92" descr="蓝色面巾纸">
                <a:extLst>
                  <a:ext uri="{FF2B5EF4-FFF2-40B4-BE49-F238E27FC236}">
                    <a16:creationId xmlns:a16="http://schemas.microsoft.com/office/drawing/2014/main" id="{8AE0F656-25B2-DD03-7641-5A0E0569D156}"/>
                  </a:ext>
                </a:extLst>
              </p:cNvPr>
              <p:cNvSpPr>
                <a:spLocks noChangeShapeType="1"/>
              </p:cNvSpPr>
              <p:nvPr/>
            </p:nvSpPr>
            <p:spPr bwMode="auto">
              <a:xfrm>
                <a:off x="1818" y="1977"/>
                <a:ext cx="26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79" name="Line 93" descr="蓝色面巾纸">
                <a:extLst>
                  <a:ext uri="{FF2B5EF4-FFF2-40B4-BE49-F238E27FC236}">
                    <a16:creationId xmlns:a16="http://schemas.microsoft.com/office/drawing/2014/main" id="{BADD06FD-20BF-7C9E-74B5-20C68EADB369}"/>
                  </a:ext>
                </a:extLst>
              </p:cNvPr>
              <p:cNvSpPr>
                <a:spLocks noChangeShapeType="1"/>
              </p:cNvSpPr>
              <p:nvPr/>
            </p:nvSpPr>
            <p:spPr bwMode="auto">
              <a:xfrm>
                <a:off x="2481" y="1977"/>
                <a:ext cx="0" cy="87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80" name="Line 94" descr="蓝色面巾纸">
                <a:extLst>
                  <a:ext uri="{FF2B5EF4-FFF2-40B4-BE49-F238E27FC236}">
                    <a16:creationId xmlns:a16="http://schemas.microsoft.com/office/drawing/2014/main" id="{7853F3FD-15AB-934E-0B36-667F9361C5EF}"/>
                  </a:ext>
                </a:extLst>
              </p:cNvPr>
              <p:cNvSpPr>
                <a:spLocks noChangeShapeType="1"/>
              </p:cNvSpPr>
              <p:nvPr/>
            </p:nvSpPr>
            <p:spPr bwMode="auto">
              <a:xfrm>
                <a:off x="3142" y="1977"/>
                <a:ext cx="0" cy="87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81" name="Line 95" descr="蓝色面巾纸">
                <a:extLst>
                  <a:ext uri="{FF2B5EF4-FFF2-40B4-BE49-F238E27FC236}">
                    <a16:creationId xmlns:a16="http://schemas.microsoft.com/office/drawing/2014/main" id="{68BA7557-BBDD-BAB7-DB53-9D0826F52C04}"/>
                  </a:ext>
                </a:extLst>
              </p:cNvPr>
              <p:cNvSpPr>
                <a:spLocks noChangeShapeType="1"/>
              </p:cNvSpPr>
              <p:nvPr/>
            </p:nvSpPr>
            <p:spPr bwMode="auto">
              <a:xfrm>
                <a:off x="3805" y="1977"/>
                <a:ext cx="0" cy="87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82" name="Line 96" descr="蓝色面巾纸">
                <a:extLst>
                  <a:ext uri="{FF2B5EF4-FFF2-40B4-BE49-F238E27FC236}">
                    <a16:creationId xmlns:a16="http://schemas.microsoft.com/office/drawing/2014/main" id="{F7C71B80-DBC4-F2AD-B21B-689AE7F56BBB}"/>
                  </a:ext>
                </a:extLst>
              </p:cNvPr>
              <p:cNvSpPr>
                <a:spLocks noChangeShapeType="1"/>
              </p:cNvSpPr>
              <p:nvPr/>
            </p:nvSpPr>
            <p:spPr bwMode="auto">
              <a:xfrm>
                <a:off x="2481" y="1555"/>
                <a:ext cx="0" cy="2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83" name="Line 97" descr="蓝色面巾纸">
                <a:extLst>
                  <a:ext uri="{FF2B5EF4-FFF2-40B4-BE49-F238E27FC236}">
                    <a16:creationId xmlns:a16="http://schemas.microsoft.com/office/drawing/2014/main" id="{FA7255CA-A79B-4A77-E4B0-3718B8DE1B61}"/>
                  </a:ext>
                </a:extLst>
              </p:cNvPr>
              <p:cNvSpPr>
                <a:spLocks noChangeShapeType="1"/>
              </p:cNvSpPr>
              <p:nvPr/>
            </p:nvSpPr>
            <p:spPr bwMode="auto">
              <a:xfrm>
                <a:off x="3142" y="1555"/>
                <a:ext cx="0" cy="2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5284" name="Line 98" descr="蓝色面巾纸">
                <a:extLst>
                  <a:ext uri="{FF2B5EF4-FFF2-40B4-BE49-F238E27FC236}">
                    <a16:creationId xmlns:a16="http://schemas.microsoft.com/office/drawing/2014/main" id="{52E4DF41-AF81-DA17-020F-28C9C8364931}"/>
                  </a:ext>
                </a:extLst>
              </p:cNvPr>
              <p:cNvSpPr>
                <a:spLocks noChangeShapeType="1"/>
              </p:cNvSpPr>
              <p:nvPr/>
            </p:nvSpPr>
            <p:spPr bwMode="auto">
              <a:xfrm>
                <a:off x="3805" y="1555"/>
                <a:ext cx="0" cy="2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95241" name="Freeform 99">
              <a:extLst>
                <a:ext uri="{FF2B5EF4-FFF2-40B4-BE49-F238E27FC236}">
                  <a16:creationId xmlns:a16="http://schemas.microsoft.com/office/drawing/2014/main" id="{BE5650B2-00A6-87B2-D162-A6E8CE70F911}"/>
                </a:ext>
              </a:extLst>
            </p:cNvPr>
            <p:cNvSpPr>
              <a:spLocks/>
            </p:cNvSpPr>
            <p:nvPr/>
          </p:nvSpPr>
          <p:spPr bwMode="auto">
            <a:xfrm>
              <a:off x="1156" y="1344"/>
              <a:ext cx="673" cy="869"/>
            </a:xfrm>
            <a:custGeom>
              <a:avLst/>
              <a:gdLst>
                <a:gd name="T0" fmla="*/ 0 w 673"/>
                <a:gd name="T1" fmla="*/ 0 h 869"/>
                <a:gd name="T2" fmla="*/ 673 w 673"/>
                <a:gd name="T3" fmla="*/ 869 h 869"/>
                <a:gd name="T4" fmla="*/ 0 60000 65536"/>
                <a:gd name="T5" fmla="*/ 0 60000 65536"/>
              </a:gdLst>
              <a:ahLst/>
              <a:cxnLst>
                <a:cxn ang="T4">
                  <a:pos x="T0" y="T1"/>
                </a:cxn>
                <a:cxn ang="T5">
                  <a:pos x="T2" y="T3"/>
                </a:cxn>
              </a:cxnLst>
              <a:rect l="0" t="0" r="r" b="b"/>
              <a:pathLst>
                <a:path w="673" h="869">
                  <a:moveTo>
                    <a:pt x="0" y="0"/>
                  </a:moveTo>
                  <a:lnTo>
                    <a:pt x="673" y="869"/>
                  </a:lnTo>
                </a:path>
              </a:pathLst>
            </a:custGeom>
            <a:noFill/>
            <a:ln w="9525">
              <a:solidFill>
                <a:srgbClr val="000000"/>
              </a:solidFill>
              <a:round/>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283748" name="Rectangle 100">
            <a:extLst>
              <a:ext uri="{FF2B5EF4-FFF2-40B4-BE49-F238E27FC236}">
                <a16:creationId xmlns:a16="http://schemas.microsoft.com/office/drawing/2014/main" id="{0188E9D6-7D93-E61D-6650-E4A40D5F11AC}"/>
              </a:ext>
            </a:extLst>
          </p:cNvPr>
          <p:cNvSpPr>
            <a:spLocks noChangeArrowheads="1"/>
          </p:cNvSpPr>
          <p:nvPr/>
        </p:nvSpPr>
        <p:spPr bwMode="auto">
          <a:xfrm>
            <a:off x="475456" y="5099080"/>
            <a:ext cx="7835103"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285750" marR="0" lvl="0" indent="-285750" algn="l" defTabSz="914400" rtl="0" eaLnBrk="1" fontAlgn="base" latinLnBrk="0" hangingPunct="1">
              <a:lnSpc>
                <a:spcPct val="120000"/>
              </a:lnSpc>
              <a:spcBef>
                <a:spcPct val="0"/>
              </a:spcBef>
              <a:spcAft>
                <a:spcPct val="0"/>
              </a:spcAft>
              <a:buClr>
                <a:schemeClr val="accent1">
                  <a:lumMod val="50000"/>
                </a:schemeClr>
              </a:buClr>
              <a:buSzPct val="60000"/>
              <a:buFont typeface="Wingdings" pitchFamily="2" charset="2"/>
              <a:buChar char="p"/>
              <a:tabLst/>
              <a:defRPr/>
            </a:pPr>
            <a:r>
              <a:rPr kumimoji="1" lang="zh-CN" altLang="en-US"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按（</a:t>
            </a:r>
            <a:r>
              <a:rPr kumimoji="1" lang="en-US" altLang="zh-CN"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a</a:t>
            </a:r>
            <a:r>
              <a:rPr kumimoji="1" lang="zh-CN" altLang="en-US"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）来选择时，方案</a:t>
            </a:r>
            <a:r>
              <a:rPr kumimoji="1" lang="en-US" altLang="zh-CN"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B</a:t>
            </a:r>
            <a:r>
              <a:rPr kumimoji="1" lang="zh-CN" altLang="en-US"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和方案</a:t>
            </a:r>
            <a:r>
              <a:rPr kumimoji="1" lang="en-US" altLang="zh-CN"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C</a:t>
            </a:r>
            <a:r>
              <a:rPr kumimoji="1" lang="zh-CN" altLang="en-US"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有等于或大于</a:t>
            </a:r>
            <a:r>
              <a:rPr kumimoji="1" lang="en-US" altLang="zh-CN"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5</a:t>
            </a:r>
            <a:r>
              <a:rPr kumimoji="1" lang="zh-CN" altLang="en-US"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的可能收益</a:t>
            </a:r>
            <a:r>
              <a:rPr kumimoji="1" lang="en-US" altLang="zh-CN"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a:t>
            </a:r>
            <a:r>
              <a:rPr kumimoji="1" lang="zh-CN" altLang="en-US"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 这些收益值的概率分别为</a:t>
            </a:r>
            <a:r>
              <a:rPr kumimoji="1" lang="en-US" altLang="zh-CN"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0.3</a:t>
            </a:r>
            <a:r>
              <a:rPr kumimoji="1" lang="zh-CN" altLang="en-US"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和</a:t>
            </a:r>
            <a:r>
              <a:rPr kumimoji="1" lang="en-US" altLang="zh-CN"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0.5</a:t>
            </a:r>
            <a:r>
              <a:rPr kumimoji="1" lang="zh-CN" altLang="en-US"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，根据满意准则，应选方案</a:t>
            </a:r>
            <a:r>
              <a:rPr kumimoji="1" lang="en-US" altLang="zh-CN"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C</a:t>
            </a:r>
            <a:r>
              <a:rPr kumimoji="1" lang="zh-CN" altLang="en-US"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，因为</a:t>
            </a:r>
            <a:r>
              <a:rPr kumimoji="1" lang="en-US" altLang="zh-CN"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5</a:t>
            </a:r>
            <a:r>
              <a:rPr kumimoji="1" lang="zh-CN" altLang="en-US"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rPr>
              <a:t>的概率最大。</a:t>
            </a:r>
            <a:endParaRPr kumimoji="1" lang="en-US" altLang="zh-CN" sz="1800" b="1" i="0" u="none" strike="noStrike" kern="1200" cap="none" spc="0" normalizeH="0" baseline="0" noProof="0" dirty="0">
              <a:ln>
                <a:noFill/>
              </a:ln>
              <a:solidFill>
                <a:srgbClr val="7030A0"/>
              </a:solidFill>
              <a:effectLst/>
              <a:uLnTx/>
              <a:uFillTx/>
              <a:latin typeface="幼圆" pitchFamily="49" charset="-122"/>
              <a:ea typeface="幼圆" pitchFamily="49" charset="-122"/>
              <a:cs typeface="+mn-cs"/>
            </a:endParaRPr>
          </a:p>
          <a:p>
            <a:pPr marL="285750" marR="0" lvl="0" indent="-285750" algn="l" defTabSz="914400" rtl="0" eaLnBrk="1" fontAlgn="base" latinLnBrk="0" hangingPunct="1">
              <a:lnSpc>
                <a:spcPct val="120000"/>
              </a:lnSpc>
              <a:spcBef>
                <a:spcPts val="1200"/>
              </a:spcBef>
              <a:spcAft>
                <a:spcPct val="0"/>
              </a:spcAft>
              <a:buClr>
                <a:schemeClr val="accent1">
                  <a:lumMod val="50000"/>
                </a:schemeClr>
              </a:buClr>
              <a:buSzPct val="60000"/>
              <a:buFont typeface="Wingdings" pitchFamily="2" charset="2"/>
              <a:buChar char="p"/>
              <a:tabLst/>
              <a:defRPr/>
            </a:pPr>
            <a:r>
              <a:rPr kumimoji="1" lang="zh-CN" altLang="en-US" sz="1800" b="1" i="0" u="none" strike="noStrike" kern="1200" cap="none" spc="0" normalizeH="0" baseline="0" noProof="0" dirty="0">
                <a:ln>
                  <a:noFill/>
                </a:ln>
                <a:solidFill>
                  <a:srgbClr val="00B050"/>
                </a:solidFill>
                <a:effectLst/>
                <a:uLnTx/>
                <a:uFillTx/>
                <a:latin typeface="幼圆" pitchFamily="49" charset="-122"/>
                <a:ea typeface="幼圆" pitchFamily="49" charset="-122"/>
                <a:cs typeface="+mn-cs"/>
              </a:rPr>
              <a:t>按（</a:t>
            </a:r>
            <a:r>
              <a:rPr kumimoji="1" lang="en-US" altLang="zh-CN" sz="1800" b="1" i="0" u="none" strike="noStrike" kern="1200" cap="none" spc="0" normalizeH="0" baseline="0" noProof="0" dirty="0">
                <a:ln>
                  <a:noFill/>
                </a:ln>
                <a:solidFill>
                  <a:srgbClr val="00B050"/>
                </a:solidFill>
                <a:effectLst/>
                <a:uLnTx/>
                <a:uFillTx/>
                <a:latin typeface="幼圆" pitchFamily="49" charset="-122"/>
                <a:ea typeface="幼圆" pitchFamily="49" charset="-122"/>
                <a:cs typeface="+mn-cs"/>
              </a:rPr>
              <a:t>b</a:t>
            </a:r>
            <a:r>
              <a:rPr kumimoji="1" lang="zh-CN" altLang="en-US" sz="1800" b="1" i="0" u="none" strike="noStrike" kern="1200" cap="none" spc="0" normalizeH="0" baseline="0" noProof="0" dirty="0">
                <a:ln>
                  <a:noFill/>
                </a:ln>
                <a:solidFill>
                  <a:srgbClr val="00B050"/>
                </a:solidFill>
                <a:effectLst/>
                <a:uLnTx/>
                <a:uFillTx/>
                <a:latin typeface="幼圆" pitchFamily="49" charset="-122"/>
                <a:ea typeface="幼圆" pitchFamily="49" charset="-122"/>
                <a:cs typeface="+mn-cs"/>
              </a:rPr>
              <a:t>）来选择时，只有方案</a:t>
            </a:r>
            <a:r>
              <a:rPr kumimoji="1" lang="en-US" altLang="zh-CN" sz="1800" b="1" i="0" u="none" strike="noStrike" kern="1200" cap="none" spc="0" normalizeH="0" baseline="0" noProof="0" dirty="0">
                <a:ln>
                  <a:noFill/>
                </a:ln>
                <a:solidFill>
                  <a:srgbClr val="00B050"/>
                </a:solidFill>
                <a:effectLst/>
                <a:uLnTx/>
                <a:uFillTx/>
                <a:latin typeface="幼圆" pitchFamily="49" charset="-122"/>
                <a:ea typeface="幼圆" pitchFamily="49" charset="-122"/>
                <a:cs typeface="+mn-cs"/>
              </a:rPr>
              <a:t>A</a:t>
            </a:r>
            <a:r>
              <a:rPr kumimoji="1" lang="zh-CN" altLang="en-US" sz="1800" b="1" i="0" u="none" strike="noStrike" kern="1200" cap="none" spc="0" normalizeH="0" baseline="0" noProof="0" dirty="0">
                <a:ln>
                  <a:noFill/>
                </a:ln>
                <a:solidFill>
                  <a:srgbClr val="00B050"/>
                </a:solidFill>
                <a:effectLst/>
                <a:uLnTx/>
                <a:uFillTx/>
                <a:latin typeface="幼圆" pitchFamily="49" charset="-122"/>
                <a:ea typeface="幼圆" pitchFamily="49" charset="-122"/>
                <a:cs typeface="+mn-cs"/>
              </a:rPr>
              <a:t>的负值不超过</a:t>
            </a:r>
            <a:r>
              <a:rPr kumimoji="1" lang="en-US" altLang="zh-CN" sz="1800" b="1" i="0" u="none" strike="noStrike" kern="1200" cap="none" spc="0" normalizeH="0" baseline="0" noProof="0" dirty="0">
                <a:ln>
                  <a:noFill/>
                </a:ln>
                <a:solidFill>
                  <a:srgbClr val="00B050"/>
                </a:solidFill>
                <a:effectLst/>
                <a:uLnTx/>
                <a:uFillTx/>
                <a:latin typeface="幼圆" pitchFamily="49" charset="-122"/>
                <a:ea typeface="幼圆" pitchFamily="49" charset="-122"/>
                <a:cs typeface="+mn-cs"/>
              </a:rPr>
              <a:t>-1</a:t>
            </a:r>
            <a:r>
              <a:rPr kumimoji="1" lang="zh-CN" altLang="en-US" sz="1800" b="1" i="0" u="none" strike="noStrike" kern="1200" cap="none" spc="0" normalizeH="0" baseline="0" noProof="0" dirty="0">
                <a:ln>
                  <a:noFill/>
                </a:ln>
                <a:solidFill>
                  <a:srgbClr val="00B050"/>
                </a:solidFill>
                <a:effectLst/>
                <a:uLnTx/>
                <a:uFillTx/>
                <a:latin typeface="幼圆" pitchFamily="49" charset="-122"/>
                <a:ea typeface="幼圆" pitchFamily="49" charset="-122"/>
                <a:cs typeface="+mn-cs"/>
              </a:rPr>
              <a:t>，所以选择方案</a:t>
            </a:r>
            <a:r>
              <a:rPr kumimoji="1" lang="en-US" altLang="zh-CN" sz="1800" b="1" i="0" u="none" strike="noStrike" kern="1200" cap="none" spc="0" normalizeH="0" baseline="0" noProof="0" dirty="0">
                <a:ln>
                  <a:noFill/>
                </a:ln>
                <a:solidFill>
                  <a:srgbClr val="00B050"/>
                </a:solidFill>
                <a:effectLst/>
                <a:uLnTx/>
                <a:uFillTx/>
                <a:latin typeface="幼圆" pitchFamily="49" charset="-122"/>
                <a:ea typeface="幼圆" pitchFamily="49" charset="-122"/>
                <a:cs typeface="+mn-cs"/>
              </a:rPr>
              <a:t>A</a:t>
            </a:r>
            <a:r>
              <a:rPr kumimoji="1" lang="zh-CN" altLang="en-US" sz="1800" b="1" i="0" u="none" strike="noStrike" kern="1200" cap="none" spc="0" normalizeH="0" baseline="0" noProof="0" dirty="0">
                <a:ln>
                  <a:noFill/>
                </a:ln>
                <a:solidFill>
                  <a:srgbClr val="00B050"/>
                </a:solidFill>
                <a:effectLst/>
                <a:uLnTx/>
                <a:uFillTx/>
                <a:latin typeface="幼圆" pitchFamily="49" charset="-122"/>
                <a:ea typeface="幼圆" pitchFamily="49" charset="-122"/>
                <a:cs typeface="+mn-cs"/>
              </a:rPr>
              <a:t>。</a:t>
            </a:r>
            <a:r>
              <a:rPr kumimoji="1" lang="zh-CN" altLang="en-US" sz="1800" b="1" i="0" u="none" strike="noStrike" kern="1200" cap="none" spc="0" normalizeH="0" baseline="0" noProof="0" dirty="0">
                <a:ln>
                  <a:noFill/>
                </a:ln>
                <a:solidFill>
                  <a:srgbClr val="036D7B"/>
                </a:solidFill>
                <a:effectLst/>
                <a:uLnTx/>
                <a:uFillTx/>
                <a:latin typeface="幼圆" pitchFamily="49" charset="-122"/>
                <a:ea typeface="幼圆" pitchFamily="49" charset="-122"/>
                <a:cs typeface="+mn-cs"/>
              </a:rPr>
              <a:t> </a:t>
            </a:r>
          </a:p>
        </p:txBody>
      </p:sp>
      <p:sp>
        <p:nvSpPr>
          <p:cNvPr id="3" name="Rectangle 2">
            <a:extLst>
              <a:ext uri="{FF2B5EF4-FFF2-40B4-BE49-F238E27FC236}">
                <a16:creationId xmlns:a16="http://schemas.microsoft.com/office/drawing/2014/main" id="{CFF3E379-0D36-00FB-C735-1A60EE68910A}"/>
              </a:ext>
            </a:extLst>
          </p:cNvPr>
          <p:cNvSpPr>
            <a:spLocks noGrp="1" noChangeArrowheads="1"/>
          </p:cNvSpPr>
          <p:nvPr>
            <p:ph type="title"/>
          </p:nvPr>
        </p:nvSpPr>
        <p:spPr>
          <a:xfrm>
            <a:off x="1150938" y="142875"/>
            <a:ext cx="7793037" cy="838200"/>
          </a:xfrm>
        </p:spPr>
        <p:txBody>
          <a:bodyPr/>
          <a:lstStyle/>
          <a:p>
            <a:pPr eaLnBrk="1" hangingPunct="1"/>
            <a:r>
              <a:rPr lang="en-US" altLang="zh-CN" dirty="0"/>
              <a:t>3</a:t>
            </a:r>
            <a:r>
              <a:rPr lang="en-US" altLang="zh-CN" kern="0" dirty="0"/>
              <a:t>.</a:t>
            </a:r>
            <a:r>
              <a:rPr lang="zh-CN" altLang="en-US" kern="0" dirty="0"/>
              <a:t>风险决策</a:t>
            </a:r>
            <a:endParaRPr lang="zh-CN" altLang="en-US" dirty="0"/>
          </a:p>
        </p:txBody>
      </p:sp>
      <p:sp>
        <p:nvSpPr>
          <p:cNvPr id="5" name="文本框 4">
            <a:extLst>
              <a:ext uri="{FF2B5EF4-FFF2-40B4-BE49-F238E27FC236}">
                <a16:creationId xmlns:a16="http://schemas.microsoft.com/office/drawing/2014/main" id="{A5EBEB6A-44A1-8BFC-3AB9-282EA57F99DB}"/>
              </a:ext>
            </a:extLst>
          </p:cNvPr>
          <p:cNvSpPr txBox="1"/>
          <p:nvPr/>
        </p:nvSpPr>
        <p:spPr>
          <a:xfrm>
            <a:off x="475456" y="4734273"/>
            <a:ext cx="4572000" cy="396583"/>
          </a:xfrm>
          <a:prstGeom prst="rect">
            <a:avLst/>
          </a:prstGeom>
          <a:noFill/>
        </p:spPr>
        <p:txBody>
          <a:bodyPr wrap="square">
            <a:spAutoFit/>
          </a:bodyPr>
          <a:lstStyle/>
          <a:p>
            <a:pPr marL="0" marR="0" lvl="0" indent="0" algn="l" defTabSz="914400" rtl="0" eaLnBrk="1" fontAlgn="base" latinLnBrk="0" hangingPunct="1">
              <a:lnSpc>
                <a:spcPct val="120000"/>
              </a:lnSpc>
              <a:spcBef>
                <a:spcPct val="0"/>
              </a:spcBef>
              <a:spcAft>
                <a:spcPct val="0"/>
              </a:spcAft>
              <a:buClr>
                <a:srgbClr val="FFFFFF"/>
              </a:buClr>
              <a:buSzPct val="60000"/>
              <a:buFontTx/>
              <a:buNone/>
              <a:tabLst/>
              <a:defRPr/>
            </a:pPr>
            <a:r>
              <a:rPr kumimoji="1" lang="zh-CN" altLang="en-US" sz="18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rPr>
              <a:t>解：</a:t>
            </a:r>
            <a:endParaRPr kumimoji="1" lang="en-US" altLang="zh-CN" sz="1800" b="1" i="0" u="none" strike="noStrike" kern="1200" cap="none" spc="0" normalizeH="0" baseline="0" noProof="0" dirty="0">
              <a:ln>
                <a:noFill/>
              </a:ln>
              <a:solidFill>
                <a:srgbClr val="FF0000"/>
              </a:solidFill>
              <a:effectLst/>
              <a:uLnTx/>
              <a:uFillTx/>
              <a:latin typeface="幼圆" pitchFamily="49" charset="-122"/>
              <a:ea typeface="幼圆" pitchFamily="49" charset="-122"/>
              <a:cs typeface="+mn-cs"/>
            </a:endParaRPr>
          </a:p>
        </p:txBody>
      </p:sp>
    </p:spTree>
    <p:extLst>
      <p:ext uri="{BB962C8B-B14F-4D97-AF65-F5344CB8AC3E}">
        <p14:creationId xmlns:p14="http://schemas.microsoft.com/office/powerpoint/2010/main" val="34499833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83700"/>
                                        </p:tgtEl>
                                        <p:attrNameLst>
                                          <p:attrName>style.visibility</p:attrName>
                                        </p:attrNameLst>
                                      </p:cBhvr>
                                      <p:to>
                                        <p:strVal val="visible"/>
                                      </p:to>
                                    </p:set>
                                    <p:animEffect transition="in" filter="fade">
                                      <p:cBhvr>
                                        <p:cTn id="7" dur="500"/>
                                        <p:tgtEl>
                                          <p:spTgt spid="283700"/>
                                        </p:tgtEl>
                                      </p:cBhvr>
                                    </p:animEffect>
                                  </p:childTnLst>
                                </p:cTn>
                              </p:par>
                              <p:par>
                                <p:cTn id="8" presetID="10" presetClass="entr" presetSubtype="0" fill="hold" nodeType="withEffect">
                                  <p:stCondLst>
                                    <p:cond delay="0"/>
                                  </p:stCondLst>
                                  <p:childTnLst>
                                    <p:set>
                                      <p:cBhvr>
                                        <p:cTn id="9" dur="1" fill="hold">
                                          <p:stCondLst>
                                            <p:cond delay="0"/>
                                          </p:stCondLst>
                                        </p:cTn>
                                        <p:tgtEl>
                                          <p:spTgt spid="283702"/>
                                        </p:tgtEl>
                                        <p:attrNameLst>
                                          <p:attrName>style.visibility</p:attrName>
                                        </p:attrNameLst>
                                      </p:cBhvr>
                                      <p:to>
                                        <p:strVal val="visible"/>
                                      </p:to>
                                    </p:set>
                                    <p:animEffect transition="in" filter="fade">
                                      <p:cBhvr>
                                        <p:cTn id="10" dur="500"/>
                                        <p:tgtEl>
                                          <p:spTgt spid="2837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83748"/>
                                        </p:tgtEl>
                                        <p:attrNameLst>
                                          <p:attrName>style.visibility</p:attrName>
                                        </p:attrNameLst>
                                      </p:cBhvr>
                                      <p:to>
                                        <p:strVal val="visible"/>
                                      </p:to>
                                    </p:set>
                                    <p:animEffect transition="in" filter="fade">
                                      <p:cBhvr>
                                        <p:cTn id="15" dur="500"/>
                                        <p:tgtEl>
                                          <p:spTgt spid="283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700" grpId="0" animBg="1"/>
      <p:bldP spid="2837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34B5B3EF-6DFC-6F48-0FD2-6AEF9464A01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BE45421-10D5-0B43-A8F7-98ED14B944C4}" type="slidenum">
              <a:rPr kumimoji="0" lang="en-US" altLang="zh-CN" sz="1000">
                <a:solidFill>
                  <a:schemeClr val="bg2"/>
                </a:solidFill>
                <a:ea typeface="华文行楷" panose="02010800040101010101" pitchFamily="2" charset="-122"/>
              </a:rPr>
              <a:pPr>
                <a:spcBef>
                  <a:spcPct val="0"/>
                </a:spcBef>
                <a:buClrTx/>
                <a:buSzTx/>
                <a:buFontTx/>
                <a:buNone/>
              </a:pPr>
              <a:t>33</a:t>
            </a:fld>
            <a:endParaRPr kumimoji="0" lang="en-US" altLang="zh-CN" sz="1000">
              <a:solidFill>
                <a:schemeClr val="bg2"/>
              </a:solidFill>
              <a:ea typeface="华文行楷" panose="02010800040101010101" pitchFamily="2" charset="-122"/>
            </a:endParaRPr>
          </a:p>
        </p:txBody>
      </p:sp>
      <p:sp>
        <p:nvSpPr>
          <p:cNvPr id="272393" name="Rectangle 9">
            <a:extLst>
              <a:ext uri="{FF2B5EF4-FFF2-40B4-BE49-F238E27FC236}">
                <a16:creationId xmlns:a16="http://schemas.microsoft.com/office/drawing/2014/main" id="{52F16185-A4D2-A9FD-C5DF-7A1C695CC7F6}"/>
              </a:ext>
            </a:extLst>
          </p:cNvPr>
          <p:cNvSpPr>
            <a:spLocks noChangeArrowheads="1"/>
          </p:cNvSpPr>
          <p:nvPr/>
        </p:nvSpPr>
        <p:spPr bwMode="auto">
          <a:xfrm>
            <a:off x="3041650" y="1493838"/>
            <a:ext cx="5399088" cy="1258887"/>
          </a:xfrm>
          <a:prstGeom prst="rect">
            <a:avLst/>
          </a:prstGeom>
          <a:gradFill rotWithShape="0">
            <a:gsLst>
              <a:gs pos="0">
                <a:srgbClr val="CCFFCC"/>
              </a:gs>
              <a:gs pos="100000">
                <a:srgbClr val="FFFFFF"/>
              </a:gs>
            </a:gsLst>
            <a:lin ang="0" scaled="1"/>
          </a:gradFill>
          <a:ln>
            <a:noFill/>
          </a:ln>
          <a:effectLst/>
          <a:extLs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kumimoji="0" lang="zh-CN" altLang="en-US" sz="2000" b="1">
                <a:solidFill>
                  <a:srgbClr val="000000"/>
                </a:solidFill>
                <a:latin typeface="幼圆" pitchFamily="49" charset="-122"/>
                <a:ea typeface="幼圆" pitchFamily="49" charset="-122"/>
              </a:rPr>
              <a:t>把每个策略方案的损益值视为离散型随机变量，求出它的期望值，并以此作为方案比较选优的依据。</a:t>
            </a:r>
          </a:p>
        </p:txBody>
      </p:sp>
      <p:sp>
        <p:nvSpPr>
          <p:cNvPr id="272394" name="Oval 10">
            <a:extLst>
              <a:ext uri="{FF2B5EF4-FFF2-40B4-BE49-F238E27FC236}">
                <a16:creationId xmlns:a16="http://schemas.microsoft.com/office/drawing/2014/main" id="{9A97E224-F62A-C806-2BDC-AAB5B1C0E023}"/>
              </a:ext>
            </a:extLst>
          </p:cNvPr>
          <p:cNvSpPr>
            <a:spLocks noChangeArrowheads="1"/>
          </p:cNvSpPr>
          <p:nvPr/>
        </p:nvSpPr>
        <p:spPr bwMode="auto">
          <a:xfrm>
            <a:off x="927100" y="1854200"/>
            <a:ext cx="1552575" cy="758825"/>
          </a:xfrm>
          <a:prstGeom prst="ellipse">
            <a:avLst/>
          </a:prstGeom>
          <a:gradFill rotWithShape="1">
            <a:gsLst>
              <a:gs pos="0">
                <a:srgbClr val="E3F2F3"/>
              </a:gs>
              <a:gs pos="50000">
                <a:srgbClr val="BBE0E3"/>
              </a:gs>
              <a:gs pos="100000">
                <a:srgbClr val="E3F2F3"/>
              </a:gs>
            </a:gsLst>
            <a:lin ang="5400000" scaled="1"/>
          </a:gradFill>
          <a:ln>
            <a:noFill/>
          </a:ln>
          <a:effectLst>
            <a:prstShdw prst="shdw17" dist="17961" dir="2700000">
              <a:srgbClr val="708688"/>
            </a:prstShdw>
          </a:effectLst>
          <a:extLst>
            <a:ext uri="{91240B29-F687-4F45-9708-019B960494DF}">
              <a14:hiddenLine xmlns:a14="http://schemas.microsoft.com/office/drawing/2010/main" w="6350" algn="ctr">
                <a:solidFill>
                  <a:srgbClr val="000000"/>
                </a:solidFill>
                <a:round/>
                <a:headEnd/>
                <a:tailEnd/>
              </a14:hiddenLine>
            </a:ext>
          </a:extLst>
        </p:spPr>
        <p:txBody>
          <a:bodyPr lIns="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000" b="1">
                <a:solidFill>
                  <a:srgbClr val="008080"/>
                </a:solidFill>
                <a:latin typeface="幼圆" pitchFamily="49" charset="-122"/>
                <a:ea typeface="幼圆" pitchFamily="49" charset="-122"/>
              </a:rPr>
              <a:t>期望值</a:t>
            </a:r>
          </a:p>
          <a:p>
            <a:pPr algn="ctr" eaLnBrk="1" hangingPunct="1">
              <a:spcBef>
                <a:spcPct val="0"/>
              </a:spcBef>
              <a:buClrTx/>
              <a:buSzTx/>
              <a:buFontTx/>
              <a:buNone/>
            </a:pPr>
            <a:r>
              <a:rPr kumimoji="0" lang="zh-CN" altLang="en-US" sz="2000" b="1">
                <a:solidFill>
                  <a:srgbClr val="008080"/>
                </a:solidFill>
                <a:latin typeface="幼圆" pitchFamily="49" charset="-122"/>
                <a:ea typeface="幼圆" pitchFamily="49" charset="-122"/>
              </a:rPr>
              <a:t>准则</a:t>
            </a:r>
          </a:p>
        </p:txBody>
      </p:sp>
      <p:sp>
        <p:nvSpPr>
          <p:cNvPr id="272395" name="AutoShape 11">
            <a:extLst>
              <a:ext uri="{FF2B5EF4-FFF2-40B4-BE49-F238E27FC236}">
                <a16:creationId xmlns:a16="http://schemas.microsoft.com/office/drawing/2014/main" id="{F8D75B1A-F852-6184-E2BE-89BF396D2F1A}"/>
              </a:ext>
            </a:extLst>
          </p:cNvPr>
          <p:cNvSpPr>
            <a:spLocks/>
          </p:cNvSpPr>
          <p:nvPr/>
        </p:nvSpPr>
        <p:spPr bwMode="auto">
          <a:xfrm>
            <a:off x="2592388" y="1539875"/>
            <a:ext cx="269875" cy="1258888"/>
          </a:xfrm>
          <a:prstGeom prst="leftBrace">
            <a:avLst>
              <a:gd name="adj1" fmla="val 38873"/>
              <a:gd name="adj2" fmla="val 50000"/>
            </a:avLst>
          </a:prstGeom>
          <a:gradFill rotWithShape="1">
            <a:gsLst>
              <a:gs pos="0">
                <a:srgbClr val="C9C9C9"/>
              </a:gs>
              <a:gs pos="100000">
                <a:srgbClr val="EAEAEA"/>
              </a:gs>
            </a:gsLst>
            <a:lin ang="0" scaled="1"/>
          </a:gradFill>
          <a:ln>
            <a:noFill/>
          </a:ln>
          <a:effectLst/>
          <a:extLst>
            <a:ext uri="{91240B29-F687-4F45-9708-019B960494DF}">
              <a14:hiddenLine xmlns:a14="http://schemas.microsoft.com/office/drawing/2010/main" w="19050">
                <a:solidFill>
                  <a:srgbClr val="5CB1EA"/>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2396" name="Text Box 12">
            <a:extLst>
              <a:ext uri="{FF2B5EF4-FFF2-40B4-BE49-F238E27FC236}">
                <a16:creationId xmlns:a16="http://schemas.microsoft.com/office/drawing/2014/main" id="{6719D979-3266-135E-1A96-200AE49E806B}"/>
              </a:ext>
            </a:extLst>
          </p:cNvPr>
          <p:cNvSpPr txBox="1">
            <a:spLocks noChangeArrowheads="1"/>
          </p:cNvSpPr>
          <p:nvPr/>
        </p:nvSpPr>
        <p:spPr bwMode="auto">
          <a:xfrm>
            <a:off x="971550" y="1042988"/>
            <a:ext cx="5400675" cy="457200"/>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spcBef>
                <a:spcPct val="0"/>
              </a:spcBef>
              <a:buClrTx/>
              <a:buSzTx/>
              <a:buFontTx/>
              <a:buNone/>
            </a:pPr>
            <a:r>
              <a:rPr kumimoji="0" lang="zh-CN" altLang="zh-CN" sz="2000" b="1" dirty="0">
                <a:solidFill>
                  <a:srgbClr val="000000"/>
                </a:solidFill>
                <a:latin typeface="Arial" panose="020B0604020202020204" pitchFamily="34" charset="0"/>
                <a:ea typeface="幼圆" pitchFamily="49" charset="-122"/>
              </a:rPr>
              <a:t>②</a:t>
            </a:r>
            <a:r>
              <a:rPr kumimoji="0" lang="en-US" altLang="zh-CN" sz="2000" b="1" dirty="0">
                <a:solidFill>
                  <a:srgbClr val="000000"/>
                </a:solidFill>
                <a:latin typeface="Arial" panose="020B0604020202020204" pitchFamily="34" charset="0"/>
                <a:ea typeface="幼圆" pitchFamily="49" charset="-122"/>
              </a:rPr>
              <a:t>   </a:t>
            </a:r>
            <a:r>
              <a:rPr kumimoji="0" lang="zh-CN" altLang="en-US" sz="2000" b="1" dirty="0">
                <a:solidFill>
                  <a:srgbClr val="000000"/>
                </a:solidFill>
                <a:latin typeface="Arial" panose="020B0604020202020204" pitchFamily="34" charset="0"/>
                <a:ea typeface="幼圆" pitchFamily="49" charset="-122"/>
              </a:rPr>
              <a:t>期望值准则</a:t>
            </a:r>
          </a:p>
        </p:txBody>
      </p:sp>
      <p:graphicFrame>
        <p:nvGraphicFramePr>
          <p:cNvPr id="272398" name="Object 14">
            <a:extLst>
              <a:ext uri="{FF2B5EF4-FFF2-40B4-BE49-F238E27FC236}">
                <a16:creationId xmlns:a16="http://schemas.microsoft.com/office/drawing/2014/main" id="{13040B15-EABB-D1F8-B1ED-A048030CC314}"/>
              </a:ext>
            </a:extLst>
          </p:cNvPr>
          <p:cNvGraphicFramePr>
            <a:graphicFrameLocks noChangeAspect="1"/>
          </p:cNvGraphicFramePr>
          <p:nvPr>
            <p:extLst>
              <p:ext uri="{D42A27DB-BD31-4B8C-83A1-F6EECF244321}">
                <p14:modId xmlns:p14="http://schemas.microsoft.com/office/powerpoint/2010/main" val="102576370"/>
              </p:ext>
            </p:extLst>
          </p:nvPr>
        </p:nvGraphicFramePr>
        <p:xfrm>
          <a:off x="3131839" y="3249613"/>
          <a:ext cx="2776835" cy="720725"/>
        </p:xfrm>
        <a:graphic>
          <a:graphicData uri="http://schemas.openxmlformats.org/presentationml/2006/ole">
            <mc:AlternateContent xmlns:mc="http://schemas.openxmlformats.org/markup-compatibility/2006">
              <mc:Choice xmlns:v="urn:schemas-microsoft-com:vml" Requires="v">
                <p:oleObj name="Equation" r:id="rId2" imgW="32766000" imgH="10236200" progId="Equation.DSMT4">
                  <p:embed/>
                </p:oleObj>
              </mc:Choice>
              <mc:Fallback>
                <p:oleObj name="Equation" r:id="rId2" imgW="32766000" imgH="10236200" progId="Equation.DSMT4">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131839" y="3249613"/>
                        <a:ext cx="2776835" cy="720725"/>
                      </a:xfrm>
                      <a:prstGeom prst="rect">
                        <a:avLst/>
                      </a:prstGeom>
                      <a:solidFill>
                        <a:srgbClr val="EDF9F4"/>
                      </a:solidFill>
                      <a:ln>
                        <a:noFill/>
                      </a:ln>
                      <a:effectLst>
                        <a:prstShdw prst="shdw17" dist="17961" dir="2700000">
                          <a:srgbClr val="8E9592"/>
                        </a:prstShdw>
                      </a:effectLst>
                    </p:spPr>
                  </p:pic>
                </p:oleObj>
              </mc:Fallback>
            </mc:AlternateContent>
          </a:graphicData>
        </a:graphic>
      </p:graphicFrame>
      <p:sp>
        <p:nvSpPr>
          <p:cNvPr id="272399" name="Rectangle 15">
            <a:extLst>
              <a:ext uri="{FF2B5EF4-FFF2-40B4-BE49-F238E27FC236}">
                <a16:creationId xmlns:a16="http://schemas.microsoft.com/office/drawing/2014/main" id="{1AF149D2-1E54-30F0-A2B3-D4B8239DAE8F}"/>
              </a:ext>
            </a:extLst>
          </p:cNvPr>
          <p:cNvSpPr>
            <a:spLocks noChangeArrowheads="1"/>
          </p:cNvSpPr>
          <p:nvPr/>
        </p:nvSpPr>
        <p:spPr bwMode="auto">
          <a:xfrm>
            <a:off x="927100" y="5184775"/>
            <a:ext cx="6911975" cy="1158875"/>
          </a:xfrm>
          <a:prstGeom prst="rect">
            <a:avLst/>
          </a:prstGeom>
          <a:gradFill rotWithShape="1">
            <a:gsLst>
              <a:gs pos="0">
                <a:srgbClr val="EAFDD7"/>
              </a:gs>
              <a:gs pos="100000">
                <a:srgbClr val="FCFFFF"/>
              </a:gs>
            </a:gsLst>
            <a:lin ang="0" scaled="1"/>
          </a:gra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30000"/>
              </a:spcBef>
              <a:buClrTx/>
              <a:buSzTx/>
              <a:buFontTx/>
              <a:buNone/>
            </a:pPr>
            <a:r>
              <a:rPr kumimoji="0" lang="zh-CN" altLang="en-US" sz="2400"/>
              <a:t>判断准则</a:t>
            </a:r>
            <a:r>
              <a:rPr kumimoji="0" lang="en-US" altLang="zh-CN" sz="2400"/>
              <a:t>:</a:t>
            </a:r>
          </a:p>
          <a:p>
            <a:pPr eaLnBrk="1" hangingPunct="1">
              <a:spcBef>
                <a:spcPct val="30000"/>
              </a:spcBef>
              <a:buClrTx/>
              <a:buSzTx/>
              <a:buFontTx/>
              <a:buNone/>
            </a:pPr>
            <a:r>
              <a:rPr lang="zh-CN" altLang="en-US" sz="2000" b="1">
                <a:solidFill>
                  <a:schemeClr val="tx1"/>
                </a:solidFill>
                <a:latin typeface="幼圆" pitchFamily="49" charset="-122"/>
                <a:ea typeface="幼圆" pitchFamily="49" charset="-122"/>
              </a:rPr>
              <a:t>当决策目标是收益最大时，应选</a:t>
            </a:r>
            <a:r>
              <a:rPr lang="en-US" altLang="zh-CN" sz="2000" b="1">
                <a:solidFill>
                  <a:schemeClr val="tx1"/>
                </a:solidFill>
                <a:latin typeface="幼圆" pitchFamily="49" charset="-122"/>
                <a:ea typeface="幼圆" pitchFamily="49" charset="-122"/>
              </a:rPr>
              <a:t>max{E(A</a:t>
            </a:r>
            <a:r>
              <a:rPr lang="en-US" altLang="zh-CN" sz="2000" b="1" baseline="-18000">
                <a:solidFill>
                  <a:schemeClr val="tx1"/>
                </a:solidFill>
                <a:latin typeface="幼圆" pitchFamily="49" charset="-122"/>
                <a:ea typeface="幼圆" pitchFamily="49" charset="-122"/>
              </a:rPr>
              <a:t>i</a:t>
            </a:r>
            <a:r>
              <a:rPr lang="en-US" altLang="zh-CN" sz="2000" b="1">
                <a:solidFill>
                  <a:schemeClr val="tx1"/>
                </a:solidFill>
                <a:latin typeface="幼圆" pitchFamily="49" charset="-122"/>
                <a:ea typeface="幼圆" pitchFamily="49" charset="-122"/>
              </a:rPr>
              <a:t>)}</a:t>
            </a:r>
            <a:r>
              <a:rPr lang="zh-CN" altLang="en-US" sz="2000" b="1">
                <a:solidFill>
                  <a:schemeClr val="tx1"/>
                </a:solidFill>
                <a:latin typeface="幼圆" pitchFamily="49" charset="-122"/>
                <a:ea typeface="幼圆" pitchFamily="49" charset="-122"/>
              </a:rPr>
              <a:t>所对应的方案；</a:t>
            </a:r>
          </a:p>
          <a:p>
            <a:pPr eaLnBrk="1" hangingPunct="1">
              <a:spcBef>
                <a:spcPct val="30000"/>
              </a:spcBef>
              <a:buClrTx/>
              <a:buSzTx/>
              <a:buFontTx/>
              <a:buNone/>
            </a:pPr>
            <a:r>
              <a:rPr lang="zh-CN" altLang="en-US" sz="2000" b="1">
                <a:solidFill>
                  <a:schemeClr val="tx1"/>
                </a:solidFill>
                <a:latin typeface="幼圆" pitchFamily="49" charset="-122"/>
                <a:ea typeface="幼圆" pitchFamily="49" charset="-122"/>
              </a:rPr>
              <a:t>当决策目标是损失最小时，应选</a:t>
            </a:r>
            <a:r>
              <a:rPr lang="en-US" altLang="zh-CN" sz="2000" b="1">
                <a:solidFill>
                  <a:schemeClr val="tx1"/>
                </a:solidFill>
                <a:latin typeface="幼圆" pitchFamily="49" charset="-122"/>
                <a:ea typeface="幼圆" pitchFamily="49" charset="-122"/>
              </a:rPr>
              <a:t>min{E(A</a:t>
            </a:r>
            <a:r>
              <a:rPr lang="en-US" altLang="zh-CN" sz="2000" b="1" baseline="-18000">
                <a:solidFill>
                  <a:schemeClr val="tx1"/>
                </a:solidFill>
                <a:latin typeface="幼圆" pitchFamily="49" charset="-122"/>
                <a:ea typeface="幼圆" pitchFamily="49" charset="-122"/>
              </a:rPr>
              <a:t>i</a:t>
            </a:r>
            <a:r>
              <a:rPr lang="en-US" altLang="zh-CN" sz="2000" b="1">
                <a:solidFill>
                  <a:schemeClr val="tx1"/>
                </a:solidFill>
                <a:latin typeface="幼圆" pitchFamily="49" charset="-122"/>
                <a:ea typeface="幼圆" pitchFamily="49" charset="-122"/>
              </a:rPr>
              <a:t>)}</a:t>
            </a:r>
            <a:r>
              <a:rPr lang="zh-CN" altLang="en-US" sz="2000" b="1">
                <a:solidFill>
                  <a:schemeClr val="tx1"/>
                </a:solidFill>
                <a:latin typeface="幼圆" pitchFamily="49" charset="-122"/>
                <a:ea typeface="幼圆" pitchFamily="49" charset="-122"/>
              </a:rPr>
              <a:t>所对应的方案。</a:t>
            </a:r>
          </a:p>
        </p:txBody>
      </p:sp>
      <p:sp>
        <p:nvSpPr>
          <p:cNvPr id="272400" name="Text Box 16">
            <a:extLst>
              <a:ext uri="{FF2B5EF4-FFF2-40B4-BE49-F238E27FC236}">
                <a16:creationId xmlns:a16="http://schemas.microsoft.com/office/drawing/2014/main" id="{5F02D331-DBC0-FC82-149B-DC1C22D9F8FB}"/>
              </a:ext>
            </a:extLst>
          </p:cNvPr>
          <p:cNvSpPr txBox="1">
            <a:spLocks noChangeArrowheads="1"/>
          </p:cNvSpPr>
          <p:nvPr/>
        </p:nvSpPr>
        <p:spPr bwMode="auto">
          <a:xfrm>
            <a:off x="900113" y="3968750"/>
            <a:ext cx="7561262"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kumimoji="0" lang="zh-CN" altLang="en-US" sz="2000" b="1">
                <a:solidFill>
                  <a:schemeClr val="tx1"/>
                </a:solidFill>
                <a:latin typeface="幼圆" pitchFamily="49" charset="-122"/>
                <a:ea typeface="幼圆" pitchFamily="49" charset="-122"/>
              </a:rPr>
              <a:t>式中：</a:t>
            </a:r>
            <a:r>
              <a:rPr kumimoji="0" lang="en-US" altLang="zh-CN" sz="2000" b="1">
                <a:solidFill>
                  <a:schemeClr val="tx1"/>
                </a:solidFill>
                <a:latin typeface="幼圆" pitchFamily="49" charset="-122"/>
                <a:ea typeface="幼圆" pitchFamily="49" charset="-122"/>
              </a:rPr>
              <a:t>E(A</a:t>
            </a:r>
            <a:r>
              <a:rPr kumimoji="0" lang="en-US" altLang="zh-CN" sz="2000" b="1" baseline="-25000">
                <a:solidFill>
                  <a:schemeClr val="tx1"/>
                </a:solidFill>
                <a:latin typeface="幼圆" pitchFamily="49" charset="-122"/>
                <a:ea typeface="幼圆" pitchFamily="49" charset="-122"/>
              </a:rPr>
              <a:t>i</a:t>
            </a:r>
            <a:r>
              <a:rPr kumimoji="0" lang="en-US" altLang="zh-CN" sz="2000" b="1">
                <a:solidFill>
                  <a:schemeClr val="tx1"/>
                </a:solidFill>
                <a:latin typeface="幼圆" pitchFamily="49" charset="-122"/>
                <a:ea typeface="幼圆" pitchFamily="49" charset="-122"/>
              </a:rPr>
              <a:t>)</a:t>
            </a:r>
            <a:r>
              <a:rPr kumimoji="0" lang="en-US" altLang="zh-CN" sz="2000" b="1">
                <a:solidFill>
                  <a:schemeClr val="tx1"/>
                </a:solidFill>
                <a:ea typeface="幼圆" pitchFamily="49" charset="-122"/>
              </a:rPr>
              <a:t>—</a:t>
            </a:r>
            <a:r>
              <a:rPr kumimoji="0" lang="zh-CN" altLang="en-US" sz="2000" b="1">
                <a:solidFill>
                  <a:schemeClr val="tx1"/>
                </a:solidFill>
                <a:latin typeface="幼圆" pitchFamily="49" charset="-122"/>
                <a:ea typeface="幼圆" pitchFamily="49" charset="-122"/>
              </a:rPr>
              <a:t>第</a:t>
            </a:r>
            <a:r>
              <a:rPr kumimoji="0" lang="en-US" altLang="zh-CN" sz="2000" b="1">
                <a:solidFill>
                  <a:schemeClr val="tx1"/>
                </a:solidFill>
                <a:latin typeface="幼圆" pitchFamily="49" charset="-122"/>
                <a:ea typeface="幼圆" pitchFamily="49" charset="-122"/>
              </a:rPr>
              <a:t>i</a:t>
            </a:r>
            <a:r>
              <a:rPr kumimoji="0" lang="zh-CN" altLang="en-US" sz="2000" b="1">
                <a:solidFill>
                  <a:schemeClr val="tx1"/>
                </a:solidFill>
                <a:latin typeface="幼圆" pitchFamily="49" charset="-122"/>
                <a:ea typeface="幼圆" pitchFamily="49" charset="-122"/>
              </a:rPr>
              <a:t>个策略方案损益值的期望值；</a:t>
            </a:r>
          </a:p>
          <a:p>
            <a:pPr eaLnBrk="1" hangingPunct="1">
              <a:lnSpc>
                <a:spcPct val="110000"/>
              </a:lnSpc>
              <a:spcBef>
                <a:spcPct val="0"/>
              </a:spcBef>
              <a:buClrTx/>
              <a:buSzTx/>
              <a:buFontTx/>
              <a:buNone/>
            </a:pPr>
            <a:r>
              <a:rPr kumimoji="0" lang="zh-CN" altLang="en-US" sz="2000" b="1">
                <a:solidFill>
                  <a:schemeClr val="tx1"/>
                </a:solidFill>
                <a:latin typeface="幼圆" pitchFamily="49" charset="-122"/>
                <a:ea typeface="幼圆" pitchFamily="49" charset="-122"/>
              </a:rPr>
              <a:t>      </a:t>
            </a:r>
            <a:r>
              <a:rPr kumimoji="0" lang="en-US" altLang="zh-CN" sz="2000" b="1">
                <a:solidFill>
                  <a:schemeClr val="tx1"/>
                </a:solidFill>
                <a:latin typeface="幼圆" pitchFamily="49" charset="-122"/>
                <a:ea typeface="幼圆" pitchFamily="49" charset="-122"/>
              </a:rPr>
              <a:t>R</a:t>
            </a:r>
            <a:r>
              <a:rPr kumimoji="0" lang="en-US" altLang="zh-CN" sz="2000" b="1" baseline="-25000">
                <a:solidFill>
                  <a:schemeClr val="tx1"/>
                </a:solidFill>
                <a:latin typeface="幼圆" pitchFamily="49" charset="-122"/>
                <a:ea typeface="幼圆" pitchFamily="49" charset="-122"/>
              </a:rPr>
              <a:t>ij</a:t>
            </a:r>
            <a:r>
              <a:rPr kumimoji="0" lang="en-US" altLang="zh-CN" sz="2000" b="1">
                <a:solidFill>
                  <a:schemeClr val="tx1"/>
                </a:solidFill>
                <a:ea typeface="幼圆" pitchFamily="49" charset="-122"/>
              </a:rPr>
              <a:t>—</a:t>
            </a:r>
            <a:r>
              <a:rPr kumimoji="0" lang="zh-CN" altLang="en-US" sz="2000" b="1">
                <a:solidFill>
                  <a:schemeClr val="tx1"/>
                </a:solidFill>
                <a:latin typeface="幼圆" pitchFamily="49" charset="-122"/>
                <a:ea typeface="幼圆" pitchFamily="49" charset="-122"/>
              </a:rPr>
              <a:t>第</a:t>
            </a:r>
            <a:r>
              <a:rPr kumimoji="0" lang="en-US" altLang="zh-CN" sz="2000" b="1">
                <a:solidFill>
                  <a:schemeClr val="tx1"/>
                </a:solidFill>
                <a:latin typeface="幼圆" pitchFamily="49" charset="-122"/>
                <a:ea typeface="幼圆" pitchFamily="49" charset="-122"/>
              </a:rPr>
              <a:t>i</a:t>
            </a:r>
            <a:r>
              <a:rPr kumimoji="0" lang="zh-CN" altLang="en-US" sz="2000" b="1">
                <a:solidFill>
                  <a:schemeClr val="tx1"/>
                </a:solidFill>
                <a:latin typeface="幼圆" pitchFamily="49" charset="-122"/>
                <a:ea typeface="幼圆" pitchFamily="49" charset="-122"/>
              </a:rPr>
              <a:t>个策略方案在第</a:t>
            </a:r>
            <a:r>
              <a:rPr kumimoji="0" lang="en-US" altLang="zh-CN" sz="2000" b="1">
                <a:solidFill>
                  <a:schemeClr val="tx1"/>
                </a:solidFill>
                <a:latin typeface="幼圆" pitchFamily="49" charset="-122"/>
                <a:ea typeface="幼圆" pitchFamily="49" charset="-122"/>
              </a:rPr>
              <a:t>j</a:t>
            </a:r>
            <a:r>
              <a:rPr kumimoji="0" lang="zh-CN" altLang="en-US" sz="2000" b="1">
                <a:solidFill>
                  <a:schemeClr val="tx1"/>
                </a:solidFill>
                <a:latin typeface="幼圆" pitchFamily="49" charset="-122"/>
                <a:ea typeface="幼圆" pitchFamily="49" charset="-122"/>
              </a:rPr>
              <a:t>种状态下的损益值； </a:t>
            </a:r>
          </a:p>
          <a:p>
            <a:pPr eaLnBrk="1" hangingPunct="1">
              <a:lnSpc>
                <a:spcPct val="110000"/>
              </a:lnSpc>
              <a:spcBef>
                <a:spcPct val="0"/>
              </a:spcBef>
              <a:buClrTx/>
              <a:buSzTx/>
              <a:buFontTx/>
              <a:buNone/>
            </a:pPr>
            <a:r>
              <a:rPr kumimoji="0" lang="zh-CN" altLang="en-US" sz="2000" b="1">
                <a:solidFill>
                  <a:schemeClr val="tx1"/>
                </a:solidFill>
                <a:latin typeface="幼圆" pitchFamily="49" charset="-122"/>
                <a:ea typeface="幼圆" pitchFamily="49" charset="-122"/>
              </a:rPr>
              <a:t>      </a:t>
            </a:r>
            <a:r>
              <a:rPr kumimoji="0" lang="en-US" altLang="zh-CN" sz="2000" b="1">
                <a:solidFill>
                  <a:schemeClr val="tx1"/>
                </a:solidFill>
                <a:latin typeface="幼圆" pitchFamily="49" charset="-122"/>
                <a:ea typeface="幼圆" pitchFamily="49" charset="-122"/>
              </a:rPr>
              <a:t>P(S</a:t>
            </a:r>
            <a:r>
              <a:rPr kumimoji="0" lang="en-US" altLang="zh-CN" sz="2000" b="1" baseline="-25000">
                <a:solidFill>
                  <a:schemeClr val="tx1"/>
                </a:solidFill>
                <a:latin typeface="幼圆" pitchFamily="49" charset="-122"/>
                <a:ea typeface="幼圆" pitchFamily="49" charset="-122"/>
              </a:rPr>
              <a:t>j</a:t>
            </a:r>
            <a:r>
              <a:rPr kumimoji="0" lang="en-US" altLang="zh-CN" sz="2000" b="1">
                <a:solidFill>
                  <a:schemeClr val="tx1"/>
                </a:solidFill>
                <a:latin typeface="幼圆" pitchFamily="49" charset="-122"/>
                <a:ea typeface="幼圆" pitchFamily="49" charset="-122"/>
              </a:rPr>
              <a:t>)</a:t>
            </a:r>
            <a:r>
              <a:rPr kumimoji="0" lang="en-US" altLang="zh-CN" sz="2000" b="1">
                <a:solidFill>
                  <a:schemeClr val="tx1"/>
                </a:solidFill>
                <a:ea typeface="幼圆" pitchFamily="49" charset="-122"/>
              </a:rPr>
              <a:t>—</a:t>
            </a:r>
            <a:r>
              <a:rPr kumimoji="0" lang="zh-CN" altLang="en-US" sz="2000" b="1">
                <a:solidFill>
                  <a:schemeClr val="tx1"/>
                </a:solidFill>
                <a:latin typeface="幼圆" pitchFamily="49" charset="-122"/>
                <a:ea typeface="幼圆" pitchFamily="49" charset="-122"/>
              </a:rPr>
              <a:t>第</a:t>
            </a:r>
            <a:r>
              <a:rPr kumimoji="0" lang="en-US" altLang="zh-CN" sz="2000" b="1">
                <a:solidFill>
                  <a:schemeClr val="tx1"/>
                </a:solidFill>
                <a:latin typeface="幼圆" pitchFamily="49" charset="-122"/>
                <a:ea typeface="幼圆" pitchFamily="49" charset="-122"/>
              </a:rPr>
              <a:t>j</a:t>
            </a:r>
            <a:r>
              <a:rPr kumimoji="0" lang="zh-CN" altLang="en-US" sz="2000" b="1">
                <a:solidFill>
                  <a:schemeClr val="tx1"/>
                </a:solidFill>
                <a:latin typeface="幼圆" pitchFamily="49" charset="-122"/>
                <a:ea typeface="幼圆" pitchFamily="49" charset="-122"/>
              </a:rPr>
              <a:t>种状态发生的概率。</a:t>
            </a:r>
          </a:p>
        </p:txBody>
      </p:sp>
      <p:sp>
        <p:nvSpPr>
          <p:cNvPr id="272401" name="AutoShape 17">
            <a:hlinkClick r:id="" action="ppaction://customshow?id=10&amp;return=true" highlightClick="1"/>
            <a:extLst>
              <a:ext uri="{FF2B5EF4-FFF2-40B4-BE49-F238E27FC236}">
                <a16:creationId xmlns:a16="http://schemas.microsoft.com/office/drawing/2014/main" id="{AF6C0711-F440-887D-27A1-FC2F56ACF8E3}"/>
              </a:ext>
            </a:extLst>
          </p:cNvPr>
          <p:cNvSpPr>
            <a:spLocks noChangeArrowheads="1"/>
          </p:cNvSpPr>
          <p:nvPr/>
        </p:nvSpPr>
        <p:spPr bwMode="auto">
          <a:xfrm>
            <a:off x="8037513" y="6173788"/>
            <a:ext cx="720725" cy="360362"/>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1"/>
                </a:solidFill>
                <a:latin typeface="幼圆" pitchFamily="49" charset="-122"/>
                <a:ea typeface="幼圆" pitchFamily="49" charset="-122"/>
              </a:rPr>
              <a:t>例题</a:t>
            </a:r>
          </a:p>
        </p:txBody>
      </p:sp>
      <p:sp>
        <p:nvSpPr>
          <p:cNvPr id="272402" name="Rectangle 18">
            <a:extLst>
              <a:ext uri="{FF2B5EF4-FFF2-40B4-BE49-F238E27FC236}">
                <a16:creationId xmlns:a16="http://schemas.microsoft.com/office/drawing/2014/main" id="{42E27F90-BC6B-308D-832F-2E0D392C8290}"/>
              </a:ext>
            </a:extLst>
          </p:cNvPr>
          <p:cNvSpPr>
            <a:spLocks noChangeArrowheads="1"/>
          </p:cNvSpPr>
          <p:nvPr/>
        </p:nvSpPr>
        <p:spPr bwMode="auto">
          <a:xfrm>
            <a:off x="915988" y="2797175"/>
            <a:ext cx="4273550"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0" lang="zh-CN" altLang="en-US" sz="2000" b="1">
                <a:latin typeface="幼圆" pitchFamily="49" charset="-122"/>
                <a:ea typeface="幼圆" pitchFamily="49" charset="-122"/>
              </a:rPr>
              <a:t>策略方案损益值的期望值计算公式：</a:t>
            </a:r>
          </a:p>
        </p:txBody>
      </p:sp>
      <p:sp>
        <p:nvSpPr>
          <p:cNvPr id="3" name="Rectangle 2">
            <a:extLst>
              <a:ext uri="{FF2B5EF4-FFF2-40B4-BE49-F238E27FC236}">
                <a16:creationId xmlns:a16="http://schemas.microsoft.com/office/drawing/2014/main" id="{AF7FCA2E-7341-C027-3F35-88357D7B4643}"/>
              </a:ext>
            </a:extLst>
          </p:cNvPr>
          <p:cNvSpPr>
            <a:spLocks noGrp="1" noChangeArrowheads="1"/>
          </p:cNvSpPr>
          <p:nvPr>
            <p:ph type="title"/>
          </p:nvPr>
        </p:nvSpPr>
        <p:spPr>
          <a:xfrm>
            <a:off x="1150938" y="142875"/>
            <a:ext cx="7793037" cy="838200"/>
          </a:xfrm>
        </p:spPr>
        <p:txBody>
          <a:bodyPr/>
          <a:lstStyle/>
          <a:p>
            <a:pPr eaLnBrk="1" hangingPunct="1"/>
            <a:r>
              <a:rPr lang="en-US" altLang="zh-CN" dirty="0"/>
              <a:t>3</a:t>
            </a:r>
            <a:r>
              <a:rPr lang="en-US" altLang="zh-CN" kern="0" dirty="0"/>
              <a:t>.</a:t>
            </a:r>
            <a:r>
              <a:rPr lang="zh-CN" altLang="en-US" kern="0" dirty="0"/>
              <a:t>风险决策</a:t>
            </a:r>
            <a:endParaRPr lang="zh-CN" altLang="en-US"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2396"/>
                                        </p:tgtEl>
                                        <p:attrNameLst>
                                          <p:attrName>style.visibility</p:attrName>
                                        </p:attrNameLst>
                                      </p:cBhvr>
                                      <p:to>
                                        <p:strVal val="visible"/>
                                      </p:to>
                                    </p:set>
                                    <p:animEffect transition="in" filter="slide(fromBottom)">
                                      <p:cBhvr>
                                        <p:cTn id="7" dur="500"/>
                                        <p:tgtEl>
                                          <p:spTgt spid="272396"/>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272394"/>
                                        </p:tgtEl>
                                        <p:attrNameLst>
                                          <p:attrName>style.visibility</p:attrName>
                                        </p:attrNameLst>
                                      </p:cBhvr>
                                      <p:to>
                                        <p:strVal val="visible"/>
                                      </p:to>
                                    </p:set>
                                    <p:animEffect transition="in" filter="fade">
                                      <p:cBhvr>
                                        <p:cTn id="11" dur="500"/>
                                        <p:tgtEl>
                                          <p:spTgt spid="272394"/>
                                        </p:tgtEl>
                                      </p:cBhvr>
                                    </p:animEffect>
                                    <p:anim calcmode="lin" valueType="num">
                                      <p:cBhvr>
                                        <p:cTn id="12" dur="500" fill="hold"/>
                                        <p:tgtEl>
                                          <p:spTgt spid="272394"/>
                                        </p:tgtEl>
                                        <p:attrNameLst>
                                          <p:attrName>ppt_x</p:attrName>
                                        </p:attrNameLst>
                                      </p:cBhvr>
                                      <p:tavLst>
                                        <p:tav tm="0">
                                          <p:val>
                                            <p:strVal val="#ppt_x"/>
                                          </p:val>
                                        </p:tav>
                                        <p:tav tm="100000">
                                          <p:val>
                                            <p:strVal val="#ppt_x"/>
                                          </p:val>
                                        </p:tav>
                                      </p:tavLst>
                                    </p:anim>
                                    <p:anim calcmode="lin" valueType="num">
                                      <p:cBhvr>
                                        <p:cTn id="13" dur="500" fill="hold"/>
                                        <p:tgtEl>
                                          <p:spTgt spid="272394"/>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272395"/>
                                        </p:tgtEl>
                                        <p:attrNameLst>
                                          <p:attrName>style.visibility</p:attrName>
                                        </p:attrNameLst>
                                      </p:cBhvr>
                                      <p:to>
                                        <p:strVal val="visible"/>
                                      </p:to>
                                    </p:set>
                                    <p:animEffect transition="in" filter="slide(fromLeft)">
                                      <p:cBhvr>
                                        <p:cTn id="18" dur="500"/>
                                        <p:tgtEl>
                                          <p:spTgt spid="272395"/>
                                        </p:tgtEl>
                                      </p:cBhvr>
                                    </p:animEffect>
                                  </p:childTnLst>
                                </p:cTn>
                              </p:par>
                            </p:childTnLst>
                          </p:cTn>
                        </p:par>
                        <p:par>
                          <p:cTn id="19" fill="hold" nodeType="afterGroup">
                            <p:stCondLst>
                              <p:cond delay="500"/>
                            </p:stCondLst>
                            <p:childTnLst>
                              <p:par>
                                <p:cTn id="20" presetID="12" presetClass="entr" presetSubtype="8" fill="hold" nodeType="afterEffect">
                                  <p:stCondLst>
                                    <p:cond delay="0"/>
                                  </p:stCondLst>
                                  <p:childTnLst>
                                    <p:set>
                                      <p:cBhvr>
                                        <p:cTn id="21" dur="1" fill="hold">
                                          <p:stCondLst>
                                            <p:cond delay="0"/>
                                          </p:stCondLst>
                                        </p:cTn>
                                        <p:tgtEl>
                                          <p:spTgt spid="272393"/>
                                        </p:tgtEl>
                                        <p:attrNameLst>
                                          <p:attrName>style.visibility</p:attrName>
                                        </p:attrNameLst>
                                      </p:cBhvr>
                                      <p:to>
                                        <p:strVal val="visible"/>
                                      </p:to>
                                    </p:set>
                                    <p:animEffect transition="in" filter="slide(fromLeft)">
                                      <p:cBhvr>
                                        <p:cTn id="22" dur="500"/>
                                        <p:tgtEl>
                                          <p:spTgt spid="2723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nodeType="clickEffect">
                                  <p:stCondLst>
                                    <p:cond delay="0"/>
                                  </p:stCondLst>
                                  <p:childTnLst>
                                    <p:set>
                                      <p:cBhvr>
                                        <p:cTn id="26" dur="1" fill="hold">
                                          <p:stCondLst>
                                            <p:cond delay="0"/>
                                          </p:stCondLst>
                                        </p:cTn>
                                        <p:tgtEl>
                                          <p:spTgt spid="272402"/>
                                        </p:tgtEl>
                                        <p:attrNameLst>
                                          <p:attrName>style.visibility</p:attrName>
                                        </p:attrNameLst>
                                      </p:cBhvr>
                                      <p:to>
                                        <p:strVal val="visible"/>
                                      </p:to>
                                    </p:set>
                                    <p:animEffect transition="in" filter="slide(fromLeft)">
                                      <p:cBhvr>
                                        <p:cTn id="27" dur="500"/>
                                        <p:tgtEl>
                                          <p:spTgt spid="2724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72398"/>
                                        </p:tgtEl>
                                        <p:attrNameLst>
                                          <p:attrName>style.visibility</p:attrName>
                                        </p:attrNameLst>
                                      </p:cBhvr>
                                      <p:to>
                                        <p:strVal val="visible"/>
                                      </p:to>
                                    </p:set>
                                    <p:animEffect transition="in" filter="fade">
                                      <p:cBhvr>
                                        <p:cTn id="32" dur="500"/>
                                        <p:tgtEl>
                                          <p:spTgt spid="2723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nodeType="clickEffect">
                                  <p:stCondLst>
                                    <p:cond delay="0"/>
                                  </p:stCondLst>
                                  <p:childTnLst>
                                    <p:set>
                                      <p:cBhvr>
                                        <p:cTn id="36" dur="1" fill="hold">
                                          <p:stCondLst>
                                            <p:cond delay="0"/>
                                          </p:stCondLst>
                                        </p:cTn>
                                        <p:tgtEl>
                                          <p:spTgt spid="272400"/>
                                        </p:tgtEl>
                                        <p:attrNameLst>
                                          <p:attrName>style.visibility</p:attrName>
                                        </p:attrNameLst>
                                      </p:cBhvr>
                                      <p:to>
                                        <p:strVal val="visible"/>
                                      </p:to>
                                    </p:set>
                                    <p:animEffect transition="in" filter="fade">
                                      <p:cBhvr>
                                        <p:cTn id="37" dur="500"/>
                                        <p:tgtEl>
                                          <p:spTgt spid="272400"/>
                                        </p:tgtEl>
                                      </p:cBhvr>
                                    </p:animEffect>
                                    <p:anim calcmode="lin" valueType="num">
                                      <p:cBhvr>
                                        <p:cTn id="38" dur="500" fill="hold"/>
                                        <p:tgtEl>
                                          <p:spTgt spid="272400"/>
                                        </p:tgtEl>
                                        <p:attrNameLst>
                                          <p:attrName>ppt_x</p:attrName>
                                        </p:attrNameLst>
                                      </p:cBhvr>
                                      <p:tavLst>
                                        <p:tav tm="0">
                                          <p:val>
                                            <p:strVal val="#ppt_x"/>
                                          </p:val>
                                        </p:tav>
                                        <p:tav tm="100000">
                                          <p:val>
                                            <p:strVal val="#ppt_x"/>
                                          </p:val>
                                        </p:tav>
                                      </p:tavLst>
                                    </p:anim>
                                    <p:anim calcmode="lin" valueType="num">
                                      <p:cBhvr>
                                        <p:cTn id="39" dur="500" fill="hold"/>
                                        <p:tgtEl>
                                          <p:spTgt spid="272400"/>
                                        </p:tgtEl>
                                        <p:attrNameLst>
                                          <p:attrName>ppt_y</p:attrName>
                                        </p:attrNameLst>
                                      </p:cBhvr>
                                      <p:tavLst>
                                        <p:tav tm="0">
                                          <p:val>
                                            <p:strVal val="#ppt_y+.1"/>
                                          </p:val>
                                        </p:tav>
                                        <p:tav tm="100000">
                                          <p:val>
                                            <p:strVal val="#ppt_y"/>
                                          </p:val>
                                        </p:tav>
                                      </p:tavLst>
                                    </p:anim>
                                  </p:childTnLst>
                                </p:cTn>
                              </p:par>
                            </p:childTnLst>
                          </p:cTn>
                        </p:par>
                        <p:par>
                          <p:cTn id="40" fill="hold" nodeType="afterGroup">
                            <p:stCondLst>
                              <p:cond delay="500"/>
                            </p:stCondLst>
                            <p:childTnLst>
                              <p:par>
                                <p:cTn id="41" presetID="53" presetClass="entr" presetSubtype="0" fill="hold" nodeType="afterEffect">
                                  <p:stCondLst>
                                    <p:cond delay="0"/>
                                  </p:stCondLst>
                                  <p:childTnLst>
                                    <p:set>
                                      <p:cBhvr>
                                        <p:cTn id="42" dur="1" fill="hold">
                                          <p:stCondLst>
                                            <p:cond delay="0"/>
                                          </p:stCondLst>
                                        </p:cTn>
                                        <p:tgtEl>
                                          <p:spTgt spid="272399"/>
                                        </p:tgtEl>
                                        <p:attrNameLst>
                                          <p:attrName>style.visibility</p:attrName>
                                        </p:attrNameLst>
                                      </p:cBhvr>
                                      <p:to>
                                        <p:strVal val="visible"/>
                                      </p:to>
                                    </p:set>
                                    <p:anim calcmode="lin" valueType="num">
                                      <p:cBhvr>
                                        <p:cTn id="43" dur="500" fill="hold"/>
                                        <p:tgtEl>
                                          <p:spTgt spid="272399"/>
                                        </p:tgtEl>
                                        <p:attrNameLst>
                                          <p:attrName>ppt_w</p:attrName>
                                        </p:attrNameLst>
                                      </p:cBhvr>
                                      <p:tavLst>
                                        <p:tav tm="0">
                                          <p:val>
                                            <p:fltVal val="0"/>
                                          </p:val>
                                        </p:tav>
                                        <p:tav tm="100000">
                                          <p:val>
                                            <p:strVal val="#ppt_w"/>
                                          </p:val>
                                        </p:tav>
                                      </p:tavLst>
                                    </p:anim>
                                    <p:anim calcmode="lin" valueType="num">
                                      <p:cBhvr>
                                        <p:cTn id="44" dur="500" fill="hold"/>
                                        <p:tgtEl>
                                          <p:spTgt spid="272399"/>
                                        </p:tgtEl>
                                        <p:attrNameLst>
                                          <p:attrName>ppt_h</p:attrName>
                                        </p:attrNameLst>
                                      </p:cBhvr>
                                      <p:tavLst>
                                        <p:tav tm="0">
                                          <p:val>
                                            <p:fltVal val="0"/>
                                          </p:val>
                                        </p:tav>
                                        <p:tav tm="100000">
                                          <p:val>
                                            <p:strVal val="#ppt_h"/>
                                          </p:val>
                                        </p:tav>
                                      </p:tavLst>
                                    </p:anim>
                                    <p:animEffect transition="in" filter="fade">
                                      <p:cBhvr>
                                        <p:cTn id="45" dur="500"/>
                                        <p:tgtEl>
                                          <p:spTgt spid="27239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nodeType="clickEffect">
                                  <p:stCondLst>
                                    <p:cond delay="0"/>
                                  </p:stCondLst>
                                  <p:childTnLst>
                                    <p:set>
                                      <p:cBhvr>
                                        <p:cTn id="49" dur="1" fill="hold">
                                          <p:stCondLst>
                                            <p:cond delay="0"/>
                                          </p:stCondLst>
                                        </p:cTn>
                                        <p:tgtEl>
                                          <p:spTgt spid="272401"/>
                                        </p:tgtEl>
                                        <p:attrNameLst>
                                          <p:attrName>style.visibility</p:attrName>
                                        </p:attrNameLst>
                                      </p:cBhvr>
                                      <p:to>
                                        <p:strVal val="visible"/>
                                      </p:to>
                                    </p:set>
                                    <p:animEffect transition="in" filter="fade">
                                      <p:cBhvr>
                                        <p:cTn id="50" dur="500"/>
                                        <p:tgtEl>
                                          <p:spTgt spid="272401"/>
                                        </p:tgtEl>
                                      </p:cBhvr>
                                    </p:animEffect>
                                    <p:anim calcmode="lin" valueType="num">
                                      <p:cBhvr>
                                        <p:cTn id="51" dur="500" fill="hold"/>
                                        <p:tgtEl>
                                          <p:spTgt spid="272401"/>
                                        </p:tgtEl>
                                        <p:attrNameLst>
                                          <p:attrName>ppt_x</p:attrName>
                                        </p:attrNameLst>
                                      </p:cBhvr>
                                      <p:tavLst>
                                        <p:tav tm="0">
                                          <p:val>
                                            <p:strVal val="#ppt_x"/>
                                          </p:val>
                                        </p:tav>
                                        <p:tav tm="100000">
                                          <p:val>
                                            <p:strVal val="#ppt_x"/>
                                          </p:val>
                                        </p:tav>
                                      </p:tavLst>
                                    </p:anim>
                                    <p:anim calcmode="lin" valueType="num">
                                      <p:cBhvr>
                                        <p:cTn id="52" dur="500" fill="hold"/>
                                        <p:tgtEl>
                                          <p:spTgt spid="2724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93" grpId="0" animBg="1"/>
      <p:bldP spid="272394" grpId="0" animBg="1"/>
      <p:bldP spid="272395" grpId="0" animBg="1"/>
      <p:bldP spid="272396" grpId="0"/>
      <p:bldP spid="272399" grpId="0" animBg="1"/>
      <p:bldP spid="272400" grpId="0"/>
      <p:bldP spid="272401" grpId="0" animBg="1"/>
      <p:bldP spid="27240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a:extLst>
              <a:ext uri="{FF2B5EF4-FFF2-40B4-BE49-F238E27FC236}">
                <a16:creationId xmlns:a16="http://schemas.microsoft.com/office/drawing/2014/main" id="{B1449727-E52E-C557-B4BF-B33A6483B0C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18C4F673-8E5F-4340-8DD4-D7EB62F96FAE}" type="slidenum">
              <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34</a:t>
            </a:fld>
            <a:endParaRPr kumimoji="0" lang="en-US" altLang="zh-CN" sz="1000" b="1" i="0" u="none" strike="noStrike" kern="1200" cap="none" spc="0" normalizeH="0" baseline="0" noProof="0">
              <a:ln>
                <a:noFill/>
              </a:ln>
              <a:solidFill>
                <a:srgbClr val="808080"/>
              </a:solidFill>
              <a:effectLst/>
              <a:uLnTx/>
              <a:uFillTx/>
              <a:latin typeface="Times New Roman" panose="02020603050405020304" pitchFamily="18" charset="0"/>
              <a:ea typeface="华文行楷" panose="02010800040101010101" pitchFamily="2" charset="-122"/>
              <a:cs typeface="+mn-cs"/>
            </a:endParaRPr>
          </a:p>
        </p:txBody>
      </p:sp>
      <p:sp>
        <p:nvSpPr>
          <p:cNvPr id="284742" name="Rectangle 70">
            <a:extLst>
              <a:ext uri="{FF2B5EF4-FFF2-40B4-BE49-F238E27FC236}">
                <a16:creationId xmlns:a16="http://schemas.microsoft.com/office/drawing/2014/main" id="{24DAE2E5-9589-0112-FF9E-455540488681}"/>
              </a:ext>
            </a:extLst>
          </p:cNvPr>
          <p:cNvSpPr>
            <a:spLocks noChangeArrowheads="1"/>
          </p:cNvSpPr>
          <p:nvPr/>
        </p:nvSpPr>
        <p:spPr bwMode="auto">
          <a:xfrm>
            <a:off x="1339850" y="5130800"/>
            <a:ext cx="6164263" cy="1358900"/>
          </a:xfrm>
          <a:prstGeom prst="rect">
            <a:avLst/>
          </a:prstGeom>
          <a:gradFill rotWithShape="1">
            <a:gsLst>
              <a:gs pos="0">
                <a:srgbClr val="FFFFFF"/>
              </a:gs>
              <a:gs pos="100000">
                <a:srgbClr val="EBEBB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84743" name="Rectangle 71">
            <a:extLst>
              <a:ext uri="{FF2B5EF4-FFF2-40B4-BE49-F238E27FC236}">
                <a16:creationId xmlns:a16="http://schemas.microsoft.com/office/drawing/2014/main" id="{BE06C4FC-E731-9182-892E-AC3030AD11A3}"/>
              </a:ext>
            </a:extLst>
          </p:cNvPr>
          <p:cNvSpPr>
            <a:spLocks noChangeArrowheads="1"/>
          </p:cNvSpPr>
          <p:nvPr/>
        </p:nvSpPr>
        <p:spPr bwMode="auto">
          <a:xfrm>
            <a:off x="1931988" y="2132013"/>
            <a:ext cx="5249862" cy="2376487"/>
          </a:xfrm>
          <a:prstGeom prst="rect">
            <a:avLst/>
          </a:prstGeom>
          <a:gradFill rotWithShape="1">
            <a:gsLst>
              <a:gs pos="0">
                <a:srgbClr val="FFFFFF"/>
              </a:gs>
              <a:gs pos="100000">
                <a:srgbClr val="EBEBB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262" name="Rectangle 72">
            <a:extLst>
              <a:ext uri="{FF2B5EF4-FFF2-40B4-BE49-F238E27FC236}">
                <a16:creationId xmlns:a16="http://schemas.microsoft.com/office/drawing/2014/main" id="{34E44995-AEC3-BBA9-AFB4-F7ACFCEF86F8}"/>
              </a:ext>
            </a:extLst>
          </p:cNvPr>
          <p:cNvSpPr>
            <a:spLocks noGrp="1" noChangeArrowheads="1"/>
          </p:cNvSpPr>
          <p:nvPr>
            <p:ph type="body" sz="half" idx="1"/>
          </p:nvPr>
        </p:nvSpPr>
        <p:spPr>
          <a:xfrm>
            <a:off x="409575" y="1096963"/>
            <a:ext cx="8064500" cy="1187450"/>
          </a:xfrm>
          <a:noFill/>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marL="0" indent="0" algn="just" eaLnBrk="1" hangingPunct="1">
              <a:lnSpc>
                <a:spcPct val="120000"/>
              </a:lnSpc>
              <a:spcBef>
                <a:spcPct val="0"/>
              </a:spcBef>
              <a:buClrTx/>
              <a:buSzTx/>
              <a:buFontTx/>
              <a:buNone/>
              <a:tabLst/>
            </a:pPr>
            <a:r>
              <a:rPr kumimoji="0" lang="en-US" altLang="zh-CN" sz="2000" b="1" dirty="0">
                <a:solidFill>
                  <a:schemeClr val="tx1"/>
                </a:solidFill>
                <a:latin typeface="幼圆" pitchFamily="49" charset="-122"/>
                <a:ea typeface="幼圆" pitchFamily="49" charset="-122"/>
              </a:rPr>
              <a:t>【</a:t>
            </a:r>
            <a:r>
              <a:rPr kumimoji="0" lang="zh-CN" altLang="en-US" sz="2000" b="1" dirty="0">
                <a:solidFill>
                  <a:schemeClr val="tx1"/>
                </a:solidFill>
                <a:latin typeface="幼圆" pitchFamily="49" charset="-122"/>
                <a:ea typeface="幼圆" pitchFamily="49" charset="-122"/>
              </a:rPr>
              <a:t>例</a:t>
            </a:r>
            <a:r>
              <a:rPr kumimoji="0" lang="en-US" altLang="zh-CN" sz="2000" b="1" dirty="0">
                <a:solidFill>
                  <a:schemeClr val="tx1"/>
                </a:solidFill>
                <a:latin typeface="幼圆" pitchFamily="49" charset="-122"/>
                <a:ea typeface="幼圆" pitchFamily="49" charset="-122"/>
              </a:rPr>
              <a:t>6-12】</a:t>
            </a:r>
            <a:r>
              <a:rPr kumimoji="0" lang="zh-CN" altLang="en-US" sz="2000" b="1" dirty="0">
                <a:solidFill>
                  <a:schemeClr val="tx1"/>
                </a:solidFill>
                <a:latin typeface="幼圆" pitchFamily="49" charset="-122"/>
                <a:ea typeface="幼圆" pitchFamily="49" charset="-122"/>
              </a:rPr>
              <a:t>：设有下表的决策问题，有三个备选方案和四个自然状态</a:t>
            </a:r>
            <a:r>
              <a:rPr kumimoji="0" lang="en-US" altLang="zh-CN" sz="2000" b="1" dirty="0">
                <a:solidFill>
                  <a:schemeClr val="tx1"/>
                </a:solidFill>
                <a:latin typeface="幼圆" pitchFamily="49" charset="-122"/>
                <a:ea typeface="幼圆" pitchFamily="49" charset="-122"/>
              </a:rPr>
              <a:t>, </a:t>
            </a:r>
            <a:r>
              <a:rPr kumimoji="0" lang="zh-CN" altLang="en-US" sz="2000" b="1" dirty="0">
                <a:solidFill>
                  <a:schemeClr val="tx1"/>
                </a:solidFill>
                <a:latin typeface="幼圆" pitchFamily="49" charset="-122"/>
                <a:ea typeface="幼圆" pitchFamily="49" charset="-122"/>
              </a:rPr>
              <a:t>各种自然状态的概率如表所示，表中的数据为损益值。用期望值准则进行决策。</a:t>
            </a:r>
          </a:p>
        </p:txBody>
      </p:sp>
      <p:graphicFrame>
        <p:nvGraphicFramePr>
          <p:cNvPr id="284745" name="Group 73">
            <a:extLst>
              <a:ext uri="{FF2B5EF4-FFF2-40B4-BE49-F238E27FC236}">
                <a16:creationId xmlns:a16="http://schemas.microsoft.com/office/drawing/2014/main" id="{9764C30E-0921-E125-F853-5118BF0973F2}"/>
              </a:ext>
            </a:extLst>
          </p:cNvPr>
          <p:cNvGraphicFramePr>
            <a:graphicFrameLocks noGrp="1"/>
          </p:cNvGraphicFramePr>
          <p:nvPr/>
        </p:nvGraphicFramePr>
        <p:xfrm>
          <a:off x="1331913" y="5116513"/>
          <a:ext cx="6192837" cy="1371600"/>
        </p:xfrm>
        <a:graphic>
          <a:graphicData uri="http://schemas.openxmlformats.org/drawingml/2006/table">
            <a:tbl>
              <a:tblPr/>
              <a:tblGrid>
                <a:gridCol w="982662">
                  <a:extLst>
                    <a:ext uri="{9D8B030D-6E8A-4147-A177-3AD203B41FA5}">
                      <a16:colId xmlns:a16="http://schemas.microsoft.com/office/drawing/2014/main" val="20000"/>
                    </a:ext>
                  </a:extLst>
                </a:gridCol>
                <a:gridCol w="5210175">
                  <a:extLst>
                    <a:ext uri="{9D8B030D-6E8A-4147-A177-3AD203B41FA5}">
                      <a16:colId xmlns:a16="http://schemas.microsoft.com/office/drawing/2014/main" val="20001"/>
                    </a:ext>
                  </a:extLst>
                </a:gridCol>
              </a:tblGrid>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a:ln>
                            <a:noFill/>
                          </a:ln>
                          <a:solidFill>
                            <a:srgbClr val="036D7B"/>
                          </a:solidFill>
                          <a:effectLst/>
                          <a:latin typeface="幼圆" pitchFamily="49" charset="-122"/>
                          <a:ea typeface="隶书" pitchFamily="49" charset="-122"/>
                        </a:rPr>
                        <a:t>方案</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E(A</a:t>
                      </a:r>
                      <a:r>
                        <a:rPr kumimoji="1" lang="en-US" altLang="zh-CN" sz="1600" b="1" i="0" u="none" strike="noStrike" cap="none" normalizeH="0" baseline="-25000">
                          <a:ln>
                            <a:noFill/>
                          </a:ln>
                          <a:solidFill>
                            <a:srgbClr val="036D7B"/>
                          </a:solidFill>
                          <a:effectLst/>
                          <a:latin typeface="幼圆" pitchFamily="49" charset="-122"/>
                          <a:ea typeface="隶书" pitchFamily="49" charset="-122"/>
                        </a:rPr>
                        <a:t>i</a:t>
                      </a:r>
                      <a:r>
                        <a:rPr kumimoji="1" lang="en-US" altLang="zh-CN" sz="1600" b="1" i="0" u="none" strike="noStrike" cap="none" normalizeH="0" baseline="0">
                          <a:ln>
                            <a:noFill/>
                          </a:ln>
                          <a:solidFill>
                            <a:srgbClr val="036D7B"/>
                          </a:solidFill>
                          <a:effectLst/>
                          <a:latin typeface="幼圆" pitchFamily="49" charset="-122"/>
                          <a:ea typeface="隶书" pitchFamily="49" charset="-122"/>
                        </a:rPr>
                        <a:t>)</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A</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3×0.5-1×0.1+1×0.1+1×0.3=1.8</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B</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4×0.5+0×0.1-4×0.1+6×0.3=3.4</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C</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5×0.5-2×0.1+0×0.1+2×0.3=2.9</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4762" name="Rectangle 90">
            <a:extLst>
              <a:ext uri="{FF2B5EF4-FFF2-40B4-BE49-F238E27FC236}">
                <a16:creationId xmlns:a16="http://schemas.microsoft.com/office/drawing/2014/main" id="{EA15D9EB-9711-8B00-273D-653A4BF16FD7}"/>
              </a:ext>
            </a:extLst>
          </p:cNvPr>
          <p:cNvSpPr>
            <a:spLocks noChangeArrowheads="1"/>
          </p:cNvSpPr>
          <p:nvPr/>
        </p:nvSpPr>
        <p:spPr bwMode="auto">
          <a:xfrm>
            <a:off x="468313" y="4611688"/>
            <a:ext cx="8280400" cy="4222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解：各方案的期望值如下表所示，</a:t>
            </a:r>
            <a:r>
              <a:rPr kumimoji="0" lang="en-US" altLang="zh-CN"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max{E(A</a:t>
            </a:r>
            <a:r>
              <a:rPr kumimoji="0" lang="en-US" altLang="zh-CN" sz="1800" b="1" i="0" u="none" strike="noStrike" kern="1200" cap="none" spc="0" normalizeH="0" baseline="-25000" noProof="0">
                <a:ln>
                  <a:noFill/>
                </a:ln>
                <a:solidFill>
                  <a:srgbClr val="000000"/>
                </a:solidFill>
                <a:effectLst/>
                <a:uLnTx/>
                <a:uFillTx/>
                <a:latin typeface="幼圆" pitchFamily="49" charset="-122"/>
                <a:ea typeface="幼圆" pitchFamily="49" charset="-122"/>
                <a:cs typeface="+mn-cs"/>
              </a:rPr>
              <a:t>i</a:t>
            </a:r>
            <a:r>
              <a:rPr kumimoji="0" lang="en-US" altLang="zh-CN"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)}=3.4</a:t>
            </a:r>
            <a:r>
              <a:rPr kumimoji="0" lang="zh-CN" altLang="en-US"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，因此得方案</a:t>
            </a:r>
            <a:r>
              <a:rPr kumimoji="0" lang="en-US" altLang="zh-CN"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B</a:t>
            </a:r>
            <a:r>
              <a:rPr kumimoji="0" lang="zh-CN" altLang="en-US" sz="1800" b="1" i="0" u="none" strike="noStrike" kern="1200" cap="none" spc="0" normalizeH="0" baseline="0" noProof="0">
                <a:ln>
                  <a:noFill/>
                </a:ln>
                <a:solidFill>
                  <a:srgbClr val="000000"/>
                </a:solidFill>
                <a:effectLst/>
                <a:uLnTx/>
                <a:uFillTx/>
                <a:latin typeface="幼圆" pitchFamily="49" charset="-122"/>
                <a:ea typeface="幼圆" pitchFamily="49" charset="-122"/>
                <a:cs typeface="+mn-cs"/>
              </a:rPr>
              <a:t>为最优方案。</a:t>
            </a:r>
          </a:p>
        </p:txBody>
      </p:sp>
      <p:grpSp>
        <p:nvGrpSpPr>
          <p:cNvPr id="284763" name="Group 91">
            <a:extLst>
              <a:ext uri="{FF2B5EF4-FFF2-40B4-BE49-F238E27FC236}">
                <a16:creationId xmlns:a16="http://schemas.microsoft.com/office/drawing/2014/main" id="{9553288D-B4D7-340F-5EB8-A917CDB4D02C}"/>
              </a:ext>
            </a:extLst>
          </p:cNvPr>
          <p:cNvGrpSpPr>
            <a:grpSpLocks/>
          </p:cNvGrpSpPr>
          <p:nvPr/>
        </p:nvGrpSpPr>
        <p:grpSpPr bwMode="auto">
          <a:xfrm>
            <a:off x="1925638" y="2117725"/>
            <a:ext cx="5256212" cy="2390775"/>
            <a:chOff x="1156" y="1334"/>
            <a:chExt cx="3311" cy="1506"/>
          </a:xfrm>
        </p:grpSpPr>
        <p:grpSp>
          <p:nvGrpSpPr>
            <p:cNvPr id="96282" name="Group 92">
              <a:extLst>
                <a:ext uri="{FF2B5EF4-FFF2-40B4-BE49-F238E27FC236}">
                  <a16:creationId xmlns:a16="http://schemas.microsoft.com/office/drawing/2014/main" id="{C6D1750C-E1D0-3A54-3CA3-EC9D40D68B74}"/>
                </a:ext>
              </a:extLst>
            </p:cNvPr>
            <p:cNvGrpSpPr>
              <a:grpSpLocks/>
            </p:cNvGrpSpPr>
            <p:nvPr/>
          </p:nvGrpSpPr>
          <p:grpSpPr bwMode="auto">
            <a:xfrm>
              <a:off x="1156" y="1334"/>
              <a:ext cx="3311" cy="1506"/>
              <a:chOff x="1156" y="1344"/>
              <a:chExt cx="3311" cy="1506"/>
            </a:xfrm>
          </p:grpSpPr>
          <p:sp>
            <p:nvSpPr>
              <p:cNvPr id="96284" name="Rectangle 93">
                <a:extLst>
                  <a:ext uri="{FF2B5EF4-FFF2-40B4-BE49-F238E27FC236}">
                    <a16:creationId xmlns:a16="http://schemas.microsoft.com/office/drawing/2014/main" id="{0682BBAA-AA14-C598-D941-106D0F2A592C}"/>
                  </a:ext>
                </a:extLst>
              </p:cNvPr>
              <p:cNvSpPr>
                <a:spLocks noChangeArrowheads="1"/>
              </p:cNvSpPr>
              <p:nvPr/>
            </p:nvSpPr>
            <p:spPr bwMode="auto">
              <a:xfrm>
                <a:off x="3805" y="2639"/>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2</a:t>
                </a:r>
              </a:p>
            </p:txBody>
          </p:sp>
          <p:sp>
            <p:nvSpPr>
              <p:cNvPr id="96285" name="Rectangle 94">
                <a:extLst>
                  <a:ext uri="{FF2B5EF4-FFF2-40B4-BE49-F238E27FC236}">
                    <a16:creationId xmlns:a16="http://schemas.microsoft.com/office/drawing/2014/main" id="{8F7DC3A3-C5D7-63B1-DA46-738B5807D2E9}"/>
                  </a:ext>
                </a:extLst>
              </p:cNvPr>
              <p:cNvSpPr>
                <a:spLocks noChangeArrowheads="1"/>
              </p:cNvSpPr>
              <p:nvPr/>
            </p:nvSpPr>
            <p:spPr bwMode="auto">
              <a:xfrm>
                <a:off x="3142" y="2639"/>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a:t>
                </a:r>
              </a:p>
            </p:txBody>
          </p:sp>
          <p:sp>
            <p:nvSpPr>
              <p:cNvPr id="96286" name="Rectangle 95">
                <a:extLst>
                  <a:ext uri="{FF2B5EF4-FFF2-40B4-BE49-F238E27FC236}">
                    <a16:creationId xmlns:a16="http://schemas.microsoft.com/office/drawing/2014/main" id="{041AF3EF-E83D-0514-55D7-0C5592C6A339}"/>
                  </a:ext>
                </a:extLst>
              </p:cNvPr>
              <p:cNvSpPr>
                <a:spLocks noChangeArrowheads="1"/>
              </p:cNvSpPr>
              <p:nvPr/>
            </p:nvSpPr>
            <p:spPr bwMode="auto">
              <a:xfrm>
                <a:off x="2481" y="2639"/>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-2</a:t>
                </a:r>
              </a:p>
            </p:txBody>
          </p:sp>
          <p:sp>
            <p:nvSpPr>
              <p:cNvPr id="96287" name="Rectangle 96">
                <a:extLst>
                  <a:ext uri="{FF2B5EF4-FFF2-40B4-BE49-F238E27FC236}">
                    <a16:creationId xmlns:a16="http://schemas.microsoft.com/office/drawing/2014/main" id="{12755349-BC9B-EEF3-0977-AE11915A87F7}"/>
                  </a:ext>
                </a:extLst>
              </p:cNvPr>
              <p:cNvSpPr>
                <a:spLocks noChangeArrowheads="1"/>
              </p:cNvSpPr>
              <p:nvPr/>
            </p:nvSpPr>
            <p:spPr bwMode="auto">
              <a:xfrm>
                <a:off x="1818" y="2639"/>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5</a:t>
                </a:r>
              </a:p>
            </p:txBody>
          </p:sp>
          <p:sp>
            <p:nvSpPr>
              <p:cNvPr id="96288" name="Rectangle 97">
                <a:extLst>
                  <a:ext uri="{FF2B5EF4-FFF2-40B4-BE49-F238E27FC236}">
                    <a16:creationId xmlns:a16="http://schemas.microsoft.com/office/drawing/2014/main" id="{A2D20BB2-2434-B5E9-B8B5-2FB51456018D}"/>
                  </a:ext>
                </a:extLst>
              </p:cNvPr>
              <p:cNvSpPr>
                <a:spLocks noChangeArrowheads="1"/>
              </p:cNvSpPr>
              <p:nvPr/>
            </p:nvSpPr>
            <p:spPr bwMode="auto">
              <a:xfrm>
                <a:off x="1156" y="2639"/>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C</a:t>
                </a:r>
              </a:p>
            </p:txBody>
          </p:sp>
          <p:sp>
            <p:nvSpPr>
              <p:cNvPr id="96289" name="Rectangle 98">
                <a:extLst>
                  <a:ext uri="{FF2B5EF4-FFF2-40B4-BE49-F238E27FC236}">
                    <a16:creationId xmlns:a16="http://schemas.microsoft.com/office/drawing/2014/main" id="{E116611B-C0BC-7968-B25C-C5EBCCB0AF7A}"/>
                  </a:ext>
                </a:extLst>
              </p:cNvPr>
              <p:cNvSpPr>
                <a:spLocks noChangeArrowheads="1"/>
              </p:cNvSpPr>
              <p:nvPr/>
            </p:nvSpPr>
            <p:spPr bwMode="auto">
              <a:xfrm>
                <a:off x="3805" y="2428"/>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6</a:t>
                </a:r>
              </a:p>
            </p:txBody>
          </p:sp>
          <p:sp>
            <p:nvSpPr>
              <p:cNvPr id="96290" name="Rectangle 99">
                <a:extLst>
                  <a:ext uri="{FF2B5EF4-FFF2-40B4-BE49-F238E27FC236}">
                    <a16:creationId xmlns:a16="http://schemas.microsoft.com/office/drawing/2014/main" id="{14485CD5-5A2A-8B7B-91F6-3C069135909D}"/>
                  </a:ext>
                </a:extLst>
              </p:cNvPr>
              <p:cNvSpPr>
                <a:spLocks noChangeArrowheads="1"/>
              </p:cNvSpPr>
              <p:nvPr/>
            </p:nvSpPr>
            <p:spPr bwMode="auto">
              <a:xfrm>
                <a:off x="3142" y="2428"/>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-4</a:t>
                </a:r>
              </a:p>
            </p:txBody>
          </p:sp>
          <p:sp>
            <p:nvSpPr>
              <p:cNvPr id="96291" name="Rectangle 100">
                <a:extLst>
                  <a:ext uri="{FF2B5EF4-FFF2-40B4-BE49-F238E27FC236}">
                    <a16:creationId xmlns:a16="http://schemas.microsoft.com/office/drawing/2014/main" id="{FD0BA27B-84F6-ECEB-7FCE-C0296AADB3C2}"/>
                  </a:ext>
                </a:extLst>
              </p:cNvPr>
              <p:cNvSpPr>
                <a:spLocks noChangeArrowheads="1"/>
              </p:cNvSpPr>
              <p:nvPr/>
            </p:nvSpPr>
            <p:spPr bwMode="auto">
              <a:xfrm>
                <a:off x="2481" y="2428"/>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a:t>
                </a:r>
              </a:p>
            </p:txBody>
          </p:sp>
          <p:sp>
            <p:nvSpPr>
              <p:cNvPr id="96292" name="Rectangle 101">
                <a:extLst>
                  <a:ext uri="{FF2B5EF4-FFF2-40B4-BE49-F238E27FC236}">
                    <a16:creationId xmlns:a16="http://schemas.microsoft.com/office/drawing/2014/main" id="{EF99E912-F20B-76CA-249B-ADB8DCC1D121}"/>
                  </a:ext>
                </a:extLst>
              </p:cNvPr>
              <p:cNvSpPr>
                <a:spLocks noChangeArrowheads="1"/>
              </p:cNvSpPr>
              <p:nvPr/>
            </p:nvSpPr>
            <p:spPr bwMode="auto">
              <a:xfrm>
                <a:off x="1818" y="2428"/>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4</a:t>
                </a:r>
              </a:p>
            </p:txBody>
          </p:sp>
          <p:sp>
            <p:nvSpPr>
              <p:cNvPr id="96293" name="Rectangle 102">
                <a:extLst>
                  <a:ext uri="{FF2B5EF4-FFF2-40B4-BE49-F238E27FC236}">
                    <a16:creationId xmlns:a16="http://schemas.microsoft.com/office/drawing/2014/main" id="{7EE4E492-ECE0-2E98-D6F3-8CCD63B2B567}"/>
                  </a:ext>
                </a:extLst>
              </p:cNvPr>
              <p:cNvSpPr>
                <a:spLocks noChangeArrowheads="1"/>
              </p:cNvSpPr>
              <p:nvPr/>
            </p:nvSpPr>
            <p:spPr bwMode="auto">
              <a:xfrm>
                <a:off x="1156" y="2428"/>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B</a:t>
                </a:r>
              </a:p>
            </p:txBody>
          </p:sp>
          <p:sp>
            <p:nvSpPr>
              <p:cNvPr id="96294" name="Rectangle 103">
                <a:extLst>
                  <a:ext uri="{FF2B5EF4-FFF2-40B4-BE49-F238E27FC236}">
                    <a16:creationId xmlns:a16="http://schemas.microsoft.com/office/drawing/2014/main" id="{20708AC6-56DC-AD26-F8E0-B8BCE7B00E78}"/>
                  </a:ext>
                </a:extLst>
              </p:cNvPr>
              <p:cNvSpPr>
                <a:spLocks noChangeArrowheads="1"/>
              </p:cNvSpPr>
              <p:nvPr/>
            </p:nvSpPr>
            <p:spPr bwMode="auto">
              <a:xfrm>
                <a:off x="3805" y="2217"/>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1</a:t>
                </a:r>
              </a:p>
            </p:txBody>
          </p:sp>
          <p:sp>
            <p:nvSpPr>
              <p:cNvPr id="96295" name="Rectangle 104">
                <a:extLst>
                  <a:ext uri="{FF2B5EF4-FFF2-40B4-BE49-F238E27FC236}">
                    <a16:creationId xmlns:a16="http://schemas.microsoft.com/office/drawing/2014/main" id="{F040F957-2054-99D5-EEF8-35A328A7BA3A}"/>
                  </a:ext>
                </a:extLst>
              </p:cNvPr>
              <p:cNvSpPr>
                <a:spLocks noChangeArrowheads="1"/>
              </p:cNvSpPr>
              <p:nvPr/>
            </p:nvSpPr>
            <p:spPr bwMode="auto">
              <a:xfrm>
                <a:off x="3142" y="2217"/>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1</a:t>
                </a:r>
              </a:p>
            </p:txBody>
          </p:sp>
          <p:sp>
            <p:nvSpPr>
              <p:cNvPr id="96296" name="Rectangle 105">
                <a:extLst>
                  <a:ext uri="{FF2B5EF4-FFF2-40B4-BE49-F238E27FC236}">
                    <a16:creationId xmlns:a16="http://schemas.microsoft.com/office/drawing/2014/main" id="{4CA59BE6-2A4F-2749-8EC5-9626A772040D}"/>
                  </a:ext>
                </a:extLst>
              </p:cNvPr>
              <p:cNvSpPr>
                <a:spLocks noChangeArrowheads="1"/>
              </p:cNvSpPr>
              <p:nvPr/>
            </p:nvSpPr>
            <p:spPr bwMode="auto">
              <a:xfrm>
                <a:off x="2481" y="2217"/>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-1</a:t>
                </a:r>
              </a:p>
            </p:txBody>
          </p:sp>
          <p:sp>
            <p:nvSpPr>
              <p:cNvPr id="96297" name="Rectangle 106">
                <a:extLst>
                  <a:ext uri="{FF2B5EF4-FFF2-40B4-BE49-F238E27FC236}">
                    <a16:creationId xmlns:a16="http://schemas.microsoft.com/office/drawing/2014/main" id="{214E3062-2F29-E939-64A3-62CAFBEDBF03}"/>
                  </a:ext>
                </a:extLst>
              </p:cNvPr>
              <p:cNvSpPr>
                <a:spLocks noChangeArrowheads="1"/>
              </p:cNvSpPr>
              <p:nvPr/>
            </p:nvSpPr>
            <p:spPr bwMode="auto">
              <a:xfrm>
                <a:off x="1818" y="2217"/>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3</a:t>
                </a:r>
              </a:p>
            </p:txBody>
          </p:sp>
          <p:sp>
            <p:nvSpPr>
              <p:cNvPr id="96298" name="Rectangle 107">
                <a:extLst>
                  <a:ext uri="{FF2B5EF4-FFF2-40B4-BE49-F238E27FC236}">
                    <a16:creationId xmlns:a16="http://schemas.microsoft.com/office/drawing/2014/main" id="{76B413CC-9BFE-2320-CA03-18027E74F911}"/>
                  </a:ext>
                </a:extLst>
              </p:cNvPr>
              <p:cNvSpPr>
                <a:spLocks noChangeArrowheads="1"/>
              </p:cNvSpPr>
              <p:nvPr/>
            </p:nvSpPr>
            <p:spPr bwMode="auto">
              <a:xfrm>
                <a:off x="1156" y="2217"/>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a:t>
                </a:r>
              </a:p>
            </p:txBody>
          </p:sp>
          <p:sp>
            <p:nvSpPr>
              <p:cNvPr id="96299" name="Rectangle 108">
                <a:extLst>
                  <a:ext uri="{FF2B5EF4-FFF2-40B4-BE49-F238E27FC236}">
                    <a16:creationId xmlns:a16="http://schemas.microsoft.com/office/drawing/2014/main" id="{D5574398-5AA2-8AE1-2753-13A61CAFD479}"/>
                  </a:ext>
                </a:extLst>
              </p:cNvPr>
              <p:cNvSpPr>
                <a:spLocks noChangeArrowheads="1"/>
              </p:cNvSpPr>
              <p:nvPr/>
            </p:nvSpPr>
            <p:spPr bwMode="auto">
              <a:xfrm>
                <a:off x="3805" y="1977"/>
                <a:ext cx="662"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0.3</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96300" name="Rectangle 109">
                <a:extLst>
                  <a:ext uri="{FF2B5EF4-FFF2-40B4-BE49-F238E27FC236}">
                    <a16:creationId xmlns:a16="http://schemas.microsoft.com/office/drawing/2014/main" id="{C72F1C74-9ACA-488C-BDD4-3B09164C76B0}"/>
                  </a:ext>
                </a:extLst>
              </p:cNvPr>
              <p:cNvSpPr>
                <a:spLocks noChangeArrowheads="1"/>
              </p:cNvSpPr>
              <p:nvPr/>
            </p:nvSpPr>
            <p:spPr bwMode="auto">
              <a:xfrm>
                <a:off x="3142" y="1977"/>
                <a:ext cx="663"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0.1</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96301" name="Rectangle 110">
                <a:extLst>
                  <a:ext uri="{FF2B5EF4-FFF2-40B4-BE49-F238E27FC236}">
                    <a16:creationId xmlns:a16="http://schemas.microsoft.com/office/drawing/2014/main" id="{839C5ED1-CD37-05F1-2782-7031B56DCA9C}"/>
                  </a:ext>
                </a:extLst>
              </p:cNvPr>
              <p:cNvSpPr>
                <a:spLocks noChangeArrowheads="1"/>
              </p:cNvSpPr>
              <p:nvPr/>
            </p:nvSpPr>
            <p:spPr bwMode="auto">
              <a:xfrm>
                <a:off x="2481" y="1977"/>
                <a:ext cx="661"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0.1</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96302" name="Rectangle 111">
                <a:extLst>
                  <a:ext uri="{FF2B5EF4-FFF2-40B4-BE49-F238E27FC236}">
                    <a16:creationId xmlns:a16="http://schemas.microsoft.com/office/drawing/2014/main" id="{F22EE59E-3372-731C-42EA-EFF961A68297}"/>
                  </a:ext>
                </a:extLst>
              </p:cNvPr>
              <p:cNvSpPr>
                <a:spLocks noChangeArrowheads="1"/>
              </p:cNvSpPr>
              <p:nvPr/>
            </p:nvSpPr>
            <p:spPr bwMode="auto">
              <a:xfrm>
                <a:off x="1818" y="1977"/>
                <a:ext cx="663"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0.5</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96303" name="Rectangle 112">
                <a:extLst>
                  <a:ext uri="{FF2B5EF4-FFF2-40B4-BE49-F238E27FC236}">
                    <a16:creationId xmlns:a16="http://schemas.microsoft.com/office/drawing/2014/main" id="{69CB32C8-DAB3-7099-AD70-F412B8556237}"/>
                  </a:ext>
                </a:extLst>
              </p:cNvPr>
              <p:cNvSpPr>
                <a:spLocks noChangeArrowheads="1"/>
              </p:cNvSpPr>
              <p:nvPr/>
            </p:nvSpPr>
            <p:spPr bwMode="auto">
              <a:xfrm>
                <a:off x="1818" y="1766"/>
                <a:ext cx="2649"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状态概率</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P</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j</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96304" name="Rectangle 113">
                <a:extLst>
                  <a:ext uri="{FF2B5EF4-FFF2-40B4-BE49-F238E27FC236}">
                    <a16:creationId xmlns:a16="http://schemas.microsoft.com/office/drawing/2014/main" id="{55A2976F-45B7-4813-86EE-F0430D438E10}"/>
                  </a:ext>
                </a:extLst>
              </p:cNvPr>
              <p:cNvSpPr>
                <a:spLocks noChangeArrowheads="1"/>
              </p:cNvSpPr>
              <p:nvPr/>
            </p:nvSpPr>
            <p:spPr bwMode="auto">
              <a:xfrm>
                <a:off x="3805" y="1555"/>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4</a:t>
                </a:r>
              </a:p>
            </p:txBody>
          </p:sp>
          <p:sp>
            <p:nvSpPr>
              <p:cNvPr id="96305" name="Rectangle 114">
                <a:extLst>
                  <a:ext uri="{FF2B5EF4-FFF2-40B4-BE49-F238E27FC236}">
                    <a16:creationId xmlns:a16="http://schemas.microsoft.com/office/drawing/2014/main" id="{DBADAE2A-F9F6-A0D5-0BD3-8E4E642AC87E}"/>
                  </a:ext>
                </a:extLst>
              </p:cNvPr>
              <p:cNvSpPr>
                <a:spLocks noChangeArrowheads="1"/>
              </p:cNvSpPr>
              <p:nvPr/>
            </p:nvSpPr>
            <p:spPr bwMode="auto">
              <a:xfrm>
                <a:off x="3142" y="1555"/>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3</a:t>
                </a:r>
              </a:p>
            </p:txBody>
          </p:sp>
          <p:sp>
            <p:nvSpPr>
              <p:cNvPr id="96306" name="Rectangle 115">
                <a:extLst>
                  <a:ext uri="{FF2B5EF4-FFF2-40B4-BE49-F238E27FC236}">
                    <a16:creationId xmlns:a16="http://schemas.microsoft.com/office/drawing/2014/main" id="{C9998CD3-6B19-14D8-76D5-002535FB4CD8}"/>
                  </a:ext>
                </a:extLst>
              </p:cNvPr>
              <p:cNvSpPr>
                <a:spLocks noChangeArrowheads="1"/>
              </p:cNvSpPr>
              <p:nvPr/>
            </p:nvSpPr>
            <p:spPr bwMode="auto">
              <a:xfrm>
                <a:off x="2481" y="1555"/>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2</a:t>
                </a:r>
              </a:p>
            </p:txBody>
          </p:sp>
          <p:sp>
            <p:nvSpPr>
              <p:cNvPr id="96307" name="Rectangle 116">
                <a:extLst>
                  <a:ext uri="{FF2B5EF4-FFF2-40B4-BE49-F238E27FC236}">
                    <a16:creationId xmlns:a16="http://schemas.microsoft.com/office/drawing/2014/main" id="{27EA1EA6-4CCF-750B-6AB5-6E1F2AD260C3}"/>
                  </a:ext>
                </a:extLst>
              </p:cNvPr>
              <p:cNvSpPr>
                <a:spLocks noChangeArrowheads="1"/>
              </p:cNvSpPr>
              <p:nvPr/>
            </p:nvSpPr>
            <p:spPr bwMode="auto">
              <a:xfrm>
                <a:off x="1818" y="1555"/>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1</a:t>
                </a:r>
              </a:p>
            </p:txBody>
          </p:sp>
          <p:sp>
            <p:nvSpPr>
              <p:cNvPr id="96308" name="Rectangle 117">
                <a:extLst>
                  <a:ext uri="{FF2B5EF4-FFF2-40B4-BE49-F238E27FC236}">
                    <a16:creationId xmlns:a16="http://schemas.microsoft.com/office/drawing/2014/main" id="{CB957C5B-A25D-6092-D42B-5F9AAE18221D}"/>
                  </a:ext>
                </a:extLst>
              </p:cNvPr>
              <p:cNvSpPr>
                <a:spLocks noChangeArrowheads="1"/>
              </p:cNvSpPr>
              <p:nvPr/>
            </p:nvSpPr>
            <p:spPr bwMode="auto">
              <a:xfrm>
                <a:off x="1818" y="1344"/>
                <a:ext cx="2649"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自然状态</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j</a:t>
                </a:r>
              </a:p>
            </p:txBody>
          </p:sp>
          <p:sp>
            <p:nvSpPr>
              <p:cNvPr id="96309" name="Rectangle 118">
                <a:extLst>
                  <a:ext uri="{FF2B5EF4-FFF2-40B4-BE49-F238E27FC236}">
                    <a16:creationId xmlns:a16="http://schemas.microsoft.com/office/drawing/2014/main" id="{0EB0429B-D271-C51D-CFC5-70687DC72A40}"/>
                  </a:ext>
                </a:extLst>
              </p:cNvPr>
              <p:cNvSpPr>
                <a:spLocks noChangeArrowheads="1"/>
              </p:cNvSpPr>
              <p:nvPr/>
            </p:nvSpPr>
            <p:spPr bwMode="auto">
              <a:xfrm>
                <a:off x="1156" y="1344"/>
                <a:ext cx="662" cy="87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   </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损益值           </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R</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ij</a:t>
                </a:r>
              </a:p>
              <a:p>
                <a:pPr marL="0" marR="0" lvl="0" indent="0" algn="l"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方案</a:t>
                </a:r>
              </a:p>
            </p:txBody>
          </p:sp>
          <p:sp>
            <p:nvSpPr>
              <p:cNvPr id="96310" name="Line 119" descr="蓝色面巾纸">
                <a:extLst>
                  <a:ext uri="{FF2B5EF4-FFF2-40B4-BE49-F238E27FC236}">
                    <a16:creationId xmlns:a16="http://schemas.microsoft.com/office/drawing/2014/main" id="{67FC3C5A-25CF-1635-FE2E-6C6E05A72BDD}"/>
                  </a:ext>
                </a:extLst>
              </p:cNvPr>
              <p:cNvSpPr>
                <a:spLocks noChangeShapeType="1"/>
              </p:cNvSpPr>
              <p:nvPr/>
            </p:nvSpPr>
            <p:spPr bwMode="auto">
              <a:xfrm>
                <a:off x="1156" y="1344"/>
                <a:ext cx="331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11" name="Line 120" descr="蓝色面巾纸">
                <a:extLst>
                  <a:ext uri="{FF2B5EF4-FFF2-40B4-BE49-F238E27FC236}">
                    <a16:creationId xmlns:a16="http://schemas.microsoft.com/office/drawing/2014/main" id="{F21E5B48-B06F-4917-7F1B-ED41390A048E}"/>
                  </a:ext>
                </a:extLst>
              </p:cNvPr>
              <p:cNvSpPr>
                <a:spLocks noChangeShapeType="1"/>
              </p:cNvSpPr>
              <p:nvPr/>
            </p:nvSpPr>
            <p:spPr bwMode="auto">
              <a:xfrm>
                <a:off x="1156" y="2217"/>
                <a:ext cx="331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12" name="Line 121" descr="蓝色面巾纸">
                <a:extLst>
                  <a:ext uri="{FF2B5EF4-FFF2-40B4-BE49-F238E27FC236}">
                    <a16:creationId xmlns:a16="http://schemas.microsoft.com/office/drawing/2014/main" id="{BE2AE3A5-36F6-C5AD-F4DC-AED91C975BFB}"/>
                  </a:ext>
                </a:extLst>
              </p:cNvPr>
              <p:cNvSpPr>
                <a:spLocks noChangeShapeType="1"/>
              </p:cNvSpPr>
              <p:nvPr/>
            </p:nvSpPr>
            <p:spPr bwMode="auto">
              <a:xfrm>
                <a:off x="1156" y="2428"/>
                <a:ext cx="331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13" name="Line 122" descr="蓝色面巾纸">
                <a:extLst>
                  <a:ext uri="{FF2B5EF4-FFF2-40B4-BE49-F238E27FC236}">
                    <a16:creationId xmlns:a16="http://schemas.microsoft.com/office/drawing/2014/main" id="{47C9DF57-29BC-2655-40AF-617761D2DE81}"/>
                  </a:ext>
                </a:extLst>
              </p:cNvPr>
              <p:cNvSpPr>
                <a:spLocks noChangeShapeType="1"/>
              </p:cNvSpPr>
              <p:nvPr/>
            </p:nvSpPr>
            <p:spPr bwMode="auto">
              <a:xfrm>
                <a:off x="1156" y="2639"/>
                <a:ext cx="331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14" name="Line 123" descr="蓝色面巾纸">
                <a:extLst>
                  <a:ext uri="{FF2B5EF4-FFF2-40B4-BE49-F238E27FC236}">
                    <a16:creationId xmlns:a16="http://schemas.microsoft.com/office/drawing/2014/main" id="{FEEC656F-DEB1-9809-0F57-FDB7EBC95B89}"/>
                  </a:ext>
                </a:extLst>
              </p:cNvPr>
              <p:cNvSpPr>
                <a:spLocks noChangeShapeType="1"/>
              </p:cNvSpPr>
              <p:nvPr/>
            </p:nvSpPr>
            <p:spPr bwMode="auto">
              <a:xfrm>
                <a:off x="1156" y="2850"/>
                <a:ext cx="331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15" name="Line 124" descr="蓝色面巾纸">
                <a:extLst>
                  <a:ext uri="{FF2B5EF4-FFF2-40B4-BE49-F238E27FC236}">
                    <a16:creationId xmlns:a16="http://schemas.microsoft.com/office/drawing/2014/main" id="{B3536488-D4D1-7C61-7013-1C74B403C008}"/>
                  </a:ext>
                </a:extLst>
              </p:cNvPr>
              <p:cNvSpPr>
                <a:spLocks noChangeShapeType="1"/>
              </p:cNvSpPr>
              <p:nvPr/>
            </p:nvSpPr>
            <p:spPr bwMode="auto">
              <a:xfrm>
                <a:off x="1156" y="1344"/>
                <a:ext cx="0" cy="150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16" name="Line 125" descr="蓝色面巾纸">
                <a:extLst>
                  <a:ext uri="{FF2B5EF4-FFF2-40B4-BE49-F238E27FC236}">
                    <a16:creationId xmlns:a16="http://schemas.microsoft.com/office/drawing/2014/main" id="{A5B907D5-6B1D-5407-A755-EADBBE53A7A3}"/>
                  </a:ext>
                </a:extLst>
              </p:cNvPr>
              <p:cNvSpPr>
                <a:spLocks noChangeShapeType="1"/>
              </p:cNvSpPr>
              <p:nvPr/>
            </p:nvSpPr>
            <p:spPr bwMode="auto">
              <a:xfrm>
                <a:off x="1818" y="1344"/>
                <a:ext cx="0" cy="150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17" name="Line 126" descr="蓝色面巾纸">
                <a:extLst>
                  <a:ext uri="{FF2B5EF4-FFF2-40B4-BE49-F238E27FC236}">
                    <a16:creationId xmlns:a16="http://schemas.microsoft.com/office/drawing/2014/main" id="{9C70A41A-59B1-A159-3472-50A317C0FFAE}"/>
                  </a:ext>
                </a:extLst>
              </p:cNvPr>
              <p:cNvSpPr>
                <a:spLocks noChangeShapeType="1"/>
              </p:cNvSpPr>
              <p:nvPr/>
            </p:nvSpPr>
            <p:spPr bwMode="auto">
              <a:xfrm>
                <a:off x="4467" y="1344"/>
                <a:ext cx="0" cy="150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18" name="Line 127" descr="蓝色面巾纸">
                <a:extLst>
                  <a:ext uri="{FF2B5EF4-FFF2-40B4-BE49-F238E27FC236}">
                    <a16:creationId xmlns:a16="http://schemas.microsoft.com/office/drawing/2014/main" id="{36DC8E9E-B9AE-9D27-E62E-4AC7F611301C}"/>
                  </a:ext>
                </a:extLst>
              </p:cNvPr>
              <p:cNvSpPr>
                <a:spLocks noChangeShapeType="1"/>
              </p:cNvSpPr>
              <p:nvPr/>
            </p:nvSpPr>
            <p:spPr bwMode="auto">
              <a:xfrm>
                <a:off x="1818" y="1555"/>
                <a:ext cx="26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19" name="Line 128" descr="蓝色面巾纸">
                <a:extLst>
                  <a:ext uri="{FF2B5EF4-FFF2-40B4-BE49-F238E27FC236}">
                    <a16:creationId xmlns:a16="http://schemas.microsoft.com/office/drawing/2014/main" id="{92E6021E-5CED-5EA3-30A2-3B8B83773A82}"/>
                  </a:ext>
                </a:extLst>
              </p:cNvPr>
              <p:cNvSpPr>
                <a:spLocks noChangeShapeType="1"/>
              </p:cNvSpPr>
              <p:nvPr/>
            </p:nvSpPr>
            <p:spPr bwMode="auto">
              <a:xfrm>
                <a:off x="1818" y="1766"/>
                <a:ext cx="26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20" name="Line 129" descr="蓝色面巾纸">
                <a:extLst>
                  <a:ext uri="{FF2B5EF4-FFF2-40B4-BE49-F238E27FC236}">
                    <a16:creationId xmlns:a16="http://schemas.microsoft.com/office/drawing/2014/main" id="{743C123C-576A-3A22-4A73-0FC4D9C276F6}"/>
                  </a:ext>
                </a:extLst>
              </p:cNvPr>
              <p:cNvSpPr>
                <a:spLocks noChangeShapeType="1"/>
              </p:cNvSpPr>
              <p:nvPr/>
            </p:nvSpPr>
            <p:spPr bwMode="auto">
              <a:xfrm>
                <a:off x="1818" y="1977"/>
                <a:ext cx="26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21" name="Line 130" descr="蓝色面巾纸">
                <a:extLst>
                  <a:ext uri="{FF2B5EF4-FFF2-40B4-BE49-F238E27FC236}">
                    <a16:creationId xmlns:a16="http://schemas.microsoft.com/office/drawing/2014/main" id="{57F88140-D953-B0ED-6749-5602C7FD1B4E}"/>
                  </a:ext>
                </a:extLst>
              </p:cNvPr>
              <p:cNvSpPr>
                <a:spLocks noChangeShapeType="1"/>
              </p:cNvSpPr>
              <p:nvPr/>
            </p:nvSpPr>
            <p:spPr bwMode="auto">
              <a:xfrm>
                <a:off x="2481" y="1977"/>
                <a:ext cx="0" cy="87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22" name="Line 131" descr="蓝色面巾纸">
                <a:extLst>
                  <a:ext uri="{FF2B5EF4-FFF2-40B4-BE49-F238E27FC236}">
                    <a16:creationId xmlns:a16="http://schemas.microsoft.com/office/drawing/2014/main" id="{4A9EAD90-C4E5-A63F-69D8-DBF058D75D3A}"/>
                  </a:ext>
                </a:extLst>
              </p:cNvPr>
              <p:cNvSpPr>
                <a:spLocks noChangeShapeType="1"/>
              </p:cNvSpPr>
              <p:nvPr/>
            </p:nvSpPr>
            <p:spPr bwMode="auto">
              <a:xfrm>
                <a:off x="3142" y="1977"/>
                <a:ext cx="0" cy="87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23" name="Line 132" descr="蓝色面巾纸">
                <a:extLst>
                  <a:ext uri="{FF2B5EF4-FFF2-40B4-BE49-F238E27FC236}">
                    <a16:creationId xmlns:a16="http://schemas.microsoft.com/office/drawing/2014/main" id="{E7B0EC5E-E2AB-5EB4-D651-AAE76C479D4E}"/>
                  </a:ext>
                </a:extLst>
              </p:cNvPr>
              <p:cNvSpPr>
                <a:spLocks noChangeShapeType="1"/>
              </p:cNvSpPr>
              <p:nvPr/>
            </p:nvSpPr>
            <p:spPr bwMode="auto">
              <a:xfrm>
                <a:off x="3805" y="1977"/>
                <a:ext cx="0" cy="87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24" name="Line 133" descr="蓝色面巾纸">
                <a:extLst>
                  <a:ext uri="{FF2B5EF4-FFF2-40B4-BE49-F238E27FC236}">
                    <a16:creationId xmlns:a16="http://schemas.microsoft.com/office/drawing/2014/main" id="{71687184-E51C-732F-3A09-EEBDE8D1E21B}"/>
                  </a:ext>
                </a:extLst>
              </p:cNvPr>
              <p:cNvSpPr>
                <a:spLocks noChangeShapeType="1"/>
              </p:cNvSpPr>
              <p:nvPr/>
            </p:nvSpPr>
            <p:spPr bwMode="auto">
              <a:xfrm>
                <a:off x="2481" y="1555"/>
                <a:ext cx="0" cy="2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25" name="Line 134" descr="蓝色面巾纸">
                <a:extLst>
                  <a:ext uri="{FF2B5EF4-FFF2-40B4-BE49-F238E27FC236}">
                    <a16:creationId xmlns:a16="http://schemas.microsoft.com/office/drawing/2014/main" id="{A9907784-D923-5214-DCDB-F96C0E4EBD8D}"/>
                  </a:ext>
                </a:extLst>
              </p:cNvPr>
              <p:cNvSpPr>
                <a:spLocks noChangeShapeType="1"/>
              </p:cNvSpPr>
              <p:nvPr/>
            </p:nvSpPr>
            <p:spPr bwMode="auto">
              <a:xfrm>
                <a:off x="3142" y="1555"/>
                <a:ext cx="0" cy="2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96326" name="Line 135" descr="蓝色面巾纸">
                <a:extLst>
                  <a:ext uri="{FF2B5EF4-FFF2-40B4-BE49-F238E27FC236}">
                    <a16:creationId xmlns:a16="http://schemas.microsoft.com/office/drawing/2014/main" id="{B28B8977-36C6-C9E8-96B7-C809AD1A77D7}"/>
                  </a:ext>
                </a:extLst>
              </p:cNvPr>
              <p:cNvSpPr>
                <a:spLocks noChangeShapeType="1"/>
              </p:cNvSpPr>
              <p:nvPr/>
            </p:nvSpPr>
            <p:spPr bwMode="auto">
              <a:xfrm>
                <a:off x="3805" y="1555"/>
                <a:ext cx="0" cy="2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96283" name="Freeform 136">
              <a:extLst>
                <a:ext uri="{FF2B5EF4-FFF2-40B4-BE49-F238E27FC236}">
                  <a16:creationId xmlns:a16="http://schemas.microsoft.com/office/drawing/2014/main" id="{5A53B16F-118D-E1DA-61DC-7767BE713670}"/>
                </a:ext>
              </a:extLst>
            </p:cNvPr>
            <p:cNvSpPr>
              <a:spLocks/>
            </p:cNvSpPr>
            <p:nvPr/>
          </p:nvSpPr>
          <p:spPr bwMode="auto">
            <a:xfrm>
              <a:off x="1156" y="1344"/>
              <a:ext cx="673" cy="869"/>
            </a:xfrm>
            <a:custGeom>
              <a:avLst/>
              <a:gdLst>
                <a:gd name="T0" fmla="*/ 0 w 673"/>
                <a:gd name="T1" fmla="*/ 0 h 869"/>
                <a:gd name="T2" fmla="*/ 673 w 673"/>
                <a:gd name="T3" fmla="*/ 869 h 869"/>
                <a:gd name="T4" fmla="*/ 0 60000 65536"/>
                <a:gd name="T5" fmla="*/ 0 60000 65536"/>
              </a:gdLst>
              <a:ahLst/>
              <a:cxnLst>
                <a:cxn ang="T4">
                  <a:pos x="T0" y="T1"/>
                </a:cxn>
                <a:cxn ang="T5">
                  <a:pos x="T2" y="T3"/>
                </a:cxn>
              </a:cxnLst>
              <a:rect l="0" t="0" r="r" b="b"/>
              <a:pathLst>
                <a:path w="673" h="869">
                  <a:moveTo>
                    <a:pt x="0" y="0"/>
                  </a:moveTo>
                  <a:lnTo>
                    <a:pt x="673" y="869"/>
                  </a:lnTo>
                </a:path>
              </a:pathLst>
            </a:custGeom>
            <a:noFill/>
            <a:ln w="9525">
              <a:solidFill>
                <a:srgbClr val="000000"/>
              </a:solidFill>
              <a:round/>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3" name="Rectangle 2">
            <a:extLst>
              <a:ext uri="{FF2B5EF4-FFF2-40B4-BE49-F238E27FC236}">
                <a16:creationId xmlns:a16="http://schemas.microsoft.com/office/drawing/2014/main" id="{76A7D4E5-D8A7-07ED-46BE-15304F21CD77}"/>
              </a:ext>
            </a:extLst>
          </p:cNvPr>
          <p:cNvSpPr>
            <a:spLocks noGrp="1" noChangeArrowheads="1"/>
          </p:cNvSpPr>
          <p:nvPr>
            <p:ph type="title"/>
          </p:nvPr>
        </p:nvSpPr>
        <p:spPr>
          <a:xfrm>
            <a:off x="1150938" y="142875"/>
            <a:ext cx="7793037" cy="838200"/>
          </a:xfrm>
        </p:spPr>
        <p:txBody>
          <a:bodyPr/>
          <a:lstStyle/>
          <a:p>
            <a:pPr eaLnBrk="1" hangingPunct="1"/>
            <a:r>
              <a:rPr lang="en-US" altLang="zh-CN" dirty="0"/>
              <a:t>3</a:t>
            </a:r>
            <a:r>
              <a:rPr lang="en-US" altLang="zh-CN" kern="0" dirty="0"/>
              <a:t>.</a:t>
            </a:r>
            <a:r>
              <a:rPr lang="zh-CN" altLang="en-US" kern="0" dirty="0"/>
              <a:t>风险决策</a:t>
            </a:r>
            <a:endParaRPr lang="zh-CN" altLang="en-US" dirty="0"/>
          </a:p>
        </p:txBody>
      </p:sp>
    </p:spTree>
    <p:extLst>
      <p:ext uri="{BB962C8B-B14F-4D97-AF65-F5344CB8AC3E}">
        <p14:creationId xmlns:p14="http://schemas.microsoft.com/office/powerpoint/2010/main" val="115260758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84743"/>
                                        </p:tgtEl>
                                        <p:attrNameLst>
                                          <p:attrName>style.visibility</p:attrName>
                                        </p:attrNameLst>
                                      </p:cBhvr>
                                      <p:to>
                                        <p:strVal val="visible"/>
                                      </p:to>
                                    </p:set>
                                    <p:animEffect transition="in" filter="fade">
                                      <p:cBhvr>
                                        <p:cTn id="7" dur="500"/>
                                        <p:tgtEl>
                                          <p:spTgt spid="284743"/>
                                        </p:tgtEl>
                                      </p:cBhvr>
                                    </p:animEffect>
                                  </p:childTnLst>
                                </p:cTn>
                              </p:par>
                              <p:par>
                                <p:cTn id="8" presetID="10" presetClass="entr" presetSubtype="0" fill="hold" nodeType="withEffect">
                                  <p:stCondLst>
                                    <p:cond delay="0"/>
                                  </p:stCondLst>
                                  <p:childTnLst>
                                    <p:set>
                                      <p:cBhvr>
                                        <p:cTn id="9" dur="1" fill="hold">
                                          <p:stCondLst>
                                            <p:cond delay="0"/>
                                          </p:stCondLst>
                                        </p:cTn>
                                        <p:tgtEl>
                                          <p:spTgt spid="284763"/>
                                        </p:tgtEl>
                                        <p:attrNameLst>
                                          <p:attrName>style.visibility</p:attrName>
                                        </p:attrNameLst>
                                      </p:cBhvr>
                                      <p:to>
                                        <p:strVal val="visible"/>
                                      </p:to>
                                    </p:set>
                                    <p:animEffect transition="in" filter="fade">
                                      <p:cBhvr>
                                        <p:cTn id="10" dur="500"/>
                                        <p:tgtEl>
                                          <p:spTgt spid="28476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84762"/>
                                        </p:tgtEl>
                                        <p:attrNameLst>
                                          <p:attrName>style.visibility</p:attrName>
                                        </p:attrNameLst>
                                      </p:cBhvr>
                                      <p:to>
                                        <p:strVal val="visible"/>
                                      </p:to>
                                    </p:set>
                                    <p:animEffect transition="in" filter="fade">
                                      <p:cBhvr>
                                        <p:cTn id="15" dur="500"/>
                                        <p:tgtEl>
                                          <p:spTgt spid="284762"/>
                                        </p:tgtEl>
                                      </p:cBhvr>
                                    </p:animEffect>
                                  </p:childTnLst>
                                </p:cTn>
                              </p:par>
                              <p:par>
                                <p:cTn id="16" presetID="10" presetClass="entr" presetSubtype="0" fill="hold" nodeType="withEffect">
                                  <p:stCondLst>
                                    <p:cond delay="0"/>
                                  </p:stCondLst>
                                  <p:childTnLst>
                                    <p:set>
                                      <p:cBhvr>
                                        <p:cTn id="17" dur="1" fill="hold">
                                          <p:stCondLst>
                                            <p:cond delay="0"/>
                                          </p:stCondLst>
                                        </p:cTn>
                                        <p:tgtEl>
                                          <p:spTgt spid="284745"/>
                                        </p:tgtEl>
                                        <p:attrNameLst>
                                          <p:attrName>style.visibility</p:attrName>
                                        </p:attrNameLst>
                                      </p:cBhvr>
                                      <p:to>
                                        <p:strVal val="visible"/>
                                      </p:to>
                                    </p:set>
                                    <p:animEffect transition="in" filter="fade">
                                      <p:cBhvr>
                                        <p:cTn id="18" dur="500"/>
                                        <p:tgtEl>
                                          <p:spTgt spid="284745"/>
                                        </p:tgtEl>
                                      </p:cBhvr>
                                    </p:animEffect>
                                  </p:childTnLst>
                                </p:cTn>
                              </p:par>
                              <p:par>
                                <p:cTn id="19" presetID="10" presetClass="entr" presetSubtype="0" fill="hold" nodeType="withEffect">
                                  <p:stCondLst>
                                    <p:cond delay="0"/>
                                  </p:stCondLst>
                                  <p:childTnLst>
                                    <p:set>
                                      <p:cBhvr>
                                        <p:cTn id="20" dur="1" fill="hold">
                                          <p:stCondLst>
                                            <p:cond delay="0"/>
                                          </p:stCondLst>
                                        </p:cTn>
                                        <p:tgtEl>
                                          <p:spTgt spid="284742"/>
                                        </p:tgtEl>
                                        <p:attrNameLst>
                                          <p:attrName>style.visibility</p:attrName>
                                        </p:attrNameLst>
                                      </p:cBhvr>
                                      <p:to>
                                        <p:strVal val="visible"/>
                                      </p:to>
                                    </p:set>
                                    <p:animEffect transition="in" filter="fade">
                                      <p:cBhvr>
                                        <p:cTn id="21" dur="500"/>
                                        <p:tgtEl>
                                          <p:spTgt spid="284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742" grpId="0" animBg="1"/>
      <p:bldP spid="284743" grpId="0" animBg="1"/>
      <p:bldP spid="28476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A5E0E034-A693-B358-CCA3-831737A7846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465913D-DE9C-C043-92CF-F34176C3F1F8}" type="slidenum">
              <a:rPr kumimoji="0" lang="en-US" altLang="zh-CN" sz="1000">
                <a:solidFill>
                  <a:schemeClr val="bg2"/>
                </a:solidFill>
                <a:ea typeface="华文行楷" panose="02010800040101010101" pitchFamily="2" charset="-122"/>
              </a:rPr>
              <a:pPr>
                <a:spcBef>
                  <a:spcPct val="0"/>
                </a:spcBef>
                <a:buClrTx/>
                <a:buSzTx/>
                <a:buFontTx/>
                <a:buNone/>
              </a:pPr>
              <a:t>35</a:t>
            </a:fld>
            <a:endParaRPr kumimoji="0" lang="en-US" altLang="zh-CN" sz="1000">
              <a:solidFill>
                <a:schemeClr val="bg2"/>
              </a:solidFill>
              <a:ea typeface="华文行楷" panose="02010800040101010101" pitchFamily="2" charset="-122"/>
            </a:endParaRPr>
          </a:p>
        </p:txBody>
      </p:sp>
      <p:sp>
        <p:nvSpPr>
          <p:cNvPr id="273418" name="Rectangle 10">
            <a:extLst>
              <a:ext uri="{FF2B5EF4-FFF2-40B4-BE49-F238E27FC236}">
                <a16:creationId xmlns:a16="http://schemas.microsoft.com/office/drawing/2014/main" id="{AA59D611-6FD6-35D9-18B5-D4469FAE8DD8}"/>
              </a:ext>
            </a:extLst>
          </p:cNvPr>
          <p:cNvSpPr>
            <a:spLocks noChangeArrowheads="1"/>
          </p:cNvSpPr>
          <p:nvPr/>
        </p:nvSpPr>
        <p:spPr bwMode="auto">
          <a:xfrm>
            <a:off x="3352800" y="2074863"/>
            <a:ext cx="5080000" cy="1784350"/>
          </a:xfrm>
          <a:prstGeom prst="rect">
            <a:avLst/>
          </a:prstGeom>
          <a:gradFill rotWithShape="0">
            <a:gsLst>
              <a:gs pos="0">
                <a:srgbClr val="EDF9F4"/>
              </a:gs>
              <a:gs pos="100000">
                <a:srgbClr val="FFFFFF"/>
              </a:gs>
            </a:gsLst>
            <a:lin ang="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lang="zh-CN" altLang="en-US" sz="2000" b="1">
                <a:solidFill>
                  <a:srgbClr val="000000"/>
                </a:solidFill>
                <a:latin typeface="Arial" panose="020B0604020202020204" pitchFamily="34" charset="0"/>
                <a:ea typeface="幼圆" pitchFamily="49" charset="-122"/>
              </a:rPr>
              <a:t>一般而言，方案指标值的方差越大则方案的风险就越大。所以，风险厌恶型的决策人有时倾向于用这一原则选择风险较小的方案。这是一种避免最大损失而不是追求最大收益的准则，具有过于保守的特点。</a:t>
            </a:r>
          </a:p>
        </p:txBody>
      </p:sp>
      <p:sp>
        <p:nvSpPr>
          <p:cNvPr id="273419" name="Rectangle 11">
            <a:extLst>
              <a:ext uri="{FF2B5EF4-FFF2-40B4-BE49-F238E27FC236}">
                <a16:creationId xmlns:a16="http://schemas.microsoft.com/office/drawing/2014/main" id="{75342CC9-8720-C4A7-6658-B7A758D8DAFB}"/>
              </a:ext>
            </a:extLst>
          </p:cNvPr>
          <p:cNvSpPr>
            <a:spLocks noChangeArrowheads="1"/>
          </p:cNvSpPr>
          <p:nvPr/>
        </p:nvSpPr>
        <p:spPr bwMode="auto">
          <a:xfrm>
            <a:off x="239713" y="1895475"/>
            <a:ext cx="2606675" cy="2233613"/>
          </a:xfrm>
          <a:prstGeom prst="rect">
            <a:avLst/>
          </a:prstGeom>
          <a:gradFill rotWithShape="1">
            <a:gsLst>
              <a:gs pos="0">
                <a:srgbClr val="DFE8F5"/>
              </a:gs>
              <a:gs pos="100000">
                <a:srgbClr val="FFFFFF"/>
              </a:gs>
            </a:gsLst>
            <a:path path="shape">
              <a:fillToRect l="50000" t="50000" r="50000" b="50000"/>
            </a:path>
          </a:gra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3420" name="AutoShape 12">
            <a:extLst>
              <a:ext uri="{FF2B5EF4-FFF2-40B4-BE49-F238E27FC236}">
                <a16:creationId xmlns:a16="http://schemas.microsoft.com/office/drawing/2014/main" id="{81AB248A-956F-AD33-C756-BE232C624DC5}"/>
              </a:ext>
            </a:extLst>
          </p:cNvPr>
          <p:cNvSpPr>
            <a:spLocks noChangeArrowheads="1"/>
          </p:cNvSpPr>
          <p:nvPr/>
        </p:nvSpPr>
        <p:spPr bwMode="gray">
          <a:xfrm>
            <a:off x="639763" y="2716213"/>
            <a:ext cx="1901825" cy="527050"/>
          </a:xfrm>
          <a:prstGeom prst="roundRect">
            <a:avLst>
              <a:gd name="adj" fmla="val 50000"/>
            </a:avLst>
          </a:prstGeom>
          <a:solidFill>
            <a:srgbClr val="E7FFE7"/>
          </a:solidFill>
          <a:ln>
            <a:noFill/>
          </a:ln>
          <a:effectLst>
            <a:prstShdw prst="shdw17" dist="17961" dir="2700000">
              <a:srgbClr val="8B998B"/>
            </a:prstShdw>
          </a:effectLst>
          <a:extLst>
            <a:ext uri="{91240B29-F687-4F45-9708-019B960494DF}">
              <a14:hiddenLine xmlns:a14="http://schemas.microsoft.com/office/drawing/2010/main" w="38100" algn="ctr">
                <a:solidFill>
                  <a:srgbClr val="FFFFFF"/>
                </a:solidFill>
                <a:round/>
                <a:headEnd/>
                <a:tailEnd/>
              </a14:hiddenLine>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kumimoji="0" lang="zh-CN" altLang="en-US" sz="2000" b="1">
                <a:latin typeface="幼圆" pitchFamily="49" charset="-122"/>
                <a:ea typeface="幼圆" pitchFamily="49" charset="-122"/>
              </a:rPr>
              <a:t>最小方差准则</a:t>
            </a:r>
          </a:p>
        </p:txBody>
      </p:sp>
      <p:sp>
        <p:nvSpPr>
          <p:cNvPr id="273421" name="AutoShape 13">
            <a:extLst>
              <a:ext uri="{FF2B5EF4-FFF2-40B4-BE49-F238E27FC236}">
                <a16:creationId xmlns:a16="http://schemas.microsoft.com/office/drawing/2014/main" id="{6E30EC02-43C2-0D3A-CF48-D376A047BF13}"/>
              </a:ext>
            </a:extLst>
          </p:cNvPr>
          <p:cNvSpPr>
            <a:spLocks/>
          </p:cNvSpPr>
          <p:nvPr/>
        </p:nvSpPr>
        <p:spPr bwMode="auto">
          <a:xfrm>
            <a:off x="2630488" y="2038350"/>
            <a:ext cx="719137" cy="1857375"/>
          </a:xfrm>
          <a:prstGeom prst="leftBrace">
            <a:avLst>
              <a:gd name="adj1" fmla="val 21523"/>
              <a:gd name="adj2" fmla="val 50000"/>
            </a:avLst>
          </a:prstGeom>
          <a:gradFill rotWithShape="1">
            <a:gsLst>
              <a:gs pos="0">
                <a:srgbClr val="C9C9C9"/>
              </a:gs>
              <a:gs pos="100000">
                <a:srgbClr val="EAEAEA"/>
              </a:gs>
            </a:gsLst>
            <a:lin ang="0" scaled="1"/>
          </a:gradFill>
          <a:ln>
            <a:noFill/>
          </a:ln>
          <a:effectLst/>
          <a:extLst>
            <a:ext uri="{91240B29-F687-4F45-9708-019B960494DF}">
              <a14:hiddenLine xmlns:a14="http://schemas.microsoft.com/office/drawing/2010/main" w="19050">
                <a:solidFill>
                  <a:srgbClr val="5CB1EA"/>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3422" name="Text Box 14">
            <a:extLst>
              <a:ext uri="{FF2B5EF4-FFF2-40B4-BE49-F238E27FC236}">
                <a16:creationId xmlns:a16="http://schemas.microsoft.com/office/drawing/2014/main" id="{E0289D4B-1D2D-06A3-0A2A-0004DBB6EB3D}"/>
              </a:ext>
            </a:extLst>
          </p:cNvPr>
          <p:cNvSpPr txBox="1">
            <a:spLocks noChangeArrowheads="1"/>
          </p:cNvSpPr>
          <p:nvPr/>
        </p:nvSpPr>
        <p:spPr bwMode="auto">
          <a:xfrm>
            <a:off x="971550" y="1557338"/>
            <a:ext cx="5400675" cy="360362"/>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zh-CN" altLang="zh-CN" sz="2000" b="1">
                <a:solidFill>
                  <a:srgbClr val="000000"/>
                </a:solidFill>
                <a:latin typeface="Arial" panose="020B0604020202020204" pitchFamily="34" charset="0"/>
                <a:ea typeface="幼圆" pitchFamily="49" charset="-122"/>
              </a:rPr>
              <a:t>③</a:t>
            </a:r>
            <a:r>
              <a:rPr kumimoji="0" lang="en-US" altLang="zh-CN" sz="2000" b="1">
                <a:solidFill>
                  <a:srgbClr val="000000"/>
                </a:solidFill>
                <a:latin typeface="Arial" panose="020B0604020202020204" pitchFamily="34" charset="0"/>
                <a:ea typeface="幼圆" pitchFamily="49" charset="-122"/>
              </a:rPr>
              <a:t>   </a:t>
            </a:r>
            <a:r>
              <a:rPr kumimoji="0" lang="zh-CN" altLang="en-US" sz="2000" b="1">
                <a:solidFill>
                  <a:srgbClr val="000000"/>
                </a:solidFill>
                <a:latin typeface="Arial" panose="020B0604020202020204" pitchFamily="34" charset="0"/>
                <a:ea typeface="幼圆" pitchFamily="49" charset="-122"/>
              </a:rPr>
              <a:t>最小方差准则</a:t>
            </a:r>
          </a:p>
        </p:txBody>
      </p:sp>
      <p:graphicFrame>
        <p:nvGraphicFramePr>
          <p:cNvPr id="273423" name="Object 15">
            <a:extLst>
              <a:ext uri="{FF2B5EF4-FFF2-40B4-BE49-F238E27FC236}">
                <a16:creationId xmlns:a16="http://schemas.microsoft.com/office/drawing/2014/main" id="{344CDF8D-AFCE-1BEB-19E3-020DD07713E6}"/>
              </a:ext>
            </a:extLst>
          </p:cNvPr>
          <p:cNvGraphicFramePr>
            <a:graphicFrameLocks noChangeAspect="1"/>
          </p:cNvGraphicFramePr>
          <p:nvPr/>
        </p:nvGraphicFramePr>
        <p:xfrm>
          <a:off x="3635375" y="4581525"/>
          <a:ext cx="2592388" cy="863600"/>
        </p:xfrm>
        <a:graphic>
          <a:graphicData uri="http://schemas.openxmlformats.org/presentationml/2006/ole">
            <mc:AlternateContent xmlns:mc="http://schemas.openxmlformats.org/markup-compatibility/2006">
              <mc:Choice xmlns:v="urn:schemas-microsoft-com:vml" Requires="v">
                <p:oleObj name="Equation" r:id="rId2" imgW="27495500" imgH="10820400" progId="Equation.DSMT4">
                  <p:embed/>
                </p:oleObj>
              </mc:Choice>
              <mc:Fallback>
                <p:oleObj name="Equation" r:id="rId2" imgW="27495500" imgH="10820400" progId="Equation.DSMT4">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4581525"/>
                        <a:ext cx="2592388" cy="863600"/>
                      </a:xfrm>
                      <a:prstGeom prst="rect">
                        <a:avLst/>
                      </a:prstGeom>
                      <a:gradFill rotWithShape="1">
                        <a:gsLst>
                          <a:gs pos="0">
                            <a:srgbClr val="CCFFFF"/>
                          </a:gs>
                          <a:gs pos="50000">
                            <a:srgbClr val="FFFFFF"/>
                          </a:gs>
                          <a:gs pos="100000">
                            <a:srgbClr val="CCFFFF"/>
                          </a:gs>
                        </a:gsLst>
                        <a:lin ang="5400000" scaled="1"/>
                      </a:gradFill>
                      <a:ln>
                        <a:noFill/>
                      </a:ln>
                      <a:effectLst/>
                      <a:extLst>
                        <a:ext uri="{91240B29-F687-4F45-9708-019B960494DF}">
                          <a14:hiddenLine xmlns:a14="http://schemas.microsoft.com/office/drawing/2010/main" w="9525" algn="ctr">
                            <a:solidFill>
                              <a:srgbClr val="036D7B"/>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3424" name="AutoShape 16">
            <a:extLst>
              <a:ext uri="{FF2B5EF4-FFF2-40B4-BE49-F238E27FC236}">
                <a16:creationId xmlns:a16="http://schemas.microsoft.com/office/drawing/2014/main" id="{5295D57A-B815-9335-C52D-6658D1B781D6}"/>
              </a:ext>
            </a:extLst>
          </p:cNvPr>
          <p:cNvSpPr>
            <a:spLocks noChangeArrowheads="1"/>
          </p:cNvSpPr>
          <p:nvPr/>
        </p:nvSpPr>
        <p:spPr bwMode="gray">
          <a:xfrm>
            <a:off x="684213" y="4724400"/>
            <a:ext cx="1901825" cy="527050"/>
          </a:xfrm>
          <a:prstGeom prst="roundRect">
            <a:avLst>
              <a:gd name="adj" fmla="val 50000"/>
            </a:avLst>
          </a:prstGeom>
          <a:solidFill>
            <a:srgbClr val="E7FFE7"/>
          </a:solidFill>
          <a:ln>
            <a:noFill/>
          </a:ln>
          <a:effectLst>
            <a:prstShdw prst="shdw17" dist="17961" dir="2700000">
              <a:srgbClr val="8B998B"/>
            </a:prstShdw>
          </a:effectLst>
          <a:extLst>
            <a:ext uri="{91240B29-F687-4F45-9708-019B960494DF}">
              <a14:hiddenLine xmlns:a14="http://schemas.microsoft.com/office/drawing/2010/main" w="38100" algn="ctr">
                <a:solidFill>
                  <a:srgbClr val="FFFFFF"/>
                </a:solidFill>
                <a:round/>
                <a:headEnd/>
                <a:tailEnd/>
              </a14:hiddenLine>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kumimoji="0" lang="zh-CN" altLang="en-US" sz="2000" b="1">
                <a:latin typeface="幼圆" pitchFamily="49" charset="-122"/>
                <a:ea typeface="幼圆" pitchFamily="49" charset="-122"/>
              </a:rPr>
              <a:t>计算公式</a:t>
            </a:r>
          </a:p>
        </p:txBody>
      </p:sp>
      <p:sp>
        <p:nvSpPr>
          <p:cNvPr id="3" name="Rectangle 2">
            <a:extLst>
              <a:ext uri="{FF2B5EF4-FFF2-40B4-BE49-F238E27FC236}">
                <a16:creationId xmlns:a16="http://schemas.microsoft.com/office/drawing/2014/main" id="{EA47BB62-245F-54FD-7987-67D3C694F915}"/>
              </a:ext>
            </a:extLst>
          </p:cNvPr>
          <p:cNvSpPr>
            <a:spLocks noGrp="1" noChangeArrowheads="1"/>
          </p:cNvSpPr>
          <p:nvPr>
            <p:ph type="title"/>
          </p:nvPr>
        </p:nvSpPr>
        <p:spPr>
          <a:xfrm>
            <a:off x="1150938" y="142875"/>
            <a:ext cx="7793037" cy="838200"/>
          </a:xfrm>
        </p:spPr>
        <p:txBody>
          <a:bodyPr/>
          <a:lstStyle/>
          <a:p>
            <a:pPr eaLnBrk="1" hangingPunct="1"/>
            <a:r>
              <a:rPr lang="en-US" altLang="zh-CN" dirty="0"/>
              <a:t>3</a:t>
            </a:r>
            <a:r>
              <a:rPr lang="en-US" altLang="zh-CN" kern="0" dirty="0"/>
              <a:t>.</a:t>
            </a:r>
            <a:r>
              <a:rPr lang="zh-CN" altLang="en-US" kern="0" dirty="0"/>
              <a:t>风险决策</a:t>
            </a:r>
            <a:endParaRPr lang="zh-CN" altLang="en-US"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273422"/>
                                        </p:tgtEl>
                                        <p:attrNameLst>
                                          <p:attrName>style.visibility</p:attrName>
                                        </p:attrNameLst>
                                      </p:cBhvr>
                                      <p:to>
                                        <p:strVal val="visible"/>
                                      </p:to>
                                    </p:set>
                                    <p:animEffect transition="in" filter="slide(fromBottom)">
                                      <p:cBhvr>
                                        <p:cTn id="7" dur="500"/>
                                        <p:tgtEl>
                                          <p:spTgt spid="2734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3419"/>
                                        </p:tgtEl>
                                        <p:attrNameLst>
                                          <p:attrName>style.visibility</p:attrName>
                                        </p:attrNameLst>
                                      </p:cBhvr>
                                      <p:to>
                                        <p:strVal val="visible"/>
                                      </p:to>
                                    </p:set>
                                    <p:animEffect transition="in" filter="fade">
                                      <p:cBhvr>
                                        <p:cTn id="12" dur="500"/>
                                        <p:tgtEl>
                                          <p:spTgt spid="273419"/>
                                        </p:tgtEl>
                                      </p:cBhvr>
                                    </p:animEffect>
                                  </p:childTnLst>
                                </p:cTn>
                              </p:par>
                            </p:childTnLst>
                          </p:cTn>
                        </p:par>
                        <p:par>
                          <p:cTn id="13" fill="hold" nodeType="afterGroup">
                            <p:stCondLst>
                              <p:cond delay="500"/>
                            </p:stCondLst>
                            <p:childTnLst>
                              <p:par>
                                <p:cTn id="14" presetID="42" presetClass="entr" presetSubtype="0" fill="hold" nodeType="afterEffect">
                                  <p:stCondLst>
                                    <p:cond delay="0"/>
                                  </p:stCondLst>
                                  <p:childTnLst>
                                    <p:set>
                                      <p:cBhvr>
                                        <p:cTn id="15" dur="1" fill="hold">
                                          <p:stCondLst>
                                            <p:cond delay="0"/>
                                          </p:stCondLst>
                                        </p:cTn>
                                        <p:tgtEl>
                                          <p:spTgt spid="273420"/>
                                        </p:tgtEl>
                                        <p:attrNameLst>
                                          <p:attrName>style.visibility</p:attrName>
                                        </p:attrNameLst>
                                      </p:cBhvr>
                                      <p:to>
                                        <p:strVal val="visible"/>
                                      </p:to>
                                    </p:set>
                                    <p:animEffect transition="in" filter="fade">
                                      <p:cBhvr>
                                        <p:cTn id="16" dur="500"/>
                                        <p:tgtEl>
                                          <p:spTgt spid="273420"/>
                                        </p:tgtEl>
                                      </p:cBhvr>
                                    </p:animEffect>
                                    <p:anim calcmode="lin" valueType="num">
                                      <p:cBhvr>
                                        <p:cTn id="17" dur="500" fill="hold"/>
                                        <p:tgtEl>
                                          <p:spTgt spid="273420"/>
                                        </p:tgtEl>
                                        <p:attrNameLst>
                                          <p:attrName>ppt_x</p:attrName>
                                        </p:attrNameLst>
                                      </p:cBhvr>
                                      <p:tavLst>
                                        <p:tav tm="0">
                                          <p:val>
                                            <p:strVal val="#ppt_x"/>
                                          </p:val>
                                        </p:tav>
                                        <p:tav tm="100000">
                                          <p:val>
                                            <p:strVal val="#ppt_x"/>
                                          </p:val>
                                        </p:tav>
                                      </p:tavLst>
                                    </p:anim>
                                    <p:anim calcmode="lin" valueType="num">
                                      <p:cBhvr>
                                        <p:cTn id="18" dur="500" fill="hold"/>
                                        <p:tgtEl>
                                          <p:spTgt spid="273420"/>
                                        </p:tgtEl>
                                        <p:attrNameLst>
                                          <p:attrName>ppt_y</p:attrName>
                                        </p:attrNameLst>
                                      </p:cBhvr>
                                      <p:tavLst>
                                        <p:tav tm="0">
                                          <p:val>
                                            <p:strVal val="#ppt_y+.1"/>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273421"/>
                                        </p:tgtEl>
                                        <p:attrNameLst>
                                          <p:attrName>style.visibility</p:attrName>
                                        </p:attrNameLst>
                                      </p:cBhvr>
                                      <p:to>
                                        <p:strVal val="visible"/>
                                      </p:to>
                                    </p:set>
                                    <p:animEffect transition="in" filter="slide(fromLeft)">
                                      <p:cBhvr>
                                        <p:cTn id="23" dur="500"/>
                                        <p:tgtEl>
                                          <p:spTgt spid="2734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nodeType="clickEffect">
                                  <p:stCondLst>
                                    <p:cond delay="0"/>
                                  </p:stCondLst>
                                  <p:childTnLst>
                                    <p:set>
                                      <p:cBhvr>
                                        <p:cTn id="27" dur="1" fill="hold">
                                          <p:stCondLst>
                                            <p:cond delay="0"/>
                                          </p:stCondLst>
                                        </p:cTn>
                                        <p:tgtEl>
                                          <p:spTgt spid="273418"/>
                                        </p:tgtEl>
                                        <p:attrNameLst>
                                          <p:attrName>style.visibility</p:attrName>
                                        </p:attrNameLst>
                                      </p:cBhvr>
                                      <p:to>
                                        <p:strVal val="visible"/>
                                      </p:to>
                                    </p:set>
                                    <p:animEffect transition="in" filter="slide(fromLeft)">
                                      <p:cBhvr>
                                        <p:cTn id="28" dur="500"/>
                                        <p:tgtEl>
                                          <p:spTgt spid="273418"/>
                                        </p:tgtEl>
                                      </p:cBhvr>
                                    </p:animEffect>
                                  </p:childTnLst>
                                </p:cTn>
                              </p:par>
                            </p:childTnLst>
                          </p:cTn>
                        </p:par>
                        <p:par>
                          <p:cTn id="29" fill="hold" nodeType="afterGroup">
                            <p:stCondLst>
                              <p:cond delay="500"/>
                            </p:stCondLst>
                            <p:childTnLst>
                              <p:par>
                                <p:cTn id="30" presetID="42" presetClass="entr" presetSubtype="0" fill="hold" nodeType="afterEffect">
                                  <p:stCondLst>
                                    <p:cond delay="0"/>
                                  </p:stCondLst>
                                  <p:childTnLst>
                                    <p:set>
                                      <p:cBhvr>
                                        <p:cTn id="31" dur="1" fill="hold">
                                          <p:stCondLst>
                                            <p:cond delay="0"/>
                                          </p:stCondLst>
                                        </p:cTn>
                                        <p:tgtEl>
                                          <p:spTgt spid="273424"/>
                                        </p:tgtEl>
                                        <p:attrNameLst>
                                          <p:attrName>style.visibility</p:attrName>
                                        </p:attrNameLst>
                                      </p:cBhvr>
                                      <p:to>
                                        <p:strVal val="visible"/>
                                      </p:to>
                                    </p:set>
                                    <p:animEffect transition="in" filter="fade">
                                      <p:cBhvr>
                                        <p:cTn id="32" dur="500"/>
                                        <p:tgtEl>
                                          <p:spTgt spid="273424"/>
                                        </p:tgtEl>
                                      </p:cBhvr>
                                    </p:animEffect>
                                    <p:anim calcmode="lin" valueType="num">
                                      <p:cBhvr>
                                        <p:cTn id="33" dur="500" fill="hold"/>
                                        <p:tgtEl>
                                          <p:spTgt spid="273424"/>
                                        </p:tgtEl>
                                        <p:attrNameLst>
                                          <p:attrName>ppt_x</p:attrName>
                                        </p:attrNameLst>
                                      </p:cBhvr>
                                      <p:tavLst>
                                        <p:tav tm="0">
                                          <p:val>
                                            <p:strVal val="#ppt_x"/>
                                          </p:val>
                                        </p:tav>
                                        <p:tav tm="100000">
                                          <p:val>
                                            <p:strVal val="#ppt_x"/>
                                          </p:val>
                                        </p:tav>
                                      </p:tavLst>
                                    </p:anim>
                                    <p:anim calcmode="lin" valueType="num">
                                      <p:cBhvr>
                                        <p:cTn id="34" dur="500" fill="hold"/>
                                        <p:tgtEl>
                                          <p:spTgt spid="273424"/>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273423"/>
                                        </p:tgtEl>
                                        <p:attrNameLst>
                                          <p:attrName>style.visibility</p:attrName>
                                        </p:attrNameLst>
                                      </p:cBhvr>
                                      <p:to>
                                        <p:strVal val="visible"/>
                                      </p:to>
                                    </p:set>
                                    <p:anim calcmode="lin" valueType="num">
                                      <p:cBhvr>
                                        <p:cTn id="39" dur="500" fill="hold"/>
                                        <p:tgtEl>
                                          <p:spTgt spid="273423"/>
                                        </p:tgtEl>
                                        <p:attrNameLst>
                                          <p:attrName>ppt_w</p:attrName>
                                        </p:attrNameLst>
                                      </p:cBhvr>
                                      <p:tavLst>
                                        <p:tav tm="0">
                                          <p:val>
                                            <p:fltVal val="0"/>
                                          </p:val>
                                        </p:tav>
                                        <p:tav tm="100000">
                                          <p:val>
                                            <p:strVal val="#ppt_w"/>
                                          </p:val>
                                        </p:tav>
                                      </p:tavLst>
                                    </p:anim>
                                    <p:anim calcmode="lin" valueType="num">
                                      <p:cBhvr>
                                        <p:cTn id="40" dur="500" fill="hold"/>
                                        <p:tgtEl>
                                          <p:spTgt spid="2734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8" grpId="0" animBg="1"/>
      <p:bldP spid="273419" grpId="0" animBg="1"/>
      <p:bldP spid="273420" grpId="0" animBg="1"/>
      <p:bldP spid="273421" grpId="0" animBg="1"/>
      <p:bldP spid="273422" grpId="0"/>
      <p:bldP spid="2734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4" name="表格 53">
                <a:extLst>
                  <a:ext uri="{FF2B5EF4-FFF2-40B4-BE49-F238E27FC236}">
                    <a16:creationId xmlns:a16="http://schemas.microsoft.com/office/drawing/2014/main" id="{91CE7736-D527-350F-68FC-E724236C9598}"/>
                  </a:ext>
                </a:extLst>
              </p:cNvPr>
              <p:cNvGraphicFramePr>
                <a:graphicFrameLocks noGrp="1"/>
              </p:cNvGraphicFramePr>
              <p:nvPr>
                <p:extLst>
                  <p:ext uri="{D42A27DB-BD31-4B8C-83A1-F6EECF244321}">
                    <p14:modId xmlns:p14="http://schemas.microsoft.com/office/powerpoint/2010/main" val="2243928136"/>
                  </p:ext>
                </p:extLst>
              </p:nvPr>
            </p:nvGraphicFramePr>
            <p:xfrm>
              <a:off x="1142895" y="5101717"/>
              <a:ext cx="7245803" cy="1483360"/>
            </p:xfrm>
            <a:graphic>
              <a:graphicData uri="http://schemas.openxmlformats.org/drawingml/2006/table">
                <a:tbl>
                  <a:tblPr firstRow="1" bandRow="1">
                    <a:tableStyleId>{5C22544A-7EE6-4342-B048-85BDC9FD1C3A}</a:tableStyleId>
                  </a:tblPr>
                  <a:tblGrid>
                    <a:gridCol w="979737">
                      <a:extLst>
                        <a:ext uri="{9D8B030D-6E8A-4147-A177-3AD203B41FA5}">
                          <a16:colId xmlns:a16="http://schemas.microsoft.com/office/drawing/2014/main" val="1636409982"/>
                        </a:ext>
                      </a:extLst>
                    </a:gridCol>
                    <a:gridCol w="6266066">
                      <a:extLst>
                        <a:ext uri="{9D8B030D-6E8A-4147-A177-3AD203B41FA5}">
                          <a16:colId xmlns:a16="http://schemas.microsoft.com/office/drawing/2014/main" val="2523079034"/>
                        </a:ext>
                      </a:extLst>
                    </a:gridCol>
                  </a:tblGrid>
                  <a:tr h="370840">
                    <a:tc>
                      <a:txBody>
                        <a:bodyPr/>
                        <a:lstStyle/>
                        <a:p>
                          <a:pPr algn="ctr"/>
                          <a:r>
                            <a:rPr lang="zh-CN" altLang="en-US" dirty="0">
                              <a:solidFill>
                                <a:schemeClr val="tx1">
                                  <a:lumMod val="85000"/>
                                  <a:lumOff val="15000"/>
                                </a:schemeClr>
                              </a:solidFill>
                            </a:rPr>
                            <a:t>方案</a:t>
                          </a:r>
                        </a:p>
                      </a:txBody>
                      <a:tcPr/>
                    </a:tc>
                    <a:tc>
                      <a:txBody>
                        <a:bodyPr/>
                        <a:lstStyle/>
                        <a:p>
                          <a:pPr algn="ctr"/>
                          <a:r>
                            <a:rPr lang="zh-CN" altLang="en-US" dirty="0">
                              <a:solidFill>
                                <a:schemeClr val="tx1">
                                  <a:lumMod val="85000"/>
                                  <a:lumOff val="15000"/>
                                </a:schemeClr>
                              </a:solidFill>
                            </a:rPr>
                            <a:t>方案损益值的方差</a:t>
                          </a:r>
                        </a:p>
                      </a:txBody>
                      <a:tcPr/>
                    </a:tc>
                    <a:extLst>
                      <a:ext uri="{0D108BD9-81ED-4DB2-BD59-A6C34878D82A}">
                        <a16:rowId xmlns:a16="http://schemas.microsoft.com/office/drawing/2014/main" val="664605036"/>
                      </a:ext>
                    </a:extLst>
                  </a:tr>
                  <a:tr h="370840">
                    <a:tc>
                      <a:txBody>
                        <a:bodyPr/>
                        <a:lstStyle/>
                        <a:p>
                          <a:pPr algn="ctr"/>
                          <a:r>
                            <a:rPr lang="en-US" altLang="zh-CN" dirty="0"/>
                            <a:t>A</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3</m:t>
                                    </m:r>
                                  </m:e>
                                  <m:sup>
                                    <m:r>
                                      <a:rPr lang="en-US" altLang="zh-CN" sz="1600" b="0" i="1" smtClean="0">
                                        <a:latin typeface="Cambria Math" panose="02040503050406030204" pitchFamily="18" charset="0"/>
                                      </a:rPr>
                                      <m:t>2</m:t>
                                    </m:r>
                                  </m:sup>
                                </m:sSup>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0.5+</m:t>
                                </m:r>
                                <m:sSup>
                                  <m:sSupPr>
                                    <m:ctrlPr>
                                      <a:rPr lang="en-US" altLang="zh-CN" sz="1600" b="0" i="1" smtClean="0">
                                        <a:latin typeface="Cambria Math" panose="02040503050406030204" pitchFamily="18" charset="0"/>
                                        <a:ea typeface="Cambria Math" panose="02040503050406030204" pitchFamily="18" charset="0"/>
                                      </a:rPr>
                                    </m:ctrlPr>
                                  </m:sSupPr>
                                  <m:e>
                                    <m:d>
                                      <m:dPr>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−1</m:t>
                                        </m:r>
                                      </m:e>
                                    </m:d>
                                  </m:e>
                                  <m:sup>
                                    <m:r>
                                      <a:rPr lang="en-US" altLang="zh-CN" sz="1600" b="0" i="1" smtClean="0">
                                        <a:latin typeface="Cambria Math" panose="02040503050406030204" pitchFamily="18" charset="0"/>
                                        <a:ea typeface="Cambria Math" panose="02040503050406030204" pitchFamily="18" charset="0"/>
                                      </a:rPr>
                                      <m:t>2</m:t>
                                    </m:r>
                                  </m:sup>
                                </m:sSup>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0.</m:t>
                                </m:r>
                                <m:r>
                                  <a:rPr lang="en-US" altLang="zh-CN" sz="1600" b="0" i="1" smtClean="0">
                                    <a:latin typeface="Cambria Math" panose="02040503050406030204" pitchFamily="18" charset="0"/>
                                    <a:ea typeface="Cambria Math" panose="02040503050406030204" pitchFamily="18" charset="0"/>
                                  </a:rPr>
                                  <m:t>1+</m:t>
                                </m:r>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1</m:t>
                                    </m:r>
                                  </m:e>
                                  <m:sup>
                                    <m:r>
                                      <a:rPr lang="en-US" altLang="zh-CN" sz="1600" b="0" i="1" smtClean="0">
                                        <a:latin typeface="Cambria Math" panose="02040503050406030204" pitchFamily="18" charset="0"/>
                                      </a:rPr>
                                      <m:t>2</m:t>
                                    </m:r>
                                  </m:sup>
                                </m:sSup>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0.</m:t>
                                </m:r>
                                <m:r>
                                  <a:rPr lang="en-US" altLang="zh-CN" sz="1600" b="0" i="1" smtClean="0">
                                    <a:latin typeface="Cambria Math" panose="02040503050406030204" pitchFamily="18" charset="0"/>
                                    <a:ea typeface="Cambria Math" panose="02040503050406030204" pitchFamily="18" charset="0"/>
                                  </a:rPr>
                                  <m:t>1+</m:t>
                                </m:r>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1</m:t>
                                    </m:r>
                                  </m:e>
                                  <m:sup>
                                    <m:r>
                                      <a:rPr lang="en-US" altLang="zh-CN" sz="1600" b="0" i="1" smtClean="0">
                                        <a:latin typeface="Cambria Math" panose="02040503050406030204" pitchFamily="18" charset="0"/>
                                      </a:rPr>
                                      <m:t>2</m:t>
                                    </m:r>
                                  </m:sup>
                                </m:sSup>
                                <m:r>
                                  <a:rPr lang="en-US" altLang="zh-CN" sz="160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0.</m:t>
                                </m:r>
                                <m:r>
                                  <a:rPr lang="en-US" altLang="zh-CN" sz="1600" b="0" i="1" smtClean="0">
                                    <a:latin typeface="Cambria Math" panose="02040503050406030204" pitchFamily="18" charset="0"/>
                                    <a:ea typeface="Cambria Math" panose="02040503050406030204" pitchFamily="18" charset="0"/>
                                  </a:rPr>
                                  <m:t>3−</m:t>
                                </m:r>
                                <m:sSup>
                                  <m:sSupPr>
                                    <m:ctrlPr>
                                      <a:rPr lang="en-US" altLang="zh-CN" sz="1600" b="0" i="1" smtClean="0">
                                        <a:latin typeface="Cambria Math" panose="02040503050406030204" pitchFamily="18" charset="0"/>
                                        <a:ea typeface="Cambria Math" panose="02040503050406030204" pitchFamily="18" charset="0"/>
                                      </a:rPr>
                                    </m:ctrlPr>
                                  </m:sSupPr>
                                  <m:e>
                                    <m:d>
                                      <m:dPr>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1.8</m:t>
                                        </m:r>
                                      </m:e>
                                    </m:d>
                                  </m:e>
                                  <m:sup>
                                    <m:r>
                                      <a:rPr lang="en-US" altLang="zh-CN" sz="1600" b="0" i="1" smtClean="0">
                                        <a:latin typeface="Cambria Math" panose="02040503050406030204" pitchFamily="18" charset="0"/>
                                        <a:ea typeface="Cambria Math" panose="02040503050406030204" pitchFamily="18" charset="0"/>
                                      </a:rPr>
                                      <m:t>2</m:t>
                                    </m:r>
                                  </m:sup>
                                </m:sSup>
                                <m:r>
                                  <a:rPr lang="en-US" altLang="zh-CN" sz="1600" b="0" i="1" smtClean="0">
                                    <a:latin typeface="Cambria Math" panose="02040503050406030204" pitchFamily="18" charset="0"/>
                                    <a:ea typeface="Cambria Math" panose="02040503050406030204" pitchFamily="18" charset="0"/>
                                  </a:rPr>
                                  <m:t>=1.76</m:t>
                                </m:r>
                              </m:oMath>
                            </m:oMathPara>
                          </a14:m>
                          <a:endParaRPr lang="zh-CN" altLang="en-US" sz="1600" dirty="0"/>
                        </a:p>
                      </a:txBody>
                      <a:tcPr/>
                    </a:tc>
                    <a:extLst>
                      <a:ext uri="{0D108BD9-81ED-4DB2-BD59-A6C34878D82A}">
                        <a16:rowId xmlns:a16="http://schemas.microsoft.com/office/drawing/2014/main" val="1381616292"/>
                      </a:ext>
                    </a:extLst>
                  </a:tr>
                  <a:tr h="370840">
                    <a:tc>
                      <a:txBody>
                        <a:bodyPr/>
                        <a:lstStyle/>
                        <a:p>
                          <a:pPr algn="ctr"/>
                          <a:r>
                            <a:rPr lang="en-US" altLang="zh-CN" dirty="0"/>
                            <a:t>B</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4</m:t>
                                    </m:r>
                                  </m:e>
                                  <m:sup>
                                    <m:r>
                                      <a:rPr lang="en-US" altLang="zh-CN" sz="1800" b="0" i="1" smtClean="0">
                                        <a:latin typeface="Cambria Math" panose="02040503050406030204" pitchFamily="18" charset="0"/>
                                      </a:rPr>
                                      <m:t>2</m:t>
                                    </m:r>
                                  </m:sup>
                                </m:sSup>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0.5+</m:t>
                                </m:r>
                                <m:sSup>
                                  <m:sSupPr>
                                    <m:ctrlPr>
                                      <a:rPr lang="en-US" altLang="zh-CN" sz="1800" b="0" i="1" smtClean="0">
                                        <a:latin typeface="Cambria Math" panose="02040503050406030204" pitchFamily="18" charset="0"/>
                                        <a:ea typeface="Cambria Math" panose="02040503050406030204" pitchFamily="18" charset="0"/>
                                      </a:rPr>
                                    </m:ctrlPr>
                                  </m:sSupPr>
                                  <m:e>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0</m:t>
                                        </m:r>
                                      </m:e>
                                    </m:d>
                                  </m:e>
                                  <m:sup>
                                    <m:r>
                                      <a:rPr lang="en-US" altLang="zh-CN" sz="1800" b="0" i="1" smtClean="0">
                                        <a:latin typeface="Cambria Math" panose="02040503050406030204" pitchFamily="18" charset="0"/>
                                        <a:ea typeface="Cambria Math" panose="02040503050406030204" pitchFamily="18" charset="0"/>
                                      </a:rPr>
                                      <m:t>2</m:t>
                                    </m:r>
                                  </m:sup>
                                </m:sSup>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0.1+</m:t>
                                </m:r>
                                <m:sSup>
                                  <m:sSupPr>
                                    <m:ctrlPr>
                                      <a:rPr lang="en-US" altLang="zh-CN" sz="1800" i="1" smtClean="0">
                                        <a:latin typeface="Cambria Math" panose="02040503050406030204" pitchFamily="18" charset="0"/>
                                      </a:rPr>
                                    </m:ctrlPr>
                                  </m:sSupPr>
                                  <m:e>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−4</m:t>
                                        </m:r>
                                      </m:e>
                                    </m:d>
                                  </m:e>
                                  <m:sup>
                                    <m:r>
                                      <a:rPr lang="en-US" altLang="zh-CN" sz="1800" b="0" i="1" smtClean="0">
                                        <a:latin typeface="Cambria Math" panose="02040503050406030204" pitchFamily="18" charset="0"/>
                                      </a:rPr>
                                      <m:t>2</m:t>
                                    </m:r>
                                  </m:sup>
                                </m:sSup>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0.1+</m:t>
                                </m:r>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6</m:t>
                                    </m:r>
                                  </m:e>
                                  <m:sup>
                                    <m:r>
                                      <a:rPr lang="en-US" altLang="zh-CN" sz="1800" b="0" i="1" smtClean="0">
                                        <a:latin typeface="Cambria Math" panose="02040503050406030204" pitchFamily="18" charset="0"/>
                                      </a:rPr>
                                      <m:t>2</m:t>
                                    </m:r>
                                  </m:sup>
                                </m:sSup>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0.3−</m:t>
                                </m:r>
                                <m:sSup>
                                  <m:sSupPr>
                                    <m:ctrlPr>
                                      <a:rPr lang="en-US" altLang="zh-CN" sz="1800" b="0" i="1" smtClean="0">
                                        <a:latin typeface="Cambria Math" panose="02040503050406030204" pitchFamily="18" charset="0"/>
                                        <a:ea typeface="Cambria Math" panose="02040503050406030204" pitchFamily="18" charset="0"/>
                                      </a:rPr>
                                    </m:ctrlPr>
                                  </m:sSupPr>
                                  <m:e>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3.4</m:t>
                                        </m:r>
                                      </m:e>
                                    </m:d>
                                  </m:e>
                                  <m:sup>
                                    <m:r>
                                      <a:rPr lang="en-US" altLang="zh-CN" sz="1800" b="0" i="1" smtClean="0">
                                        <a:latin typeface="Cambria Math" panose="02040503050406030204" pitchFamily="18" charset="0"/>
                                        <a:ea typeface="Cambria Math" panose="02040503050406030204" pitchFamily="18" charset="0"/>
                                      </a:rPr>
                                      <m:t>2</m:t>
                                    </m:r>
                                  </m:sup>
                                </m:sSup>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8.84</m:t>
                                </m:r>
                              </m:oMath>
                            </m:oMathPara>
                          </a14:m>
                          <a:endParaRPr lang="zh-CN" altLang="en-US" dirty="0"/>
                        </a:p>
                      </a:txBody>
                      <a:tcPr/>
                    </a:tc>
                    <a:extLst>
                      <a:ext uri="{0D108BD9-81ED-4DB2-BD59-A6C34878D82A}">
                        <a16:rowId xmlns:a16="http://schemas.microsoft.com/office/drawing/2014/main" val="1736945127"/>
                      </a:ext>
                    </a:extLst>
                  </a:tr>
                  <a:tr h="370840">
                    <a:tc>
                      <a:txBody>
                        <a:bodyPr/>
                        <a:lstStyle/>
                        <a:p>
                          <a:pPr algn="ctr"/>
                          <a:r>
                            <a:rPr lang="en-US" altLang="zh-CN" dirty="0"/>
                            <a:t>C</a:t>
                          </a:r>
                          <a:endParaRPr lang="zh-CN" altLang="en-US" dirty="0"/>
                        </a:p>
                      </a:txBody>
                      <a:tcPr/>
                    </a:tc>
                    <a:tc>
                      <a:txBody>
                        <a:bodyPr/>
                        <a:lstStyle/>
                        <a:p>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5</m:t>
                                    </m:r>
                                  </m:e>
                                  <m:sup>
                                    <m:r>
                                      <a:rPr lang="en-US" altLang="zh-CN" sz="1800" b="0" i="1" smtClean="0">
                                        <a:latin typeface="Cambria Math" panose="02040503050406030204" pitchFamily="18" charset="0"/>
                                      </a:rPr>
                                      <m:t>2</m:t>
                                    </m:r>
                                  </m:sup>
                                </m:sSup>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0.5+</m:t>
                                </m:r>
                                <m:sSup>
                                  <m:sSupPr>
                                    <m:ctrlPr>
                                      <a:rPr lang="en-US" altLang="zh-CN" sz="1800" b="0" i="1" smtClean="0">
                                        <a:latin typeface="Cambria Math" panose="02040503050406030204" pitchFamily="18" charset="0"/>
                                        <a:ea typeface="Cambria Math" panose="02040503050406030204" pitchFamily="18" charset="0"/>
                                      </a:rPr>
                                    </m:ctrlPr>
                                  </m:sSupPr>
                                  <m:e>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2</m:t>
                                        </m:r>
                                      </m:e>
                                    </m:d>
                                  </m:e>
                                  <m:sup>
                                    <m:r>
                                      <a:rPr lang="en-US" altLang="zh-CN" sz="1800" b="0" i="1" smtClean="0">
                                        <a:latin typeface="Cambria Math" panose="02040503050406030204" pitchFamily="18" charset="0"/>
                                        <a:ea typeface="Cambria Math" panose="02040503050406030204" pitchFamily="18" charset="0"/>
                                      </a:rPr>
                                      <m:t>2</m:t>
                                    </m:r>
                                  </m:sup>
                                </m:sSup>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0.1+</m:t>
                                </m:r>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0</m:t>
                                    </m:r>
                                  </m:e>
                                  <m:sup>
                                    <m:r>
                                      <a:rPr lang="en-US" altLang="zh-CN" sz="1800" b="0" i="1" smtClean="0">
                                        <a:latin typeface="Cambria Math" panose="02040503050406030204" pitchFamily="18" charset="0"/>
                                      </a:rPr>
                                      <m:t>2</m:t>
                                    </m:r>
                                  </m:sup>
                                </m:sSup>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0.1+</m:t>
                                </m:r>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2</m:t>
                                    </m:r>
                                  </m:sup>
                                </m:sSup>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0.3−</m:t>
                                </m:r>
                                <m:sSup>
                                  <m:sSupPr>
                                    <m:ctrlPr>
                                      <a:rPr lang="en-US" altLang="zh-CN" sz="1800" b="0" i="1" smtClean="0">
                                        <a:latin typeface="Cambria Math" panose="02040503050406030204" pitchFamily="18" charset="0"/>
                                        <a:ea typeface="Cambria Math" panose="02040503050406030204" pitchFamily="18" charset="0"/>
                                      </a:rPr>
                                    </m:ctrlPr>
                                  </m:sSupPr>
                                  <m:e>
                                    <m:d>
                                      <m:dPr>
                                        <m:ctrlPr>
                                          <a:rPr lang="en-US" altLang="zh-CN" sz="1800" b="0" i="1" smtClean="0">
                                            <a:latin typeface="Cambria Math" panose="02040503050406030204" pitchFamily="18" charset="0"/>
                                            <a:ea typeface="Cambria Math" panose="02040503050406030204" pitchFamily="18" charset="0"/>
                                          </a:rPr>
                                        </m:ctrlPr>
                                      </m:dPr>
                                      <m:e>
                                        <m:r>
                                          <a:rPr lang="en-US" altLang="zh-CN" sz="1800" b="0" i="1" smtClean="0">
                                            <a:latin typeface="Cambria Math" panose="02040503050406030204" pitchFamily="18" charset="0"/>
                                            <a:ea typeface="Cambria Math" panose="02040503050406030204" pitchFamily="18" charset="0"/>
                                          </a:rPr>
                                          <m:t>2.9</m:t>
                                        </m:r>
                                      </m:e>
                                    </m:d>
                                  </m:e>
                                  <m:sup>
                                    <m:r>
                                      <a:rPr lang="en-US" altLang="zh-CN" sz="1800" b="0" i="1" smtClean="0">
                                        <a:latin typeface="Cambria Math" panose="02040503050406030204" pitchFamily="18" charset="0"/>
                                        <a:ea typeface="Cambria Math" panose="02040503050406030204" pitchFamily="18" charset="0"/>
                                      </a:rPr>
                                      <m:t>2</m:t>
                                    </m:r>
                                  </m:sup>
                                </m:sSup>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5.69</m:t>
                                </m:r>
                              </m:oMath>
                            </m:oMathPara>
                          </a14:m>
                          <a:endParaRPr lang="zh-CN" altLang="en-US" dirty="0"/>
                        </a:p>
                      </a:txBody>
                      <a:tcPr/>
                    </a:tc>
                    <a:extLst>
                      <a:ext uri="{0D108BD9-81ED-4DB2-BD59-A6C34878D82A}">
                        <a16:rowId xmlns:a16="http://schemas.microsoft.com/office/drawing/2014/main" val="4075838845"/>
                      </a:ext>
                    </a:extLst>
                  </a:tr>
                </a:tbl>
              </a:graphicData>
            </a:graphic>
          </p:graphicFrame>
        </mc:Choice>
        <mc:Fallback>
          <p:graphicFrame>
            <p:nvGraphicFramePr>
              <p:cNvPr id="54" name="表格 53">
                <a:extLst>
                  <a:ext uri="{FF2B5EF4-FFF2-40B4-BE49-F238E27FC236}">
                    <a16:creationId xmlns:a16="http://schemas.microsoft.com/office/drawing/2014/main" id="{91CE7736-D527-350F-68FC-E724236C9598}"/>
                  </a:ext>
                </a:extLst>
              </p:cNvPr>
              <p:cNvGraphicFramePr>
                <a:graphicFrameLocks noGrp="1"/>
              </p:cNvGraphicFramePr>
              <p:nvPr>
                <p:extLst>
                  <p:ext uri="{D42A27DB-BD31-4B8C-83A1-F6EECF244321}">
                    <p14:modId xmlns:p14="http://schemas.microsoft.com/office/powerpoint/2010/main" val="2243928136"/>
                  </p:ext>
                </p:extLst>
              </p:nvPr>
            </p:nvGraphicFramePr>
            <p:xfrm>
              <a:off x="1142895" y="5101717"/>
              <a:ext cx="7245803" cy="1483360"/>
            </p:xfrm>
            <a:graphic>
              <a:graphicData uri="http://schemas.openxmlformats.org/drawingml/2006/table">
                <a:tbl>
                  <a:tblPr firstRow="1" bandRow="1">
                    <a:tableStyleId>{5C22544A-7EE6-4342-B048-85BDC9FD1C3A}</a:tableStyleId>
                  </a:tblPr>
                  <a:tblGrid>
                    <a:gridCol w="979737">
                      <a:extLst>
                        <a:ext uri="{9D8B030D-6E8A-4147-A177-3AD203B41FA5}">
                          <a16:colId xmlns:a16="http://schemas.microsoft.com/office/drawing/2014/main" val="1636409982"/>
                        </a:ext>
                      </a:extLst>
                    </a:gridCol>
                    <a:gridCol w="6266066">
                      <a:extLst>
                        <a:ext uri="{9D8B030D-6E8A-4147-A177-3AD203B41FA5}">
                          <a16:colId xmlns:a16="http://schemas.microsoft.com/office/drawing/2014/main" val="2523079034"/>
                        </a:ext>
                      </a:extLst>
                    </a:gridCol>
                  </a:tblGrid>
                  <a:tr h="370840">
                    <a:tc>
                      <a:txBody>
                        <a:bodyPr/>
                        <a:lstStyle/>
                        <a:p>
                          <a:pPr algn="ctr"/>
                          <a:r>
                            <a:rPr lang="zh-CN" altLang="en-US" dirty="0">
                              <a:solidFill>
                                <a:schemeClr val="tx1">
                                  <a:lumMod val="85000"/>
                                  <a:lumOff val="15000"/>
                                </a:schemeClr>
                              </a:solidFill>
                            </a:rPr>
                            <a:t>方案</a:t>
                          </a:r>
                        </a:p>
                      </a:txBody>
                      <a:tcPr/>
                    </a:tc>
                    <a:tc>
                      <a:txBody>
                        <a:bodyPr/>
                        <a:lstStyle/>
                        <a:p>
                          <a:pPr algn="ctr"/>
                          <a:r>
                            <a:rPr lang="zh-CN" altLang="en-US" dirty="0">
                              <a:solidFill>
                                <a:schemeClr val="tx1">
                                  <a:lumMod val="85000"/>
                                  <a:lumOff val="15000"/>
                                </a:schemeClr>
                              </a:solidFill>
                            </a:rPr>
                            <a:t>方案损益值的方差</a:t>
                          </a:r>
                        </a:p>
                      </a:txBody>
                      <a:tcPr/>
                    </a:tc>
                    <a:extLst>
                      <a:ext uri="{0D108BD9-81ED-4DB2-BD59-A6C34878D82A}">
                        <a16:rowId xmlns:a16="http://schemas.microsoft.com/office/drawing/2014/main" val="664605036"/>
                      </a:ext>
                    </a:extLst>
                  </a:tr>
                  <a:tr h="370840">
                    <a:tc>
                      <a:txBody>
                        <a:bodyPr/>
                        <a:lstStyle/>
                        <a:p>
                          <a:pPr algn="ctr"/>
                          <a:r>
                            <a:rPr lang="en-US" altLang="zh-CN" dirty="0"/>
                            <a:t>A</a:t>
                          </a:r>
                          <a:endParaRPr lang="zh-CN" altLang="en-US" dirty="0"/>
                        </a:p>
                      </a:txBody>
                      <a:tcPr/>
                    </a:tc>
                    <a:tc>
                      <a:txBody>
                        <a:bodyPr/>
                        <a:lstStyle/>
                        <a:p>
                          <a:endParaRPr lang="zh-CN"/>
                        </a:p>
                      </a:txBody>
                      <a:tcPr>
                        <a:blipFill>
                          <a:blip r:embed="rId2"/>
                          <a:stretch>
                            <a:fillRect l="-15556" t="-110345" r="-404" b="-227586"/>
                          </a:stretch>
                        </a:blipFill>
                      </a:tcPr>
                    </a:tc>
                    <a:extLst>
                      <a:ext uri="{0D108BD9-81ED-4DB2-BD59-A6C34878D82A}">
                        <a16:rowId xmlns:a16="http://schemas.microsoft.com/office/drawing/2014/main" val="1381616292"/>
                      </a:ext>
                    </a:extLst>
                  </a:tr>
                  <a:tr h="370840">
                    <a:tc>
                      <a:txBody>
                        <a:bodyPr/>
                        <a:lstStyle/>
                        <a:p>
                          <a:pPr algn="ctr"/>
                          <a:r>
                            <a:rPr lang="en-US" altLang="zh-CN" dirty="0"/>
                            <a:t>B</a:t>
                          </a:r>
                          <a:endParaRPr lang="zh-CN" altLang="en-US" dirty="0"/>
                        </a:p>
                      </a:txBody>
                      <a:tcPr/>
                    </a:tc>
                    <a:tc>
                      <a:txBody>
                        <a:bodyPr/>
                        <a:lstStyle/>
                        <a:p>
                          <a:endParaRPr lang="zh-CN"/>
                        </a:p>
                      </a:txBody>
                      <a:tcPr>
                        <a:blipFill>
                          <a:blip r:embed="rId2"/>
                          <a:stretch>
                            <a:fillRect l="-15556" t="-203333" r="-404" b="-120000"/>
                          </a:stretch>
                        </a:blipFill>
                      </a:tcPr>
                    </a:tc>
                    <a:extLst>
                      <a:ext uri="{0D108BD9-81ED-4DB2-BD59-A6C34878D82A}">
                        <a16:rowId xmlns:a16="http://schemas.microsoft.com/office/drawing/2014/main" val="1736945127"/>
                      </a:ext>
                    </a:extLst>
                  </a:tr>
                  <a:tr h="370840">
                    <a:tc>
                      <a:txBody>
                        <a:bodyPr/>
                        <a:lstStyle/>
                        <a:p>
                          <a:pPr algn="ctr"/>
                          <a:r>
                            <a:rPr lang="en-US" altLang="zh-CN" dirty="0"/>
                            <a:t>C</a:t>
                          </a:r>
                          <a:endParaRPr lang="zh-CN" altLang="en-US" dirty="0"/>
                        </a:p>
                      </a:txBody>
                      <a:tcPr/>
                    </a:tc>
                    <a:tc>
                      <a:txBody>
                        <a:bodyPr/>
                        <a:lstStyle/>
                        <a:p>
                          <a:endParaRPr lang="zh-CN"/>
                        </a:p>
                      </a:txBody>
                      <a:tcPr>
                        <a:blipFill>
                          <a:blip r:embed="rId2"/>
                          <a:stretch>
                            <a:fillRect l="-15556" t="-313793" r="-404" b="-24138"/>
                          </a:stretch>
                        </a:blipFill>
                      </a:tcPr>
                    </a:tc>
                    <a:extLst>
                      <a:ext uri="{0D108BD9-81ED-4DB2-BD59-A6C34878D82A}">
                        <a16:rowId xmlns:a16="http://schemas.microsoft.com/office/drawing/2014/main" val="4075838845"/>
                      </a:ext>
                    </a:extLst>
                  </a:tr>
                </a:tbl>
              </a:graphicData>
            </a:graphic>
          </p:graphicFrame>
        </mc:Fallback>
      </mc:AlternateContent>
      <p:sp>
        <p:nvSpPr>
          <p:cNvPr id="4" name="灯片编号占位符 3">
            <a:extLst>
              <a:ext uri="{FF2B5EF4-FFF2-40B4-BE49-F238E27FC236}">
                <a16:creationId xmlns:a16="http://schemas.microsoft.com/office/drawing/2014/main" id="{66CAD23A-4894-3D93-7BF3-6E6141E7F01B}"/>
              </a:ext>
            </a:extLst>
          </p:cNvPr>
          <p:cNvSpPr>
            <a:spLocks noGrp="1"/>
          </p:cNvSpPr>
          <p:nvPr>
            <p:ph type="sldNum" sz="quarter" idx="10"/>
          </p:nvPr>
        </p:nvSpPr>
        <p:spPr/>
        <p:txBody>
          <a:bodyPr/>
          <a:lstStyle/>
          <a:p>
            <a:pPr>
              <a:defRPr/>
            </a:pPr>
            <a:fld id="{02F25110-FDDE-A946-B30B-BB5A83EE126C}" type="slidenum">
              <a:rPr lang="en-US" altLang="zh-CN" smtClean="0"/>
              <a:pPr>
                <a:defRPr/>
              </a:pPr>
              <a:t>36</a:t>
            </a:fld>
            <a:endParaRPr lang="en-US" altLang="zh-CN"/>
          </a:p>
        </p:txBody>
      </p:sp>
      <p:sp>
        <p:nvSpPr>
          <p:cNvPr id="56" name="爆炸形 1 55">
            <a:extLst>
              <a:ext uri="{FF2B5EF4-FFF2-40B4-BE49-F238E27FC236}">
                <a16:creationId xmlns:a16="http://schemas.microsoft.com/office/drawing/2014/main" id="{C680D66D-B5ED-FD0F-9815-11AE18D2C953}"/>
              </a:ext>
            </a:extLst>
          </p:cNvPr>
          <p:cNvSpPr/>
          <p:nvPr/>
        </p:nvSpPr>
        <p:spPr>
          <a:xfrm>
            <a:off x="67138" y="5436677"/>
            <a:ext cx="1489525" cy="1101777"/>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5" name="Group 91">
            <a:extLst>
              <a:ext uri="{FF2B5EF4-FFF2-40B4-BE49-F238E27FC236}">
                <a16:creationId xmlns:a16="http://schemas.microsoft.com/office/drawing/2014/main" id="{CB30313D-7416-4449-5FD7-8B0CCD669C4C}"/>
              </a:ext>
            </a:extLst>
          </p:cNvPr>
          <p:cNvGrpSpPr>
            <a:grpSpLocks/>
          </p:cNvGrpSpPr>
          <p:nvPr/>
        </p:nvGrpSpPr>
        <p:grpSpPr bwMode="auto">
          <a:xfrm>
            <a:off x="1556663" y="2233612"/>
            <a:ext cx="5256212" cy="2390775"/>
            <a:chOff x="1156" y="1334"/>
            <a:chExt cx="3311" cy="1506"/>
          </a:xfrm>
        </p:grpSpPr>
        <p:grpSp>
          <p:nvGrpSpPr>
            <p:cNvPr id="6" name="Group 92">
              <a:extLst>
                <a:ext uri="{FF2B5EF4-FFF2-40B4-BE49-F238E27FC236}">
                  <a16:creationId xmlns:a16="http://schemas.microsoft.com/office/drawing/2014/main" id="{EDA66DB4-17AF-7A1B-133F-EDF4C3DA5A68}"/>
                </a:ext>
              </a:extLst>
            </p:cNvPr>
            <p:cNvGrpSpPr>
              <a:grpSpLocks/>
            </p:cNvGrpSpPr>
            <p:nvPr/>
          </p:nvGrpSpPr>
          <p:grpSpPr bwMode="auto">
            <a:xfrm>
              <a:off x="1156" y="1334"/>
              <a:ext cx="3311" cy="1506"/>
              <a:chOff x="1156" y="1344"/>
              <a:chExt cx="3311" cy="1506"/>
            </a:xfrm>
          </p:grpSpPr>
          <p:sp>
            <p:nvSpPr>
              <p:cNvPr id="8" name="Rectangle 93">
                <a:extLst>
                  <a:ext uri="{FF2B5EF4-FFF2-40B4-BE49-F238E27FC236}">
                    <a16:creationId xmlns:a16="http://schemas.microsoft.com/office/drawing/2014/main" id="{B883CC4E-07FA-0859-BEEF-83BC1DAFDF4D}"/>
                  </a:ext>
                </a:extLst>
              </p:cNvPr>
              <p:cNvSpPr>
                <a:spLocks noChangeArrowheads="1"/>
              </p:cNvSpPr>
              <p:nvPr/>
            </p:nvSpPr>
            <p:spPr bwMode="auto">
              <a:xfrm>
                <a:off x="3805" y="2639"/>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2</a:t>
                </a:r>
              </a:p>
            </p:txBody>
          </p:sp>
          <p:sp>
            <p:nvSpPr>
              <p:cNvPr id="9" name="Rectangle 94">
                <a:extLst>
                  <a:ext uri="{FF2B5EF4-FFF2-40B4-BE49-F238E27FC236}">
                    <a16:creationId xmlns:a16="http://schemas.microsoft.com/office/drawing/2014/main" id="{7EA3E6EA-B9A0-5A0C-2840-897DBB80E4AB}"/>
                  </a:ext>
                </a:extLst>
              </p:cNvPr>
              <p:cNvSpPr>
                <a:spLocks noChangeArrowheads="1"/>
              </p:cNvSpPr>
              <p:nvPr/>
            </p:nvSpPr>
            <p:spPr bwMode="auto">
              <a:xfrm>
                <a:off x="3142" y="2639"/>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a:t>
                </a:r>
              </a:p>
            </p:txBody>
          </p:sp>
          <p:sp>
            <p:nvSpPr>
              <p:cNvPr id="10" name="Rectangle 95">
                <a:extLst>
                  <a:ext uri="{FF2B5EF4-FFF2-40B4-BE49-F238E27FC236}">
                    <a16:creationId xmlns:a16="http://schemas.microsoft.com/office/drawing/2014/main" id="{99E1798F-6DAC-9341-65FE-72503082F221}"/>
                  </a:ext>
                </a:extLst>
              </p:cNvPr>
              <p:cNvSpPr>
                <a:spLocks noChangeArrowheads="1"/>
              </p:cNvSpPr>
              <p:nvPr/>
            </p:nvSpPr>
            <p:spPr bwMode="auto">
              <a:xfrm>
                <a:off x="2481" y="2639"/>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-2</a:t>
                </a:r>
              </a:p>
            </p:txBody>
          </p:sp>
          <p:sp>
            <p:nvSpPr>
              <p:cNvPr id="11" name="Rectangle 96">
                <a:extLst>
                  <a:ext uri="{FF2B5EF4-FFF2-40B4-BE49-F238E27FC236}">
                    <a16:creationId xmlns:a16="http://schemas.microsoft.com/office/drawing/2014/main" id="{315EB84B-032D-19FE-42E1-89A537B7A77E}"/>
                  </a:ext>
                </a:extLst>
              </p:cNvPr>
              <p:cNvSpPr>
                <a:spLocks noChangeArrowheads="1"/>
              </p:cNvSpPr>
              <p:nvPr/>
            </p:nvSpPr>
            <p:spPr bwMode="auto">
              <a:xfrm>
                <a:off x="1818" y="2639"/>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5</a:t>
                </a:r>
              </a:p>
            </p:txBody>
          </p:sp>
          <p:sp>
            <p:nvSpPr>
              <p:cNvPr id="12" name="Rectangle 97">
                <a:extLst>
                  <a:ext uri="{FF2B5EF4-FFF2-40B4-BE49-F238E27FC236}">
                    <a16:creationId xmlns:a16="http://schemas.microsoft.com/office/drawing/2014/main" id="{24602FBD-A5D0-00A8-8E49-255C2C0118C0}"/>
                  </a:ext>
                </a:extLst>
              </p:cNvPr>
              <p:cNvSpPr>
                <a:spLocks noChangeArrowheads="1"/>
              </p:cNvSpPr>
              <p:nvPr/>
            </p:nvSpPr>
            <p:spPr bwMode="auto">
              <a:xfrm>
                <a:off x="1156" y="2639"/>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C</a:t>
                </a:r>
              </a:p>
            </p:txBody>
          </p:sp>
          <p:sp>
            <p:nvSpPr>
              <p:cNvPr id="13" name="Rectangle 98">
                <a:extLst>
                  <a:ext uri="{FF2B5EF4-FFF2-40B4-BE49-F238E27FC236}">
                    <a16:creationId xmlns:a16="http://schemas.microsoft.com/office/drawing/2014/main" id="{CBE63A86-6576-8115-96AC-479B10AD4AFC}"/>
                  </a:ext>
                </a:extLst>
              </p:cNvPr>
              <p:cNvSpPr>
                <a:spLocks noChangeArrowheads="1"/>
              </p:cNvSpPr>
              <p:nvPr/>
            </p:nvSpPr>
            <p:spPr bwMode="auto">
              <a:xfrm>
                <a:off x="3805" y="2428"/>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6</a:t>
                </a:r>
              </a:p>
            </p:txBody>
          </p:sp>
          <p:sp>
            <p:nvSpPr>
              <p:cNvPr id="14" name="Rectangle 99">
                <a:extLst>
                  <a:ext uri="{FF2B5EF4-FFF2-40B4-BE49-F238E27FC236}">
                    <a16:creationId xmlns:a16="http://schemas.microsoft.com/office/drawing/2014/main" id="{7817ED1F-E79B-21EC-25F3-6E99F44F47C1}"/>
                  </a:ext>
                </a:extLst>
              </p:cNvPr>
              <p:cNvSpPr>
                <a:spLocks noChangeArrowheads="1"/>
              </p:cNvSpPr>
              <p:nvPr/>
            </p:nvSpPr>
            <p:spPr bwMode="auto">
              <a:xfrm>
                <a:off x="3142" y="2428"/>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-4</a:t>
                </a:r>
              </a:p>
            </p:txBody>
          </p:sp>
          <p:sp>
            <p:nvSpPr>
              <p:cNvPr id="15" name="Rectangle 100">
                <a:extLst>
                  <a:ext uri="{FF2B5EF4-FFF2-40B4-BE49-F238E27FC236}">
                    <a16:creationId xmlns:a16="http://schemas.microsoft.com/office/drawing/2014/main" id="{1153689B-71B8-88B2-100E-A394674FE6E5}"/>
                  </a:ext>
                </a:extLst>
              </p:cNvPr>
              <p:cNvSpPr>
                <a:spLocks noChangeArrowheads="1"/>
              </p:cNvSpPr>
              <p:nvPr/>
            </p:nvSpPr>
            <p:spPr bwMode="auto">
              <a:xfrm>
                <a:off x="2481" y="2428"/>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a:t>
                </a:r>
              </a:p>
            </p:txBody>
          </p:sp>
          <p:sp>
            <p:nvSpPr>
              <p:cNvPr id="16" name="Rectangle 101">
                <a:extLst>
                  <a:ext uri="{FF2B5EF4-FFF2-40B4-BE49-F238E27FC236}">
                    <a16:creationId xmlns:a16="http://schemas.microsoft.com/office/drawing/2014/main" id="{8E254321-96DB-5213-3AE1-B436C04F0B9B}"/>
                  </a:ext>
                </a:extLst>
              </p:cNvPr>
              <p:cNvSpPr>
                <a:spLocks noChangeArrowheads="1"/>
              </p:cNvSpPr>
              <p:nvPr/>
            </p:nvSpPr>
            <p:spPr bwMode="auto">
              <a:xfrm>
                <a:off x="1818" y="2428"/>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4</a:t>
                </a:r>
              </a:p>
            </p:txBody>
          </p:sp>
          <p:sp>
            <p:nvSpPr>
              <p:cNvPr id="17" name="Rectangle 102">
                <a:extLst>
                  <a:ext uri="{FF2B5EF4-FFF2-40B4-BE49-F238E27FC236}">
                    <a16:creationId xmlns:a16="http://schemas.microsoft.com/office/drawing/2014/main" id="{EAF9666E-BFA8-0869-8688-DEE17E69BE1D}"/>
                  </a:ext>
                </a:extLst>
              </p:cNvPr>
              <p:cNvSpPr>
                <a:spLocks noChangeArrowheads="1"/>
              </p:cNvSpPr>
              <p:nvPr/>
            </p:nvSpPr>
            <p:spPr bwMode="auto">
              <a:xfrm>
                <a:off x="1156" y="2428"/>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B</a:t>
                </a:r>
              </a:p>
            </p:txBody>
          </p:sp>
          <p:sp>
            <p:nvSpPr>
              <p:cNvPr id="18" name="Rectangle 103">
                <a:extLst>
                  <a:ext uri="{FF2B5EF4-FFF2-40B4-BE49-F238E27FC236}">
                    <a16:creationId xmlns:a16="http://schemas.microsoft.com/office/drawing/2014/main" id="{D58A27D8-D8CE-06FB-04F1-96F970433826}"/>
                  </a:ext>
                </a:extLst>
              </p:cNvPr>
              <p:cNvSpPr>
                <a:spLocks noChangeArrowheads="1"/>
              </p:cNvSpPr>
              <p:nvPr/>
            </p:nvSpPr>
            <p:spPr bwMode="auto">
              <a:xfrm>
                <a:off x="3805" y="2217"/>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1</a:t>
                </a:r>
              </a:p>
            </p:txBody>
          </p:sp>
          <p:sp>
            <p:nvSpPr>
              <p:cNvPr id="19" name="Rectangle 104">
                <a:extLst>
                  <a:ext uri="{FF2B5EF4-FFF2-40B4-BE49-F238E27FC236}">
                    <a16:creationId xmlns:a16="http://schemas.microsoft.com/office/drawing/2014/main" id="{76AA1684-43AB-A862-AEAB-86CB180DE829}"/>
                  </a:ext>
                </a:extLst>
              </p:cNvPr>
              <p:cNvSpPr>
                <a:spLocks noChangeArrowheads="1"/>
              </p:cNvSpPr>
              <p:nvPr/>
            </p:nvSpPr>
            <p:spPr bwMode="auto">
              <a:xfrm>
                <a:off x="3142" y="2217"/>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1</a:t>
                </a:r>
              </a:p>
            </p:txBody>
          </p:sp>
          <p:sp>
            <p:nvSpPr>
              <p:cNvPr id="20" name="Rectangle 105">
                <a:extLst>
                  <a:ext uri="{FF2B5EF4-FFF2-40B4-BE49-F238E27FC236}">
                    <a16:creationId xmlns:a16="http://schemas.microsoft.com/office/drawing/2014/main" id="{27168F72-8CEC-0D56-167A-D402400FB0E2}"/>
                  </a:ext>
                </a:extLst>
              </p:cNvPr>
              <p:cNvSpPr>
                <a:spLocks noChangeArrowheads="1"/>
              </p:cNvSpPr>
              <p:nvPr/>
            </p:nvSpPr>
            <p:spPr bwMode="auto">
              <a:xfrm>
                <a:off x="2481" y="2217"/>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-1</a:t>
                </a:r>
              </a:p>
            </p:txBody>
          </p:sp>
          <p:sp>
            <p:nvSpPr>
              <p:cNvPr id="21" name="Rectangle 106">
                <a:extLst>
                  <a:ext uri="{FF2B5EF4-FFF2-40B4-BE49-F238E27FC236}">
                    <a16:creationId xmlns:a16="http://schemas.microsoft.com/office/drawing/2014/main" id="{BFFD5B13-9DBB-C94B-250D-F0C6E6595F5C}"/>
                  </a:ext>
                </a:extLst>
              </p:cNvPr>
              <p:cNvSpPr>
                <a:spLocks noChangeArrowheads="1"/>
              </p:cNvSpPr>
              <p:nvPr/>
            </p:nvSpPr>
            <p:spPr bwMode="auto">
              <a:xfrm>
                <a:off x="1818" y="2217"/>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3</a:t>
                </a:r>
              </a:p>
            </p:txBody>
          </p:sp>
          <p:sp>
            <p:nvSpPr>
              <p:cNvPr id="22" name="Rectangle 107">
                <a:extLst>
                  <a:ext uri="{FF2B5EF4-FFF2-40B4-BE49-F238E27FC236}">
                    <a16:creationId xmlns:a16="http://schemas.microsoft.com/office/drawing/2014/main" id="{E0E2A912-90A1-0B2B-BE4F-930AB47C24E8}"/>
                  </a:ext>
                </a:extLst>
              </p:cNvPr>
              <p:cNvSpPr>
                <a:spLocks noChangeArrowheads="1"/>
              </p:cNvSpPr>
              <p:nvPr/>
            </p:nvSpPr>
            <p:spPr bwMode="auto">
              <a:xfrm>
                <a:off x="1156" y="2217"/>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a:t>
                </a:r>
              </a:p>
            </p:txBody>
          </p:sp>
          <p:sp>
            <p:nvSpPr>
              <p:cNvPr id="23" name="Rectangle 108">
                <a:extLst>
                  <a:ext uri="{FF2B5EF4-FFF2-40B4-BE49-F238E27FC236}">
                    <a16:creationId xmlns:a16="http://schemas.microsoft.com/office/drawing/2014/main" id="{DBD60FC3-09D1-D8A5-923B-098655D108AB}"/>
                  </a:ext>
                </a:extLst>
              </p:cNvPr>
              <p:cNvSpPr>
                <a:spLocks noChangeArrowheads="1"/>
              </p:cNvSpPr>
              <p:nvPr/>
            </p:nvSpPr>
            <p:spPr bwMode="auto">
              <a:xfrm>
                <a:off x="3805" y="1977"/>
                <a:ext cx="662"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0.3</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24" name="Rectangle 109">
                <a:extLst>
                  <a:ext uri="{FF2B5EF4-FFF2-40B4-BE49-F238E27FC236}">
                    <a16:creationId xmlns:a16="http://schemas.microsoft.com/office/drawing/2014/main" id="{EA730266-5084-37B9-15D5-BC54915C521A}"/>
                  </a:ext>
                </a:extLst>
              </p:cNvPr>
              <p:cNvSpPr>
                <a:spLocks noChangeArrowheads="1"/>
              </p:cNvSpPr>
              <p:nvPr/>
            </p:nvSpPr>
            <p:spPr bwMode="auto">
              <a:xfrm>
                <a:off x="3142" y="1977"/>
                <a:ext cx="663"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0.1</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25" name="Rectangle 110">
                <a:extLst>
                  <a:ext uri="{FF2B5EF4-FFF2-40B4-BE49-F238E27FC236}">
                    <a16:creationId xmlns:a16="http://schemas.microsoft.com/office/drawing/2014/main" id="{402883B3-A777-6D59-FD98-A878EE71022F}"/>
                  </a:ext>
                </a:extLst>
              </p:cNvPr>
              <p:cNvSpPr>
                <a:spLocks noChangeArrowheads="1"/>
              </p:cNvSpPr>
              <p:nvPr/>
            </p:nvSpPr>
            <p:spPr bwMode="auto">
              <a:xfrm>
                <a:off x="2481" y="1977"/>
                <a:ext cx="661"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0.1</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26" name="Rectangle 111">
                <a:extLst>
                  <a:ext uri="{FF2B5EF4-FFF2-40B4-BE49-F238E27FC236}">
                    <a16:creationId xmlns:a16="http://schemas.microsoft.com/office/drawing/2014/main" id="{48FB5610-1AC0-3334-D8BC-3FA6CDE7101A}"/>
                  </a:ext>
                </a:extLst>
              </p:cNvPr>
              <p:cNvSpPr>
                <a:spLocks noChangeArrowheads="1"/>
              </p:cNvSpPr>
              <p:nvPr/>
            </p:nvSpPr>
            <p:spPr bwMode="auto">
              <a:xfrm>
                <a:off x="1818" y="1977"/>
                <a:ext cx="663"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0.5</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27" name="Rectangle 112">
                <a:extLst>
                  <a:ext uri="{FF2B5EF4-FFF2-40B4-BE49-F238E27FC236}">
                    <a16:creationId xmlns:a16="http://schemas.microsoft.com/office/drawing/2014/main" id="{2CC2CA59-21E0-F6EF-F422-618304D31212}"/>
                  </a:ext>
                </a:extLst>
              </p:cNvPr>
              <p:cNvSpPr>
                <a:spLocks noChangeArrowheads="1"/>
              </p:cNvSpPr>
              <p:nvPr/>
            </p:nvSpPr>
            <p:spPr bwMode="auto">
              <a:xfrm>
                <a:off x="1818" y="1766"/>
                <a:ext cx="2649"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状态概率</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P</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j</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a:t>
                </a:r>
              </a:p>
            </p:txBody>
          </p:sp>
          <p:sp>
            <p:nvSpPr>
              <p:cNvPr id="28" name="Rectangle 113">
                <a:extLst>
                  <a:ext uri="{FF2B5EF4-FFF2-40B4-BE49-F238E27FC236}">
                    <a16:creationId xmlns:a16="http://schemas.microsoft.com/office/drawing/2014/main" id="{3F283CFB-F421-967D-C1E7-A681B432E942}"/>
                  </a:ext>
                </a:extLst>
              </p:cNvPr>
              <p:cNvSpPr>
                <a:spLocks noChangeArrowheads="1"/>
              </p:cNvSpPr>
              <p:nvPr/>
            </p:nvSpPr>
            <p:spPr bwMode="auto">
              <a:xfrm>
                <a:off x="3805" y="1555"/>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4</a:t>
                </a:r>
              </a:p>
            </p:txBody>
          </p:sp>
          <p:sp>
            <p:nvSpPr>
              <p:cNvPr id="29" name="Rectangle 114">
                <a:extLst>
                  <a:ext uri="{FF2B5EF4-FFF2-40B4-BE49-F238E27FC236}">
                    <a16:creationId xmlns:a16="http://schemas.microsoft.com/office/drawing/2014/main" id="{8513AD0E-57EC-60A3-7978-D44CF5A9C432}"/>
                  </a:ext>
                </a:extLst>
              </p:cNvPr>
              <p:cNvSpPr>
                <a:spLocks noChangeArrowheads="1"/>
              </p:cNvSpPr>
              <p:nvPr/>
            </p:nvSpPr>
            <p:spPr bwMode="auto">
              <a:xfrm>
                <a:off x="3142" y="1555"/>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3</a:t>
                </a:r>
              </a:p>
            </p:txBody>
          </p:sp>
          <p:sp>
            <p:nvSpPr>
              <p:cNvPr id="30" name="Rectangle 115">
                <a:extLst>
                  <a:ext uri="{FF2B5EF4-FFF2-40B4-BE49-F238E27FC236}">
                    <a16:creationId xmlns:a16="http://schemas.microsoft.com/office/drawing/2014/main" id="{2857A74A-0264-E86F-83B1-75AC7AE1D59E}"/>
                  </a:ext>
                </a:extLst>
              </p:cNvPr>
              <p:cNvSpPr>
                <a:spLocks noChangeArrowheads="1"/>
              </p:cNvSpPr>
              <p:nvPr/>
            </p:nvSpPr>
            <p:spPr bwMode="auto">
              <a:xfrm>
                <a:off x="2481" y="1555"/>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2</a:t>
                </a:r>
              </a:p>
            </p:txBody>
          </p:sp>
          <p:sp>
            <p:nvSpPr>
              <p:cNvPr id="31" name="Rectangle 116">
                <a:extLst>
                  <a:ext uri="{FF2B5EF4-FFF2-40B4-BE49-F238E27FC236}">
                    <a16:creationId xmlns:a16="http://schemas.microsoft.com/office/drawing/2014/main" id="{CC6A9670-A20D-7C19-9D9A-068F068479BF}"/>
                  </a:ext>
                </a:extLst>
              </p:cNvPr>
              <p:cNvSpPr>
                <a:spLocks noChangeArrowheads="1"/>
              </p:cNvSpPr>
              <p:nvPr/>
            </p:nvSpPr>
            <p:spPr bwMode="auto">
              <a:xfrm>
                <a:off x="1818" y="1555"/>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1</a:t>
                </a:r>
              </a:p>
            </p:txBody>
          </p:sp>
          <p:sp>
            <p:nvSpPr>
              <p:cNvPr id="32" name="Rectangle 117">
                <a:extLst>
                  <a:ext uri="{FF2B5EF4-FFF2-40B4-BE49-F238E27FC236}">
                    <a16:creationId xmlns:a16="http://schemas.microsoft.com/office/drawing/2014/main" id="{862E6B74-24F1-35A5-1CB7-2D3FFD6F228D}"/>
                  </a:ext>
                </a:extLst>
              </p:cNvPr>
              <p:cNvSpPr>
                <a:spLocks noChangeArrowheads="1"/>
              </p:cNvSpPr>
              <p:nvPr/>
            </p:nvSpPr>
            <p:spPr bwMode="auto">
              <a:xfrm>
                <a:off x="1818" y="1344"/>
                <a:ext cx="2649"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自然状态</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S</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j</a:t>
                </a:r>
              </a:p>
            </p:txBody>
          </p:sp>
          <p:sp>
            <p:nvSpPr>
              <p:cNvPr id="33" name="Rectangle 118">
                <a:extLst>
                  <a:ext uri="{FF2B5EF4-FFF2-40B4-BE49-F238E27FC236}">
                    <a16:creationId xmlns:a16="http://schemas.microsoft.com/office/drawing/2014/main" id="{E2588E1E-CE39-189E-82CC-8BACC3E3F27A}"/>
                  </a:ext>
                </a:extLst>
              </p:cNvPr>
              <p:cNvSpPr>
                <a:spLocks noChangeArrowheads="1"/>
              </p:cNvSpPr>
              <p:nvPr/>
            </p:nvSpPr>
            <p:spPr bwMode="auto">
              <a:xfrm>
                <a:off x="1156" y="1344"/>
                <a:ext cx="662" cy="87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   </a:t>
                </a: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损益值           </a:t>
                </a:r>
                <a:r>
                  <a:rPr kumimoji="1" lang="en-US" altLang="zh-CN"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R</a:t>
                </a:r>
                <a:r>
                  <a:rPr kumimoji="1" lang="en-US" altLang="zh-CN" sz="1600" b="1" i="0" u="none" strike="noStrike" kern="1200" cap="none" spc="0" normalizeH="0" baseline="-25000" noProof="0">
                    <a:ln>
                      <a:noFill/>
                    </a:ln>
                    <a:solidFill>
                      <a:srgbClr val="036D7B"/>
                    </a:solidFill>
                    <a:effectLst/>
                    <a:uLnTx/>
                    <a:uFillTx/>
                    <a:latin typeface="幼圆" pitchFamily="49" charset="-122"/>
                    <a:ea typeface="隶书" pitchFamily="49" charset="-122"/>
                    <a:cs typeface="+mn-cs"/>
                  </a:rPr>
                  <a:t>ij</a:t>
                </a:r>
              </a:p>
              <a:p>
                <a:pPr marL="0" marR="0" lvl="0" indent="0" algn="l"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1600" b="1" i="0" u="none" strike="noStrike" kern="1200" cap="none" spc="0" normalizeH="0" baseline="0" noProof="0">
                    <a:ln>
                      <a:noFill/>
                    </a:ln>
                    <a:solidFill>
                      <a:srgbClr val="036D7B"/>
                    </a:solidFill>
                    <a:effectLst/>
                    <a:uLnTx/>
                    <a:uFillTx/>
                    <a:latin typeface="幼圆" pitchFamily="49" charset="-122"/>
                    <a:ea typeface="隶书" pitchFamily="49" charset="-122"/>
                    <a:cs typeface="+mn-cs"/>
                  </a:rPr>
                  <a:t>方案</a:t>
                </a:r>
              </a:p>
            </p:txBody>
          </p:sp>
          <p:sp>
            <p:nvSpPr>
              <p:cNvPr id="34" name="Line 119" descr="蓝色面巾纸">
                <a:extLst>
                  <a:ext uri="{FF2B5EF4-FFF2-40B4-BE49-F238E27FC236}">
                    <a16:creationId xmlns:a16="http://schemas.microsoft.com/office/drawing/2014/main" id="{ACCF29B9-74CA-2631-A2FD-E662262BEF75}"/>
                  </a:ext>
                </a:extLst>
              </p:cNvPr>
              <p:cNvSpPr>
                <a:spLocks noChangeShapeType="1"/>
              </p:cNvSpPr>
              <p:nvPr/>
            </p:nvSpPr>
            <p:spPr bwMode="auto">
              <a:xfrm>
                <a:off x="1156" y="1344"/>
                <a:ext cx="331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35" name="Line 120" descr="蓝色面巾纸">
                <a:extLst>
                  <a:ext uri="{FF2B5EF4-FFF2-40B4-BE49-F238E27FC236}">
                    <a16:creationId xmlns:a16="http://schemas.microsoft.com/office/drawing/2014/main" id="{96D4628E-A9E6-589F-4B44-22622D820BF6}"/>
                  </a:ext>
                </a:extLst>
              </p:cNvPr>
              <p:cNvSpPr>
                <a:spLocks noChangeShapeType="1"/>
              </p:cNvSpPr>
              <p:nvPr/>
            </p:nvSpPr>
            <p:spPr bwMode="auto">
              <a:xfrm>
                <a:off x="1156" y="2217"/>
                <a:ext cx="331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36" name="Line 121" descr="蓝色面巾纸">
                <a:extLst>
                  <a:ext uri="{FF2B5EF4-FFF2-40B4-BE49-F238E27FC236}">
                    <a16:creationId xmlns:a16="http://schemas.microsoft.com/office/drawing/2014/main" id="{441C16D8-D65B-BFAA-45CA-5A805B3F29E6}"/>
                  </a:ext>
                </a:extLst>
              </p:cNvPr>
              <p:cNvSpPr>
                <a:spLocks noChangeShapeType="1"/>
              </p:cNvSpPr>
              <p:nvPr/>
            </p:nvSpPr>
            <p:spPr bwMode="auto">
              <a:xfrm>
                <a:off x="1156" y="2428"/>
                <a:ext cx="331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37" name="Line 122" descr="蓝色面巾纸">
                <a:extLst>
                  <a:ext uri="{FF2B5EF4-FFF2-40B4-BE49-F238E27FC236}">
                    <a16:creationId xmlns:a16="http://schemas.microsoft.com/office/drawing/2014/main" id="{439CAE17-B746-D3FC-7DE4-4F1BF64D062C}"/>
                  </a:ext>
                </a:extLst>
              </p:cNvPr>
              <p:cNvSpPr>
                <a:spLocks noChangeShapeType="1"/>
              </p:cNvSpPr>
              <p:nvPr/>
            </p:nvSpPr>
            <p:spPr bwMode="auto">
              <a:xfrm>
                <a:off x="1156" y="2639"/>
                <a:ext cx="331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38" name="Line 123" descr="蓝色面巾纸">
                <a:extLst>
                  <a:ext uri="{FF2B5EF4-FFF2-40B4-BE49-F238E27FC236}">
                    <a16:creationId xmlns:a16="http://schemas.microsoft.com/office/drawing/2014/main" id="{77B2CD85-3431-D2ED-4355-6D863AAE70EB}"/>
                  </a:ext>
                </a:extLst>
              </p:cNvPr>
              <p:cNvSpPr>
                <a:spLocks noChangeShapeType="1"/>
              </p:cNvSpPr>
              <p:nvPr/>
            </p:nvSpPr>
            <p:spPr bwMode="auto">
              <a:xfrm>
                <a:off x="1156" y="2850"/>
                <a:ext cx="3311"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39" name="Line 124" descr="蓝色面巾纸">
                <a:extLst>
                  <a:ext uri="{FF2B5EF4-FFF2-40B4-BE49-F238E27FC236}">
                    <a16:creationId xmlns:a16="http://schemas.microsoft.com/office/drawing/2014/main" id="{656788DE-6652-DEE7-522E-408E5AD190CD}"/>
                  </a:ext>
                </a:extLst>
              </p:cNvPr>
              <p:cNvSpPr>
                <a:spLocks noChangeShapeType="1"/>
              </p:cNvSpPr>
              <p:nvPr/>
            </p:nvSpPr>
            <p:spPr bwMode="auto">
              <a:xfrm>
                <a:off x="1156" y="1344"/>
                <a:ext cx="0" cy="150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0" name="Line 125" descr="蓝色面巾纸">
                <a:extLst>
                  <a:ext uri="{FF2B5EF4-FFF2-40B4-BE49-F238E27FC236}">
                    <a16:creationId xmlns:a16="http://schemas.microsoft.com/office/drawing/2014/main" id="{96ED49D0-8AE1-7D2A-1A9A-431A10FA5540}"/>
                  </a:ext>
                </a:extLst>
              </p:cNvPr>
              <p:cNvSpPr>
                <a:spLocks noChangeShapeType="1"/>
              </p:cNvSpPr>
              <p:nvPr/>
            </p:nvSpPr>
            <p:spPr bwMode="auto">
              <a:xfrm>
                <a:off x="1818" y="1344"/>
                <a:ext cx="0" cy="150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1" name="Line 126" descr="蓝色面巾纸">
                <a:extLst>
                  <a:ext uri="{FF2B5EF4-FFF2-40B4-BE49-F238E27FC236}">
                    <a16:creationId xmlns:a16="http://schemas.microsoft.com/office/drawing/2014/main" id="{274F4130-AA8E-79CA-5721-EBBE655E9D22}"/>
                  </a:ext>
                </a:extLst>
              </p:cNvPr>
              <p:cNvSpPr>
                <a:spLocks noChangeShapeType="1"/>
              </p:cNvSpPr>
              <p:nvPr/>
            </p:nvSpPr>
            <p:spPr bwMode="auto">
              <a:xfrm>
                <a:off x="4467" y="1344"/>
                <a:ext cx="0" cy="150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2" name="Line 127" descr="蓝色面巾纸">
                <a:extLst>
                  <a:ext uri="{FF2B5EF4-FFF2-40B4-BE49-F238E27FC236}">
                    <a16:creationId xmlns:a16="http://schemas.microsoft.com/office/drawing/2014/main" id="{1B4ED897-388B-C15D-D521-9878AF786B06}"/>
                  </a:ext>
                </a:extLst>
              </p:cNvPr>
              <p:cNvSpPr>
                <a:spLocks noChangeShapeType="1"/>
              </p:cNvSpPr>
              <p:nvPr/>
            </p:nvSpPr>
            <p:spPr bwMode="auto">
              <a:xfrm>
                <a:off x="1818" y="1555"/>
                <a:ext cx="26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3" name="Line 128" descr="蓝色面巾纸">
                <a:extLst>
                  <a:ext uri="{FF2B5EF4-FFF2-40B4-BE49-F238E27FC236}">
                    <a16:creationId xmlns:a16="http://schemas.microsoft.com/office/drawing/2014/main" id="{79E51845-3296-952D-E6E8-03987DC5154E}"/>
                  </a:ext>
                </a:extLst>
              </p:cNvPr>
              <p:cNvSpPr>
                <a:spLocks noChangeShapeType="1"/>
              </p:cNvSpPr>
              <p:nvPr/>
            </p:nvSpPr>
            <p:spPr bwMode="auto">
              <a:xfrm>
                <a:off x="1818" y="1766"/>
                <a:ext cx="26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4" name="Line 129" descr="蓝色面巾纸">
                <a:extLst>
                  <a:ext uri="{FF2B5EF4-FFF2-40B4-BE49-F238E27FC236}">
                    <a16:creationId xmlns:a16="http://schemas.microsoft.com/office/drawing/2014/main" id="{9431A480-3B14-D251-6380-C84B21829BFE}"/>
                  </a:ext>
                </a:extLst>
              </p:cNvPr>
              <p:cNvSpPr>
                <a:spLocks noChangeShapeType="1"/>
              </p:cNvSpPr>
              <p:nvPr/>
            </p:nvSpPr>
            <p:spPr bwMode="auto">
              <a:xfrm>
                <a:off x="1818" y="1977"/>
                <a:ext cx="264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5" name="Line 130" descr="蓝色面巾纸">
                <a:extLst>
                  <a:ext uri="{FF2B5EF4-FFF2-40B4-BE49-F238E27FC236}">
                    <a16:creationId xmlns:a16="http://schemas.microsoft.com/office/drawing/2014/main" id="{5407752C-DA52-C68C-9DB9-9197F3CC0215}"/>
                  </a:ext>
                </a:extLst>
              </p:cNvPr>
              <p:cNvSpPr>
                <a:spLocks noChangeShapeType="1"/>
              </p:cNvSpPr>
              <p:nvPr/>
            </p:nvSpPr>
            <p:spPr bwMode="auto">
              <a:xfrm>
                <a:off x="2481" y="1977"/>
                <a:ext cx="0" cy="87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6" name="Line 131" descr="蓝色面巾纸">
                <a:extLst>
                  <a:ext uri="{FF2B5EF4-FFF2-40B4-BE49-F238E27FC236}">
                    <a16:creationId xmlns:a16="http://schemas.microsoft.com/office/drawing/2014/main" id="{68F72C28-EC96-4BA7-2420-11D848928878}"/>
                  </a:ext>
                </a:extLst>
              </p:cNvPr>
              <p:cNvSpPr>
                <a:spLocks noChangeShapeType="1"/>
              </p:cNvSpPr>
              <p:nvPr/>
            </p:nvSpPr>
            <p:spPr bwMode="auto">
              <a:xfrm>
                <a:off x="3142" y="1977"/>
                <a:ext cx="0" cy="87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7" name="Line 132" descr="蓝色面巾纸">
                <a:extLst>
                  <a:ext uri="{FF2B5EF4-FFF2-40B4-BE49-F238E27FC236}">
                    <a16:creationId xmlns:a16="http://schemas.microsoft.com/office/drawing/2014/main" id="{33727EF8-C4C2-F8D0-3130-A275FAD00514}"/>
                  </a:ext>
                </a:extLst>
              </p:cNvPr>
              <p:cNvSpPr>
                <a:spLocks noChangeShapeType="1"/>
              </p:cNvSpPr>
              <p:nvPr/>
            </p:nvSpPr>
            <p:spPr bwMode="auto">
              <a:xfrm>
                <a:off x="3805" y="1977"/>
                <a:ext cx="0" cy="87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8" name="Line 133" descr="蓝色面巾纸">
                <a:extLst>
                  <a:ext uri="{FF2B5EF4-FFF2-40B4-BE49-F238E27FC236}">
                    <a16:creationId xmlns:a16="http://schemas.microsoft.com/office/drawing/2014/main" id="{D3083EBE-F9A0-6F28-927E-C0173DE92C40}"/>
                  </a:ext>
                </a:extLst>
              </p:cNvPr>
              <p:cNvSpPr>
                <a:spLocks noChangeShapeType="1"/>
              </p:cNvSpPr>
              <p:nvPr/>
            </p:nvSpPr>
            <p:spPr bwMode="auto">
              <a:xfrm>
                <a:off x="2481" y="1555"/>
                <a:ext cx="0" cy="2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49" name="Line 134" descr="蓝色面巾纸">
                <a:extLst>
                  <a:ext uri="{FF2B5EF4-FFF2-40B4-BE49-F238E27FC236}">
                    <a16:creationId xmlns:a16="http://schemas.microsoft.com/office/drawing/2014/main" id="{B86A393B-7901-E023-90CA-BA1CDF21E482}"/>
                  </a:ext>
                </a:extLst>
              </p:cNvPr>
              <p:cNvSpPr>
                <a:spLocks noChangeShapeType="1"/>
              </p:cNvSpPr>
              <p:nvPr/>
            </p:nvSpPr>
            <p:spPr bwMode="auto">
              <a:xfrm>
                <a:off x="3142" y="1555"/>
                <a:ext cx="0" cy="2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 name="Line 135" descr="蓝色面巾纸">
                <a:extLst>
                  <a:ext uri="{FF2B5EF4-FFF2-40B4-BE49-F238E27FC236}">
                    <a16:creationId xmlns:a16="http://schemas.microsoft.com/office/drawing/2014/main" id="{7DF1CC84-5382-0863-8C67-3C8F67F77AC9}"/>
                  </a:ext>
                </a:extLst>
              </p:cNvPr>
              <p:cNvSpPr>
                <a:spLocks noChangeShapeType="1"/>
              </p:cNvSpPr>
              <p:nvPr/>
            </p:nvSpPr>
            <p:spPr bwMode="auto">
              <a:xfrm>
                <a:off x="3805" y="1555"/>
                <a:ext cx="0" cy="21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7" name="Freeform 136">
              <a:extLst>
                <a:ext uri="{FF2B5EF4-FFF2-40B4-BE49-F238E27FC236}">
                  <a16:creationId xmlns:a16="http://schemas.microsoft.com/office/drawing/2014/main" id="{397F3500-939B-69F5-79FB-E3EBF42325DE}"/>
                </a:ext>
              </a:extLst>
            </p:cNvPr>
            <p:cNvSpPr>
              <a:spLocks/>
            </p:cNvSpPr>
            <p:nvPr/>
          </p:nvSpPr>
          <p:spPr bwMode="auto">
            <a:xfrm>
              <a:off x="1156" y="1344"/>
              <a:ext cx="673" cy="869"/>
            </a:xfrm>
            <a:custGeom>
              <a:avLst/>
              <a:gdLst>
                <a:gd name="T0" fmla="*/ 0 w 673"/>
                <a:gd name="T1" fmla="*/ 0 h 869"/>
                <a:gd name="T2" fmla="*/ 673 w 673"/>
                <a:gd name="T3" fmla="*/ 869 h 869"/>
                <a:gd name="T4" fmla="*/ 0 60000 65536"/>
                <a:gd name="T5" fmla="*/ 0 60000 65536"/>
              </a:gdLst>
              <a:ahLst/>
              <a:cxnLst>
                <a:cxn ang="T4">
                  <a:pos x="T0" y="T1"/>
                </a:cxn>
                <a:cxn ang="T5">
                  <a:pos x="T2" y="T3"/>
                </a:cxn>
              </a:cxnLst>
              <a:rect l="0" t="0" r="r" b="b"/>
              <a:pathLst>
                <a:path w="673" h="869">
                  <a:moveTo>
                    <a:pt x="0" y="0"/>
                  </a:moveTo>
                  <a:lnTo>
                    <a:pt x="673" y="869"/>
                  </a:lnTo>
                </a:path>
              </a:pathLst>
            </a:custGeom>
            <a:noFill/>
            <a:ln w="9525">
              <a:solidFill>
                <a:srgbClr val="000000"/>
              </a:solidFill>
              <a:round/>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52" name="文本框 51">
            <a:extLst>
              <a:ext uri="{FF2B5EF4-FFF2-40B4-BE49-F238E27FC236}">
                <a16:creationId xmlns:a16="http://schemas.microsoft.com/office/drawing/2014/main" id="{13D27E14-929F-295B-9153-14CCA8219F7D}"/>
              </a:ext>
            </a:extLst>
          </p:cNvPr>
          <p:cNvSpPr txBox="1"/>
          <p:nvPr/>
        </p:nvSpPr>
        <p:spPr>
          <a:xfrm>
            <a:off x="580731" y="977833"/>
            <a:ext cx="7804738" cy="1168974"/>
          </a:xfrm>
          <a:prstGeom prst="rect">
            <a:avLst/>
          </a:prstGeom>
          <a:noFill/>
        </p:spPr>
        <p:txBody>
          <a:bodyPr wrap="square">
            <a:spAutoFit/>
          </a:bodyPr>
          <a:lstStyle/>
          <a:p>
            <a:pPr marL="0" indent="0" algn="just" eaLnBrk="1" hangingPunct="1">
              <a:lnSpc>
                <a:spcPct val="120000"/>
              </a:lnSpc>
              <a:spcBef>
                <a:spcPct val="0"/>
              </a:spcBef>
              <a:buClrTx/>
              <a:buSzTx/>
              <a:buFontTx/>
              <a:buNone/>
              <a:tabLst/>
            </a:pPr>
            <a:r>
              <a:rPr kumimoji="0" lang="en-US" altLang="zh-CN" sz="2000" b="1" dirty="0">
                <a:solidFill>
                  <a:schemeClr val="tx1"/>
                </a:solidFill>
                <a:latin typeface="幼圆" pitchFamily="49" charset="-122"/>
                <a:ea typeface="幼圆" pitchFamily="49" charset="-122"/>
              </a:rPr>
              <a:t>【</a:t>
            </a:r>
            <a:r>
              <a:rPr kumimoji="0" lang="zh-CN" altLang="en-US" sz="2000" b="1" dirty="0">
                <a:solidFill>
                  <a:schemeClr val="tx1"/>
                </a:solidFill>
                <a:latin typeface="幼圆" pitchFamily="49" charset="-122"/>
                <a:ea typeface="幼圆" pitchFamily="49" charset="-122"/>
              </a:rPr>
              <a:t>例</a:t>
            </a:r>
            <a:r>
              <a:rPr kumimoji="0" lang="en-US" altLang="zh-CN" sz="2000" b="1" dirty="0">
                <a:solidFill>
                  <a:schemeClr val="tx1"/>
                </a:solidFill>
                <a:latin typeface="幼圆" pitchFamily="49" charset="-122"/>
                <a:ea typeface="幼圆" pitchFamily="49" charset="-122"/>
              </a:rPr>
              <a:t>6-13】</a:t>
            </a:r>
            <a:r>
              <a:rPr kumimoji="0" lang="zh-CN" altLang="en-US" sz="2000" b="1" dirty="0">
                <a:solidFill>
                  <a:schemeClr val="tx1"/>
                </a:solidFill>
                <a:latin typeface="幼圆" pitchFamily="49" charset="-122"/>
                <a:ea typeface="幼圆" pitchFamily="49" charset="-122"/>
              </a:rPr>
              <a:t>设有下表的决策问题，有三个备选方案和四个自然状态</a:t>
            </a:r>
            <a:r>
              <a:rPr kumimoji="0" lang="en-US" altLang="zh-CN" sz="2000" b="1" dirty="0">
                <a:solidFill>
                  <a:schemeClr val="tx1"/>
                </a:solidFill>
                <a:latin typeface="幼圆" pitchFamily="49" charset="-122"/>
                <a:ea typeface="幼圆" pitchFamily="49" charset="-122"/>
              </a:rPr>
              <a:t>, </a:t>
            </a:r>
            <a:r>
              <a:rPr kumimoji="0" lang="zh-CN" altLang="en-US" sz="2000" b="1" dirty="0">
                <a:solidFill>
                  <a:schemeClr val="tx1"/>
                </a:solidFill>
                <a:latin typeface="幼圆" pitchFamily="49" charset="-122"/>
                <a:ea typeface="幼圆" pitchFamily="49" charset="-122"/>
              </a:rPr>
              <a:t>各种自然状态的概率如表所示，表中的数据为损益值。用最小方差准则进行决策。</a:t>
            </a:r>
          </a:p>
        </p:txBody>
      </p:sp>
      <p:sp>
        <p:nvSpPr>
          <p:cNvPr id="53" name="文本框 52">
            <a:extLst>
              <a:ext uri="{FF2B5EF4-FFF2-40B4-BE49-F238E27FC236}">
                <a16:creationId xmlns:a16="http://schemas.microsoft.com/office/drawing/2014/main" id="{F0B6270F-71A7-7A7B-8FEC-9CDE4AD070C6}"/>
              </a:ext>
            </a:extLst>
          </p:cNvPr>
          <p:cNvSpPr txBox="1"/>
          <p:nvPr/>
        </p:nvSpPr>
        <p:spPr>
          <a:xfrm>
            <a:off x="739464" y="4679949"/>
            <a:ext cx="5841271" cy="400110"/>
          </a:xfrm>
          <a:prstGeom prst="rect">
            <a:avLst/>
          </a:prstGeom>
          <a:noFill/>
        </p:spPr>
        <p:txBody>
          <a:bodyPr wrap="square" rtlCol="0">
            <a:spAutoFit/>
          </a:bodyPr>
          <a:lstStyle/>
          <a:p>
            <a:r>
              <a:rPr kumimoji="1" lang="zh-CN" altLang="en-US" sz="2000" b="1" dirty="0">
                <a:solidFill>
                  <a:srgbClr val="FF0000"/>
                </a:solidFill>
              </a:rPr>
              <a:t>解：计算各个方案的损益值的方差可得下表</a:t>
            </a:r>
          </a:p>
        </p:txBody>
      </p:sp>
      <p:sp>
        <p:nvSpPr>
          <p:cNvPr id="55" name="文本框 54">
            <a:extLst>
              <a:ext uri="{FF2B5EF4-FFF2-40B4-BE49-F238E27FC236}">
                <a16:creationId xmlns:a16="http://schemas.microsoft.com/office/drawing/2014/main" id="{EF10810E-FB66-F3BC-7D77-872A266F5329}"/>
              </a:ext>
            </a:extLst>
          </p:cNvPr>
          <p:cNvSpPr txBox="1"/>
          <p:nvPr/>
        </p:nvSpPr>
        <p:spPr>
          <a:xfrm>
            <a:off x="298706" y="5596277"/>
            <a:ext cx="936380" cy="646331"/>
          </a:xfrm>
          <a:prstGeom prst="rect">
            <a:avLst/>
          </a:prstGeom>
          <a:noFill/>
        </p:spPr>
        <p:txBody>
          <a:bodyPr wrap="square" rtlCol="0">
            <a:spAutoFit/>
          </a:bodyPr>
          <a:lstStyle/>
          <a:p>
            <a:r>
              <a:rPr kumimoji="1" lang="zh-CN" altLang="en-US" b="1" dirty="0">
                <a:solidFill>
                  <a:schemeClr val="accent5">
                    <a:lumMod val="10000"/>
                  </a:schemeClr>
                </a:solidFill>
              </a:rPr>
              <a:t>选择</a:t>
            </a:r>
            <a:endParaRPr kumimoji="1" lang="en-US" altLang="zh-CN" b="1" dirty="0">
              <a:solidFill>
                <a:schemeClr val="accent5">
                  <a:lumMod val="10000"/>
                </a:schemeClr>
              </a:solidFill>
            </a:endParaRPr>
          </a:p>
          <a:p>
            <a:r>
              <a:rPr kumimoji="1" lang="zh-CN" altLang="en-US" b="1" dirty="0">
                <a:solidFill>
                  <a:schemeClr val="accent5">
                    <a:lumMod val="10000"/>
                  </a:schemeClr>
                </a:solidFill>
              </a:rPr>
              <a:t>方案</a:t>
            </a:r>
            <a:r>
              <a:rPr kumimoji="1" lang="en-US" altLang="zh-CN" b="1" dirty="0">
                <a:solidFill>
                  <a:schemeClr val="accent5">
                    <a:lumMod val="10000"/>
                  </a:schemeClr>
                </a:solidFill>
              </a:rPr>
              <a:t>A</a:t>
            </a:r>
            <a:endParaRPr kumimoji="1" lang="zh-CN" altLang="en-US" b="1" dirty="0">
              <a:solidFill>
                <a:schemeClr val="accent5">
                  <a:lumMod val="10000"/>
                </a:schemeClr>
              </a:solidFill>
            </a:endParaRPr>
          </a:p>
        </p:txBody>
      </p:sp>
    </p:spTree>
    <p:extLst>
      <p:ext uri="{BB962C8B-B14F-4D97-AF65-F5344CB8AC3E}">
        <p14:creationId xmlns:p14="http://schemas.microsoft.com/office/powerpoint/2010/main" val="78407004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B9FC31CF-7A2C-C622-B004-B46BA8E3621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B7D1B52-C709-FB43-8824-43EBA9736F36}" type="slidenum">
              <a:rPr kumimoji="0" lang="en-US" altLang="zh-CN" sz="1000">
                <a:solidFill>
                  <a:schemeClr val="bg2"/>
                </a:solidFill>
                <a:ea typeface="华文行楷" panose="02010800040101010101" pitchFamily="2" charset="-122"/>
              </a:rPr>
              <a:pPr>
                <a:spcBef>
                  <a:spcPct val="0"/>
                </a:spcBef>
                <a:buClrTx/>
                <a:buSzTx/>
                <a:buFontTx/>
                <a:buNone/>
              </a:pPr>
              <a:t>37</a:t>
            </a:fld>
            <a:endParaRPr kumimoji="0" lang="en-US" altLang="zh-CN" sz="1000">
              <a:solidFill>
                <a:schemeClr val="bg2"/>
              </a:solidFill>
              <a:ea typeface="华文行楷" panose="02010800040101010101" pitchFamily="2" charset="-122"/>
            </a:endParaRPr>
          </a:p>
        </p:txBody>
      </p:sp>
      <p:sp>
        <p:nvSpPr>
          <p:cNvPr id="274435" name="Rectangle 3">
            <a:extLst>
              <a:ext uri="{FF2B5EF4-FFF2-40B4-BE49-F238E27FC236}">
                <a16:creationId xmlns:a16="http://schemas.microsoft.com/office/drawing/2014/main" id="{E99BF426-8234-3437-DDCE-9D0356B5BD3B}"/>
              </a:ext>
            </a:extLst>
          </p:cNvPr>
          <p:cNvSpPr>
            <a:spLocks noChangeArrowheads="1"/>
          </p:cNvSpPr>
          <p:nvPr/>
        </p:nvSpPr>
        <p:spPr bwMode="auto">
          <a:xfrm>
            <a:off x="869950" y="2325688"/>
            <a:ext cx="2098675" cy="2363787"/>
          </a:xfrm>
          <a:prstGeom prst="rect">
            <a:avLst/>
          </a:prstGeom>
          <a:gradFill rotWithShape="1">
            <a:gsLst>
              <a:gs pos="0">
                <a:srgbClr val="DFE8F5"/>
              </a:gs>
              <a:gs pos="100000">
                <a:srgbClr val="FFFFFF"/>
              </a:gs>
            </a:gsLst>
            <a:path path="shape">
              <a:fillToRect l="50000" t="50000" r="50000" b="50000"/>
            </a:path>
          </a:gra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4436" name="Rectangle 4">
            <a:extLst>
              <a:ext uri="{FF2B5EF4-FFF2-40B4-BE49-F238E27FC236}">
                <a16:creationId xmlns:a16="http://schemas.microsoft.com/office/drawing/2014/main" id="{C9662F37-9BD9-CC34-BDF2-E74F27B03F70}"/>
              </a:ext>
            </a:extLst>
          </p:cNvPr>
          <p:cNvSpPr>
            <a:spLocks noChangeArrowheads="1"/>
          </p:cNvSpPr>
          <p:nvPr/>
        </p:nvSpPr>
        <p:spPr bwMode="auto">
          <a:xfrm>
            <a:off x="3446463" y="1403350"/>
            <a:ext cx="4887912" cy="1258888"/>
          </a:xfrm>
          <a:prstGeom prst="rect">
            <a:avLst/>
          </a:prstGeom>
          <a:gradFill rotWithShape="0">
            <a:gsLst>
              <a:gs pos="0">
                <a:srgbClr val="EDF9F4"/>
              </a:gs>
              <a:gs pos="100000">
                <a:schemeClr val="bg1"/>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2000" b="1">
                <a:solidFill>
                  <a:schemeClr val="tx1"/>
                </a:solidFill>
                <a:latin typeface="幼圆" pitchFamily="49" charset="-122"/>
                <a:ea typeface="幼圆" pitchFamily="49" charset="-122"/>
              </a:rPr>
              <a:t>该准则就是把各策略方案损益值的期望值和方差通过风险厌恶系数转化为一个标准（即期望值方差）来进行决策。</a:t>
            </a:r>
          </a:p>
        </p:txBody>
      </p:sp>
      <p:grpSp>
        <p:nvGrpSpPr>
          <p:cNvPr id="274437" name="Group 5">
            <a:extLst>
              <a:ext uri="{FF2B5EF4-FFF2-40B4-BE49-F238E27FC236}">
                <a16:creationId xmlns:a16="http://schemas.microsoft.com/office/drawing/2014/main" id="{164A0029-1AAB-5570-120A-1A28EE42C135}"/>
              </a:ext>
            </a:extLst>
          </p:cNvPr>
          <p:cNvGrpSpPr>
            <a:grpSpLocks/>
          </p:cNvGrpSpPr>
          <p:nvPr/>
        </p:nvGrpSpPr>
        <p:grpSpPr bwMode="auto">
          <a:xfrm>
            <a:off x="927100" y="1584325"/>
            <a:ext cx="1528763" cy="1006475"/>
            <a:chOff x="730" y="1767"/>
            <a:chExt cx="963" cy="634"/>
          </a:xfrm>
        </p:grpSpPr>
        <p:sp>
          <p:nvSpPr>
            <p:cNvPr id="52241" name="Oval 6">
              <a:extLst>
                <a:ext uri="{FF2B5EF4-FFF2-40B4-BE49-F238E27FC236}">
                  <a16:creationId xmlns:a16="http://schemas.microsoft.com/office/drawing/2014/main" id="{8C50A150-EF46-0F7B-9D12-B2E92CCE6C79}"/>
                </a:ext>
              </a:extLst>
            </p:cNvPr>
            <p:cNvSpPr>
              <a:spLocks noChangeArrowheads="1"/>
            </p:cNvSpPr>
            <p:nvPr/>
          </p:nvSpPr>
          <p:spPr bwMode="auto">
            <a:xfrm>
              <a:off x="730" y="1767"/>
              <a:ext cx="963" cy="634"/>
            </a:xfrm>
            <a:prstGeom prst="ellipse">
              <a:avLst/>
            </a:prstGeom>
            <a:gradFill rotWithShape="1">
              <a:gsLst>
                <a:gs pos="0">
                  <a:srgbClr val="A9E0F1"/>
                </a:gs>
                <a:gs pos="50000">
                  <a:srgbClr val="FDFFFF"/>
                </a:gs>
                <a:gs pos="100000">
                  <a:srgbClr val="A9E0F1"/>
                </a:gs>
              </a:gsLst>
              <a:lin ang="5400000" scaled="1"/>
            </a:gradFill>
            <a:ln>
              <a:noFill/>
            </a:ln>
            <a:effectLst/>
            <a:extLst>
              <a:ext uri="{91240B29-F687-4F45-9708-019B960494DF}">
                <a14:hiddenLine xmlns:a14="http://schemas.microsoft.com/office/drawing/2010/main" w="6350">
                  <a:solidFill>
                    <a:schemeClr val="accent2"/>
                  </a:solidFill>
                  <a:round/>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wrap="none" lIns="72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2242" name="Text Box 7">
              <a:extLst>
                <a:ext uri="{FF2B5EF4-FFF2-40B4-BE49-F238E27FC236}">
                  <a16:creationId xmlns:a16="http://schemas.microsoft.com/office/drawing/2014/main" id="{FFBEB20D-BFBA-AC0B-CAAF-8621F0CFF4B6}"/>
                </a:ext>
              </a:extLst>
            </p:cNvPr>
            <p:cNvSpPr txBox="1">
              <a:spLocks noChangeArrowheads="1"/>
            </p:cNvSpPr>
            <p:nvPr/>
          </p:nvSpPr>
          <p:spPr bwMode="auto">
            <a:xfrm>
              <a:off x="784" y="1828"/>
              <a:ext cx="857" cy="44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135003" dir="2928844"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000" b="1">
                  <a:solidFill>
                    <a:srgbClr val="008080"/>
                  </a:solidFill>
                  <a:latin typeface="幼圆" pitchFamily="49" charset="-122"/>
                  <a:ea typeface="幼圆" pitchFamily="49" charset="-122"/>
                </a:rPr>
                <a:t>期望值方</a:t>
              </a:r>
            </a:p>
            <a:p>
              <a:pPr algn="ctr" eaLnBrk="1" hangingPunct="1">
                <a:spcBef>
                  <a:spcPct val="0"/>
                </a:spcBef>
                <a:buClrTx/>
                <a:buSzTx/>
                <a:buFontTx/>
                <a:buNone/>
              </a:pPr>
              <a:r>
                <a:rPr kumimoji="0" lang="zh-CN" altLang="en-US" sz="2000" b="1">
                  <a:solidFill>
                    <a:srgbClr val="008080"/>
                  </a:solidFill>
                  <a:latin typeface="幼圆" pitchFamily="49" charset="-122"/>
                  <a:ea typeface="幼圆" pitchFamily="49" charset="-122"/>
                </a:rPr>
                <a:t>差准则</a:t>
              </a:r>
            </a:p>
          </p:txBody>
        </p:sp>
      </p:grpSp>
      <p:sp>
        <p:nvSpPr>
          <p:cNvPr id="274440" name="AutoShape 8">
            <a:extLst>
              <a:ext uri="{FF2B5EF4-FFF2-40B4-BE49-F238E27FC236}">
                <a16:creationId xmlns:a16="http://schemas.microsoft.com/office/drawing/2014/main" id="{0756FBE9-B7B3-B114-A927-52C9C3AA7899}"/>
              </a:ext>
            </a:extLst>
          </p:cNvPr>
          <p:cNvSpPr>
            <a:spLocks noChangeArrowheads="1"/>
          </p:cNvSpPr>
          <p:nvPr/>
        </p:nvSpPr>
        <p:spPr bwMode="auto">
          <a:xfrm>
            <a:off x="2546350" y="1808163"/>
            <a:ext cx="681038" cy="523875"/>
          </a:xfrm>
          <a:custGeom>
            <a:avLst/>
            <a:gdLst>
              <a:gd name="T0" fmla="*/ 16104625 w 21600"/>
              <a:gd name="T1" fmla="*/ 0 h 21600"/>
              <a:gd name="T2" fmla="*/ 0 w 21600"/>
              <a:gd name="T3" fmla="*/ 6352906 h 21600"/>
              <a:gd name="T4" fmla="*/ 16104625 w 21600"/>
              <a:gd name="T5" fmla="*/ 12705788 h 21600"/>
              <a:gd name="T6" fmla="*/ 21472813 w 21600"/>
              <a:gd name="T7" fmla="*/ 635290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FCFEFF"/>
              </a:gs>
              <a:gs pos="100000">
                <a:srgbClr val="A9E0F1"/>
              </a:gs>
            </a:gsLst>
            <a:lin ang="0" scaled="1"/>
          </a:gradFill>
          <a:ln>
            <a:noFill/>
          </a:ln>
          <a:effectLst/>
          <a:extLst>
            <a:ext uri="{91240B29-F687-4F45-9708-019B960494DF}">
              <a14:hiddenLine xmlns:a14="http://schemas.microsoft.com/office/drawing/2010/main" w="63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wrap="none" lIns="72000" tIns="0" rIns="0" bIns="0" anchor="ctr"/>
          <a:lstStyle/>
          <a:p>
            <a:endParaRPr lang="zh-CN" altLang="en-US"/>
          </a:p>
        </p:txBody>
      </p:sp>
      <p:sp>
        <p:nvSpPr>
          <p:cNvPr id="274441" name="Oval 9">
            <a:extLst>
              <a:ext uri="{FF2B5EF4-FFF2-40B4-BE49-F238E27FC236}">
                <a16:creationId xmlns:a16="http://schemas.microsoft.com/office/drawing/2014/main" id="{68937135-1D9E-0D1F-EAF7-85446082FCD2}"/>
              </a:ext>
            </a:extLst>
          </p:cNvPr>
          <p:cNvSpPr>
            <a:spLocks noChangeArrowheads="1"/>
          </p:cNvSpPr>
          <p:nvPr/>
        </p:nvSpPr>
        <p:spPr bwMode="auto">
          <a:xfrm>
            <a:off x="3536950" y="2259013"/>
            <a:ext cx="2006600" cy="444500"/>
          </a:xfrm>
          <a:prstGeom prst="ellipse">
            <a:avLst/>
          </a:prstGeom>
          <a:noFill/>
          <a:ln w="38100" algn="ctr">
            <a:solidFill>
              <a:srgbClr val="036D7B"/>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4442" name="Text Box 10">
            <a:extLst>
              <a:ext uri="{FF2B5EF4-FFF2-40B4-BE49-F238E27FC236}">
                <a16:creationId xmlns:a16="http://schemas.microsoft.com/office/drawing/2014/main" id="{A5C6A677-9E2A-E062-EAE9-EA20EB2164CD}"/>
              </a:ext>
            </a:extLst>
          </p:cNvPr>
          <p:cNvSpPr txBox="1">
            <a:spLocks noChangeArrowheads="1"/>
          </p:cNvSpPr>
          <p:nvPr/>
        </p:nvSpPr>
        <p:spPr bwMode="auto">
          <a:xfrm>
            <a:off x="881063" y="1133475"/>
            <a:ext cx="5400675" cy="412750"/>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05000"/>
              </a:lnSpc>
              <a:spcBef>
                <a:spcPct val="0"/>
              </a:spcBef>
              <a:buClrTx/>
              <a:buSzTx/>
              <a:buFontTx/>
              <a:buNone/>
            </a:pPr>
            <a:r>
              <a:rPr kumimoji="0" lang="zh-CN" altLang="zh-CN" sz="2000" b="1">
                <a:solidFill>
                  <a:schemeClr val="tx1"/>
                </a:solidFill>
                <a:latin typeface="Arial" panose="020B0604020202020204" pitchFamily="34" charset="0"/>
                <a:ea typeface="幼圆" pitchFamily="49" charset="-122"/>
              </a:rPr>
              <a:t>④</a:t>
            </a:r>
            <a:r>
              <a:rPr kumimoji="0" lang="en-US" altLang="zh-CN" sz="2000" b="1">
                <a:solidFill>
                  <a:schemeClr val="tx1"/>
                </a:solidFill>
                <a:latin typeface="Arial" panose="020B0604020202020204" pitchFamily="34" charset="0"/>
                <a:ea typeface="幼圆" pitchFamily="49" charset="-122"/>
              </a:rPr>
              <a:t>   </a:t>
            </a:r>
            <a:r>
              <a:rPr kumimoji="0" lang="zh-CN" altLang="en-US" sz="2000" b="1">
                <a:solidFill>
                  <a:schemeClr val="tx1"/>
                </a:solidFill>
                <a:latin typeface="Arial" panose="020B0604020202020204" pitchFamily="34" charset="0"/>
                <a:ea typeface="幼圆" pitchFamily="49" charset="-122"/>
              </a:rPr>
              <a:t>期望值方差准则</a:t>
            </a:r>
          </a:p>
        </p:txBody>
      </p:sp>
      <p:sp>
        <p:nvSpPr>
          <p:cNvPr id="274443" name="Rectangle 11">
            <a:extLst>
              <a:ext uri="{FF2B5EF4-FFF2-40B4-BE49-F238E27FC236}">
                <a16:creationId xmlns:a16="http://schemas.microsoft.com/office/drawing/2014/main" id="{B4B04AE6-ED58-0E1D-AEFB-5F967D07A31F}"/>
              </a:ext>
            </a:extLst>
          </p:cNvPr>
          <p:cNvSpPr>
            <a:spLocks noChangeArrowheads="1"/>
          </p:cNvSpPr>
          <p:nvPr/>
        </p:nvSpPr>
        <p:spPr bwMode="auto">
          <a:xfrm>
            <a:off x="-184744" y="2628900"/>
            <a:ext cx="9144000" cy="4035425"/>
          </a:xfrm>
          <a:prstGeom prst="rect">
            <a:avLst/>
          </a:prstGeom>
          <a:gradFill rotWithShape="1">
            <a:gsLst>
              <a:gs pos="0">
                <a:srgbClr val="FFFFFF"/>
              </a:gs>
              <a:gs pos="50000">
                <a:srgbClr val="DFE8F5"/>
              </a:gs>
              <a:gs pos="100000">
                <a:srgbClr val="FFFFFF"/>
              </a:gs>
            </a:gsLst>
            <a:lin ang="5400000" scaled="1"/>
          </a:gra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4446" name="AutoShape 14">
            <a:hlinkClick r:id="" action="ppaction://customshow?id=11&amp;return=true" highlightClick="1"/>
            <a:extLst>
              <a:ext uri="{FF2B5EF4-FFF2-40B4-BE49-F238E27FC236}">
                <a16:creationId xmlns:a16="http://schemas.microsoft.com/office/drawing/2014/main" id="{F1094E26-6276-BE5D-459E-298DB2FA0B08}"/>
              </a:ext>
            </a:extLst>
          </p:cNvPr>
          <p:cNvSpPr>
            <a:spLocks noChangeArrowheads="1"/>
          </p:cNvSpPr>
          <p:nvPr/>
        </p:nvSpPr>
        <p:spPr bwMode="auto">
          <a:xfrm>
            <a:off x="7137400" y="6084888"/>
            <a:ext cx="720725" cy="360362"/>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chemeClr val="bg1"/>
                </a:solidFill>
                <a:latin typeface="幼圆" pitchFamily="49" charset="-122"/>
                <a:ea typeface="幼圆" pitchFamily="49" charset="-122"/>
              </a:rPr>
              <a:t>例题</a:t>
            </a:r>
          </a:p>
        </p:txBody>
      </p:sp>
      <p:sp>
        <p:nvSpPr>
          <p:cNvPr id="274447" name="Rectangle 15">
            <a:extLst>
              <a:ext uri="{FF2B5EF4-FFF2-40B4-BE49-F238E27FC236}">
                <a16:creationId xmlns:a16="http://schemas.microsoft.com/office/drawing/2014/main" id="{F908C034-C262-6BE8-D458-84C043AC8544}"/>
              </a:ext>
            </a:extLst>
          </p:cNvPr>
          <p:cNvSpPr>
            <a:spLocks noChangeArrowheads="1"/>
          </p:cNvSpPr>
          <p:nvPr/>
        </p:nvSpPr>
        <p:spPr bwMode="auto">
          <a:xfrm>
            <a:off x="656157" y="2924176"/>
            <a:ext cx="5016500"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0" lang="zh-CN" altLang="en-US" sz="2000" b="1" dirty="0">
                <a:latin typeface="幼圆" pitchFamily="49" charset="-122"/>
                <a:ea typeface="幼圆" pitchFamily="49" charset="-122"/>
              </a:rPr>
              <a:t>策略方案损益值的期望值方差计算公式：</a:t>
            </a:r>
          </a:p>
        </p:txBody>
      </p:sp>
      <p:grpSp>
        <p:nvGrpSpPr>
          <p:cNvPr id="274448" name="Group 16">
            <a:extLst>
              <a:ext uri="{FF2B5EF4-FFF2-40B4-BE49-F238E27FC236}">
                <a16:creationId xmlns:a16="http://schemas.microsoft.com/office/drawing/2014/main" id="{E57DA127-A155-3B24-1C35-22BD85DFC432}"/>
              </a:ext>
            </a:extLst>
          </p:cNvPr>
          <p:cNvGrpSpPr>
            <a:grpSpLocks/>
          </p:cNvGrpSpPr>
          <p:nvPr/>
        </p:nvGrpSpPr>
        <p:grpSpPr bwMode="auto">
          <a:xfrm>
            <a:off x="701570" y="4183685"/>
            <a:ext cx="8097837" cy="1538288"/>
            <a:chOff x="503" y="1974"/>
            <a:chExt cx="5101" cy="969"/>
          </a:xfrm>
        </p:grpSpPr>
        <p:sp>
          <p:nvSpPr>
            <p:cNvPr id="52239" name="Text Box 17">
              <a:extLst>
                <a:ext uri="{FF2B5EF4-FFF2-40B4-BE49-F238E27FC236}">
                  <a16:creationId xmlns:a16="http://schemas.microsoft.com/office/drawing/2014/main" id="{E4E922DA-6677-5B10-A6FE-2263D6E6740D}"/>
                </a:ext>
              </a:extLst>
            </p:cNvPr>
            <p:cNvSpPr txBox="1">
              <a:spLocks noChangeArrowheads="1"/>
            </p:cNvSpPr>
            <p:nvPr/>
          </p:nvSpPr>
          <p:spPr bwMode="auto">
            <a:xfrm>
              <a:off x="503" y="1974"/>
              <a:ext cx="5101" cy="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11200" indent="-7112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kumimoji="0" lang="zh-CN" altLang="en-US" sz="1800" b="1" dirty="0">
                  <a:solidFill>
                    <a:schemeClr val="tx1"/>
                  </a:solidFill>
                  <a:latin typeface="幼圆" pitchFamily="49" charset="-122"/>
                  <a:ea typeface="幼圆" pitchFamily="49" charset="-122"/>
                </a:rPr>
                <a:t>式中：</a:t>
              </a:r>
              <a:r>
                <a:rPr kumimoji="0" lang="en-US" altLang="zh-CN" sz="2000" b="1" dirty="0">
                  <a:solidFill>
                    <a:schemeClr val="tx1"/>
                  </a:solidFill>
                  <a:latin typeface="幼圆" pitchFamily="49" charset="-122"/>
                  <a:ea typeface="幼圆" pitchFamily="49" charset="-122"/>
                </a:rPr>
                <a:t>Q</a:t>
              </a:r>
              <a:r>
                <a:rPr kumimoji="0" lang="en-US" altLang="zh-CN" sz="2000" b="1" baseline="-25000" dirty="0">
                  <a:solidFill>
                    <a:schemeClr val="tx1"/>
                  </a:solidFill>
                  <a:latin typeface="幼圆" pitchFamily="49" charset="-122"/>
                  <a:ea typeface="幼圆" pitchFamily="49" charset="-122"/>
                </a:rPr>
                <a:t>i </a:t>
              </a:r>
              <a:r>
                <a:rPr kumimoji="0" lang="en-US" altLang="zh-CN" sz="2000" b="1" dirty="0">
                  <a:solidFill>
                    <a:schemeClr val="tx1"/>
                  </a:solidFill>
                  <a:ea typeface="楷体_GB2312" pitchFamily="49" charset="-122"/>
                </a:rPr>
                <a:t>— </a:t>
              </a:r>
              <a:r>
                <a:rPr kumimoji="0" lang="zh-CN" altLang="en-US" sz="2000" b="1" dirty="0">
                  <a:solidFill>
                    <a:schemeClr val="tx1"/>
                  </a:solidFill>
                  <a:latin typeface="幼圆" pitchFamily="49" charset="-122"/>
                  <a:ea typeface="幼圆" pitchFamily="49" charset="-122"/>
                </a:rPr>
                <a:t>第</a:t>
              </a:r>
              <a:r>
                <a:rPr kumimoji="0" lang="en-US" altLang="zh-CN" sz="2000" b="1" dirty="0" err="1">
                  <a:solidFill>
                    <a:schemeClr val="tx1"/>
                  </a:solidFill>
                  <a:latin typeface="幼圆" pitchFamily="49" charset="-122"/>
                  <a:ea typeface="幼圆" pitchFamily="49" charset="-122"/>
                </a:rPr>
                <a:t>i</a:t>
              </a:r>
              <a:r>
                <a:rPr kumimoji="0" lang="zh-CN" altLang="en-US" sz="2000" b="1" dirty="0">
                  <a:solidFill>
                    <a:schemeClr val="tx1"/>
                  </a:solidFill>
                  <a:latin typeface="幼圆" pitchFamily="49" charset="-122"/>
                  <a:ea typeface="幼圆" pitchFamily="49" charset="-122"/>
                </a:rPr>
                <a:t>个策略方案</a:t>
              </a:r>
              <a:r>
                <a:rPr kumimoji="0" lang="zh-CN" altLang="en-US" sz="2000" b="1" dirty="0">
                  <a:solidFill>
                    <a:srgbClr val="FF0000"/>
                  </a:solidFill>
                  <a:latin typeface="幼圆" pitchFamily="49" charset="-122"/>
                  <a:ea typeface="幼圆" pitchFamily="49" charset="-122"/>
                </a:rPr>
                <a:t>损益值</a:t>
              </a:r>
              <a:r>
                <a:rPr kumimoji="0" lang="zh-CN" altLang="en-US" sz="2000" b="1" dirty="0">
                  <a:solidFill>
                    <a:schemeClr val="tx1"/>
                  </a:solidFill>
                  <a:latin typeface="幼圆" pitchFamily="49" charset="-122"/>
                  <a:ea typeface="幼圆" pitchFamily="49" charset="-122"/>
                </a:rPr>
                <a:t>的期望值方差；</a:t>
              </a:r>
            </a:p>
            <a:p>
              <a:pPr eaLnBrk="1" hangingPunct="1">
                <a:lnSpc>
                  <a:spcPct val="120000"/>
                </a:lnSpc>
                <a:spcBef>
                  <a:spcPct val="0"/>
                </a:spcBef>
                <a:buClrTx/>
                <a:buSzTx/>
                <a:buFontTx/>
                <a:buNone/>
              </a:pPr>
              <a:r>
                <a:rPr kumimoji="0" lang="zh-CN" altLang="en-US" sz="2000" b="1" dirty="0">
                  <a:solidFill>
                    <a:schemeClr val="tx1"/>
                  </a:solidFill>
                  <a:latin typeface="幼圆" pitchFamily="49" charset="-122"/>
                  <a:ea typeface="幼圆" pitchFamily="49" charset="-122"/>
                </a:rPr>
                <a:t>      </a:t>
              </a:r>
              <a:r>
                <a:rPr kumimoji="0" lang="en-US" altLang="zh-CN" sz="2000" b="1" dirty="0">
                  <a:solidFill>
                    <a:schemeClr val="tx1"/>
                  </a:solidFill>
                  <a:latin typeface="幼圆" pitchFamily="49" charset="-122"/>
                  <a:ea typeface="幼圆" pitchFamily="49" charset="-122"/>
                </a:rPr>
                <a:t>      </a:t>
              </a:r>
              <a:r>
                <a:rPr kumimoji="0" lang="zh-CN" altLang="en-US" sz="2000" b="1" dirty="0">
                  <a:solidFill>
                    <a:schemeClr val="tx1"/>
                  </a:solidFill>
                  <a:latin typeface="幼圆" pitchFamily="49" charset="-122"/>
                  <a:ea typeface="幼圆" pitchFamily="49" charset="-122"/>
                </a:rPr>
                <a:t> </a:t>
              </a:r>
              <a:r>
                <a:rPr kumimoji="0" lang="en-US" altLang="zh-CN" sz="2000" b="1" dirty="0">
                  <a:solidFill>
                    <a:schemeClr val="tx1"/>
                  </a:solidFill>
                  <a:ea typeface="幼圆" pitchFamily="49" charset="-122"/>
                </a:rPr>
                <a:t>— </a:t>
              </a:r>
              <a:r>
                <a:rPr kumimoji="0" lang="zh-CN" altLang="en-US" sz="2000" b="1" dirty="0">
                  <a:solidFill>
                    <a:srgbClr val="FF0000"/>
                  </a:solidFill>
                  <a:latin typeface="幼圆" pitchFamily="49" charset="-122"/>
                  <a:ea typeface="幼圆" pitchFamily="49" charset="-122"/>
                </a:rPr>
                <a:t>损益值的期望值</a:t>
              </a:r>
              <a:r>
                <a:rPr kumimoji="0" lang="zh-CN" altLang="en-US" sz="2000" b="1" dirty="0">
                  <a:solidFill>
                    <a:schemeClr val="tx1"/>
                  </a:solidFill>
                  <a:latin typeface="幼圆" pitchFamily="49" charset="-122"/>
                  <a:ea typeface="幼圆" pitchFamily="49" charset="-122"/>
                </a:rPr>
                <a:t>；</a:t>
              </a:r>
            </a:p>
            <a:p>
              <a:pPr eaLnBrk="1" hangingPunct="1">
                <a:lnSpc>
                  <a:spcPct val="120000"/>
                </a:lnSpc>
                <a:spcBef>
                  <a:spcPct val="0"/>
                </a:spcBef>
                <a:buClrTx/>
                <a:buSzTx/>
                <a:buFontTx/>
                <a:buNone/>
              </a:pPr>
              <a:r>
                <a:rPr kumimoji="0" lang="zh-CN" altLang="en-US" sz="2000" b="1" dirty="0">
                  <a:solidFill>
                    <a:schemeClr val="tx1"/>
                  </a:solidFill>
                  <a:latin typeface="幼圆" pitchFamily="49" charset="-122"/>
                  <a:ea typeface="幼圆" pitchFamily="49" charset="-122"/>
                </a:rPr>
                <a:t>      </a:t>
              </a:r>
              <a:r>
                <a:rPr kumimoji="0" lang="en-US" altLang="zh-CN" sz="2000" b="1" dirty="0">
                  <a:solidFill>
                    <a:schemeClr val="tx1"/>
                  </a:solidFill>
                  <a:latin typeface="幼圆" pitchFamily="49" charset="-122"/>
                  <a:ea typeface="幼圆" pitchFamily="49" charset="-122"/>
                </a:rPr>
                <a:t>   A </a:t>
              </a:r>
              <a:r>
                <a:rPr kumimoji="0" lang="en-US" altLang="zh-CN" sz="2000" b="1" dirty="0">
                  <a:solidFill>
                    <a:schemeClr val="tx1"/>
                  </a:solidFill>
                  <a:ea typeface="幼圆" pitchFamily="49" charset="-122"/>
                </a:rPr>
                <a:t>— </a:t>
              </a:r>
              <a:r>
                <a:rPr kumimoji="0" lang="zh-CN" altLang="en-US" sz="2000" b="1" dirty="0">
                  <a:solidFill>
                    <a:schemeClr val="tx1"/>
                  </a:solidFill>
                  <a:latin typeface="幼圆" pitchFamily="49" charset="-122"/>
                  <a:ea typeface="幼圆" pitchFamily="49" charset="-122"/>
                </a:rPr>
                <a:t>风险厌恶系数，取值范围从</a:t>
              </a:r>
              <a:r>
                <a:rPr kumimoji="0" lang="en-US" altLang="zh-CN" sz="2000" b="1" dirty="0">
                  <a:solidFill>
                    <a:schemeClr val="tx1"/>
                  </a:solidFill>
                  <a:latin typeface="幼圆" pitchFamily="49" charset="-122"/>
                  <a:ea typeface="幼圆" pitchFamily="49" charset="-122"/>
                </a:rPr>
                <a:t>0</a:t>
              </a:r>
              <a:r>
                <a:rPr kumimoji="0" lang="zh-CN" altLang="en-US" sz="2000" b="1" dirty="0">
                  <a:solidFill>
                    <a:schemeClr val="tx1"/>
                  </a:solidFill>
                  <a:latin typeface="幼圆" pitchFamily="49" charset="-122"/>
                  <a:ea typeface="幼圆" pitchFamily="49" charset="-122"/>
                </a:rPr>
                <a:t>到</a:t>
              </a:r>
              <a:r>
                <a:rPr kumimoji="0" lang="en-US" altLang="zh-CN" sz="2000" b="1" dirty="0">
                  <a:solidFill>
                    <a:schemeClr val="tx1"/>
                  </a:solidFill>
                  <a:latin typeface="幼圆" pitchFamily="49" charset="-122"/>
                  <a:ea typeface="幼圆" pitchFamily="49" charset="-122"/>
                </a:rPr>
                <a:t>1</a:t>
              </a:r>
              <a:r>
                <a:rPr kumimoji="0" lang="zh-CN" altLang="en-US" sz="2000" b="1" dirty="0">
                  <a:solidFill>
                    <a:schemeClr val="tx1"/>
                  </a:solidFill>
                  <a:latin typeface="幼圆" pitchFamily="49" charset="-122"/>
                  <a:ea typeface="幼圆" pitchFamily="49" charset="-122"/>
                </a:rPr>
                <a:t>，越厌恶风险，取值越大；                 </a:t>
              </a:r>
              <a:r>
                <a:rPr kumimoji="0" lang="en-US" altLang="zh-CN" sz="2000" b="1" dirty="0">
                  <a:solidFill>
                    <a:schemeClr val="tx1"/>
                  </a:solidFill>
                  <a:latin typeface="幼圆" pitchFamily="49" charset="-122"/>
                  <a:ea typeface="幼圆" pitchFamily="49" charset="-122"/>
                </a:rPr>
                <a:t>  D </a:t>
              </a:r>
              <a:r>
                <a:rPr kumimoji="0" lang="en-US" altLang="zh-CN" sz="2000" b="1" dirty="0">
                  <a:solidFill>
                    <a:schemeClr val="tx1"/>
                  </a:solidFill>
                  <a:ea typeface="幼圆" pitchFamily="49" charset="-122"/>
                </a:rPr>
                <a:t>— </a:t>
              </a:r>
              <a:r>
                <a:rPr kumimoji="0" lang="zh-CN" altLang="en-US" sz="2000" b="1" dirty="0">
                  <a:solidFill>
                    <a:srgbClr val="FF0000"/>
                  </a:solidFill>
                  <a:latin typeface="幼圆" pitchFamily="49" charset="-122"/>
                  <a:ea typeface="幼圆" pitchFamily="49" charset="-122"/>
                </a:rPr>
                <a:t>损益值的方差</a:t>
              </a:r>
              <a:r>
                <a:rPr kumimoji="0" lang="zh-CN" altLang="en-US" sz="2000" b="1" dirty="0">
                  <a:solidFill>
                    <a:schemeClr val="tx1"/>
                  </a:solidFill>
                  <a:latin typeface="幼圆" pitchFamily="49" charset="-122"/>
                  <a:ea typeface="幼圆" pitchFamily="49" charset="-122"/>
                </a:rPr>
                <a:t>。</a:t>
              </a:r>
            </a:p>
          </p:txBody>
        </p:sp>
        <p:graphicFrame>
          <p:nvGraphicFramePr>
            <p:cNvPr id="52240" name="Object 18">
              <a:extLst>
                <a:ext uri="{FF2B5EF4-FFF2-40B4-BE49-F238E27FC236}">
                  <a16:creationId xmlns:a16="http://schemas.microsoft.com/office/drawing/2014/main" id="{5E40D07C-64F6-85B2-086F-A7F50BFD50F4}"/>
                </a:ext>
              </a:extLst>
            </p:cNvPr>
            <p:cNvGraphicFramePr>
              <a:graphicFrameLocks noChangeAspect="1"/>
            </p:cNvGraphicFramePr>
            <p:nvPr>
              <p:extLst>
                <p:ext uri="{D42A27DB-BD31-4B8C-83A1-F6EECF244321}">
                  <p14:modId xmlns:p14="http://schemas.microsoft.com/office/powerpoint/2010/main" val="1470896837"/>
                </p:ext>
              </p:extLst>
            </p:nvPr>
          </p:nvGraphicFramePr>
          <p:xfrm>
            <a:off x="985" y="2235"/>
            <a:ext cx="185" cy="227"/>
          </p:xfrm>
          <a:graphic>
            <a:graphicData uri="http://schemas.openxmlformats.org/presentationml/2006/ole">
              <mc:AlternateContent xmlns:mc="http://schemas.openxmlformats.org/markup-compatibility/2006">
                <mc:Choice xmlns:v="urn:schemas-microsoft-com:vml" Requires="v">
                  <p:oleObj name="Equation" r:id="rId2" imgW="3213100" imgH="4978400" progId="Equation.DSMT4">
                    <p:embed/>
                  </p:oleObj>
                </mc:Choice>
                <mc:Fallback>
                  <p:oleObj name="Equation" r:id="rId2" imgW="3213100" imgH="4978400" progId="Equation.DSMT4">
                    <p:embed/>
                    <p:pic>
                      <p:nvPicPr>
                        <p:cNvPr id="0"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 y="2235"/>
                          <a:ext cx="185" cy="227"/>
                        </a:xfrm>
                        <a:prstGeom prst="rect">
                          <a:avLst/>
                        </a:prstGeom>
                        <a:noFill/>
                        <a:ln>
                          <a:noFill/>
                        </a:ln>
                        <a:effectLst/>
                      </p:spPr>
                    </p:pic>
                  </p:oleObj>
                </mc:Fallback>
              </mc:AlternateContent>
            </a:graphicData>
          </a:graphic>
        </p:graphicFrame>
      </p:grpSp>
      <p:sp>
        <p:nvSpPr>
          <p:cNvPr id="3" name="Rectangle 2">
            <a:extLst>
              <a:ext uri="{FF2B5EF4-FFF2-40B4-BE49-F238E27FC236}">
                <a16:creationId xmlns:a16="http://schemas.microsoft.com/office/drawing/2014/main" id="{AF793A9C-F617-986A-8353-97D112332E82}"/>
              </a:ext>
            </a:extLst>
          </p:cNvPr>
          <p:cNvSpPr>
            <a:spLocks noGrp="1" noChangeArrowheads="1"/>
          </p:cNvSpPr>
          <p:nvPr>
            <p:ph type="title"/>
          </p:nvPr>
        </p:nvSpPr>
        <p:spPr>
          <a:xfrm>
            <a:off x="1150938" y="142875"/>
            <a:ext cx="7793037" cy="838200"/>
          </a:xfrm>
        </p:spPr>
        <p:txBody>
          <a:bodyPr/>
          <a:lstStyle/>
          <a:p>
            <a:pPr eaLnBrk="1" hangingPunct="1"/>
            <a:r>
              <a:rPr lang="en-US" altLang="zh-CN" dirty="0"/>
              <a:t>3</a:t>
            </a:r>
            <a:r>
              <a:rPr lang="en-US" altLang="zh-CN" kern="0" dirty="0"/>
              <a:t>.</a:t>
            </a:r>
            <a:r>
              <a:rPr lang="zh-CN" altLang="en-US" kern="0" dirty="0"/>
              <a:t>风险决策</a:t>
            </a:r>
            <a:endParaRPr lang="zh-CN" alt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549A7656-7E51-E083-9FDE-34417402C48A}"/>
                  </a:ext>
                </a:extLst>
              </p:cNvPr>
              <p:cNvSpPr txBox="1"/>
              <p:nvPr/>
            </p:nvSpPr>
            <p:spPr>
              <a:xfrm>
                <a:off x="1709738" y="3406715"/>
                <a:ext cx="4572000" cy="4686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b="1" i="0" u="none" strike="noStrike" cap="none" normalizeH="0" baseline="0" dirty="0" smtClean="0">
                          <a:ln>
                            <a:noFill/>
                          </a:ln>
                          <a:solidFill>
                            <a:srgbClr val="036D7B"/>
                          </a:solidFill>
                          <a:effectLst/>
                          <a:latin typeface="Cambria Math" panose="02040503050406030204" pitchFamily="18" charset="0"/>
                          <a:ea typeface="隶书" pitchFamily="49" charset="-122"/>
                        </a:rPr>
                        <m:t>𝐐</m:t>
                      </m:r>
                      <m:r>
                        <a:rPr kumimoji="1" lang="en-US" altLang="zh-CN" sz="2200" b="1" i="0" u="none" strike="noStrike" cap="none" normalizeH="0" baseline="0" dirty="0" smtClean="0">
                          <a:ln>
                            <a:noFill/>
                          </a:ln>
                          <a:solidFill>
                            <a:srgbClr val="036D7B"/>
                          </a:solidFill>
                          <a:effectLst/>
                          <a:latin typeface="Cambria Math" panose="02040503050406030204" pitchFamily="18" charset="0"/>
                          <a:ea typeface="隶书" pitchFamily="49" charset="-122"/>
                        </a:rPr>
                        <m:t>=</m:t>
                      </m:r>
                      <m:acc>
                        <m:accPr>
                          <m:chr m:val="̅"/>
                          <m:ctrlPr>
                            <a:rPr kumimoji="1" lang="en-US" altLang="zh-CN" sz="2200" b="1" i="1" u="none" strike="noStrike" cap="none" normalizeH="0" baseline="0" dirty="0" smtClean="0">
                              <a:ln>
                                <a:noFill/>
                              </a:ln>
                              <a:solidFill>
                                <a:srgbClr val="036D7B"/>
                              </a:solidFill>
                              <a:effectLst/>
                              <a:latin typeface="Cambria Math" panose="02040503050406030204" pitchFamily="18" charset="0"/>
                              <a:ea typeface="隶书" pitchFamily="49" charset="-122"/>
                            </a:rPr>
                          </m:ctrlPr>
                        </m:accPr>
                        <m:e>
                          <m:r>
                            <a:rPr kumimoji="1" lang="en-US" altLang="zh-CN" sz="2200" b="1" i="1" u="none" strike="noStrike" cap="none" normalizeH="0" baseline="0" dirty="0" smtClean="0">
                              <a:ln>
                                <a:noFill/>
                              </a:ln>
                              <a:solidFill>
                                <a:srgbClr val="036D7B"/>
                              </a:solidFill>
                              <a:effectLst/>
                              <a:latin typeface="Cambria Math" panose="02040503050406030204" pitchFamily="18" charset="0"/>
                              <a:ea typeface="隶书" pitchFamily="49" charset="-122"/>
                            </a:rPr>
                            <m:t>𝒙</m:t>
                          </m:r>
                        </m:e>
                      </m:acc>
                      <m:r>
                        <a:rPr kumimoji="1" lang="en-US" altLang="zh-CN" sz="2200" b="1" i="0" u="none" strike="noStrike" cap="none" normalizeH="0" baseline="0" dirty="0" smtClean="0">
                          <a:ln>
                            <a:noFill/>
                          </a:ln>
                          <a:solidFill>
                            <a:srgbClr val="036D7B"/>
                          </a:solidFill>
                          <a:effectLst/>
                          <a:latin typeface="Cambria Math" panose="02040503050406030204" pitchFamily="18" charset="0"/>
                          <a:ea typeface="隶书" pitchFamily="49" charset="-122"/>
                        </a:rPr>
                        <m:t>−</m:t>
                      </m:r>
                      <m:r>
                        <a:rPr kumimoji="1" lang="en-US" altLang="zh-CN" sz="2200" b="1" i="1" u="none" strike="noStrike" cap="none" normalizeH="0" baseline="0" dirty="0" smtClean="0">
                          <a:ln>
                            <a:noFill/>
                          </a:ln>
                          <a:solidFill>
                            <a:srgbClr val="036D7B"/>
                          </a:solidFill>
                          <a:effectLst/>
                          <a:latin typeface="Cambria Math" panose="02040503050406030204" pitchFamily="18" charset="0"/>
                          <a:ea typeface="Cambria Math" panose="02040503050406030204" pitchFamily="18" charset="0"/>
                        </a:rPr>
                        <m:t>𝑨</m:t>
                      </m:r>
                      <m:rad>
                        <m:radPr>
                          <m:degHide m:val="on"/>
                          <m:ctrlPr>
                            <a:rPr kumimoji="1" lang="en-US" altLang="zh-CN" sz="2200" b="1" i="1" u="none" strike="noStrike" cap="none" normalizeH="0" baseline="0" dirty="0" smtClean="0">
                              <a:ln>
                                <a:noFill/>
                              </a:ln>
                              <a:solidFill>
                                <a:srgbClr val="036D7B"/>
                              </a:solidFill>
                              <a:effectLst/>
                              <a:latin typeface="Cambria Math" panose="02040503050406030204" pitchFamily="18" charset="0"/>
                              <a:ea typeface="Cambria Math" panose="02040503050406030204" pitchFamily="18" charset="0"/>
                            </a:rPr>
                          </m:ctrlPr>
                        </m:radPr>
                        <m:deg/>
                        <m:e>
                          <m:r>
                            <a:rPr kumimoji="1" lang="en-US" altLang="zh-CN" sz="2200" b="1" i="1" u="none" strike="noStrike" cap="none" normalizeH="0" baseline="0" dirty="0" smtClean="0">
                              <a:ln>
                                <a:noFill/>
                              </a:ln>
                              <a:solidFill>
                                <a:srgbClr val="036D7B"/>
                              </a:solidFill>
                              <a:effectLst/>
                              <a:latin typeface="Cambria Math" panose="02040503050406030204" pitchFamily="18" charset="0"/>
                              <a:ea typeface="Cambria Math" panose="02040503050406030204" pitchFamily="18" charset="0"/>
                            </a:rPr>
                            <m:t>𝑫</m:t>
                          </m:r>
                        </m:e>
                      </m:rad>
                    </m:oMath>
                  </m:oMathPara>
                </a14:m>
                <a:endParaRPr lang="zh-CN" altLang="en-US" sz="2200" dirty="0"/>
              </a:p>
            </p:txBody>
          </p:sp>
        </mc:Choice>
        <mc:Fallback>
          <p:sp>
            <p:nvSpPr>
              <p:cNvPr id="5" name="文本框 4">
                <a:extLst>
                  <a:ext uri="{FF2B5EF4-FFF2-40B4-BE49-F238E27FC236}">
                    <a16:creationId xmlns:a16="http://schemas.microsoft.com/office/drawing/2014/main" id="{549A7656-7E51-E083-9FDE-34417402C48A}"/>
                  </a:ext>
                </a:extLst>
              </p:cNvPr>
              <p:cNvSpPr txBox="1">
                <a:spLocks noRot="1" noChangeAspect="1" noMove="1" noResize="1" noEditPoints="1" noAdjustHandles="1" noChangeArrowheads="1" noChangeShapeType="1" noTextEdit="1"/>
              </p:cNvSpPr>
              <p:nvPr/>
            </p:nvSpPr>
            <p:spPr>
              <a:xfrm>
                <a:off x="1709738" y="3406715"/>
                <a:ext cx="4572000" cy="468654"/>
              </a:xfrm>
              <a:prstGeom prst="rect">
                <a:avLst/>
              </a:prstGeom>
              <a:blipFill>
                <a:blip r:embed="rId4"/>
                <a:stretch>
                  <a:fillRect b="-10526"/>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4442"/>
                                        </p:tgtEl>
                                        <p:attrNameLst>
                                          <p:attrName>style.visibility</p:attrName>
                                        </p:attrNameLst>
                                      </p:cBhvr>
                                      <p:to>
                                        <p:strVal val="visible"/>
                                      </p:to>
                                    </p:set>
                                    <p:animEffect transition="in" filter="slide(fromBottom)">
                                      <p:cBhvr>
                                        <p:cTn id="7" dur="500"/>
                                        <p:tgtEl>
                                          <p:spTgt spid="274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74435"/>
                                        </p:tgtEl>
                                        <p:attrNameLst>
                                          <p:attrName>style.visibility</p:attrName>
                                        </p:attrNameLst>
                                      </p:cBhvr>
                                      <p:to>
                                        <p:strVal val="visible"/>
                                      </p:to>
                                    </p:set>
                                    <p:animEffect transition="in" filter="fade">
                                      <p:cBhvr>
                                        <p:cTn id="12" dur="500"/>
                                        <p:tgtEl>
                                          <p:spTgt spid="274435"/>
                                        </p:tgtEl>
                                      </p:cBhvr>
                                    </p:animEffect>
                                  </p:childTnLst>
                                </p:cTn>
                              </p:par>
                            </p:childTnLst>
                          </p:cTn>
                        </p:par>
                        <p:par>
                          <p:cTn id="13" fill="hold" nodeType="afterGroup">
                            <p:stCondLst>
                              <p:cond delay="500"/>
                            </p:stCondLst>
                            <p:childTnLst>
                              <p:par>
                                <p:cTn id="14" presetID="42" presetClass="entr" presetSubtype="0" fill="hold" nodeType="afterEffect">
                                  <p:stCondLst>
                                    <p:cond delay="0"/>
                                  </p:stCondLst>
                                  <p:childTnLst>
                                    <p:set>
                                      <p:cBhvr>
                                        <p:cTn id="15" dur="1" fill="hold">
                                          <p:stCondLst>
                                            <p:cond delay="0"/>
                                          </p:stCondLst>
                                        </p:cTn>
                                        <p:tgtEl>
                                          <p:spTgt spid="274437"/>
                                        </p:tgtEl>
                                        <p:attrNameLst>
                                          <p:attrName>style.visibility</p:attrName>
                                        </p:attrNameLst>
                                      </p:cBhvr>
                                      <p:to>
                                        <p:strVal val="visible"/>
                                      </p:to>
                                    </p:set>
                                    <p:animEffect transition="in" filter="fade">
                                      <p:cBhvr>
                                        <p:cTn id="16" dur="500"/>
                                        <p:tgtEl>
                                          <p:spTgt spid="274437"/>
                                        </p:tgtEl>
                                      </p:cBhvr>
                                    </p:animEffect>
                                    <p:anim calcmode="lin" valueType="num">
                                      <p:cBhvr>
                                        <p:cTn id="17" dur="500" fill="hold"/>
                                        <p:tgtEl>
                                          <p:spTgt spid="274437"/>
                                        </p:tgtEl>
                                        <p:attrNameLst>
                                          <p:attrName>ppt_x</p:attrName>
                                        </p:attrNameLst>
                                      </p:cBhvr>
                                      <p:tavLst>
                                        <p:tav tm="0">
                                          <p:val>
                                            <p:strVal val="#ppt_x"/>
                                          </p:val>
                                        </p:tav>
                                        <p:tav tm="100000">
                                          <p:val>
                                            <p:strVal val="#ppt_x"/>
                                          </p:val>
                                        </p:tav>
                                      </p:tavLst>
                                    </p:anim>
                                    <p:anim calcmode="lin" valueType="num">
                                      <p:cBhvr>
                                        <p:cTn id="18" dur="500" fill="hold"/>
                                        <p:tgtEl>
                                          <p:spTgt spid="274437"/>
                                        </p:tgtEl>
                                        <p:attrNameLst>
                                          <p:attrName>ppt_y</p:attrName>
                                        </p:attrNameLst>
                                      </p:cBhvr>
                                      <p:tavLst>
                                        <p:tav tm="0">
                                          <p:val>
                                            <p:strVal val="#ppt_y+.1"/>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274440"/>
                                        </p:tgtEl>
                                        <p:attrNameLst>
                                          <p:attrName>style.visibility</p:attrName>
                                        </p:attrNameLst>
                                      </p:cBhvr>
                                      <p:to>
                                        <p:strVal val="visible"/>
                                      </p:to>
                                    </p:set>
                                    <p:animEffect transition="in" filter="slide(fromLeft)">
                                      <p:cBhvr>
                                        <p:cTn id="23" dur="500"/>
                                        <p:tgtEl>
                                          <p:spTgt spid="274440"/>
                                        </p:tgtEl>
                                      </p:cBhvr>
                                    </p:animEffect>
                                  </p:childTnLst>
                                </p:cTn>
                              </p:par>
                            </p:childTnLst>
                          </p:cTn>
                        </p:par>
                        <p:par>
                          <p:cTn id="24" fill="hold" nodeType="afterGroup">
                            <p:stCondLst>
                              <p:cond delay="500"/>
                            </p:stCondLst>
                            <p:childTnLst>
                              <p:par>
                                <p:cTn id="25" presetID="12" presetClass="entr" presetSubtype="8" fill="hold" nodeType="afterEffect">
                                  <p:stCondLst>
                                    <p:cond delay="0"/>
                                  </p:stCondLst>
                                  <p:childTnLst>
                                    <p:set>
                                      <p:cBhvr>
                                        <p:cTn id="26" dur="1" fill="hold">
                                          <p:stCondLst>
                                            <p:cond delay="0"/>
                                          </p:stCondLst>
                                        </p:cTn>
                                        <p:tgtEl>
                                          <p:spTgt spid="274436"/>
                                        </p:tgtEl>
                                        <p:attrNameLst>
                                          <p:attrName>style.visibility</p:attrName>
                                        </p:attrNameLst>
                                      </p:cBhvr>
                                      <p:to>
                                        <p:strVal val="visible"/>
                                      </p:to>
                                    </p:set>
                                    <p:animEffect transition="in" filter="slide(fromLeft)">
                                      <p:cBhvr>
                                        <p:cTn id="27" dur="500"/>
                                        <p:tgtEl>
                                          <p:spTgt spid="2744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0" presetClass="entr" presetSubtype="0" fill="hold" nodeType="clickEffect">
                                  <p:stCondLst>
                                    <p:cond delay="0"/>
                                  </p:stCondLst>
                                  <p:childTnLst>
                                    <p:set>
                                      <p:cBhvr>
                                        <p:cTn id="31" dur="1" fill="hold">
                                          <p:stCondLst>
                                            <p:cond delay="0"/>
                                          </p:stCondLst>
                                        </p:cTn>
                                        <p:tgtEl>
                                          <p:spTgt spid="274441"/>
                                        </p:tgtEl>
                                        <p:attrNameLst>
                                          <p:attrName>style.visibility</p:attrName>
                                        </p:attrNameLst>
                                      </p:cBhvr>
                                      <p:to>
                                        <p:strVal val="visible"/>
                                      </p:to>
                                    </p:set>
                                    <p:animEffect transition="in" filter="wedge">
                                      <p:cBhvr>
                                        <p:cTn id="32" dur="500"/>
                                        <p:tgtEl>
                                          <p:spTgt spid="2744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274447"/>
                                        </p:tgtEl>
                                        <p:attrNameLst>
                                          <p:attrName>style.visibility</p:attrName>
                                        </p:attrNameLst>
                                      </p:cBhvr>
                                      <p:to>
                                        <p:strVal val="visible"/>
                                      </p:to>
                                    </p:set>
                                    <p:animEffect transition="in" filter="slide(fromLeft)">
                                      <p:cBhvr>
                                        <p:cTn id="37" dur="500"/>
                                        <p:tgtEl>
                                          <p:spTgt spid="2744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274443"/>
                                        </p:tgtEl>
                                        <p:attrNameLst>
                                          <p:attrName>style.visibility</p:attrName>
                                        </p:attrNameLst>
                                      </p:cBhvr>
                                      <p:to>
                                        <p:strVal val="visible"/>
                                      </p:to>
                                    </p:set>
                                    <p:animEffect transition="in" filter="fade">
                                      <p:cBhvr>
                                        <p:cTn id="42" dur="500"/>
                                        <p:tgtEl>
                                          <p:spTgt spid="274443"/>
                                        </p:tgtEl>
                                      </p:cBhvr>
                                    </p:animEffect>
                                  </p:childTnLst>
                                </p:cTn>
                              </p:par>
                              <p:par>
                                <p:cTn id="43" presetID="42" presetClass="entr" presetSubtype="0" fill="hold" nodeType="withEffect">
                                  <p:stCondLst>
                                    <p:cond delay="0"/>
                                  </p:stCondLst>
                                  <p:childTnLst>
                                    <p:set>
                                      <p:cBhvr>
                                        <p:cTn id="44" dur="1" fill="hold">
                                          <p:stCondLst>
                                            <p:cond delay="0"/>
                                          </p:stCondLst>
                                        </p:cTn>
                                        <p:tgtEl>
                                          <p:spTgt spid="274448"/>
                                        </p:tgtEl>
                                        <p:attrNameLst>
                                          <p:attrName>style.visibility</p:attrName>
                                        </p:attrNameLst>
                                      </p:cBhvr>
                                      <p:to>
                                        <p:strVal val="visible"/>
                                      </p:to>
                                    </p:set>
                                    <p:animEffect transition="in" filter="fade">
                                      <p:cBhvr>
                                        <p:cTn id="45" dur="1000"/>
                                        <p:tgtEl>
                                          <p:spTgt spid="274448"/>
                                        </p:tgtEl>
                                      </p:cBhvr>
                                    </p:animEffect>
                                    <p:anim calcmode="lin" valueType="num">
                                      <p:cBhvr>
                                        <p:cTn id="46" dur="1000" fill="hold"/>
                                        <p:tgtEl>
                                          <p:spTgt spid="274448"/>
                                        </p:tgtEl>
                                        <p:attrNameLst>
                                          <p:attrName>ppt_x</p:attrName>
                                        </p:attrNameLst>
                                      </p:cBhvr>
                                      <p:tavLst>
                                        <p:tav tm="0">
                                          <p:val>
                                            <p:strVal val="#ppt_x"/>
                                          </p:val>
                                        </p:tav>
                                        <p:tav tm="100000">
                                          <p:val>
                                            <p:strVal val="#ppt_x"/>
                                          </p:val>
                                        </p:tav>
                                      </p:tavLst>
                                    </p:anim>
                                    <p:anim calcmode="lin" valueType="num">
                                      <p:cBhvr>
                                        <p:cTn id="47" dur="1000" fill="hold"/>
                                        <p:tgtEl>
                                          <p:spTgt spid="274448"/>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nodeType="clickEffect">
                                  <p:stCondLst>
                                    <p:cond delay="0"/>
                                  </p:stCondLst>
                                  <p:childTnLst>
                                    <p:set>
                                      <p:cBhvr>
                                        <p:cTn id="51" dur="1" fill="hold">
                                          <p:stCondLst>
                                            <p:cond delay="0"/>
                                          </p:stCondLst>
                                        </p:cTn>
                                        <p:tgtEl>
                                          <p:spTgt spid="274446"/>
                                        </p:tgtEl>
                                        <p:attrNameLst>
                                          <p:attrName>style.visibility</p:attrName>
                                        </p:attrNameLst>
                                      </p:cBhvr>
                                      <p:to>
                                        <p:strVal val="visible"/>
                                      </p:to>
                                    </p:set>
                                    <p:animEffect transition="in" filter="fade">
                                      <p:cBhvr>
                                        <p:cTn id="52" dur="500"/>
                                        <p:tgtEl>
                                          <p:spTgt spid="274446"/>
                                        </p:tgtEl>
                                      </p:cBhvr>
                                    </p:animEffect>
                                    <p:anim calcmode="lin" valueType="num">
                                      <p:cBhvr>
                                        <p:cTn id="53" dur="500" fill="hold"/>
                                        <p:tgtEl>
                                          <p:spTgt spid="274446"/>
                                        </p:tgtEl>
                                        <p:attrNameLst>
                                          <p:attrName>ppt_x</p:attrName>
                                        </p:attrNameLst>
                                      </p:cBhvr>
                                      <p:tavLst>
                                        <p:tav tm="0">
                                          <p:val>
                                            <p:strVal val="#ppt_x"/>
                                          </p:val>
                                        </p:tav>
                                        <p:tav tm="100000">
                                          <p:val>
                                            <p:strVal val="#ppt_x"/>
                                          </p:val>
                                        </p:tav>
                                      </p:tavLst>
                                    </p:anim>
                                    <p:anim calcmode="lin" valueType="num">
                                      <p:cBhvr>
                                        <p:cTn id="54" dur="500" fill="hold"/>
                                        <p:tgtEl>
                                          <p:spTgt spid="2744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animBg="1"/>
      <p:bldP spid="274436" grpId="0" animBg="1"/>
      <p:bldP spid="274441" grpId="0" animBg="1"/>
      <p:bldP spid="274442" grpId="0"/>
      <p:bldP spid="274443" grpId="0" animBg="1"/>
      <p:bldP spid="274446" grpId="0" animBg="1"/>
      <p:bldP spid="2744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a:extLst>
              <a:ext uri="{FF2B5EF4-FFF2-40B4-BE49-F238E27FC236}">
                <a16:creationId xmlns:a16="http://schemas.microsoft.com/office/drawing/2014/main" id="{9037366B-D7C6-1460-4040-4AD77FFE894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EAC40A2-A8F1-F543-8AA6-D542FC0FD16D}" type="slidenum">
              <a:rPr kumimoji="0" lang="en-US" altLang="zh-CN" sz="1000">
                <a:solidFill>
                  <a:schemeClr val="bg2"/>
                </a:solidFill>
                <a:ea typeface="华文行楷" panose="02010800040101010101" pitchFamily="2" charset="-122"/>
              </a:rPr>
              <a:pPr>
                <a:spcBef>
                  <a:spcPct val="0"/>
                </a:spcBef>
                <a:buClrTx/>
                <a:buSzTx/>
                <a:buFontTx/>
                <a:buNone/>
              </a:pPr>
              <a:t>38</a:t>
            </a:fld>
            <a:endParaRPr kumimoji="0" lang="en-US" altLang="zh-CN" sz="1000">
              <a:solidFill>
                <a:schemeClr val="bg2"/>
              </a:solidFill>
              <a:ea typeface="华文行楷" panose="02010800040101010101" pitchFamily="2" charset="-122"/>
            </a:endParaRPr>
          </a:p>
        </p:txBody>
      </p:sp>
      <p:sp>
        <p:nvSpPr>
          <p:cNvPr id="285699" name="Rectangle 3">
            <a:extLst>
              <a:ext uri="{FF2B5EF4-FFF2-40B4-BE49-F238E27FC236}">
                <a16:creationId xmlns:a16="http://schemas.microsoft.com/office/drawing/2014/main" id="{A76EE670-6C6D-F181-0265-3DFAD3FA7FED}"/>
              </a:ext>
            </a:extLst>
          </p:cNvPr>
          <p:cNvSpPr>
            <a:spLocks noChangeArrowheads="1"/>
          </p:cNvSpPr>
          <p:nvPr/>
        </p:nvSpPr>
        <p:spPr bwMode="auto">
          <a:xfrm>
            <a:off x="1806575" y="3213100"/>
            <a:ext cx="5249863" cy="2376488"/>
          </a:xfrm>
          <a:prstGeom prst="rect">
            <a:avLst/>
          </a:prstGeom>
          <a:gradFill rotWithShape="1">
            <a:gsLst>
              <a:gs pos="0">
                <a:schemeClr val="bg1"/>
              </a:gs>
              <a:gs pos="100000">
                <a:srgbClr val="EBEBB3"/>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85700" name="Rectangle 4">
            <a:extLst>
              <a:ext uri="{FF2B5EF4-FFF2-40B4-BE49-F238E27FC236}">
                <a16:creationId xmlns:a16="http://schemas.microsoft.com/office/drawing/2014/main" id="{3FE07EF6-58C4-4B3B-BDCC-2956B560ABD7}"/>
              </a:ext>
            </a:extLst>
          </p:cNvPr>
          <p:cNvSpPr>
            <a:spLocks noChangeArrowheads="1"/>
          </p:cNvSpPr>
          <p:nvPr/>
        </p:nvSpPr>
        <p:spPr bwMode="auto">
          <a:xfrm>
            <a:off x="476545" y="1131951"/>
            <a:ext cx="7705725" cy="1439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pPr>
            <a:r>
              <a:rPr lang="en-US" altLang="zh-CN" sz="2000" b="1" dirty="0">
                <a:solidFill>
                  <a:schemeClr val="tx1"/>
                </a:solidFill>
                <a:latin typeface="幼圆" pitchFamily="49" charset="-122"/>
                <a:ea typeface="幼圆" pitchFamily="49" charset="-122"/>
              </a:rPr>
              <a:t>【</a:t>
            </a:r>
            <a:r>
              <a:rPr lang="zh-CN" altLang="en-US" sz="2000" b="1" dirty="0">
                <a:solidFill>
                  <a:schemeClr val="tx1"/>
                </a:solidFill>
                <a:latin typeface="幼圆" pitchFamily="49" charset="-122"/>
                <a:ea typeface="幼圆" pitchFamily="49" charset="-122"/>
              </a:rPr>
              <a:t>例</a:t>
            </a:r>
            <a:r>
              <a:rPr lang="en-US" altLang="zh-CN" sz="2000" b="1" dirty="0">
                <a:solidFill>
                  <a:schemeClr val="tx1"/>
                </a:solidFill>
                <a:latin typeface="幼圆" pitchFamily="49" charset="-122"/>
                <a:ea typeface="幼圆" pitchFamily="49" charset="-122"/>
              </a:rPr>
              <a:t>6-13】</a:t>
            </a:r>
            <a:r>
              <a:rPr lang="zh-CN" altLang="en-US" sz="2000" b="1" dirty="0">
                <a:solidFill>
                  <a:schemeClr val="tx1"/>
                </a:solidFill>
                <a:latin typeface="幼圆" pitchFamily="49" charset="-122"/>
                <a:ea typeface="幼圆" pitchFamily="49" charset="-122"/>
              </a:rPr>
              <a:t>设有下表的决策问题，有三个备选方案和四个自然状态</a:t>
            </a:r>
            <a:r>
              <a:rPr lang="en-US" altLang="zh-CN" sz="2000" b="1" dirty="0">
                <a:solidFill>
                  <a:schemeClr val="tx1"/>
                </a:solidFill>
                <a:latin typeface="幼圆" pitchFamily="49" charset="-122"/>
                <a:ea typeface="幼圆" pitchFamily="49" charset="-122"/>
              </a:rPr>
              <a:t>, </a:t>
            </a:r>
            <a:r>
              <a:rPr lang="zh-CN" altLang="en-US" sz="2000" b="1" dirty="0">
                <a:solidFill>
                  <a:schemeClr val="tx1"/>
                </a:solidFill>
                <a:latin typeface="幼圆" pitchFamily="49" charset="-122"/>
                <a:ea typeface="幼圆" pitchFamily="49" charset="-122"/>
              </a:rPr>
              <a:t>各种自然状态的概率如表所示，表中的数据为损益值。按期望值方差准则进行决策，假设风险厌恶系数 </a:t>
            </a:r>
            <a:r>
              <a:rPr lang="el-GR" altLang="zh-CN" sz="2000" b="1" i="1" dirty="0">
                <a:solidFill>
                  <a:schemeClr val="tx1"/>
                </a:solidFill>
                <a:latin typeface="幼圆" pitchFamily="49" charset="-122"/>
                <a:ea typeface="幼圆" pitchFamily="49" charset="-122"/>
              </a:rPr>
              <a:t>β</a:t>
            </a:r>
            <a:r>
              <a:rPr lang="zh-CN" altLang="en-US" sz="2000" b="1" dirty="0">
                <a:solidFill>
                  <a:schemeClr val="tx1"/>
                </a:solidFill>
                <a:latin typeface="幼圆" pitchFamily="49" charset="-122"/>
                <a:ea typeface="幼圆" pitchFamily="49" charset="-122"/>
              </a:rPr>
              <a:t>＝</a:t>
            </a:r>
            <a:r>
              <a:rPr lang="en-US" altLang="zh-CN" sz="2000" b="1" dirty="0">
                <a:solidFill>
                  <a:schemeClr val="tx1"/>
                </a:solidFill>
                <a:latin typeface="幼圆" pitchFamily="49" charset="-122"/>
                <a:ea typeface="幼圆" pitchFamily="49" charset="-122"/>
              </a:rPr>
              <a:t>0.</a:t>
            </a:r>
            <a:r>
              <a:rPr lang="zh-CN" altLang="en-US" sz="2000" b="1" dirty="0">
                <a:solidFill>
                  <a:schemeClr val="tx1"/>
                </a:solidFill>
                <a:latin typeface="幼圆" pitchFamily="49" charset="-122"/>
                <a:ea typeface="幼圆" pitchFamily="49" charset="-122"/>
              </a:rPr>
              <a:t>７。</a:t>
            </a:r>
          </a:p>
        </p:txBody>
      </p:sp>
      <p:grpSp>
        <p:nvGrpSpPr>
          <p:cNvPr id="285701" name="Group 5">
            <a:extLst>
              <a:ext uri="{FF2B5EF4-FFF2-40B4-BE49-F238E27FC236}">
                <a16:creationId xmlns:a16="http://schemas.microsoft.com/office/drawing/2014/main" id="{6EEDEAF7-13E0-D1D5-150C-4225B59F4F70}"/>
              </a:ext>
            </a:extLst>
          </p:cNvPr>
          <p:cNvGrpSpPr>
            <a:grpSpLocks/>
          </p:cNvGrpSpPr>
          <p:nvPr/>
        </p:nvGrpSpPr>
        <p:grpSpPr bwMode="auto">
          <a:xfrm>
            <a:off x="1827213" y="3203575"/>
            <a:ext cx="5256212" cy="2390775"/>
            <a:chOff x="1156" y="1334"/>
            <a:chExt cx="3311" cy="1506"/>
          </a:xfrm>
        </p:grpSpPr>
        <p:grpSp>
          <p:nvGrpSpPr>
            <p:cNvPr id="97287" name="Group 6">
              <a:extLst>
                <a:ext uri="{FF2B5EF4-FFF2-40B4-BE49-F238E27FC236}">
                  <a16:creationId xmlns:a16="http://schemas.microsoft.com/office/drawing/2014/main" id="{7B512E89-EC95-DB84-0293-DE86A55A3BC1}"/>
                </a:ext>
              </a:extLst>
            </p:cNvPr>
            <p:cNvGrpSpPr>
              <a:grpSpLocks/>
            </p:cNvGrpSpPr>
            <p:nvPr/>
          </p:nvGrpSpPr>
          <p:grpSpPr bwMode="auto">
            <a:xfrm>
              <a:off x="1156" y="1334"/>
              <a:ext cx="3311" cy="1506"/>
              <a:chOff x="1156" y="1344"/>
              <a:chExt cx="3311" cy="1506"/>
            </a:xfrm>
          </p:grpSpPr>
          <p:sp>
            <p:nvSpPr>
              <p:cNvPr id="97289" name="Rectangle 7">
                <a:extLst>
                  <a:ext uri="{FF2B5EF4-FFF2-40B4-BE49-F238E27FC236}">
                    <a16:creationId xmlns:a16="http://schemas.microsoft.com/office/drawing/2014/main" id="{ECD49177-B00E-E4FB-6952-E735FB5145FD}"/>
                  </a:ext>
                </a:extLst>
              </p:cNvPr>
              <p:cNvSpPr>
                <a:spLocks noChangeArrowheads="1"/>
              </p:cNvSpPr>
              <p:nvPr/>
            </p:nvSpPr>
            <p:spPr bwMode="auto">
              <a:xfrm>
                <a:off x="3805" y="2639"/>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2</a:t>
                </a:r>
              </a:p>
            </p:txBody>
          </p:sp>
          <p:sp>
            <p:nvSpPr>
              <p:cNvPr id="97290" name="Rectangle 8">
                <a:extLst>
                  <a:ext uri="{FF2B5EF4-FFF2-40B4-BE49-F238E27FC236}">
                    <a16:creationId xmlns:a16="http://schemas.microsoft.com/office/drawing/2014/main" id="{D61D1DB6-F718-F1AD-8A28-AFF656D1CB15}"/>
                  </a:ext>
                </a:extLst>
              </p:cNvPr>
              <p:cNvSpPr>
                <a:spLocks noChangeArrowheads="1"/>
              </p:cNvSpPr>
              <p:nvPr/>
            </p:nvSpPr>
            <p:spPr bwMode="auto">
              <a:xfrm>
                <a:off x="3142" y="2639"/>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0</a:t>
                </a:r>
              </a:p>
            </p:txBody>
          </p:sp>
          <p:sp>
            <p:nvSpPr>
              <p:cNvPr id="97291" name="Rectangle 9">
                <a:extLst>
                  <a:ext uri="{FF2B5EF4-FFF2-40B4-BE49-F238E27FC236}">
                    <a16:creationId xmlns:a16="http://schemas.microsoft.com/office/drawing/2014/main" id="{F0A47597-00C1-4963-715B-DEE6DAF7D613}"/>
                  </a:ext>
                </a:extLst>
              </p:cNvPr>
              <p:cNvSpPr>
                <a:spLocks noChangeArrowheads="1"/>
              </p:cNvSpPr>
              <p:nvPr/>
            </p:nvSpPr>
            <p:spPr bwMode="auto">
              <a:xfrm>
                <a:off x="2481" y="2639"/>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-2</a:t>
                </a:r>
              </a:p>
            </p:txBody>
          </p:sp>
          <p:sp>
            <p:nvSpPr>
              <p:cNvPr id="97292" name="Rectangle 10">
                <a:extLst>
                  <a:ext uri="{FF2B5EF4-FFF2-40B4-BE49-F238E27FC236}">
                    <a16:creationId xmlns:a16="http://schemas.microsoft.com/office/drawing/2014/main" id="{BDCCB053-2300-66BC-91BD-CAC7C214BE39}"/>
                  </a:ext>
                </a:extLst>
              </p:cNvPr>
              <p:cNvSpPr>
                <a:spLocks noChangeArrowheads="1"/>
              </p:cNvSpPr>
              <p:nvPr/>
            </p:nvSpPr>
            <p:spPr bwMode="auto">
              <a:xfrm>
                <a:off x="1818" y="2639"/>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5</a:t>
                </a:r>
              </a:p>
            </p:txBody>
          </p:sp>
          <p:sp>
            <p:nvSpPr>
              <p:cNvPr id="97293" name="Rectangle 11">
                <a:extLst>
                  <a:ext uri="{FF2B5EF4-FFF2-40B4-BE49-F238E27FC236}">
                    <a16:creationId xmlns:a16="http://schemas.microsoft.com/office/drawing/2014/main" id="{66823C76-95D8-9CCE-6619-BF2979BEBD65}"/>
                  </a:ext>
                </a:extLst>
              </p:cNvPr>
              <p:cNvSpPr>
                <a:spLocks noChangeArrowheads="1"/>
              </p:cNvSpPr>
              <p:nvPr/>
            </p:nvSpPr>
            <p:spPr bwMode="auto">
              <a:xfrm>
                <a:off x="1156" y="2639"/>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C</a:t>
                </a:r>
              </a:p>
            </p:txBody>
          </p:sp>
          <p:sp>
            <p:nvSpPr>
              <p:cNvPr id="97294" name="Rectangle 12">
                <a:extLst>
                  <a:ext uri="{FF2B5EF4-FFF2-40B4-BE49-F238E27FC236}">
                    <a16:creationId xmlns:a16="http://schemas.microsoft.com/office/drawing/2014/main" id="{0BAC8879-93DF-089A-817C-B29222DBDBFF}"/>
                  </a:ext>
                </a:extLst>
              </p:cNvPr>
              <p:cNvSpPr>
                <a:spLocks noChangeArrowheads="1"/>
              </p:cNvSpPr>
              <p:nvPr/>
            </p:nvSpPr>
            <p:spPr bwMode="auto">
              <a:xfrm>
                <a:off x="3805" y="2428"/>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6</a:t>
                </a:r>
              </a:p>
            </p:txBody>
          </p:sp>
          <p:sp>
            <p:nvSpPr>
              <p:cNvPr id="97295" name="Rectangle 13">
                <a:extLst>
                  <a:ext uri="{FF2B5EF4-FFF2-40B4-BE49-F238E27FC236}">
                    <a16:creationId xmlns:a16="http://schemas.microsoft.com/office/drawing/2014/main" id="{360A2795-DEF0-3B2B-3906-821C0EFD4AAB}"/>
                  </a:ext>
                </a:extLst>
              </p:cNvPr>
              <p:cNvSpPr>
                <a:spLocks noChangeArrowheads="1"/>
              </p:cNvSpPr>
              <p:nvPr/>
            </p:nvSpPr>
            <p:spPr bwMode="auto">
              <a:xfrm>
                <a:off x="3142" y="2428"/>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-4</a:t>
                </a:r>
              </a:p>
            </p:txBody>
          </p:sp>
          <p:sp>
            <p:nvSpPr>
              <p:cNvPr id="97296" name="Rectangle 14">
                <a:extLst>
                  <a:ext uri="{FF2B5EF4-FFF2-40B4-BE49-F238E27FC236}">
                    <a16:creationId xmlns:a16="http://schemas.microsoft.com/office/drawing/2014/main" id="{AA35956C-C036-172F-4C04-C991FE7EED1F}"/>
                  </a:ext>
                </a:extLst>
              </p:cNvPr>
              <p:cNvSpPr>
                <a:spLocks noChangeArrowheads="1"/>
              </p:cNvSpPr>
              <p:nvPr/>
            </p:nvSpPr>
            <p:spPr bwMode="auto">
              <a:xfrm>
                <a:off x="2481" y="2428"/>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0</a:t>
                </a:r>
              </a:p>
            </p:txBody>
          </p:sp>
          <p:sp>
            <p:nvSpPr>
              <p:cNvPr id="97297" name="Rectangle 15">
                <a:extLst>
                  <a:ext uri="{FF2B5EF4-FFF2-40B4-BE49-F238E27FC236}">
                    <a16:creationId xmlns:a16="http://schemas.microsoft.com/office/drawing/2014/main" id="{670B329E-CB64-F298-D577-CC1CCD830D06}"/>
                  </a:ext>
                </a:extLst>
              </p:cNvPr>
              <p:cNvSpPr>
                <a:spLocks noChangeArrowheads="1"/>
              </p:cNvSpPr>
              <p:nvPr/>
            </p:nvSpPr>
            <p:spPr bwMode="auto">
              <a:xfrm>
                <a:off x="1818" y="2428"/>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4</a:t>
                </a:r>
              </a:p>
            </p:txBody>
          </p:sp>
          <p:sp>
            <p:nvSpPr>
              <p:cNvPr id="97298" name="Rectangle 16">
                <a:extLst>
                  <a:ext uri="{FF2B5EF4-FFF2-40B4-BE49-F238E27FC236}">
                    <a16:creationId xmlns:a16="http://schemas.microsoft.com/office/drawing/2014/main" id="{7DE2C597-F93F-886A-60A0-0E93E4A0DCD2}"/>
                  </a:ext>
                </a:extLst>
              </p:cNvPr>
              <p:cNvSpPr>
                <a:spLocks noChangeArrowheads="1"/>
              </p:cNvSpPr>
              <p:nvPr/>
            </p:nvSpPr>
            <p:spPr bwMode="auto">
              <a:xfrm>
                <a:off x="1156" y="2428"/>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B</a:t>
                </a:r>
              </a:p>
            </p:txBody>
          </p:sp>
          <p:sp>
            <p:nvSpPr>
              <p:cNvPr id="97299" name="Rectangle 17">
                <a:extLst>
                  <a:ext uri="{FF2B5EF4-FFF2-40B4-BE49-F238E27FC236}">
                    <a16:creationId xmlns:a16="http://schemas.microsoft.com/office/drawing/2014/main" id="{732A44AA-496B-7C94-AA47-61AD827A5641}"/>
                  </a:ext>
                </a:extLst>
              </p:cNvPr>
              <p:cNvSpPr>
                <a:spLocks noChangeArrowheads="1"/>
              </p:cNvSpPr>
              <p:nvPr/>
            </p:nvSpPr>
            <p:spPr bwMode="auto">
              <a:xfrm>
                <a:off x="3805" y="2217"/>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1</a:t>
                </a:r>
              </a:p>
            </p:txBody>
          </p:sp>
          <p:sp>
            <p:nvSpPr>
              <p:cNvPr id="97300" name="Rectangle 18">
                <a:extLst>
                  <a:ext uri="{FF2B5EF4-FFF2-40B4-BE49-F238E27FC236}">
                    <a16:creationId xmlns:a16="http://schemas.microsoft.com/office/drawing/2014/main" id="{3E3C069B-172C-4036-3F69-37EF086E3831}"/>
                  </a:ext>
                </a:extLst>
              </p:cNvPr>
              <p:cNvSpPr>
                <a:spLocks noChangeArrowheads="1"/>
              </p:cNvSpPr>
              <p:nvPr/>
            </p:nvSpPr>
            <p:spPr bwMode="auto">
              <a:xfrm>
                <a:off x="3142" y="2217"/>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1</a:t>
                </a:r>
              </a:p>
            </p:txBody>
          </p:sp>
          <p:sp>
            <p:nvSpPr>
              <p:cNvPr id="97301" name="Rectangle 19">
                <a:extLst>
                  <a:ext uri="{FF2B5EF4-FFF2-40B4-BE49-F238E27FC236}">
                    <a16:creationId xmlns:a16="http://schemas.microsoft.com/office/drawing/2014/main" id="{10405363-8C47-5E1A-A2C0-FF0F03930785}"/>
                  </a:ext>
                </a:extLst>
              </p:cNvPr>
              <p:cNvSpPr>
                <a:spLocks noChangeArrowheads="1"/>
              </p:cNvSpPr>
              <p:nvPr/>
            </p:nvSpPr>
            <p:spPr bwMode="auto">
              <a:xfrm>
                <a:off x="2481" y="2217"/>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-1</a:t>
                </a:r>
              </a:p>
            </p:txBody>
          </p:sp>
          <p:sp>
            <p:nvSpPr>
              <p:cNvPr id="97302" name="Rectangle 20">
                <a:extLst>
                  <a:ext uri="{FF2B5EF4-FFF2-40B4-BE49-F238E27FC236}">
                    <a16:creationId xmlns:a16="http://schemas.microsoft.com/office/drawing/2014/main" id="{516BAFA9-D967-F83D-7D51-3D3A55FA24DE}"/>
                  </a:ext>
                </a:extLst>
              </p:cNvPr>
              <p:cNvSpPr>
                <a:spLocks noChangeArrowheads="1"/>
              </p:cNvSpPr>
              <p:nvPr/>
            </p:nvSpPr>
            <p:spPr bwMode="auto">
              <a:xfrm>
                <a:off x="1818" y="2217"/>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 3</a:t>
                </a:r>
              </a:p>
            </p:txBody>
          </p:sp>
          <p:sp>
            <p:nvSpPr>
              <p:cNvPr id="97303" name="Rectangle 21">
                <a:extLst>
                  <a:ext uri="{FF2B5EF4-FFF2-40B4-BE49-F238E27FC236}">
                    <a16:creationId xmlns:a16="http://schemas.microsoft.com/office/drawing/2014/main" id="{1C38E19B-3055-AEB2-99FA-2EB236BB1B1F}"/>
                  </a:ext>
                </a:extLst>
              </p:cNvPr>
              <p:cNvSpPr>
                <a:spLocks noChangeArrowheads="1"/>
              </p:cNvSpPr>
              <p:nvPr/>
            </p:nvSpPr>
            <p:spPr bwMode="auto">
              <a:xfrm>
                <a:off x="1156" y="2217"/>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A</a:t>
                </a:r>
              </a:p>
            </p:txBody>
          </p:sp>
          <p:sp>
            <p:nvSpPr>
              <p:cNvPr id="97304" name="Rectangle 22">
                <a:extLst>
                  <a:ext uri="{FF2B5EF4-FFF2-40B4-BE49-F238E27FC236}">
                    <a16:creationId xmlns:a16="http://schemas.microsoft.com/office/drawing/2014/main" id="{7FAD17C6-6BB7-9636-85AA-AB42BADF9321}"/>
                  </a:ext>
                </a:extLst>
              </p:cNvPr>
              <p:cNvSpPr>
                <a:spLocks noChangeArrowheads="1"/>
              </p:cNvSpPr>
              <p:nvPr/>
            </p:nvSpPr>
            <p:spPr bwMode="auto">
              <a:xfrm>
                <a:off x="3805" y="1977"/>
                <a:ext cx="662"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1">
                    <a:solidFill>
                      <a:schemeClr val="tx1"/>
                    </a:solidFill>
                    <a:latin typeface="幼圆" pitchFamily="49" charset="-122"/>
                  </a:rPr>
                  <a:t>（</a:t>
                </a:r>
                <a:r>
                  <a:rPr lang="en-US" altLang="zh-CN" sz="1600" b="1">
                    <a:solidFill>
                      <a:schemeClr val="tx1"/>
                    </a:solidFill>
                    <a:latin typeface="幼圆" pitchFamily="49" charset="-122"/>
                  </a:rPr>
                  <a:t>0.3</a:t>
                </a:r>
                <a:r>
                  <a:rPr lang="zh-CN" altLang="en-US" sz="1600" b="1">
                    <a:solidFill>
                      <a:schemeClr val="tx1"/>
                    </a:solidFill>
                    <a:latin typeface="幼圆" pitchFamily="49" charset="-122"/>
                  </a:rPr>
                  <a:t>）</a:t>
                </a:r>
              </a:p>
            </p:txBody>
          </p:sp>
          <p:sp>
            <p:nvSpPr>
              <p:cNvPr id="97305" name="Rectangle 23">
                <a:extLst>
                  <a:ext uri="{FF2B5EF4-FFF2-40B4-BE49-F238E27FC236}">
                    <a16:creationId xmlns:a16="http://schemas.microsoft.com/office/drawing/2014/main" id="{1DA931E9-50CA-1A00-22BE-C797CB4CC5FC}"/>
                  </a:ext>
                </a:extLst>
              </p:cNvPr>
              <p:cNvSpPr>
                <a:spLocks noChangeArrowheads="1"/>
              </p:cNvSpPr>
              <p:nvPr/>
            </p:nvSpPr>
            <p:spPr bwMode="auto">
              <a:xfrm>
                <a:off x="3142" y="1977"/>
                <a:ext cx="663"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1">
                    <a:solidFill>
                      <a:schemeClr val="tx1"/>
                    </a:solidFill>
                    <a:latin typeface="幼圆" pitchFamily="49" charset="-122"/>
                  </a:rPr>
                  <a:t>（</a:t>
                </a:r>
                <a:r>
                  <a:rPr lang="en-US" altLang="zh-CN" sz="1600" b="1">
                    <a:solidFill>
                      <a:schemeClr val="tx1"/>
                    </a:solidFill>
                    <a:latin typeface="幼圆" pitchFamily="49" charset="-122"/>
                  </a:rPr>
                  <a:t>0.1</a:t>
                </a:r>
                <a:r>
                  <a:rPr lang="zh-CN" altLang="en-US" sz="1600" b="1">
                    <a:solidFill>
                      <a:schemeClr val="tx1"/>
                    </a:solidFill>
                    <a:latin typeface="幼圆" pitchFamily="49" charset="-122"/>
                  </a:rPr>
                  <a:t>）</a:t>
                </a:r>
              </a:p>
            </p:txBody>
          </p:sp>
          <p:sp>
            <p:nvSpPr>
              <p:cNvPr id="97306" name="Rectangle 24">
                <a:extLst>
                  <a:ext uri="{FF2B5EF4-FFF2-40B4-BE49-F238E27FC236}">
                    <a16:creationId xmlns:a16="http://schemas.microsoft.com/office/drawing/2014/main" id="{8AF0A257-37AE-D177-0DD5-8BDAE94117D1}"/>
                  </a:ext>
                </a:extLst>
              </p:cNvPr>
              <p:cNvSpPr>
                <a:spLocks noChangeArrowheads="1"/>
              </p:cNvSpPr>
              <p:nvPr/>
            </p:nvSpPr>
            <p:spPr bwMode="auto">
              <a:xfrm>
                <a:off x="2481" y="1977"/>
                <a:ext cx="661"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1">
                    <a:solidFill>
                      <a:schemeClr val="tx1"/>
                    </a:solidFill>
                    <a:latin typeface="幼圆" pitchFamily="49" charset="-122"/>
                  </a:rPr>
                  <a:t>（</a:t>
                </a:r>
                <a:r>
                  <a:rPr lang="en-US" altLang="zh-CN" sz="1600" b="1">
                    <a:solidFill>
                      <a:schemeClr val="tx1"/>
                    </a:solidFill>
                    <a:latin typeface="幼圆" pitchFamily="49" charset="-122"/>
                  </a:rPr>
                  <a:t>0.1</a:t>
                </a:r>
                <a:r>
                  <a:rPr lang="zh-CN" altLang="en-US" sz="1600" b="1">
                    <a:solidFill>
                      <a:schemeClr val="tx1"/>
                    </a:solidFill>
                    <a:latin typeface="幼圆" pitchFamily="49" charset="-122"/>
                  </a:rPr>
                  <a:t>）</a:t>
                </a:r>
              </a:p>
            </p:txBody>
          </p:sp>
          <p:sp>
            <p:nvSpPr>
              <p:cNvPr id="97307" name="Rectangle 25">
                <a:extLst>
                  <a:ext uri="{FF2B5EF4-FFF2-40B4-BE49-F238E27FC236}">
                    <a16:creationId xmlns:a16="http://schemas.microsoft.com/office/drawing/2014/main" id="{553C1E20-8E5C-111A-58D4-B51BB8F13891}"/>
                  </a:ext>
                </a:extLst>
              </p:cNvPr>
              <p:cNvSpPr>
                <a:spLocks noChangeArrowheads="1"/>
              </p:cNvSpPr>
              <p:nvPr/>
            </p:nvSpPr>
            <p:spPr bwMode="auto">
              <a:xfrm>
                <a:off x="1818" y="1977"/>
                <a:ext cx="663" cy="2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1">
                    <a:solidFill>
                      <a:schemeClr val="tx1"/>
                    </a:solidFill>
                    <a:latin typeface="幼圆" pitchFamily="49" charset="-122"/>
                  </a:rPr>
                  <a:t>（</a:t>
                </a:r>
                <a:r>
                  <a:rPr lang="en-US" altLang="zh-CN" sz="1600" b="1">
                    <a:solidFill>
                      <a:schemeClr val="tx1"/>
                    </a:solidFill>
                    <a:latin typeface="幼圆" pitchFamily="49" charset="-122"/>
                  </a:rPr>
                  <a:t>0.5</a:t>
                </a:r>
                <a:r>
                  <a:rPr lang="zh-CN" altLang="en-US" sz="1600" b="1">
                    <a:solidFill>
                      <a:schemeClr val="tx1"/>
                    </a:solidFill>
                    <a:latin typeface="幼圆" pitchFamily="49" charset="-122"/>
                  </a:rPr>
                  <a:t>）</a:t>
                </a:r>
              </a:p>
            </p:txBody>
          </p:sp>
          <p:sp>
            <p:nvSpPr>
              <p:cNvPr id="97308" name="Rectangle 26">
                <a:extLst>
                  <a:ext uri="{FF2B5EF4-FFF2-40B4-BE49-F238E27FC236}">
                    <a16:creationId xmlns:a16="http://schemas.microsoft.com/office/drawing/2014/main" id="{149A53F1-6DD8-E7D9-8BFE-A8D84B097DAB}"/>
                  </a:ext>
                </a:extLst>
              </p:cNvPr>
              <p:cNvSpPr>
                <a:spLocks noChangeArrowheads="1"/>
              </p:cNvSpPr>
              <p:nvPr/>
            </p:nvSpPr>
            <p:spPr bwMode="auto">
              <a:xfrm>
                <a:off x="1818" y="1766"/>
                <a:ext cx="2649"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1">
                    <a:solidFill>
                      <a:schemeClr val="tx1"/>
                    </a:solidFill>
                    <a:latin typeface="幼圆" pitchFamily="49" charset="-122"/>
                  </a:rPr>
                  <a:t>状态概率</a:t>
                </a:r>
                <a:r>
                  <a:rPr lang="en-US" altLang="zh-CN" sz="1600" b="1">
                    <a:solidFill>
                      <a:schemeClr val="tx1"/>
                    </a:solidFill>
                    <a:latin typeface="幼圆" pitchFamily="49" charset="-122"/>
                  </a:rPr>
                  <a:t>P</a:t>
                </a:r>
                <a:r>
                  <a:rPr lang="zh-CN" altLang="en-US" sz="1600" b="1">
                    <a:solidFill>
                      <a:schemeClr val="tx1"/>
                    </a:solidFill>
                    <a:latin typeface="幼圆" pitchFamily="49" charset="-122"/>
                  </a:rPr>
                  <a:t>（</a:t>
                </a:r>
                <a:r>
                  <a:rPr lang="en-US" altLang="zh-CN" sz="1600" b="1">
                    <a:solidFill>
                      <a:schemeClr val="tx1"/>
                    </a:solidFill>
                    <a:latin typeface="幼圆" pitchFamily="49" charset="-122"/>
                  </a:rPr>
                  <a:t>S</a:t>
                </a:r>
                <a:r>
                  <a:rPr lang="en-US" altLang="zh-CN" sz="1600" b="1" baseline="-25000">
                    <a:solidFill>
                      <a:schemeClr val="tx1"/>
                    </a:solidFill>
                    <a:latin typeface="幼圆" pitchFamily="49" charset="-122"/>
                  </a:rPr>
                  <a:t>j</a:t>
                </a:r>
                <a:r>
                  <a:rPr lang="zh-CN" altLang="en-US" sz="1600" b="1">
                    <a:solidFill>
                      <a:schemeClr val="tx1"/>
                    </a:solidFill>
                    <a:latin typeface="幼圆" pitchFamily="49" charset="-122"/>
                  </a:rPr>
                  <a:t>）</a:t>
                </a:r>
              </a:p>
            </p:txBody>
          </p:sp>
          <p:sp>
            <p:nvSpPr>
              <p:cNvPr id="97309" name="Rectangle 27">
                <a:extLst>
                  <a:ext uri="{FF2B5EF4-FFF2-40B4-BE49-F238E27FC236}">
                    <a16:creationId xmlns:a16="http://schemas.microsoft.com/office/drawing/2014/main" id="{D16D13E5-3E5D-9802-C84A-734B8EFD3C3A}"/>
                  </a:ext>
                </a:extLst>
              </p:cNvPr>
              <p:cNvSpPr>
                <a:spLocks noChangeArrowheads="1"/>
              </p:cNvSpPr>
              <p:nvPr/>
            </p:nvSpPr>
            <p:spPr bwMode="auto">
              <a:xfrm>
                <a:off x="3805" y="1555"/>
                <a:ext cx="662"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S</a:t>
                </a:r>
                <a:r>
                  <a:rPr lang="en-US" altLang="zh-CN" sz="1600" b="1" baseline="-25000">
                    <a:solidFill>
                      <a:schemeClr val="tx1"/>
                    </a:solidFill>
                    <a:latin typeface="幼圆" pitchFamily="49" charset="-122"/>
                  </a:rPr>
                  <a:t>4</a:t>
                </a:r>
              </a:p>
            </p:txBody>
          </p:sp>
          <p:sp>
            <p:nvSpPr>
              <p:cNvPr id="97310" name="Rectangle 28">
                <a:extLst>
                  <a:ext uri="{FF2B5EF4-FFF2-40B4-BE49-F238E27FC236}">
                    <a16:creationId xmlns:a16="http://schemas.microsoft.com/office/drawing/2014/main" id="{AF380C43-C50D-C00E-9FF4-8914BBD0103A}"/>
                  </a:ext>
                </a:extLst>
              </p:cNvPr>
              <p:cNvSpPr>
                <a:spLocks noChangeArrowheads="1"/>
              </p:cNvSpPr>
              <p:nvPr/>
            </p:nvSpPr>
            <p:spPr bwMode="auto">
              <a:xfrm>
                <a:off x="3142" y="1555"/>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S</a:t>
                </a:r>
                <a:r>
                  <a:rPr lang="en-US" altLang="zh-CN" sz="1600" b="1" baseline="-25000">
                    <a:solidFill>
                      <a:schemeClr val="tx1"/>
                    </a:solidFill>
                    <a:latin typeface="幼圆" pitchFamily="49" charset="-122"/>
                  </a:rPr>
                  <a:t>3</a:t>
                </a:r>
              </a:p>
            </p:txBody>
          </p:sp>
          <p:sp>
            <p:nvSpPr>
              <p:cNvPr id="97311" name="Rectangle 29">
                <a:extLst>
                  <a:ext uri="{FF2B5EF4-FFF2-40B4-BE49-F238E27FC236}">
                    <a16:creationId xmlns:a16="http://schemas.microsoft.com/office/drawing/2014/main" id="{FCB4D0DA-551D-5EF6-34FF-79AE053A20C8}"/>
                  </a:ext>
                </a:extLst>
              </p:cNvPr>
              <p:cNvSpPr>
                <a:spLocks noChangeArrowheads="1"/>
              </p:cNvSpPr>
              <p:nvPr/>
            </p:nvSpPr>
            <p:spPr bwMode="auto">
              <a:xfrm>
                <a:off x="2481" y="1555"/>
                <a:ext cx="661"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S</a:t>
                </a:r>
                <a:r>
                  <a:rPr lang="en-US" altLang="zh-CN" sz="1600" b="1" baseline="-25000">
                    <a:solidFill>
                      <a:schemeClr val="tx1"/>
                    </a:solidFill>
                    <a:latin typeface="幼圆" pitchFamily="49" charset="-122"/>
                  </a:rPr>
                  <a:t>2</a:t>
                </a:r>
              </a:p>
            </p:txBody>
          </p:sp>
          <p:sp>
            <p:nvSpPr>
              <p:cNvPr id="97312" name="Rectangle 30">
                <a:extLst>
                  <a:ext uri="{FF2B5EF4-FFF2-40B4-BE49-F238E27FC236}">
                    <a16:creationId xmlns:a16="http://schemas.microsoft.com/office/drawing/2014/main" id="{B99C0801-609B-F323-F793-4342C4B46C80}"/>
                  </a:ext>
                </a:extLst>
              </p:cNvPr>
              <p:cNvSpPr>
                <a:spLocks noChangeArrowheads="1"/>
              </p:cNvSpPr>
              <p:nvPr/>
            </p:nvSpPr>
            <p:spPr bwMode="auto">
              <a:xfrm>
                <a:off x="1818" y="1555"/>
                <a:ext cx="663"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b="1">
                    <a:solidFill>
                      <a:schemeClr val="tx1"/>
                    </a:solidFill>
                    <a:latin typeface="幼圆" pitchFamily="49" charset="-122"/>
                  </a:rPr>
                  <a:t>S</a:t>
                </a:r>
                <a:r>
                  <a:rPr lang="en-US" altLang="zh-CN" sz="1600" b="1" baseline="-25000">
                    <a:solidFill>
                      <a:schemeClr val="tx1"/>
                    </a:solidFill>
                    <a:latin typeface="幼圆" pitchFamily="49" charset="-122"/>
                  </a:rPr>
                  <a:t>1</a:t>
                </a:r>
              </a:p>
            </p:txBody>
          </p:sp>
          <p:sp>
            <p:nvSpPr>
              <p:cNvPr id="97313" name="Rectangle 31">
                <a:extLst>
                  <a:ext uri="{FF2B5EF4-FFF2-40B4-BE49-F238E27FC236}">
                    <a16:creationId xmlns:a16="http://schemas.microsoft.com/office/drawing/2014/main" id="{BB9A29B1-7303-1887-AFF7-03D7CCB575E2}"/>
                  </a:ext>
                </a:extLst>
              </p:cNvPr>
              <p:cNvSpPr>
                <a:spLocks noChangeArrowheads="1"/>
              </p:cNvSpPr>
              <p:nvPr/>
            </p:nvSpPr>
            <p:spPr bwMode="auto">
              <a:xfrm>
                <a:off x="1818" y="1344"/>
                <a:ext cx="2649" cy="21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1">
                    <a:solidFill>
                      <a:schemeClr val="tx1"/>
                    </a:solidFill>
                    <a:latin typeface="幼圆" pitchFamily="49" charset="-122"/>
                  </a:rPr>
                  <a:t>自然状态</a:t>
                </a:r>
                <a:r>
                  <a:rPr lang="en-US" altLang="zh-CN" sz="1600" b="1">
                    <a:solidFill>
                      <a:schemeClr val="tx1"/>
                    </a:solidFill>
                    <a:latin typeface="幼圆" pitchFamily="49" charset="-122"/>
                  </a:rPr>
                  <a:t>S</a:t>
                </a:r>
                <a:r>
                  <a:rPr lang="en-US" altLang="zh-CN" sz="1600" b="1" baseline="-25000">
                    <a:solidFill>
                      <a:schemeClr val="tx1"/>
                    </a:solidFill>
                    <a:latin typeface="幼圆" pitchFamily="49" charset="-122"/>
                  </a:rPr>
                  <a:t>j</a:t>
                </a:r>
              </a:p>
            </p:txBody>
          </p:sp>
          <p:sp>
            <p:nvSpPr>
              <p:cNvPr id="97314" name="Rectangle 32">
                <a:extLst>
                  <a:ext uri="{FF2B5EF4-FFF2-40B4-BE49-F238E27FC236}">
                    <a16:creationId xmlns:a16="http://schemas.microsoft.com/office/drawing/2014/main" id="{6FE9A3A7-EEB7-656C-FB81-4D39AB52E998}"/>
                  </a:ext>
                </a:extLst>
              </p:cNvPr>
              <p:cNvSpPr>
                <a:spLocks noChangeArrowheads="1"/>
              </p:cNvSpPr>
              <p:nvPr/>
            </p:nvSpPr>
            <p:spPr bwMode="auto">
              <a:xfrm>
                <a:off x="1156" y="1344"/>
                <a:ext cx="662" cy="87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r" eaLnBrk="1" hangingPunct="1"/>
                <a:r>
                  <a:rPr lang="en-US" altLang="zh-CN" sz="1600" b="1">
                    <a:solidFill>
                      <a:schemeClr val="tx1"/>
                    </a:solidFill>
                    <a:latin typeface="幼圆" pitchFamily="49" charset="-122"/>
                  </a:rPr>
                  <a:t>   </a:t>
                </a:r>
                <a:r>
                  <a:rPr lang="zh-CN" altLang="en-US" sz="1600" b="1">
                    <a:solidFill>
                      <a:schemeClr val="tx1"/>
                    </a:solidFill>
                    <a:latin typeface="幼圆" pitchFamily="49" charset="-122"/>
                  </a:rPr>
                  <a:t>损益值           </a:t>
                </a:r>
                <a:r>
                  <a:rPr lang="en-US" altLang="zh-CN" sz="1600" b="1">
                    <a:solidFill>
                      <a:schemeClr val="tx1"/>
                    </a:solidFill>
                    <a:latin typeface="幼圆" pitchFamily="49" charset="-122"/>
                  </a:rPr>
                  <a:t>R</a:t>
                </a:r>
                <a:r>
                  <a:rPr lang="en-US" altLang="zh-CN" sz="1600" b="1" baseline="-25000">
                    <a:solidFill>
                      <a:schemeClr val="tx1"/>
                    </a:solidFill>
                    <a:latin typeface="幼圆" pitchFamily="49" charset="-122"/>
                  </a:rPr>
                  <a:t>ij</a:t>
                </a:r>
              </a:p>
              <a:p>
                <a:pPr eaLnBrk="1" hangingPunct="1"/>
                <a:r>
                  <a:rPr lang="zh-CN" altLang="en-US" sz="1600" b="1">
                    <a:solidFill>
                      <a:schemeClr val="tx1"/>
                    </a:solidFill>
                    <a:latin typeface="幼圆" pitchFamily="49" charset="-122"/>
                  </a:rPr>
                  <a:t>方案</a:t>
                </a:r>
              </a:p>
            </p:txBody>
          </p:sp>
          <p:sp>
            <p:nvSpPr>
              <p:cNvPr id="97315" name="Line 33" descr="蓝色面巾纸">
                <a:extLst>
                  <a:ext uri="{FF2B5EF4-FFF2-40B4-BE49-F238E27FC236}">
                    <a16:creationId xmlns:a16="http://schemas.microsoft.com/office/drawing/2014/main" id="{ED7283AF-8DCC-99CA-6214-5605F61AC40D}"/>
                  </a:ext>
                </a:extLst>
              </p:cNvPr>
              <p:cNvSpPr>
                <a:spLocks noChangeShapeType="1"/>
              </p:cNvSpPr>
              <p:nvPr/>
            </p:nvSpPr>
            <p:spPr bwMode="auto">
              <a:xfrm>
                <a:off x="1156" y="1344"/>
                <a:ext cx="331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6" name="Line 34" descr="蓝色面巾纸">
                <a:extLst>
                  <a:ext uri="{FF2B5EF4-FFF2-40B4-BE49-F238E27FC236}">
                    <a16:creationId xmlns:a16="http://schemas.microsoft.com/office/drawing/2014/main" id="{A01CB5B0-2B26-E7E5-82F0-3F6259262FDB}"/>
                  </a:ext>
                </a:extLst>
              </p:cNvPr>
              <p:cNvSpPr>
                <a:spLocks noChangeShapeType="1"/>
              </p:cNvSpPr>
              <p:nvPr/>
            </p:nvSpPr>
            <p:spPr bwMode="auto">
              <a:xfrm>
                <a:off x="1156" y="2217"/>
                <a:ext cx="33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7" name="Line 35" descr="蓝色面巾纸">
                <a:extLst>
                  <a:ext uri="{FF2B5EF4-FFF2-40B4-BE49-F238E27FC236}">
                    <a16:creationId xmlns:a16="http://schemas.microsoft.com/office/drawing/2014/main" id="{8B652DFA-7108-C225-F3B6-70FD23546EB3}"/>
                  </a:ext>
                </a:extLst>
              </p:cNvPr>
              <p:cNvSpPr>
                <a:spLocks noChangeShapeType="1"/>
              </p:cNvSpPr>
              <p:nvPr/>
            </p:nvSpPr>
            <p:spPr bwMode="auto">
              <a:xfrm>
                <a:off x="1156" y="2428"/>
                <a:ext cx="33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8" name="Line 36" descr="蓝色面巾纸">
                <a:extLst>
                  <a:ext uri="{FF2B5EF4-FFF2-40B4-BE49-F238E27FC236}">
                    <a16:creationId xmlns:a16="http://schemas.microsoft.com/office/drawing/2014/main" id="{63AF5CBD-B7FC-CEF3-0C36-9C5BC982F8A4}"/>
                  </a:ext>
                </a:extLst>
              </p:cNvPr>
              <p:cNvSpPr>
                <a:spLocks noChangeShapeType="1"/>
              </p:cNvSpPr>
              <p:nvPr/>
            </p:nvSpPr>
            <p:spPr bwMode="auto">
              <a:xfrm>
                <a:off x="1156" y="2639"/>
                <a:ext cx="331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19" name="Line 37" descr="蓝色面巾纸">
                <a:extLst>
                  <a:ext uri="{FF2B5EF4-FFF2-40B4-BE49-F238E27FC236}">
                    <a16:creationId xmlns:a16="http://schemas.microsoft.com/office/drawing/2014/main" id="{9011B385-9F32-B0A2-BEC2-6565AEE0B542}"/>
                  </a:ext>
                </a:extLst>
              </p:cNvPr>
              <p:cNvSpPr>
                <a:spLocks noChangeShapeType="1"/>
              </p:cNvSpPr>
              <p:nvPr/>
            </p:nvSpPr>
            <p:spPr bwMode="auto">
              <a:xfrm>
                <a:off x="1156" y="2850"/>
                <a:ext cx="331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0" name="Line 38" descr="蓝色面巾纸">
                <a:extLst>
                  <a:ext uri="{FF2B5EF4-FFF2-40B4-BE49-F238E27FC236}">
                    <a16:creationId xmlns:a16="http://schemas.microsoft.com/office/drawing/2014/main" id="{746B1E05-4277-2525-964E-71CA5092A4B2}"/>
                  </a:ext>
                </a:extLst>
              </p:cNvPr>
              <p:cNvSpPr>
                <a:spLocks noChangeShapeType="1"/>
              </p:cNvSpPr>
              <p:nvPr/>
            </p:nvSpPr>
            <p:spPr bwMode="auto">
              <a:xfrm>
                <a:off x="1156" y="1344"/>
                <a:ext cx="0" cy="150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1" name="Line 39" descr="蓝色面巾纸">
                <a:extLst>
                  <a:ext uri="{FF2B5EF4-FFF2-40B4-BE49-F238E27FC236}">
                    <a16:creationId xmlns:a16="http://schemas.microsoft.com/office/drawing/2014/main" id="{863E4056-D121-2F5C-D382-5BF3EA15C5B2}"/>
                  </a:ext>
                </a:extLst>
              </p:cNvPr>
              <p:cNvSpPr>
                <a:spLocks noChangeShapeType="1"/>
              </p:cNvSpPr>
              <p:nvPr/>
            </p:nvSpPr>
            <p:spPr bwMode="auto">
              <a:xfrm>
                <a:off x="1818" y="1344"/>
                <a:ext cx="0" cy="1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2" name="Line 40" descr="蓝色面巾纸">
                <a:extLst>
                  <a:ext uri="{FF2B5EF4-FFF2-40B4-BE49-F238E27FC236}">
                    <a16:creationId xmlns:a16="http://schemas.microsoft.com/office/drawing/2014/main" id="{5B1DAE9B-B27F-758F-16C9-CB5CE41BABD7}"/>
                  </a:ext>
                </a:extLst>
              </p:cNvPr>
              <p:cNvSpPr>
                <a:spLocks noChangeShapeType="1"/>
              </p:cNvSpPr>
              <p:nvPr/>
            </p:nvSpPr>
            <p:spPr bwMode="auto">
              <a:xfrm>
                <a:off x="4467" y="1344"/>
                <a:ext cx="0" cy="150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3" name="Line 41" descr="蓝色面巾纸">
                <a:extLst>
                  <a:ext uri="{FF2B5EF4-FFF2-40B4-BE49-F238E27FC236}">
                    <a16:creationId xmlns:a16="http://schemas.microsoft.com/office/drawing/2014/main" id="{CCE56D82-F6F1-92FD-B609-284765E06BEA}"/>
                  </a:ext>
                </a:extLst>
              </p:cNvPr>
              <p:cNvSpPr>
                <a:spLocks noChangeShapeType="1"/>
              </p:cNvSpPr>
              <p:nvPr/>
            </p:nvSpPr>
            <p:spPr bwMode="auto">
              <a:xfrm>
                <a:off x="1818" y="1555"/>
                <a:ext cx="26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4" name="Line 42" descr="蓝色面巾纸">
                <a:extLst>
                  <a:ext uri="{FF2B5EF4-FFF2-40B4-BE49-F238E27FC236}">
                    <a16:creationId xmlns:a16="http://schemas.microsoft.com/office/drawing/2014/main" id="{4A1CA214-E1D6-9AEC-0F4D-27798D48D18A}"/>
                  </a:ext>
                </a:extLst>
              </p:cNvPr>
              <p:cNvSpPr>
                <a:spLocks noChangeShapeType="1"/>
              </p:cNvSpPr>
              <p:nvPr/>
            </p:nvSpPr>
            <p:spPr bwMode="auto">
              <a:xfrm>
                <a:off x="1818" y="1766"/>
                <a:ext cx="26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5" name="Line 43" descr="蓝色面巾纸">
                <a:extLst>
                  <a:ext uri="{FF2B5EF4-FFF2-40B4-BE49-F238E27FC236}">
                    <a16:creationId xmlns:a16="http://schemas.microsoft.com/office/drawing/2014/main" id="{735278A1-C0D7-6969-9B33-68CDF43141C4}"/>
                  </a:ext>
                </a:extLst>
              </p:cNvPr>
              <p:cNvSpPr>
                <a:spLocks noChangeShapeType="1"/>
              </p:cNvSpPr>
              <p:nvPr/>
            </p:nvSpPr>
            <p:spPr bwMode="auto">
              <a:xfrm>
                <a:off x="1818" y="1977"/>
                <a:ext cx="264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6" name="Line 44" descr="蓝色面巾纸">
                <a:extLst>
                  <a:ext uri="{FF2B5EF4-FFF2-40B4-BE49-F238E27FC236}">
                    <a16:creationId xmlns:a16="http://schemas.microsoft.com/office/drawing/2014/main" id="{3AD09DE9-D32B-7AF6-D483-3F8FF540012D}"/>
                  </a:ext>
                </a:extLst>
              </p:cNvPr>
              <p:cNvSpPr>
                <a:spLocks noChangeShapeType="1"/>
              </p:cNvSpPr>
              <p:nvPr/>
            </p:nvSpPr>
            <p:spPr bwMode="auto">
              <a:xfrm>
                <a:off x="2481" y="1977"/>
                <a:ext cx="0" cy="8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7" name="Line 45" descr="蓝色面巾纸">
                <a:extLst>
                  <a:ext uri="{FF2B5EF4-FFF2-40B4-BE49-F238E27FC236}">
                    <a16:creationId xmlns:a16="http://schemas.microsoft.com/office/drawing/2014/main" id="{854DAF16-EEC0-8A2C-4479-01A2C9DBC0D2}"/>
                  </a:ext>
                </a:extLst>
              </p:cNvPr>
              <p:cNvSpPr>
                <a:spLocks noChangeShapeType="1"/>
              </p:cNvSpPr>
              <p:nvPr/>
            </p:nvSpPr>
            <p:spPr bwMode="auto">
              <a:xfrm>
                <a:off x="3142" y="1977"/>
                <a:ext cx="0" cy="8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8" name="Line 46" descr="蓝色面巾纸">
                <a:extLst>
                  <a:ext uri="{FF2B5EF4-FFF2-40B4-BE49-F238E27FC236}">
                    <a16:creationId xmlns:a16="http://schemas.microsoft.com/office/drawing/2014/main" id="{6E64FB7C-F916-5D79-31A9-4CF3E9D24BD5}"/>
                  </a:ext>
                </a:extLst>
              </p:cNvPr>
              <p:cNvSpPr>
                <a:spLocks noChangeShapeType="1"/>
              </p:cNvSpPr>
              <p:nvPr/>
            </p:nvSpPr>
            <p:spPr bwMode="auto">
              <a:xfrm>
                <a:off x="3805" y="1977"/>
                <a:ext cx="0" cy="8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29" name="Line 47" descr="蓝色面巾纸">
                <a:extLst>
                  <a:ext uri="{FF2B5EF4-FFF2-40B4-BE49-F238E27FC236}">
                    <a16:creationId xmlns:a16="http://schemas.microsoft.com/office/drawing/2014/main" id="{76916B46-0DBB-2A3B-D131-610810FB6DB1}"/>
                  </a:ext>
                </a:extLst>
              </p:cNvPr>
              <p:cNvSpPr>
                <a:spLocks noChangeShapeType="1"/>
              </p:cNvSpPr>
              <p:nvPr/>
            </p:nvSpPr>
            <p:spPr bwMode="auto">
              <a:xfrm>
                <a:off x="2481" y="1555"/>
                <a:ext cx="0" cy="2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0" name="Line 48" descr="蓝色面巾纸">
                <a:extLst>
                  <a:ext uri="{FF2B5EF4-FFF2-40B4-BE49-F238E27FC236}">
                    <a16:creationId xmlns:a16="http://schemas.microsoft.com/office/drawing/2014/main" id="{1348FF9B-8563-26F9-AA6C-B8F57524A768}"/>
                  </a:ext>
                </a:extLst>
              </p:cNvPr>
              <p:cNvSpPr>
                <a:spLocks noChangeShapeType="1"/>
              </p:cNvSpPr>
              <p:nvPr/>
            </p:nvSpPr>
            <p:spPr bwMode="auto">
              <a:xfrm>
                <a:off x="3142" y="1555"/>
                <a:ext cx="0" cy="2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31" name="Line 49" descr="蓝色面巾纸">
                <a:extLst>
                  <a:ext uri="{FF2B5EF4-FFF2-40B4-BE49-F238E27FC236}">
                    <a16:creationId xmlns:a16="http://schemas.microsoft.com/office/drawing/2014/main" id="{56049F59-DE71-9E1C-1579-98E4464EDAF5}"/>
                  </a:ext>
                </a:extLst>
              </p:cNvPr>
              <p:cNvSpPr>
                <a:spLocks noChangeShapeType="1"/>
              </p:cNvSpPr>
              <p:nvPr/>
            </p:nvSpPr>
            <p:spPr bwMode="auto">
              <a:xfrm>
                <a:off x="3805" y="1555"/>
                <a:ext cx="0" cy="2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7288" name="Freeform 50">
              <a:extLst>
                <a:ext uri="{FF2B5EF4-FFF2-40B4-BE49-F238E27FC236}">
                  <a16:creationId xmlns:a16="http://schemas.microsoft.com/office/drawing/2014/main" id="{5FD2CB73-2809-CD39-6A1E-E6A1EE95B3F7}"/>
                </a:ext>
              </a:extLst>
            </p:cNvPr>
            <p:cNvSpPr>
              <a:spLocks/>
            </p:cNvSpPr>
            <p:nvPr/>
          </p:nvSpPr>
          <p:spPr bwMode="auto">
            <a:xfrm>
              <a:off x="1156" y="1344"/>
              <a:ext cx="673" cy="869"/>
            </a:xfrm>
            <a:custGeom>
              <a:avLst/>
              <a:gdLst>
                <a:gd name="T0" fmla="*/ 0 w 673"/>
                <a:gd name="T1" fmla="*/ 0 h 869"/>
                <a:gd name="T2" fmla="*/ 673 w 673"/>
                <a:gd name="T3" fmla="*/ 869 h 869"/>
                <a:gd name="T4" fmla="*/ 0 60000 65536"/>
                <a:gd name="T5" fmla="*/ 0 60000 65536"/>
              </a:gdLst>
              <a:ahLst/>
              <a:cxnLst>
                <a:cxn ang="T4">
                  <a:pos x="T0" y="T1"/>
                </a:cxn>
                <a:cxn ang="T5">
                  <a:pos x="T2" y="T3"/>
                </a:cxn>
              </a:cxnLst>
              <a:rect l="0" t="0" r="r" b="b"/>
              <a:pathLst>
                <a:path w="673" h="869">
                  <a:moveTo>
                    <a:pt x="0" y="0"/>
                  </a:moveTo>
                  <a:lnTo>
                    <a:pt x="673" y="869"/>
                  </a:lnTo>
                </a:path>
              </a:pathLst>
            </a:custGeom>
            <a:noFill/>
            <a:ln w="9525">
              <a:solidFill>
                <a:schemeClr val="tx1"/>
              </a:solidFill>
              <a:round/>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Rectangle 2">
            <a:extLst>
              <a:ext uri="{FF2B5EF4-FFF2-40B4-BE49-F238E27FC236}">
                <a16:creationId xmlns:a16="http://schemas.microsoft.com/office/drawing/2014/main" id="{738C59DC-C25A-B745-B3DB-D5EE4FB5D8E4}"/>
              </a:ext>
            </a:extLst>
          </p:cNvPr>
          <p:cNvSpPr>
            <a:spLocks noGrp="1" noChangeArrowheads="1"/>
          </p:cNvSpPr>
          <p:nvPr>
            <p:ph type="title"/>
          </p:nvPr>
        </p:nvSpPr>
        <p:spPr>
          <a:xfrm>
            <a:off x="1150938" y="142875"/>
            <a:ext cx="7793037" cy="838200"/>
          </a:xfrm>
        </p:spPr>
        <p:txBody>
          <a:bodyPr/>
          <a:lstStyle/>
          <a:p>
            <a:pPr eaLnBrk="1" hangingPunct="1"/>
            <a:r>
              <a:rPr lang="en-US" altLang="zh-CN" dirty="0"/>
              <a:t>3</a:t>
            </a:r>
            <a:r>
              <a:rPr lang="en-US" altLang="zh-CN" kern="0" dirty="0"/>
              <a:t>.</a:t>
            </a:r>
            <a:r>
              <a:rPr lang="zh-CN" altLang="en-US" kern="0" dirty="0"/>
              <a:t>风险决策</a:t>
            </a:r>
            <a:endParaRPr lang="zh-CN" altLang="en-US" dirty="0"/>
          </a:p>
        </p:txBody>
      </p:sp>
    </p:spTree>
    <p:extLst>
      <p:ext uri="{BB962C8B-B14F-4D97-AF65-F5344CB8AC3E}">
        <p14:creationId xmlns:p14="http://schemas.microsoft.com/office/powerpoint/2010/main" val="175532438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85699"/>
                                        </p:tgtEl>
                                        <p:attrNameLst>
                                          <p:attrName>style.visibility</p:attrName>
                                        </p:attrNameLst>
                                      </p:cBhvr>
                                      <p:to>
                                        <p:strVal val="visible"/>
                                      </p:to>
                                    </p:set>
                                    <p:animEffect transition="in" filter="fade">
                                      <p:cBhvr>
                                        <p:cTn id="7" dur="500"/>
                                        <p:tgtEl>
                                          <p:spTgt spid="285699"/>
                                        </p:tgtEl>
                                      </p:cBhvr>
                                    </p:animEffect>
                                  </p:childTnLst>
                                </p:cTn>
                              </p:par>
                              <p:par>
                                <p:cTn id="8" presetID="10" presetClass="entr" presetSubtype="0" fill="hold" nodeType="withEffect">
                                  <p:stCondLst>
                                    <p:cond delay="0"/>
                                  </p:stCondLst>
                                  <p:childTnLst>
                                    <p:set>
                                      <p:cBhvr>
                                        <p:cTn id="9" dur="1" fill="hold">
                                          <p:stCondLst>
                                            <p:cond delay="0"/>
                                          </p:stCondLst>
                                        </p:cTn>
                                        <p:tgtEl>
                                          <p:spTgt spid="285700"/>
                                        </p:tgtEl>
                                        <p:attrNameLst>
                                          <p:attrName>style.visibility</p:attrName>
                                        </p:attrNameLst>
                                      </p:cBhvr>
                                      <p:to>
                                        <p:strVal val="visible"/>
                                      </p:to>
                                    </p:set>
                                    <p:animEffect transition="in" filter="fade">
                                      <p:cBhvr>
                                        <p:cTn id="10" dur="500"/>
                                        <p:tgtEl>
                                          <p:spTgt spid="285700"/>
                                        </p:tgtEl>
                                      </p:cBhvr>
                                    </p:animEffect>
                                  </p:childTnLst>
                                </p:cTn>
                              </p:par>
                              <p:par>
                                <p:cTn id="11" presetID="10" presetClass="entr" presetSubtype="0" fill="hold" nodeType="withEffect">
                                  <p:stCondLst>
                                    <p:cond delay="0"/>
                                  </p:stCondLst>
                                  <p:childTnLst>
                                    <p:set>
                                      <p:cBhvr>
                                        <p:cTn id="12" dur="1" fill="hold">
                                          <p:stCondLst>
                                            <p:cond delay="0"/>
                                          </p:stCondLst>
                                        </p:cTn>
                                        <p:tgtEl>
                                          <p:spTgt spid="285701"/>
                                        </p:tgtEl>
                                        <p:attrNameLst>
                                          <p:attrName>style.visibility</p:attrName>
                                        </p:attrNameLst>
                                      </p:cBhvr>
                                      <p:to>
                                        <p:strVal val="visible"/>
                                      </p:to>
                                    </p:set>
                                    <p:animEffect transition="in" filter="fade">
                                      <p:cBhvr>
                                        <p:cTn id="13" dur="500"/>
                                        <p:tgtEl>
                                          <p:spTgt spid="285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animBg="1"/>
      <p:bldP spid="28570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a:extLst>
              <a:ext uri="{FF2B5EF4-FFF2-40B4-BE49-F238E27FC236}">
                <a16:creationId xmlns:a16="http://schemas.microsoft.com/office/drawing/2014/main" id="{08FA6406-E4E4-5B3E-29FE-D024B043A9C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5CB15FC-6B9E-7C47-B127-9F1F00AADEA8}" type="slidenum">
              <a:rPr kumimoji="0" lang="en-US" altLang="zh-CN" sz="1000">
                <a:solidFill>
                  <a:schemeClr val="bg2"/>
                </a:solidFill>
                <a:ea typeface="华文行楷" panose="02010800040101010101" pitchFamily="2" charset="-122"/>
              </a:rPr>
              <a:pPr>
                <a:spcBef>
                  <a:spcPct val="0"/>
                </a:spcBef>
                <a:buClrTx/>
                <a:buSzTx/>
                <a:buFontTx/>
                <a:buNone/>
              </a:pPr>
              <a:t>39</a:t>
            </a:fld>
            <a:endParaRPr kumimoji="0" lang="en-US" altLang="zh-CN" sz="1000">
              <a:solidFill>
                <a:schemeClr val="bg2"/>
              </a:solidFill>
              <a:ea typeface="华文行楷" panose="02010800040101010101" pitchFamily="2" charset="-122"/>
            </a:endParaRPr>
          </a:p>
        </p:txBody>
      </p:sp>
      <p:sp>
        <p:nvSpPr>
          <p:cNvPr id="286812" name="Rectangle 92">
            <a:extLst>
              <a:ext uri="{FF2B5EF4-FFF2-40B4-BE49-F238E27FC236}">
                <a16:creationId xmlns:a16="http://schemas.microsoft.com/office/drawing/2014/main" id="{CA1E4CC3-259E-A83E-CCBD-062E5EB5E338}"/>
              </a:ext>
            </a:extLst>
          </p:cNvPr>
          <p:cNvSpPr>
            <a:spLocks noChangeArrowheads="1"/>
          </p:cNvSpPr>
          <p:nvPr/>
        </p:nvSpPr>
        <p:spPr bwMode="auto">
          <a:xfrm>
            <a:off x="1509713" y="4222361"/>
            <a:ext cx="6308725" cy="1411288"/>
          </a:xfrm>
          <a:prstGeom prst="rect">
            <a:avLst/>
          </a:prstGeom>
          <a:gradFill rotWithShape="1">
            <a:gsLst>
              <a:gs pos="0">
                <a:srgbClr val="FFFFFF"/>
              </a:gs>
              <a:gs pos="100000">
                <a:srgbClr val="EBEBB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86813" name="Rectangle 93">
            <a:extLst>
              <a:ext uri="{FF2B5EF4-FFF2-40B4-BE49-F238E27FC236}">
                <a16:creationId xmlns:a16="http://schemas.microsoft.com/office/drawing/2014/main" id="{173105A4-A7D0-8353-3133-883E076600AA}"/>
              </a:ext>
            </a:extLst>
          </p:cNvPr>
          <p:cNvSpPr>
            <a:spLocks noChangeArrowheads="1"/>
          </p:cNvSpPr>
          <p:nvPr/>
        </p:nvSpPr>
        <p:spPr bwMode="auto">
          <a:xfrm>
            <a:off x="1509713" y="2057812"/>
            <a:ext cx="6294438" cy="1417638"/>
          </a:xfrm>
          <a:prstGeom prst="rect">
            <a:avLst/>
          </a:prstGeom>
          <a:gradFill rotWithShape="1">
            <a:gsLst>
              <a:gs pos="0">
                <a:srgbClr val="FFFFFF"/>
              </a:gs>
              <a:gs pos="100000">
                <a:srgbClr val="EBEBB3"/>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98310" name="Rectangle 94">
            <a:extLst>
              <a:ext uri="{FF2B5EF4-FFF2-40B4-BE49-F238E27FC236}">
                <a16:creationId xmlns:a16="http://schemas.microsoft.com/office/drawing/2014/main" id="{FEDECA52-2536-7186-E5C0-4C510B9B9960}"/>
              </a:ext>
            </a:extLst>
          </p:cNvPr>
          <p:cNvSpPr>
            <a:spLocks noGrp="1" noChangeArrowheads="1"/>
          </p:cNvSpPr>
          <p:nvPr>
            <p:ph type="body" sz="half" idx="1"/>
          </p:nvPr>
        </p:nvSpPr>
        <p:spPr>
          <a:xfrm>
            <a:off x="808024" y="1199356"/>
            <a:ext cx="7527952" cy="792163"/>
          </a:xfrm>
          <a:noFill/>
        </p:spPr>
        <p:txBody>
          <a:bodyPr/>
          <a:lstStyle/>
          <a:p>
            <a:pPr marL="0" indent="0" eaLnBrk="1" hangingPunct="1">
              <a:lnSpc>
                <a:spcPct val="120000"/>
              </a:lnSpc>
              <a:tabLst/>
            </a:pPr>
            <a:r>
              <a:rPr lang="zh-CN" altLang="en-US" sz="2000" b="1" dirty="0">
                <a:solidFill>
                  <a:srgbClr val="FF0000"/>
                </a:solidFill>
                <a:latin typeface="幼圆" pitchFamily="49" charset="-122"/>
                <a:ea typeface="幼圆" pitchFamily="49" charset="-122"/>
              </a:rPr>
              <a:t>解：</a:t>
            </a:r>
            <a:r>
              <a:rPr lang="zh-CN" altLang="en-US" sz="2000" b="1" dirty="0">
                <a:latin typeface="幼圆" pitchFamily="49" charset="-122"/>
                <a:ea typeface="幼圆" pitchFamily="49" charset="-122"/>
              </a:rPr>
              <a:t>先计算各方案的方差，结果如表</a:t>
            </a:r>
            <a:r>
              <a:rPr lang="en-US" altLang="zh-CN" sz="2000" b="1" dirty="0">
                <a:latin typeface="幼圆" pitchFamily="49" charset="-122"/>
                <a:ea typeface="幼圆" pitchFamily="49" charset="-122"/>
              </a:rPr>
              <a:t>1</a:t>
            </a:r>
            <a:r>
              <a:rPr lang="zh-CN" altLang="en-US" sz="2000" b="1" dirty="0">
                <a:latin typeface="幼圆" pitchFamily="49" charset="-122"/>
                <a:ea typeface="幼圆" pitchFamily="49" charset="-122"/>
              </a:rPr>
              <a:t>；再计算期望值方差如表</a:t>
            </a:r>
            <a:r>
              <a:rPr lang="en-US" altLang="zh-CN" sz="2000" b="1" dirty="0">
                <a:latin typeface="幼圆" pitchFamily="49" charset="-122"/>
                <a:ea typeface="幼圆" pitchFamily="49" charset="-122"/>
              </a:rPr>
              <a:t>2</a:t>
            </a:r>
            <a:r>
              <a:rPr lang="zh-CN" altLang="en-US" sz="2000" b="1" dirty="0">
                <a:latin typeface="幼圆" pitchFamily="49" charset="-122"/>
                <a:ea typeface="幼圆" pitchFamily="49" charset="-122"/>
              </a:rPr>
              <a:t>。</a:t>
            </a:r>
          </a:p>
        </p:txBody>
      </p:sp>
      <p:graphicFrame>
        <p:nvGraphicFramePr>
          <p:cNvPr id="286815" name="Group 95">
            <a:extLst>
              <a:ext uri="{FF2B5EF4-FFF2-40B4-BE49-F238E27FC236}">
                <a16:creationId xmlns:a16="http://schemas.microsoft.com/office/drawing/2014/main" id="{C3734903-779E-CD76-FBFE-A09ACEEC64F8}"/>
              </a:ext>
            </a:extLst>
          </p:cNvPr>
          <p:cNvGraphicFramePr>
            <a:graphicFrameLocks noGrp="1"/>
          </p:cNvGraphicFramePr>
          <p:nvPr>
            <p:extLst>
              <p:ext uri="{D42A27DB-BD31-4B8C-83A1-F6EECF244321}">
                <p14:modId xmlns:p14="http://schemas.microsoft.com/office/powerpoint/2010/main" val="252028901"/>
              </p:ext>
            </p:extLst>
          </p:nvPr>
        </p:nvGraphicFramePr>
        <p:xfrm>
          <a:off x="1537493" y="2044408"/>
          <a:ext cx="6315075" cy="1408113"/>
        </p:xfrm>
        <a:graphic>
          <a:graphicData uri="http://schemas.openxmlformats.org/drawingml/2006/table">
            <a:tbl>
              <a:tblPr/>
              <a:tblGrid>
                <a:gridCol w="1139825">
                  <a:extLst>
                    <a:ext uri="{9D8B030D-6E8A-4147-A177-3AD203B41FA5}">
                      <a16:colId xmlns:a16="http://schemas.microsoft.com/office/drawing/2014/main" val="20000"/>
                    </a:ext>
                  </a:extLst>
                </a:gridCol>
                <a:gridCol w="5175250">
                  <a:extLst>
                    <a:ext uri="{9D8B030D-6E8A-4147-A177-3AD203B41FA5}">
                      <a16:colId xmlns:a16="http://schemas.microsoft.com/office/drawing/2014/main" val="20001"/>
                    </a:ext>
                  </a:extLst>
                </a:gridCol>
              </a:tblGrid>
              <a:tr h="352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a:ln>
                            <a:noFill/>
                          </a:ln>
                          <a:solidFill>
                            <a:srgbClr val="036D7B"/>
                          </a:solidFill>
                          <a:effectLst/>
                          <a:latin typeface="幼圆" pitchFamily="49" charset="-122"/>
                          <a:ea typeface="隶书" pitchFamily="49" charset="-122"/>
                        </a:rPr>
                        <a:t>方案</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rgbClr val="036D7B"/>
                          </a:solidFill>
                          <a:effectLst/>
                          <a:latin typeface="幼圆" pitchFamily="49" charset="-122"/>
                          <a:ea typeface="隶书" pitchFamily="49" charset="-122"/>
                        </a:rPr>
                        <a:t>D(x)</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A</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3</a:t>
                      </a:r>
                      <a:r>
                        <a:rPr kumimoji="1" lang="en-US" altLang="zh-CN" sz="1600" b="1" i="0" u="none" strike="noStrike" cap="none" normalizeH="0" baseline="30000">
                          <a:ln>
                            <a:noFill/>
                          </a:ln>
                          <a:solidFill>
                            <a:srgbClr val="036D7B"/>
                          </a:solidFill>
                          <a:effectLst/>
                          <a:latin typeface="幼圆" pitchFamily="49" charset="-122"/>
                          <a:ea typeface="隶书" pitchFamily="49" charset="-122"/>
                        </a:rPr>
                        <a:t>2</a:t>
                      </a:r>
                      <a:r>
                        <a:rPr kumimoji="1" lang="en-US" altLang="zh-CN" sz="1600" b="1" i="0" u="none" strike="noStrike" cap="none" normalizeH="0" baseline="0">
                          <a:ln>
                            <a:noFill/>
                          </a:ln>
                          <a:solidFill>
                            <a:srgbClr val="036D7B"/>
                          </a:solidFill>
                          <a:effectLst/>
                          <a:latin typeface="幼圆" pitchFamily="49" charset="-122"/>
                          <a:ea typeface="隶书" pitchFamily="49" charset="-122"/>
                        </a:rPr>
                        <a:t>×0.5+(-1)</a:t>
                      </a:r>
                      <a:r>
                        <a:rPr kumimoji="1" lang="en-US" altLang="zh-CN" sz="1600" b="1" i="0" u="none" strike="noStrike" cap="none" normalizeH="0" baseline="30000">
                          <a:ln>
                            <a:noFill/>
                          </a:ln>
                          <a:solidFill>
                            <a:srgbClr val="036D7B"/>
                          </a:solidFill>
                          <a:effectLst/>
                          <a:latin typeface="幼圆" pitchFamily="49" charset="-122"/>
                          <a:ea typeface="隶书" pitchFamily="49" charset="-122"/>
                        </a:rPr>
                        <a:t>2</a:t>
                      </a:r>
                      <a:r>
                        <a:rPr kumimoji="1" lang="en-US" altLang="zh-CN" sz="1600" b="1" i="0" u="none" strike="noStrike" cap="none" normalizeH="0" baseline="0">
                          <a:ln>
                            <a:noFill/>
                          </a:ln>
                          <a:solidFill>
                            <a:srgbClr val="036D7B"/>
                          </a:solidFill>
                          <a:effectLst/>
                          <a:latin typeface="幼圆" pitchFamily="49" charset="-122"/>
                          <a:ea typeface="隶书" pitchFamily="49" charset="-122"/>
                        </a:rPr>
                        <a:t>×0.1+1</a:t>
                      </a:r>
                      <a:r>
                        <a:rPr kumimoji="1" lang="en-US" altLang="zh-CN" sz="1600" b="1" i="0" u="none" strike="noStrike" cap="none" normalizeH="0" baseline="30000">
                          <a:ln>
                            <a:noFill/>
                          </a:ln>
                          <a:solidFill>
                            <a:srgbClr val="036D7B"/>
                          </a:solidFill>
                          <a:effectLst/>
                          <a:latin typeface="幼圆" pitchFamily="49" charset="-122"/>
                          <a:ea typeface="隶书" pitchFamily="49" charset="-122"/>
                        </a:rPr>
                        <a:t>2</a:t>
                      </a:r>
                      <a:r>
                        <a:rPr kumimoji="1" lang="en-US" altLang="zh-CN" sz="1600" b="1" i="0" u="none" strike="noStrike" cap="none" normalizeH="0" baseline="0">
                          <a:ln>
                            <a:noFill/>
                          </a:ln>
                          <a:solidFill>
                            <a:srgbClr val="036D7B"/>
                          </a:solidFill>
                          <a:effectLst/>
                          <a:latin typeface="幼圆" pitchFamily="49" charset="-122"/>
                          <a:ea typeface="隶书" pitchFamily="49" charset="-122"/>
                        </a:rPr>
                        <a:t>×0.1+1</a:t>
                      </a:r>
                      <a:r>
                        <a:rPr kumimoji="1" lang="en-US" altLang="zh-CN" sz="1600" b="1" i="0" u="none" strike="noStrike" cap="none" normalizeH="0" baseline="30000">
                          <a:ln>
                            <a:noFill/>
                          </a:ln>
                          <a:solidFill>
                            <a:srgbClr val="036D7B"/>
                          </a:solidFill>
                          <a:effectLst/>
                          <a:latin typeface="幼圆" pitchFamily="49" charset="-122"/>
                          <a:ea typeface="隶书" pitchFamily="49" charset="-122"/>
                        </a:rPr>
                        <a:t>2</a:t>
                      </a:r>
                      <a:r>
                        <a:rPr kumimoji="1" lang="en-US" altLang="zh-CN" sz="1600" b="1" i="0" u="none" strike="noStrike" cap="none" normalizeH="0" baseline="0">
                          <a:ln>
                            <a:noFill/>
                          </a:ln>
                          <a:solidFill>
                            <a:srgbClr val="036D7B"/>
                          </a:solidFill>
                          <a:effectLst/>
                          <a:latin typeface="幼圆" pitchFamily="49" charset="-122"/>
                          <a:ea typeface="隶书" pitchFamily="49" charset="-122"/>
                        </a:rPr>
                        <a:t>×0.3-(1.8)</a:t>
                      </a:r>
                      <a:r>
                        <a:rPr kumimoji="1" lang="en-US" altLang="zh-CN" sz="1600" b="1" i="0" u="none" strike="noStrike" cap="none" normalizeH="0" baseline="30000">
                          <a:ln>
                            <a:noFill/>
                          </a:ln>
                          <a:solidFill>
                            <a:srgbClr val="036D7B"/>
                          </a:solidFill>
                          <a:effectLst/>
                          <a:latin typeface="幼圆" pitchFamily="49" charset="-122"/>
                          <a:ea typeface="隶书" pitchFamily="49" charset="-122"/>
                        </a:rPr>
                        <a:t>2</a:t>
                      </a:r>
                      <a:r>
                        <a:rPr kumimoji="1" lang="en-US" altLang="zh-CN" sz="1600" b="1" i="0" u="none" strike="noStrike" cap="none" normalizeH="0" baseline="0">
                          <a:ln>
                            <a:noFill/>
                          </a:ln>
                          <a:solidFill>
                            <a:srgbClr val="036D7B"/>
                          </a:solidFill>
                          <a:effectLst/>
                          <a:latin typeface="幼圆" pitchFamily="49" charset="-122"/>
                          <a:ea typeface="隶书" pitchFamily="49" charset="-122"/>
                        </a:rPr>
                        <a:t>=1.76</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B</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4</a:t>
                      </a:r>
                      <a:r>
                        <a:rPr kumimoji="1" lang="en-US" altLang="zh-CN" sz="1600" b="1" i="0" u="none" strike="noStrike" cap="none" normalizeH="0" baseline="30000">
                          <a:ln>
                            <a:noFill/>
                          </a:ln>
                          <a:solidFill>
                            <a:srgbClr val="036D7B"/>
                          </a:solidFill>
                          <a:effectLst/>
                          <a:latin typeface="幼圆" pitchFamily="49" charset="-122"/>
                          <a:ea typeface="隶书" pitchFamily="49" charset="-122"/>
                        </a:rPr>
                        <a:t>2</a:t>
                      </a:r>
                      <a:r>
                        <a:rPr kumimoji="1" lang="en-US" altLang="zh-CN" sz="1600" b="1" i="0" u="none" strike="noStrike" cap="none" normalizeH="0" baseline="0">
                          <a:ln>
                            <a:noFill/>
                          </a:ln>
                          <a:solidFill>
                            <a:srgbClr val="036D7B"/>
                          </a:solidFill>
                          <a:effectLst/>
                          <a:latin typeface="幼圆" pitchFamily="49" charset="-122"/>
                          <a:ea typeface="隶书" pitchFamily="49" charset="-122"/>
                        </a:rPr>
                        <a:t>×0.5+0×0.1+(-4)</a:t>
                      </a:r>
                      <a:r>
                        <a:rPr kumimoji="1" lang="en-US" altLang="zh-CN" sz="1600" b="1" i="0" u="none" strike="noStrike" cap="none" normalizeH="0" baseline="30000">
                          <a:ln>
                            <a:noFill/>
                          </a:ln>
                          <a:solidFill>
                            <a:srgbClr val="036D7B"/>
                          </a:solidFill>
                          <a:effectLst/>
                          <a:latin typeface="幼圆" pitchFamily="49" charset="-122"/>
                          <a:ea typeface="隶书" pitchFamily="49" charset="-122"/>
                        </a:rPr>
                        <a:t>2</a:t>
                      </a:r>
                      <a:r>
                        <a:rPr kumimoji="1" lang="en-US" altLang="zh-CN" sz="1600" b="1" i="0" u="none" strike="noStrike" cap="none" normalizeH="0" baseline="0">
                          <a:ln>
                            <a:noFill/>
                          </a:ln>
                          <a:solidFill>
                            <a:srgbClr val="036D7B"/>
                          </a:solidFill>
                          <a:effectLst/>
                          <a:latin typeface="幼圆" pitchFamily="49" charset="-122"/>
                          <a:ea typeface="隶书" pitchFamily="49" charset="-122"/>
                        </a:rPr>
                        <a:t>×0.1+6</a:t>
                      </a:r>
                      <a:r>
                        <a:rPr kumimoji="1" lang="en-US" altLang="zh-CN" sz="1600" b="1" i="0" u="none" strike="noStrike" cap="none" normalizeH="0" baseline="30000">
                          <a:ln>
                            <a:noFill/>
                          </a:ln>
                          <a:solidFill>
                            <a:srgbClr val="036D7B"/>
                          </a:solidFill>
                          <a:effectLst/>
                          <a:latin typeface="幼圆" pitchFamily="49" charset="-122"/>
                          <a:ea typeface="隶书" pitchFamily="49" charset="-122"/>
                        </a:rPr>
                        <a:t>2</a:t>
                      </a:r>
                      <a:r>
                        <a:rPr kumimoji="1" lang="en-US" altLang="zh-CN" sz="1600" b="1" i="0" u="none" strike="noStrike" cap="none" normalizeH="0" baseline="0">
                          <a:ln>
                            <a:noFill/>
                          </a:ln>
                          <a:solidFill>
                            <a:srgbClr val="036D7B"/>
                          </a:solidFill>
                          <a:effectLst/>
                          <a:latin typeface="幼圆" pitchFamily="49" charset="-122"/>
                          <a:ea typeface="隶书" pitchFamily="49" charset="-122"/>
                        </a:rPr>
                        <a:t>×0.3-(3.4)</a:t>
                      </a:r>
                      <a:r>
                        <a:rPr kumimoji="1" lang="en-US" altLang="zh-CN" sz="1600" b="1" i="0" u="none" strike="noStrike" cap="none" normalizeH="0" baseline="30000">
                          <a:ln>
                            <a:noFill/>
                          </a:ln>
                          <a:solidFill>
                            <a:srgbClr val="036D7B"/>
                          </a:solidFill>
                          <a:effectLst/>
                          <a:latin typeface="幼圆" pitchFamily="49" charset="-122"/>
                          <a:ea typeface="隶书" pitchFamily="49" charset="-122"/>
                        </a:rPr>
                        <a:t>2</a:t>
                      </a:r>
                      <a:r>
                        <a:rPr kumimoji="1" lang="en-US" altLang="zh-CN" sz="1600" b="1" i="0" u="none" strike="noStrike" cap="none" normalizeH="0" baseline="0">
                          <a:ln>
                            <a:noFill/>
                          </a:ln>
                          <a:solidFill>
                            <a:srgbClr val="036D7B"/>
                          </a:solidFill>
                          <a:effectLst/>
                          <a:latin typeface="幼圆" pitchFamily="49" charset="-122"/>
                          <a:ea typeface="隶书" pitchFamily="49" charset="-122"/>
                        </a:rPr>
                        <a:t>=8.84</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rgbClr val="036D7B"/>
                          </a:solidFill>
                          <a:effectLst/>
                          <a:latin typeface="幼圆" pitchFamily="49" charset="-122"/>
                          <a:ea typeface="隶书" pitchFamily="49" charset="-122"/>
                        </a:rPr>
                        <a:t>C</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rgbClr val="036D7B"/>
                          </a:solidFill>
                          <a:effectLst/>
                          <a:latin typeface="幼圆" pitchFamily="49" charset="-122"/>
                          <a:ea typeface="隶书" pitchFamily="49" charset="-122"/>
                        </a:rPr>
                        <a:t>5</a:t>
                      </a:r>
                      <a:r>
                        <a:rPr kumimoji="1" lang="en-US" altLang="zh-CN" sz="1600" b="1" i="0" u="none" strike="noStrike" cap="none" normalizeH="0" baseline="30000" dirty="0">
                          <a:ln>
                            <a:noFill/>
                          </a:ln>
                          <a:solidFill>
                            <a:srgbClr val="036D7B"/>
                          </a:solidFill>
                          <a:effectLst/>
                          <a:latin typeface="幼圆" pitchFamily="49" charset="-122"/>
                          <a:ea typeface="隶书" pitchFamily="49" charset="-122"/>
                        </a:rPr>
                        <a:t>2</a:t>
                      </a:r>
                      <a:r>
                        <a:rPr kumimoji="1" lang="en-US" altLang="zh-CN" sz="1600" b="1" i="0" u="none" strike="noStrike" cap="none" normalizeH="0" baseline="0" dirty="0">
                          <a:ln>
                            <a:noFill/>
                          </a:ln>
                          <a:solidFill>
                            <a:srgbClr val="036D7B"/>
                          </a:solidFill>
                          <a:effectLst/>
                          <a:latin typeface="幼圆" pitchFamily="49" charset="-122"/>
                          <a:ea typeface="隶书" pitchFamily="49" charset="-122"/>
                        </a:rPr>
                        <a:t>×0.5+(-2)</a:t>
                      </a:r>
                      <a:r>
                        <a:rPr kumimoji="1" lang="en-US" altLang="zh-CN" sz="1600" b="1" i="0" u="none" strike="noStrike" cap="none" normalizeH="0" baseline="30000" dirty="0">
                          <a:ln>
                            <a:noFill/>
                          </a:ln>
                          <a:solidFill>
                            <a:srgbClr val="036D7B"/>
                          </a:solidFill>
                          <a:effectLst/>
                          <a:latin typeface="幼圆" pitchFamily="49" charset="-122"/>
                          <a:ea typeface="隶书" pitchFamily="49" charset="-122"/>
                        </a:rPr>
                        <a:t>2</a:t>
                      </a:r>
                      <a:r>
                        <a:rPr kumimoji="1" lang="en-US" altLang="zh-CN" sz="1600" b="1" i="0" u="none" strike="noStrike" cap="none" normalizeH="0" baseline="0" dirty="0">
                          <a:ln>
                            <a:noFill/>
                          </a:ln>
                          <a:solidFill>
                            <a:srgbClr val="036D7B"/>
                          </a:solidFill>
                          <a:effectLst/>
                          <a:latin typeface="幼圆" pitchFamily="49" charset="-122"/>
                          <a:ea typeface="隶书" pitchFamily="49" charset="-122"/>
                        </a:rPr>
                        <a:t>×0.1+0×0.1+2</a:t>
                      </a:r>
                      <a:r>
                        <a:rPr kumimoji="1" lang="en-US" altLang="zh-CN" sz="1600" b="1" i="0" u="none" strike="noStrike" cap="none" normalizeH="0" baseline="30000" dirty="0">
                          <a:ln>
                            <a:noFill/>
                          </a:ln>
                          <a:solidFill>
                            <a:srgbClr val="036D7B"/>
                          </a:solidFill>
                          <a:effectLst/>
                          <a:latin typeface="幼圆" pitchFamily="49" charset="-122"/>
                          <a:ea typeface="隶书" pitchFamily="49" charset="-122"/>
                        </a:rPr>
                        <a:t>2</a:t>
                      </a:r>
                      <a:r>
                        <a:rPr kumimoji="1" lang="en-US" altLang="zh-CN" sz="1600" b="1" i="0" u="none" strike="noStrike" cap="none" normalizeH="0" baseline="0" dirty="0">
                          <a:ln>
                            <a:noFill/>
                          </a:ln>
                          <a:solidFill>
                            <a:srgbClr val="036D7B"/>
                          </a:solidFill>
                          <a:effectLst/>
                          <a:latin typeface="幼圆" pitchFamily="49" charset="-122"/>
                          <a:ea typeface="隶书" pitchFamily="49" charset="-122"/>
                        </a:rPr>
                        <a:t>×0.3-(2.9)</a:t>
                      </a:r>
                      <a:r>
                        <a:rPr kumimoji="1" lang="en-US" altLang="zh-CN" sz="1600" b="1" i="0" u="none" strike="noStrike" cap="none" normalizeH="0" baseline="30000" dirty="0">
                          <a:ln>
                            <a:noFill/>
                          </a:ln>
                          <a:solidFill>
                            <a:srgbClr val="036D7B"/>
                          </a:solidFill>
                          <a:effectLst/>
                          <a:latin typeface="幼圆" pitchFamily="49" charset="-122"/>
                          <a:ea typeface="隶书" pitchFamily="49" charset="-122"/>
                        </a:rPr>
                        <a:t>2</a:t>
                      </a:r>
                      <a:r>
                        <a:rPr kumimoji="1" lang="en-US" altLang="zh-CN" sz="1600" b="1" i="0" u="none" strike="noStrike" cap="none" normalizeH="0" baseline="0" dirty="0">
                          <a:ln>
                            <a:noFill/>
                          </a:ln>
                          <a:solidFill>
                            <a:srgbClr val="036D7B"/>
                          </a:solidFill>
                          <a:effectLst/>
                          <a:latin typeface="幼圆" pitchFamily="49" charset="-122"/>
                          <a:ea typeface="隶书" pitchFamily="49" charset="-122"/>
                        </a:rPr>
                        <a:t>=5.69</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6832" name="Text Box 112">
            <a:extLst>
              <a:ext uri="{FF2B5EF4-FFF2-40B4-BE49-F238E27FC236}">
                <a16:creationId xmlns:a16="http://schemas.microsoft.com/office/drawing/2014/main" id="{5DA9628D-184A-0C5F-34FF-FE3542FD7D9C}"/>
              </a:ext>
            </a:extLst>
          </p:cNvPr>
          <p:cNvSpPr txBox="1">
            <a:spLocks noChangeArrowheads="1"/>
          </p:cNvSpPr>
          <p:nvPr/>
        </p:nvSpPr>
        <p:spPr bwMode="auto">
          <a:xfrm>
            <a:off x="3938589" y="3833451"/>
            <a:ext cx="1512887" cy="3365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600" b="1" dirty="0">
                <a:solidFill>
                  <a:srgbClr val="000000"/>
                </a:solidFill>
                <a:latin typeface="幼圆" pitchFamily="49" charset="-122"/>
                <a:ea typeface="幼圆" pitchFamily="49" charset="-122"/>
              </a:rPr>
              <a:t>表</a:t>
            </a:r>
            <a:r>
              <a:rPr kumimoji="0" lang="en-US" altLang="zh-CN" sz="1600" b="1" dirty="0">
                <a:solidFill>
                  <a:srgbClr val="000000"/>
                </a:solidFill>
                <a:latin typeface="幼圆" pitchFamily="49" charset="-122"/>
                <a:ea typeface="幼圆" pitchFamily="49" charset="-122"/>
              </a:rPr>
              <a:t>2</a:t>
            </a:r>
          </a:p>
        </p:txBody>
      </p:sp>
      <mc:AlternateContent xmlns:mc="http://schemas.openxmlformats.org/markup-compatibility/2006">
        <mc:Choice xmlns:a14="http://schemas.microsoft.com/office/drawing/2010/main" Requires="a14">
          <p:graphicFrame>
            <p:nvGraphicFramePr>
              <p:cNvPr id="286833" name="Group 113">
                <a:extLst>
                  <a:ext uri="{FF2B5EF4-FFF2-40B4-BE49-F238E27FC236}">
                    <a16:creationId xmlns:a16="http://schemas.microsoft.com/office/drawing/2014/main" id="{987B0847-5C28-662E-0E53-FB0CDECEEAEE}"/>
                  </a:ext>
                </a:extLst>
              </p:cNvPr>
              <p:cNvGraphicFramePr>
                <a:graphicFrameLocks noGrp="1"/>
              </p:cNvGraphicFramePr>
              <p:nvPr>
                <p:extLst>
                  <p:ext uri="{D42A27DB-BD31-4B8C-83A1-F6EECF244321}">
                    <p14:modId xmlns:p14="http://schemas.microsoft.com/office/powerpoint/2010/main" val="3643616818"/>
                  </p:ext>
                </p:extLst>
              </p:nvPr>
            </p:nvGraphicFramePr>
            <p:xfrm>
              <a:off x="1537493" y="4188547"/>
              <a:ext cx="6315075" cy="1478916"/>
            </p:xfrm>
            <a:graphic>
              <a:graphicData uri="http://schemas.openxmlformats.org/drawingml/2006/table">
                <a:tbl>
                  <a:tblPr/>
                  <a:tblGrid>
                    <a:gridCol w="1139825">
                      <a:extLst>
                        <a:ext uri="{9D8B030D-6E8A-4147-A177-3AD203B41FA5}">
                          <a16:colId xmlns:a16="http://schemas.microsoft.com/office/drawing/2014/main" val="20000"/>
                        </a:ext>
                      </a:extLst>
                    </a:gridCol>
                    <a:gridCol w="5175250">
                      <a:extLst>
                        <a:ext uri="{9D8B030D-6E8A-4147-A177-3AD203B41FA5}">
                          <a16:colId xmlns:a16="http://schemas.microsoft.com/office/drawing/2014/main" val="20001"/>
                        </a:ext>
                      </a:extLst>
                    </a:gridCol>
                  </a:tblGrid>
                  <a:tr h="349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a:ln>
                                <a:noFill/>
                              </a:ln>
                              <a:solidFill>
                                <a:srgbClr val="036D7B"/>
                              </a:solidFill>
                              <a:effectLst/>
                              <a:latin typeface="幼圆" pitchFamily="49" charset="-122"/>
                              <a:ea typeface="隶书" pitchFamily="49" charset="-122"/>
                            </a:rPr>
                            <a:t>方案</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14:m>
                            <m:oMathPara xmlns:m="http://schemas.openxmlformats.org/officeDocument/2006/math">
                              <m:oMathParaPr>
                                <m:jc m:val="centerGroup"/>
                              </m:oMathParaPr>
                              <m:oMath xmlns:m="http://schemas.openxmlformats.org/officeDocument/2006/math">
                                <m:r>
                                  <a:rPr kumimoji="1" lang="en-US" altLang="zh-CN" sz="1600" b="1" i="1" u="none" strike="noStrike" cap="none" normalizeH="0" baseline="0" smtClean="0">
                                    <a:ln>
                                      <a:noFill/>
                                    </a:ln>
                                    <a:solidFill>
                                      <a:srgbClr val="036D7B"/>
                                    </a:solidFill>
                                    <a:effectLst/>
                                    <a:latin typeface="Cambria Math" panose="02040503050406030204" pitchFamily="18" charset="0"/>
                                    <a:ea typeface="隶书" pitchFamily="49" charset="-122"/>
                                  </a:rPr>
                                  <m:t>𝑬</m:t>
                                </m:r>
                                <m:d>
                                  <m:dPr>
                                    <m:ctrlPr>
                                      <a:rPr kumimoji="1" lang="en-US" altLang="zh-CN" sz="1600" b="1" i="1" u="none" strike="noStrike" cap="none" normalizeH="0" baseline="0" smtClean="0">
                                        <a:ln>
                                          <a:noFill/>
                                        </a:ln>
                                        <a:solidFill>
                                          <a:srgbClr val="036D7B"/>
                                        </a:solidFill>
                                        <a:effectLst/>
                                        <a:latin typeface="Cambria Math" panose="02040503050406030204" pitchFamily="18" charset="0"/>
                                        <a:ea typeface="隶书" pitchFamily="49" charset="-122"/>
                                      </a:rPr>
                                    </m:ctrlPr>
                                  </m:dPr>
                                  <m:e>
                                    <m:r>
                                      <a:rPr kumimoji="1" lang="en-US" altLang="zh-CN" sz="1600" b="1" i="1" u="none" strike="noStrike" cap="none" normalizeH="0" baseline="0" smtClean="0">
                                        <a:ln>
                                          <a:noFill/>
                                        </a:ln>
                                        <a:solidFill>
                                          <a:srgbClr val="036D7B"/>
                                        </a:solidFill>
                                        <a:effectLst/>
                                        <a:latin typeface="Cambria Math" panose="02040503050406030204" pitchFamily="18" charset="0"/>
                                        <a:ea typeface="隶书" pitchFamily="49" charset="-122"/>
                                      </a:rPr>
                                      <m:t>𝒙</m:t>
                                    </m:r>
                                  </m:e>
                                </m:d>
                                <m:r>
                                  <a:rPr kumimoji="1" lang="en-US" altLang="zh-CN" sz="1600" b="1" i="0" u="none" strike="noStrike" cap="none" normalizeH="0" baseline="0" dirty="0" smtClean="0">
                                    <a:ln>
                                      <a:noFill/>
                                    </a:ln>
                                    <a:solidFill>
                                      <a:srgbClr val="036D7B"/>
                                    </a:solidFill>
                                    <a:effectLst/>
                                    <a:latin typeface="Cambria Math" panose="02040503050406030204" pitchFamily="18" charset="0"/>
                                    <a:ea typeface="隶书" pitchFamily="49" charset="-122"/>
                                  </a:rPr>
                                  <m:t>−</m:t>
                                </m:r>
                                <m:r>
                                  <a:rPr kumimoji="1" lang="en-US" altLang="zh-CN" sz="1600" b="1" i="1" u="none" strike="noStrike" cap="none" normalizeH="0" baseline="0" dirty="0" smtClean="0">
                                    <a:ln>
                                      <a:noFill/>
                                    </a:ln>
                                    <a:solidFill>
                                      <a:srgbClr val="036D7B"/>
                                    </a:solidFill>
                                    <a:effectLst/>
                                    <a:latin typeface="Cambria Math" panose="02040503050406030204" pitchFamily="18" charset="0"/>
                                    <a:ea typeface="Cambria Math" panose="02040503050406030204" pitchFamily="18" charset="0"/>
                                  </a:rPr>
                                  <m:t>𝛃</m:t>
                                </m:r>
                                <m:rad>
                                  <m:radPr>
                                    <m:degHide m:val="on"/>
                                    <m:ctrlPr>
                                      <a:rPr kumimoji="1" lang="en-US" altLang="zh-CN" sz="1600" b="1" i="1" u="none" strike="noStrike" cap="none" normalizeH="0" baseline="0" dirty="0" smtClean="0">
                                        <a:ln>
                                          <a:noFill/>
                                        </a:ln>
                                        <a:solidFill>
                                          <a:srgbClr val="036D7B"/>
                                        </a:solidFill>
                                        <a:effectLst/>
                                        <a:latin typeface="Cambria Math" panose="02040503050406030204" pitchFamily="18" charset="0"/>
                                        <a:ea typeface="Cambria Math" panose="02040503050406030204" pitchFamily="18" charset="0"/>
                                      </a:rPr>
                                    </m:ctrlPr>
                                  </m:radPr>
                                  <m:deg/>
                                  <m:e>
                                    <m:r>
                                      <a:rPr kumimoji="1" lang="en-US" altLang="zh-CN" sz="1600" b="1" i="1" u="none" strike="noStrike" cap="none" normalizeH="0" baseline="0" dirty="0" smtClean="0">
                                        <a:ln>
                                          <a:noFill/>
                                        </a:ln>
                                        <a:solidFill>
                                          <a:srgbClr val="036D7B"/>
                                        </a:solidFill>
                                        <a:effectLst/>
                                        <a:latin typeface="Cambria Math" panose="02040503050406030204" pitchFamily="18" charset="0"/>
                                        <a:ea typeface="Cambria Math" panose="02040503050406030204" pitchFamily="18" charset="0"/>
                                      </a:rPr>
                                      <m:t>𝑫</m:t>
                                    </m:r>
                                    <m:d>
                                      <m:dPr>
                                        <m:ctrlPr>
                                          <a:rPr kumimoji="1" lang="en-US" altLang="zh-CN" sz="1600" b="1" i="1" u="none" strike="noStrike" cap="none" normalizeH="0" baseline="0" dirty="0" smtClean="0">
                                            <a:ln>
                                              <a:noFill/>
                                            </a:ln>
                                            <a:solidFill>
                                              <a:srgbClr val="036D7B"/>
                                            </a:solidFill>
                                            <a:effectLst/>
                                            <a:latin typeface="Cambria Math" panose="02040503050406030204" pitchFamily="18" charset="0"/>
                                            <a:ea typeface="Cambria Math" panose="02040503050406030204" pitchFamily="18" charset="0"/>
                                          </a:rPr>
                                        </m:ctrlPr>
                                      </m:dPr>
                                      <m:e>
                                        <m:r>
                                          <a:rPr kumimoji="1" lang="en-US" altLang="zh-CN" sz="1600" b="1" i="1" u="none" strike="noStrike" cap="none" normalizeH="0" baseline="0" dirty="0" smtClean="0">
                                            <a:ln>
                                              <a:noFill/>
                                            </a:ln>
                                            <a:solidFill>
                                              <a:srgbClr val="036D7B"/>
                                            </a:solidFill>
                                            <a:effectLst/>
                                            <a:latin typeface="Cambria Math" panose="02040503050406030204" pitchFamily="18" charset="0"/>
                                            <a:ea typeface="Cambria Math" panose="02040503050406030204" pitchFamily="18" charset="0"/>
                                          </a:rPr>
                                          <m:t>𝒙</m:t>
                                        </m:r>
                                      </m:e>
                                    </m:d>
                                  </m:e>
                                </m:rad>
                              </m:oMath>
                            </m:oMathPara>
                          </a14:m>
                          <a:endParaRPr kumimoji="1" lang="zh-CN" altLang="zh-CN" sz="1600" b="1" i="0" u="none" strike="noStrike" cap="none" normalizeH="0" baseline="0" dirty="0">
                            <a:ln>
                              <a:noFill/>
                            </a:ln>
                            <a:solidFill>
                              <a:srgbClr val="036D7B"/>
                            </a:solidFill>
                            <a:effectLst/>
                            <a:latin typeface="幼圆" pitchFamily="49" charset="-122"/>
                            <a:ea typeface="隶书" pitchFamily="49"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rgbClr val="036D7B"/>
                              </a:solidFill>
                              <a:effectLst/>
                              <a:latin typeface="幼圆" pitchFamily="49" charset="-122"/>
                              <a:ea typeface="隶书" pitchFamily="49" charset="-122"/>
                            </a:rPr>
                            <a:t>A</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rgbClr val="036D7B"/>
                              </a:solidFill>
                              <a:effectLst/>
                              <a:latin typeface="幼圆" pitchFamily="49" charset="-122"/>
                              <a:ea typeface="隶书" pitchFamily="49" charset="-122"/>
                            </a:rPr>
                            <a:t>0.87</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B</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1.32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C</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rgbClr val="036D7B"/>
                              </a:solidFill>
                              <a:effectLst/>
                              <a:latin typeface="幼圆" pitchFamily="49" charset="-122"/>
                              <a:ea typeface="隶书" pitchFamily="49" charset="-122"/>
                            </a:rPr>
                            <a:t>1.23</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Choice>
        <mc:Fallback>
          <p:graphicFrame>
            <p:nvGraphicFramePr>
              <p:cNvPr id="286833" name="Group 113">
                <a:extLst>
                  <a:ext uri="{FF2B5EF4-FFF2-40B4-BE49-F238E27FC236}">
                    <a16:creationId xmlns:a16="http://schemas.microsoft.com/office/drawing/2014/main" id="{987B0847-5C28-662E-0E53-FB0CDECEEAEE}"/>
                  </a:ext>
                </a:extLst>
              </p:cNvPr>
              <p:cNvGraphicFramePr>
                <a:graphicFrameLocks noGrp="1"/>
              </p:cNvGraphicFramePr>
              <p:nvPr>
                <p:extLst>
                  <p:ext uri="{D42A27DB-BD31-4B8C-83A1-F6EECF244321}">
                    <p14:modId xmlns:p14="http://schemas.microsoft.com/office/powerpoint/2010/main" val="3643616818"/>
                  </p:ext>
                </p:extLst>
              </p:nvPr>
            </p:nvGraphicFramePr>
            <p:xfrm>
              <a:off x="1537493" y="4188547"/>
              <a:ext cx="6315075" cy="1478916"/>
            </p:xfrm>
            <a:graphic>
              <a:graphicData uri="http://schemas.openxmlformats.org/drawingml/2006/table">
                <a:tbl>
                  <a:tblPr/>
                  <a:tblGrid>
                    <a:gridCol w="1139825">
                      <a:extLst>
                        <a:ext uri="{9D8B030D-6E8A-4147-A177-3AD203B41FA5}">
                          <a16:colId xmlns:a16="http://schemas.microsoft.com/office/drawing/2014/main" val="20000"/>
                        </a:ext>
                      </a:extLst>
                    </a:gridCol>
                    <a:gridCol w="5175250">
                      <a:extLst>
                        <a:ext uri="{9D8B030D-6E8A-4147-A177-3AD203B41FA5}">
                          <a16:colId xmlns:a16="http://schemas.microsoft.com/office/drawing/2014/main" val="20001"/>
                        </a:ext>
                      </a:extLst>
                    </a:gridCol>
                  </a:tblGrid>
                  <a:tr h="38671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1" i="0" u="none" strike="noStrike" cap="none" normalizeH="0" baseline="0" dirty="0">
                              <a:ln>
                                <a:noFill/>
                              </a:ln>
                              <a:solidFill>
                                <a:srgbClr val="036D7B"/>
                              </a:solidFill>
                              <a:effectLst/>
                              <a:latin typeface="幼圆" pitchFamily="49" charset="-122"/>
                              <a:ea typeface="隶书" pitchFamily="49" charset="-122"/>
                            </a:rPr>
                            <a:t>方案</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zh-CN"/>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blipFill>
                          <a:blip r:embed="rId2"/>
                          <a:stretch>
                            <a:fillRect l="-22549" t="-3226" r="-490" b="-296774"/>
                          </a:stretch>
                        </a:blipFill>
                      </a:tcPr>
                    </a:tc>
                    <a:extLst>
                      <a:ext uri="{0D108BD9-81ED-4DB2-BD59-A6C34878D82A}">
                        <a16:rowId xmlns:a16="http://schemas.microsoft.com/office/drawing/2014/main" val="10000"/>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rgbClr val="036D7B"/>
                              </a:solidFill>
                              <a:effectLst/>
                              <a:latin typeface="幼圆" pitchFamily="49" charset="-122"/>
                              <a:ea typeface="隶书" pitchFamily="49" charset="-122"/>
                            </a:rPr>
                            <a:t>A</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rgbClr val="036D7B"/>
                              </a:solidFill>
                              <a:effectLst/>
                              <a:latin typeface="幼圆" pitchFamily="49" charset="-122"/>
                              <a:ea typeface="隶书" pitchFamily="49" charset="-122"/>
                            </a:rPr>
                            <a:t>0.87</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B</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1.32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rgbClr val="036D7B"/>
                              </a:solidFill>
                              <a:effectLst/>
                              <a:latin typeface="幼圆" pitchFamily="49" charset="-122"/>
                              <a:ea typeface="隶书" pitchFamily="49" charset="-122"/>
                            </a:rPr>
                            <a:t>C</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rgbClr val="036D7B"/>
                              </a:solidFill>
                              <a:effectLst/>
                              <a:latin typeface="幼圆" pitchFamily="49" charset="-122"/>
                              <a:ea typeface="隶书" pitchFamily="49" charset="-122"/>
                            </a:rPr>
                            <a:t>1.23</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Fallback>
      </mc:AlternateContent>
      <p:sp>
        <p:nvSpPr>
          <p:cNvPr id="286850" name="Text Box 130">
            <a:extLst>
              <a:ext uri="{FF2B5EF4-FFF2-40B4-BE49-F238E27FC236}">
                <a16:creationId xmlns:a16="http://schemas.microsoft.com/office/drawing/2014/main" id="{2CE6C83D-A594-7BFD-11A7-90D75FCE97A5}"/>
              </a:ext>
            </a:extLst>
          </p:cNvPr>
          <p:cNvSpPr txBox="1">
            <a:spLocks noChangeArrowheads="1"/>
          </p:cNvSpPr>
          <p:nvPr/>
        </p:nvSpPr>
        <p:spPr bwMode="auto">
          <a:xfrm>
            <a:off x="3938588" y="1718810"/>
            <a:ext cx="1512888" cy="33655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kumimoji="0" lang="zh-CN" altLang="en-US" sz="1600" b="1" dirty="0">
                <a:solidFill>
                  <a:srgbClr val="000000"/>
                </a:solidFill>
                <a:latin typeface="幼圆" pitchFamily="49" charset="-122"/>
                <a:ea typeface="幼圆" pitchFamily="49" charset="-122"/>
              </a:rPr>
              <a:t>表</a:t>
            </a:r>
            <a:r>
              <a:rPr kumimoji="0" lang="en-US" altLang="zh-CN" sz="1600" b="1" dirty="0">
                <a:solidFill>
                  <a:srgbClr val="000000"/>
                </a:solidFill>
                <a:latin typeface="幼圆" pitchFamily="49" charset="-122"/>
                <a:ea typeface="幼圆" pitchFamily="49" charset="-122"/>
              </a:rPr>
              <a:t>1</a:t>
            </a:r>
          </a:p>
        </p:txBody>
      </p:sp>
      <p:graphicFrame>
        <p:nvGraphicFramePr>
          <p:cNvPr id="286851" name="Object 131">
            <a:extLst>
              <a:ext uri="{FF2B5EF4-FFF2-40B4-BE49-F238E27FC236}">
                <a16:creationId xmlns:a16="http://schemas.microsoft.com/office/drawing/2014/main" id="{5D9FF127-0EBC-6555-8F41-47D4BEC57362}"/>
              </a:ext>
            </a:extLst>
          </p:cNvPr>
          <p:cNvGraphicFramePr>
            <a:graphicFrameLocks noChangeAspect="1"/>
          </p:cNvGraphicFramePr>
          <p:nvPr/>
        </p:nvGraphicFramePr>
        <p:xfrm>
          <a:off x="4914900" y="2949575"/>
          <a:ext cx="114300" cy="215900"/>
        </p:xfrm>
        <a:graphic>
          <a:graphicData uri="http://schemas.openxmlformats.org/presentationml/2006/ole">
            <mc:AlternateContent xmlns:mc="http://schemas.openxmlformats.org/markup-compatibility/2006">
              <mc:Choice xmlns:v="urn:schemas-microsoft-com:vml" Requires="v">
                <p:oleObj name="公式" r:id="rId3" imgW="2628900" imgH="4978400" progId="Equation.3">
                  <p:embed/>
                </p:oleObj>
              </mc:Choice>
              <mc:Fallback>
                <p:oleObj name="公式" r:id="rId3" imgW="2628900" imgH="4978400" progId="Equation.3">
                  <p:embed/>
                  <p:pic>
                    <p:nvPicPr>
                      <p:cNvPr id="286851" name="Object 131">
                        <a:extLst>
                          <a:ext uri="{FF2B5EF4-FFF2-40B4-BE49-F238E27FC236}">
                            <a16:creationId xmlns:a16="http://schemas.microsoft.com/office/drawing/2014/main" id="{5D9FF127-0EBC-6555-8F41-47D4BEC57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900" y="294957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a:extLst>
              <a:ext uri="{FF2B5EF4-FFF2-40B4-BE49-F238E27FC236}">
                <a16:creationId xmlns:a16="http://schemas.microsoft.com/office/drawing/2014/main" id="{191650D6-C9CD-B3C1-1B95-56645C0B8A95}"/>
              </a:ext>
            </a:extLst>
          </p:cNvPr>
          <p:cNvSpPr>
            <a:spLocks noGrp="1" noChangeArrowheads="1"/>
          </p:cNvSpPr>
          <p:nvPr>
            <p:ph type="title"/>
          </p:nvPr>
        </p:nvSpPr>
        <p:spPr>
          <a:xfrm>
            <a:off x="1150938" y="142875"/>
            <a:ext cx="7793037" cy="838200"/>
          </a:xfrm>
        </p:spPr>
        <p:txBody>
          <a:bodyPr/>
          <a:lstStyle/>
          <a:p>
            <a:pPr eaLnBrk="1" hangingPunct="1"/>
            <a:r>
              <a:rPr lang="en-US" altLang="zh-CN" dirty="0"/>
              <a:t>3</a:t>
            </a:r>
            <a:r>
              <a:rPr lang="en-US" altLang="zh-CN" kern="0" dirty="0"/>
              <a:t>.</a:t>
            </a:r>
            <a:r>
              <a:rPr lang="zh-CN" altLang="en-US" kern="0" dirty="0"/>
              <a:t>风险决策</a:t>
            </a:r>
            <a:endParaRPr lang="zh-CN" altLang="en-US" dirty="0"/>
          </a:p>
        </p:txBody>
      </p:sp>
      <p:sp>
        <p:nvSpPr>
          <p:cNvPr id="5" name="文本框 4">
            <a:extLst>
              <a:ext uri="{FF2B5EF4-FFF2-40B4-BE49-F238E27FC236}">
                <a16:creationId xmlns:a16="http://schemas.microsoft.com/office/drawing/2014/main" id="{C646A094-9504-056B-E265-98E14B6904C7}"/>
              </a:ext>
            </a:extLst>
          </p:cNvPr>
          <p:cNvSpPr txBox="1"/>
          <p:nvPr/>
        </p:nvSpPr>
        <p:spPr>
          <a:xfrm>
            <a:off x="1061610" y="5946871"/>
            <a:ext cx="5445605" cy="400110"/>
          </a:xfrm>
          <a:prstGeom prst="rect">
            <a:avLst/>
          </a:prstGeom>
          <a:noFill/>
        </p:spPr>
        <p:txBody>
          <a:bodyPr wrap="square">
            <a:spAutoFit/>
          </a:bodyPr>
          <a:lstStyle/>
          <a:p>
            <a:r>
              <a:rPr lang="zh-CN" altLang="en-US" sz="2000" b="1" dirty="0">
                <a:solidFill>
                  <a:srgbClr val="FF0000"/>
                </a:solidFill>
                <a:latin typeface="幼圆" pitchFamily="49" charset="-122"/>
                <a:ea typeface="幼圆" pitchFamily="49" charset="-122"/>
              </a:rPr>
              <a:t>故方案</a:t>
            </a:r>
            <a:r>
              <a:rPr lang="en-US" altLang="zh-CN" sz="2000" b="1" dirty="0">
                <a:solidFill>
                  <a:srgbClr val="FF0000"/>
                </a:solidFill>
                <a:latin typeface="幼圆" pitchFamily="49" charset="-122"/>
                <a:ea typeface="幼圆" pitchFamily="49" charset="-122"/>
              </a:rPr>
              <a:t>B</a:t>
            </a:r>
            <a:r>
              <a:rPr lang="zh-CN" altLang="en-US" sz="2000" b="1" dirty="0">
                <a:solidFill>
                  <a:srgbClr val="FF0000"/>
                </a:solidFill>
                <a:latin typeface="幼圆" pitchFamily="49" charset="-122"/>
                <a:ea typeface="幼圆" pitchFamily="49" charset="-122"/>
              </a:rPr>
              <a:t>最优 </a:t>
            </a:r>
            <a:r>
              <a:rPr lang="en-US" altLang="zh-CN" sz="2000" b="1" dirty="0">
                <a:solidFill>
                  <a:srgbClr val="FF0000"/>
                </a:solidFill>
                <a:latin typeface="幼圆" pitchFamily="49" charset="-122"/>
                <a:ea typeface="幼圆" pitchFamily="49" charset="-122"/>
              </a:rPr>
              <a:t>(</a:t>
            </a:r>
            <a:r>
              <a:rPr lang="zh-CN" altLang="en-US" sz="2000" b="1" dirty="0">
                <a:solidFill>
                  <a:srgbClr val="FF0000"/>
                </a:solidFill>
                <a:latin typeface="幼圆" pitchFamily="49" charset="-122"/>
                <a:ea typeface="幼圆" pitchFamily="49" charset="-122"/>
              </a:rPr>
              <a:t>数值最大的事最优方案）。</a:t>
            </a:r>
            <a:endParaRPr lang="zh-CN" altLang="en-US" sz="2000" dirty="0">
              <a:solidFill>
                <a:srgbClr val="FF0000"/>
              </a:solidFill>
            </a:endParaRPr>
          </a:p>
        </p:txBody>
      </p:sp>
    </p:spTree>
    <p:extLst>
      <p:ext uri="{BB962C8B-B14F-4D97-AF65-F5344CB8AC3E}">
        <p14:creationId xmlns:p14="http://schemas.microsoft.com/office/powerpoint/2010/main" val="65334115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86813"/>
                                        </p:tgtEl>
                                        <p:attrNameLst>
                                          <p:attrName>style.visibility</p:attrName>
                                        </p:attrNameLst>
                                      </p:cBhvr>
                                      <p:to>
                                        <p:strVal val="visible"/>
                                      </p:to>
                                    </p:set>
                                    <p:animEffect transition="in" filter="fade">
                                      <p:cBhvr>
                                        <p:cTn id="7" dur="500"/>
                                        <p:tgtEl>
                                          <p:spTgt spid="286813"/>
                                        </p:tgtEl>
                                      </p:cBhvr>
                                    </p:animEffect>
                                  </p:childTnLst>
                                </p:cTn>
                              </p:par>
                              <p:par>
                                <p:cTn id="8" presetID="10" presetClass="entr" presetSubtype="0" fill="hold" nodeType="withEffect">
                                  <p:stCondLst>
                                    <p:cond delay="0"/>
                                  </p:stCondLst>
                                  <p:childTnLst>
                                    <p:set>
                                      <p:cBhvr>
                                        <p:cTn id="9" dur="1" fill="hold">
                                          <p:stCondLst>
                                            <p:cond delay="0"/>
                                          </p:stCondLst>
                                        </p:cTn>
                                        <p:tgtEl>
                                          <p:spTgt spid="286815"/>
                                        </p:tgtEl>
                                        <p:attrNameLst>
                                          <p:attrName>style.visibility</p:attrName>
                                        </p:attrNameLst>
                                      </p:cBhvr>
                                      <p:to>
                                        <p:strVal val="visible"/>
                                      </p:to>
                                    </p:set>
                                    <p:animEffect transition="in" filter="fade">
                                      <p:cBhvr>
                                        <p:cTn id="10" dur="500"/>
                                        <p:tgtEl>
                                          <p:spTgt spid="286815"/>
                                        </p:tgtEl>
                                      </p:cBhvr>
                                    </p:animEffect>
                                  </p:childTnLst>
                                </p:cTn>
                              </p:par>
                              <p:par>
                                <p:cTn id="11" presetID="10" presetClass="entr" presetSubtype="0" fill="hold" nodeType="withEffect">
                                  <p:stCondLst>
                                    <p:cond delay="0"/>
                                  </p:stCondLst>
                                  <p:childTnLst>
                                    <p:set>
                                      <p:cBhvr>
                                        <p:cTn id="12" dur="1" fill="hold">
                                          <p:stCondLst>
                                            <p:cond delay="0"/>
                                          </p:stCondLst>
                                        </p:cTn>
                                        <p:tgtEl>
                                          <p:spTgt spid="286850"/>
                                        </p:tgtEl>
                                        <p:attrNameLst>
                                          <p:attrName>style.visibility</p:attrName>
                                        </p:attrNameLst>
                                      </p:cBhvr>
                                      <p:to>
                                        <p:strVal val="visible"/>
                                      </p:to>
                                    </p:set>
                                    <p:animEffect transition="in" filter="fade">
                                      <p:cBhvr>
                                        <p:cTn id="13" dur="500"/>
                                        <p:tgtEl>
                                          <p:spTgt spid="286850"/>
                                        </p:tgtEl>
                                      </p:cBhvr>
                                    </p:animEffect>
                                  </p:childTnLst>
                                </p:cTn>
                              </p:par>
                              <p:par>
                                <p:cTn id="14" presetID="10" presetClass="entr" presetSubtype="0" fill="hold" nodeType="withEffect">
                                  <p:stCondLst>
                                    <p:cond delay="0"/>
                                  </p:stCondLst>
                                  <p:childTnLst>
                                    <p:set>
                                      <p:cBhvr>
                                        <p:cTn id="15" dur="1" fill="hold">
                                          <p:stCondLst>
                                            <p:cond delay="0"/>
                                          </p:stCondLst>
                                        </p:cTn>
                                        <p:tgtEl>
                                          <p:spTgt spid="286851"/>
                                        </p:tgtEl>
                                        <p:attrNameLst>
                                          <p:attrName>style.visibility</p:attrName>
                                        </p:attrNameLst>
                                      </p:cBhvr>
                                      <p:to>
                                        <p:strVal val="visible"/>
                                      </p:to>
                                    </p:set>
                                    <p:animEffect transition="in" filter="fade">
                                      <p:cBhvr>
                                        <p:cTn id="16" dur="500"/>
                                        <p:tgtEl>
                                          <p:spTgt spid="286851"/>
                                        </p:tgtEl>
                                      </p:cBhvr>
                                    </p:animEffect>
                                  </p:childTnLst>
                                </p:cTn>
                              </p:par>
                            </p:childTnLst>
                          </p:cTn>
                        </p:par>
                        <p:par>
                          <p:cTn id="17" fill="hold" nodeType="afterGroup">
                            <p:stCondLst>
                              <p:cond delay="500"/>
                            </p:stCondLst>
                            <p:childTnLst>
                              <p:par>
                                <p:cTn id="18" presetID="10" presetClass="entr" presetSubtype="0" fill="hold" nodeType="afterEffect">
                                  <p:stCondLst>
                                    <p:cond delay="0"/>
                                  </p:stCondLst>
                                  <p:childTnLst>
                                    <p:set>
                                      <p:cBhvr>
                                        <p:cTn id="19" dur="1" fill="hold">
                                          <p:stCondLst>
                                            <p:cond delay="0"/>
                                          </p:stCondLst>
                                        </p:cTn>
                                        <p:tgtEl>
                                          <p:spTgt spid="286812"/>
                                        </p:tgtEl>
                                        <p:attrNameLst>
                                          <p:attrName>style.visibility</p:attrName>
                                        </p:attrNameLst>
                                      </p:cBhvr>
                                      <p:to>
                                        <p:strVal val="visible"/>
                                      </p:to>
                                    </p:set>
                                    <p:animEffect transition="in" filter="fade">
                                      <p:cBhvr>
                                        <p:cTn id="20" dur="500"/>
                                        <p:tgtEl>
                                          <p:spTgt spid="286812"/>
                                        </p:tgtEl>
                                      </p:cBhvr>
                                    </p:animEffect>
                                  </p:childTnLst>
                                </p:cTn>
                              </p:par>
                              <p:par>
                                <p:cTn id="21" presetID="10" presetClass="entr" presetSubtype="0" fill="hold" nodeType="withEffect">
                                  <p:stCondLst>
                                    <p:cond delay="0"/>
                                  </p:stCondLst>
                                  <p:childTnLst>
                                    <p:set>
                                      <p:cBhvr>
                                        <p:cTn id="22" dur="1" fill="hold">
                                          <p:stCondLst>
                                            <p:cond delay="0"/>
                                          </p:stCondLst>
                                        </p:cTn>
                                        <p:tgtEl>
                                          <p:spTgt spid="286832"/>
                                        </p:tgtEl>
                                        <p:attrNameLst>
                                          <p:attrName>style.visibility</p:attrName>
                                        </p:attrNameLst>
                                      </p:cBhvr>
                                      <p:to>
                                        <p:strVal val="visible"/>
                                      </p:to>
                                    </p:set>
                                    <p:animEffect transition="in" filter="fade">
                                      <p:cBhvr>
                                        <p:cTn id="23" dur="500"/>
                                        <p:tgtEl>
                                          <p:spTgt spid="286832"/>
                                        </p:tgtEl>
                                      </p:cBhvr>
                                    </p:animEffect>
                                  </p:childTnLst>
                                </p:cTn>
                              </p:par>
                              <p:par>
                                <p:cTn id="24" presetID="10" presetClass="entr" presetSubtype="0" fill="hold" nodeType="withEffect">
                                  <p:stCondLst>
                                    <p:cond delay="0"/>
                                  </p:stCondLst>
                                  <p:childTnLst>
                                    <p:set>
                                      <p:cBhvr>
                                        <p:cTn id="25" dur="1" fill="hold">
                                          <p:stCondLst>
                                            <p:cond delay="0"/>
                                          </p:stCondLst>
                                        </p:cTn>
                                        <p:tgtEl>
                                          <p:spTgt spid="286833"/>
                                        </p:tgtEl>
                                        <p:attrNameLst>
                                          <p:attrName>style.visibility</p:attrName>
                                        </p:attrNameLst>
                                      </p:cBhvr>
                                      <p:to>
                                        <p:strVal val="visible"/>
                                      </p:to>
                                    </p:set>
                                    <p:animEffect transition="in" filter="fade">
                                      <p:cBhvr>
                                        <p:cTn id="26" dur="500"/>
                                        <p:tgtEl>
                                          <p:spTgt spid="286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12" grpId="0" animBg="1"/>
      <p:bldP spid="286813" grpId="0" animBg="1"/>
      <p:bldP spid="286832" grpId="0"/>
      <p:bldP spid="2868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704D0278-EECA-666C-CD8D-FF429F16911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DCA6023-9919-BE47-B86D-62024073C516}" type="slidenum">
              <a:rPr kumimoji="0" lang="en-US" altLang="zh-CN" sz="1000">
                <a:solidFill>
                  <a:schemeClr val="bg2"/>
                </a:solidFill>
                <a:ea typeface="华文行楷" panose="02010800040101010101" pitchFamily="2" charset="-122"/>
              </a:rPr>
              <a:pPr>
                <a:spcBef>
                  <a:spcPct val="0"/>
                </a:spcBef>
                <a:buClrTx/>
                <a:buSzTx/>
                <a:buFontTx/>
                <a:buNone/>
              </a:pPr>
              <a:t>4</a:t>
            </a:fld>
            <a:endParaRPr kumimoji="0" lang="en-US" altLang="zh-CN" sz="1000">
              <a:solidFill>
                <a:schemeClr val="bg2"/>
              </a:solidFill>
              <a:ea typeface="华文行楷" panose="02010800040101010101" pitchFamily="2" charset="-122"/>
            </a:endParaRPr>
          </a:p>
        </p:txBody>
      </p:sp>
      <p:sp>
        <p:nvSpPr>
          <p:cNvPr id="28675" name="Rectangle 2">
            <a:extLst>
              <a:ext uri="{FF2B5EF4-FFF2-40B4-BE49-F238E27FC236}">
                <a16:creationId xmlns:a16="http://schemas.microsoft.com/office/drawing/2014/main" id="{F5B0BF6F-239C-A727-779C-99965DAC22A8}"/>
              </a:ext>
            </a:extLst>
          </p:cNvPr>
          <p:cNvSpPr>
            <a:spLocks noGrp="1" noChangeArrowheads="1"/>
          </p:cNvSpPr>
          <p:nvPr>
            <p:ph type="title"/>
          </p:nvPr>
        </p:nvSpPr>
        <p:spPr/>
        <p:txBody>
          <a:bodyPr/>
          <a:lstStyle/>
          <a:p>
            <a:pPr eaLnBrk="1" hangingPunct="1"/>
            <a:r>
              <a:rPr lang="zh-CN" altLang="en-US"/>
              <a:t>风险分析</a:t>
            </a:r>
          </a:p>
        </p:txBody>
      </p:sp>
      <p:sp>
        <p:nvSpPr>
          <p:cNvPr id="244809" name="Rectangle 73">
            <a:extLst>
              <a:ext uri="{FF2B5EF4-FFF2-40B4-BE49-F238E27FC236}">
                <a16:creationId xmlns:a16="http://schemas.microsoft.com/office/drawing/2014/main" id="{D55960C0-0B7F-5B64-87DE-391798897982}"/>
              </a:ext>
            </a:extLst>
          </p:cNvPr>
          <p:cNvSpPr>
            <a:spLocks noChangeArrowheads="1"/>
          </p:cNvSpPr>
          <p:nvPr/>
        </p:nvSpPr>
        <p:spPr bwMode="auto">
          <a:xfrm>
            <a:off x="0" y="1927225"/>
            <a:ext cx="9144000" cy="4471988"/>
          </a:xfrm>
          <a:prstGeom prst="rect">
            <a:avLst/>
          </a:prstGeom>
          <a:gradFill rotWithShape="1">
            <a:gsLst>
              <a:gs pos="0">
                <a:srgbClr val="FFFFFF"/>
              </a:gs>
              <a:gs pos="50000">
                <a:srgbClr val="DFE8F5"/>
              </a:gs>
              <a:gs pos="100000">
                <a:srgbClr val="FFFFFF"/>
              </a:gs>
            </a:gsLst>
            <a:lin ang="5400000" scaled="1"/>
          </a:gra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44810" name="Rectangle 74">
            <a:extLst>
              <a:ext uri="{FF2B5EF4-FFF2-40B4-BE49-F238E27FC236}">
                <a16:creationId xmlns:a16="http://schemas.microsoft.com/office/drawing/2014/main" id="{4B1F89F4-2761-B8CB-EF8D-56C41B77B0DE}"/>
              </a:ext>
            </a:extLst>
          </p:cNvPr>
          <p:cNvSpPr>
            <a:spLocks noChangeArrowheads="1"/>
          </p:cNvSpPr>
          <p:nvPr/>
        </p:nvSpPr>
        <p:spPr bwMode="auto">
          <a:xfrm>
            <a:off x="431800" y="1358900"/>
            <a:ext cx="63373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tabLst>
                <a:tab pos="541338" algn="l"/>
              </a:tabLst>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pPr>
            <a:r>
              <a:rPr lang="zh-CN" altLang="en-US">
                <a:latin typeface="隶书" pitchFamily="49" charset="-122"/>
              </a:rPr>
              <a:t>四、风险管理的步骤</a:t>
            </a:r>
          </a:p>
        </p:txBody>
      </p:sp>
      <p:sp>
        <p:nvSpPr>
          <p:cNvPr id="28678" name="AutoShape 75">
            <a:extLst>
              <a:ext uri="{FF2B5EF4-FFF2-40B4-BE49-F238E27FC236}">
                <a16:creationId xmlns:a16="http://schemas.microsoft.com/office/drawing/2014/main" id="{AD8D0EAF-3D5D-BD75-81E3-D660EC414DA5}"/>
              </a:ext>
            </a:extLst>
          </p:cNvPr>
          <p:cNvSpPr>
            <a:spLocks noChangeArrowheads="1"/>
          </p:cNvSpPr>
          <p:nvPr/>
        </p:nvSpPr>
        <p:spPr bwMode="auto">
          <a:xfrm>
            <a:off x="674688" y="2646363"/>
            <a:ext cx="1368425" cy="144462"/>
          </a:xfrm>
          <a:prstGeom prst="rightArrow">
            <a:avLst>
              <a:gd name="adj1" fmla="val 50000"/>
              <a:gd name="adj2" fmla="val 23681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nvGrpSpPr>
          <p:cNvPr id="244812" name="Group 76">
            <a:extLst>
              <a:ext uri="{FF2B5EF4-FFF2-40B4-BE49-F238E27FC236}">
                <a16:creationId xmlns:a16="http://schemas.microsoft.com/office/drawing/2014/main" id="{6354BFEE-83AF-9C4F-00A7-5076FD3ACF09}"/>
              </a:ext>
            </a:extLst>
          </p:cNvPr>
          <p:cNvGrpSpPr>
            <a:grpSpLocks/>
          </p:cNvGrpSpPr>
          <p:nvPr/>
        </p:nvGrpSpPr>
        <p:grpSpPr bwMode="auto">
          <a:xfrm>
            <a:off x="684213" y="2359025"/>
            <a:ext cx="5040312" cy="647700"/>
            <a:chOff x="425" y="1389"/>
            <a:chExt cx="3090" cy="408"/>
          </a:xfrm>
        </p:grpSpPr>
        <p:grpSp>
          <p:nvGrpSpPr>
            <p:cNvPr id="28704" name="Group 77">
              <a:extLst>
                <a:ext uri="{FF2B5EF4-FFF2-40B4-BE49-F238E27FC236}">
                  <a16:creationId xmlns:a16="http://schemas.microsoft.com/office/drawing/2014/main" id="{84CC902A-21DB-5B18-1ED7-5E83BC1A9C4A}"/>
                </a:ext>
              </a:extLst>
            </p:cNvPr>
            <p:cNvGrpSpPr>
              <a:grpSpLocks/>
            </p:cNvGrpSpPr>
            <p:nvPr/>
          </p:nvGrpSpPr>
          <p:grpSpPr bwMode="auto">
            <a:xfrm>
              <a:off x="425" y="1389"/>
              <a:ext cx="494" cy="408"/>
              <a:chOff x="1110" y="2656"/>
              <a:chExt cx="1549" cy="1351"/>
            </a:xfrm>
          </p:grpSpPr>
          <p:sp>
            <p:nvSpPr>
              <p:cNvPr id="28708" name="AutoShape 78">
                <a:extLst>
                  <a:ext uri="{FF2B5EF4-FFF2-40B4-BE49-F238E27FC236}">
                    <a16:creationId xmlns:a16="http://schemas.microsoft.com/office/drawing/2014/main" id="{C4B78E99-1009-AB85-F52A-1FA333A3EF80}"/>
                  </a:ext>
                </a:extLst>
              </p:cNvPr>
              <p:cNvSpPr>
                <a:spLocks noChangeArrowheads="1"/>
              </p:cNvSpPr>
              <p:nvPr/>
            </p:nvSpPr>
            <p:spPr bwMode="gray">
              <a:xfrm>
                <a:off x="1123" y="2679"/>
                <a:ext cx="1536" cy="1328"/>
              </a:xfrm>
              <a:prstGeom prst="hexagon">
                <a:avLst>
                  <a:gd name="adj" fmla="val 28916"/>
                  <a:gd name="vf" fmla="val 115470"/>
                </a:avLst>
              </a:prstGeom>
              <a:solidFill>
                <a:srgbClr val="0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8709" name="AutoShape 79">
                <a:extLst>
                  <a:ext uri="{FF2B5EF4-FFF2-40B4-BE49-F238E27FC236}">
                    <a16:creationId xmlns:a16="http://schemas.microsoft.com/office/drawing/2014/main" id="{C71E70E4-FD26-93F9-B274-72BAE24421BC}"/>
                  </a:ext>
                </a:extLst>
              </p:cNvPr>
              <p:cNvSpPr>
                <a:spLocks noChangeArrowheads="1"/>
              </p:cNvSpPr>
              <p:nvPr/>
            </p:nvSpPr>
            <p:spPr bwMode="gray">
              <a:xfrm>
                <a:off x="1110" y="2656"/>
                <a:ext cx="1536" cy="1328"/>
              </a:xfrm>
              <a:prstGeom prst="hexagon">
                <a:avLst>
                  <a:gd name="adj" fmla="val 28916"/>
                  <a:gd name="vf" fmla="val 115470"/>
                </a:avLst>
              </a:prstGeom>
              <a:solidFill>
                <a:srgbClr val="00808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8710" name="AutoShape 80">
                <a:extLst>
                  <a:ext uri="{FF2B5EF4-FFF2-40B4-BE49-F238E27FC236}">
                    <a16:creationId xmlns:a16="http://schemas.microsoft.com/office/drawing/2014/main" id="{D9474FE5-B05C-5BE4-E9CA-C592F7DCE451}"/>
                  </a:ext>
                </a:extLst>
              </p:cNvPr>
              <p:cNvSpPr>
                <a:spLocks noChangeArrowheads="1"/>
              </p:cNvSpPr>
              <p:nvPr/>
            </p:nvSpPr>
            <p:spPr bwMode="gray">
              <a:xfrm>
                <a:off x="1200" y="2736"/>
                <a:ext cx="1350" cy="1168"/>
              </a:xfrm>
              <a:prstGeom prst="hexagon">
                <a:avLst>
                  <a:gd name="adj" fmla="val 28896"/>
                  <a:gd name="vf" fmla="val 115470"/>
                </a:avLst>
              </a:prstGeom>
              <a:solidFill>
                <a:srgbClr val="00808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sp>
          <p:nvSpPr>
            <p:cNvPr id="28705" name="Line 81">
              <a:extLst>
                <a:ext uri="{FF2B5EF4-FFF2-40B4-BE49-F238E27FC236}">
                  <a16:creationId xmlns:a16="http://schemas.microsoft.com/office/drawing/2014/main" id="{B9B3AFAD-EE9A-99F8-583F-C41C528AE97E}"/>
                </a:ext>
              </a:extLst>
            </p:cNvPr>
            <p:cNvSpPr>
              <a:spLocks noChangeShapeType="1"/>
            </p:cNvSpPr>
            <p:nvPr/>
          </p:nvSpPr>
          <p:spPr bwMode="auto">
            <a:xfrm>
              <a:off x="821" y="1763"/>
              <a:ext cx="2694" cy="23"/>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6" name="Text Box 82">
              <a:extLst>
                <a:ext uri="{FF2B5EF4-FFF2-40B4-BE49-F238E27FC236}">
                  <a16:creationId xmlns:a16="http://schemas.microsoft.com/office/drawing/2014/main" id="{8AB0F0B5-060D-0DF5-DC5A-A2853D9DCE74}"/>
                </a:ext>
              </a:extLst>
            </p:cNvPr>
            <p:cNvSpPr txBox="1">
              <a:spLocks noChangeArrowheads="1"/>
            </p:cNvSpPr>
            <p:nvPr/>
          </p:nvSpPr>
          <p:spPr bwMode="auto">
            <a:xfrm>
              <a:off x="1530" y="1456"/>
              <a:ext cx="127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b="1" dirty="0">
                  <a:solidFill>
                    <a:schemeClr val="tx1"/>
                  </a:solidFill>
                  <a:ea typeface="幼圆" pitchFamily="49" charset="-122"/>
                </a:rPr>
                <a:t>风险识别</a:t>
              </a:r>
            </a:p>
          </p:txBody>
        </p:sp>
        <p:sp>
          <p:nvSpPr>
            <p:cNvPr id="28707" name="Text Box 83">
              <a:extLst>
                <a:ext uri="{FF2B5EF4-FFF2-40B4-BE49-F238E27FC236}">
                  <a16:creationId xmlns:a16="http://schemas.microsoft.com/office/drawing/2014/main" id="{00E658F4-2C44-522A-453E-A0D1CE30827E}"/>
                </a:ext>
              </a:extLst>
            </p:cNvPr>
            <p:cNvSpPr txBox="1">
              <a:spLocks noChangeArrowheads="1"/>
            </p:cNvSpPr>
            <p:nvPr/>
          </p:nvSpPr>
          <p:spPr bwMode="gray">
            <a:xfrm>
              <a:off x="558" y="1449"/>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b="1">
                  <a:solidFill>
                    <a:schemeClr val="bg1"/>
                  </a:solidFill>
                  <a:latin typeface="Arial" panose="020B0604020202020204" pitchFamily="34" charset="0"/>
                  <a:ea typeface="宋体" panose="02010600030101010101" pitchFamily="2" charset="-122"/>
                </a:rPr>
                <a:t>1</a:t>
              </a:r>
            </a:p>
          </p:txBody>
        </p:sp>
      </p:grpSp>
      <p:grpSp>
        <p:nvGrpSpPr>
          <p:cNvPr id="244820" name="Group 84">
            <a:extLst>
              <a:ext uri="{FF2B5EF4-FFF2-40B4-BE49-F238E27FC236}">
                <a16:creationId xmlns:a16="http://schemas.microsoft.com/office/drawing/2014/main" id="{3B070F52-A559-0B3F-E1FB-52A6821F3754}"/>
              </a:ext>
            </a:extLst>
          </p:cNvPr>
          <p:cNvGrpSpPr>
            <a:grpSpLocks/>
          </p:cNvGrpSpPr>
          <p:nvPr/>
        </p:nvGrpSpPr>
        <p:grpSpPr bwMode="auto">
          <a:xfrm>
            <a:off x="1395413" y="3078163"/>
            <a:ext cx="5048250" cy="647700"/>
            <a:chOff x="431" y="1842"/>
            <a:chExt cx="3135" cy="408"/>
          </a:xfrm>
        </p:grpSpPr>
        <p:grpSp>
          <p:nvGrpSpPr>
            <p:cNvPr id="28697" name="Group 85">
              <a:extLst>
                <a:ext uri="{FF2B5EF4-FFF2-40B4-BE49-F238E27FC236}">
                  <a16:creationId xmlns:a16="http://schemas.microsoft.com/office/drawing/2014/main" id="{86F317EE-CB49-4448-C576-596FBDB47351}"/>
                </a:ext>
              </a:extLst>
            </p:cNvPr>
            <p:cNvGrpSpPr>
              <a:grpSpLocks/>
            </p:cNvGrpSpPr>
            <p:nvPr/>
          </p:nvGrpSpPr>
          <p:grpSpPr bwMode="auto">
            <a:xfrm>
              <a:off x="431" y="1842"/>
              <a:ext cx="442" cy="408"/>
              <a:chOff x="3174" y="2656"/>
              <a:chExt cx="1549" cy="1351"/>
            </a:xfrm>
          </p:grpSpPr>
          <p:sp>
            <p:nvSpPr>
              <p:cNvPr id="28701" name="AutoShape 86">
                <a:extLst>
                  <a:ext uri="{FF2B5EF4-FFF2-40B4-BE49-F238E27FC236}">
                    <a16:creationId xmlns:a16="http://schemas.microsoft.com/office/drawing/2014/main" id="{41378B44-4139-CFB5-6093-DF490A4CA056}"/>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8702" name="AutoShape 87">
                <a:extLst>
                  <a:ext uri="{FF2B5EF4-FFF2-40B4-BE49-F238E27FC236}">
                    <a16:creationId xmlns:a16="http://schemas.microsoft.com/office/drawing/2014/main" id="{439FB5B9-D8BE-79FB-D14E-A3B73BF1AA53}"/>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44824" name="AutoShape 88">
                <a:extLst>
                  <a:ext uri="{FF2B5EF4-FFF2-40B4-BE49-F238E27FC236}">
                    <a16:creationId xmlns:a16="http://schemas.microsoft.com/office/drawing/2014/main" id="{5D42BDA5-C6C8-D01A-46F3-8400AAB0716F}"/>
                  </a:ext>
                </a:extLst>
              </p:cNvPr>
              <p:cNvSpPr>
                <a:spLocks noChangeArrowheads="1"/>
              </p:cNvSpPr>
              <p:nvPr/>
            </p:nvSpPr>
            <p:spPr bwMode="gray">
              <a:xfrm>
                <a:off x="3264" y="2735"/>
                <a:ext cx="1347" cy="1169"/>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eaLnBrk="1" hangingPunct="1">
                  <a:defRPr/>
                </a:pPr>
                <a:endParaRPr lang="zh-CN" altLang="en-US"/>
              </a:p>
            </p:txBody>
          </p:sp>
        </p:grpSp>
        <p:sp>
          <p:nvSpPr>
            <p:cNvPr id="28698" name="Line 89">
              <a:extLst>
                <a:ext uri="{FF2B5EF4-FFF2-40B4-BE49-F238E27FC236}">
                  <a16:creationId xmlns:a16="http://schemas.microsoft.com/office/drawing/2014/main" id="{DBF3A110-31B5-BCC3-ACF5-5F7BF1EB2018}"/>
                </a:ext>
              </a:extLst>
            </p:cNvPr>
            <p:cNvSpPr>
              <a:spLocks noChangeShapeType="1"/>
            </p:cNvSpPr>
            <p:nvPr/>
          </p:nvSpPr>
          <p:spPr bwMode="auto">
            <a:xfrm>
              <a:off x="785" y="2216"/>
              <a:ext cx="2781"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9" name="Text Box 90">
              <a:extLst>
                <a:ext uri="{FF2B5EF4-FFF2-40B4-BE49-F238E27FC236}">
                  <a16:creationId xmlns:a16="http://schemas.microsoft.com/office/drawing/2014/main" id="{E2566C35-EC08-C966-2D02-7BB285B54D6C}"/>
                </a:ext>
              </a:extLst>
            </p:cNvPr>
            <p:cNvSpPr txBox="1">
              <a:spLocks noChangeArrowheads="1"/>
            </p:cNvSpPr>
            <p:nvPr/>
          </p:nvSpPr>
          <p:spPr bwMode="auto">
            <a:xfrm>
              <a:off x="1530" y="1893"/>
              <a:ext cx="87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b="1" dirty="0">
                  <a:solidFill>
                    <a:schemeClr val="tx1"/>
                  </a:solidFill>
                  <a:ea typeface="幼圆" pitchFamily="49" charset="-122"/>
                </a:rPr>
                <a:t>风险估计</a:t>
              </a:r>
            </a:p>
          </p:txBody>
        </p:sp>
        <p:sp>
          <p:nvSpPr>
            <p:cNvPr id="28700" name="Text Box 91">
              <a:extLst>
                <a:ext uri="{FF2B5EF4-FFF2-40B4-BE49-F238E27FC236}">
                  <a16:creationId xmlns:a16="http://schemas.microsoft.com/office/drawing/2014/main" id="{D431D92D-DEA1-0AC1-7E1B-34D9A07A79FB}"/>
                </a:ext>
              </a:extLst>
            </p:cNvPr>
            <p:cNvSpPr txBox="1">
              <a:spLocks noChangeArrowheads="1"/>
            </p:cNvSpPr>
            <p:nvPr/>
          </p:nvSpPr>
          <p:spPr bwMode="gray">
            <a:xfrm>
              <a:off x="545" y="1902"/>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b="1">
                  <a:solidFill>
                    <a:schemeClr val="bg1"/>
                  </a:solidFill>
                  <a:latin typeface="Arial" panose="020B0604020202020204" pitchFamily="34" charset="0"/>
                  <a:ea typeface="宋体" panose="02010600030101010101" pitchFamily="2" charset="-122"/>
                </a:rPr>
                <a:t>2</a:t>
              </a:r>
            </a:p>
          </p:txBody>
        </p:sp>
      </p:grpSp>
      <p:grpSp>
        <p:nvGrpSpPr>
          <p:cNvPr id="244828" name="Group 92">
            <a:extLst>
              <a:ext uri="{FF2B5EF4-FFF2-40B4-BE49-F238E27FC236}">
                <a16:creationId xmlns:a16="http://schemas.microsoft.com/office/drawing/2014/main" id="{BC36AFB8-8D0B-6EA1-BF47-4D93D7BF139C}"/>
              </a:ext>
            </a:extLst>
          </p:cNvPr>
          <p:cNvGrpSpPr>
            <a:grpSpLocks/>
          </p:cNvGrpSpPr>
          <p:nvPr/>
        </p:nvGrpSpPr>
        <p:grpSpPr bwMode="auto">
          <a:xfrm>
            <a:off x="2187575" y="3798888"/>
            <a:ext cx="5121275" cy="647700"/>
            <a:chOff x="425" y="2296"/>
            <a:chExt cx="3135" cy="408"/>
          </a:xfrm>
        </p:grpSpPr>
        <p:grpSp>
          <p:nvGrpSpPr>
            <p:cNvPr id="28690" name="Group 93">
              <a:extLst>
                <a:ext uri="{FF2B5EF4-FFF2-40B4-BE49-F238E27FC236}">
                  <a16:creationId xmlns:a16="http://schemas.microsoft.com/office/drawing/2014/main" id="{56A75283-1B7C-B004-32ED-8FB95E839C90}"/>
                </a:ext>
              </a:extLst>
            </p:cNvPr>
            <p:cNvGrpSpPr>
              <a:grpSpLocks/>
            </p:cNvGrpSpPr>
            <p:nvPr/>
          </p:nvGrpSpPr>
          <p:grpSpPr bwMode="auto">
            <a:xfrm>
              <a:off x="425" y="2296"/>
              <a:ext cx="473" cy="408"/>
              <a:chOff x="1110" y="2656"/>
              <a:chExt cx="1549" cy="1351"/>
            </a:xfrm>
          </p:grpSpPr>
          <p:sp>
            <p:nvSpPr>
              <p:cNvPr id="28694" name="AutoShape 94">
                <a:extLst>
                  <a:ext uri="{FF2B5EF4-FFF2-40B4-BE49-F238E27FC236}">
                    <a16:creationId xmlns:a16="http://schemas.microsoft.com/office/drawing/2014/main" id="{0BBCBF85-5B25-1FB1-6C2F-FE7C5D52284B}"/>
                  </a:ext>
                </a:extLst>
              </p:cNvPr>
              <p:cNvSpPr>
                <a:spLocks noChangeArrowheads="1"/>
              </p:cNvSpPr>
              <p:nvPr/>
            </p:nvSpPr>
            <p:spPr bwMode="gray">
              <a:xfrm>
                <a:off x="1123" y="2679"/>
                <a:ext cx="1536" cy="1328"/>
              </a:xfrm>
              <a:prstGeom prst="hexagon">
                <a:avLst>
                  <a:gd name="adj" fmla="val 28916"/>
                  <a:gd name="vf" fmla="val 115470"/>
                </a:avLst>
              </a:prstGeom>
              <a:solidFill>
                <a:srgbClr val="0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8695" name="AutoShape 95">
                <a:extLst>
                  <a:ext uri="{FF2B5EF4-FFF2-40B4-BE49-F238E27FC236}">
                    <a16:creationId xmlns:a16="http://schemas.microsoft.com/office/drawing/2014/main" id="{EF52D6B9-198F-B6F4-F45A-8362CC989CF5}"/>
                  </a:ext>
                </a:extLst>
              </p:cNvPr>
              <p:cNvSpPr>
                <a:spLocks noChangeArrowheads="1"/>
              </p:cNvSpPr>
              <p:nvPr/>
            </p:nvSpPr>
            <p:spPr bwMode="gray">
              <a:xfrm>
                <a:off x="1110" y="2656"/>
                <a:ext cx="1536" cy="1328"/>
              </a:xfrm>
              <a:prstGeom prst="hexagon">
                <a:avLst>
                  <a:gd name="adj" fmla="val 28916"/>
                  <a:gd name="vf" fmla="val 115470"/>
                </a:avLst>
              </a:prstGeom>
              <a:solidFill>
                <a:srgbClr val="008080"/>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8696" name="AutoShape 96">
                <a:extLst>
                  <a:ext uri="{FF2B5EF4-FFF2-40B4-BE49-F238E27FC236}">
                    <a16:creationId xmlns:a16="http://schemas.microsoft.com/office/drawing/2014/main" id="{5EB46351-29BD-9E48-4331-1938ABDE9CCC}"/>
                  </a:ext>
                </a:extLst>
              </p:cNvPr>
              <p:cNvSpPr>
                <a:spLocks noChangeArrowheads="1"/>
              </p:cNvSpPr>
              <p:nvPr/>
            </p:nvSpPr>
            <p:spPr bwMode="gray">
              <a:xfrm>
                <a:off x="1200" y="2736"/>
                <a:ext cx="1350" cy="1168"/>
              </a:xfrm>
              <a:prstGeom prst="hexagon">
                <a:avLst>
                  <a:gd name="adj" fmla="val 28896"/>
                  <a:gd name="vf" fmla="val 115470"/>
                </a:avLst>
              </a:prstGeom>
              <a:solidFill>
                <a:srgbClr val="00808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sp>
          <p:nvSpPr>
            <p:cNvPr id="28691" name="Line 97">
              <a:extLst>
                <a:ext uri="{FF2B5EF4-FFF2-40B4-BE49-F238E27FC236}">
                  <a16:creationId xmlns:a16="http://schemas.microsoft.com/office/drawing/2014/main" id="{09AFAE75-216E-F15E-F8B7-4261F4A4E89B}"/>
                </a:ext>
              </a:extLst>
            </p:cNvPr>
            <p:cNvSpPr>
              <a:spLocks noChangeShapeType="1"/>
            </p:cNvSpPr>
            <p:nvPr/>
          </p:nvSpPr>
          <p:spPr bwMode="auto">
            <a:xfrm>
              <a:off x="803" y="2670"/>
              <a:ext cx="2757" cy="23"/>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2" name="Text Box 98">
              <a:extLst>
                <a:ext uri="{FF2B5EF4-FFF2-40B4-BE49-F238E27FC236}">
                  <a16:creationId xmlns:a16="http://schemas.microsoft.com/office/drawing/2014/main" id="{AC236AB3-28B0-0AD0-16E6-87FE6D254087}"/>
                </a:ext>
              </a:extLst>
            </p:cNvPr>
            <p:cNvSpPr txBox="1">
              <a:spLocks noChangeArrowheads="1"/>
            </p:cNvSpPr>
            <p:nvPr/>
          </p:nvSpPr>
          <p:spPr bwMode="auto">
            <a:xfrm>
              <a:off x="1530" y="2363"/>
              <a:ext cx="86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b="1" dirty="0">
                  <a:solidFill>
                    <a:schemeClr val="tx1"/>
                  </a:solidFill>
                  <a:ea typeface="幼圆" pitchFamily="49" charset="-122"/>
                </a:rPr>
                <a:t>风险决策</a:t>
              </a:r>
            </a:p>
          </p:txBody>
        </p:sp>
        <p:sp>
          <p:nvSpPr>
            <p:cNvPr id="28693" name="Text Box 99">
              <a:extLst>
                <a:ext uri="{FF2B5EF4-FFF2-40B4-BE49-F238E27FC236}">
                  <a16:creationId xmlns:a16="http://schemas.microsoft.com/office/drawing/2014/main" id="{95C66505-68D4-44D3-3E48-B7A1F7E341E3}"/>
                </a:ext>
              </a:extLst>
            </p:cNvPr>
            <p:cNvSpPr txBox="1">
              <a:spLocks noChangeArrowheads="1"/>
            </p:cNvSpPr>
            <p:nvPr/>
          </p:nvSpPr>
          <p:spPr bwMode="gray">
            <a:xfrm>
              <a:off x="549" y="2356"/>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b="1">
                  <a:solidFill>
                    <a:schemeClr val="bg1"/>
                  </a:solidFill>
                  <a:latin typeface="Arial" panose="020B0604020202020204" pitchFamily="34" charset="0"/>
                  <a:ea typeface="宋体" panose="02010600030101010101" pitchFamily="2" charset="-122"/>
                </a:rPr>
                <a:t>3</a:t>
              </a:r>
            </a:p>
          </p:txBody>
        </p:sp>
      </p:grpSp>
      <p:grpSp>
        <p:nvGrpSpPr>
          <p:cNvPr id="244836" name="Group 100">
            <a:extLst>
              <a:ext uri="{FF2B5EF4-FFF2-40B4-BE49-F238E27FC236}">
                <a16:creationId xmlns:a16="http://schemas.microsoft.com/office/drawing/2014/main" id="{CEC72988-7609-995F-4C07-B1AB39755A1F}"/>
              </a:ext>
            </a:extLst>
          </p:cNvPr>
          <p:cNvGrpSpPr>
            <a:grpSpLocks/>
          </p:cNvGrpSpPr>
          <p:nvPr/>
        </p:nvGrpSpPr>
        <p:grpSpPr bwMode="auto">
          <a:xfrm>
            <a:off x="3051175" y="4519613"/>
            <a:ext cx="5121275" cy="647700"/>
            <a:chOff x="425" y="2750"/>
            <a:chExt cx="3181" cy="408"/>
          </a:xfrm>
        </p:grpSpPr>
        <p:grpSp>
          <p:nvGrpSpPr>
            <p:cNvPr id="28683" name="Group 101">
              <a:extLst>
                <a:ext uri="{FF2B5EF4-FFF2-40B4-BE49-F238E27FC236}">
                  <a16:creationId xmlns:a16="http://schemas.microsoft.com/office/drawing/2014/main" id="{69F13FDC-8D52-DAFA-CB1B-222429658376}"/>
                </a:ext>
              </a:extLst>
            </p:cNvPr>
            <p:cNvGrpSpPr>
              <a:grpSpLocks/>
            </p:cNvGrpSpPr>
            <p:nvPr/>
          </p:nvGrpSpPr>
          <p:grpSpPr bwMode="auto">
            <a:xfrm>
              <a:off x="425" y="2750"/>
              <a:ext cx="448" cy="408"/>
              <a:chOff x="3174" y="2656"/>
              <a:chExt cx="1549" cy="1351"/>
            </a:xfrm>
          </p:grpSpPr>
          <p:sp>
            <p:nvSpPr>
              <p:cNvPr id="28687" name="AutoShape 102">
                <a:extLst>
                  <a:ext uri="{FF2B5EF4-FFF2-40B4-BE49-F238E27FC236}">
                    <a16:creationId xmlns:a16="http://schemas.microsoft.com/office/drawing/2014/main" id="{566BF78D-4450-E87A-4450-FAF6C2AF60F3}"/>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8688" name="AutoShape 103">
                <a:extLst>
                  <a:ext uri="{FF2B5EF4-FFF2-40B4-BE49-F238E27FC236}">
                    <a16:creationId xmlns:a16="http://schemas.microsoft.com/office/drawing/2014/main" id="{B21DF27E-422D-9DC6-03CD-6728672B1A12}"/>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44840" name="AutoShape 104">
                <a:extLst>
                  <a:ext uri="{FF2B5EF4-FFF2-40B4-BE49-F238E27FC236}">
                    <a16:creationId xmlns:a16="http://schemas.microsoft.com/office/drawing/2014/main" id="{64224CA0-CA0A-38D5-418F-D1C3418B1B98}"/>
                  </a:ext>
                </a:extLst>
              </p:cNvPr>
              <p:cNvSpPr>
                <a:spLocks noChangeArrowheads="1"/>
              </p:cNvSpPr>
              <p:nvPr/>
            </p:nvSpPr>
            <p:spPr bwMode="gray">
              <a:xfrm>
                <a:off x="3263" y="2735"/>
                <a:ext cx="1350" cy="1169"/>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bg1"/>
                </a:solidFill>
                <a:miter lim="800000"/>
                <a:headEnd/>
                <a:tailEnd/>
              </a:ln>
              <a:effectLst/>
            </p:spPr>
            <p:txBody>
              <a:bodyPr wrap="none" anchor="ctr"/>
              <a:lstStyle/>
              <a:p>
                <a:pPr eaLnBrk="1" hangingPunct="1">
                  <a:defRPr/>
                </a:pPr>
                <a:endParaRPr lang="zh-CN" altLang="en-US"/>
              </a:p>
            </p:txBody>
          </p:sp>
        </p:grpSp>
        <p:sp>
          <p:nvSpPr>
            <p:cNvPr id="28684" name="Line 105">
              <a:extLst>
                <a:ext uri="{FF2B5EF4-FFF2-40B4-BE49-F238E27FC236}">
                  <a16:creationId xmlns:a16="http://schemas.microsoft.com/office/drawing/2014/main" id="{D6659172-1A28-80E9-1566-22B76FD664CE}"/>
                </a:ext>
              </a:extLst>
            </p:cNvPr>
            <p:cNvSpPr>
              <a:spLocks noChangeShapeType="1"/>
            </p:cNvSpPr>
            <p:nvPr/>
          </p:nvSpPr>
          <p:spPr bwMode="auto">
            <a:xfrm>
              <a:off x="783" y="3124"/>
              <a:ext cx="2823" cy="0"/>
            </a:xfrm>
            <a:prstGeom prst="line">
              <a:avLst/>
            </a:prstGeom>
            <a:noFill/>
            <a:ln w="25400">
              <a:solidFill>
                <a:schemeClr val="tx2"/>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Text Box 106">
              <a:extLst>
                <a:ext uri="{FF2B5EF4-FFF2-40B4-BE49-F238E27FC236}">
                  <a16:creationId xmlns:a16="http://schemas.microsoft.com/office/drawing/2014/main" id="{060E1D7F-0041-4200-4AD0-40E8FAFE4EFE}"/>
                </a:ext>
              </a:extLst>
            </p:cNvPr>
            <p:cNvSpPr txBox="1">
              <a:spLocks noChangeArrowheads="1"/>
            </p:cNvSpPr>
            <p:nvPr/>
          </p:nvSpPr>
          <p:spPr bwMode="auto">
            <a:xfrm>
              <a:off x="1530" y="2817"/>
              <a:ext cx="87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b="1" dirty="0">
                  <a:solidFill>
                    <a:schemeClr val="tx1"/>
                  </a:solidFill>
                  <a:ea typeface="幼圆" pitchFamily="49" charset="-122"/>
                </a:rPr>
                <a:t>风险应对</a:t>
              </a:r>
            </a:p>
          </p:txBody>
        </p:sp>
        <p:sp>
          <p:nvSpPr>
            <p:cNvPr id="28686" name="Text Box 107">
              <a:extLst>
                <a:ext uri="{FF2B5EF4-FFF2-40B4-BE49-F238E27FC236}">
                  <a16:creationId xmlns:a16="http://schemas.microsoft.com/office/drawing/2014/main" id="{EAD22F3C-F79E-E03A-09FF-A44858216255}"/>
                </a:ext>
              </a:extLst>
            </p:cNvPr>
            <p:cNvSpPr txBox="1">
              <a:spLocks noChangeArrowheads="1"/>
            </p:cNvSpPr>
            <p:nvPr/>
          </p:nvSpPr>
          <p:spPr bwMode="gray">
            <a:xfrm>
              <a:off x="534" y="2810"/>
              <a:ext cx="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400" b="1">
                  <a:solidFill>
                    <a:schemeClr val="bg1"/>
                  </a:solidFill>
                  <a:latin typeface="Arial" panose="020B0604020202020204" pitchFamily="34" charset="0"/>
                  <a:ea typeface="宋体" panose="02010600030101010101" pitchFamily="2" charset="-122"/>
                </a:rPr>
                <a:t>4</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244810"/>
                                        </p:tgtEl>
                                        <p:attrNameLst>
                                          <p:attrName>style.visibility</p:attrName>
                                        </p:attrNameLst>
                                      </p:cBhvr>
                                      <p:to>
                                        <p:strVal val="visible"/>
                                      </p:to>
                                    </p:set>
                                    <p:anim from="(-#ppt_w/2)" to="(#ppt_x)" calcmode="lin" valueType="num">
                                      <p:cBhvr>
                                        <p:cTn id="7" dur="600" fill="hold">
                                          <p:stCondLst>
                                            <p:cond delay="0"/>
                                          </p:stCondLst>
                                        </p:cTn>
                                        <p:tgtEl>
                                          <p:spTgt spid="244810"/>
                                        </p:tgtEl>
                                        <p:attrNameLst>
                                          <p:attrName>ppt_x</p:attrName>
                                        </p:attrNameLst>
                                      </p:cBhvr>
                                    </p:anim>
                                    <p:anim from="0" to="-1.0" calcmode="lin" valueType="num">
                                      <p:cBhvr>
                                        <p:cTn id="8" dur="200" decel="50000" autoRev="1" fill="hold">
                                          <p:stCondLst>
                                            <p:cond delay="600"/>
                                          </p:stCondLst>
                                        </p:cTn>
                                        <p:tgtEl>
                                          <p:spTgt spid="244810"/>
                                        </p:tgtEl>
                                        <p:attrNameLst>
                                          <p:attrName>xshear</p:attrName>
                                        </p:attrNameLst>
                                      </p:cBhvr>
                                    </p:anim>
                                    <p:animScale>
                                      <p:cBhvr>
                                        <p:cTn id="9" dur="200" decel="100000" autoRev="1" fill="hold">
                                          <p:stCondLst>
                                            <p:cond delay="600"/>
                                          </p:stCondLst>
                                        </p:cTn>
                                        <p:tgtEl>
                                          <p:spTgt spid="244810"/>
                                        </p:tgtEl>
                                      </p:cBhvr>
                                      <p:from x="100000" y="100000"/>
                                      <p:to x="80000" y="100000"/>
                                    </p:animScale>
                                    <p:anim by="(#ppt_h/3+#ppt_w*0.1)" calcmode="lin" valueType="num">
                                      <p:cBhvr additive="sum">
                                        <p:cTn id="10" dur="200" decel="100000" autoRev="1" fill="hold">
                                          <p:stCondLst>
                                            <p:cond delay="600"/>
                                          </p:stCondLst>
                                        </p:cTn>
                                        <p:tgtEl>
                                          <p:spTgt spid="244810"/>
                                        </p:tgtEl>
                                        <p:attrNameLst>
                                          <p:attrName>ppt_x</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44809"/>
                                        </p:tgtEl>
                                        <p:attrNameLst>
                                          <p:attrName>style.visibility</p:attrName>
                                        </p:attrNameLst>
                                      </p:cBhvr>
                                      <p:to>
                                        <p:strVal val="visible"/>
                                      </p:to>
                                    </p:set>
                                    <p:animEffect transition="in" filter="fade">
                                      <p:cBhvr>
                                        <p:cTn id="15" dur="500"/>
                                        <p:tgtEl>
                                          <p:spTgt spid="2448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44812"/>
                                        </p:tgtEl>
                                        <p:attrNameLst>
                                          <p:attrName>style.visibility</p:attrName>
                                        </p:attrNameLst>
                                      </p:cBhvr>
                                      <p:to>
                                        <p:strVal val="visible"/>
                                      </p:to>
                                    </p:set>
                                    <p:animEffect transition="in" filter="slide(fromBottom)">
                                      <p:cBhvr>
                                        <p:cTn id="20" dur="500"/>
                                        <p:tgtEl>
                                          <p:spTgt spid="244812"/>
                                        </p:tgtEl>
                                      </p:cBhvr>
                                    </p:animEffect>
                                  </p:childTnLst>
                                </p:cTn>
                              </p:par>
                            </p:childTnLst>
                          </p:cTn>
                        </p:par>
                        <p:par>
                          <p:cTn id="21" fill="hold" nodeType="afterGroup">
                            <p:stCondLst>
                              <p:cond delay="500"/>
                            </p:stCondLst>
                            <p:childTnLst>
                              <p:par>
                                <p:cTn id="22" presetID="12" presetClass="entr" presetSubtype="4" fill="hold" nodeType="afterEffect">
                                  <p:stCondLst>
                                    <p:cond delay="0"/>
                                  </p:stCondLst>
                                  <p:childTnLst>
                                    <p:set>
                                      <p:cBhvr>
                                        <p:cTn id="23" dur="1" fill="hold">
                                          <p:stCondLst>
                                            <p:cond delay="0"/>
                                          </p:stCondLst>
                                        </p:cTn>
                                        <p:tgtEl>
                                          <p:spTgt spid="244820"/>
                                        </p:tgtEl>
                                        <p:attrNameLst>
                                          <p:attrName>style.visibility</p:attrName>
                                        </p:attrNameLst>
                                      </p:cBhvr>
                                      <p:to>
                                        <p:strVal val="visible"/>
                                      </p:to>
                                    </p:set>
                                    <p:animEffect transition="in" filter="slide(fromBottom)">
                                      <p:cBhvr>
                                        <p:cTn id="24" dur="500"/>
                                        <p:tgtEl>
                                          <p:spTgt spid="244820"/>
                                        </p:tgtEl>
                                      </p:cBhvr>
                                    </p:animEffect>
                                  </p:childTnLst>
                                </p:cTn>
                              </p:par>
                            </p:childTnLst>
                          </p:cTn>
                        </p:par>
                        <p:par>
                          <p:cTn id="25" fill="hold" nodeType="afterGroup">
                            <p:stCondLst>
                              <p:cond delay="1000"/>
                            </p:stCondLst>
                            <p:childTnLst>
                              <p:par>
                                <p:cTn id="26" presetID="12" presetClass="entr" presetSubtype="4" fill="hold" nodeType="afterEffect">
                                  <p:stCondLst>
                                    <p:cond delay="0"/>
                                  </p:stCondLst>
                                  <p:childTnLst>
                                    <p:set>
                                      <p:cBhvr>
                                        <p:cTn id="27" dur="1" fill="hold">
                                          <p:stCondLst>
                                            <p:cond delay="0"/>
                                          </p:stCondLst>
                                        </p:cTn>
                                        <p:tgtEl>
                                          <p:spTgt spid="244828"/>
                                        </p:tgtEl>
                                        <p:attrNameLst>
                                          <p:attrName>style.visibility</p:attrName>
                                        </p:attrNameLst>
                                      </p:cBhvr>
                                      <p:to>
                                        <p:strVal val="visible"/>
                                      </p:to>
                                    </p:set>
                                    <p:animEffect transition="in" filter="slide(fromBottom)">
                                      <p:cBhvr>
                                        <p:cTn id="28" dur="500"/>
                                        <p:tgtEl>
                                          <p:spTgt spid="244828"/>
                                        </p:tgtEl>
                                      </p:cBhvr>
                                    </p:animEffect>
                                  </p:childTnLst>
                                </p:cTn>
                              </p:par>
                            </p:childTnLst>
                          </p:cTn>
                        </p:par>
                        <p:par>
                          <p:cTn id="29" fill="hold" nodeType="afterGroup">
                            <p:stCondLst>
                              <p:cond delay="1500"/>
                            </p:stCondLst>
                            <p:childTnLst>
                              <p:par>
                                <p:cTn id="30" presetID="12" presetClass="entr" presetSubtype="4" fill="hold" nodeType="afterEffect">
                                  <p:stCondLst>
                                    <p:cond delay="0"/>
                                  </p:stCondLst>
                                  <p:childTnLst>
                                    <p:set>
                                      <p:cBhvr>
                                        <p:cTn id="31" dur="1" fill="hold">
                                          <p:stCondLst>
                                            <p:cond delay="0"/>
                                          </p:stCondLst>
                                        </p:cTn>
                                        <p:tgtEl>
                                          <p:spTgt spid="244836"/>
                                        </p:tgtEl>
                                        <p:attrNameLst>
                                          <p:attrName>style.visibility</p:attrName>
                                        </p:attrNameLst>
                                      </p:cBhvr>
                                      <p:to>
                                        <p:strVal val="visible"/>
                                      </p:to>
                                    </p:set>
                                    <p:animEffect transition="in" filter="slide(fromBottom)">
                                      <p:cBhvr>
                                        <p:cTn id="32" dur="500"/>
                                        <p:tgtEl>
                                          <p:spTgt spid="244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809" grpId="0" animBg="1"/>
      <p:bldP spid="2448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8B433D9B-141F-95CA-34BD-ADF7A37BFC4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2B8C18-3B47-624F-A758-4267349B79C3}" type="slidenum">
              <a:rPr kumimoji="0" lang="en-US" altLang="zh-CN" sz="1000">
                <a:solidFill>
                  <a:schemeClr val="bg2"/>
                </a:solidFill>
                <a:ea typeface="华文行楷" panose="02010800040101010101" pitchFamily="2" charset="-122"/>
              </a:rPr>
              <a:pPr>
                <a:spcBef>
                  <a:spcPct val="0"/>
                </a:spcBef>
                <a:buClrTx/>
                <a:buSzTx/>
                <a:buFontTx/>
                <a:buNone/>
              </a:pPr>
              <a:t>40</a:t>
            </a:fld>
            <a:endParaRPr kumimoji="0" lang="en-US" altLang="zh-CN" sz="1000">
              <a:solidFill>
                <a:schemeClr val="bg2"/>
              </a:solidFill>
              <a:ea typeface="华文行楷" panose="02010800040101010101" pitchFamily="2" charset="-122"/>
            </a:endParaRPr>
          </a:p>
        </p:txBody>
      </p:sp>
      <p:sp>
        <p:nvSpPr>
          <p:cNvPr id="275480" name="Rectangle 24">
            <a:extLst>
              <a:ext uri="{FF2B5EF4-FFF2-40B4-BE49-F238E27FC236}">
                <a16:creationId xmlns:a16="http://schemas.microsoft.com/office/drawing/2014/main" id="{6077D970-FB4D-ECB6-76D4-406B4681EFD3}"/>
              </a:ext>
            </a:extLst>
          </p:cNvPr>
          <p:cNvSpPr>
            <a:spLocks noChangeArrowheads="1"/>
          </p:cNvSpPr>
          <p:nvPr/>
        </p:nvSpPr>
        <p:spPr bwMode="auto">
          <a:xfrm>
            <a:off x="0" y="2882900"/>
            <a:ext cx="9144000" cy="2971800"/>
          </a:xfrm>
          <a:prstGeom prst="rect">
            <a:avLst/>
          </a:prstGeom>
          <a:gradFill rotWithShape="1">
            <a:gsLst>
              <a:gs pos="0">
                <a:srgbClr val="FFFFFF"/>
              </a:gs>
              <a:gs pos="50000">
                <a:srgbClr val="FDFEDE"/>
              </a:gs>
              <a:gs pos="100000">
                <a:srgbClr val="FFFFFF"/>
              </a:gs>
            </a:gsLst>
            <a:lin ang="5400000" scaled="1"/>
          </a:gra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5481" name="Text Box 25">
            <a:extLst>
              <a:ext uri="{FF2B5EF4-FFF2-40B4-BE49-F238E27FC236}">
                <a16:creationId xmlns:a16="http://schemas.microsoft.com/office/drawing/2014/main" id="{65765800-8111-8B38-574B-1A10C6016178}"/>
              </a:ext>
            </a:extLst>
          </p:cNvPr>
          <p:cNvSpPr txBox="1">
            <a:spLocks noChangeArrowheads="1"/>
          </p:cNvSpPr>
          <p:nvPr/>
        </p:nvSpPr>
        <p:spPr bwMode="auto">
          <a:xfrm>
            <a:off x="762417" y="2068526"/>
            <a:ext cx="7777162" cy="701675"/>
          </a:xfrm>
          <a:prstGeom prst="rect">
            <a:avLst/>
          </a:prstGeom>
          <a:gradFill rotWithShape="0">
            <a:gsLst>
              <a:gs pos="0">
                <a:srgbClr val="FFFFFF"/>
              </a:gs>
              <a:gs pos="100000">
                <a:srgbClr val="EDF9F4"/>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000" b="1" dirty="0">
                <a:solidFill>
                  <a:srgbClr val="000000"/>
                </a:solidFill>
                <a:latin typeface="幼圆" pitchFamily="49" charset="-122"/>
                <a:ea typeface="幼圆" pitchFamily="49" charset="-122"/>
              </a:rPr>
              <a:t>　　风险评价是对项目经济风险进行综合分析，是依据风险对项目经济目标的影响程度进行项目风险分级排序的过程。</a:t>
            </a:r>
          </a:p>
        </p:txBody>
      </p:sp>
      <p:sp>
        <p:nvSpPr>
          <p:cNvPr id="275482" name="Rectangle 26">
            <a:extLst>
              <a:ext uri="{FF2B5EF4-FFF2-40B4-BE49-F238E27FC236}">
                <a16:creationId xmlns:a16="http://schemas.microsoft.com/office/drawing/2014/main" id="{2F8D7859-3763-81A3-2C8C-35BDD6D789B3}"/>
              </a:ext>
            </a:extLst>
          </p:cNvPr>
          <p:cNvSpPr>
            <a:spLocks noChangeArrowheads="1"/>
          </p:cNvSpPr>
          <p:nvPr/>
        </p:nvSpPr>
        <p:spPr bwMode="auto">
          <a:xfrm>
            <a:off x="762417" y="3374145"/>
            <a:ext cx="2357437" cy="396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30000"/>
              </a:spcBef>
              <a:buClrTx/>
              <a:buSzTx/>
              <a:buFontTx/>
              <a:buNone/>
            </a:pPr>
            <a:r>
              <a:rPr lang="zh-CN" altLang="en-US" sz="2000" b="1" dirty="0">
                <a:solidFill>
                  <a:srgbClr val="C89014"/>
                </a:solidFill>
                <a:latin typeface="幼圆" pitchFamily="49" charset="-122"/>
                <a:ea typeface="幼圆" pitchFamily="49" charset="-122"/>
              </a:rPr>
              <a:t>风险评价判断准则</a:t>
            </a:r>
            <a:r>
              <a:rPr lang="en-US" altLang="zh-CN" sz="2000" b="1" dirty="0">
                <a:solidFill>
                  <a:srgbClr val="C89014"/>
                </a:solidFill>
                <a:latin typeface="幼圆" pitchFamily="49" charset="-122"/>
                <a:ea typeface="幼圆" pitchFamily="49" charset="-122"/>
              </a:rPr>
              <a:t>:</a:t>
            </a:r>
          </a:p>
        </p:txBody>
      </p:sp>
      <p:grpSp>
        <p:nvGrpSpPr>
          <p:cNvPr id="275483" name="Group 27">
            <a:extLst>
              <a:ext uri="{FF2B5EF4-FFF2-40B4-BE49-F238E27FC236}">
                <a16:creationId xmlns:a16="http://schemas.microsoft.com/office/drawing/2014/main" id="{F964FF4C-CD18-DC79-9474-BA705FB48DBA}"/>
              </a:ext>
            </a:extLst>
          </p:cNvPr>
          <p:cNvGrpSpPr>
            <a:grpSpLocks/>
          </p:cNvGrpSpPr>
          <p:nvPr/>
        </p:nvGrpSpPr>
        <p:grpSpPr bwMode="auto">
          <a:xfrm>
            <a:off x="796925" y="4113213"/>
            <a:ext cx="7485063" cy="650875"/>
            <a:chOff x="502" y="2312"/>
            <a:chExt cx="4715" cy="410"/>
          </a:xfrm>
        </p:grpSpPr>
        <p:sp>
          <p:nvSpPr>
            <p:cNvPr id="53265" name="Freeform 28">
              <a:extLst>
                <a:ext uri="{FF2B5EF4-FFF2-40B4-BE49-F238E27FC236}">
                  <a16:creationId xmlns:a16="http://schemas.microsoft.com/office/drawing/2014/main" id="{584C0C41-CEC5-00B4-3CB8-71E2ECCF9141}"/>
                </a:ext>
              </a:extLst>
            </p:cNvPr>
            <p:cNvSpPr>
              <a:spLocks/>
            </p:cNvSpPr>
            <p:nvPr/>
          </p:nvSpPr>
          <p:spPr bwMode="auto">
            <a:xfrm>
              <a:off x="847" y="2721"/>
              <a:ext cx="4319" cy="1"/>
            </a:xfrm>
            <a:custGeom>
              <a:avLst/>
              <a:gdLst>
                <a:gd name="T0" fmla="*/ 0 w 1428"/>
                <a:gd name="T1" fmla="*/ 0 h 22"/>
                <a:gd name="T2" fmla="*/ 13063 w 1428"/>
                <a:gd name="T3" fmla="*/ 0 h 22"/>
                <a:gd name="T4" fmla="*/ 0 60000 65536"/>
                <a:gd name="T5" fmla="*/ 0 60000 65536"/>
              </a:gdLst>
              <a:ahLst/>
              <a:cxnLst>
                <a:cxn ang="T4">
                  <a:pos x="T0" y="T1"/>
                </a:cxn>
                <a:cxn ang="T5">
                  <a:pos x="T2" y="T3"/>
                </a:cxn>
              </a:cxnLst>
              <a:rect l="0" t="0" r="r" b="b"/>
              <a:pathLst>
                <a:path w="1428" h="22">
                  <a:moveTo>
                    <a:pt x="0" y="0"/>
                  </a:moveTo>
                  <a:lnTo>
                    <a:pt x="1428" y="22"/>
                  </a:lnTo>
                </a:path>
              </a:pathLst>
            </a:custGeom>
            <a:noFill/>
            <a:ln w="25400">
              <a:solidFill>
                <a:srgbClr val="C0C0C0"/>
              </a:solidFill>
              <a:prstDash val="sysDot"/>
              <a:round/>
              <a:headEn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266" name="Group 29">
              <a:extLst>
                <a:ext uri="{FF2B5EF4-FFF2-40B4-BE49-F238E27FC236}">
                  <a16:creationId xmlns:a16="http://schemas.microsoft.com/office/drawing/2014/main" id="{89E30463-E3CE-004A-B502-FA92254A09BE}"/>
                </a:ext>
              </a:extLst>
            </p:cNvPr>
            <p:cNvGrpSpPr>
              <a:grpSpLocks/>
            </p:cNvGrpSpPr>
            <p:nvPr/>
          </p:nvGrpSpPr>
          <p:grpSpPr bwMode="auto">
            <a:xfrm>
              <a:off x="502" y="2312"/>
              <a:ext cx="4715" cy="399"/>
              <a:chOff x="502" y="2357"/>
              <a:chExt cx="4715" cy="399"/>
            </a:xfrm>
          </p:grpSpPr>
          <p:grpSp>
            <p:nvGrpSpPr>
              <p:cNvPr id="53267" name="Group 30">
                <a:extLst>
                  <a:ext uri="{FF2B5EF4-FFF2-40B4-BE49-F238E27FC236}">
                    <a16:creationId xmlns:a16="http://schemas.microsoft.com/office/drawing/2014/main" id="{B2CA0950-55A2-AE2D-F533-74FA5DD786C3}"/>
                  </a:ext>
                </a:extLst>
              </p:cNvPr>
              <p:cNvGrpSpPr>
                <a:grpSpLocks/>
              </p:cNvGrpSpPr>
              <p:nvPr/>
            </p:nvGrpSpPr>
            <p:grpSpPr bwMode="auto">
              <a:xfrm>
                <a:off x="502" y="2357"/>
                <a:ext cx="409" cy="399"/>
                <a:chOff x="567" y="1231"/>
                <a:chExt cx="363" cy="330"/>
              </a:xfrm>
            </p:grpSpPr>
            <p:sp>
              <p:nvSpPr>
                <p:cNvPr id="53269" name="AutoShape 31">
                  <a:extLst>
                    <a:ext uri="{FF2B5EF4-FFF2-40B4-BE49-F238E27FC236}">
                      <a16:creationId xmlns:a16="http://schemas.microsoft.com/office/drawing/2014/main" id="{FCE9E1AD-2EBA-597A-5317-4223B1DC1105}"/>
                    </a:ext>
                  </a:extLst>
                </p:cNvPr>
                <p:cNvSpPr>
                  <a:spLocks noChangeArrowheads="1"/>
                </p:cNvSpPr>
                <p:nvPr/>
              </p:nvSpPr>
              <p:spPr bwMode="gray">
                <a:xfrm>
                  <a:off x="570" y="1237"/>
                  <a:ext cx="360" cy="324"/>
                </a:xfrm>
                <a:prstGeom prst="hexagon">
                  <a:avLst>
                    <a:gd name="adj" fmla="val 27778"/>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3270" name="AutoShape 32">
                  <a:extLst>
                    <a:ext uri="{FF2B5EF4-FFF2-40B4-BE49-F238E27FC236}">
                      <a16:creationId xmlns:a16="http://schemas.microsoft.com/office/drawing/2014/main" id="{9148FEAE-56BF-E5A1-3873-3CEDDC8E0146}"/>
                    </a:ext>
                  </a:extLst>
                </p:cNvPr>
                <p:cNvSpPr>
                  <a:spLocks noChangeArrowheads="1"/>
                </p:cNvSpPr>
                <p:nvPr/>
              </p:nvSpPr>
              <p:spPr bwMode="gray">
                <a:xfrm>
                  <a:off x="567" y="1231"/>
                  <a:ext cx="360" cy="324"/>
                </a:xfrm>
                <a:prstGeom prst="hexagon">
                  <a:avLst>
                    <a:gd name="adj" fmla="val 2777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3271" name="AutoShape 33">
                  <a:extLst>
                    <a:ext uri="{FF2B5EF4-FFF2-40B4-BE49-F238E27FC236}">
                      <a16:creationId xmlns:a16="http://schemas.microsoft.com/office/drawing/2014/main" id="{AAC07EA5-236C-4091-7845-1EF9E5BCE3D4}"/>
                    </a:ext>
                  </a:extLst>
                </p:cNvPr>
                <p:cNvSpPr>
                  <a:spLocks noChangeArrowheads="1"/>
                </p:cNvSpPr>
                <p:nvPr/>
              </p:nvSpPr>
              <p:spPr bwMode="gray">
                <a:xfrm>
                  <a:off x="588" y="1251"/>
                  <a:ext cx="316" cy="285"/>
                </a:xfrm>
                <a:prstGeom prst="hexagon">
                  <a:avLst>
                    <a:gd name="adj" fmla="val 27719"/>
                    <a:gd name="vf" fmla="val 115470"/>
                  </a:avLst>
                </a:prstGeom>
                <a:gradFill rotWithShape="1">
                  <a:gsLst>
                    <a:gs pos="0">
                      <a:srgbClr val="556A62"/>
                    </a:gs>
                    <a:gs pos="100000">
                      <a:srgbClr val="B8E6D3"/>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3272" name="Text Box 34">
                  <a:extLst>
                    <a:ext uri="{FF2B5EF4-FFF2-40B4-BE49-F238E27FC236}">
                      <a16:creationId xmlns:a16="http://schemas.microsoft.com/office/drawing/2014/main" id="{AE1178A0-4BC4-C3C1-F688-3C47E10F11E5}"/>
                    </a:ext>
                  </a:extLst>
                </p:cNvPr>
                <p:cNvSpPr txBox="1">
                  <a:spLocks noChangeArrowheads="1"/>
                </p:cNvSpPr>
                <p:nvPr/>
              </p:nvSpPr>
              <p:spPr bwMode="gray">
                <a:xfrm>
                  <a:off x="635" y="1296"/>
                  <a:ext cx="223" cy="20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b="1">
                      <a:solidFill>
                        <a:srgbClr val="FFFFFF"/>
                      </a:solidFill>
                      <a:latin typeface="Arial" panose="020B0604020202020204" pitchFamily="34" charset="0"/>
                      <a:ea typeface="宋体" panose="02010600030101010101" pitchFamily="2" charset="-122"/>
                    </a:rPr>
                    <a:t>1</a:t>
                  </a:r>
                </a:p>
              </p:txBody>
            </p:sp>
          </p:grpSp>
          <p:sp>
            <p:nvSpPr>
              <p:cNvPr id="53268" name="Rectangle 35">
                <a:extLst>
                  <a:ext uri="{FF2B5EF4-FFF2-40B4-BE49-F238E27FC236}">
                    <a16:creationId xmlns:a16="http://schemas.microsoft.com/office/drawing/2014/main" id="{BA3A4431-A1C8-A364-B984-6509F7B2CA76}"/>
                  </a:ext>
                </a:extLst>
              </p:cNvPr>
              <p:cNvSpPr>
                <a:spLocks noChangeArrowheads="1"/>
              </p:cNvSpPr>
              <p:nvPr/>
            </p:nvSpPr>
            <p:spPr bwMode="auto">
              <a:xfrm>
                <a:off x="882" y="2412"/>
                <a:ext cx="433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05000"/>
                  </a:lnSpc>
                  <a:spcBef>
                    <a:spcPct val="40000"/>
                  </a:spcBef>
                  <a:buClr>
                    <a:schemeClr val="tx1"/>
                  </a:buClr>
                  <a:buSzPct val="70000"/>
                </a:pPr>
                <a:r>
                  <a:rPr kumimoji="0" lang="zh-CN" altLang="en-US" sz="2000" b="1" dirty="0">
                    <a:solidFill>
                      <a:srgbClr val="000000"/>
                    </a:solidFill>
                    <a:ea typeface="幼圆" pitchFamily="49" charset="-122"/>
                  </a:rPr>
                  <a:t>以经济指标的累计概率、期望值和标准差等为判别标准</a:t>
                </a:r>
              </a:p>
            </p:txBody>
          </p:sp>
        </p:grpSp>
      </p:grpSp>
      <p:grpSp>
        <p:nvGrpSpPr>
          <p:cNvPr id="275492" name="Group 36">
            <a:extLst>
              <a:ext uri="{FF2B5EF4-FFF2-40B4-BE49-F238E27FC236}">
                <a16:creationId xmlns:a16="http://schemas.microsoft.com/office/drawing/2014/main" id="{70531093-307B-A95E-C339-6280257F319F}"/>
              </a:ext>
            </a:extLst>
          </p:cNvPr>
          <p:cNvGrpSpPr>
            <a:grpSpLocks/>
          </p:cNvGrpSpPr>
          <p:nvPr/>
        </p:nvGrpSpPr>
        <p:grpSpPr bwMode="auto">
          <a:xfrm>
            <a:off x="782638" y="5205413"/>
            <a:ext cx="7523162" cy="630237"/>
            <a:chOff x="521" y="1979"/>
            <a:chExt cx="4739" cy="397"/>
          </a:xfrm>
        </p:grpSpPr>
        <p:grpSp>
          <p:nvGrpSpPr>
            <p:cNvPr id="53258" name="Group 37">
              <a:extLst>
                <a:ext uri="{FF2B5EF4-FFF2-40B4-BE49-F238E27FC236}">
                  <a16:creationId xmlns:a16="http://schemas.microsoft.com/office/drawing/2014/main" id="{F13F5552-7DD8-1B3D-BC4F-8073141EFA14}"/>
                </a:ext>
              </a:extLst>
            </p:cNvPr>
            <p:cNvGrpSpPr>
              <a:grpSpLocks/>
            </p:cNvGrpSpPr>
            <p:nvPr/>
          </p:nvGrpSpPr>
          <p:grpSpPr bwMode="auto">
            <a:xfrm>
              <a:off x="521" y="1979"/>
              <a:ext cx="409" cy="397"/>
              <a:chOff x="567" y="1768"/>
              <a:chExt cx="363" cy="330"/>
            </a:xfrm>
          </p:grpSpPr>
          <p:sp>
            <p:nvSpPr>
              <p:cNvPr id="53261" name="AutoShape 38">
                <a:extLst>
                  <a:ext uri="{FF2B5EF4-FFF2-40B4-BE49-F238E27FC236}">
                    <a16:creationId xmlns:a16="http://schemas.microsoft.com/office/drawing/2014/main" id="{5341936B-57AD-6B60-E2F7-AE6C7A62A9DC}"/>
                  </a:ext>
                </a:extLst>
              </p:cNvPr>
              <p:cNvSpPr>
                <a:spLocks noChangeArrowheads="1"/>
              </p:cNvSpPr>
              <p:nvPr/>
            </p:nvSpPr>
            <p:spPr bwMode="gray">
              <a:xfrm>
                <a:off x="570" y="1774"/>
                <a:ext cx="360" cy="324"/>
              </a:xfrm>
              <a:prstGeom prst="hexagon">
                <a:avLst>
                  <a:gd name="adj" fmla="val 27778"/>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3262" name="AutoShape 39">
                <a:extLst>
                  <a:ext uri="{FF2B5EF4-FFF2-40B4-BE49-F238E27FC236}">
                    <a16:creationId xmlns:a16="http://schemas.microsoft.com/office/drawing/2014/main" id="{AF0F87E3-6F25-5DE2-9E03-400275A9F7A8}"/>
                  </a:ext>
                </a:extLst>
              </p:cNvPr>
              <p:cNvSpPr>
                <a:spLocks noChangeArrowheads="1"/>
              </p:cNvSpPr>
              <p:nvPr/>
            </p:nvSpPr>
            <p:spPr bwMode="gray">
              <a:xfrm>
                <a:off x="567" y="1768"/>
                <a:ext cx="360" cy="324"/>
              </a:xfrm>
              <a:prstGeom prst="hexagon">
                <a:avLst>
                  <a:gd name="adj" fmla="val 2777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3263" name="AutoShape 40">
                <a:extLst>
                  <a:ext uri="{FF2B5EF4-FFF2-40B4-BE49-F238E27FC236}">
                    <a16:creationId xmlns:a16="http://schemas.microsoft.com/office/drawing/2014/main" id="{D81BCD9D-4870-B791-11F3-813034C6A20F}"/>
                  </a:ext>
                </a:extLst>
              </p:cNvPr>
              <p:cNvSpPr>
                <a:spLocks noChangeArrowheads="1"/>
              </p:cNvSpPr>
              <p:nvPr/>
            </p:nvSpPr>
            <p:spPr bwMode="gray">
              <a:xfrm>
                <a:off x="588" y="1788"/>
                <a:ext cx="316" cy="285"/>
              </a:xfrm>
              <a:prstGeom prst="hexagon">
                <a:avLst>
                  <a:gd name="adj" fmla="val 27719"/>
                  <a:gd name="vf" fmla="val 115470"/>
                </a:avLst>
              </a:prstGeom>
              <a:gradFill rotWithShape="1">
                <a:gsLst>
                  <a:gs pos="0">
                    <a:srgbClr val="576869"/>
                  </a:gs>
                  <a:gs pos="100000">
                    <a:srgbClr val="BBE0E3"/>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3264" name="Text Box 41">
                <a:extLst>
                  <a:ext uri="{FF2B5EF4-FFF2-40B4-BE49-F238E27FC236}">
                    <a16:creationId xmlns:a16="http://schemas.microsoft.com/office/drawing/2014/main" id="{F715AE3C-7827-C41C-C325-B3F3B04D95F8}"/>
                  </a:ext>
                </a:extLst>
              </p:cNvPr>
              <p:cNvSpPr txBox="1">
                <a:spLocks noChangeArrowheads="1"/>
              </p:cNvSpPr>
              <p:nvPr/>
            </p:nvSpPr>
            <p:spPr bwMode="gray">
              <a:xfrm>
                <a:off x="634" y="1837"/>
                <a:ext cx="223" cy="20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zh-CN" sz="2000" b="1">
                    <a:solidFill>
                      <a:srgbClr val="FFFFFF"/>
                    </a:solidFill>
                    <a:latin typeface="Arial" panose="020B0604020202020204" pitchFamily="34" charset="0"/>
                    <a:ea typeface="宋体" panose="02010600030101010101" pitchFamily="2" charset="-122"/>
                  </a:rPr>
                  <a:t>2</a:t>
                </a:r>
              </a:p>
            </p:txBody>
          </p:sp>
        </p:grpSp>
        <p:sp>
          <p:nvSpPr>
            <p:cNvPr id="53259" name="Freeform 42">
              <a:extLst>
                <a:ext uri="{FF2B5EF4-FFF2-40B4-BE49-F238E27FC236}">
                  <a16:creationId xmlns:a16="http://schemas.microsoft.com/office/drawing/2014/main" id="{438E3757-F2BA-F19E-B5AD-350714C7819B}"/>
                </a:ext>
              </a:extLst>
            </p:cNvPr>
            <p:cNvSpPr>
              <a:spLocks/>
            </p:cNvSpPr>
            <p:nvPr/>
          </p:nvSpPr>
          <p:spPr bwMode="auto">
            <a:xfrm>
              <a:off x="884" y="2336"/>
              <a:ext cx="4319" cy="1"/>
            </a:xfrm>
            <a:custGeom>
              <a:avLst/>
              <a:gdLst>
                <a:gd name="T0" fmla="*/ 0 w 1428"/>
                <a:gd name="T1" fmla="*/ 0 h 22"/>
                <a:gd name="T2" fmla="*/ 13063 w 1428"/>
                <a:gd name="T3" fmla="*/ 0 h 22"/>
                <a:gd name="T4" fmla="*/ 0 60000 65536"/>
                <a:gd name="T5" fmla="*/ 0 60000 65536"/>
              </a:gdLst>
              <a:ahLst/>
              <a:cxnLst>
                <a:cxn ang="T4">
                  <a:pos x="T0" y="T1"/>
                </a:cxn>
                <a:cxn ang="T5">
                  <a:pos x="T2" y="T3"/>
                </a:cxn>
              </a:cxnLst>
              <a:rect l="0" t="0" r="r" b="b"/>
              <a:pathLst>
                <a:path w="1428" h="22">
                  <a:moveTo>
                    <a:pt x="0" y="0"/>
                  </a:moveTo>
                  <a:lnTo>
                    <a:pt x="1428" y="22"/>
                  </a:lnTo>
                </a:path>
              </a:pathLst>
            </a:custGeom>
            <a:noFill/>
            <a:ln w="25400">
              <a:solidFill>
                <a:srgbClr val="C0C0C0"/>
              </a:solidFill>
              <a:prstDash val="sysDot"/>
              <a:round/>
              <a:headEn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0" name="Rectangle 43">
              <a:extLst>
                <a:ext uri="{FF2B5EF4-FFF2-40B4-BE49-F238E27FC236}">
                  <a16:creationId xmlns:a16="http://schemas.microsoft.com/office/drawing/2014/main" id="{EB9E49D2-266C-B904-2B92-7D467D818BD9}"/>
                </a:ext>
              </a:extLst>
            </p:cNvPr>
            <p:cNvSpPr>
              <a:spLocks noChangeArrowheads="1"/>
            </p:cNvSpPr>
            <p:nvPr/>
          </p:nvSpPr>
          <p:spPr bwMode="auto">
            <a:xfrm>
              <a:off x="906" y="2024"/>
              <a:ext cx="4354"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05000"/>
                </a:lnSpc>
                <a:spcBef>
                  <a:spcPct val="40000"/>
                </a:spcBef>
                <a:buClr>
                  <a:schemeClr val="tx1"/>
                </a:buClr>
                <a:buSzPct val="70000"/>
              </a:pPr>
              <a:r>
                <a:rPr kumimoji="0" lang="zh-CN" altLang="en-US" sz="2000" b="1">
                  <a:solidFill>
                    <a:srgbClr val="000000"/>
                  </a:solidFill>
                  <a:ea typeface="幼圆" pitchFamily="49" charset="-122"/>
                </a:rPr>
                <a:t>以综合风险等级为判别标准</a:t>
              </a:r>
            </a:p>
          </p:txBody>
        </p:sp>
      </p:grpSp>
      <p:sp>
        <p:nvSpPr>
          <p:cNvPr id="275500" name="Text Box 44">
            <a:extLst>
              <a:ext uri="{FF2B5EF4-FFF2-40B4-BE49-F238E27FC236}">
                <a16:creationId xmlns:a16="http://schemas.microsoft.com/office/drawing/2014/main" id="{C88495C0-B861-B542-1199-F9EA706E94E9}"/>
              </a:ext>
            </a:extLst>
          </p:cNvPr>
          <p:cNvSpPr txBox="1">
            <a:spLocks noChangeArrowheads="1"/>
          </p:cNvSpPr>
          <p:nvPr/>
        </p:nvSpPr>
        <p:spPr bwMode="auto">
          <a:xfrm>
            <a:off x="476545" y="1203307"/>
            <a:ext cx="3867150" cy="581057"/>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zh-CN" altLang="en-US" sz="2400" b="1" dirty="0">
                <a:solidFill>
                  <a:srgbClr val="000000"/>
                </a:solidFill>
                <a:latin typeface="幼圆" pitchFamily="49" charset="-122"/>
                <a:ea typeface="幼圆" pitchFamily="49" charset="-122"/>
              </a:rPr>
              <a:t>（</a:t>
            </a:r>
            <a:r>
              <a:rPr kumimoji="0" lang="en-US" altLang="zh-CN" sz="2400" b="1" dirty="0">
                <a:solidFill>
                  <a:srgbClr val="000000"/>
                </a:solidFill>
                <a:latin typeface="幼圆" pitchFamily="49" charset="-122"/>
                <a:ea typeface="幼圆" pitchFamily="49" charset="-122"/>
              </a:rPr>
              <a:t>3</a:t>
            </a:r>
            <a:r>
              <a:rPr kumimoji="0" lang="zh-CN" altLang="en-US" sz="2400" b="1" dirty="0">
                <a:solidFill>
                  <a:srgbClr val="000000"/>
                </a:solidFill>
                <a:latin typeface="幼圆" pitchFamily="49" charset="-122"/>
                <a:ea typeface="幼圆" pitchFamily="49" charset="-122"/>
              </a:rPr>
              <a:t>）风险评价</a:t>
            </a:r>
          </a:p>
        </p:txBody>
      </p:sp>
      <p:sp>
        <p:nvSpPr>
          <p:cNvPr id="3" name="Rectangle 2">
            <a:extLst>
              <a:ext uri="{FF2B5EF4-FFF2-40B4-BE49-F238E27FC236}">
                <a16:creationId xmlns:a16="http://schemas.microsoft.com/office/drawing/2014/main" id="{20A80F32-3C8E-8D08-7504-6A045DAC38D8}"/>
              </a:ext>
            </a:extLst>
          </p:cNvPr>
          <p:cNvSpPr>
            <a:spLocks noGrp="1" noChangeArrowheads="1"/>
          </p:cNvSpPr>
          <p:nvPr>
            <p:ph type="title"/>
          </p:nvPr>
        </p:nvSpPr>
        <p:spPr>
          <a:xfrm>
            <a:off x="1150938" y="142875"/>
            <a:ext cx="7793037" cy="838200"/>
          </a:xfrm>
        </p:spPr>
        <p:txBody>
          <a:bodyPr/>
          <a:lstStyle/>
          <a:p>
            <a:pPr eaLnBrk="1" hangingPunct="1"/>
            <a:r>
              <a:rPr lang="en-US" altLang="zh-CN" dirty="0"/>
              <a:t>3</a:t>
            </a:r>
            <a:r>
              <a:rPr lang="en-US" altLang="zh-CN" kern="0" dirty="0"/>
              <a:t>.</a:t>
            </a:r>
            <a:r>
              <a:rPr lang="zh-CN" altLang="en-US" kern="0" dirty="0"/>
              <a:t>风险决策</a:t>
            </a:r>
            <a:endParaRPr lang="zh-CN" altLang="en-US"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5500"/>
                                        </p:tgtEl>
                                        <p:attrNameLst>
                                          <p:attrName>style.visibility</p:attrName>
                                        </p:attrNameLst>
                                      </p:cBhvr>
                                      <p:to>
                                        <p:strVal val="visible"/>
                                      </p:to>
                                    </p:set>
                                    <p:animEffect transition="in" filter="slide(fromBottom)">
                                      <p:cBhvr>
                                        <p:cTn id="7" dur="500"/>
                                        <p:tgtEl>
                                          <p:spTgt spid="275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75481"/>
                                        </p:tgtEl>
                                        <p:attrNameLst>
                                          <p:attrName>style.visibility</p:attrName>
                                        </p:attrNameLst>
                                      </p:cBhvr>
                                      <p:to>
                                        <p:strVal val="visible"/>
                                      </p:to>
                                    </p:set>
                                    <p:animEffect transition="in" filter="fade">
                                      <p:cBhvr>
                                        <p:cTn id="12" dur="500"/>
                                        <p:tgtEl>
                                          <p:spTgt spid="275481"/>
                                        </p:tgtEl>
                                      </p:cBhvr>
                                    </p:animEffect>
                                    <p:anim calcmode="lin" valueType="num">
                                      <p:cBhvr>
                                        <p:cTn id="13" dur="500" fill="hold"/>
                                        <p:tgtEl>
                                          <p:spTgt spid="275481"/>
                                        </p:tgtEl>
                                        <p:attrNameLst>
                                          <p:attrName>ppt_x</p:attrName>
                                        </p:attrNameLst>
                                      </p:cBhvr>
                                      <p:tavLst>
                                        <p:tav tm="0">
                                          <p:val>
                                            <p:strVal val="#ppt_x"/>
                                          </p:val>
                                        </p:tav>
                                        <p:tav tm="100000">
                                          <p:val>
                                            <p:strVal val="#ppt_x"/>
                                          </p:val>
                                        </p:tav>
                                      </p:tavLst>
                                    </p:anim>
                                    <p:anim calcmode="lin" valueType="num">
                                      <p:cBhvr>
                                        <p:cTn id="14" dur="500" fill="hold"/>
                                        <p:tgtEl>
                                          <p:spTgt spid="275481"/>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nodeType="clickEffect">
                                  <p:stCondLst>
                                    <p:cond delay="0"/>
                                  </p:stCondLst>
                                  <p:childTnLst>
                                    <p:set>
                                      <p:cBhvr>
                                        <p:cTn id="18" dur="1" fill="hold">
                                          <p:stCondLst>
                                            <p:cond delay="0"/>
                                          </p:stCondLst>
                                        </p:cTn>
                                        <p:tgtEl>
                                          <p:spTgt spid="275482"/>
                                        </p:tgtEl>
                                        <p:attrNameLst>
                                          <p:attrName>style.visibility</p:attrName>
                                        </p:attrNameLst>
                                      </p:cBhvr>
                                      <p:to>
                                        <p:strVal val="visible"/>
                                      </p:to>
                                    </p:set>
                                    <p:animEffect transition="in" filter="slide(fromLeft)">
                                      <p:cBhvr>
                                        <p:cTn id="19" dur="500"/>
                                        <p:tgtEl>
                                          <p:spTgt spid="27548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275480"/>
                                        </p:tgtEl>
                                        <p:attrNameLst>
                                          <p:attrName>style.visibility</p:attrName>
                                        </p:attrNameLst>
                                      </p:cBhvr>
                                      <p:to>
                                        <p:strVal val="visible"/>
                                      </p:to>
                                    </p:set>
                                    <p:animEffect transition="in" filter="fade">
                                      <p:cBhvr>
                                        <p:cTn id="24" dur="500"/>
                                        <p:tgtEl>
                                          <p:spTgt spid="275480"/>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275483"/>
                                        </p:tgtEl>
                                        <p:attrNameLst>
                                          <p:attrName>style.visibility</p:attrName>
                                        </p:attrNameLst>
                                      </p:cBhvr>
                                      <p:to>
                                        <p:strVal val="visible"/>
                                      </p:to>
                                    </p:set>
                                    <p:animEffect transition="in" filter="wipe(left)">
                                      <p:cBhvr>
                                        <p:cTn id="28" dur="500"/>
                                        <p:tgtEl>
                                          <p:spTgt spid="27548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75492"/>
                                        </p:tgtEl>
                                        <p:attrNameLst>
                                          <p:attrName>style.visibility</p:attrName>
                                        </p:attrNameLst>
                                      </p:cBhvr>
                                      <p:to>
                                        <p:strVal val="visible"/>
                                      </p:to>
                                    </p:set>
                                    <p:animEffect transition="in" filter="wipe(left)">
                                      <p:cBhvr>
                                        <p:cTn id="33" dur="500"/>
                                        <p:tgtEl>
                                          <p:spTgt spid="275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80" grpId="0" animBg="1"/>
      <p:bldP spid="275481" grpId="0" animBg="1"/>
      <p:bldP spid="275482" grpId="0"/>
      <p:bldP spid="27550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a:extLst>
              <a:ext uri="{FF2B5EF4-FFF2-40B4-BE49-F238E27FC236}">
                <a16:creationId xmlns:a16="http://schemas.microsoft.com/office/drawing/2014/main" id="{2576B7AD-87CC-3C77-A814-29CAEC98167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481874B-005F-8D44-8091-B5463AE679D2}" type="slidenum">
              <a:rPr kumimoji="0" lang="en-US" altLang="zh-CN" sz="1000">
                <a:solidFill>
                  <a:schemeClr val="bg2"/>
                </a:solidFill>
                <a:ea typeface="华文行楷" panose="02010800040101010101" pitchFamily="2" charset="-122"/>
              </a:rPr>
              <a:pPr>
                <a:spcBef>
                  <a:spcPct val="0"/>
                </a:spcBef>
                <a:buClrTx/>
                <a:buSzTx/>
                <a:buFontTx/>
                <a:buNone/>
              </a:pPr>
              <a:t>41</a:t>
            </a:fld>
            <a:endParaRPr kumimoji="0" lang="en-US" altLang="zh-CN" sz="1000">
              <a:solidFill>
                <a:schemeClr val="bg2"/>
              </a:solidFill>
              <a:ea typeface="华文行楷" panose="02010800040101010101" pitchFamily="2" charset="-122"/>
            </a:endParaRPr>
          </a:p>
        </p:txBody>
      </p:sp>
      <p:sp>
        <p:nvSpPr>
          <p:cNvPr id="276483" name="Text Box 3">
            <a:extLst>
              <a:ext uri="{FF2B5EF4-FFF2-40B4-BE49-F238E27FC236}">
                <a16:creationId xmlns:a16="http://schemas.microsoft.com/office/drawing/2014/main" id="{CD3967D6-329C-0571-F9D6-A8A567847813}"/>
              </a:ext>
            </a:extLst>
          </p:cNvPr>
          <p:cNvSpPr txBox="1">
            <a:spLocks noChangeArrowheads="1"/>
          </p:cNvSpPr>
          <p:nvPr/>
        </p:nvSpPr>
        <p:spPr bwMode="auto">
          <a:xfrm>
            <a:off x="792163" y="1403350"/>
            <a:ext cx="7777162" cy="1373188"/>
          </a:xfrm>
          <a:prstGeom prst="rect">
            <a:avLst/>
          </a:prstGeom>
          <a:gradFill rotWithShape="0">
            <a:gsLst>
              <a:gs pos="0">
                <a:srgbClr val="FFFFFF"/>
              </a:gs>
              <a:gs pos="100000">
                <a:srgbClr val="EDF9F4"/>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40000"/>
              </a:lnSpc>
              <a:spcBef>
                <a:spcPct val="0"/>
              </a:spcBef>
              <a:buClrTx/>
              <a:buSzTx/>
              <a:buFontTx/>
              <a:buNone/>
            </a:pPr>
            <a:r>
              <a:rPr lang="zh-CN" altLang="en-US" sz="2000" b="1" dirty="0">
                <a:solidFill>
                  <a:srgbClr val="000000"/>
                </a:solidFill>
                <a:latin typeface="幼圆" pitchFamily="49" charset="-122"/>
                <a:ea typeface="幼圆" pitchFamily="49" charset="-122"/>
              </a:rPr>
              <a:t>　　根据风险因素发生的可能性及其造成损失的程度，建立综合风险等级的矩阵，将综合风险分为</a:t>
            </a:r>
            <a:r>
              <a:rPr lang="zh-CN" altLang="en-US" sz="2000" b="1" dirty="0">
                <a:solidFill>
                  <a:srgbClr val="FF0000"/>
                </a:solidFill>
                <a:latin typeface="幼圆" pitchFamily="49" charset="-122"/>
                <a:ea typeface="幼圆" pitchFamily="49" charset="-122"/>
              </a:rPr>
              <a:t>风险很强的</a:t>
            </a:r>
            <a:r>
              <a:rPr lang="en-US" altLang="zh-CN" sz="2000" b="1" dirty="0">
                <a:solidFill>
                  <a:srgbClr val="FF0000"/>
                </a:solidFill>
                <a:latin typeface="幼圆" pitchFamily="49" charset="-122"/>
                <a:ea typeface="幼圆" pitchFamily="49" charset="-122"/>
              </a:rPr>
              <a:t>K</a:t>
            </a:r>
            <a:r>
              <a:rPr lang="zh-CN" altLang="en-US" sz="2000" b="1" dirty="0">
                <a:solidFill>
                  <a:srgbClr val="FF0000"/>
                </a:solidFill>
                <a:latin typeface="幼圆" pitchFamily="49" charset="-122"/>
                <a:ea typeface="幼圆" pitchFamily="49" charset="-122"/>
              </a:rPr>
              <a:t>级</a:t>
            </a:r>
            <a:r>
              <a:rPr lang="zh-CN" altLang="en-US" sz="2000" b="1" dirty="0">
                <a:solidFill>
                  <a:srgbClr val="000000"/>
                </a:solidFill>
                <a:latin typeface="幼圆" pitchFamily="49" charset="-122"/>
                <a:ea typeface="幼圆" pitchFamily="49" charset="-122"/>
              </a:rPr>
              <a:t>，</a:t>
            </a:r>
            <a:r>
              <a:rPr lang="zh-CN" altLang="en-US" sz="2000" b="1" dirty="0">
                <a:solidFill>
                  <a:srgbClr val="7030A0"/>
                </a:solidFill>
                <a:latin typeface="幼圆" pitchFamily="49" charset="-122"/>
                <a:ea typeface="幼圆" pitchFamily="49" charset="-122"/>
              </a:rPr>
              <a:t>风险强的</a:t>
            </a:r>
            <a:r>
              <a:rPr lang="en-US" altLang="zh-CN" sz="2000" b="1" dirty="0">
                <a:solidFill>
                  <a:srgbClr val="7030A0"/>
                </a:solidFill>
                <a:latin typeface="幼圆" pitchFamily="49" charset="-122"/>
                <a:ea typeface="幼圆" pitchFamily="49" charset="-122"/>
              </a:rPr>
              <a:t>M</a:t>
            </a:r>
            <a:r>
              <a:rPr lang="zh-CN" altLang="en-US" sz="2000" b="1" dirty="0">
                <a:solidFill>
                  <a:srgbClr val="7030A0"/>
                </a:solidFill>
                <a:latin typeface="幼圆" pitchFamily="49" charset="-122"/>
                <a:ea typeface="幼圆" pitchFamily="49" charset="-122"/>
              </a:rPr>
              <a:t>级</a:t>
            </a:r>
            <a:r>
              <a:rPr lang="zh-CN" altLang="en-US" sz="2000" b="1" dirty="0">
                <a:solidFill>
                  <a:srgbClr val="000000"/>
                </a:solidFill>
                <a:latin typeface="幼圆" pitchFamily="49" charset="-122"/>
                <a:ea typeface="幼圆" pitchFamily="49" charset="-122"/>
              </a:rPr>
              <a:t>，</a:t>
            </a:r>
            <a:r>
              <a:rPr lang="zh-CN" altLang="en-US" sz="2000" b="1" dirty="0">
                <a:solidFill>
                  <a:srgbClr val="C89014"/>
                </a:solidFill>
                <a:latin typeface="幼圆" pitchFamily="49" charset="-122"/>
                <a:ea typeface="幼圆" pitchFamily="49" charset="-122"/>
              </a:rPr>
              <a:t>风险较强的</a:t>
            </a:r>
            <a:r>
              <a:rPr lang="en-US" altLang="zh-CN" sz="2000" b="1" dirty="0">
                <a:solidFill>
                  <a:srgbClr val="C89014"/>
                </a:solidFill>
                <a:latin typeface="幼圆" pitchFamily="49" charset="-122"/>
                <a:ea typeface="幼圆" pitchFamily="49" charset="-122"/>
              </a:rPr>
              <a:t>T</a:t>
            </a:r>
            <a:r>
              <a:rPr lang="zh-CN" altLang="en-US" sz="2000" b="1" dirty="0">
                <a:solidFill>
                  <a:srgbClr val="C89014"/>
                </a:solidFill>
                <a:latin typeface="幼圆" pitchFamily="49" charset="-122"/>
                <a:ea typeface="幼圆" pitchFamily="49" charset="-122"/>
              </a:rPr>
              <a:t>级</a:t>
            </a:r>
            <a:r>
              <a:rPr lang="zh-CN" altLang="en-US" sz="2000" b="1" dirty="0">
                <a:solidFill>
                  <a:srgbClr val="000000"/>
                </a:solidFill>
                <a:latin typeface="幼圆" pitchFamily="49" charset="-122"/>
                <a:ea typeface="幼圆" pitchFamily="49" charset="-122"/>
              </a:rPr>
              <a:t>，</a:t>
            </a:r>
            <a:r>
              <a:rPr lang="zh-CN" altLang="en-US" sz="2000" b="1" dirty="0">
                <a:solidFill>
                  <a:srgbClr val="00B050"/>
                </a:solidFill>
                <a:latin typeface="幼圆" pitchFamily="49" charset="-122"/>
                <a:ea typeface="幼圆" pitchFamily="49" charset="-122"/>
              </a:rPr>
              <a:t>风险适度的</a:t>
            </a:r>
            <a:r>
              <a:rPr lang="en-US" altLang="zh-CN" sz="2000" b="1" dirty="0">
                <a:solidFill>
                  <a:srgbClr val="00B050"/>
                </a:solidFill>
                <a:latin typeface="幼圆" pitchFamily="49" charset="-122"/>
                <a:ea typeface="幼圆" pitchFamily="49" charset="-122"/>
              </a:rPr>
              <a:t>R</a:t>
            </a:r>
            <a:r>
              <a:rPr lang="zh-CN" altLang="en-US" sz="2000" b="1" dirty="0">
                <a:solidFill>
                  <a:srgbClr val="00B050"/>
                </a:solidFill>
                <a:latin typeface="幼圆" pitchFamily="49" charset="-122"/>
                <a:ea typeface="幼圆" pitchFamily="49" charset="-122"/>
              </a:rPr>
              <a:t>级</a:t>
            </a:r>
            <a:r>
              <a:rPr lang="zh-CN" altLang="en-US" sz="2000" b="1" dirty="0">
                <a:solidFill>
                  <a:srgbClr val="000000"/>
                </a:solidFill>
                <a:latin typeface="幼圆" pitchFamily="49" charset="-122"/>
                <a:ea typeface="幼圆" pitchFamily="49" charset="-122"/>
              </a:rPr>
              <a:t>和</a:t>
            </a:r>
            <a:r>
              <a:rPr lang="zh-CN" altLang="en-US" sz="2000" b="1" dirty="0">
                <a:solidFill>
                  <a:srgbClr val="00B0F0"/>
                </a:solidFill>
                <a:latin typeface="幼圆" pitchFamily="49" charset="-122"/>
                <a:ea typeface="幼圆" pitchFamily="49" charset="-122"/>
              </a:rPr>
              <a:t>风险弱的</a:t>
            </a:r>
            <a:r>
              <a:rPr lang="en-US" altLang="zh-CN" sz="2000" b="1" dirty="0">
                <a:solidFill>
                  <a:srgbClr val="00B0F0"/>
                </a:solidFill>
                <a:latin typeface="幼圆" pitchFamily="49" charset="-122"/>
                <a:ea typeface="幼圆" pitchFamily="49" charset="-122"/>
              </a:rPr>
              <a:t>I</a:t>
            </a:r>
            <a:r>
              <a:rPr lang="zh-CN" altLang="en-US" sz="2000" b="1" dirty="0">
                <a:solidFill>
                  <a:srgbClr val="00B0F0"/>
                </a:solidFill>
                <a:latin typeface="幼圆" pitchFamily="49" charset="-122"/>
                <a:ea typeface="幼圆" pitchFamily="49" charset="-122"/>
              </a:rPr>
              <a:t>级</a:t>
            </a:r>
            <a:r>
              <a:rPr lang="zh-CN" altLang="en-US" sz="2000" b="1" dirty="0">
                <a:solidFill>
                  <a:srgbClr val="000000"/>
                </a:solidFill>
                <a:latin typeface="幼圆" pitchFamily="49" charset="-122"/>
                <a:ea typeface="幼圆" pitchFamily="49" charset="-122"/>
              </a:rPr>
              <a:t>。</a:t>
            </a:r>
          </a:p>
        </p:txBody>
      </p:sp>
      <p:graphicFrame>
        <p:nvGraphicFramePr>
          <p:cNvPr id="276672" name="Group 192">
            <a:extLst>
              <a:ext uri="{FF2B5EF4-FFF2-40B4-BE49-F238E27FC236}">
                <a16:creationId xmlns:a16="http://schemas.microsoft.com/office/drawing/2014/main" id="{41D78AD1-8795-5F7D-12A8-E7B697450C8A}"/>
              </a:ext>
            </a:extLst>
          </p:cNvPr>
          <p:cNvGraphicFramePr>
            <a:graphicFrameLocks noGrp="1"/>
          </p:cNvGraphicFramePr>
          <p:nvPr>
            <p:extLst>
              <p:ext uri="{D42A27DB-BD31-4B8C-83A1-F6EECF244321}">
                <p14:modId xmlns:p14="http://schemas.microsoft.com/office/powerpoint/2010/main" val="1414164032"/>
              </p:ext>
            </p:extLst>
          </p:nvPr>
        </p:nvGraphicFramePr>
        <p:xfrm>
          <a:off x="971550" y="3024188"/>
          <a:ext cx="7369175" cy="2790828"/>
        </p:xfrm>
        <a:graphic>
          <a:graphicData uri="http://schemas.openxmlformats.org/drawingml/2006/table">
            <a:tbl>
              <a:tblPr/>
              <a:tblGrid>
                <a:gridCol w="1228725">
                  <a:extLst>
                    <a:ext uri="{9D8B030D-6E8A-4147-A177-3AD203B41FA5}">
                      <a16:colId xmlns:a16="http://schemas.microsoft.com/office/drawing/2014/main" val="3240276079"/>
                    </a:ext>
                  </a:extLst>
                </a:gridCol>
                <a:gridCol w="1228725">
                  <a:extLst>
                    <a:ext uri="{9D8B030D-6E8A-4147-A177-3AD203B41FA5}">
                      <a16:colId xmlns:a16="http://schemas.microsoft.com/office/drawing/2014/main" val="3825516147"/>
                    </a:ext>
                  </a:extLst>
                </a:gridCol>
                <a:gridCol w="1228725">
                  <a:extLst>
                    <a:ext uri="{9D8B030D-6E8A-4147-A177-3AD203B41FA5}">
                      <a16:colId xmlns:a16="http://schemas.microsoft.com/office/drawing/2014/main" val="474982633"/>
                    </a:ext>
                  </a:extLst>
                </a:gridCol>
                <a:gridCol w="1263650">
                  <a:extLst>
                    <a:ext uri="{9D8B030D-6E8A-4147-A177-3AD203B41FA5}">
                      <a16:colId xmlns:a16="http://schemas.microsoft.com/office/drawing/2014/main" val="1708157070"/>
                    </a:ext>
                  </a:extLst>
                </a:gridCol>
                <a:gridCol w="1190625">
                  <a:extLst>
                    <a:ext uri="{9D8B030D-6E8A-4147-A177-3AD203B41FA5}">
                      <a16:colId xmlns:a16="http://schemas.microsoft.com/office/drawing/2014/main" val="49721301"/>
                    </a:ext>
                  </a:extLst>
                </a:gridCol>
                <a:gridCol w="1228725">
                  <a:extLst>
                    <a:ext uri="{9D8B030D-6E8A-4147-A177-3AD203B41FA5}">
                      <a16:colId xmlns:a16="http://schemas.microsoft.com/office/drawing/2014/main" val="2122191968"/>
                    </a:ext>
                  </a:extLst>
                </a:gridCol>
              </a:tblGrid>
              <a:tr h="465138">
                <a:tc rowSpan="2" gridSpan="2">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综合风险等级</a:t>
                      </a:r>
                    </a:p>
                  </a:txBody>
                  <a:tcPr anchor="ct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4">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风险影响的程度</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24447984"/>
                  </a:ext>
                </a:extLst>
              </a:tr>
              <a:tr h="465138">
                <a:tc gridSpan="2" vMerge="1">
                  <a:txBody>
                    <a:bodyPr/>
                    <a:lstStyle/>
                    <a:p>
                      <a:endParaRPr lang="zh-CN" altLang="en-US"/>
                    </a:p>
                  </a:txBody>
                  <a:tcPr/>
                </a:tc>
                <a:tc hMerge="1" vMerge="1">
                  <a:txBody>
                    <a:bodyPr/>
                    <a:lstStyle/>
                    <a:p>
                      <a:endParaRPr lang="zh-CN" altLang="en-US"/>
                    </a:p>
                  </a:txBody>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严重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较大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适度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低</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8784496"/>
                  </a:ext>
                </a:extLst>
              </a:tr>
              <a:tr h="465138">
                <a:tc rowSpan="4">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风险的</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可能性</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FF0000"/>
                          </a:solidFill>
                          <a:effectLst/>
                          <a:latin typeface="幼圆" pitchFamily="49" charset="-122"/>
                          <a:ea typeface="幼圆" pitchFamily="49" charset="-122"/>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7030A0"/>
                          </a:solidFill>
                          <a:effectLst/>
                          <a:latin typeface="幼圆" pitchFamily="49" charset="-122"/>
                          <a:ea typeface="幼圆" pitchFamily="49" charset="-122"/>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00B050"/>
                          </a:solidFill>
                          <a:effectLst/>
                          <a:latin typeface="幼圆" pitchFamily="49" charset="-122"/>
                          <a:ea typeface="幼圆" pitchFamily="49"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00B050"/>
                          </a:solidFill>
                          <a:effectLst/>
                          <a:latin typeface="幼圆" pitchFamily="49" charset="-122"/>
                          <a:ea typeface="幼圆" pitchFamily="49" charset="-122"/>
                        </a:rPr>
                        <a:t>R</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0303147"/>
                  </a:ext>
                </a:extLst>
              </a:tr>
              <a:tr h="465138">
                <a:tc vMerge="1">
                  <a:txBody>
                    <a:bodyPr/>
                    <a:lstStyle/>
                    <a:p>
                      <a:endParaRPr lang="zh-CN" altLang="en-US"/>
                    </a:p>
                  </a:txBody>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较高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7030A0"/>
                          </a:solidFill>
                          <a:effectLst/>
                          <a:latin typeface="幼圆" pitchFamily="49" charset="-122"/>
                          <a:ea typeface="幼圆" pitchFamily="49" charset="-122"/>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7030A0"/>
                          </a:solidFill>
                          <a:effectLst/>
                          <a:latin typeface="幼圆" pitchFamily="49" charset="-122"/>
                          <a:ea typeface="幼圆" pitchFamily="49" charset="-122"/>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00B050"/>
                          </a:solidFill>
                          <a:effectLst/>
                          <a:latin typeface="幼圆" pitchFamily="49" charset="-122"/>
                          <a:ea typeface="幼圆" pitchFamily="49"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00B050"/>
                          </a:solidFill>
                          <a:effectLst/>
                          <a:latin typeface="幼圆" pitchFamily="49" charset="-122"/>
                          <a:ea typeface="幼圆" pitchFamily="49" charset="-122"/>
                        </a:rPr>
                        <a:t>R</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3382310"/>
                  </a:ext>
                </a:extLst>
              </a:tr>
              <a:tr h="465138">
                <a:tc vMerge="1">
                  <a:txBody>
                    <a:bodyPr/>
                    <a:lstStyle/>
                    <a:p>
                      <a:endParaRPr lang="zh-CN" altLang="en-US"/>
                    </a:p>
                  </a:txBody>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适度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C89014"/>
                          </a:solidFill>
                          <a:effectLst/>
                          <a:latin typeface="幼圆" pitchFamily="49" charset="-122"/>
                          <a:ea typeface="幼圆" pitchFamily="49" charset="-12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C89014"/>
                          </a:solidFill>
                          <a:effectLst/>
                          <a:latin typeface="幼圆" pitchFamily="49" charset="-122"/>
                          <a:ea typeface="幼圆" pitchFamily="49" charset="-12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00B050"/>
                          </a:solidFill>
                          <a:effectLst/>
                          <a:latin typeface="幼圆" pitchFamily="49" charset="-122"/>
                          <a:ea typeface="幼圆" pitchFamily="49"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00B0F0"/>
                          </a:solidFill>
                          <a:effectLst/>
                          <a:latin typeface="幼圆" pitchFamily="49" charset="-122"/>
                          <a:ea typeface="幼圆" pitchFamily="49" charset="-122"/>
                        </a:rPr>
                        <a:t>I</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4550476"/>
                  </a:ext>
                </a:extLst>
              </a:tr>
              <a:tr h="465138">
                <a:tc vMerge="1">
                  <a:txBody>
                    <a:bodyPr/>
                    <a:lstStyle/>
                    <a:p>
                      <a:endParaRPr lang="zh-CN" altLang="en-US"/>
                    </a:p>
                  </a:txBody>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zh-CN" altLang="en-US" sz="2000" b="1" i="0" u="none" strike="noStrike" cap="none" normalizeH="0" baseline="0">
                          <a:ln>
                            <a:noFill/>
                          </a:ln>
                          <a:solidFill>
                            <a:schemeClr val="tx1"/>
                          </a:solidFill>
                          <a:effectLst/>
                          <a:latin typeface="幼圆" pitchFamily="49" charset="-122"/>
                          <a:ea typeface="幼圆" pitchFamily="49" charset="-122"/>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a:ln>
                            <a:noFill/>
                          </a:ln>
                          <a:solidFill>
                            <a:srgbClr val="C89014"/>
                          </a:solidFill>
                          <a:effectLst/>
                          <a:latin typeface="幼圆" pitchFamily="49" charset="-122"/>
                          <a:ea typeface="幼圆" pitchFamily="49" charset="-12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C89014"/>
                          </a:solidFill>
                          <a:effectLst/>
                          <a:latin typeface="幼圆" pitchFamily="49" charset="-122"/>
                          <a:ea typeface="幼圆" pitchFamily="49" charset="-12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00B050"/>
                          </a:solidFill>
                          <a:effectLst/>
                          <a:latin typeface="幼圆" pitchFamily="49" charset="-122"/>
                          <a:ea typeface="幼圆" pitchFamily="49"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tabLst>
                          <a:tab pos="541338" algn="l"/>
                        </a:tabLst>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541338"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541338"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541338"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tab pos="541338" algn="l"/>
                        </a:tabLst>
                      </a:pPr>
                      <a:r>
                        <a:rPr kumimoji="1" lang="en-US" altLang="zh-CN" sz="2000" b="1" i="0" u="none" strike="noStrike" cap="none" normalizeH="0" baseline="0" dirty="0">
                          <a:ln>
                            <a:noFill/>
                          </a:ln>
                          <a:solidFill>
                            <a:srgbClr val="00B0F0"/>
                          </a:solidFill>
                          <a:effectLst/>
                          <a:latin typeface="幼圆" pitchFamily="49" charset="-122"/>
                          <a:ea typeface="幼圆" pitchFamily="49" charset="-122"/>
                        </a:rPr>
                        <a:t>I</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1496480"/>
                  </a:ext>
                </a:extLst>
              </a:tr>
            </a:tbl>
          </a:graphicData>
        </a:graphic>
      </p:graphicFrame>
      <p:sp>
        <p:nvSpPr>
          <p:cNvPr id="3" name="Rectangle 2">
            <a:extLst>
              <a:ext uri="{FF2B5EF4-FFF2-40B4-BE49-F238E27FC236}">
                <a16:creationId xmlns:a16="http://schemas.microsoft.com/office/drawing/2014/main" id="{6C9C1D0C-B974-861F-B21E-4B383CCB4087}"/>
              </a:ext>
            </a:extLst>
          </p:cNvPr>
          <p:cNvSpPr>
            <a:spLocks noGrp="1" noChangeArrowheads="1"/>
          </p:cNvSpPr>
          <p:nvPr>
            <p:ph type="title"/>
          </p:nvPr>
        </p:nvSpPr>
        <p:spPr>
          <a:xfrm>
            <a:off x="1150938" y="142875"/>
            <a:ext cx="7793037" cy="838200"/>
          </a:xfrm>
        </p:spPr>
        <p:txBody>
          <a:bodyPr/>
          <a:lstStyle/>
          <a:p>
            <a:pPr eaLnBrk="1" hangingPunct="1"/>
            <a:r>
              <a:rPr lang="en-US" altLang="zh-CN" dirty="0"/>
              <a:t>3</a:t>
            </a:r>
            <a:r>
              <a:rPr lang="en-US" altLang="zh-CN" kern="0" dirty="0"/>
              <a:t>.</a:t>
            </a:r>
            <a:r>
              <a:rPr lang="zh-CN" altLang="en-US" kern="0" dirty="0"/>
              <a:t>风险决策</a:t>
            </a:r>
            <a:endParaRPr lang="zh-CN" altLang="en-US" dirty="0"/>
          </a:p>
        </p:txBody>
      </p:sp>
      <p:cxnSp>
        <p:nvCxnSpPr>
          <p:cNvPr id="5" name="直线连接符 4">
            <a:extLst>
              <a:ext uri="{FF2B5EF4-FFF2-40B4-BE49-F238E27FC236}">
                <a16:creationId xmlns:a16="http://schemas.microsoft.com/office/drawing/2014/main" id="{EB9D243D-AC72-A21D-F4C7-B2BC2A84D189}"/>
              </a:ext>
            </a:extLst>
          </p:cNvPr>
          <p:cNvCxnSpPr/>
          <p:nvPr/>
        </p:nvCxnSpPr>
        <p:spPr>
          <a:xfrm>
            <a:off x="2636785" y="4329100"/>
            <a:ext cx="5265585" cy="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6" name="直线连接符 5">
            <a:extLst>
              <a:ext uri="{FF2B5EF4-FFF2-40B4-BE49-F238E27FC236}">
                <a16:creationId xmlns:a16="http://schemas.microsoft.com/office/drawing/2014/main" id="{AC54860F-DD4A-8BB4-8CDF-7005BFE51F21}"/>
              </a:ext>
            </a:extLst>
          </p:cNvPr>
          <p:cNvCxnSpPr/>
          <p:nvPr/>
        </p:nvCxnSpPr>
        <p:spPr>
          <a:xfrm>
            <a:off x="2636785" y="4824155"/>
            <a:ext cx="5265585" cy="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7" name="直线连接符 6">
            <a:extLst>
              <a:ext uri="{FF2B5EF4-FFF2-40B4-BE49-F238E27FC236}">
                <a16:creationId xmlns:a16="http://schemas.microsoft.com/office/drawing/2014/main" id="{75CD44A5-6802-3B43-73B6-F190426590B4}"/>
              </a:ext>
            </a:extLst>
          </p:cNvPr>
          <p:cNvCxnSpPr/>
          <p:nvPr/>
        </p:nvCxnSpPr>
        <p:spPr>
          <a:xfrm>
            <a:off x="2636785" y="5274205"/>
            <a:ext cx="5265585" cy="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8" name="直线连接符 7">
            <a:extLst>
              <a:ext uri="{FF2B5EF4-FFF2-40B4-BE49-F238E27FC236}">
                <a16:creationId xmlns:a16="http://schemas.microsoft.com/office/drawing/2014/main" id="{E7AD6CAA-EC8B-C04F-9852-870B25757909}"/>
              </a:ext>
            </a:extLst>
          </p:cNvPr>
          <p:cNvCxnSpPr/>
          <p:nvPr/>
        </p:nvCxnSpPr>
        <p:spPr>
          <a:xfrm>
            <a:off x="2636785" y="5724255"/>
            <a:ext cx="5265585" cy="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276483"/>
                                        </p:tgtEl>
                                        <p:attrNameLst>
                                          <p:attrName>style.visibility</p:attrName>
                                        </p:attrNameLst>
                                      </p:cBhvr>
                                      <p:to>
                                        <p:strVal val="visible"/>
                                      </p:to>
                                    </p:set>
                                    <p:animEffect transition="in" filter="fade">
                                      <p:cBhvr>
                                        <p:cTn id="7" dur="500"/>
                                        <p:tgtEl>
                                          <p:spTgt spid="276483"/>
                                        </p:tgtEl>
                                      </p:cBhvr>
                                    </p:animEffect>
                                    <p:anim calcmode="lin" valueType="num">
                                      <p:cBhvr>
                                        <p:cTn id="8" dur="500" fill="hold"/>
                                        <p:tgtEl>
                                          <p:spTgt spid="276483"/>
                                        </p:tgtEl>
                                        <p:attrNameLst>
                                          <p:attrName>ppt_x</p:attrName>
                                        </p:attrNameLst>
                                      </p:cBhvr>
                                      <p:tavLst>
                                        <p:tav tm="0">
                                          <p:val>
                                            <p:strVal val="#ppt_x"/>
                                          </p:val>
                                        </p:tav>
                                        <p:tav tm="100000">
                                          <p:val>
                                            <p:strVal val="#ppt_x"/>
                                          </p:val>
                                        </p:tav>
                                      </p:tavLst>
                                    </p:anim>
                                    <p:anim calcmode="lin" valueType="num">
                                      <p:cBhvr>
                                        <p:cTn id="9" dur="500" fill="hold"/>
                                        <p:tgtEl>
                                          <p:spTgt spid="276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F01823F6-BDD9-2D7B-E89B-7062191B0D6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3E109FD-73A0-6642-8413-98A21892B00F}" type="slidenum">
              <a:rPr kumimoji="0" lang="en-US" altLang="zh-CN" sz="1000">
                <a:solidFill>
                  <a:schemeClr val="bg2"/>
                </a:solidFill>
                <a:ea typeface="华文行楷" panose="02010800040101010101" pitchFamily="2" charset="-122"/>
              </a:rPr>
              <a:pPr>
                <a:spcBef>
                  <a:spcPct val="0"/>
                </a:spcBef>
                <a:buClrTx/>
                <a:buSzTx/>
                <a:buFontTx/>
                <a:buNone/>
              </a:pPr>
              <a:t>42</a:t>
            </a:fld>
            <a:endParaRPr kumimoji="0" lang="en-US" altLang="zh-CN" sz="1000">
              <a:solidFill>
                <a:schemeClr val="bg2"/>
              </a:solidFill>
              <a:ea typeface="华文行楷" panose="02010800040101010101" pitchFamily="2" charset="-122"/>
            </a:endParaRPr>
          </a:p>
        </p:txBody>
      </p:sp>
      <p:sp>
        <p:nvSpPr>
          <p:cNvPr id="287759" name="Rectangle 15">
            <a:extLst>
              <a:ext uri="{FF2B5EF4-FFF2-40B4-BE49-F238E27FC236}">
                <a16:creationId xmlns:a16="http://schemas.microsoft.com/office/drawing/2014/main" id="{F06061E0-ED51-1A96-331C-F21BDDB77595}"/>
              </a:ext>
            </a:extLst>
          </p:cNvPr>
          <p:cNvSpPr>
            <a:spLocks noChangeArrowheads="1"/>
          </p:cNvSpPr>
          <p:nvPr/>
        </p:nvSpPr>
        <p:spPr bwMode="auto">
          <a:xfrm>
            <a:off x="1462088" y="3932238"/>
            <a:ext cx="1697037" cy="457200"/>
          </a:xfrm>
          <a:prstGeom prst="rect">
            <a:avLst/>
          </a:prstGeom>
          <a:gradFill rotWithShape="0">
            <a:gsLst>
              <a:gs pos="0">
                <a:srgbClr val="BBE0E3"/>
              </a:gs>
              <a:gs pos="50000">
                <a:srgbClr val="FFFFFF"/>
              </a:gs>
              <a:gs pos="100000">
                <a:srgbClr val="BBE0E3"/>
              </a:gs>
            </a:gsLst>
            <a:lin ang="5400000" scaled="1"/>
          </a:gradFill>
          <a:ln>
            <a:noFill/>
          </a:ln>
          <a:effectLst>
            <a:outerShdw dist="91581" dir="19578596"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20000"/>
              </a:lnSpc>
              <a:buClr>
                <a:srgbClr val="FF3300"/>
              </a:buClr>
              <a:buSzPct val="70000"/>
            </a:pPr>
            <a:r>
              <a:rPr kumimoji="0" lang="zh-CN" altLang="en-US" sz="2000" b="1" dirty="0">
                <a:solidFill>
                  <a:srgbClr val="008080"/>
                </a:solidFill>
                <a:latin typeface="幼圆" pitchFamily="49" charset="-122"/>
                <a:ea typeface="幼圆" pitchFamily="49" charset="-122"/>
              </a:rPr>
              <a:t>投资主体</a:t>
            </a:r>
          </a:p>
        </p:txBody>
      </p:sp>
      <p:sp>
        <p:nvSpPr>
          <p:cNvPr id="287760" name="AutoShape 16">
            <a:extLst>
              <a:ext uri="{FF2B5EF4-FFF2-40B4-BE49-F238E27FC236}">
                <a16:creationId xmlns:a16="http://schemas.microsoft.com/office/drawing/2014/main" id="{718F0DE2-29AB-C60A-0D95-60A58C852FC9}"/>
              </a:ext>
            </a:extLst>
          </p:cNvPr>
          <p:cNvSpPr>
            <a:spLocks noChangeArrowheads="1"/>
          </p:cNvSpPr>
          <p:nvPr/>
        </p:nvSpPr>
        <p:spPr bwMode="auto">
          <a:xfrm>
            <a:off x="5435600" y="3506788"/>
            <a:ext cx="1982788" cy="1281112"/>
          </a:xfrm>
          <a:prstGeom prst="irregularSeal2">
            <a:avLst/>
          </a:prstGeom>
          <a:solidFill>
            <a:srgbClr val="EBEBE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
                <a:srgbClr val="FF3300"/>
              </a:buClr>
              <a:buSzPct val="70000"/>
            </a:pPr>
            <a:r>
              <a:rPr lang="zh-CN" altLang="en-US" sz="2000" b="1">
                <a:solidFill>
                  <a:srgbClr val="000000"/>
                </a:solidFill>
                <a:latin typeface="幼圆" pitchFamily="49" charset="-122"/>
                <a:ea typeface="幼圆" pitchFamily="49" charset="-122"/>
              </a:rPr>
              <a:t>风险</a:t>
            </a:r>
          </a:p>
          <a:p>
            <a:pPr eaLnBrk="1" hangingPunct="1">
              <a:lnSpc>
                <a:spcPct val="90000"/>
              </a:lnSpc>
              <a:buClr>
                <a:srgbClr val="FF3300"/>
              </a:buClr>
              <a:buSzPct val="70000"/>
            </a:pPr>
            <a:r>
              <a:rPr lang="zh-CN" altLang="en-US" sz="2000" b="1">
                <a:solidFill>
                  <a:srgbClr val="000000"/>
                </a:solidFill>
                <a:latin typeface="幼圆" pitchFamily="49" charset="-122"/>
                <a:ea typeface="幼圆" pitchFamily="49" charset="-122"/>
              </a:rPr>
              <a:t>行为</a:t>
            </a:r>
          </a:p>
        </p:txBody>
      </p:sp>
      <p:sp>
        <p:nvSpPr>
          <p:cNvPr id="287761" name="Line 17">
            <a:extLst>
              <a:ext uri="{FF2B5EF4-FFF2-40B4-BE49-F238E27FC236}">
                <a16:creationId xmlns:a16="http://schemas.microsoft.com/office/drawing/2014/main" id="{4DBA5866-55A4-AF6B-2BB9-12725D648497}"/>
              </a:ext>
            </a:extLst>
          </p:cNvPr>
          <p:cNvSpPr>
            <a:spLocks noChangeShapeType="1"/>
          </p:cNvSpPr>
          <p:nvPr/>
        </p:nvSpPr>
        <p:spPr bwMode="auto">
          <a:xfrm>
            <a:off x="3479800" y="4183063"/>
            <a:ext cx="1868488" cy="0"/>
          </a:xfrm>
          <a:prstGeom prst="line">
            <a:avLst/>
          </a:prstGeom>
          <a:noFill/>
          <a:ln w="317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762" name="Rectangle 18">
            <a:extLst>
              <a:ext uri="{FF2B5EF4-FFF2-40B4-BE49-F238E27FC236}">
                <a16:creationId xmlns:a16="http://schemas.microsoft.com/office/drawing/2014/main" id="{731F562D-3290-9F3C-EB43-7575069A6577}"/>
              </a:ext>
            </a:extLst>
          </p:cNvPr>
          <p:cNvSpPr>
            <a:spLocks noChangeArrowheads="1"/>
          </p:cNvSpPr>
          <p:nvPr/>
        </p:nvSpPr>
        <p:spPr bwMode="auto">
          <a:xfrm>
            <a:off x="3492500" y="3663950"/>
            <a:ext cx="1655763" cy="50482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a:solidFill>
                  <a:srgbClr val="000000"/>
                </a:solidFill>
                <a:latin typeface="幼圆" pitchFamily="49" charset="-122"/>
                <a:ea typeface="幼圆" pitchFamily="49" charset="-122"/>
              </a:rPr>
              <a:t>有意识放弃</a:t>
            </a:r>
          </a:p>
        </p:txBody>
      </p:sp>
      <p:grpSp>
        <p:nvGrpSpPr>
          <p:cNvPr id="287763" name="Group 19">
            <a:extLst>
              <a:ext uri="{FF2B5EF4-FFF2-40B4-BE49-F238E27FC236}">
                <a16:creationId xmlns:a16="http://schemas.microsoft.com/office/drawing/2014/main" id="{835021F2-0F70-9D71-8A0C-DA25A9E8BA73}"/>
              </a:ext>
            </a:extLst>
          </p:cNvPr>
          <p:cNvGrpSpPr>
            <a:grpSpLocks/>
          </p:cNvGrpSpPr>
          <p:nvPr/>
        </p:nvGrpSpPr>
        <p:grpSpPr bwMode="auto">
          <a:xfrm>
            <a:off x="1255712" y="4613274"/>
            <a:ext cx="7888288" cy="1676400"/>
            <a:chOff x="522" y="2735"/>
            <a:chExt cx="4818" cy="1056"/>
          </a:xfrm>
        </p:grpSpPr>
        <p:sp>
          <p:nvSpPr>
            <p:cNvPr id="55309" name="Rectangle 20">
              <a:extLst>
                <a:ext uri="{FF2B5EF4-FFF2-40B4-BE49-F238E27FC236}">
                  <a16:creationId xmlns:a16="http://schemas.microsoft.com/office/drawing/2014/main" id="{7DE40EFE-5262-0D18-293B-47D39A834E83}"/>
                </a:ext>
              </a:extLst>
            </p:cNvPr>
            <p:cNvSpPr>
              <a:spLocks noChangeArrowheads="1"/>
            </p:cNvSpPr>
            <p:nvPr/>
          </p:nvSpPr>
          <p:spPr bwMode="auto">
            <a:xfrm>
              <a:off x="522" y="2735"/>
              <a:ext cx="4818" cy="1056"/>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5310" name="Rectangle 21">
              <a:extLst>
                <a:ext uri="{FF2B5EF4-FFF2-40B4-BE49-F238E27FC236}">
                  <a16:creationId xmlns:a16="http://schemas.microsoft.com/office/drawing/2014/main" id="{B0126F01-417A-9077-AF3D-EF114E37C183}"/>
                </a:ext>
              </a:extLst>
            </p:cNvPr>
            <p:cNvSpPr>
              <a:spLocks noChangeArrowheads="1"/>
            </p:cNvSpPr>
            <p:nvPr/>
          </p:nvSpPr>
          <p:spPr bwMode="auto">
            <a:xfrm>
              <a:off x="522" y="2902"/>
              <a:ext cx="4715" cy="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rgbClr val="C89014"/>
                  </a:solidFill>
                  <a:latin typeface="幼圆" pitchFamily="49" charset="-122"/>
                </a:rPr>
                <a:t>方法适用范围： </a:t>
              </a:r>
            </a:p>
            <a:p>
              <a:pPr marL="342900" indent="-342900" eaLnBrk="1" hangingPunct="1">
                <a:buClr>
                  <a:schemeClr val="tx1"/>
                </a:buClr>
                <a:buFont typeface="Wingdings" pitchFamily="2" charset="2"/>
                <a:buChar char="ü"/>
              </a:pPr>
              <a:r>
                <a:rPr lang="zh-CN" altLang="en-US" sz="2000" b="1" dirty="0">
                  <a:solidFill>
                    <a:schemeClr val="tx1"/>
                  </a:solidFill>
                  <a:latin typeface="幼圆" pitchFamily="49" charset="-122"/>
                </a:rPr>
                <a:t>某种风险可能造成相当大的损失；</a:t>
              </a:r>
            </a:p>
            <a:p>
              <a:pPr marL="342900" indent="-342900" eaLnBrk="1" hangingPunct="1">
                <a:buClr>
                  <a:schemeClr val="tx1"/>
                </a:buClr>
                <a:buFont typeface="Wingdings" pitchFamily="2" charset="2"/>
                <a:buChar char="ü"/>
              </a:pPr>
              <a:r>
                <a:rPr lang="zh-CN" altLang="en-US" sz="2000" b="1" dirty="0">
                  <a:solidFill>
                    <a:schemeClr val="tx1"/>
                  </a:solidFill>
                  <a:latin typeface="幼圆" pitchFamily="49" charset="-122"/>
                </a:rPr>
                <a:t>风险应对防范风险代价昂贵，得不偿失；</a:t>
              </a:r>
            </a:p>
          </p:txBody>
        </p:sp>
      </p:grpSp>
      <p:sp>
        <p:nvSpPr>
          <p:cNvPr id="287767" name="Rectangle 23">
            <a:extLst>
              <a:ext uri="{FF2B5EF4-FFF2-40B4-BE49-F238E27FC236}">
                <a16:creationId xmlns:a16="http://schemas.microsoft.com/office/drawing/2014/main" id="{5822F643-7C28-8E60-9F3B-61053952C3E5}"/>
              </a:ext>
            </a:extLst>
          </p:cNvPr>
          <p:cNvSpPr>
            <a:spLocks noChangeArrowheads="1"/>
          </p:cNvSpPr>
          <p:nvPr/>
        </p:nvSpPr>
        <p:spPr bwMode="auto">
          <a:xfrm>
            <a:off x="635794" y="1557338"/>
            <a:ext cx="7921625" cy="1047750"/>
          </a:xfrm>
          <a:prstGeom prst="rect">
            <a:avLst/>
          </a:prstGeom>
          <a:gradFill rotWithShape="1">
            <a:gsLst>
              <a:gs pos="0">
                <a:srgbClr val="EEF8FF"/>
              </a:gs>
              <a:gs pos="50000">
                <a:srgbClr val="FFFFFF"/>
              </a:gs>
              <a:gs pos="100000">
                <a:srgbClr val="EEF8F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87768" name="Text Box 24">
            <a:extLst>
              <a:ext uri="{FF2B5EF4-FFF2-40B4-BE49-F238E27FC236}">
                <a16:creationId xmlns:a16="http://schemas.microsoft.com/office/drawing/2014/main" id="{E9A64E81-CB17-73D3-1219-EC14D52AD76B}"/>
              </a:ext>
            </a:extLst>
          </p:cNvPr>
          <p:cNvSpPr txBox="1">
            <a:spLocks noChangeArrowheads="1"/>
          </p:cNvSpPr>
          <p:nvPr/>
        </p:nvSpPr>
        <p:spPr bwMode="auto">
          <a:xfrm>
            <a:off x="586581" y="1485901"/>
            <a:ext cx="7793037" cy="823912"/>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zh-CN" altLang="en-US" sz="2400" b="1" dirty="0">
                <a:solidFill>
                  <a:srgbClr val="FF0000"/>
                </a:solidFill>
                <a:latin typeface="Microsoft YaHei" panose="020B0503020204020204" pitchFamily="34" charset="-122"/>
                <a:ea typeface="Microsoft YaHei" panose="020B0503020204020204" pitchFamily="34" charset="-122"/>
              </a:rPr>
              <a:t>风险应对</a:t>
            </a:r>
            <a:r>
              <a:rPr kumimoji="0"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，是指根据风险决策的结果，研究规避、控制</a:t>
            </a:r>
            <a:endParaRPr kumimoji="0" lang="en-US"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gn="just" eaLnBrk="1" hangingPunct="1">
              <a:lnSpc>
                <a:spcPct val="150000"/>
              </a:lnSpc>
              <a:spcBef>
                <a:spcPct val="0"/>
              </a:spcBef>
              <a:buClrTx/>
              <a:buSzTx/>
              <a:buFontTx/>
              <a:buNone/>
            </a:pPr>
            <a:r>
              <a:rPr kumimoji="0"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与防范风险的措施，为项目全过程风险管理提供依据。</a:t>
            </a:r>
          </a:p>
        </p:txBody>
      </p:sp>
      <p:sp>
        <p:nvSpPr>
          <p:cNvPr id="287771" name="Rectangle 27">
            <a:extLst>
              <a:ext uri="{FF2B5EF4-FFF2-40B4-BE49-F238E27FC236}">
                <a16:creationId xmlns:a16="http://schemas.microsoft.com/office/drawing/2014/main" id="{F22D7394-88E7-75A6-BAC1-5C2CD7C282FC}"/>
              </a:ext>
            </a:extLst>
          </p:cNvPr>
          <p:cNvSpPr>
            <a:spLocks noChangeArrowheads="1"/>
          </p:cNvSpPr>
          <p:nvPr/>
        </p:nvSpPr>
        <p:spPr bwMode="auto">
          <a:xfrm>
            <a:off x="412750" y="2922588"/>
            <a:ext cx="27463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60000"/>
              </a:lnSpc>
              <a:spcBef>
                <a:spcPct val="50000"/>
              </a:spcBef>
              <a:buClrTx/>
              <a:buSzTx/>
              <a:buFontTx/>
              <a:buNone/>
            </a:pPr>
            <a:r>
              <a:rPr kumimoji="0" lang="zh-CN" altLang="en-US" sz="2400" b="1" dirty="0">
                <a:latin typeface="幼圆" pitchFamily="49" charset="-122"/>
                <a:ea typeface="幼圆" pitchFamily="49" charset="-122"/>
              </a:rPr>
              <a:t>（</a:t>
            </a:r>
            <a:r>
              <a:rPr kumimoji="0" lang="en-US" altLang="zh-CN" sz="2400" b="1" dirty="0">
                <a:latin typeface="幼圆" pitchFamily="49" charset="-122"/>
                <a:ea typeface="幼圆" pitchFamily="49" charset="-122"/>
              </a:rPr>
              <a:t>1</a:t>
            </a:r>
            <a:r>
              <a:rPr kumimoji="0" lang="zh-CN" altLang="en-US" sz="2400" b="1" dirty="0">
                <a:latin typeface="幼圆" pitchFamily="49" charset="-122"/>
                <a:ea typeface="幼圆" pitchFamily="49" charset="-122"/>
              </a:rPr>
              <a:t>）风险回避</a:t>
            </a:r>
          </a:p>
        </p:txBody>
      </p:sp>
      <p:sp>
        <p:nvSpPr>
          <p:cNvPr id="2" name="Rectangle 2">
            <a:extLst>
              <a:ext uri="{FF2B5EF4-FFF2-40B4-BE49-F238E27FC236}">
                <a16:creationId xmlns:a16="http://schemas.microsoft.com/office/drawing/2014/main" id="{7BF7DC2C-F9B4-845E-8A42-403B4C29BEAA}"/>
              </a:ext>
            </a:extLst>
          </p:cNvPr>
          <p:cNvSpPr txBox="1">
            <a:spLocks noChangeArrowheads="1"/>
          </p:cNvSpPr>
          <p:nvPr/>
        </p:nvSpPr>
        <p:spPr bwMode="auto">
          <a:xfrm>
            <a:off x="1027113" y="149225"/>
            <a:ext cx="77930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r>
              <a:rPr lang="en-US" altLang="zh-CN" kern="0" dirty="0"/>
              <a:t>4.</a:t>
            </a:r>
            <a:r>
              <a:rPr lang="zh-CN" altLang="en-US" kern="0" dirty="0"/>
              <a:t>风险应对</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7767"/>
                                        </p:tgtEl>
                                        <p:attrNameLst>
                                          <p:attrName>style.visibility</p:attrName>
                                        </p:attrNameLst>
                                      </p:cBhvr>
                                      <p:to>
                                        <p:strVal val="visible"/>
                                      </p:to>
                                    </p:set>
                                    <p:animEffect transition="in" filter="slide(fromBottom)">
                                      <p:cBhvr>
                                        <p:cTn id="7" dur="500"/>
                                        <p:tgtEl>
                                          <p:spTgt spid="287767"/>
                                        </p:tgtEl>
                                      </p:cBhvr>
                                    </p:animEffect>
                                  </p:childTnLst>
                                </p:cTn>
                              </p:par>
                              <p:par>
                                <p:cTn id="8" presetID="12" presetClass="entr" presetSubtype="4" fill="hold" nodeType="withEffect">
                                  <p:stCondLst>
                                    <p:cond delay="0"/>
                                  </p:stCondLst>
                                  <p:childTnLst>
                                    <p:set>
                                      <p:cBhvr>
                                        <p:cTn id="9" dur="1" fill="hold">
                                          <p:stCondLst>
                                            <p:cond delay="0"/>
                                          </p:stCondLst>
                                        </p:cTn>
                                        <p:tgtEl>
                                          <p:spTgt spid="287768"/>
                                        </p:tgtEl>
                                        <p:attrNameLst>
                                          <p:attrName>style.visibility</p:attrName>
                                        </p:attrNameLst>
                                      </p:cBhvr>
                                      <p:to>
                                        <p:strVal val="visible"/>
                                      </p:to>
                                    </p:set>
                                    <p:animEffect transition="in" filter="slide(fromBottom)">
                                      <p:cBhvr>
                                        <p:cTn id="10" dur="500"/>
                                        <p:tgtEl>
                                          <p:spTgt spid="28776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2" presetClass="entr" presetSubtype="0" fill="hold" nodeType="clickEffect">
                                  <p:stCondLst>
                                    <p:cond delay="0"/>
                                  </p:stCondLst>
                                  <p:childTnLst>
                                    <p:set>
                                      <p:cBhvr>
                                        <p:cTn id="14" dur="1" fill="hold">
                                          <p:stCondLst>
                                            <p:cond delay="0"/>
                                          </p:stCondLst>
                                        </p:cTn>
                                        <p:tgtEl>
                                          <p:spTgt spid="287771"/>
                                        </p:tgtEl>
                                        <p:attrNameLst>
                                          <p:attrName>style.visibility</p:attrName>
                                        </p:attrNameLst>
                                      </p:cBhvr>
                                      <p:to>
                                        <p:strVal val="visible"/>
                                      </p:to>
                                    </p:set>
                                    <p:animScale>
                                      <p:cBhvr>
                                        <p:cTn id="15" dur="1000" decel="50000" fill="hold">
                                          <p:stCondLst>
                                            <p:cond delay="0"/>
                                          </p:stCondLst>
                                        </p:cTn>
                                        <p:tgtEl>
                                          <p:spTgt spid="28777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287771"/>
                                        </p:tgtEl>
                                        <p:attrNameLst>
                                          <p:attrName>ppt_x</p:attrName>
                                          <p:attrName>ppt_y</p:attrName>
                                        </p:attrNameLst>
                                      </p:cBhvr>
                                    </p:animMotion>
                                    <p:animEffect transition="in" filter="fade">
                                      <p:cBhvr>
                                        <p:cTn id="17" dur="1000"/>
                                        <p:tgtEl>
                                          <p:spTgt spid="2877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entr" presetSubtype="0" fill="hold" nodeType="clickEffect">
                                  <p:stCondLst>
                                    <p:cond delay="0"/>
                                  </p:stCondLst>
                                  <p:childTnLst>
                                    <p:set>
                                      <p:cBhvr>
                                        <p:cTn id="21" dur="1" fill="hold">
                                          <p:stCondLst>
                                            <p:cond delay="0"/>
                                          </p:stCondLst>
                                        </p:cTn>
                                        <p:tgtEl>
                                          <p:spTgt spid="287759"/>
                                        </p:tgtEl>
                                        <p:attrNameLst>
                                          <p:attrName>style.visibility</p:attrName>
                                        </p:attrNameLst>
                                      </p:cBhvr>
                                      <p:to>
                                        <p:strVal val="visible"/>
                                      </p:to>
                                    </p:set>
                                    <p:animEffect transition="in" filter="fade">
                                      <p:cBhvr>
                                        <p:cTn id="22" dur="500"/>
                                        <p:tgtEl>
                                          <p:spTgt spid="287759"/>
                                        </p:tgtEl>
                                      </p:cBhvr>
                                    </p:animEffect>
                                    <p:anim calcmode="lin" valueType="num">
                                      <p:cBhvr>
                                        <p:cTn id="23" dur="500" fill="hold"/>
                                        <p:tgtEl>
                                          <p:spTgt spid="287759"/>
                                        </p:tgtEl>
                                        <p:attrNameLst>
                                          <p:attrName>ppt_x</p:attrName>
                                        </p:attrNameLst>
                                      </p:cBhvr>
                                      <p:tavLst>
                                        <p:tav tm="0">
                                          <p:val>
                                            <p:strVal val="#ppt_x"/>
                                          </p:val>
                                        </p:tav>
                                        <p:tav tm="100000">
                                          <p:val>
                                            <p:strVal val="#ppt_x"/>
                                          </p:val>
                                        </p:tav>
                                      </p:tavLst>
                                    </p:anim>
                                    <p:anim calcmode="lin" valueType="num">
                                      <p:cBhvr>
                                        <p:cTn id="24" dur="500" fill="hold"/>
                                        <p:tgtEl>
                                          <p:spTgt spid="287759"/>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87761"/>
                                        </p:tgtEl>
                                        <p:attrNameLst>
                                          <p:attrName>style.visibility</p:attrName>
                                        </p:attrNameLst>
                                      </p:cBhvr>
                                      <p:to>
                                        <p:strVal val="visible"/>
                                      </p:to>
                                    </p:set>
                                    <p:animEffect transition="in" filter="wipe(left)">
                                      <p:cBhvr>
                                        <p:cTn id="29" dur="500"/>
                                        <p:tgtEl>
                                          <p:spTgt spid="287761"/>
                                        </p:tgtEl>
                                      </p:cBhvr>
                                    </p:animEffect>
                                  </p:childTnLst>
                                </p:cTn>
                              </p:par>
                            </p:childTnLst>
                          </p:cTn>
                        </p:par>
                        <p:par>
                          <p:cTn id="30" fill="hold" nodeType="afterGroup">
                            <p:stCondLst>
                              <p:cond delay="500"/>
                            </p:stCondLst>
                            <p:childTnLst>
                              <p:par>
                                <p:cTn id="31" presetID="10" presetClass="entr" presetSubtype="0" fill="hold" nodeType="afterEffect">
                                  <p:stCondLst>
                                    <p:cond delay="0"/>
                                  </p:stCondLst>
                                  <p:childTnLst>
                                    <p:set>
                                      <p:cBhvr>
                                        <p:cTn id="32" dur="1" fill="hold">
                                          <p:stCondLst>
                                            <p:cond delay="0"/>
                                          </p:stCondLst>
                                        </p:cTn>
                                        <p:tgtEl>
                                          <p:spTgt spid="287762"/>
                                        </p:tgtEl>
                                        <p:attrNameLst>
                                          <p:attrName>style.visibility</p:attrName>
                                        </p:attrNameLst>
                                      </p:cBhvr>
                                      <p:to>
                                        <p:strVal val="visible"/>
                                      </p:to>
                                    </p:set>
                                    <p:animEffect transition="in" filter="fade">
                                      <p:cBhvr>
                                        <p:cTn id="33" dur="500"/>
                                        <p:tgtEl>
                                          <p:spTgt spid="287762"/>
                                        </p:tgtEl>
                                      </p:cBhvr>
                                    </p:animEffect>
                                  </p:childTnLst>
                                </p:cTn>
                              </p:par>
                            </p:childTnLst>
                          </p:cTn>
                        </p:par>
                        <p:par>
                          <p:cTn id="34" fill="hold" nodeType="afterGroup">
                            <p:stCondLst>
                              <p:cond delay="1000"/>
                            </p:stCondLst>
                            <p:childTnLst>
                              <p:par>
                                <p:cTn id="35" presetID="12" presetClass="entr" presetSubtype="8" fill="hold" nodeType="afterEffect">
                                  <p:stCondLst>
                                    <p:cond delay="0"/>
                                  </p:stCondLst>
                                  <p:childTnLst>
                                    <p:set>
                                      <p:cBhvr>
                                        <p:cTn id="36" dur="1" fill="hold">
                                          <p:stCondLst>
                                            <p:cond delay="0"/>
                                          </p:stCondLst>
                                        </p:cTn>
                                        <p:tgtEl>
                                          <p:spTgt spid="287760"/>
                                        </p:tgtEl>
                                        <p:attrNameLst>
                                          <p:attrName>style.visibility</p:attrName>
                                        </p:attrNameLst>
                                      </p:cBhvr>
                                      <p:to>
                                        <p:strVal val="visible"/>
                                      </p:to>
                                    </p:set>
                                    <p:animEffect transition="in" filter="slide(fromLeft)">
                                      <p:cBhvr>
                                        <p:cTn id="37" dur="500"/>
                                        <p:tgtEl>
                                          <p:spTgt spid="2877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287763"/>
                                        </p:tgtEl>
                                        <p:attrNameLst>
                                          <p:attrName>style.visibility</p:attrName>
                                        </p:attrNameLst>
                                      </p:cBhvr>
                                      <p:to>
                                        <p:strVal val="visible"/>
                                      </p:to>
                                    </p:set>
                                    <p:anim calcmode="lin" valueType="num">
                                      <p:cBhvr>
                                        <p:cTn id="42" dur="500" fill="hold"/>
                                        <p:tgtEl>
                                          <p:spTgt spid="287763"/>
                                        </p:tgtEl>
                                        <p:attrNameLst>
                                          <p:attrName>ppt_w</p:attrName>
                                        </p:attrNameLst>
                                      </p:cBhvr>
                                      <p:tavLst>
                                        <p:tav tm="0">
                                          <p:val>
                                            <p:strVal val="#ppt_w*0.70"/>
                                          </p:val>
                                        </p:tav>
                                        <p:tav tm="100000">
                                          <p:val>
                                            <p:strVal val="#ppt_w"/>
                                          </p:val>
                                        </p:tav>
                                      </p:tavLst>
                                    </p:anim>
                                    <p:anim calcmode="lin" valueType="num">
                                      <p:cBhvr>
                                        <p:cTn id="43" dur="500" fill="hold"/>
                                        <p:tgtEl>
                                          <p:spTgt spid="287763"/>
                                        </p:tgtEl>
                                        <p:attrNameLst>
                                          <p:attrName>ppt_h</p:attrName>
                                        </p:attrNameLst>
                                      </p:cBhvr>
                                      <p:tavLst>
                                        <p:tav tm="0">
                                          <p:val>
                                            <p:strVal val="#ppt_h"/>
                                          </p:val>
                                        </p:tav>
                                        <p:tav tm="100000">
                                          <p:val>
                                            <p:strVal val="#ppt_h"/>
                                          </p:val>
                                        </p:tav>
                                      </p:tavLst>
                                    </p:anim>
                                    <p:animEffect transition="in" filter="fade">
                                      <p:cBhvr>
                                        <p:cTn id="44" dur="500"/>
                                        <p:tgtEl>
                                          <p:spTgt spid="28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9" grpId="0" animBg="1"/>
      <p:bldP spid="287760" grpId="0" animBg="1"/>
      <p:bldP spid="287762" grpId="0"/>
      <p:bldP spid="287767" grpId="0" animBg="1"/>
      <p:bldP spid="287768" grpId="0"/>
      <p:bldP spid="28777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9BC64596-1CFE-B536-C32B-EA7FC059E7A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64FC63C-6BE7-7C49-B9AD-A1A4773A9E71}" type="slidenum">
              <a:rPr kumimoji="0" lang="en-US" altLang="zh-CN" sz="1000">
                <a:solidFill>
                  <a:schemeClr val="bg2"/>
                </a:solidFill>
                <a:ea typeface="华文行楷" panose="02010800040101010101" pitchFamily="2" charset="-122"/>
              </a:rPr>
              <a:pPr>
                <a:spcBef>
                  <a:spcPct val="0"/>
                </a:spcBef>
                <a:buClrTx/>
                <a:buSzTx/>
                <a:buFontTx/>
                <a:buNone/>
              </a:pPr>
              <a:t>43</a:t>
            </a:fld>
            <a:endParaRPr kumimoji="0" lang="en-US" altLang="zh-CN" sz="1000">
              <a:solidFill>
                <a:schemeClr val="bg2"/>
              </a:solidFill>
              <a:ea typeface="华文行楷" panose="02010800040101010101" pitchFamily="2" charset="-122"/>
            </a:endParaRPr>
          </a:p>
        </p:txBody>
      </p:sp>
      <p:sp>
        <p:nvSpPr>
          <p:cNvPr id="288776" name="Rectangle 8">
            <a:extLst>
              <a:ext uri="{FF2B5EF4-FFF2-40B4-BE49-F238E27FC236}">
                <a16:creationId xmlns:a16="http://schemas.microsoft.com/office/drawing/2014/main" id="{E4E88751-1616-C7E0-288F-D9AB343F37C8}"/>
              </a:ext>
            </a:extLst>
          </p:cNvPr>
          <p:cNvSpPr>
            <a:spLocks noChangeArrowheads="1"/>
          </p:cNvSpPr>
          <p:nvPr/>
        </p:nvSpPr>
        <p:spPr bwMode="auto">
          <a:xfrm>
            <a:off x="0" y="2090738"/>
            <a:ext cx="9144000" cy="4213225"/>
          </a:xfrm>
          <a:prstGeom prst="rect">
            <a:avLst/>
          </a:prstGeom>
          <a:gradFill rotWithShape="1">
            <a:gsLst>
              <a:gs pos="0">
                <a:srgbClr val="FFFFFF"/>
              </a:gs>
              <a:gs pos="50000">
                <a:srgbClr val="E5F7EF"/>
              </a:gs>
              <a:gs pos="100000">
                <a:srgbClr val="FFFFFF"/>
              </a:gs>
            </a:gsLst>
            <a:lin ang="5400000" scaled="1"/>
          </a:gra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88777" name="Rectangle 9">
            <a:extLst>
              <a:ext uri="{FF2B5EF4-FFF2-40B4-BE49-F238E27FC236}">
                <a16:creationId xmlns:a16="http://schemas.microsoft.com/office/drawing/2014/main" id="{BD1D8704-0EDC-334D-3987-1F9B5E32BCF3}"/>
              </a:ext>
            </a:extLst>
          </p:cNvPr>
          <p:cNvSpPr>
            <a:spLocks noGrp="1" noChangeArrowheads="1"/>
          </p:cNvSpPr>
          <p:nvPr>
            <p:ph type="body" idx="1"/>
          </p:nvPr>
        </p:nvSpPr>
        <p:spPr>
          <a:xfrm>
            <a:off x="597061" y="1280319"/>
            <a:ext cx="8229600" cy="431800"/>
          </a:xfrm>
          <a:noFill/>
        </p:spPr>
        <p:txBody>
          <a:bodyPr/>
          <a:lstStyle/>
          <a:p>
            <a:pPr marL="0" indent="0" eaLnBrk="1" hangingPunct="1"/>
            <a:r>
              <a:rPr lang="zh-CN" altLang="en-US" sz="2400" b="1" dirty="0">
                <a:solidFill>
                  <a:srgbClr val="036D7F"/>
                </a:solidFill>
                <a:latin typeface="幼圆" pitchFamily="49" charset="-122"/>
                <a:ea typeface="幼圆" pitchFamily="49" charset="-122"/>
              </a:rPr>
              <a:t>（</a:t>
            </a:r>
            <a:r>
              <a:rPr lang="en-US" altLang="zh-CN" sz="2400" b="1" dirty="0">
                <a:solidFill>
                  <a:srgbClr val="036D7F"/>
                </a:solidFill>
                <a:latin typeface="幼圆" pitchFamily="49" charset="-122"/>
                <a:ea typeface="幼圆" pitchFamily="49" charset="-122"/>
              </a:rPr>
              <a:t>2</a:t>
            </a:r>
            <a:r>
              <a:rPr lang="zh-CN" altLang="en-US" sz="2400" b="1" dirty="0">
                <a:solidFill>
                  <a:srgbClr val="036D7F"/>
                </a:solidFill>
                <a:latin typeface="幼圆" pitchFamily="49" charset="-122"/>
                <a:ea typeface="幼圆" pitchFamily="49" charset="-122"/>
              </a:rPr>
              <a:t>）损失控制</a:t>
            </a:r>
          </a:p>
        </p:txBody>
      </p:sp>
      <p:sp>
        <p:nvSpPr>
          <p:cNvPr id="288778" name="Rectangle 10">
            <a:extLst>
              <a:ext uri="{FF2B5EF4-FFF2-40B4-BE49-F238E27FC236}">
                <a16:creationId xmlns:a16="http://schemas.microsoft.com/office/drawing/2014/main" id="{09AA3BB4-AD72-8810-5483-A764364121B0}"/>
              </a:ext>
            </a:extLst>
          </p:cNvPr>
          <p:cNvSpPr>
            <a:spLocks noChangeArrowheads="1"/>
          </p:cNvSpPr>
          <p:nvPr/>
        </p:nvSpPr>
        <p:spPr bwMode="auto">
          <a:xfrm>
            <a:off x="3492500" y="2060575"/>
            <a:ext cx="4665663" cy="3987800"/>
          </a:xfrm>
          <a:prstGeom prst="rect">
            <a:avLst/>
          </a:prstGeom>
          <a:gradFill rotWithShape="1">
            <a:gsLst>
              <a:gs pos="0">
                <a:srgbClr val="CCFFCC"/>
              </a:gs>
              <a:gs pos="100000">
                <a:srgbClr val="FFFFFF"/>
              </a:gs>
            </a:gsLst>
            <a:lin ang="0" scaled="1"/>
          </a:gradFill>
          <a:ln>
            <a:noFill/>
          </a:ln>
          <a:effectLst/>
          <a:extLs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buClrTx/>
              <a:buSzTx/>
              <a:buFontTx/>
              <a:buNone/>
            </a:pPr>
            <a:r>
              <a:rPr lang="en-US" altLang="zh-CN" sz="2000" b="1" dirty="0">
                <a:solidFill>
                  <a:srgbClr val="000000"/>
                </a:solidFill>
                <a:latin typeface="宋体" panose="02010600030101010101" pitchFamily="2" charset="-122"/>
                <a:ea typeface="宋体" panose="02010600030101010101" pitchFamily="2" charset="-122"/>
              </a:rPr>
              <a:t>    </a:t>
            </a:r>
            <a:r>
              <a:rPr lang="zh-CN" altLang="en-US" sz="2000" b="1" dirty="0">
                <a:solidFill>
                  <a:srgbClr val="000000"/>
                </a:solidFill>
                <a:latin typeface="隶书" pitchFamily="49" charset="-122"/>
              </a:rPr>
              <a:t>当特定的风险不能避免时，可以采取行动降低与风险有关的损失，这种处理风险的方法就是损失控制。显然损失控制不是放弃风险行为，而是制定计划和采取措施降低损失的可能性或者是减少实际损失。</a:t>
            </a:r>
          </a:p>
          <a:p>
            <a:pPr algn="just" eaLnBrk="1" hangingPunct="1">
              <a:lnSpc>
                <a:spcPct val="120000"/>
              </a:lnSpc>
              <a:buClrTx/>
              <a:buSzTx/>
              <a:buFontTx/>
              <a:buNone/>
            </a:pPr>
            <a:r>
              <a:rPr lang="zh-CN" altLang="en-US" sz="2000" b="1" dirty="0">
                <a:solidFill>
                  <a:srgbClr val="000000"/>
                </a:solidFill>
                <a:latin typeface="隶书" pitchFamily="49" charset="-122"/>
              </a:rPr>
              <a:t>    损失控制在安全生产过程中很常用，控制的阶段包括事前、事中和事后三个阶段。事前控制的目的主要是为了降低损失的概率，事中和事后的控制主要是为了减少实际发生的损失。  </a:t>
            </a:r>
          </a:p>
        </p:txBody>
      </p:sp>
      <p:sp>
        <p:nvSpPr>
          <p:cNvPr id="288779" name="AutoShape 11">
            <a:extLst>
              <a:ext uri="{FF2B5EF4-FFF2-40B4-BE49-F238E27FC236}">
                <a16:creationId xmlns:a16="http://schemas.microsoft.com/office/drawing/2014/main" id="{A5F7AA9A-DC81-6E15-E492-683641C7C18B}"/>
              </a:ext>
            </a:extLst>
          </p:cNvPr>
          <p:cNvSpPr>
            <a:spLocks noChangeArrowheads="1"/>
          </p:cNvSpPr>
          <p:nvPr/>
        </p:nvSpPr>
        <p:spPr bwMode="gray">
          <a:xfrm>
            <a:off x="912813" y="3817938"/>
            <a:ext cx="1655762" cy="527050"/>
          </a:xfrm>
          <a:prstGeom prst="roundRect">
            <a:avLst>
              <a:gd name="adj" fmla="val 50000"/>
            </a:avLst>
          </a:prstGeom>
          <a:solidFill>
            <a:srgbClr val="E7FFE7"/>
          </a:solidFill>
          <a:ln>
            <a:noFill/>
          </a:ln>
          <a:effectLst>
            <a:prstShdw prst="shdw17" dist="17961" dir="2700000">
              <a:srgbClr val="8B998B"/>
            </a:prstShdw>
          </a:effectLst>
          <a:extLst>
            <a:ext uri="{91240B29-F687-4F45-9708-019B960494DF}">
              <a14:hiddenLine xmlns:a14="http://schemas.microsoft.com/office/drawing/2010/main" w="38100" algn="ctr">
                <a:solidFill>
                  <a:srgbClr val="FFFFFF"/>
                </a:solidFill>
                <a:round/>
                <a:headEnd/>
                <a:tailEnd/>
              </a14:hiddenLine>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kumimoji="0" lang="zh-CN" altLang="en-US" sz="2400" b="1" dirty="0">
                <a:solidFill>
                  <a:srgbClr val="008080"/>
                </a:solidFill>
                <a:latin typeface="幼圆" pitchFamily="49" charset="-122"/>
                <a:ea typeface="幼圆" pitchFamily="49" charset="-122"/>
              </a:rPr>
              <a:t>损失控制</a:t>
            </a:r>
          </a:p>
        </p:txBody>
      </p:sp>
      <p:sp>
        <p:nvSpPr>
          <p:cNvPr id="288780" name="AutoShape 12">
            <a:extLst>
              <a:ext uri="{FF2B5EF4-FFF2-40B4-BE49-F238E27FC236}">
                <a16:creationId xmlns:a16="http://schemas.microsoft.com/office/drawing/2014/main" id="{5AA60A9F-3F61-B8A6-B398-61E020337ED7}"/>
              </a:ext>
            </a:extLst>
          </p:cNvPr>
          <p:cNvSpPr>
            <a:spLocks/>
          </p:cNvSpPr>
          <p:nvPr/>
        </p:nvSpPr>
        <p:spPr bwMode="auto">
          <a:xfrm>
            <a:off x="2773363" y="2047875"/>
            <a:ext cx="719137" cy="3987800"/>
          </a:xfrm>
          <a:prstGeom prst="leftBrace">
            <a:avLst>
              <a:gd name="adj1" fmla="val 46210"/>
              <a:gd name="adj2" fmla="val 50000"/>
            </a:avLst>
          </a:prstGeom>
          <a:gradFill rotWithShape="1">
            <a:gsLst>
              <a:gs pos="0">
                <a:srgbClr val="C9C9C9"/>
              </a:gs>
              <a:gs pos="100000">
                <a:srgbClr val="EAEAEA"/>
              </a:gs>
            </a:gsLst>
            <a:lin ang="0" scaled="1"/>
          </a:gradFill>
          <a:ln>
            <a:noFill/>
          </a:ln>
          <a:effectLst/>
          <a:extLst>
            <a:ext uri="{91240B29-F687-4F45-9708-019B960494DF}">
              <a14:hiddenLine xmlns:a14="http://schemas.microsoft.com/office/drawing/2010/main" w="19050">
                <a:solidFill>
                  <a:srgbClr val="5CB1EA"/>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 name="Rectangle 2">
            <a:extLst>
              <a:ext uri="{FF2B5EF4-FFF2-40B4-BE49-F238E27FC236}">
                <a16:creationId xmlns:a16="http://schemas.microsoft.com/office/drawing/2014/main" id="{FAE3175A-3B1E-F844-9868-B6A4D7044ED0}"/>
              </a:ext>
            </a:extLst>
          </p:cNvPr>
          <p:cNvSpPr txBox="1">
            <a:spLocks noChangeArrowheads="1"/>
          </p:cNvSpPr>
          <p:nvPr/>
        </p:nvSpPr>
        <p:spPr bwMode="auto">
          <a:xfrm>
            <a:off x="1027113" y="149225"/>
            <a:ext cx="77930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r>
              <a:rPr lang="en-US" altLang="zh-CN" kern="0" dirty="0"/>
              <a:t>4.</a:t>
            </a:r>
            <a:r>
              <a:rPr lang="zh-CN" altLang="en-US" kern="0" dirty="0"/>
              <a:t>风险应对</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88777">
                                            <p:txEl>
                                              <p:pRg st="0" end="0"/>
                                            </p:txEl>
                                          </p:spTgt>
                                        </p:tgtEl>
                                        <p:attrNameLst>
                                          <p:attrName>style.visibility</p:attrName>
                                        </p:attrNameLst>
                                      </p:cBhvr>
                                      <p:to>
                                        <p:strVal val="visible"/>
                                      </p:to>
                                    </p:set>
                                    <p:animEffect transition="in" filter="slide(fromLeft)">
                                      <p:cBhvr>
                                        <p:cTn id="7" dur="500"/>
                                        <p:tgtEl>
                                          <p:spTgt spid="2887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88776"/>
                                        </p:tgtEl>
                                        <p:attrNameLst>
                                          <p:attrName>style.visibility</p:attrName>
                                        </p:attrNameLst>
                                      </p:cBhvr>
                                      <p:to>
                                        <p:strVal val="visible"/>
                                      </p:to>
                                    </p:set>
                                    <p:animEffect transition="in" filter="fade">
                                      <p:cBhvr>
                                        <p:cTn id="12" dur="500"/>
                                        <p:tgtEl>
                                          <p:spTgt spid="288776"/>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288779"/>
                                        </p:tgtEl>
                                        <p:attrNameLst>
                                          <p:attrName>style.visibility</p:attrName>
                                        </p:attrNameLst>
                                      </p:cBhvr>
                                      <p:to>
                                        <p:strVal val="visible"/>
                                      </p:to>
                                    </p:set>
                                    <p:animEffect transition="in" filter="slide(fromBottom)">
                                      <p:cBhvr>
                                        <p:cTn id="16" dur="500"/>
                                        <p:tgtEl>
                                          <p:spTgt spid="28877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288780"/>
                                        </p:tgtEl>
                                        <p:attrNameLst>
                                          <p:attrName>style.visibility</p:attrName>
                                        </p:attrNameLst>
                                      </p:cBhvr>
                                      <p:to>
                                        <p:strVal val="visible"/>
                                      </p:to>
                                    </p:set>
                                    <p:animEffect transition="in" filter="slide(fromLeft)">
                                      <p:cBhvr>
                                        <p:cTn id="21" dur="500"/>
                                        <p:tgtEl>
                                          <p:spTgt spid="288780"/>
                                        </p:tgtEl>
                                      </p:cBhvr>
                                    </p:animEffect>
                                  </p:childTnLst>
                                </p:cTn>
                              </p:par>
                            </p:childTnLst>
                          </p:cTn>
                        </p:par>
                        <p:par>
                          <p:cTn id="22" fill="hold" nodeType="afterGroup">
                            <p:stCondLst>
                              <p:cond delay="500"/>
                            </p:stCondLst>
                            <p:childTnLst>
                              <p:par>
                                <p:cTn id="23" presetID="12" presetClass="entr" presetSubtype="8" fill="hold" nodeType="afterEffect">
                                  <p:stCondLst>
                                    <p:cond delay="0"/>
                                  </p:stCondLst>
                                  <p:childTnLst>
                                    <p:set>
                                      <p:cBhvr>
                                        <p:cTn id="24" dur="1" fill="hold">
                                          <p:stCondLst>
                                            <p:cond delay="0"/>
                                          </p:stCondLst>
                                        </p:cTn>
                                        <p:tgtEl>
                                          <p:spTgt spid="288778"/>
                                        </p:tgtEl>
                                        <p:attrNameLst>
                                          <p:attrName>style.visibility</p:attrName>
                                        </p:attrNameLst>
                                      </p:cBhvr>
                                      <p:to>
                                        <p:strVal val="visible"/>
                                      </p:to>
                                    </p:set>
                                    <p:animEffect transition="in" filter="slide(fromLeft)">
                                      <p:cBhvr>
                                        <p:cTn id="25" dur="500"/>
                                        <p:tgtEl>
                                          <p:spTgt spid="288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6" grpId="0" animBg="1"/>
      <p:bldP spid="288777" grpId="0" build="p"/>
      <p:bldP spid="288778" grpId="0" animBg="1"/>
      <p:bldP spid="288779" grpId="0" animBg="1"/>
      <p:bldP spid="28878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F7E804F6-2619-C1E0-869B-CF054104F76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4BB9ABF-A84B-9245-A4A7-1715E213D6F7}" type="slidenum">
              <a:rPr kumimoji="0" lang="en-US" altLang="zh-CN" sz="1000">
                <a:solidFill>
                  <a:schemeClr val="bg2"/>
                </a:solidFill>
                <a:ea typeface="华文行楷" panose="02010800040101010101" pitchFamily="2" charset="-122"/>
              </a:rPr>
              <a:pPr>
                <a:spcBef>
                  <a:spcPct val="0"/>
                </a:spcBef>
                <a:buClrTx/>
                <a:buSzTx/>
                <a:buFontTx/>
                <a:buNone/>
              </a:pPr>
              <a:t>44</a:t>
            </a:fld>
            <a:endParaRPr kumimoji="0" lang="en-US" altLang="zh-CN" sz="1000">
              <a:solidFill>
                <a:schemeClr val="bg2"/>
              </a:solidFill>
              <a:ea typeface="华文行楷" panose="02010800040101010101" pitchFamily="2" charset="-122"/>
            </a:endParaRPr>
          </a:p>
        </p:txBody>
      </p:sp>
      <p:sp>
        <p:nvSpPr>
          <p:cNvPr id="289810" name="Rectangle 18">
            <a:extLst>
              <a:ext uri="{FF2B5EF4-FFF2-40B4-BE49-F238E27FC236}">
                <a16:creationId xmlns:a16="http://schemas.microsoft.com/office/drawing/2014/main" id="{1AC4A477-61AF-3255-0ECA-D63C5C648F32}"/>
              </a:ext>
            </a:extLst>
          </p:cNvPr>
          <p:cNvSpPr>
            <a:spLocks noChangeArrowheads="1"/>
          </p:cNvSpPr>
          <p:nvPr/>
        </p:nvSpPr>
        <p:spPr bwMode="auto">
          <a:xfrm>
            <a:off x="0" y="4132263"/>
            <a:ext cx="9144000" cy="2170112"/>
          </a:xfrm>
          <a:prstGeom prst="rect">
            <a:avLst/>
          </a:prstGeom>
          <a:gradFill rotWithShape="1">
            <a:gsLst>
              <a:gs pos="0">
                <a:srgbClr val="FFFFFF"/>
              </a:gs>
              <a:gs pos="50000">
                <a:srgbClr val="E5F7EF"/>
              </a:gs>
              <a:gs pos="100000">
                <a:srgbClr val="FFFFFF"/>
              </a:gs>
            </a:gsLst>
            <a:lin ang="5400000" scaled="1"/>
          </a:gradFill>
          <a:ln>
            <a:noFill/>
          </a:ln>
          <a:effectLst/>
          <a:extLs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7349" name="Rectangle 19">
            <a:extLst>
              <a:ext uri="{FF2B5EF4-FFF2-40B4-BE49-F238E27FC236}">
                <a16:creationId xmlns:a16="http://schemas.microsoft.com/office/drawing/2014/main" id="{9963DA7A-C561-88E7-CB3B-3A2E7B80B1E5}"/>
              </a:ext>
            </a:extLst>
          </p:cNvPr>
          <p:cNvSpPr>
            <a:spLocks noGrp="1" noChangeArrowheads="1"/>
          </p:cNvSpPr>
          <p:nvPr>
            <p:ph type="body" idx="1"/>
          </p:nvPr>
        </p:nvSpPr>
        <p:spPr>
          <a:xfrm>
            <a:off x="594696" y="1258888"/>
            <a:ext cx="7256463" cy="430212"/>
          </a:xfrm>
          <a:noFill/>
        </p:spPr>
        <p:txBody>
          <a:bodyPr/>
          <a:lstStyle/>
          <a:p>
            <a:pPr marL="0" indent="0" eaLnBrk="1" hangingPunct="1"/>
            <a:r>
              <a:rPr lang="zh-CN" altLang="en-US" sz="2400" b="1" dirty="0">
                <a:solidFill>
                  <a:srgbClr val="036D7F"/>
                </a:solidFill>
                <a:latin typeface="幼圆" pitchFamily="49" charset="-122"/>
                <a:ea typeface="幼圆" pitchFamily="49" charset="-122"/>
              </a:rPr>
              <a:t>（</a:t>
            </a:r>
            <a:r>
              <a:rPr lang="en-US" altLang="zh-CN" sz="2400" b="1" dirty="0">
                <a:solidFill>
                  <a:srgbClr val="036D7F"/>
                </a:solidFill>
                <a:latin typeface="幼圆" pitchFamily="49" charset="-122"/>
                <a:ea typeface="幼圆" pitchFamily="49" charset="-122"/>
              </a:rPr>
              <a:t>3</a:t>
            </a:r>
            <a:r>
              <a:rPr lang="zh-CN" altLang="en-US" sz="2400" b="1" dirty="0">
                <a:solidFill>
                  <a:srgbClr val="036D7F"/>
                </a:solidFill>
                <a:latin typeface="幼圆" pitchFamily="49" charset="-122"/>
                <a:ea typeface="幼圆" pitchFamily="49" charset="-122"/>
              </a:rPr>
              <a:t>）风险转移</a:t>
            </a:r>
          </a:p>
        </p:txBody>
      </p:sp>
      <p:sp>
        <p:nvSpPr>
          <p:cNvPr id="57350" name="Rectangle 20">
            <a:extLst>
              <a:ext uri="{FF2B5EF4-FFF2-40B4-BE49-F238E27FC236}">
                <a16:creationId xmlns:a16="http://schemas.microsoft.com/office/drawing/2014/main" id="{86209FBA-DB16-6DA6-5EE4-8B94D5900733}"/>
              </a:ext>
            </a:extLst>
          </p:cNvPr>
          <p:cNvSpPr>
            <a:spLocks noChangeArrowheads="1"/>
          </p:cNvSpPr>
          <p:nvPr/>
        </p:nvSpPr>
        <p:spPr bwMode="auto">
          <a:xfrm>
            <a:off x="1303338" y="4243388"/>
            <a:ext cx="1474787"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endParaRPr lang="zh-CN" altLang="zh-CN" sz="2000" b="1">
              <a:solidFill>
                <a:srgbClr val="CC3300"/>
              </a:solidFill>
              <a:latin typeface="幼圆" pitchFamily="49" charset="-122"/>
              <a:ea typeface="幼圆" pitchFamily="49" charset="-122"/>
            </a:endParaRPr>
          </a:p>
        </p:txBody>
      </p:sp>
      <p:sp>
        <p:nvSpPr>
          <p:cNvPr id="289813" name="AutoShape 21">
            <a:extLst>
              <a:ext uri="{FF2B5EF4-FFF2-40B4-BE49-F238E27FC236}">
                <a16:creationId xmlns:a16="http://schemas.microsoft.com/office/drawing/2014/main" id="{43C0087F-26DD-26B7-85E9-A42DCED7D782}"/>
              </a:ext>
            </a:extLst>
          </p:cNvPr>
          <p:cNvSpPr>
            <a:spLocks noChangeArrowheads="1"/>
          </p:cNvSpPr>
          <p:nvPr/>
        </p:nvSpPr>
        <p:spPr bwMode="gray">
          <a:xfrm>
            <a:off x="718511" y="3094938"/>
            <a:ext cx="3702050" cy="496887"/>
          </a:xfrm>
          <a:prstGeom prst="roundRect">
            <a:avLst>
              <a:gd name="adj" fmla="val 50000"/>
            </a:avLst>
          </a:prstGeom>
          <a:noFill/>
          <a:ln>
            <a:noFill/>
          </a:ln>
          <a:effectLst>
            <a:prstShdw prst="shdw17" dist="17961" dir="2700000">
              <a:srgbClr val="8B998B"/>
            </a:prstShdw>
          </a:effectLst>
          <a:extLst>
            <a:ext uri="{909E8E84-426E-40DD-AFC4-6F175D3DCCD1}">
              <a14:hiddenFill xmlns:a14="http://schemas.microsoft.com/office/drawing/2010/main">
                <a:solidFill>
                  <a:srgbClr val="E7FFE7"/>
                </a:solidFill>
              </a14:hiddenFill>
            </a:ext>
            <a:ext uri="{91240B29-F687-4F45-9708-019B960494DF}">
              <a14:hiddenLine xmlns:a14="http://schemas.microsoft.com/office/drawing/2010/main" w="38100" algn="ctr">
                <a:solidFill>
                  <a:srgbClr val="FFFFFF"/>
                </a:solidFill>
                <a:round/>
                <a:headEnd/>
                <a:tailEnd/>
              </a14:hiddenLine>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kumimoji="0" lang="zh-CN" altLang="en-US" sz="2000" b="1" dirty="0">
                <a:latin typeface="幼圆" pitchFamily="49" charset="-122"/>
                <a:ea typeface="幼圆" pitchFamily="49" charset="-122"/>
              </a:rPr>
              <a:t>风险转移两种主要形式：</a:t>
            </a:r>
          </a:p>
        </p:txBody>
      </p:sp>
      <p:sp>
        <p:nvSpPr>
          <p:cNvPr id="289814" name="Text Box 22">
            <a:extLst>
              <a:ext uri="{FF2B5EF4-FFF2-40B4-BE49-F238E27FC236}">
                <a16:creationId xmlns:a16="http://schemas.microsoft.com/office/drawing/2014/main" id="{F323F281-16BA-6CD2-FE48-5DB76C6BCC63}"/>
              </a:ext>
            </a:extLst>
          </p:cNvPr>
          <p:cNvSpPr txBox="1">
            <a:spLocks noChangeArrowheads="1"/>
          </p:cNvSpPr>
          <p:nvPr/>
        </p:nvSpPr>
        <p:spPr bwMode="auto">
          <a:xfrm>
            <a:off x="601349" y="2005013"/>
            <a:ext cx="7777162" cy="701675"/>
          </a:xfrm>
          <a:prstGeom prst="rect">
            <a:avLst/>
          </a:prstGeom>
          <a:gradFill rotWithShape="0">
            <a:gsLst>
              <a:gs pos="0">
                <a:srgbClr val="FFFFFF"/>
              </a:gs>
              <a:gs pos="100000">
                <a:srgbClr val="EDF9F4"/>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000" b="1" dirty="0">
                <a:solidFill>
                  <a:srgbClr val="000000"/>
                </a:solidFill>
                <a:latin typeface="幼圆" pitchFamily="49" charset="-122"/>
                <a:ea typeface="幼圆" pitchFamily="49" charset="-122"/>
              </a:rPr>
              <a:t>　　</a:t>
            </a:r>
            <a:r>
              <a:rPr lang="zh-CN" altLang="en-US" sz="2200" b="1" dirty="0">
                <a:solidFill>
                  <a:srgbClr val="000000"/>
                </a:solidFill>
                <a:latin typeface="Arial" panose="020B0604020202020204" pitchFamily="34" charset="0"/>
                <a:ea typeface="幼圆" pitchFamily="49" charset="-122"/>
              </a:rPr>
              <a:t>风险转移，是指通过契约，将让渡人的风险转移给受让人承担的行为。 </a:t>
            </a:r>
          </a:p>
        </p:txBody>
      </p:sp>
      <p:grpSp>
        <p:nvGrpSpPr>
          <p:cNvPr id="289815" name="Group 23">
            <a:extLst>
              <a:ext uri="{FF2B5EF4-FFF2-40B4-BE49-F238E27FC236}">
                <a16:creationId xmlns:a16="http://schemas.microsoft.com/office/drawing/2014/main" id="{5DDCFEC9-9A02-4E61-F429-A74DA693B671}"/>
              </a:ext>
            </a:extLst>
          </p:cNvPr>
          <p:cNvGrpSpPr>
            <a:grpSpLocks/>
          </p:cNvGrpSpPr>
          <p:nvPr/>
        </p:nvGrpSpPr>
        <p:grpSpPr bwMode="auto">
          <a:xfrm>
            <a:off x="594696" y="3657600"/>
            <a:ext cx="7705725" cy="987425"/>
            <a:chOff x="513" y="2628"/>
            <a:chExt cx="4854" cy="622"/>
          </a:xfrm>
        </p:grpSpPr>
        <p:grpSp>
          <p:nvGrpSpPr>
            <p:cNvPr id="57359" name="Group 24">
              <a:extLst>
                <a:ext uri="{FF2B5EF4-FFF2-40B4-BE49-F238E27FC236}">
                  <a16:creationId xmlns:a16="http://schemas.microsoft.com/office/drawing/2014/main" id="{2D646337-B934-3575-F63E-102EE2693820}"/>
                </a:ext>
              </a:extLst>
            </p:cNvPr>
            <p:cNvGrpSpPr>
              <a:grpSpLocks/>
            </p:cNvGrpSpPr>
            <p:nvPr/>
          </p:nvGrpSpPr>
          <p:grpSpPr bwMode="auto">
            <a:xfrm>
              <a:off x="513" y="2628"/>
              <a:ext cx="4854" cy="622"/>
              <a:chOff x="328" y="1793"/>
              <a:chExt cx="5183" cy="622"/>
            </a:xfrm>
          </p:grpSpPr>
          <p:sp>
            <p:nvSpPr>
              <p:cNvPr id="57361" name="AutoShape 25">
                <a:extLst>
                  <a:ext uri="{FF2B5EF4-FFF2-40B4-BE49-F238E27FC236}">
                    <a16:creationId xmlns:a16="http://schemas.microsoft.com/office/drawing/2014/main" id="{0AC7E7EA-9319-8F9F-9FBF-F0675F96C8B7}"/>
                  </a:ext>
                </a:extLst>
              </p:cNvPr>
              <p:cNvSpPr>
                <a:spLocks noChangeArrowheads="1"/>
              </p:cNvSpPr>
              <p:nvPr/>
            </p:nvSpPr>
            <p:spPr bwMode="auto">
              <a:xfrm>
                <a:off x="476" y="1797"/>
                <a:ext cx="5035" cy="618"/>
              </a:xfrm>
              <a:prstGeom prst="roundRect">
                <a:avLst>
                  <a:gd name="adj" fmla="val 13745"/>
                </a:avLst>
              </a:prstGeom>
              <a:gradFill rotWithShape="1">
                <a:gsLst>
                  <a:gs pos="0">
                    <a:srgbClr val="EAEAEA"/>
                  </a:gs>
                  <a:gs pos="50000">
                    <a:srgbClr val="FCFCFC"/>
                  </a:gs>
                  <a:gs pos="100000">
                    <a:srgbClr val="EAEAEA"/>
                  </a:gs>
                </a:gsLst>
                <a:lin ang="5400000" scaled="1"/>
              </a:gra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7362" name="Rectangle 26">
                <a:extLst>
                  <a:ext uri="{FF2B5EF4-FFF2-40B4-BE49-F238E27FC236}">
                    <a16:creationId xmlns:a16="http://schemas.microsoft.com/office/drawing/2014/main" id="{8D050CFF-0CCD-E9ED-0C9C-BC5574BBE690}"/>
                  </a:ext>
                </a:extLst>
              </p:cNvPr>
              <p:cNvSpPr>
                <a:spLocks noChangeArrowheads="1"/>
              </p:cNvSpPr>
              <p:nvPr/>
            </p:nvSpPr>
            <p:spPr bwMode="gray">
              <a:xfrm rot="-1980663">
                <a:off x="328" y="1793"/>
                <a:ext cx="91" cy="363"/>
              </a:xfrm>
              <a:prstGeom prst="rect">
                <a:avLst/>
              </a:prstGeom>
              <a:solidFill>
                <a:srgbClr val="BBE0E3"/>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rgbClr val="BBE0E3"/>
                </a:extrusionClr>
                <a:contourClr>
                  <a:srgbClr val="BBE0E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000">
                  <a:solidFill>
                    <a:schemeClr val="tx1"/>
                  </a:solidFill>
                  <a:ea typeface="宋体" panose="02010600030101010101" pitchFamily="2" charset="-122"/>
                </a:endParaRPr>
              </a:p>
            </p:txBody>
          </p:sp>
        </p:grpSp>
        <p:sp>
          <p:nvSpPr>
            <p:cNvPr id="57360" name="Rectangle 27">
              <a:extLst>
                <a:ext uri="{FF2B5EF4-FFF2-40B4-BE49-F238E27FC236}">
                  <a16:creationId xmlns:a16="http://schemas.microsoft.com/office/drawing/2014/main" id="{F108F7F6-0D89-835E-587B-0A21F4440469}"/>
                </a:ext>
              </a:extLst>
            </p:cNvPr>
            <p:cNvSpPr>
              <a:spLocks noChangeArrowheads="1"/>
            </p:cNvSpPr>
            <p:nvPr/>
          </p:nvSpPr>
          <p:spPr bwMode="auto">
            <a:xfrm>
              <a:off x="1012" y="2694"/>
              <a:ext cx="4317" cy="5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buClr>
                  <a:srgbClr val="FF3300"/>
                </a:buClr>
                <a:buSzPct val="70000"/>
              </a:pPr>
              <a:r>
                <a:rPr lang="zh-CN" altLang="en-US" sz="2000" b="1">
                  <a:solidFill>
                    <a:srgbClr val="000000"/>
                  </a:solidFill>
                  <a:ea typeface="幼圆" pitchFamily="49" charset="-122"/>
                </a:rPr>
                <a:t>合同转移，</a:t>
              </a:r>
              <a:r>
                <a:rPr lang="zh-CN" altLang="en-US" sz="2000" b="1">
                  <a:latin typeface="Arial" panose="020B0604020202020204" pitchFamily="34" charset="0"/>
                  <a:ea typeface="幼圆" pitchFamily="49" charset="-122"/>
                  <a:sym typeface="Wingdings" pitchFamily="2" charset="2"/>
                </a:rPr>
                <a:t>通过签订合同，经济主体可以将一部分或全部风险转移给一个或多个其他参与者。 </a:t>
              </a:r>
            </a:p>
          </p:txBody>
        </p:sp>
      </p:grpSp>
      <p:grpSp>
        <p:nvGrpSpPr>
          <p:cNvPr id="289820" name="Group 28">
            <a:extLst>
              <a:ext uri="{FF2B5EF4-FFF2-40B4-BE49-F238E27FC236}">
                <a16:creationId xmlns:a16="http://schemas.microsoft.com/office/drawing/2014/main" id="{030C2102-5516-6D02-6798-590EB0F569EA}"/>
              </a:ext>
            </a:extLst>
          </p:cNvPr>
          <p:cNvGrpSpPr>
            <a:grpSpLocks/>
          </p:cNvGrpSpPr>
          <p:nvPr/>
        </p:nvGrpSpPr>
        <p:grpSpPr bwMode="auto">
          <a:xfrm>
            <a:off x="567698" y="5102421"/>
            <a:ext cx="7705725" cy="987425"/>
            <a:chOff x="485" y="3369"/>
            <a:chExt cx="4854" cy="622"/>
          </a:xfrm>
        </p:grpSpPr>
        <p:grpSp>
          <p:nvGrpSpPr>
            <p:cNvPr id="57355" name="Group 29">
              <a:extLst>
                <a:ext uri="{FF2B5EF4-FFF2-40B4-BE49-F238E27FC236}">
                  <a16:creationId xmlns:a16="http://schemas.microsoft.com/office/drawing/2014/main" id="{72F990BA-6E69-8CFF-32CC-BBC062A5D4D4}"/>
                </a:ext>
              </a:extLst>
            </p:cNvPr>
            <p:cNvGrpSpPr>
              <a:grpSpLocks/>
            </p:cNvGrpSpPr>
            <p:nvPr/>
          </p:nvGrpSpPr>
          <p:grpSpPr bwMode="auto">
            <a:xfrm>
              <a:off x="485" y="3369"/>
              <a:ext cx="4854" cy="622"/>
              <a:chOff x="328" y="1793"/>
              <a:chExt cx="5183" cy="622"/>
            </a:xfrm>
          </p:grpSpPr>
          <p:sp>
            <p:nvSpPr>
              <p:cNvPr id="57357" name="AutoShape 30">
                <a:extLst>
                  <a:ext uri="{FF2B5EF4-FFF2-40B4-BE49-F238E27FC236}">
                    <a16:creationId xmlns:a16="http://schemas.microsoft.com/office/drawing/2014/main" id="{06DFBA56-309C-6607-142D-333924461768}"/>
                  </a:ext>
                </a:extLst>
              </p:cNvPr>
              <p:cNvSpPr>
                <a:spLocks noChangeArrowheads="1"/>
              </p:cNvSpPr>
              <p:nvPr/>
            </p:nvSpPr>
            <p:spPr bwMode="auto">
              <a:xfrm>
                <a:off x="476" y="1797"/>
                <a:ext cx="5035" cy="618"/>
              </a:xfrm>
              <a:prstGeom prst="roundRect">
                <a:avLst>
                  <a:gd name="adj" fmla="val 13745"/>
                </a:avLst>
              </a:prstGeom>
              <a:gradFill rotWithShape="1">
                <a:gsLst>
                  <a:gs pos="0">
                    <a:srgbClr val="EAEAEA"/>
                  </a:gs>
                  <a:gs pos="50000">
                    <a:srgbClr val="FCFCFC"/>
                  </a:gs>
                  <a:gs pos="100000">
                    <a:srgbClr val="EAEAEA"/>
                  </a:gs>
                </a:gsLst>
                <a:lin ang="5400000" scaled="1"/>
              </a:gra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7358" name="Rectangle 31">
                <a:extLst>
                  <a:ext uri="{FF2B5EF4-FFF2-40B4-BE49-F238E27FC236}">
                    <a16:creationId xmlns:a16="http://schemas.microsoft.com/office/drawing/2014/main" id="{DEEB20AF-D0F4-3F11-3D5E-02602A34D3A1}"/>
                  </a:ext>
                </a:extLst>
              </p:cNvPr>
              <p:cNvSpPr>
                <a:spLocks noChangeArrowheads="1"/>
              </p:cNvSpPr>
              <p:nvPr/>
            </p:nvSpPr>
            <p:spPr bwMode="gray">
              <a:xfrm rot="-1980663">
                <a:off x="328" y="1793"/>
                <a:ext cx="91" cy="363"/>
              </a:xfrm>
              <a:prstGeom prst="rect">
                <a:avLst/>
              </a:prstGeom>
              <a:solidFill>
                <a:srgbClr val="BBE0E3"/>
              </a:soli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rgbClr val="BBE0E3"/>
                </a:extrusionClr>
                <a:contourClr>
                  <a:srgbClr val="BBE0E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2000">
                  <a:solidFill>
                    <a:schemeClr val="tx1"/>
                  </a:solidFill>
                  <a:ea typeface="宋体" panose="02010600030101010101" pitchFamily="2" charset="-122"/>
                </a:endParaRPr>
              </a:p>
            </p:txBody>
          </p:sp>
        </p:grpSp>
        <p:sp>
          <p:nvSpPr>
            <p:cNvPr id="57356" name="Rectangle 32">
              <a:extLst>
                <a:ext uri="{FF2B5EF4-FFF2-40B4-BE49-F238E27FC236}">
                  <a16:creationId xmlns:a16="http://schemas.microsoft.com/office/drawing/2014/main" id="{F19778A9-81E5-9586-5244-3272616CE18A}"/>
                </a:ext>
              </a:extLst>
            </p:cNvPr>
            <p:cNvSpPr>
              <a:spLocks noChangeArrowheads="1"/>
            </p:cNvSpPr>
            <p:nvPr/>
          </p:nvSpPr>
          <p:spPr bwMode="auto">
            <a:xfrm>
              <a:off x="984" y="3408"/>
              <a:ext cx="4186" cy="53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buClr>
                  <a:srgbClr val="FF3300"/>
                </a:buClr>
                <a:buSzPct val="70000"/>
              </a:pPr>
              <a:r>
                <a:rPr lang="zh-CN" altLang="en-US" sz="2000" b="1">
                  <a:solidFill>
                    <a:srgbClr val="000000"/>
                  </a:solidFill>
                  <a:latin typeface="Arial" panose="020B0604020202020204" pitchFamily="34" charset="0"/>
                  <a:ea typeface="幼圆" pitchFamily="49" charset="-122"/>
                </a:rPr>
                <a:t>保险转移</a:t>
              </a:r>
              <a:r>
                <a:rPr lang="zh-CN" altLang="en-US" sz="2000" b="1">
                  <a:latin typeface="Arial" panose="020B0604020202020204" pitchFamily="34" charset="0"/>
                  <a:ea typeface="幼圆" pitchFamily="49" charset="-122"/>
                </a:rPr>
                <a:t>，凡是属于保险公司可保的险种，都可以通过投保</a:t>
              </a:r>
            </a:p>
            <a:p>
              <a:pPr eaLnBrk="1" hangingPunct="1">
                <a:lnSpc>
                  <a:spcPct val="130000"/>
                </a:lnSpc>
                <a:buClr>
                  <a:srgbClr val="FF3300"/>
                </a:buClr>
                <a:buSzPct val="70000"/>
              </a:pPr>
              <a:r>
                <a:rPr lang="zh-CN" altLang="en-US" sz="2000" b="1">
                  <a:latin typeface="Arial" panose="020B0604020202020204" pitchFamily="34" charset="0"/>
                  <a:ea typeface="幼圆" pitchFamily="49" charset="-122"/>
                </a:rPr>
                <a:t>把风险全部或部分转移给保险公司。</a:t>
              </a:r>
            </a:p>
          </p:txBody>
        </p:sp>
      </p:grpSp>
      <p:sp>
        <p:nvSpPr>
          <p:cNvPr id="3" name="Rectangle 2">
            <a:extLst>
              <a:ext uri="{FF2B5EF4-FFF2-40B4-BE49-F238E27FC236}">
                <a16:creationId xmlns:a16="http://schemas.microsoft.com/office/drawing/2014/main" id="{821F8704-8DB9-649F-5066-504CBD2F394E}"/>
              </a:ext>
            </a:extLst>
          </p:cNvPr>
          <p:cNvSpPr txBox="1">
            <a:spLocks noChangeArrowheads="1"/>
          </p:cNvSpPr>
          <p:nvPr/>
        </p:nvSpPr>
        <p:spPr bwMode="auto">
          <a:xfrm>
            <a:off x="1027113" y="149225"/>
            <a:ext cx="77930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r>
              <a:rPr lang="en-US" altLang="zh-CN" kern="0" dirty="0"/>
              <a:t>4.</a:t>
            </a:r>
            <a:r>
              <a:rPr lang="zh-CN" altLang="en-US" kern="0" dirty="0"/>
              <a:t>风险应对</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89814"/>
                                        </p:tgtEl>
                                        <p:attrNameLst>
                                          <p:attrName>style.visibility</p:attrName>
                                        </p:attrNameLst>
                                      </p:cBhvr>
                                      <p:to>
                                        <p:strVal val="visible"/>
                                      </p:to>
                                    </p:set>
                                    <p:anim calcmode="lin" valueType="num">
                                      <p:cBhvr>
                                        <p:cTn id="7" dur="500" fill="hold"/>
                                        <p:tgtEl>
                                          <p:spTgt spid="289814"/>
                                        </p:tgtEl>
                                        <p:attrNameLst>
                                          <p:attrName>ppt_w</p:attrName>
                                        </p:attrNameLst>
                                      </p:cBhvr>
                                      <p:tavLst>
                                        <p:tav tm="0">
                                          <p:val>
                                            <p:fltVal val="0"/>
                                          </p:val>
                                        </p:tav>
                                        <p:tav tm="100000">
                                          <p:val>
                                            <p:strVal val="#ppt_w"/>
                                          </p:val>
                                        </p:tav>
                                      </p:tavLst>
                                    </p:anim>
                                    <p:anim calcmode="lin" valueType="num">
                                      <p:cBhvr>
                                        <p:cTn id="8" dur="500" fill="hold"/>
                                        <p:tgtEl>
                                          <p:spTgt spid="289814"/>
                                        </p:tgtEl>
                                        <p:attrNameLst>
                                          <p:attrName>ppt_h</p:attrName>
                                        </p:attrNameLst>
                                      </p:cBhvr>
                                      <p:tavLst>
                                        <p:tav tm="0">
                                          <p:val>
                                            <p:fltVal val="0"/>
                                          </p:val>
                                        </p:tav>
                                        <p:tav tm="100000">
                                          <p:val>
                                            <p:strVal val="#ppt_h"/>
                                          </p:val>
                                        </p:tav>
                                      </p:tavLst>
                                    </p:anim>
                                    <p:animEffect transition="in" filter="fade">
                                      <p:cBhvr>
                                        <p:cTn id="9" dur="500"/>
                                        <p:tgtEl>
                                          <p:spTgt spid="28981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8" fill="hold" nodeType="clickEffect">
                                  <p:stCondLst>
                                    <p:cond delay="0"/>
                                  </p:stCondLst>
                                  <p:childTnLst>
                                    <p:set>
                                      <p:cBhvr>
                                        <p:cTn id="13" dur="1" fill="hold">
                                          <p:stCondLst>
                                            <p:cond delay="0"/>
                                          </p:stCondLst>
                                        </p:cTn>
                                        <p:tgtEl>
                                          <p:spTgt spid="289813"/>
                                        </p:tgtEl>
                                        <p:attrNameLst>
                                          <p:attrName>style.visibility</p:attrName>
                                        </p:attrNameLst>
                                      </p:cBhvr>
                                      <p:to>
                                        <p:strVal val="visible"/>
                                      </p:to>
                                    </p:set>
                                    <p:animEffect transition="in" filter="slide(fromLeft)">
                                      <p:cBhvr>
                                        <p:cTn id="14" dur="500"/>
                                        <p:tgtEl>
                                          <p:spTgt spid="28981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289815"/>
                                        </p:tgtEl>
                                        <p:attrNameLst>
                                          <p:attrName>style.visibility</p:attrName>
                                        </p:attrNameLst>
                                      </p:cBhvr>
                                      <p:to>
                                        <p:strVal val="visible"/>
                                      </p:to>
                                    </p:set>
                                    <p:animEffect transition="in" filter="fade">
                                      <p:cBhvr>
                                        <p:cTn id="19" dur="1000"/>
                                        <p:tgtEl>
                                          <p:spTgt spid="289815"/>
                                        </p:tgtEl>
                                      </p:cBhvr>
                                    </p:animEffect>
                                    <p:anim calcmode="lin" valueType="num">
                                      <p:cBhvr>
                                        <p:cTn id="20" dur="1000" fill="hold"/>
                                        <p:tgtEl>
                                          <p:spTgt spid="289815"/>
                                        </p:tgtEl>
                                        <p:attrNameLst>
                                          <p:attrName>ppt_x</p:attrName>
                                        </p:attrNameLst>
                                      </p:cBhvr>
                                      <p:tavLst>
                                        <p:tav tm="0">
                                          <p:val>
                                            <p:strVal val="#ppt_x"/>
                                          </p:val>
                                        </p:tav>
                                        <p:tav tm="100000">
                                          <p:val>
                                            <p:strVal val="#ppt_x"/>
                                          </p:val>
                                        </p:tav>
                                      </p:tavLst>
                                    </p:anim>
                                    <p:anim calcmode="lin" valueType="num">
                                      <p:cBhvr>
                                        <p:cTn id="21" dur="1000" fill="hold"/>
                                        <p:tgtEl>
                                          <p:spTgt spid="289815"/>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289820"/>
                                        </p:tgtEl>
                                        <p:attrNameLst>
                                          <p:attrName>style.visibility</p:attrName>
                                        </p:attrNameLst>
                                      </p:cBhvr>
                                      <p:to>
                                        <p:strVal val="visible"/>
                                      </p:to>
                                    </p:set>
                                    <p:animEffect transition="in" filter="fade">
                                      <p:cBhvr>
                                        <p:cTn id="26" dur="1000"/>
                                        <p:tgtEl>
                                          <p:spTgt spid="289820"/>
                                        </p:tgtEl>
                                      </p:cBhvr>
                                    </p:animEffect>
                                    <p:anim calcmode="lin" valueType="num">
                                      <p:cBhvr>
                                        <p:cTn id="27" dur="1000" fill="hold"/>
                                        <p:tgtEl>
                                          <p:spTgt spid="289820"/>
                                        </p:tgtEl>
                                        <p:attrNameLst>
                                          <p:attrName>ppt_x</p:attrName>
                                        </p:attrNameLst>
                                      </p:cBhvr>
                                      <p:tavLst>
                                        <p:tav tm="0">
                                          <p:val>
                                            <p:strVal val="#ppt_x"/>
                                          </p:val>
                                        </p:tav>
                                        <p:tav tm="100000">
                                          <p:val>
                                            <p:strVal val="#ppt_x"/>
                                          </p:val>
                                        </p:tav>
                                      </p:tavLst>
                                    </p:anim>
                                    <p:anim calcmode="lin" valueType="num">
                                      <p:cBhvr>
                                        <p:cTn id="28" dur="1000" fill="hold"/>
                                        <p:tgtEl>
                                          <p:spTgt spid="289820"/>
                                        </p:tgtEl>
                                        <p:attrNameLst>
                                          <p:attrName>ppt_y</p:attrName>
                                        </p:attrNameLst>
                                      </p:cBhvr>
                                      <p:tavLst>
                                        <p:tav tm="0">
                                          <p:val>
                                            <p:strVal val="#ppt_y+.1"/>
                                          </p:val>
                                        </p:tav>
                                        <p:tav tm="100000">
                                          <p:val>
                                            <p:strVal val="#ppt_y"/>
                                          </p:val>
                                        </p:tav>
                                      </p:tavLst>
                                    </p:anim>
                                  </p:childTnLst>
                                </p:cTn>
                              </p:par>
                              <p:par>
                                <p:cTn id="29" presetID="12" presetClass="entr" presetSubtype="4" fill="hold" nodeType="withEffect">
                                  <p:stCondLst>
                                    <p:cond delay="0"/>
                                  </p:stCondLst>
                                  <p:childTnLst>
                                    <p:set>
                                      <p:cBhvr>
                                        <p:cTn id="30" dur="1" fill="hold">
                                          <p:stCondLst>
                                            <p:cond delay="0"/>
                                          </p:stCondLst>
                                        </p:cTn>
                                        <p:tgtEl>
                                          <p:spTgt spid="289810"/>
                                        </p:tgtEl>
                                        <p:attrNameLst>
                                          <p:attrName>style.visibility</p:attrName>
                                        </p:attrNameLst>
                                      </p:cBhvr>
                                      <p:to>
                                        <p:strVal val="visible"/>
                                      </p:to>
                                    </p:set>
                                    <p:animEffect transition="in" filter="slide(fromBottom)">
                                      <p:cBhvr>
                                        <p:cTn id="31" dur="500"/>
                                        <p:tgtEl>
                                          <p:spTgt spid="289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10" grpId="0" animBg="1"/>
      <p:bldP spid="289813" grpId="0"/>
      <p:bldP spid="2898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7CE69133-8318-6926-B3EA-0553CE4F008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0E4CF81-7461-E340-9BD3-A79F655D313D}" type="slidenum">
              <a:rPr kumimoji="0" lang="en-US" altLang="zh-CN" sz="1000">
                <a:solidFill>
                  <a:schemeClr val="bg2"/>
                </a:solidFill>
                <a:ea typeface="华文行楷" panose="02010800040101010101" pitchFamily="2" charset="-122"/>
              </a:rPr>
              <a:pPr>
                <a:spcBef>
                  <a:spcPct val="0"/>
                </a:spcBef>
                <a:buClrTx/>
                <a:buSzTx/>
                <a:buFontTx/>
                <a:buNone/>
              </a:pPr>
              <a:t>45</a:t>
            </a:fld>
            <a:endParaRPr kumimoji="0" lang="en-US" altLang="zh-CN" sz="1000">
              <a:solidFill>
                <a:schemeClr val="bg2"/>
              </a:solidFill>
              <a:ea typeface="华文行楷" panose="02010800040101010101" pitchFamily="2" charset="-122"/>
            </a:endParaRPr>
          </a:p>
        </p:txBody>
      </p:sp>
      <p:grpSp>
        <p:nvGrpSpPr>
          <p:cNvPr id="290838" name="Group 22">
            <a:extLst>
              <a:ext uri="{FF2B5EF4-FFF2-40B4-BE49-F238E27FC236}">
                <a16:creationId xmlns:a16="http://schemas.microsoft.com/office/drawing/2014/main" id="{C9EA5D00-E348-CEF0-52D4-043BBABBE210}"/>
              </a:ext>
            </a:extLst>
          </p:cNvPr>
          <p:cNvGrpSpPr>
            <a:grpSpLocks/>
          </p:cNvGrpSpPr>
          <p:nvPr/>
        </p:nvGrpSpPr>
        <p:grpSpPr bwMode="auto">
          <a:xfrm>
            <a:off x="889001" y="3351248"/>
            <a:ext cx="3033712" cy="2492375"/>
            <a:chOff x="586" y="2065"/>
            <a:chExt cx="1911" cy="1570"/>
          </a:xfrm>
        </p:grpSpPr>
        <p:sp>
          <p:nvSpPr>
            <p:cNvPr id="58386" name="AutoShape 23">
              <a:extLst>
                <a:ext uri="{FF2B5EF4-FFF2-40B4-BE49-F238E27FC236}">
                  <a16:creationId xmlns:a16="http://schemas.microsoft.com/office/drawing/2014/main" id="{8E8BE725-A795-60E7-E6AE-31768B5C96C9}"/>
                </a:ext>
              </a:extLst>
            </p:cNvPr>
            <p:cNvSpPr>
              <a:spLocks noChangeArrowheads="1"/>
            </p:cNvSpPr>
            <p:nvPr/>
          </p:nvSpPr>
          <p:spPr bwMode="auto">
            <a:xfrm>
              <a:off x="586" y="2428"/>
              <a:ext cx="1911" cy="1170"/>
            </a:xfrm>
            <a:prstGeom prst="homePlate">
              <a:avLst>
                <a:gd name="adj" fmla="val 13210"/>
              </a:avLst>
            </a:prstGeom>
            <a:solidFill>
              <a:srgbClr val="C0C0C0"/>
            </a:solidFill>
            <a:ln>
              <a:noFill/>
            </a:ln>
            <a:effectLst/>
            <a:extLs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8387" name="Rectangle 24">
              <a:extLst>
                <a:ext uri="{FF2B5EF4-FFF2-40B4-BE49-F238E27FC236}">
                  <a16:creationId xmlns:a16="http://schemas.microsoft.com/office/drawing/2014/main" id="{43EFC4FC-38DD-5064-4EA2-36EF422F204A}"/>
                </a:ext>
              </a:extLst>
            </p:cNvPr>
            <p:cNvSpPr>
              <a:spLocks noChangeArrowheads="1"/>
            </p:cNvSpPr>
            <p:nvPr/>
          </p:nvSpPr>
          <p:spPr bwMode="auto">
            <a:xfrm>
              <a:off x="586" y="2120"/>
              <a:ext cx="1708" cy="172"/>
            </a:xfrm>
            <a:prstGeom prst="rect">
              <a:avLst/>
            </a:prstGeom>
            <a:gradFill rotWithShape="1">
              <a:gsLst>
                <a:gs pos="0">
                  <a:srgbClr val="FCFDFF"/>
                </a:gs>
                <a:gs pos="100000">
                  <a:srgbClr val="94C7F6"/>
                </a:gs>
              </a:gsLst>
              <a:lin ang="5400000" scaled="1"/>
            </a:gradFill>
            <a:ln>
              <a:noFill/>
            </a:ln>
            <a:effectLst>
              <a:outerShdw dist="35921" dir="2700000" algn="ctr" rotWithShape="0">
                <a:schemeClr val="hlink"/>
              </a:outerShdw>
            </a:effectLst>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8388" name="AutoShape 25">
              <a:extLst>
                <a:ext uri="{FF2B5EF4-FFF2-40B4-BE49-F238E27FC236}">
                  <a16:creationId xmlns:a16="http://schemas.microsoft.com/office/drawing/2014/main" id="{0CA07CDF-F073-AEB9-A841-4CCCFD64D3EB}"/>
                </a:ext>
              </a:extLst>
            </p:cNvPr>
            <p:cNvSpPr>
              <a:spLocks noChangeArrowheads="1"/>
            </p:cNvSpPr>
            <p:nvPr/>
          </p:nvSpPr>
          <p:spPr bwMode="auto">
            <a:xfrm>
              <a:off x="586" y="2428"/>
              <a:ext cx="1872" cy="1186"/>
            </a:xfrm>
            <a:prstGeom prst="homePlate">
              <a:avLst>
                <a:gd name="adj" fmla="val 12766"/>
              </a:avLst>
            </a:prstGeom>
            <a:gradFill rotWithShape="1">
              <a:gsLst>
                <a:gs pos="0">
                  <a:srgbClr val="FFFFF0"/>
                </a:gs>
                <a:gs pos="100000">
                  <a:srgbClr val="FFFFC5"/>
                </a:gs>
              </a:gsLst>
              <a:lin ang="5400000" scaled="1"/>
            </a:gradFill>
            <a:ln>
              <a:noFill/>
            </a:ln>
            <a:effectLst/>
            <a:extLs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8389" name="Text Box 26">
              <a:extLst>
                <a:ext uri="{FF2B5EF4-FFF2-40B4-BE49-F238E27FC236}">
                  <a16:creationId xmlns:a16="http://schemas.microsoft.com/office/drawing/2014/main" id="{355D6973-A89B-8505-0509-306EAEB4C7BA}"/>
                </a:ext>
              </a:extLst>
            </p:cNvPr>
            <p:cNvSpPr txBox="1">
              <a:spLocks noChangeArrowheads="1"/>
            </p:cNvSpPr>
            <p:nvPr/>
          </p:nvSpPr>
          <p:spPr bwMode="auto">
            <a:xfrm>
              <a:off x="943" y="2065"/>
              <a:ext cx="1035" cy="2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ea typeface="幼圆" pitchFamily="49" charset="-122"/>
                </a:rPr>
                <a:t>无计划自留</a:t>
              </a:r>
            </a:p>
          </p:txBody>
        </p:sp>
        <p:sp>
          <p:nvSpPr>
            <p:cNvPr id="58390" name="Text Box 27">
              <a:extLst>
                <a:ext uri="{FF2B5EF4-FFF2-40B4-BE49-F238E27FC236}">
                  <a16:creationId xmlns:a16="http://schemas.microsoft.com/office/drawing/2014/main" id="{4C8D6794-5D20-B6C1-9E97-A237247F6830}"/>
                </a:ext>
              </a:extLst>
            </p:cNvPr>
            <p:cNvSpPr txBox="1">
              <a:spLocks noChangeArrowheads="1"/>
            </p:cNvSpPr>
            <p:nvPr/>
          </p:nvSpPr>
          <p:spPr bwMode="auto">
            <a:xfrm>
              <a:off x="626" y="2657"/>
              <a:ext cx="1650" cy="97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91581" dir="18221404"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000" b="1">
                  <a:solidFill>
                    <a:srgbClr val="000000"/>
                  </a:solidFill>
                  <a:ea typeface="幼圆" pitchFamily="49" charset="-122"/>
                </a:rPr>
                <a:t>风险损失发生后从收入中支付，即不是在损失前做出资金安排。</a:t>
              </a:r>
            </a:p>
          </p:txBody>
        </p:sp>
      </p:grpSp>
      <p:grpSp>
        <p:nvGrpSpPr>
          <p:cNvPr id="290844" name="Group 28">
            <a:extLst>
              <a:ext uri="{FF2B5EF4-FFF2-40B4-BE49-F238E27FC236}">
                <a16:creationId xmlns:a16="http://schemas.microsoft.com/office/drawing/2014/main" id="{4330CE0D-5D7F-5315-F913-D39702F238DA}"/>
              </a:ext>
            </a:extLst>
          </p:cNvPr>
          <p:cNvGrpSpPr>
            <a:grpSpLocks/>
          </p:cNvGrpSpPr>
          <p:nvPr/>
        </p:nvGrpSpPr>
        <p:grpSpPr bwMode="auto">
          <a:xfrm>
            <a:off x="5267325" y="3216168"/>
            <a:ext cx="3033713" cy="2530475"/>
            <a:chOff x="3215" y="2065"/>
            <a:chExt cx="1911" cy="1594"/>
          </a:xfrm>
        </p:grpSpPr>
        <p:grpSp>
          <p:nvGrpSpPr>
            <p:cNvPr id="58379" name="Group 29">
              <a:extLst>
                <a:ext uri="{FF2B5EF4-FFF2-40B4-BE49-F238E27FC236}">
                  <a16:creationId xmlns:a16="http://schemas.microsoft.com/office/drawing/2014/main" id="{4C241572-5753-9744-7CCE-D0483472C0C9}"/>
                </a:ext>
              </a:extLst>
            </p:cNvPr>
            <p:cNvGrpSpPr>
              <a:grpSpLocks/>
            </p:cNvGrpSpPr>
            <p:nvPr/>
          </p:nvGrpSpPr>
          <p:grpSpPr bwMode="auto">
            <a:xfrm>
              <a:off x="3215" y="2364"/>
              <a:ext cx="1911" cy="1295"/>
              <a:chOff x="3215" y="2364"/>
              <a:chExt cx="1911" cy="1295"/>
            </a:xfrm>
          </p:grpSpPr>
          <p:sp>
            <p:nvSpPr>
              <p:cNvPr id="58384" name="AutoShape 30">
                <a:extLst>
                  <a:ext uri="{FF2B5EF4-FFF2-40B4-BE49-F238E27FC236}">
                    <a16:creationId xmlns:a16="http://schemas.microsoft.com/office/drawing/2014/main" id="{87969DF6-FBEE-A1DD-897D-660EDA8ED256}"/>
                  </a:ext>
                </a:extLst>
              </p:cNvPr>
              <p:cNvSpPr>
                <a:spLocks noChangeArrowheads="1"/>
              </p:cNvSpPr>
              <p:nvPr/>
            </p:nvSpPr>
            <p:spPr bwMode="auto">
              <a:xfrm rot="10800000">
                <a:off x="3215" y="2364"/>
                <a:ext cx="1911" cy="1295"/>
              </a:xfrm>
              <a:prstGeom prst="homePlate">
                <a:avLst>
                  <a:gd name="adj" fmla="val 11935"/>
                </a:avLst>
              </a:prstGeom>
              <a:solidFill>
                <a:srgbClr val="C0C0C0"/>
              </a:solidFill>
              <a:ln>
                <a:noFill/>
              </a:ln>
              <a:effectLst/>
              <a:extLs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8385" name="AutoShape 31">
                <a:extLst>
                  <a:ext uri="{FF2B5EF4-FFF2-40B4-BE49-F238E27FC236}">
                    <a16:creationId xmlns:a16="http://schemas.microsoft.com/office/drawing/2014/main" id="{26ED0733-611C-F90A-99E5-78642D8F33C8}"/>
                  </a:ext>
                </a:extLst>
              </p:cNvPr>
              <p:cNvSpPr>
                <a:spLocks noChangeArrowheads="1"/>
              </p:cNvSpPr>
              <p:nvPr/>
            </p:nvSpPr>
            <p:spPr bwMode="auto">
              <a:xfrm flipH="1">
                <a:off x="3254" y="2382"/>
                <a:ext cx="1872" cy="1268"/>
              </a:xfrm>
              <a:prstGeom prst="homePlate">
                <a:avLst>
                  <a:gd name="adj" fmla="val 11941"/>
                </a:avLst>
              </a:prstGeom>
              <a:gradFill rotWithShape="1">
                <a:gsLst>
                  <a:gs pos="0">
                    <a:srgbClr val="FFFFF0"/>
                  </a:gs>
                  <a:gs pos="100000">
                    <a:srgbClr val="FFFFC5"/>
                  </a:gs>
                </a:gsLst>
                <a:lin ang="5400000" scaled="1"/>
              </a:gradFill>
              <a:ln>
                <a:noFill/>
              </a:ln>
              <a:effectLst/>
              <a:extLs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grpSp>
          <p:nvGrpSpPr>
            <p:cNvPr id="58380" name="Group 32">
              <a:extLst>
                <a:ext uri="{FF2B5EF4-FFF2-40B4-BE49-F238E27FC236}">
                  <a16:creationId xmlns:a16="http://schemas.microsoft.com/office/drawing/2014/main" id="{E83D85C8-3B8B-0D3A-57D9-BECC211367B6}"/>
                </a:ext>
              </a:extLst>
            </p:cNvPr>
            <p:cNvGrpSpPr>
              <a:grpSpLocks/>
            </p:cNvGrpSpPr>
            <p:nvPr/>
          </p:nvGrpSpPr>
          <p:grpSpPr bwMode="auto">
            <a:xfrm>
              <a:off x="3340" y="2065"/>
              <a:ext cx="1746" cy="1391"/>
              <a:chOff x="3340" y="2065"/>
              <a:chExt cx="1746" cy="1391"/>
            </a:xfrm>
          </p:grpSpPr>
          <p:sp>
            <p:nvSpPr>
              <p:cNvPr id="58381" name="Rectangle 33">
                <a:extLst>
                  <a:ext uri="{FF2B5EF4-FFF2-40B4-BE49-F238E27FC236}">
                    <a16:creationId xmlns:a16="http://schemas.microsoft.com/office/drawing/2014/main" id="{7C1788DA-4C7C-9B73-6284-A7F27044718C}"/>
                  </a:ext>
                </a:extLst>
              </p:cNvPr>
              <p:cNvSpPr>
                <a:spLocks noChangeArrowheads="1"/>
              </p:cNvSpPr>
              <p:nvPr/>
            </p:nvSpPr>
            <p:spPr bwMode="auto">
              <a:xfrm flipH="1">
                <a:off x="3371" y="2076"/>
                <a:ext cx="1715" cy="227"/>
              </a:xfrm>
              <a:prstGeom prst="rect">
                <a:avLst/>
              </a:prstGeom>
              <a:gradFill rotWithShape="1">
                <a:gsLst>
                  <a:gs pos="0">
                    <a:srgbClr val="FCFDFF"/>
                  </a:gs>
                  <a:gs pos="100000">
                    <a:srgbClr val="94C7F6"/>
                  </a:gs>
                </a:gsLst>
                <a:lin ang="5400000" scaled="1"/>
              </a:gradFill>
              <a:ln>
                <a:noFill/>
              </a:ln>
              <a:effectLst>
                <a:outerShdw dist="35921" dir="2700000" algn="ctr" rotWithShape="0">
                  <a:schemeClr val="hlink"/>
                </a:outerShdw>
              </a:effectLst>
              <a:extLs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8382" name="Text Box 34">
                <a:extLst>
                  <a:ext uri="{FF2B5EF4-FFF2-40B4-BE49-F238E27FC236}">
                    <a16:creationId xmlns:a16="http://schemas.microsoft.com/office/drawing/2014/main" id="{C79DFD02-A052-F878-C85B-5CEC31BBFA70}"/>
                  </a:ext>
                </a:extLst>
              </p:cNvPr>
              <p:cNvSpPr txBox="1">
                <a:spLocks noChangeArrowheads="1"/>
              </p:cNvSpPr>
              <p:nvPr/>
            </p:nvSpPr>
            <p:spPr bwMode="auto">
              <a:xfrm>
                <a:off x="3651" y="2065"/>
                <a:ext cx="1311" cy="2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ea typeface="幼圆" pitchFamily="49" charset="-122"/>
                  </a:rPr>
                  <a:t>有计划自我保险</a:t>
                </a:r>
              </a:p>
            </p:txBody>
          </p:sp>
          <p:sp>
            <p:nvSpPr>
              <p:cNvPr id="58383" name="Text Box 35">
                <a:extLst>
                  <a:ext uri="{FF2B5EF4-FFF2-40B4-BE49-F238E27FC236}">
                    <a16:creationId xmlns:a16="http://schemas.microsoft.com/office/drawing/2014/main" id="{D054CEBE-3521-93A4-CE1F-450EB0D8A454}"/>
                  </a:ext>
                </a:extLst>
              </p:cNvPr>
              <p:cNvSpPr txBox="1">
                <a:spLocks noChangeArrowheads="1"/>
              </p:cNvSpPr>
              <p:nvPr/>
            </p:nvSpPr>
            <p:spPr bwMode="auto">
              <a:xfrm>
                <a:off x="3340" y="2630"/>
                <a:ext cx="1740" cy="826"/>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91581" dir="18221404"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000" b="1">
                    <a:solidFill>
                      <a:srgbClr val="000000"/>
                    </a:solidFill>
                    <a:ea typeface="幼圆" pitchFamily="49" charset="-122"/>
                  </a:rPr>
                  <a:t>可能的损失发生前，通过做出各种资金安排以确保损失出现后能及时获得资金以补偿损失</a:t>
                </a:r>
                <a:r>
                  <a:rPr lang="zh-CN" altLang="en-US" sz="2000" b="1">
                    <a:solidFill>
                      <a:srgbClr val="000000"/>
                    </a:solidFill>
                    <a:latin typeface="幼圆" pitchFamily="49" charset="-122"/>
                    <a:ea typeface="幼圆" pitchFamily="49" charset="-122"/>
                  </a:rPr>
                  <a:t>。</a:t>
                </a:r>
              </a:p>
            </p:txBody>
          </p:sp>
        </p:grpSp>
      </p:grpSp>
      <p:grpSp>
        <p:nvGrpSpPr>
          <p:cNvPr id="290852" name="Group 36">
            <a:extLst>
              <a:ext uri="{FF2B5EF4-FFF2-40B4-BE49-F238E27FC236}">
                <a16:creationId xmlns:a16="http://schemas.microsoft.com/office/drawing/2014/main" id="{344FDE31-67FE-02DA-E261-250AFEE777C8}"/>
              </a:ext>
            </a:extLst>
          </p:cNvPr>
          <p:cNvGrpSpPr>
            <a:grpSpLocks/>
          </p:cNvGrpSpPr>
          <p:nvPr/>
        </p:nvGrpSpPr>
        <p:grpSpPr bwMode="auto">
          <a:xfrm>
            <a:off x="3841750" y="4354513"/>
            <a:ext cx="1430338" cy="863600"/>
            <a:chOff x="2468" y="3560"/>
            <a:chExt cx="901" cy="544"/>
          </a:xfrm>
        </p:grpSpPr>
        <p:sp>
          <p:nvSpPr>
            <p:cNvPr id="58377" name="Oval 37">
              <a:extLst>
                <a:ext uri="{FF2B5EF4-FFF2-40B4-BE49-F238E27FC236}">
                  <a16:creationId xmlns:a16="http://schemas.microsoft.com/office/drawing/2014/main" id="{99DBD7FF-1902-1E62-954D-843A138193A9}"/>
                </a:ext>
              </a:extLst>
            </p:cNvPr>
            <p:cNvSpPr>
              <a:spLocks noChangeArrowheads="1"/>
            </p:cNvSpPr>
            <p:nvPr/>
          </p:nvSpPr>
          <p:spPr bwMode="auto">
            <a:xfrm>
              <a:off x="2468" y="3560"/>
              <a:ext cx="885" cy="544"/>
            </a:xfrm>
            <a:prstGeom prst="ellipse">
              <a:avLst/>
            </a:prstGeom>
            <a:gradFill rotWithShape="1">
              <a:gsLst>
                <a:gs pos="0">
                  <a:srgbClr val="BBE0E3"/>
                </a:gs>
                <a:gs pos="50000">
                  <a:srgbClr val="FFFFFF"/>
                </a:gs>
                <a:gs pos="100000">
                  <a:srgbClr val="BBE0E3"/>
                </a:gs>
              </a:gsLst>
              <a:lin ang="5400000" scaled="1"/>
            </a:gradFill>
            <a:ln>
              <a:noFill/>
            </a:ln>
            <a:effectLst>
              <a:outerShdw dist="107763" dir="18900000" algn="ctr" rotWithShape="0">
                <a:srgbClr val="808080">
                  <a:alpha val="50000"/>
                </a:srgbClr>
              </a:outerShdw>
            </a:effectLst>
            <a:extLs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58378" name="Text Box 38">
              <a:extLst>
                <a:ext uri="{FF2B5EF4-FFF2-40B4-BE49-F238E27FC236}">
                  <a16:creationId xmlns:a16="http://schemas.microsoft.com/office/drawing/2014/main" id="{0D12C926-A45A-7231-7B86-1FB5D59DD9BE}"/>
                </a:ext>
              </a:extLst>
            </p:cNvPr>
            <p:cNvSpPr txBox="1">
              <a:spLocks noChangeArrowheads="1"/>
            </p:cNvSpPr>
            <p:nvPr/>
          </p:nvSpPr>
          <p:spPr bwMode="auto">
            <a:xfrm>
              <a:off x="2493" y="3686"/>
              <a:ext cx="876" cy="25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135003" dir="2928844" algn="ctr" rotWithShape="0">
                      <a:schemeClr val="bg2"/>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000" b="1">
                  <a:solidFill>
                    <a:srgbClr val="008080"/>
                  </a:solidFill>
                  <a:latin typeface="幼圆" pitchFamily="49" charset="-122"/>
                  <a:ea typeface="幼圆" pitchFamily="49" charset="-122"/>
                </a:rPr>
                <a:t>风险保留</a:t>
              </a:r>
            </a:p>
          </p:txBody>
        </p:sp>
      </p:grpSp>
      <p:sp>
        <p:nvSpPr>
          <p:cNvPr id="290855" name="Rectangle 39">
            <a:extLst>
              <a:ext uri="{FF2B5EF4-FFF2-40B4-BE49-F238E27FC236}">
                <a16:creationId xmlns:a16="http://schemas.microsoft.com/office/drawing/2014/main" id="{4AA83210-911B-2CF6-2007-D0F24EB25DDA}"/>
              </a:ext>
            </a:extLst>
          </p:cNvPr>
          <p:cNvSpPr>
            <a:spLocks noGrp="1" noChangeArrowheads="1"/>
          </p:cNvSpPr>
          <p:nvPr>
            <p:ph type="body" idx="1"/>
          </p:nvPr>
        </p:nvSpPr>
        <p:spPr>
          <a:xfrm>
            <a:off x="657225" y="1307426"/>
            <a:ext cx="8229600" cy="503237"/>
          </a:xfrm>
          <a:noFill/>
        </p:spPr>
        <p:txBody>
          <a:bodyPr/>
          <a:lstStyle/>
          <a:p>
            <a:pPr marL="0" indent="0" eaLnBrk="1" hangingPunct="1"/>
            <a:r>
              <a:rPr lang="zh-CN" altLang="en-US" sz="2400" b="1" dirty="0">
                <a:solidFill>
                  <a:srgbClr val="036D7F"/>
                </a:solidFill>
                <a:latin typeface="幼圆" pitchFamily="49" charset="-122"/>
                <a:ea typeface="幼圆" pitchFamily="49" charset="-122"/>
              </a:rPr>
              <a:t>（</a:t>
            </a:r>
            <a:r>
              <a:rPr lang="en-US" altLang="zh-CN" sz="2400" b="1" dirty="0">
                <a:solidFill>
                  <a:srgbClr val="036D7F"/>
                </a:solidFill>
                <a:latin typeface="幼圆" pitchFamily="49" charset="-122"/>
                <a:ea typeface="幼圆" pitchFamily="49" charset="-122"/>
              </a:rPr>
              <a:t>4</a:t>
            </a:r>
            <a:r>
              <a:rPr lang="zh-CN" altLang="en-US" sz="2400" b="1" dirty="0">
                <a:solidFill>
                  <a:srgbClr val="036D7F"/>
                </a:solidFill>
                <a:latin typeface="幼圆" pitchFamily="49" charset="-122"/>
                <a:ea typeface="幼圆" pitchFamily="49" charset="-122"/>
              </a:rPr>
              <a:t>）风险保留</a:t>
            </a:r>
          </a:p>
        </p:txBody>
      </p:sp>
      <p:sp>
        <p:nvSpPr>
          <p:cNvPr id="290856" name="Rectangle 40">
            <a:extLst>
              <a:ext uri="{FF2B5EF4-FFF2-40B4-BE49-F238E27FC236}">
                <a16:creationId xmlns:a16="http://schemas.microsoft.com/office/drawing/2014/main" id="{3C3F331E-1672-CE99-91D4-102E729DC208}"/>
              </a:ext>
            </a:extLst>
          </p:cNvPr>
          <p:cNvSpPr>
            <a:spLocks noChangeArrowheads="1"/>
          </p:cNvSpPr>
          <p:nvPr/>
        </p:nvSpPr>
        <p:spPr bwMode="auto">
          <a:xfrm>
            <a:off x="657225" y="1907500"/>
            <a:ext cx="7775575" cy="7620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buClrTx/>
              <a:buSzTx/>
              <a:buFontTx/>
              <a:buNone/>
            </a:pPr>
            <a:r>
              <a:rPr kumimoji="0" lang="en-US" altLang="zh-CN" sz="2000" b="1" dirty="0">
                <a:solidFill>
                  <a:srgbClr val="000000"/>
                </a:solidFill>
                <a:latin typeface="幼圆" pitchFamily="49" charset="-122"/>
                <a:ea typeface="幼圆" pitchFamily="49" charset="-122"/>
              </a:rPr>
              <a:t>    </a:t>
            </a:r>
            <a:r>
              <a:rPr kumimoji="0" lang="zh-CN" altLang="en-US" sz="2000" b="1" dirty="0">
                <a:solidFill>
                  <a:srgbClr val="000000"/>
                </a:solidFill>
                <a:latin typeface="幼圆" pitchFamily="49" charset="-122"/>
                <a:ea typeface="幼圆" pitchFamily="49" charset="-122"/>
              </a:rPr>
              <a:t>风险保留，即风险承担，也就是说，如果损失发生，经济主体将以当时可利用的任何资金进行支付。</a:t>
            </a:r>
          </a:p>
        </p:txBody>
      </p:sp>
      <p:sp>
        <p:nvSpPr>
          <p:cNvPr id="3" name="Rectangle 2">
            <a:extLst>
              <a:ext uri="{FF2B5EF4-FFF2-40B4-BE49-F238E27FC236}">
                <a16:creationId xmlns:a16="http://schemas.microsoft.com/office/drawing/2014/main" id="{5204A762-2B75-DE49-7AAA-01F1B0840EC4}"/>
              </a:ext>
            </a:extLst>
          </p:cNvPr>
          <p:cNvSpPr txBox="1">
            <a:spLocks noChangeArrowheads="1"/>
          </p:cNvSpPr>
          <p:nvPr/>
        </p:nvSpPr>
        <p:spPr bwMode="auto">
          <a:xfrm>
            <a:off x="1027113" y="149225"/>
            <a:ext cx="77930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r>
              <a:rPr lang="en-US" altLang="zh-CN" kern="0" dirty="0"/>
              <a:t>4.</a:t>
            </a:r>
            <a:r>
              <a:rPr lang="zh-CN" altLang="en-US" kern="0" dirty="0"/>
              <a:t>风险应对</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90855">
                                            <p:txEl>
                                              <p:pRg st="0" end="0"/>
                                            </p:txEl>
                                          </p:spTgt>
                                        </p:tgtEl>
                                        <p:attrNameLst>
                                          <p:attrName>style.visibility</p:attrName>
                                        </p:attrNameLst>
                                      </p:cBhvr>
                                      <p:to>
                                        <p:strVal val="visible"/>
                                      </p:to>
                                    </p:set>
                                    <p:animEffect transition="in" filter="slide(fromLeft)">
                                      <p:cBhvr>
                                        <p:cTn id="7" dur="1000"/>
                                        <p:tgtEl>
                                          <p:spTgt spid="2908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90856"/>
                                        </p:tgtEl>
                                        <p:attrNameLst>
                                          <p:attrName>style.visibility</p:attrName>
                                        </p:attrNameLst>
                                      </p:cBhvr>
                                      <p:to>
                                        <p:strVal val="visible"/>
                                      </p:to>
                                    </p:set>
                                    <p:animEffect transition="in" filter="fade">
                                      <p:cBhvr>
                                        <p:cTn id="12" dur="500"/>
                                        <p:tgtEl>
                                          <p:spTgt spid="290856"/>
                                        </p:tgtEl>
                                      </p:cBhvr>
                                    </p:animEffect>
                                    <p:anim calcmode="lin" valueType="num">
                                      <p:cBhvr>
                                        <p:cTn id="13" dur="500" fill="hold"/>
                                        <p:tgtEl>
                                          <p:spTgt spid="290856"/>
                                        </p:tgtEl>
                                        <p:attrNameLst>
                                          <p:attrName>ppt_x</p:attrName>
                                        </p:attrNameLst>
                                      </p:cBhvr>
                                      <p:tavLst>
                                        <p:tav tm="0">
                                          <p:val>
                                            <p:strVal val="#ppt_x"/>
                                          </p:val>
                                        </p:tav>
                                        <p:tav tm="100000">
                                          <p:val>
                                            <p:strVal val="#ppt_x"/>
                                          </p:val>
                                        </p:tav>
                                      </p:tavLst>
                                    </p:anim>
                                    <p:anim calcmode="lin" valueType="num">
                                      <p:cBhvr>
                                        <p:cTn id="14" dur="500" fill="hold"/>
                                        <p:tgtEl>
                                          <p:spTgt spid="290856"/>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nodeType="clickEffect">
                                  <p:stCondLst>
                                    <p:cond delay="0"/>
                                  </p:stCondLst>
                                  <p:childTnLst>
                                    <p:set>
                                      <p:cBhvr>
                                        <p:cTn id="18" dur="1" fill="hold">
                                          <p:stCondLst>
                                            <p:cond delay="0"/>
                                          </p:stCondLst>
                                        </p:cTn>
                                        <p:tgtEl>
                                          <p:spTgt spid="290852"/>
                                        </p:tgtEl>
                                        <p:attrNameLst>
                                          <p:attrName>style.visibility</p:attrName>
                                        </p:attrNameLst>
                                      </p:cBhvr>
                                      <p:to>
                                        <p:strVal val="visible"/>
                                      </p:to>
                                    </p:set>
                                    <p:animEffect transition="in" filter="slide(fromBottom)">
                                      <p:cBhvr>
                                        <p:cTn id="19" dur="500"/>
                                        <p:tgtEl>
                                          <p:spTgt spid="29085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nodeType="clickEffect">
                                  <p:stCondLst>
                                    <p:cond delay="0"/>
                                  </p:stCondLst>
                                  <p:childTnLst>
                                    <p:set>
                                      <p:cBhvr>
                                        <p:cTn id="23" dur="1" fill="hold">
                                          <p:stCondLst>
                                            <p:cond delay="0"/>
                                          </p:stCondLst>
                                        </p:cTn>
                                        <p:tgtEl>
                                          <p:spTgt spid="290838"/>
                                        </p:tgtEl>
                                        <p:attrNameLst>
                                          <p:attrName>style.visibility</p:attrName>
                                        </p:attrNameLst>
                                      </p:cBhvr>
                                      <p:to>
                                        <p:strVal val="visible"/>
                                      </p:to>
                                    </p:set>
                                    <p:anim calcmode="lin" valueType="num">
                                      <p:cBhvr>
                                        <p:cTn id="24" dur="500" fill="hold"/>
                                        <p:tgtEl>
                                          <p:spTgt spid="290838"/>
                                        </p:tgtEl>
                                        <p:attrNameLst>
                                          <p:attrName>ppt_w</p:attrName>
                                        </p:attrNameLst>
                                      </p:cBhvr>
                                      <p:tavLst>
                                        <p:tav tm="0">
                                          <p:val>
                                            <p:fltVal val="0"/>
                                          </p:val>
                                        </p:tav>
                                        <p:tav tm="100000">
                                          <p:val>
                                            <p:strVal val="#ppt_w"/>
                                          </p:val>
                                        </p:tav>
                                      </p:tavLst>
                                    </p:anim>
                                    <p:anim calcmode="lin" valueType="num">
                                      <p:cBhvr>
                                        <p:cTn id="25" dur="500" fill="hold"/>
                                        <p:tgtEl>
                                          <p:spTgt spid="290838"/>
                                        </p:tgtEl>
                                        <p:attrNameLst>
                                          <p:attrName>ppt_h</p:attrName>
                                        </p:attrNameLst>
                                      </p:cBhvr>
                                      <p:tavLst>
                                        <p:tav tm="0">
                                          <p:val>
                                            <p:fltVal val="0"/>
                                          </p:val>
                                        </p:tav>
                                        <p:tav tm="100000">
                                          <p:val>
                                            <p:strVal val="#ppt_h"/>
                                          </p:val>
                                        </p:tav>
                                      </p:tavLst>
                                    </p:anim>
                                    <p:animEffect transition="in" filter="fade">
                                      <p:cBhvr>
                                        <p:cTn id="26" dur="500"/>
                                        <p:tgtEl>
                                          <p:spTgt spid="29083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nodeType="clickEffect">
                                  <p:stCondLst>
                                    <p:cond delay="0"/>
                                  </p:stCondLst>
                                  <p:childTnLst>
                                    <p:set>
                                      <p:cBhvr>
                                        <p:cTn id="30" dur="1" fill="hold">
                                          <p:stCondLst>
                                            <p:cond delay="0"/>
                                          </p:stCondLst>
                                        </p:cTn>
                                        <p:tgtEl>
                                          <p:spTgt spid="290844"/>
                                        </p:tgtEl>
                                        <p:attrNameLst>
                                          <p:attrName>style.visibility</p:attrName>
                                        </p:attrNameLst>
                                      </p:cBhvr>
                                      <p:to>
                                        <p:strVal val="visible"/>
                                      </p:to>
                                    </p:set>
                                    <p:anim calcmode="lin" valueType="num">
                                      <p:cBhvr>
                                        <p:cTn id="31" dur="500" fill="hold"/>
                                        <p:tgtEl>
                                          <p:spTgt spid="290844"/>
                                        </p:tgtEl>
                                        <p:attrNameLst>
                                          <p:attrName>ppt_w</p:attrName>
                                        </p:attrNameLst>
                                      </p:cBhvr>
                                      <p:tavLst>
                                        <p:tav tm="0">
                                          <p:val>
                                            <p:fltVal val="0"/>
                                          </p:val>
                                        </p:tav>
                                        <p:tav tm="100000">
                                          <p:val>
                                            <p:strVal val="#ppt_w"/>
                                          </p:val>
                                        </p:tav>
                                      </p:tavLst>
                                    </p:anim>
                                    <p:anim calcmode="lin" valueType="num">
                                      <p:cBhvr>
                                        <p:cTn id="32" dur="500" fill="hold"/>
                                        <p:tgtEl>
                                          <p:spTgt spid="290844"/>
                                        </p:tgtEl>
                                        <p:attrNameLst>
                                          <p:attrName>ppt_h</p:attrName>
                                        </p:attrNameLst>
                                      </p:cBhvr>
                                      <p:tavLst>
                                        <p:tav tm="0">
                                          <p:val>
                                            <p:fltVal val="0"/>
                                          </p:val>
                                        </p:tav>
                                        <p:tav tm="100000">
                                          <p:val>
                                            <p:strVal val="#ppt_h"/>
                                          </p:val>
                                        </p:tav>
                                      </p:tavLst>
                                    </p:anim>
                                    <p:animEffect transition="in" filter="fade">
                                      <p:cBhvr>
                                        <p:cTn id="33" dur="500"/>
                                        <p:tgtEl>
                                          <p:spTgt spid="290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55" grpId="0" build="p"/>
      <p:bldP spid="29085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61C0A15F-96E3-066C-18E5-1B9305ACF08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012F70-B10E-184E-91FF-D73D07798C33}" type="slidenum">
              <a:rPr kumimoji="0" lang="en-US" altLang="zh-CN" sz="1000">
                <a:solidFill>
                  <a:schemeClr val="bg2"/>
                </a:solidFill>
                <a:ea typeface="华文行楷" panose="02010800040101010101" pitchFamily="2" charset="-122"/>
              </a:rPr>
              <a:pPr>
                <a:spcBef>
                  <a:spcPct val="0"/>
                </a:spcBef>
                <a:buClrTx/>
                <a:buSzTx/>
                <a:buFontTx/>
                <a:buNone/>
              </a:pPr>
              <a:t>46</a:t>
            </a:fld>
            <a:endParaRPr kumimoji="0" lang="en-US" altLang="zh-CN" sz="1000">
              <a:solidFill>
                <a:schemeClr val="bg2"/>
              </a:solidFill>
              <a:ea typeface="华文行楷" panose="02010800040101010101" pitchFamily="2" charset="-122"/>
            </a:endParaRPr>
          </a:p>
        </p:txBody>
      </p:sp>
      <p:sp>
        <p:nvSpPr>
          <p:cNvPr id="59395" name="Rectangle 2">
            <a:extLst>
              <a:ext uri="{FF2B5EF4-FFF2-40B4-BE49-F238E27FC236}">
                <a16:creationId xmlns:a16="http://schemas.microsoft.com/office/drawing/2014/main" id="{721254B8-1ACD-00B8-ECDB-8DDAAC976985}"/>
              </a:ext>
            </a:extLst>
          </p:cNvPr>
          <p:cNvSpPr>
            <a:spLocks noGrp="1" noChangeArrowheads="1"/>
          </p:cNvSpPr>
          <p:nvPr>
            <p:ph type="title"/>
          </p:nvPr>
        </p:nvSpPr>
        <p:spPr/>
        <p:txBody>
          <a:bodyPr/>
          <a:lstStyle/>
          <a:p>
            <a:pPr eaLnBrk="1" hangingPunct="1"/>
            <a:r>
              <a:rPr lang="zh-CN" altLang="en-US"/>
              <a:t>要求、重点与难点</a:t>
            </a:r>
          </a:p>
        </p:txBody>
      </p:sp>
      <p:sp>
        <p:nvSpPr>
          <p:cNvPr id="59396" name="Rectangle 3">
            <a:extLst>
              <a:ext uri="{FF2B5EF4-FFF2-40B4-BE49-F238E27FC236}">
                <a16:creationId xmlns:a16="http://schemas.microsoft.com/office/drawing/2014/main" id="{0188F3C9-7B66-DD13-FE9B-D994DEF25E1F}"/>
              </a:ext>
            </a:extLst>
          </p:cNvPr>
          <p:cNvSpPr>
            <a:spLocks noGrp="1" noChangeArrowheads="1"/>
          </p:cNvSpPr>
          <p:nvPr>
            <p:ph type="body" idx="1"/>
          </p:nvPr>
        </p:nvSpPr>
        <p:spPr/>
        <p:txBody>
          <a:bodyPr/>
          <a:lstStyle/>
          <a:p>
            <a:pPr marL="0" indent="0" eaLnBrk="1" hangingPunct="1">
              <a:lnSpc>
                <a:spcPct val="90000"/>
              </a:lnSpc>
              <a:tabLst>
                <a:tab pos="892175" algn="l"/>
              </a:tabLst>
            </a:pPr>
            <a:r>
              <a:rPr lang="zh-CN" altLang="en-US" sz="2400"/>
              <a:t>要求</a:t>
            </a:r>
          </a:p>
          <a:p>
            <a:pPr marL="722313" lvl="1" indent="-271463" eaLnBrk="1" hangingPunct="1">
              <a:lnSpc>
                <a:spcPct val="105000"/>
              </a:lnSpc>
              <a:buClr>
                <a:schemeClr val="tx1"/>
              </a:buClr>
              <a:buSzPct val="90000"/>
              <a:buFontTx/>
              <a:buChar char="•"/>
              <a:tabLst>
                <a:tab pos="892175" algn="l"/>
              </a:tabLst>
            </a:pPr>
            <a:r>
              <a:rPr lang="zh-CN" altLang="en-US" sz="1800"/>
              <a:t>掌握盈亏平衡分析</a:t>
            </a:r>
          </a:p>
          <a:p>
            <a:pPr marL="722313" lvl="1" indent="-271463" eaLnBrk="1" hangingPunct="1">
              <a:lnSpc>
                <a:spcPct val="105000"/>
              </a:lnSpc>
              <a:buClr>
                <a:schemeClr val="tx1"/>
              </a:buClr>
              <a:buSzPct val="90000"/>
              <a:buFontTx/>
              <a:buChar char="•"/>
              <a:tabLst>
                <a:tab pos="892175" algn="l"/>
              </a:tabLst>
            </a:pPr>
            <a:r>
              <a:rPr lang="zh-CN" altLang="en-US" sz="1800"/>
              <a:t>掌握单因素敏感性分析</a:t>
            </a:r>
          </a:p>
          <a:p>
            <a:pPr marL="722313" lvl="1" indent="-271463" eaLnBrk="1" hangingPunct="1">
              <a:lnSpc>
                <a:spcPct val="105000"/>
              </a:lnSpc>
              <a:buClr>
                <a:schemeClr val="tx1"/>
              </a:buClr>
              <a:buSzPct val="90000"/>
              <a:buFontTx/>
              <a:buChar char="•"/>
              <a:tabLst>
                <a:tab pos="892175" algn="l"/>
              </a:tabLst>
            </a:pPr>
            <a:r>
              <a:rPr lang="zh-CN" altLang="en-US" sz="1800"/>
              <a:t>熟悉概率分析方法</a:t>
            </a:r>
          </a:p>
          <a:p>
            <a:pPr marL="722313" lvl="1" indent="-271463" eaLnBrk="1" hangingPunct="1">
              <a:lnSpc>
                <a:spcPct val="105000"/>
              </a:lnSpc>
              <a:buClr>
                <a:schemeClr val="tx1"/>
              </a:buClr>
              <a:buSzPct val="90000"/>
              <a:buFontTx/>
              <a:buChar char="•"/>
              <a:tabLst>
                <a:tab pos="892175" algn="l"/>
              </a:tabLst>
            </a:pPr>
            <a:r>
              <a:rPr lang="zh-CN" altLang="en-US" sz="1800"/>
              <a:t>掌握风险决策准则</a:t>
            </a:r>
          </a:p>
          <a:p>
            <a:pPr marL="722313" lvl="1" indent="-271463" eaLnBrk="1" hangingPunct="1">
              <a:lnSpc>
                <a:spcPct val="105000"/>
              </a:lnSpc>
              <a:buClr>
                <a:schemeClr val="tx1"/>
              </a:buClr>
              <a:buSzPct val="90000"/>
              <a:buFontTx/>
              <a:buChar char="•"/>
              <a:tabLst>
                <a:tab pos="892175" algn="l"/>
              </a:tabLst>
            </a:pPr>
            <a:r>
              <a:rPr lang="zh-CN" altLang="en-US" sz="1800"/>
              <a:t>了解风险应对</a:t>
            </a:r>
          </a:p>
          <a:p>
            <a:pPr marL="0" indent="0" eaLnBrk="1" hangingPunct="1">
              <a:lnSpc>
                <a:spcPct val="90000"/>
              </a:lnSpc>
              <a:tabLst>
                <a:tab pos="892175" algn="l"/>
              </a:tabLst>
            </a:pPr>
            <a:r>
              <a:rPr lang="zh-CN" altLang="en-US" sz="2400"/>
              <a:t>重点</a:t>
            </a:r>
          </a:p>
          <a:p>
            <a:pPr marL="722313" lvl="1" indent="-271463" eaLnBrk="1" hangingPunct="1">
              <a:lnSpc>
                <a:spcPct val="105000"/>
              </a:lnSpc>
              <a:buClr>
                <a:schemeClr val="tx1"/>
              </a:buClr>
              <a:buSzPct val="90000"/>
              <a:buFontTx/>
              <a:buChar char="•"/>
              <a:tabLst>
                <a:tab pos="892175" algn="l"/>
              </a:tabLst>
            </a:pPr>
            <a:r>
              <a:rPr lang="zh-CN" altLang="en-US" sz="1800"/>
              <a:t>线性盈亏平衡分析</a:t>
            </a:r>
          </a:p>
          <a:p>
            <a:pPr marL="722313" lvl="1" indent="-271463" eaLnBrk="1" hangingPunct="1">
              <a:lnSpc>
                <a:spcPct val="105000"/>
              </a:lnSpc>
              <a:buClr>
                <a:schemeClr val="tx1"/>
              </a:buClr>
              <a:buSzPct val="90000"/>
              <a:buFontTx/>
              <a:buChar char="•"/>
              <a:tabLst>
                <a:tab pos="892175" algn="l"/>
              </a:tabLst>
            </a:pPr>
            <a:r>
              <a:rPr lang="zh-CN" altLang="en-US" sz="1800"/>
              <a:t>互斥方案的盈亏平衡分析</a:t>
            </a:r>
          </a:p>
          <a:p>
            <a:pPr marL="722313" lvl="1" indent="-271463" eaLnBrk="1" hangingPunct="1">
              <a:lnSpc>
                <a:spcPct val="105000"/>
              </a:lnSpc>
              <a:buClr>
                <a:schemeClr val="tx1"/>
              </a:buClr>
              <a:buSzPct val="90000"/>
              <a:buFontTx/>
              <a:buChar char="•"/>
              <a:tabLst>
                <a:tab pos="892175" algn="l"/>
              </a:tabLst>
            </a:pPr>
            <a:r>
              <a:rPr lang="zh-CN" altLang="en-US" sz="1800"/>
              <a:t>单因素敏感性分析</a:t>
            </a:r>
          </a:p>
          <a:p>
            <a:pPr marL="722313" lvl="1" indent="-271463" eaLnBrk="1" hangingPunct="1">
              <a:lnSpc>
                <a:spcPct val="105000"/>
              </a:lnSpc>
              <a:buClr>
                <a:schemeClr val="tx1"/>
              </a:buClr>
              <a:buSzPct val="90000"/>
              <a:buFontTx/>
              <a:buChar char="•"/>
              <a:tabLst>
                <a:tab pos="892175" algn="l"/>
              </a:tabLst>
            </a:pPr>
            <a:r>
              <a:rPr lang="zh-CN" altLang="en-US" sz="1800"/>
              <a:t>概率分析方法</a:t>
            </a:r>
          </a:p>
          <a:p>
            <a:pPr marL="722313" lvl="1" indent="-271463" eaLnBrk="1" hangingPunct="1">
              <a:lnSpc>
                <a:spcPct val="105000"/>
              </a:lnSpc>
              <a:buClr>
                <a:schemeClr val="tx1"/>
              </a:buClr>
              <a:buSzPct val="90000"/>
              <a:buFontTx/>
              <a:buChar char="•"/>
              <a:tabLst>
                <a:tab pos="892175" algn="l"/>
              </a:tabLst>
            </a:pPr>
            <a:r>
              <a:rPr lang="zh-CN" altLang="en-US" sz="1800"/>
              <a:t>风险决策准则</a:t>
            </a:r>
          </a:p>
          <a:p>
            <a:pPr marL="0" indent="0" eaLnBrk="1" hangingPunct="1">
              <a:lnSpc>
                <a:spcPct val="90000"/>
              </a:lnSpc>
              <a:tabLst>
                <a:tab pos="892175" algn="l"/>
              </a:tabLst>
            </a:pPr>
            <a:r>
              <a:rPr lang="zh-CN" altLang="en-US" sz="2400"/>
              <a:t>难点</a:t>
            </a:r>
          </a:p>
          <a:p>
            <a:pPr marL="722313" lvl="1" indent="-271463" eaLnBrk="1" hangingPunct="1">
              <a:lnSpc>
                <a:spcPct val="105000"/>
              </a:lnSpc>
              <a:buClr>
                <a:schemeClr val="tx1"/>
              </a:buClr>
              <a:buSzPct val="90000"/>
              <a:buFontTx/>
              <a:buChar char="•"/>
              <a:tabLst>
                <a:tab pos="892175" algn="l"/>
              </a:tabLst>
            </a:pPr>
            <a:r>
              <a:rPr lang="zh-CN" altLang="en-US" sz="1800"/>
              <a:t>敏感性分析</a:t>
            </a:r>
          </a:p>
          <a:p>
            <a:pPr marL="722313" lvl="1" indent="-271463" eaLnBrk="1" hangingPunct="1">
              <a:lnSpc>
                <a:spcPct val="105000"/>
              </a:lnSpc>
              <a:spcBef>
                <a:spcPct val="0"/>
              </a:spcBef>
              <a:buClr>
                <a:schemeClr val="tx1"/>
              </a:buClr>
              <a:buSzPct val="90000"/>
              <a:buFontTx/>
              <a:buChar char="•"/>
              <a:tabLst>
                <a:tab pos="892175" algn="l"/>
              </a:tabLst>
            </a:pPr>
            <a:r>
              <a:rPr lang="zh-CN" altLang="en-US" sz="1800"/>
              <a:t>概率分析</a:t>
            </a:r>
          </a:p>
        </p:txBody>
      </p:sp>
    </p:spTree>
  </p:cSld>
  <p:clrMapOvr>
    <a:masterClrMapping/>
  </p:clrMapOvr>
  <p:transition spd="slow">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94DA597-0EB2-806E-40DB-1E3CFA45133A}"/>
              </a:ext>
            </a:extLst>
          </p:cNvPr>
          <p:cNvSpPr>
            <a:spLocks noChangeArrowheads="1"/>
          </p:cNvSpPr>
          <p:nvPr/>
        </p:nvSpPr>
        <p:spPr bwMode="auto">
          <a:xfrm>
            <a:off x="538953" y="1043924"/>
            <a:ext cx="7920037" cy="179068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12000"/>
              </a:lnSpc>
            </a:pPr>
            <a:r>
              <a:rPr lang="en-US" altLang="zh-CN" sz="2000" b="1" dirty="0">
                <a:solidFill>
                  <a:srgbClr val="000000"/>
                </a:solidFill>
                <a:latin typeface="幼圆" pitchFamily="49" charset="-122"/>
                <a:ea typeface="幼圆" pitchFamily="49" charset="-122"/>
              </a:rPr>
              <a:t>【</a:t>
            </a:r>
            <a:r>
              <a:rPr lang="zh-CN" altLang="en-US" sz="2000" b="1" dirty="0">
                <a:solidFill>
                  <a:srgbClr val="000000"/>
                </a:solidFill>
                <a:latin typeface="幼圆" pitchFamily="49" charset="-122"/>
                <a:ea typeface="幼圆" pitchFamily="49" charset="-122"/>
              </a:rPr>
              <a:t>例</a:t>
            </a:r>
            <a:r>
              <a:rPr lang="en-US" altLang="zh-CN" sz="2000" b="1" dirty="0">
                <a:solidFill>
                  <a:srgbClr val="000000"/>
                </a:solidFill>
                <a:latin typeface="幼圆" pitchFamily="49" charset="-122"/>
                <a:ea typeface="幼圆" pitchFamily="49" charset="-122"/>
              </a:rPr>
              <a:t>6-9】</a:t>
            </a:r>
            <a:r>
              <a:rPr lang="zh-CN" altLang="en-US" sz="2000" b="1" dirty="0">
                <a:solidFill>
                  <a:srgbClr val="000000"/>
                </a:solidFill>
                <a:latin typeface="幼圆" pitchFamily="49" charset="-122"/>
                <a:ea typeface="幼圆" pitchFamily="49" charset="-122"/>
              </a:rPr>
              <a:t>某项目的技术方案在其寿命期内可能出现的五种状态的净现金流量及其发生的概率见表，假定各年份净现金流量之间互不相关，基准折现率为</a:t>
            </a:r>
            <a:r>
              <a:rPr lang="en-US" altLang="zh-CN" sz="2000" b="1" dirty="0">
                <a:solidFill>
                  <a:srgbClr val="000000"/>
                </a:solidFill>
                <a:latin typeface="幼圆" pitchFamily="49" charset="-122"/>
                <a:ea typeface="幼圆" pitchFamily="49" charset="-122"/>
              </a:rPr>
              <a:t>10%</a:t>
            </a:r>
            <a:r>
              <a:rPr lang="zh-CN" altLang="en-US" sz="2000" b="1" dirty="0">
                <a:solidFill>
                  <a:srgbClr val="000000"/>
                </a:solidFill>
                <a:latin typeface="幼圆" pitchFamily="49" charset="-122"/>
                <a:ea typeface="幼圆" pitchFamily="49" charset="-122"/>
              </a:rPr>
              <a:t>，求（</a:t>
            </a:r>
            <a:r>
              <a:rPr lang="en-US" altLang="zh-CN" sz="2000" b="1" dirty="0">
                <a:solidFill>
                  <a:srgbClr val="000000"/>
                </a:solidFill>
                <a:latin typeface="幼圆" pitchFamily="49" charset="-122"/>
                <a:ea typeface="幼圆" pitchFamily="49" charset="-122"/>
              </a:rPr>
              <a:t>1</a:t>
            </a:r>
            <a:r>
              <a:rPr lang="zh-CN" altLang="en-US" sz="2000" b="1" dirty="0">
                <a:solidFill>
                  <a:srgbClr val="000000"/>
                </a:solidFill>
                <a:latin typeface="幼圆" pitchFamily="49" charset="-122"/>
                <a:ea typeface="幼圆" pitchFamily="49" charset="-122"/>
              </a:rPr>
              <a:t>）方案净现值的期望值、方差、标准差；（</a:t>
            </a:r>
            <a:r>
              <a:rPr lang="en-US" altLang="zh-CN" sz="2000" b="1" dirty="0">
                <a:solidFill>
                  <a:srgbClr val="000000"/>
                </a:solidFill>
                <a:latin typeface="幼圆" pitchFamily="49" charset="-122"/>
                <a:ea typeface="幼圆" pitchFamily="49" charset="-122"/>
              </a:rPr>
              <a:t>2</a:t>
            </a:r>
            <a:r>
              <a:rPr lang="zh-CN" altLang="en-US" sz="2000" b="1" dirty="0">
                <a:solidFill>
                  <a:srgbClr val="000000"/>
                </a:solidFill>
                <a:latin typeface="幼圆" pitchFamily="49" charset="-122"/>
                <a:ea typeface="幼圆" pitchFamily="49" charset="-122"/>
              </a:rPr>
              <a:t>）方案净现值大于等于</a:t>
            </a:r>
            <a:r>
              <a:rPr lang="en-US" altLang="zh-CN" sz="2000" b="1" dirty="0">
                <a:solidFill>
                  <a:srgbClr val="000000"/>
                </a:solidFill>
                <a:latin typeface="幼圆" pitchFamily="49" charset="-122"/>
                <a:ea typeface="幼圆" pitchFamily="49" charset="-122"/>
              </a:rPr>
              <a:t>0</a:t>
            </a:r>
            <a:r>
              <a:rPr lang="zh-CN" altLang="en-US" sz="2000" b="1" dirty="0">
                <a:solidFill>
                  <a:srgbClr val="000000"/>
                </a:solidFill>
                <a:latin typeface="幼圆" pitchFamily="49" charset="-122"/>
                <a:ea typeface="幼圆" pitchFamily="49" charset="-122"/>
              </a:rPr>
              <a:t>的概率；（</a:t>
            </a:r>
            <a:r>
              <a:rPr lang="en-US" altLang="zh-CN" sz="2000" b="1" dirty="0">
                <a:solidFill>
                  <a:srgbClr val="000000"/>
                </a:solidFill>
                <a:latin typeface="幼圆" pitchFamily="49" charset="-122"/>
                <a:ea typeface="幼圆" pitchFamily="49" charset="-122"/>
              </a:rPr>
              <a:t>3</a:t>
            </a:r>
            <a:r>
              <a:rPr lang="zh-CN" altLang="en-US" sz="2000" b="1" dirty="0">
                <a:solidFill>
                  <a:srgbClr val="000000"/>
                </a:solidFill>
                <a:latin typeface="幼圆" pitchFamily="49" charset="-122"/>
                <a:ea typeface="幼圆" pitchFamily="49" charset="-122"/>
              </a:rPr>
              <a:t>）方案净现值大于</a:t>
            </a:r>
            <a:r>
              <a:rPr lang="en-US" altLang="zh-CN" sz="2000" b="1" dirty="0">
                <a:solidFill>
                  <a:srgbClr val="000000"/>
                </a:solidFill>
                <a:latin typeface="幼圆" pitchFamily="49" charset="-122"/>
                <a:ea typeface="幼圆" pitchFamily="49" charset="-122"/>
              </a:rPr>
              <a:t>17.5</a:t>
            </a:r>
            <a:r>
              <a:rPr lang="zh-CN" altLang="en-US" sz="2000" b="1" dirty="0">
                <a:solidFill>
                  <a:srgbClr val="000000"/>
                </a:solidFill>
                <a:latin typeface="幼圆" pitchFamily="49" charset="-122"/>
                <a:ea typeface="幼圆" pitchFamily="49" charset="-122"/>
              </a:rPr>
              <a:t>百万元的概率。</a:t>
            </a:r>
            <a:endParaRPr lang="en-US" altLang="zh-CN" sz="2000" b="1" dirty="0">
              <a:solidFill>
                <a:srgbClr val="000000"/>
              </a:solidFill>
              <a:latin typeface="幼圆" pitchFamily="49" charset="-122"/>
              <a:ea typeface="幼圆" pitchFamily="49" charset="-122"/>
            </a:endParaRPr>
          </a:p>
        </p:txBody>
      </p:sp>
      <p:sp>
        <p:nvSpPr>
          <p:cNvPr id="2" name="文本框 16">
            <a:extLst>
              <a:ext uri="{FF2B5EF4-FFF2-40B4-BE49-F238E27FC236}">
                <a16:creationId xmlns:a16="http://schemas.microsoft.com/office/drawing/2014/main" id="{F91FDE83-09BF-C801-CFEE-3E9CDB3C3789}"/>
              </a:ext>
            </a:extLst>
          </p:cNvPr>
          <p:cNvSpPr txBox="1">
            <a:spLocks noChangeArrowheads="1"/>
          </p:cNvSpPr>
          <p:nvPr/>
        </p:nvSpPr>
        <p:spPr bwMode="auto">
          <a:xfrm>
            <a:off x="1870866" y="2893333"/>
            <a:ext cx="5256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latin typeface="幼圆" pitchFamily="49" charset="-122"/>
                <a:ea typeface="幼圆" pitchFamily="49" charset="-122"/>
              </a:rPr>
              <a:t>表</a:t>
            </a:r>
            <a:r>
              <a:rPr lang="en-US" altLang="zh-CN" sz="2000" dirty="0">
                <a:latin typeface="幼圆" pitchFamily="49" charset="-122"/>
                <a:ea typeface="幼圆" pitchFamily="49" charset="-122"/>
              </a:rPr>
              <a:t> </a:t>
            </a:r>
            <a:r>
              <a:rPr lang="zh-CN" altLang="en-US" sz="2000" dirty="0">
                <a:latin typeface="幼圆" pitchFamily="49" charset="-122"/>
                <a:ea typeface="幼圆" pitchFamily="49" charset="-122"/>
              </a:rPr>
              <a:t>不同状态的发生概率及净现金流量</a:t>
            </a:r>
          </a:p>
        </p:txBody>
      </p:sp>
      <p:graphicFrame>
        <p:nvGraphicFramePr>
          <p:cNvPr id="5" name="表格 4">
            <a:extLst>
              <a:ext uri="{FF2B5EF4-FFF2-40B4-BE49-F238E27FC236}">
                <a16:creationId xmlns:a16="http://schemas.microsoft.com/office/drawing/2014/main" id="{600622A8-E090-02BB-4F99-D0385BA254C2}"/>
              </a:ext>
            </a:extLst>
          </p:cNvPr>
          <p:cNvGraphicFramePr>
            <a:graphicFrameLocks noGrp="1"/>
          </p:cNvGraphicFramePr>
          <p:nvPr>
            <p:extLst>
              <p:ext uri="{D42A27DB-BD31-4B8C-83A1-F6EECF244321}">
                <p14:modId xmlns:p14="http://schemas.microsoft.com/office/powerpoint/2010/main" val="1963893681"/>
              </p:ext>
            </p:extLst>
          </p:nvPr>
        </p:nvGraphicFramePr>
        <p:xfrm>
          <a:off x="556568" y="3484270"/>
          <a:ext cx="7977371" cy="2338060"/>
        </p:xfrm>
        <a:graphic>
          <a:graphicData uri="http://schemas.openxmlformats.org/drawingml/2006/table">
            <a:tbl>
              <a:tblPr/>
              <a:tblGrid>
                <a:gridCol w="997727">
                  <a:extLst>
                    <a:ext uri="{9D8B030D-6E8A-4147-A177-3AD203B41FA5}">
                      <a16:colId xmlns:a16="http://schemas.microsoft.com/office/drawing/2014/main" val="2731770557"/>
                    </a:ext>
                  </a:extLst>
                </a:gridCol>
                <a:gridCol w="1118406">
                  <a:extLst>
                    <a:ext uri="{9D8B030D-6E8A-4147-A177-3AD203B41FA5}">
                      <a16:colId xmlns:a16="http://schemas.microsoft.com/office/drawing/2014/main" val="224719043"/>
                    </a:ext>
                  </a:extLst>
                </a:gridCol>
                <a:gridCol w="1449721">
                  <a:extLst>
                    <a:ext uri="{9D8B030D-6E8A-4147-A177-3AD203B41FA5}">
                      <a16:colId xmlns:a16="http://schemas.microsoft.com/office/drawing/2014/main" val="1936043950"/>
                    </a:ext>
                  </a:extLst>
                </a:gridCol>
                <a:gridCol w="1317930">
                  <a:extLst>
                    <a:ext uri="{9D8B030D-6E8A-4147-A177-3AD203B41FA5}">
                      <a16:colId xmlns:a16="http://schemas.microsoft.com/office/drawing/2014/main" val="2870478154"/>
                    </a:ext>
                  </a:extLst>
                </a:gridCol>
                <a:gridCol w="1779204">
                  <a:extLst>
                    <a:ext uri="{9D8B030D-6E8A-4147-A177-3AD203B41FA5}">
                      <a16:colId xmlns:a16="http://schemas.microsoft.com/office/drawing/2014/main" val="2289147108"/>
                    </a:ext>
                  </a:extLst>
                </a:gridCol>
                <a:gridCol w="1314383">
                  <a:extLst>
                    <a:ext uri="{9D8B030D-6E8A-4147-A177-3AD203B41FA5}">
                      <a16:colId xmlns:a16="http://schemas.microsoft.com/office/drawing/2014/main" val="2688173651"/>
                    </a:ext>
                  </a:extLst>
                </a:gridCol>
              </a:tblGrid>
              <a:tr h="470160">
                <a:tc rowSpan="2">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800" b="1" i="0" u="none" strike="noStrike" cap="none" normalizeH="0" baseline="0" dirty="0">
                        <a:ln>
                          <a:noFill/>
                        </a:ln>
                        <a:solidFill>
                          <a:srgbClr val="FFFFFF"/>
                        </a:solidFill>
                        <a:effectLst/>
                        <a:latin typeface="幼圆" pitchFamily="49" charset="-122"/>
                        <a:ea typeface="幼圆" pitchFamily="49" charset="-122"/>
                        <a:cs typeface="Arial" pitchFamily="34" charset="0"/>
                        <a:sym typeface="Arial" pitchFamily="34" charset="0"/>
                      </a:endParaRPr>
                    </a:p>
                  </a:txBody>
                  <a:tcPr marL="91441" marR="91441"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algn="ctr" defTabSz="914400" rtl="0" eaLnBrk="1" latinLnBrk="0" hangingPunct="1"/>
                      <a:r>
                        <a:rPr kumimoji="0" lang="en-US" altLang="zh-CN" sz="1800" b="1"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S</a:t>
                      </a:r>
                      <a:r>
                        <a:rPr kumimoji="0" lang="en-US" altLang="zh-CN"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rPr>
                        <a:t>1</a:t>
                      </a:r>
                      <a:endParaRPr kumimoji="0" lang="zh-CN" altLang="en-US"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algn="ctr" defTabSz="914400" rtl="0" eaLnBrk="1" latinLnBrk="0" hangingPunct="1"/>
                      <a:r>
                        <a:rPr kumimoji="0" lang="en-US" altLang="zh-CN" sz="1800" b="1"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S</a:t>
                      </a:r>
                      <a:r>
                        <a:rPr kumimoji="0" lang="en-US" altLang="zh-CN"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rPr>
                        <a:t>2</a:t>
                      </a:r>
                      <a:endParaRPr kumimoji="0" lang="zh-CN" altLang="en-US"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algn="ctr" defTabSz="914400" rtl="0" eaLnBrk="1" latinLnBrk="0" hangingPunct="1"/>
                      <a:r>
                        <a:rPr kumimoji="0" lang="en-US" altLang="zh-CN" sz="1800" b="1"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S</a:t>
                      </a:r>
                      <a:r>
                        <a:rPr kumimoji="0" lang="en-US" altLang="zh-CN"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rPr>
                        <a:t>3</a:t>
                      </a:r>
                      <a:endParaRPr kumimoji="0" lang="zh-CN" altLang="en-US"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algn="ctr" defTabSz="914400" rtl="0" eaLnBrk="1" latinLnBrk="0" hangingPunct="1"/>
                      <a:r>
                        <a:rPr kumimoji="0" lang="en-US" altLang="zh-CN" sz="1800" b="1"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S</a:t>
                      </a:r>
                      <a:r>
                        <a:rPr kumimoji="0" lang="en-US" altLang="zh-CN"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rPr>
                        <a:t>4</a:t>
                      </a:r>
                      <a:endParaRPr kumimoji="0" lang="zh-CN" altLang="en-US"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algn="ctr" defTabSz="914400" rtl="0" eaLnBrk="1" latinLnBrk="0" hangingPunct="1"/>
                      <a:r>
                        <a:rPr kumimoji="0" lang="en-US" altLang="zh-CN" sz="1800" b="1"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S</a:t>
                      </a:r>
                      <a:r>
                        <a:rPr kumimoji="0" lang="en-US" altLang="zh-CN"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rPr>
                        <a:t>5</a:t>
                      </a:r>
                      <a:endParaRPr kumimoji="0" lang="zh-CN" altLang="en-US"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762238636"/>
                  </a:ext>
                </a:extLst>
              </a:tr>
              <a:tr h="373580">
                <a:tc vMerge="1">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800" b="0" i="0" u="none" strike="noStrike"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p</a:t>
                      </a:r>
                      <a:r>
                        <a:rPr kumimoji="0" lang="en-US" altLang="zh-CN" sz="1800" b="1" i="0" u="none" strike="noStrike" kern="1200" cap="none" normalizeH="0" baseline="-25000" dirty="0">
                          <a:ln>
                            <a:noFill/>
                          </a:ln>
                          <a:solidFill>
                            <a:srgbClr val="000000"/>
                          </a:solidFill>
                          <a:effectLst/>
                          <a:latin typeface="+mn-lt"/>
                          <a:ea typeface="幼圆" pitchFamily="49" charset="-122"/>
                          <a:cs typeface="Arial" pitchFamily="34" charset="0"/>
                          <a:sym typeface="Arial" pitchFamily="34" charset="0"/>
                        </a:rPr>
                        <a:t>1</a:t>
                      </a: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=0.1</a:t>
                      </a:r>
                      <a:endParaRPr kumimoji="0" lang="zh-CN" altLang="en-US"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p</a:t>
                      </a:r>
                      <a:r>
                        <a:rPr kumimoji="0" lang="en-US" altLang="zh-CN" sz="1800" b="1" i="0" u="none" strike="noStrike" kern="1200" cap="none" normalizeH="0" baseline="-25000" dirty="0">
                          <a:ln>
                            <a:noFill/>
                          </a:ln>
                          <a:solidFill>
                            <a:srgbClr val="000000"/>
                          </a:solidFill>
                          <a:effectLst/>
                          <a:latin typeface="+mn-lt"/>
                          <a:ea typeface="幼圆" pitchFamily="49" charset="-122"/>
                          <a:cs typeface="Arial" pitchFamily="34" charset="0"/>
                          <a:sym typeface="Arial" pitchFamily="34" charset="0"/>
                        </a:rPr>
                        <a:t>2</a:t>
                      </a: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=0.2</a:t>
                      </a:r>
                      <a:endParaRPr kumimoji="0" lang="zh-CN" altLang="en-US"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p</a:t>
                      </a:r>
                      <a:r>
                        <a:rPr kumimoji="0" lang="en-US" altLang="zh-CN" sz="1800" b="1" i="0" u="none" strike="noStrike" kern="1200" cap="none" normalizeH="0" baseline="-25000" dirty="0">
                          <a:ln>
                            <a:noFill/>
                          </a:ln>
                          <a:solidFill>
                            <a:srgbClr val="000000"/>
                          </a:solidFill>
                          <a:effectLst/>
                          <a:latin typeface="+mn-lt"/>
                          <a:ea typeface="幼圆" pitchFamily="49" charset="-122"/>
                          <a:cs typeface="Arial" pitchFamily="34" charset="0"/>
                          <a:sym typeface="Arial" pitchFamily="34" charset="0"/>
                        </a:rPr>
                        <a:t>3</a:t>
                      </a: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=0.4</a:t>
                      </a:r>
                      <a:endParaRPr kumimoji="0" lang="zh-CN" altLang="en-US"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p</a:t>
                      </a:r>
                      <a:r>
                        <a:rPr kumimoji="0" lang="en-US" altLang="zh-CN" sz="1800" b="1" i="0" u="none" strike="noStrike" kern="1200" cap="none" normalizeH="0" baseline="-25000" dirty="0">
                          <a:ln>
                            <a:noFill/>
                          </a:ln>
                          <a:solidFill>
                            <a:srgbClr val="000000"/>
                          </a:solidFill>
                          <a:effectLst/>
                          <a:latin typeface="+mn-lt"/>
                          <a:ea typeface="幼圆" pitchFamily="49" charset="-122"/>
                          <a:cs typeface="Arial" pitchFamily="34" charset="0"/>
                          <a:sym typeface="Arial" pitchFamily="34" charset="0"/>
                        </a:rPr>
                        <a:t>4</a:t>
                      </a: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=0.2</a:t>
                      </a:r>
                      <a:endParaRPr kumimoji="0" lang="zh-CN" altLang="en-US"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p</a:t>
                      </a:r>
                      <a:r>
                        <a:rPr kumimoji="0" lang="en-US" altLang="zh-CN" sz="1800" b="1" i="0" u="none" strike="noStrike" kern="1200" cap="none" normalizeH="0" baseline="-25000" dirty="0">
                          <a:ln>
                            <a:noFill/>
                          </a:ln>
                          <a:solidFill>
                            <a:srgbClr val="000000"/>
                          </a:solidFill>
                          <a:effectLst/>
                          <a:latin typeface="+mn-lt"/>
                          <a:ea typeface="幼圆" pitchFamily="49" charset="-122"/>
                          <a:cs typeface="Arial" pitchFamily="34" charset="0"/>
                          <a:sym typeface="Arial" pitchFamily="34" charset="0"/>
                        </a:rPr>
                        <a:t>5</a:t>
                      </a: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=0.1</a:t>
                      </a:r>
                      <a:endParaRPr kumimoji="0" lang="zh-CN" altLang="en-US"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917558358"/>
                  </a:ext>
                </a:extLst>
              </a:tr>
              <a:tr h="373580">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0</a:t>
                      </a:r>
                      <a:endParaRPr kumimoji="0" lang="zh-CN" altLang="en-US"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-22.5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-22.5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-22.5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-24.5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-27</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825921507"/>
                  </a:ext>
                </a:extLst>
              </a:tr>
              <a:tr h="373580">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1</a:t>
                      </a:r>
                      <a:endParaRPr kumimoji="0" lang="zh-CN" altLang="en-US"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590552046"/>
                  </a:ext>
                </a:extLst>
              </a:tr>
              <a:tr h="373580">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2~10</a:t>
                      </a:r>
                      <a:endParaRPr kumimoji="0" lang="zh-CN" altLang="en-US"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2.45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3.93</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6.90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7.59</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7.79</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726261408"/>
                  </a:ext>
                </a:extLst>
              </a:tr>
              <a:tr h="373580">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11</a:t>
                      </a:r>
                      <a:endParaRPr kumimoji="0" lang="zh-CN" altLang="en-US"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5.45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6.95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9.90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10.59</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10.94</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463741715"/>
                  </a:ext>
                </a:extLst>
              </a:tr>
            </a:tbl>
          </a:graphicData>
        </a:graphic>
      </p:graphicFrame>
      <p:sp>
        <p:nvSpPr>
          <p:cNvPr id="7" name="Rectangle 2">
            <a:extLst>
              <a:ext uri="{FF2B5EF4-FFF2-40B4-BE49-F238E27FC236}">
                <a16:creationId xmlns:a16="http://schemas.microsoft.com/office/drawing/2014/main" id="{D8D8CEA6-6B11-7F78-20F0-295375F1051D}"/>
              </a:ext>
            </a:extLst>
          </p:cNvPr>
          <p:cNvSpPr txBox="1">
            <a:spLocks noChangeArrowheads="1"/>
          </p:cNvSpPr>
          <p:nvPr/>
        </p:nvSpPr>
        <p:spPr>
          <a:xfrm>
            <a:off x="1150938" y="142875"/>
            <a:ext cx="7793037" cy="838200"/>
          </a:xfrm>
          <a:prstGeom prst="rect">
            <a:avLst/>
          </a:prstGeom>
        </p:spPr>
        <p:txBody>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r>
              <a:rPr lang="zh-CN" altLang="en-US" kern="0"/>
              <a:t>风险分析</a:t>
            </a:r>
            <a:endParaRPr lang="zh-CN" altLang="en-US" kern="0" dirty="0"/>
          </a:p>
        </p:txBody>
      </p:sp>
    </p:spTree>
  </p:cSld>
  <p:clrMapOvr>
    <a:masterClrMapping/>
  </p:clrMapOvr>
  <p:transition spd="slow">
    <p:pull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1D84F416-5DCD-C0B7-0E68-15E4EC47DF25}"/>
              </a:ext>
            </a:extLst>
          </p:cNvPr>
          <p:cNvCxnSpPr/>
          <p:nvPr/>
        </p:nvCxnSpPr>
        <p:spPr>
          <a:xfrm flipH="1" flipV="1">
            <a:off x="769938" y="1898650"/>
            <a:ext cx="1079500" cy="431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0900" name="文本框 7">
            <a:extLst>
              <a:ext uri="{FF2B5EF4-FFF2-40B4-BE49-F238E27FC236}">
                <a16:creationId xmlns:a16="http://schemas.microsoft.com/office/drawing/2014/main" id="{E3F7BAF6-A48D-5A2A-FD64-FB9506602F04}"/>
              </a:ext>
            </a:extLst>
          </p:cNvPr>
          <p:cNvSpPr txBox="1">
            <a:spLocks noChangeArrowheads="1"/>
          </p:cNvSpPr>
          <p:nvPr/>
        </p:nvSpPr>
        <p:spPr bwMode="auto">
          <a:xfrm>
            <a:off x="6838356" y="3125111"/>
            <a:ext cx="1891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dirty="0">
                <a:latin typeface="幼圆" pitchFamily="49" charset="-122"/>
                <a:ea typeface="幼圆" pitchFamily="49" charset="-122"/>
              </a:rPr>
              <a:t>单位：百万元</a:t>
            </a:r>
          </a:p>
        </p:txBody>
      </p:sp>
      <p:graphicFrame>
        <p:nvGraphicFramePr>
          <p:cNvPr id="5" name="Group 10">
            <a:extLst>
              <a:ext uri="{FF2B5EF4-FFF2-40B4-BE49-F238E27FC236}">
                <a16:creationId xmlns:a16="http://schemas.microsoft.com/office/drawing/2014/main" id="{A857C759-C04A-2D4E-34FF-425F8CE22989}"/>
              </a:ext>
            </a:extLst>
          </p:cNvPr>
          <p:cNvGraphicFramePr>
            <a:graphicFrameLocks noGrp="1"/>
          </p:cNvGraphicFramePr>
          <p:nvPr>
            <p:extLst>
              <p:ext uri="{D42A27DB-BD31-4B8C-83A1-F6EECF244321}">
                <p14:modId xmlns:p14="http://schemas.microsoft.com/office/powerpoint/2010/main" val="1659546731"/>
              </p:ext>
            </p:extLst>
          </p:nvPr>
        </p:nvGraphicFramePr>
        <p:xfrm>
          <a:off x="443383" y="3548223"/>
          <a:ext cx="7977371" cy="2615060"/>
        </p:xfrm>
        <a:graphic>
          <a:graphicData uri="http://schemas.openxmlformats.org/drawingml/2006/table">
            <a:tbl>
              <a:tblPr/>
              <a:tblGrid>
                <a:gridCol w="997727">
                  <a:extLst>
                    <a:ext uri="{9D8B030D-6E8A-4147-A177-3AD203B41FA5}">
                      <a16:colId xmlns:a16="http://schemas.microsoft.com/office/drawing/2014/main" val="20000"/>
                    </a:ext>
                  </a:extLst>
                </a:gridCol>
                <a:gridCol w="1118406">
                  <a:extLst>
                    <a:ext uri="{9D8B030D-6E8A-4147-A177-3AD203B41FA5}">
                      <a16:colId xmlns:a16="http://schemas.microsoft.com/office/drawing/2014/main" val="20001"/>
                    </a:ext>
                  </a:extLst>
                </a:gridCol>
                <a:gridCol w="1449721">
                  <a:extLst>
                    <a:ext uri="{9D8B030D-6E8A-4147-A177-3AD203B41FA5}">
                      <a16:colId xmlns:a16="http://schemas.microsoft.com/office/drawing/2014/main" val="20002"/>
                    </a:ext>
                  </a:extLst>
                </a:gridCol>
                <a:gridCol w="1317930">
                  <a:extLst>
                    <a:ext uri="{9D8B030D-6E8A-4147-A177-3AD203B41FA5}">
                      <a16:colId xmlns:a16="http://schemas.microsoft.com/office/drawing/2014/main" val="20003"/>
                    </a:ext>
                  </a:extLst>
                </a:gridCol>
                <a:gridCol w="1779204">
                  <a:extLst>
                    <a:ext uri="{9D8B030D-6E8A-4147-A177-3AD203B41FA5}">
                      <a16:colId xmlns:a16="http://schemas.microsoft.com/office/drawing/2014/main" val="20004"/>
                    </a:ext>
                  </a:extLst>
                </a:gridCol>
                <a:gridCol w="1314383">
                  <a:extLst>
                    <a:ext uri="{9D8B030D-6E8A-4147-A177-3AD203B41FA5}">
                      <a16:colId xmlns:a16="http://schemas.microsoft.com/office/drawing/2014/main" val="20005"/>
                    </a:ext>
                  </a:extLst>
                </a:gridCol>
              </a:tblGrid>
              <a:tr h="373580">
                <a:tc rowSpan="2">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800" b="1" i="0" u="none" strike="noStrike" cap="none" normalizeH="0" baseline="0" dirty="0">
                        <a:ln>
                          <a:noFill/>
                        </a:ln>
                        <a:solidFill>
                          <a:srgbClr val="FFFFFF"/>
                        </a:solidFill>
                        <a:effectLst/>
                        <a:latin typeface="幼圆" pitchFamily="49" charset="-122"/>
                        <a:ea typeface="幼圆" pitchFamily="49" charset="-122"/>
                        <a:cs typeface="Arial" pitchFamily="34" charset="0"/>
                        <a:sym typeface="Arial" pitchFamily="34" charset="0"/>
                      </a:endParaRPr>
                    </a:p>
                  </a:txBody>
                  <a:tcPr marL="91441" marR="91441" marT="45726" marB="4572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algn="ctr" defTabSz="914400" rtl="0" eaLnBrk="1" latinLnBrk="0" hangingPunct="1"/>
                      <a:r>
                        <a:rPr kumimoji="0" lang="en-US" altLang="zh-CN" sz="1800" b="1"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S</a:t>
                      </a:r>
                      <a:r>
                        <a:rPr kumimoji="0" lang="en-US" altLang="zh-CN"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rPr>
                        <a:t>1</a:t>
                      </a:r>
                      <a:endParaRPr kumimoji="0" lang="zh-CN" altLang="en-US"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algn="ctr" defTabSz="914400" rtl="0" eaLnBrk="1" latinLnBrk="0" hangingPunct="1"/>
                      <a:r>
                        <a:rPr kumimoji="0" lang="en-US" altLang="zh-CN" sz="1800" b="1"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S</a:t>
                      </a:r>
                      <a:r>
                        <a:rPr kumimoji="0" lang="en-US" altLang="zh-CN"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rPr>
                        <a:t>2</a:t>
                      </a:r>
                      <a:endParaRPr kumimoji="0" lang="zh-CN" altLang="en-US"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algn="ctr" defTabSz="914400" rtl="0" eaLnBrk="1" latinLnBrk="0" hangingPunct="1"/>
                      <a:r>
                        <a:rPr kumimoji="0" lang="en-US" altLang="zh-CN" sz="1800" b="1"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S</a:t>
                      </a:r>
                      <a:r>
                        <a:rPr kumimoji="0" lang="en-US" altLang="zh-CN"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rPr>
                        <a:t>3</a:t>
                      </a:r>
                      <a:endParaRPr kumimoji="0" lang="zh-CN" altLang="en-US"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algn="ctr" defTabSz="914400" rtl="0" eaLnBrk="1" latinLnBrk="0" hangingPunct="1"/>
                      <a:r>
                        <a:rPr kumimoji="0" lang="en-US" altLang="zh-CN" sz="1800" b="1"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S</a:t>
                      </a:r>
                      <a:r>
                        <a:rPr kumimoji="0" lang="en-US" altLang="zh-CN"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rPr>
                        <a:t>4</a:t>
                      </a:r>
                      <a:endParaRPr kumimoji="0" lang="zh-CN" altLang="en-US"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algn="ctr" defTabSz="914400" rtl="0" eaLnBrk="1" latinLnBrk="0" hangingPunct="1"/>
                      <a:r>
                        <a:rPr kumimoji="0" lang="en-US" altLang="zh-CN" sz="1800" b="1"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S</a:t>
                      </a:r>
                      <a:r>
                        <a:rPr kumimoji="0" lang="en-US" altLang="zh-CN"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rPr>
                        <a:t>5</a:t>
                      </a:r>
                      <a:endParaRPr kumimoji="0" lang="zh-CN" altLang="en-US" sz="1800" b="1" i="0" u="none" strike="noStrike" kern="1200" cap="none" normalizeH="0" baseline="-2500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73580">
                <a:tc vMerge="1">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800" b="0" i="0" u="none" strike="noStrike"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p</a:t>
                      </a:r>
                      <a:r>
                        <a:rPr kumimoji="0" lang="en-US" altLang="zh-CN" sz="1800" b="1" i="0" u="none" strike="noStrike" kern="1200" cap="none" normalizeH="0" baseline="-25000" dirty="0">
                          <a:ln>
                            <a:noFill/>
                          </a:ln>
                          <a:solidFill>
                            <a:srgbClr val="000000"/>
                          </a:solidFill>
                          <a:effectLst/>
                          <a:latin typeface="+mn-lt"/>
                          <a:ea typeface="幼圆" pitchFamily="49" charset="-122"/>
                          <a:cs typeface="Arial" pitchFamily="34" charset="0"/>
                          <a:sym typeface="Arial" pitchFamily="34" charset="0"/>
                        </a:rPr>
                        <a:t>1</a:t>
                      </a: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=0.1</a:t>
                      </a:r>
                      <a:endParaRPr kumimoji="0" lang="zh-CN" altLang="en-US"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p</a:t>
                      </a:r>
                      <a:r>
                        <a:rPr kumimoji="0" lang="en-US" altLang="zh-CN" sz="1800" b="1" i="0" u="none" strike="noStrike" kern="1200" cap="none" normalizeH="0" baseline="-25000" dirty="0">
                          <a:ln>
                            <a:noFill/>
                          </a:ln>
                          <a:solidFill>
                            <a:srgbClr val="000000"/>
                          </a:solidFill>
                          <a:effectLst/>
                          <a:latin typeface="+mn-lt"/>
                          <a:ea typeface="幼圆" pitchFamily="49" charset="-122"/>
                          <a:cs typeface="Arial" pitchFamily="34" charset="0"/>
                          <a:sym typeface="Arial" pitchFamily="34" charset="0"/>
                        </a:rPr>
                        <a:t>2</a:t>
                      </a: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=0.2</a:t>
                      </a:r>
                      <a:endParaRPr kumimoji="0" lang="zh-CN" altLang="en-US"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p</a:t>
                      </a:r>
                      <a:r>
                        <a:rPr kumimoji="0" lang="en-US" altLang="zh-CN" sz="1800" b="1" i="0" u="none" strike="noStrike" kern="1200" cap="none" normalizeH="0" baseline="-25000" dirty="0">
                          <a:ln>
                            <a:noFill/>
                          </a:ln>
                          <a:solidFill>
                            <a:srgbClr val="000000"/>
                          </a:solidFill>
                          <a:effectLst/>
                          <a:latin typeface="+mn-lt"/>
                          <a:ea typeface="幼圆" pitchFamily="49" charset="-122"/>
                          <a:cs typeface="Arial" pitchFamily="34" charset="0"/>
                          <a:sym typeface="Arial" pitchFamily="34" charset="0"/>
                        </a:rPr>
                        <a:t>3</a:t>
                      </a: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=0.4</a:t>
                      </a:r>
                      <a:endParaRPr kumimoji="0" lang="zh-CN" altLang="en-US"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p</a:t>
                      </a:r>
                      <a:r>
                        <a:rPr kumimoji="0" lang="en-US" altLang="zh-CN" sz="1800" b="1" i="0" u="none" strike="noStrike" kern="1200" cap="none" normalizeH="0" baseline="-25000" dirty="0">
                          <a:ln>
                            <a:noFill/>
                          </a:ln>
                          <a:solidFill>
                            <a:srgbClr val="000000"/>
                          </a:solidFill>
                          <a:effectLst/>
                          <a:latin typeface="+mn-lt"/>
                          <a:ea typeface="幼圆" pitchFamily="49" charset="-122"/>
                          <a:cs typeface="Arial" pitchFamily="34" charset="0"/>
                          <a:sym typeface="Arial" pitchFamily="34" charset="0"/>
                        </a:rPr>
                        <a:t>4</a:t>
                      </a: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=0.2</a:t>
                      </a:r>
                      <a:endParaRPr kumimoji="0" lang="zh-CN" altLang="en-US"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p</a:t>
                      </a:r>
                      <a:r>
                        <a:rPr kumimoji="0" lang="en-US" altLang="zh-CN" sz="1800" b="1" i="0" u="none" strike="noStrike" kern="1200" cap="none" normalizeH="0" baseline="-25000" dirty="0">
                          <a:ln>
                            <a:noFill/>
                          </a:ln>
                          <a:solidFill>
                            <a:srgbClr val="000000"/>
                          </a:solidFill>
                          <a:effectLst/>
                          <a:latin typeface="+mn-lt"/>
                          <a:ea typeface="幼圆" pitchFamily="49" charset="-122"/>
                          <a:cs typeface="Arial" pitchFamily="34" charset="0"/>
                          <a:sym typeface="Arial" pitchFamily="34" charset="0"/>
                        </a:rPr>
                        <a:t>5</a:t>
                      </a:r>
                      <a:r>
                        <a:rPr kumimoji="0" lang="en-US" altLang="zh-CN"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=0.1</a:t>
                      </a:r>
                      <a:endParaRPr kumimoji="0" lang="zh-CN" altLang="en-US" sz="1800" b="1"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3580">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0</a:t>
                      </a:r>
                      <a:endParaRPr kumimoji="0" lang="zh-CN" altLang="en-US"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-22.5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-22.5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-22.5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-24.5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defRPr/>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-27</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2"/>
                  </a:ext>
                </a:extLst>
              </a:tr>
              <a:tr h="373580">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1</a:t>
                      </a:r>
                      <a:endParaRPr kumimoji="0" lang="zh-CN" altLang="en-US"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3580">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2~10</a:t>
                      </a:r>
                      <a:endParaRPr kumimoji="0" lang="zh-CN" altLang="en-US"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2.45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3.93</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6.90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7.59</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7.79</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4"/>
                  </a:ext>
                </a:extLst>
              </a:tr>
              <a:tr h="373580">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11</a:t>
                      </a:r>
                      <a:endParaRPr kumimoji="0" lang="zh-CN" altLang="en-US"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5.45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6.95</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9.90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10.59</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10.94</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3580">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rPr>
                        <a:t>NPV</a:t>
                      </a:r>
                      <a:endParaRPr kumimoji="0" lang="zh-CN" altLang="en-US" sz="1800" b="0" i="0" u="none" strike="noStrike" kern="1200" cap="none" normalizeH="0" baseline="0" dirty="0">
                        <a:ln>
                          <a:noFill/>
                        </a:ln>
                        <a:solidFill>
                          <a:schemeClr val="bg1"/>
                        </a:solidFill>
                        <a:effectLst/>
                        <a:latin typeface="幼圆" pitchFamily="49" charset="-122"/>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-7.76</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0.51</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17.10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18.70</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rPr>
                        <a:t>17.62</a:t>
                      </a:r>
                      <a:endParaRPr kumimoji="0" lang="zh-CN" altLang="en-US" sz="1800" b="0" i="0" u="none" strike="noStrike" kern="1200" cap="none" normalizeH="0" baseline="0" dirty="0">
                        <a:ln>
                          <a:noFill/>
                        </a:ln>
                        <a:solidFill>
                          <a:srgbClr val="000000"/>
                        </a:solidFill>
                        <a:effectLst/>
                        <a:latin typeface="+mn-lt"/>
                        <a:ea typeface="幼圆" pitchFamily="49" charset="-122"/>
                        <a:cs typeface="Arial" pitchFamily="34" charset="0"/>
                        <a:sym typeface="Arial" pitchFamily="34" charset="0"/>
                      </a:endParaRPr>
                    </a:p>
                  </a:txBody>
                  <a:tcPr marL="91441" marR="91441" marT="45726" marB="4572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6"/>
                  </a:ext>
                </a:extLst>
              </a:tr>
            </a:tbl>
          </a:graphicData>
        </a:graphic>
      </p:graphicFrame>
      <p:sp>
        <p:nvSpPr>
          <p:cNvPr id="4" name="文本框 3">
            <a:extLst>
              <a:ext uri="{FF2B5EF4-FFF2-40B4-BE49-F238E27FC236}">
                <a16:creationId xmlns:a16="http://schemas.microsoft.com/office/drawing/2014/main" id="{5E0F3DAF-433A-9CF3-CB1C-C6622A2D99CB}"/>
              </a:ext>
            </a:extLst>
          </p:cNvPr>
          <p:cNvSpPr txBox="1"/>
          <p:nvPr/>
        </p:nvSpPr>
        <p:spPr>
          <a:xfrm>
            <a:off x="413894" y="2913910"/>
            <a:ext cx="4978797" cy="400110"/>
          </a:xfrm>
          <a:prstGeom prst="rect">
            <a:avLst/>
          </a:prstGeom>
          <a:noFill/>
        </p:spPr>
        <p:txBody>
          <a:bodyPr wrap="square">
            <a:spAutoFit/>
          </a:bodyPr>
          <a:lstStyle/>
          <a:p>
            <a:r>
              <a:rPr lang="zh-CN" altLang="en-US" sz="2000" dirty="0">
                <a:solidFill>
                  <a:srgbClr val="FF0000"/>
                </a:solidFill>
                <a:latin typeface="幼圆" pitchFamily="49" charset="-122"/>
                <a:ea typeface="幼圆" pitchFamily="49" charset="-122"/>
              </a:rPr>
              <a:t>根据上述计算式计算方案净现值如下所示</a:t>
            </a:r>
            <a:endParaRPr lang="zh-CN" altLang="en-US" sz="2000" dirty="0">
              <a:solidFill>
                <a:srgbClr val="FF0000"/>
              </a:solidFill>
            </a:endParaRPr>
          </a:p>
        </p:txBody>
      </p:sp>
      <p:sp>
        <p:nvSpPr>
          <p:cNvPr id="6" name="文本框 5">
            <a:extLst>
              <a:ext uri="{FF2B5EF4-FFF2-40B4-BE49-F238E27FC236}">
                <a16:creationId xmlns:a16="http://schemas.microsoft.com/office/drawing/2014/main" id="{3C29E5E7-550E-F017-B405-904E6E03EA22}"/>
              </a:ext>
            </a:extLst>
          </p:cNvPr>
          <p:cNvSpPr txBox="1">
            <a:spLocks noChangeArrowheads="1"/>
          </p:cNvSpPr>
          <p:nvPr/>
        </p:nvSpPr>
        <p:spPr bwMode="auto">
          <a:xfrm>
            <a:off x="431540" y="1136092"/>
            <a:ext cx="54192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solidFill>
                  <a:srgbClr val="FF0000"/>
                </a:solidFill>
                <a:latin typeface="幼圆" pitchFamily="49" charset="-122"/>
                <a:ea typeface="幼圆" pitchFamily="49" charset="-122"/>
              </a:rPr>
              <a:t>解：</a:t>
            </a:r>
            <a:r>
              <a:rPr lang="zh-CN" altLang="en-US" sz="2000" dirty="0">
                <a:solidFill>
                  <a:srgbClr val="000000"/>
                </a:solidFill>
                <a:latin typeface="幼圆" pitchFamily="49" charset="-122"/>
                <a:ea typeface="幼圆" pitchFamily="49" charset="-122"/>
              </a:rPr>
              <a:t>（</a:t>
            </a:r>
            <a:r>
              <a:rPr lang="en-US" altLang="zh-CN" sz="2000" dirty="0">
                <a:solidFill>
                  <a:srgbClr val="000000"/>
                </a:solidFill>
                <a:latin typeface="幼圆" pitchFamily="49" charset="-122"/>
                <a:ea typeface="幼圆" pitchFamily="49" charset="-122"/>
              </a:rPr>
              <a:t>1</a:t>
            </a:r>
            <a:r>
              <a:rPr lang="zh-CN" altLang="en-US" sz="2000" dirty="0">
                <a:solidFill>
                  <a:srgbClr val="000000"/>
                </a:solidFill>
                <a:latin typeface="幼圆" pitchFamily="49" charset="-122"/>
                <a:ea typeface="幼圆" pitchFamily="49" charset="-122"/>
              </a:rPr>
              <a:t>）对于状态 </a:t>
            </a:r>
            <a:r>
              <a:rPr lang="en-US" altLang="zh-CN" sz="2000" dirty="0">
                <a:solidFill>
                  <a:srgbClr val="000000"/>
                </a:solidFill>
                <a:latin typeface="+mn-lt"/>
                <a:ea typeface="幼圆" pitchFamily="49" charset="-122"/>
              </a:rPr>
              <a:t>S</a:t>
            </a:r>
            <a:r>
              <a:rPr lang="en-US" altLang="zh-CN" sz="2000" baseline="-25000" dirty="0">
                <a:solidFill>
                  <a:srgbClr val="000000"/>
                </a:solidFill>
                <a:latin typeface="+mn-lt"/>
                <a:ea typeface="幼圆" pitchFamily="49" charset="-122"/>
              </a:rPr>
              <a:t>1</a:t>
            </a:r>
            <a:r>
              <a:rPr lang="zh-CN" altLang="en-US" sz="2000" dirty="0">
                <a:solidFill>
                  <a:srgbClr val="000000"/>
                </a:solidFill>
                <a:latin typeface="幼圆" pitchFamily="49" charset="-122"/>
                <a:ea typeface="幼圆" pitchFamily="49" charset="-122"/>
              </a:rPr>
              <a:t>，净现值计算结果为：</a:t>
            </a:r>
          </a:p>
        </p:txBody>
      </p:sp>
      <p:sp>
        <p:nvSpPr>
          <p:cNvPr id="7" name="TextBox 10">
            <a:extLst>
              <a:ext uri="{FF2B5EF4-FFF2-40B4-BE49-F238E27FC236}">
                <a16:creationId xmlns:a16="http://schemas.microsoft.com/office/drawing/2014/main" id="{FA502041-53BC-1226-5254-7B2C79B88440}"/>
              </a:ext>
            </a:extLst>
          </p:cNvPr>
          <p:cNvSpPr txBox="1">
            <a:spLocks noChangeArrowheads="1"/>
          </p:cNvSpPr>
          <p:nvPr/>
        </p:nvSpPr>
        <p:spPr bwMode="auto">
          <a:xfrm>
            <a:off x="431540" y="1600774"/>
            <a:ext cx="8174151" cy="78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12000"/>
              </a:lnSpc>
            </a:pPr>
            <a:r>
              <a:rPr lang="en-US" altLang="zh-CN" sz="2000" dirty="0">
                <a:solidFill>
                  <a:srgbClr val="000000"/>
                </a:solidFill>
                <a:latin typeface="+mn-lt"/>
                <a:ea typeface="幼圆" pitchFamily="49" charset="-122"/>
              </a:rPr>
              <a:t>NPV</a:t>
            </a:r>
            <a:r>
              <a:rPr lang="en-US" altLang="zh-CN" sz="2000" baseline="30000" dirty="0">
                <a:solidFill>
                  <a:srgbClr val="000000"/>
                </a:solidFill>
                <a:latin typeface="+mn-lt"/>
                <a:ea typeface="幼圆" pitchFamily="49" charset="-122"/>
              </a:rPr>
              <a:t>(1)</a:t>
            </a:r>
            <a:r>
              <a:rPr lang="en-US" altLang="zh-CN" sz="2000" dirty="0">
                <a:solidFill>
                  <a:srgbClr val="000000"/>
                </a:solidFill>
                <a:latin typeface="+mn-lt"/>
                <a:ea typeface="幼圆" pitchFamily="49" charset="-122"/>
              </a:rPr>
              <a:t> </a:t>
            </a:r>
            <a:r>
              <a:rPr lang="en-US" altLang="zh-CN" sz="2100" dirty="0">
                <a:solidFill>
                  <a:srgbClr val="000000"/>
                </a:solidFill>
                <a:latin typeface="+mn-lt"/>
                <a:ea typeface="幼圆" pitchFamily="49" charset="-122"/>
              </a:rPr>
              <a:t>= -22.5 + 2.45(P/A, 10%, 9)(P/F, 10%, 1) + 5.45(P/F, 10%, 11</a:t>
            </a:r>
            <a:r>
              <a:rPr lang="zh-CN" altLang="en-US" sz="2100" dirty="0">
                <a:solidFill>
                  <a:srgbClr val="000000"/>
                </a:solidFill>
                <a:latin typeface="+mn-lt"/>
                <a:ea typeface="幼圆" pitchFamily="49" charset="-122"/>
              </a:rPr>
              <a:t>）</a:t>
            </a:r>
            <a:endParaRPr lang="en-US" altLang="zh-CN" sz="2100" dirty="0">
              <a:solidFill>
                <a:srgbClr val="000000"/>
              </a:solidFill>
              <a:latin typeface="+mn-lt"/>
              <a:ea typeface="幼圆" pitchFamily="49" charset="-122"/>
            </a:endParaRPr>
          </a:p>
          <a:p>
            <a:pPr eaLnBrk="1" hangingPunct="1">
              <a:lnSpc>
                <a:spcPct val="112000"/>
              </a:lnSpc>
            </a:pPr>
            <a:r>
              <a:rPr lang="en-US" altLang="zh-CN" sz="2100" dirty="0">
                <a:solidFill>
                  <a:srgbClr val="000000"/>
                </a:solidFill>
                <a:latin typeface="+mn-lt"/>
                <a:ea typeface="幼圆" pitchFamily="49" charset="-122"/>
              </a:rPr>
              <a:t>            = -22.5 + 2.45 ×5.759 ×0.9091 + 5.45 ×0.3505 = -7.76</a:t>
            </a:r>
            <a:endParaRPr lang="zh-CN" altLang="en-US" sz="2100" dirty="0">
              <a:solidFill>
                <a:srgbClr val="000000"/>
              </a:solidFill>
              <a:latin typeface="+mn-lt"/>
              <a:ea typeface="幼圆" pitchFamily="49" charset="-122"/>
            </a:endParaRPr>
          </a:p>
        </p:txBody>
      </p:sp>
      <p:sp>
        <p:nvSpPr>
          <p:cNvPr id="8" name="文本框 7">
            <a:extLst>
              <a:ext uri="{FF2B5EF4-FFF2-40B4-BE49-F238E27FC236}">
                <a16:creationId xmlns:a16="http://schemas.microsoft.com/office/drawing/2014/main" id="{4BEDBB9D-66A4-91C5-2D46-BBE1D0ABBFD9}"/>
              </a:ext>
            </a:extLst>
          </p:cNvPr>
          <p:cNvSpPr txBox="1">
            <a:spLocks noChangeArrowheads="1"/>
          </p:cNvSpPr>
          <p:nvPr/>
        </p:nvSpPr>
        <p:spPr bwMode="auto">
          <a:xfrm>
            <a:off x="431540" y="2420349"/>
            <a:ext cx="7058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solidFill>
                  <a:srgbClr val="000000"/>
                </a:solidFill>
                <a:latin typeface="幼圆" pitchFamily="49" charset="-122"/>
                <a:ea typeface="幼圆" pitchFamily="49" charset="-122"/>
              </a:rPr>
              <a:t>用相同的方法可求得其他四种状态的净现值结果。</a:t>
            </a:r>
          </a:p>
        </p:txBody>
      </p:sp>
      <p:sp>
        <p:nvSpPr>
          <p:cNvPr id="9" name="Rectangle 2">
            <a:extLst>
              <a:ext uri="{FF2B5EF4-FFF2-40B4-BE49-F238E27FC236}">
                <a16:creationId xmlns:a16="http://schemas.microsoft.com/office/drawing/2014/main" id="{BCD5D645-3514-9BE1-D595-B23E760B4986}"/>
              </a:ext>
            </a:extLst>
          </p:cNvPr>
          <p:cNvSpPr txBox="1">
            <a:spLocks noChangeArrowheads="1"/>
          </p:cNvSpPr>
          <p:nvPr/>
        </p:nvSpPr>
        <p:spPr>
          <a:xfrm>
            <a:off x="1150938" y="142875"/>
            <a:ext cx="7793037" cy="838200"/>
          </a:xfrm>
          <a:prstGeom prst="rect">
            <a:avLst/>
          </a:prstGeom>
        </p:spPr>
        <p:txBody>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r>
              <a:rPr lang="zh-CN" altLang="en-US" kern="0"/>
              <a:t>风险分析</a:t>
            </a:r>
            <a:endParaRPr lang="zh-CN" altLang="en-US" kern="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Box 32">
            <a:extLst>
              <a:ext uri="{FF2B5EF4-FFF2-40B4-BE49-F238E27FC236}">
                <a16:creationId xmlns:a16="http://schemas.microsoft.com/office/drawing/2014/main" id="{BF1C2159-6E1E-00D0-8769-282C524A48EA}"/>
              </a:ext>
            </a:extLst>
          </p:cNvPr>
          <p:cNvSpPr txBox="1">
            <a:spLocks noChangeArrowheads="1"/>
          </p:cNvSpPr>
          <p:nvPr/>
        </p:nvSpPr>
        <p:spPr bwMode="auto">
          <a:xfrm>
            <a:off x="863512" y="1973541"/>
            <a:ext cx="7734300" cy="110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12000"/>
              </a:lnSpc>
            </a:pPr>
            <a:r>
              <a:rPr lang="en-US" altLang="zh-CN" sz="2000" dirty="0">
                <a:solidFill>
                  <a:srgbClr val="000000"/>
                </a:solidFill>
                <a:latin typeface="+mn-lt"/>
                <a:ea typeface="幼圆" pitchFamily="49" charset="-122"/>
              </a:rPr>
              <a:t>E(NPV) =</a:t>
            </a:r>
            <a:r>
              <a:rPr lang="zh-CN" altLang="en-US" sz="2000" dirty="0">
                <a:solidFill>
                  <a:srgbClr val="000000"/>
                </a:solidFill>
                <a:latin typeface="+mn-lt"/>
                <a:ea typeface="幼圆" pitchFamily="49" charset="-122"/>
              </a:rPr>
              <a:t> </a:t>
            </a:r>
            <a:r>
              <a:rPr lang="en-US" altLang="zh-CN" sz="2000" dirty="0">
                <a:solidFill>
                  <a:srgbClr val="000000"/>
                </a:solidFill>
                <a:latin typeface="+mn-lt"/>
                <a:ea typeface="幼圆" pitchFamily="49" charset="-122"/>
              </a:rPr>
              <a:t>∑ NPV</a:t>
            </a:r>
            <a:r>
              <a:rPr lang="zh-CN" altLang="en-US" sz="2000" baseline="30000" dirty="0">
                <a:solidFill>
                  <a:srgbClr val="000000"/>
                </a:solidFill>
                <a:latin typeface="+mn-lt"/>
                <a:ea typeface="幼圆" pitchFamily="49" charset="-122"/>
              </a:rPr>
              <a:t>（</a:t>
            </a:r>
            <a:r>
              <a:rPr lang="en-US" altLang="zh-CN" sz="2000" baseline="30000" dirty="0">
                <a:solidFill>
                  <a:srgbClr val="000000"/>
                </a:solidFill>
                <a:latin typeface="+mn-lt"/>
                <a:ea typeface="幼圆" pitchFamily="49" charset="-122"/>
              </a:rPr>
              <a:t>j</a:t>
            </a:r>
            <a:r>
              <a:rPr lang="zh-CN" altLang="en-US" sz="2000" baseline="30000" dirty="0">
                <a:solidFill>
                  <a:srgbClr val="000000"/>
                </a:solidFill>
                <a:latin typeface="+mn-lt"/>
                <a:ea typeface="幼圆" pitchFamily="49" charset="-122"/>
              </a:rPr>
              <a:t>）</a:t>
            </a:r>
            <a:r>
              <a:rPr lang="en-US" altLang="zh-CN" sz="2000" dirty="0">
                <a:solidFill>
                  <a:srgbClr val="000000"/>
                </a:solidFill>
                <a:latin typeface="+mn-lt"/>
                <a:ea typeface="幼圆" pitchFamily="49" charset="-122"/>
              </a:rPr>
              <a:t>×</a:t>
            </a:r>
            <a:r>
              <a:rPr lang="en-US" altLang="zh-CN" sz="2000" dirty="0" err="1">
                <a:solidFill>
                  <a:srgbClr val="000000"/>
                </a:solidFill>
                <a:latin typeface="+mn-lt"/>
                <a:ea typeface="幼圆" pitchFamily="49" charset="-122"/>
              </a:rPr>
              <a:t>p</a:t>
            </a:r>
            <a:r>
              <a:rPr lang="en-US" altLang="zh-CN" sz="2000" baseline="-25000" dirty="0" err="1">
                <a:solidFill>
                  <a:srgbClr val="000000"/>
                </a:solidFill>
                <a:latin typeface="+mn-lt"/>
                <a:ea typeface="幼圆" pitchFamily="49" charset="-122"/>
              </a:rPr>
              <a:t>j</a:t>
            </a:r>
            <a:r>
              <a:rPr lang="zh-CN" altLang="en-US" sz="2000" baseline="-25000" dirty="0">
                <a:solidFill>
                  <a:srgbClr val="000000"/>
                </a:solidFill>
                <a:latin typeface="+mn-lt"/>
                <a:ea typeface="幼圆" pitchFamily="49" charset="-122"/>
              </a:rPr>
              <a:t> </a:t>
            </a:r>
            <a:r>
              <a:rPr lang="zh-CN" altLang="en-US" sz="2000" dirty="0">
                <a:solidFill>
                  <a:srgbClr val="000000"/>
                </a:solidFill>
                <a:latin typeface="+mn-lt"/>
                <a:ea typeface="幼圆" pitchFamily="49" charset="-122"/>
              </a:rPr>
              <a:t> </a:t>
            </a:r>
            <a:endParaRPr lang="en-US" altLang="zh-CN" sz="2000" dirty="0">
              <a:solidFill>
                <a:srgbClr val="000000"/>
              </a:solidFill>
              <a:latin typeface="+mn-lt"/>
              <a:ea typeface="幼圆" pitchFamily="49" charset="-122"/>
            </a:endParaRPr>
          </a:p>
          <a:p>
            <a:pPr eaLnBrk="1" hangingPunct="1">
              <a:lnSpc>
                <a:spcPct val="112000"/>
              </a:lnSpc>
            </a:pPr>
            <a:r>
              <a:rPr lang="zh-CN" altLang="en-US" sz="2000" dirty="0">
                <a:solidFill>
                  <a:srgbClr val="000000"/>
                </a:solidFill>
                <a:latin typeface="+mn-lt"/>
                <a:ea typeface="幼圆" pitchFamily="49" charset="-122"/>
              </a:rPr>
              <a:t>                   </a:t>
            </a:r>
            <a:r>
              <a:rPr lang="en-US" altLang="zh-CN" sz="2000" dirty="0">
                <a:solidFill>
                  <a:srgbClr val="000000"/>
                </a:solidFill>
                <a:latin typeface="+mn-lt"/>
                <a:ea typeface="幼圆" pitchFamily="49" charset="-122"/>
              </a:rPr>
              <a:t>=</a:t>
            </a:r>
            <a:r>
              <a:rPr lang="zh-CN" altLang="en-US" sz="2000" dirty="0">
                <a:solidFill>
                  <a:srgbClr val="000000"/>
                </a:solidFill>
                <a:latin typeface="+mn-lt"/>
                <a:ea typeface="幼圆" pitchFamily="49" charset="-122"/>
              </a:rPr>
              <a:t> </a:t>
            </a:r>
            <a:r>
              <a:rPr lang="en-US" altLang="zh-CN" sz="2000" dirty="0">
                <a:solidFill>
                  <a:srgbClr val="000000"/>
                </a:solidFill>
                <a:latin typeface="+mn-lt"/>
                <a:ea typeface="幼圆" pitchFamily="49" charset="-122"/>
              </a:rPr>
              <a:t>0.1×(-7.76) +</a:t>
            </a:r>
            <a:r>
              <a:rPr lang="zh-CN" altLang="en-US" sz="2000" dirty="0">
                <a:solidFill>
                  <a:srgbClr val="000000"/>
                </a:solidFill>
                <a:latin typeface="+mn-lt"/>
                <a:ea typeface="幼圆" pitchFamily="49" charset="-122"/>
              </a:rPr>
              <a:t> </a:t>
            </a:r>
            <a:r>
              <a:rPr lang="en-US" altLang="zh-CN" sz="2000" dirty="0">
                <a:solidFill>
                  <a:srgbClr val="000000"/>
                </a:solidFill>
                <a:latin typeface="+mn-lt"/>
                <a:ea typeface="幼圆" pitchFamily="49" charset="-122"/>
              </a:rPr>
              <a:t>0.2×0.51</a:t>
            </a:r>
            <a:r>
              <a:rPr lang="zh-CN" altLang="en-US" sz="2000" dirty="0">
                <a:solidFill>
                  <a:srgbClr val="000000"/>
                </a:solidFill>
                <a:latin typeface="+mn-lt"/>
                <a:ea typeface="幼圆" pitchFamily="49" charset="-122"/>
              </a:rPr>
              <a:t> </a:t>
            </a:r>
            <a:r>
              <a:rPr lang="en-US" altLang="zh-CN" sz="2000" dirty="0">
                <a:solidFill>
                  <a:srgbClr val="000000"/>
                </a:solidFill>
                <a:latin typeface="+mn-lt"/>
                <a:ea typeface="幼圆" pitchFamily="49" charset="-122"/>
              </a:rPr>
              <a:t>+</a:t>
            </a:r>
            <a:r>
              <a:rPr lang="zh-CN" altLang="en-US" sz="2000" dirty="0">
                <a:solidFill>
                  <a:srgbClr val="000000"/>
                </a:solidFill>
                <a:latin typeface="+mn-lt"/>
                <a:ea typeface="幼圆" pitchFamily="49" charset="-122"/>
              </a:rPr>
              <a:t> </a:t>
            </a:r>
            <a:r>
              <a:rPr lang="en-US" altLang="zh-CN" sz="2000" dirty="0">
                <a:solidFill>
                  <a:srgbClr val="000000"/>
                </a:solidFill>
                <a:latin typeface="+mn-lt"/>
                <a:ea typeface="幼圆" pitchFamily="49" charset="-122"/>
              </a:rPr>
              <a:t>0.4×17.10</a:t>
            </a:r>
            <a:r>
              <a:rPr lang="zh-CN" altLang="en-US" sz="2000" dirty="0">
                <a:solidFill>
                  <a:srgbClr val="000000"/>
                </a:solidFill>
                <a:latin typeface="+mn-lt"/>
                <a:ea typeface="幼圆" pitchFamily="49" charset="-122"/>
              </a:rPr>
              <a:t> </a:t>
            </a:r>
            <a:r>
              <a:rPr lang="en-US" altLang="zh-CN" sz="2000" dirty="0">
                <a:solidFill>
                  <a:srgbClr val="000000"/>
                </a:solidFill>
                <a:latin typeface="+mn-lt"/>
                <a:ea typeface="幼圆" pitchFamily="49" charset="-122"/>
              </a:rPr>
              <a:t>+</a:t>
            </a:r>
            <a:r>
              <a:rPr lang="zh-CN" altLang="en-US" sz="2000" dirty="0">
                <a:solidFill>
                  <a:srgbClr val="000000"/>
                </a:solidFill>
                <a:latin typeface="+mn-lt"/>
                <a:ea typeface="幼圆" pitchFamily="49" charset="-122"/>
              </a:rPr>
              <a:t> </a:t>
            </a:r>
            <a:r>
              <a:rPr lang="en-US" altLang="zh-CN" sz="2000" dirty="0">
                <a:solidFill>
                  <a:srgbClr val="000000"/>
                </a:solidFill>
                <a:latin typeface="+mn-lt"/>
                <a:ea typeface="幼圆" pitchFamily="49" charset="-122"/>
              </a:rPr>
              <a:t>0.1×17.62</a:t>
            </a:r>
            <a:r>
              <a:rPr lang="zh-CN" altLang="en-US" sz="2000" dirty="0">
                <a:solidFill>
                  <a:srgbClr val="000000"/>
                </a:solidFill>
                <a:latin typeface="+mn-lt"/>
                <a:ea typeface="幼圆" pitchFamily="49" charset="-122"/>
              </a:rPr>
              <a:t> </a:t>
            </a:r>
            <a:endParaRPr lang="en-US" altLang="zh-CN" sz="2000" dirty="0">
              <a:solidFill>
                <a:srgbClr val="000000"/>
              </a:solidFill>
              <a:latin typeface="+mn-lt"/>
              <a:ea typeface="幼圆" pitchFamily="49" charset="-122"/>
            </a:endParaRPr>
          </a:p>
          <a:p>
            <a:pPr eaLnBrk="1" hangingPunct="1">
              <a:lnSpc>
                <a:spcPct val="112000"/>
              </a:lnSpc>
            </a:pPr>
            <a:r>
              <a:rPr lang="zh-CN" altLang="en-US" sz="2000" dirty="0">
                <a:solidFill>
                  <a:srgbClr val="000000"/>
                </a:solidFill>
                <a:latin typeface="+mn-lt"/>
                <a:ea typeface="幼圆" pitchFamily="49" charset="-122"/>
              </a:rPr>
              <a:t>                   </a:t>
            </a:r>
            <a:r>
              <a:rPr lang="en-US" altLang="zh-CN" sz="2000" dirty="0">
                <a:solidFill>
                  <a:srgbClr val="000000"/>
                </a:solidFill>
                <a:latin typeface="+mn-lt"/>
                <a:ea typeface="幼圆" pitchFamily="49" charset="-122"/>
              </a:rPr>
              <a:t>=11.67</a:t>
            </a:r>
            <a:r>
              <a:rPr lang="zh-CN" altLang="en-US" sz="2000" dirty="0">
                <a:solidFill>
                  <a:srgbClr val="000000"/>
                </a:solidFill>
                <a:latin typeface="幼圆" pitchFamily="49" charset="-122"/>
                <a:ea typeface="幼圆" pitchFamily="49" charset="-122"/>
              </a:rPr>
              <a:t>（万元）</a:t>
            </a:r>
          </a:p>
        </p:txBody>
      </p:sp>
      <p:sp>
        <p:nvSpPr>
          <p:cNvPr id="81924" name="TextBox 35">
            <a:extLst>
              <a:ext uri="{FF2B5EF4-FFF2-40B4-BE49-F238E27FC236}">
                <a16:creationId xmlns:a16="http://schemas.microsoft.com/office/drawing/2014/main" id="{4F2AC087-4793-9392-CE1E-8B06AC2972AA}"/>
              </a:ext>
            </a:extLst>
          </p:cNvPr>
          <p:cNvSpPr txBox="1">
            <a:spLocks noChangeArrowheads="1"/>
          </p:cNvSpPr>
          <p:nvPr/>
        </p:nvSpPr>
        <p:spPr bwMode="auto">
          <a:xfrm>
            <a:off x="863512" y="3187700"/>
            <a:ext cx="6480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solidFill>
                  <a:srgbClr val="000000"/>
                </a:solidFill>
                <a:latin typeface="+mn-lt"/>
                <a:ea typeface="幼圆" pitchFamily="49" charset="-122"/>
              </a:rPr>
              <a:t>D(NPV) = ∑[NPV</a:t>
            </a:r>
            <a:r>
              <a:rPr lang="zh-CN" altLang="en-US" sz="2000" baseline="30000" dirty="0">
                <a:solidFill>
                  <a:srgbClr val="000000"/>
                </a:solidFill>
                <a:latin typeface="+mn-lt"/>
                <a:ea typeface="幼圆" pitchFamily="49" charset="-122"/>
              </a:rPr>
              <a:t>（</a:t>
            </a:r>
            <a:r>
              <a:rPr lang="en-US" altLang="zh-CN" sz="2000" baseline="30000" dirty="0">
                <a:solidFill>
                  <a:srgbClr val="000000"/>
                </a:solidFill>
                <a:latin typeface="+mn-lt"/>
                <a:ea typeface="幼圆" pitchFamily="49" charset="-122"/>
              </a:rPr>
              <a:t>j</a:t>
            </a:r>
            <a:r>
              <a:rPr lang="zh-CN" altLang="en-US" sz="2000" baseline="30000" dirty="0">
                <a:solidFill>
                  <a:srgbClr val="000000"/>
                </a:solidFill>
                <a:latin typeface="+mn-lt"/>
                <a:ea typeface="幼圆" pitchFamily="49" charset="-122"/>
              </a:rPr>
              <a:t>）</a:t>
            </a:r>
            <a:r>
              <a:rPr lang="en-US" altLang="zh-CN" sz="2000" dirty="0">
                <a:solidFill>
                  <a:srgbClr val="000000"/>
                </a:solidFill>
                <a:latin typeface="+mn-lt"/>
                <a:ea typeface="幼圆" pitchFamily="49" charset="-122"/>
              </a:rPr>
              <a:t>- E(NPV)]</a:t>
            </a:r>
            <a:r>
              <a:rPr lang="en-US" altLang="zh-CN" sz="2000" baseline="30000" dirty="0">
                <a:solidFill>
                  <a:srgbClr val="000000"/>
                </a:solidFill>
                <a:latin typeface="+mn-lt"/>
                <a:ea typeface="幼圆" pitchFamily="49" charset="-122"/>
              </a:rPr>
              <a:t>2</a:t>
            </a:r>
            <a:r>
              <a:rPr lang="en-US" altLang="zh-CN" sz="2000" dirty="0">
                <a:solidFill>
                  <a:srgbClr val="000000"/>
                </a:solidFill>
                <a:latin typeface="+mn-lt"/>
                <a:ea typeface="幼圆" pitchFamily="49" charset="-122"/>
              </a:rPr>
              <a:t>×p</a:t>
            </a:r>
            <a:r>
              <a:rPr lang="en-US" altLang="zh-CN" sz="2000" baseline="-25000" dirty="0">
                <a:solidFill>
                  <a:srgbClr val="000000"/>
                </a:solidFill>
                <a:latin typeface="+mn-lt"/>
                <a:ea typeface="幼圆" pitchFamily="49" charset="-122"/>
              </a:rPr>
              <a:t>j</a:t>
            </a:r>
            <a:r>
              <a:rPr lang="zh-CN" altLang="en-US" sz="2000" baseline="-25000" dirty="0">
                <a:solidFill>
                  <a:srgbClr val="000000"/>
                </a:solidFill>
                <a:latin typeface="+mn-lt"/>
                <a:ea typeface="幼圆" pitchFamily="49" charset="-122"/>
              </a:rPr>
              <a:t>  </a:t>
            </a:r>
            <a:r>
              <a:rPr lang="en-US" altLang="zh-CN" sz="2000" dirty="0">
                <a:solidFill>
                  <a:srgbClr val="000000"/>
                </a:solidFill>
                <a:latin typeface="+mn-lt"/>
                <a:ea typeface="幼圆" pitchFamily="49" charset="-122"/>
              </a:rPr>
              <a:t>=</a:t>
            </a:r>
            <a:r>
              <a:rPr lang="zh-CN" altLang="en-US" sz="2000" dirty="0">
                <a:solidFill>
                  <a:srgbClr val="000000"/>
                </a:solidFill>
                <a:latin typeface="+mn-lt"/>
                <a:ea typeface="幼圆" pitchFamily="49" charset="-122"/>
              </a:rPr>
              <a:t> </a:t>
            </a:r>
            <a:r>
              <a:rPr lang="en-US" altLang="zh-CN" sz="2000" dirty="0">
                <a:solidFill>
                  <a:srgbClr val="000000"/>
                </a:solidFill>
                <a:latin typeface="+mn-lt"/>
                <a:ea typeface="幼圆" pitchFamily="49" charset="-122"/>
              </a:rPr>
              <a:t>87.88</a:t>
            </a:r>
            <a:endParaRPr lang="zh-CN" altLang="en-US" sz="2000" dirty="0">
              <a:solidFill>
                <a:srgbClr val="000000"/>
              </a:solidFill>
              <a:latin typeface="+mn-lt"/>
              <a:ea typeface="幼圆" pitchFamily="49" charset="-122"/>
            </a:endParaRPr>
          </a:p>
        </p:txBody>
      </p:sp>
      <p:sp>
        <p:nvSpPr>
          <p:cNvPr id="81925" name="TextBox 38">
            <a:extLst>
              <a:ext uri="{FF2B5EF4-FFF2-40B4-BE49-F238E27FC236}">
                <a16:creationId xmlns:a16="http://schemas.microsoft.com/office/drawing/2014/main" id="{791F01D6-503B-4801-280C-8158B39927E5}"/>
              </a:ext>
            </a:extLst>
          </p:cNvPr>
          <p:cNvSpPr txBox="1">
            <a:spLocks noChangeArrowheads="1"/>
          </p:cNvSpPr>
          <p:nvPr/>
        </p:nvSpPr>
        <p:spPr bwMode="auto">
          <a:xfrm>
            <a:off x="884270" y="3657508"/>
            <a:ext cx="4392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l-GR" altLang="zh-CN" sz="2000" dirty="0">
                <a:solidFill>
                  <a:srgbClr val="000000"/>
                </a:solidFill>
                <a:latin typeface="+mn-lt"/>
                <a:ea typeface="幼圆" pitchFamily="49" charset="-122"/>
              </a:rPr>
              <a:t>Δ</a:t>
            </a:r>
            <a:r>
              <a:rPr lang="en-US" altLang="zh-CN" sz="2000" dirty="0">
                <a:solidFill>
                  <a:srgbClr val="000000"/>
                </a:solidFill>
                <a:latin typeface="+mn-lt"/>
                <a:ea typeface="幼圆" pitchFamily="49" charset="-122"/>
              </a:rPr>
              <a:t>(NPV) = D(NPV)</a:t>
            </a:r>
            <a:r>
              <a:rPr lang="en-US" altLang="zh-CN" sz="2000" baseline="30000" dirty="0">
                <a:solidFill>
                  <a:srgbClr val="000000"/>
                </a:solidFill>
                <a:latin typeface="+mn-lt"/>
                <a:ea typeface="幼圆" pitchFamily="49" charset="-122"/>
              </a:rPr>
              <a:t>1/2 </a:t>
            </a:r>
            <a:r>
              <a:rPr lang="en-US" altLang="zh-CN" sz="2000" dirty="0">
                <a:solidFill>
                  <a:srgbClr val="000000"/>
                </a:solidFill>
                <a:latin typeface="+mn-lt"/>
                <a:ea typeface="幼圆" pitchFamily="49" charset="-122"/>
              </a:rPr>
              <a:t>= 9.37</a:t>
            </a:r>
            <a:endParaRPr lang="zh-CN" altLang="en-US" sz="2000" dirty="0">
              <a:solidFill>
                <a:srgbClr val="000000"/>
              </a:solidFill>
              <a:latin typeface="+mn-lt"/>
              <a:ea typeface="幼圆" pitchFamily="49" charset="-122"/>
            </a:endParaRPr>
          </a:p>
        </p:txBody>
      </p:sp>
      <p:sp>
        <p:nvSpPr>
          <p:cNvPr id="2" name="文本框 1">
            <a:extLst>
              <a:ext uri="{FF2B5EF4-FFF2-40B4-BE49-F238E27FC236}">
                <a16:creationId xmlns:a16="http://schemas.microsoft.com/office/drawing/2014/main" id="{D664CEBC-DCBC-4249-67B5-935324DD207C}"/>
              </a:ext>
            </a:extLst>
          </p:cNvPr>
          <p:cNvSpPr txBox="1">
            <a:spLocks noChangeArrowheads="1"/>
          </p:cNvSpPr>
          <p:nvPr/>
        </p:nvSpPr>
        <p:spPr bwMode="auto">
          <a:xfrm>
            <a:off x="884270" y="1425579"/>
            <a:ext cx="763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solidFill>
                  <a:srgbClr val="000000"/>
                </a:solidFill>
                <a:latin typeface="幼圆" pitchFamily="49" charset="-122"/>
                <a:ea typeface="幼圆" pitchFamily="49" charset="-122"/>
              </a:rPr>
              <a:t>根据上述计算式计算方案净现值的期望值、方差、标准差如下：</a:t>
            </a:r>
          </a:p>
        </p:txBody>
      </p:sp>
      <p:sp>
        <p:nvSpPr>
          <p:cNvPr id="3" name="Rectangle 2">
            <a:extLst>
              <a:ext uri="{FF2B5EF4-FFF2-40B4-BE49-F238E27FC236}">
                <a16:creationId xmlns:a16="http://schemas.microsoft.com/office/drawing/2014/main" id="{23B69898-5C8B-51B2-B967-18630ACBF169}"/>
              </a:ext>
            </a:extLst>
          </p:cNvPr>
          <p:cNvSpPr txBox="1">
            <a:spLocks noChangeArrowheads="1"/>
          </p:cNvSpPr>
          <p:nvPr/>
        </p:nvSpPr>
        <p:spPr>
          <a:xfrm>
            <a:off x="1150938" y="142875"/>
            <a:ext cx="7793037" cy="838200"/>
          </a:xfrm>
          <a:prstGeom prst="rect">
            <a:avLst/>
          </a:prstGeom>
        </p:spPr>
        <p:txBody>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r>
              <a:rPr lang="zh-CN" altLang="en-US" kern="0"/>
              <a:t>风险分析</a:t>
            </a:r>
            <a:endParaRPr lang="zh-CN" altLang="en-US" kern="0" dirty="0"/>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B576431D-C540-5F09-1C05-CFCF65BA8D2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426515A-A41C-424E-A7CC-7A9A9125A92A}" type="slidenum">
              <a:rPr kumimoji="0" lang="en-US" altLang="zh-CN" sz="1000">
                <a:solidFill>
                  <a:schemeClr val="bg2"/>
                </a:solidFill>
                <a:ea typeface="华文行楷" panose="02010800040101010101" pitchFamily="2" charset="-122"/>
              </a:rPr>
              <a:pPr>
                <a:spcBef>
                  <a:spcPct val="0"/>
                </a:spcBef>
                <a:buClrTx/>
                <a:buSzTx/>
                <a:buFontTx/>
                <a:buNone/>
              </a:pPr>
              <a:t>5</a:t>
            </a:fld>
            <a:endParaRPr kumimoji="0" lang="en-US" altLang="zh-CN" sz="1000">
              <a:solidFill>
                <a:schemeClr val="bg2"/>
              </a:solidFill>
              <a:ea typeface="华文行楷" panose="02010800040101010101" pitchFamily="2" charset="-122"/>
            </a:endParaRPr>
          </a:p>
        </p:txBody>
      </p:sp>
      <p:sp>
        <p:nvSpPr>
          <p:cNvPr id="29699" name="Rectangle 2">
            <a:extLst>
              <a:ext uri="{FF2B5EF4-FFF2-40B4-BE49-F238E27FC236}">
                <a16:creationId xmlns:a16="http://schemas.microsoft.com/office/drawing/2014/main" id="{3DF753B4-3084-F1C7-49B0-3C644B9A003F}"/>
              </a:ext>
            </a:extLst>
          </p:cNvPr>
          <p:cNvSpPr>
            <a:spLocks noGrp="1" noChangeArrowheads="1"/>
          </p:cNvSpPr>
          <p:nvPr>
            <p:ph type="title"/>
          </p:nvPr>
        </p:nvSpPr>
        <p:spPr/>
        <p:txBody>
          <a:bodyPr/>
          <a:lstStyle/>
          <a:p>
            <a:pPr eaLnBrk="1" hangingPunct="1"/>
            <a:r>
              <a:rPr lang="en-US" altLang="zh-CN" kern="0" dirty="0"/>
              <a:t>1.</a:t>
            </a:r>
            <a:r>
              <a:rPr lang="zh-CN" altLang="en-US" kern="0" dirty="0"/>
              <a:t>风险识别</a:t>
            </a:r>
            <a:endParaRPr lang="zh-CN" altLang="en-US" dirty="0"/>
          </a:p>
        </p:txBody>
      </p:sp>
      <p:sp>
        <p:nvSpPr>
          <p:cNvPr id="245763" name="Rectangle 3">
            <a:extLst>
              <a:ext uri="{FF2B5EF4-FFF2-40B4-BE49-F238E27FC236}">
                <a16:creationId xmlns:a16="http://schemas.microsoft.com/office/drawing/2014/main" id="{F549E0C3-955C-1025-7131-94A19908A25D}"/>
              </a:ext>
            </a:extLst>
          </p:cNvPr>
          <p:cNvSpPr>
            <a:spLocks noChangeArrowheads="1"/>
          </p:cNvSpPr>
          <p:nvPr/>
        </p:nvSpPr>
        <p:spPr bwMode="auto">
          <a:xfrm>
            <a:off x="0" y="1538790"/>
            <a:ext cx="9144000" cy="5084762"/>
          </a:xfrm>
          <a:prstGeom prst="rect">
            <a:avLst/>
          </a:prstGeom>
          <a:gradFill rotWithShape="0">
            <a:gsLst>
              <a:gs pos="0">
                <a:schemeClr val="bg1"/>
              </a:gs>
              <a:gs pos="50000">
                <a:srgbClr val="EDF9F4"/>
              </a:gs>
              <a:gs pos="100000">
                <a:schemeClr val="bg1"/>
              </a:gs>
            </a:gsLst>
            <a:lin ang="5400000" scaled="1"/>
          </a:gradFill>
          <a:ln>
            <a:noFill/>
          </a:ln>
          <a:effectLst/>
        </p:spPr>
        <p:txBody>
          <a:bodyPr anchor="ctr"/>
          <a:lstStyle/>
          <a:p>
            <a:pPr eaLnBrk="1" hangingPunct="1">
              <a:lnSpc>
                <a:spcPct val="110000"/>
              </a:lnSpc>
              <a:buClr>
                <a:schemeClr val="folHlink"/>
              </a:buClr>
              <a:buSzPct val="60000"/>
              <a:buFont typeface="Wingdings" pitchFamily="2" charset="2"/>
              <a:buNone/>
              <a:defRPr/>
            </a:pPr>
            <a:endParaRPr kumimoji="1" lang="zh-CN" altLang="zh-CN" sz="2000" b="1">
              <a:solidFill>
                <a:srgbClr val="036D7B"/>
              </a:solidFill>
              <a:latin typeface="幼圆" pitchFamily="49" charset="-122"/>
              <a:ea typeface="隶书" pitchFamily="49" charset="-122"/>
            </a:endParaRPr>
          </a:p>
        </p:txBody>
      </p:sp>
      <p:sp>
        <p:nvSpPr>
          <p:cNvPr id="245767" name="Text Box 7">
            <a:extLst>
              <a:ext uri="{FF2B5EF4-FFF2-40B4-BE49-F238E27FC236}">
                <a16:creationId xmlns:a16="http://schemas.microsoft.com/office/drawing/2014/main" id="{07B4F3FA-ABB4-121B-DDBE-74ABC7CEC9C7}"/>
              </a:ext>
            </a:extLst>
          </p:cNvPr>
          <p:cNvSpPr txBox="1">
            <a:spLocks noChangeArrowheads="1"/>
          </p:cNvSpPr>
          <p:nvPr/>
        </p:nvSpPr>
        <p:spPr bwMode="auto">
          <a:xfrm>
            <a:off x="632619" y="1310535"/>
            <a:ext cx="8223250" cy="1790362"/>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0"/>
              </a:spcBef>
              <a:buClrTx/>
              <a:buSzTx/>
              <a:buFontTx/>
              <a:buNone/>
            </a:pPr>
            <a:r>
              <a:rPr kumimoji="0" lang="en-US" altLang="zh-CN" sz="2000" b="1" dirty="0">
                <a:solidFill>
                  <a:schemeClr val="tx1"/>
                </a:solidFill>
                <a:latin typeface="幼圆" pitchFamily="49" charset="-122"/>
                <a:ea typeface="幼圆" pitchFamily="49" charset="-122"/>
              </a:rPr>
              <a:t>    </a:t>
            </a:r>
            <a:r>
              <a:rPr kumimoji="0" lang="zh-CN" altLang="en-US" sz="2200" b="1" dirty="0">
                <a:solidFill>
                  <a:schemeClr val="tx1"/>
                </a:solidFill>
                <a:latin typeface="宋体" panose="02010600030101010101" pitchFamily="2" charset="-122"/>
                <a:ea typeface="宋体" panose="02010600030101010101" pitchFamily="2" charset="-122"/>
              </a:rPr>
              <a:t>风险识别，是指采用系统论的观点对项目全面考察综合分析，找出</a:t>
            </a:r>
            <a:r>
              <a:rPr kumimoji="0" lang="zh-CN" altLang="en-US" sz="2200" b="1" dirty="0">
                <a:solidFill>
                  <a:schemeClr val="accent1">
                    <a:lumMod val="50000"/>
                  </a:schemeClr>
                </a:solidFill>
                <a:latin typeface="宋体" panose="02010600030101010101" pitchFamily="2" charset="-122"/>
                <a:ea typeface="宋体" panose="02010600030101010101" pitchFamily="2" charset="-122"/>
              </a:rPr>
              <a:t>潜在的各种风险因素</a:t>
            </a:r>
            <a:r>
              <a:rPr kumimoji="0" lang="zh-CN" altLang="en-US" sz="2200" b="1" dirty="0">
                <a:solidFill>
                  <a:schemeClr val="tx1"/>
                </a:solidFill>
                <a:latin typeface="宋体" panose="02010600030101010101" pitchFamily="2" charset="-122"/>
                <a:ea typeface="宋体" panose="02010600030101010101" pitchFamily="2" charset="-122"/>
              </a:rPr>
              <a:t>，并对各种风险进行</a:t>
            </a:r>
            <a:r>
              <a:rPr kumimoji="0" lang="zh-CN" altLang="en-US" sz="2200" b="1" dirty="0">
                <a:solidFill>
                  <a:schemeClr val="accent1">
                    <a:lumMod val="50000"/>
                  </a:schemeClr>
                </a:solidFill>
                <a:latin typeface="宋体" panose="02010600030101010101" pitchFamily="2" charset="-122"/>
                <a:ea typeface="宋体" panose="02010600030101010101" pitchFamily="2" charset="-122"/>
              </a:rPr>
              <a:t>比较、分类</a:t>
            </a:r>
            <a:r>
              <a:rPr kumimoji="0" lang="zh-CN" altLang="en-US" sz="2200" b="1" dirty="0">
                <a:solidFill>
                  <a:schemeClr val="tx1"/>
                </a:solidFill>
                <a:latin typeface="宋体" panose="02010600030101010101" pitchFamily="2" charset="-122"/>
                <a:ea typeface="宋体" panose="02010600030101010101" pitchFamily="2" charset="-122"/>
              </a:rPr>
              <a:t>，确定各因素间的</a:t>
            </a:r>
            <a:r>
              <a:rPr kumimoji="0" lang="zh-CN" altLang="en-US" sz="2200" b="1" dirty="0">
                <a:solidFill>
                  <a:schemeClr val="accent1">
                    <a:lumMod val="50000"/>
                  </a:schemeClr>
                </a:solidFill>
                <a:latin typeface="宋体" panose="02010600030101010101" pitchFamily="2" charset="-122"/>
                <a:ea typeface="宋体" panose="02010600030101010101" pitchFamily="2" charset="-122"/>
              </a:rPr>
              <a:t>相关性与独立性</a:t>
            </a:r>
            <a:r>
              <a:rPr kumimoji="0" lang="zh-CN" altLang="en-US" sz="2200" b="1" dirty="0">
                <a:solidFill>
                  <a:schemeClr val="tx1"/>
                </a:solidFill>
                <a:latin typeface="宋体" panose="02010600030101010101" pitchFamily="2" charset="-122"/>
                <a:ea typeface="宋体" panose="02010600030101010101" pitchFamily="2" charset="-122"/>
              </a:rPr>
              <a:t>，判断其发生的可能性及对项目的影响程度，按其</a:t>
            </a:r>
            <a:r>
              <a:rPr kumimoji="0" lang="zh-CN" altLang="en-US" sz="2200" b="1" dirty="0">
                <a:solidFill>
                  <a:schemeClr val="accent1">
                    <a:lumMod val="50000"/>
                  </a:schemeClr>
                </a:solidFill>
                <a:latin typeface="宋体" panose="02010600030101010101" pitchFamily="2" charset="-122"/>
                <a:ea typeface="宋体" panose="02010600030101010101" pitchFamily="2" charset="-122"/>
              </a:rPr>
              <a:t>重要性</a:t>
            </a:r>
            <a:r>
              <a:rPr kumimoji="0" lang="zh-CN" altLang="en-US" sz="2200" b="1" dirty="0">
                <a:solidFill>
                  <a:schemeClr val="tx1"/>
                </a:solidFill>
                <a:latin typeface="宋体" panose="02010600030101010101" pitchFamily="2" charset="-122"/>
                <a:ea typeface="宋体" panose="02010600030101010101" pitchFamily="2" charset="-122"/>
              </a:rPr>
              <a:t>进行排队，或赋予权重。 </a:t>
            </a:r>
          </a:p>
        </p:txBody>
      </p:sp>
      <p:sp>
        <p:nvSpPr>
          <p:cNvPr id="245769" name="Rectangle 9">
            <a:extLst>
              <a:ext uri="{FF2B5EF4-FFF2-40B4-BE49-F238E27FC236}">
                <a16:creationId xmlns:a16="http://schemas.microsoft.com/office/drawing/2014/main" id="{53ED69F9-1799-462C-94E8-8B27318628FF}"/>
              </a:ext>
            </a:extLst>
          </p:cNvPr>
          <p:cNvSpPr>
            <a:spLocks noChangeArrowheads="1"/>
          </p:cNvSpPr>
          <p:nvPr/>
        </p:nvSpPr>
        <p:spPr bwMode="auto">
          <a:xfrm>
            <a:off x="793708" y="4878657"/>
            <a:ext cx="4176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000" b="1" dirty="0">
                <a:solidFill>
                  <a:srgbClr val="FF0000"/>
                </a:solidFill>
                <a:latin typeface="幼圆" pitchFamily="49" charset="-122"/>
                <a:ea typeface="幼圆" pitchFamily="49" charset="-122"/>
              </a:rPr>
              <a:t>风险识别的一般步骤</a:t>
            </a:r>
            <a:endParaRPr kumimoji="0" lang="zh-CN" altLang="en-US" sz="2000" b="1" dirty="0">
              <a:solidFill>
                <a:srgbClr val="FF0000"/>
              </a:solidFill>
              <a:latin typeface="楷体_GB2312" pitchFamily="49" charset="-122"/>
              <a:ea typeface="幼圆" pitchFamily="49" charset="-122"/>
            </a:endParaRPr>
          </a:p>
        </p:txBody>
      </p:sp>
      <p:grpSp>
        <p:nvGrpSpPr>
          <p:cNvPr id="245771" name="Group 11">
            <a:extLst>
              <a:ext uri="{FF2B5EF4-FFF2-40B4-BE49-F238E27FC236}">
                <a16:creationId xmlns:a16="http://schemas.microsoft.com/office/drawing/2014/main" id="{623DF3E3-F7BE-6FB4-B773-779284EFED1F}"/>
              </a:ext>
            </a:extLst>
          </p:cNvPr>
          <p:cNvGrpSpPr>
            <a:grpSpLocks/>
          </p:cNvGrpSpPr>
          <p:nvPr/>
        </p:nvGrpSpPr>
        <p:grpSpPr bwMode="auto">
          <a:xfrm>
            <a:off x="3867944" y="4514220"/>
            <a:ext cx="3671887" cy="450850"/>
            <a:chOff x="1247" y="1888"/>
            <a:chExt cx="2313" cy="284"/>
          </a:xfrm>
        </p:grpSpPr>
        <p:grpSp>
          <p:nvGrpSpPr>
            <p:cNvPr id="29724" name="Group 12">
              <a:extLst>
                <a:ext uri="{FF2B5EF4-FFF2-40B4-BE49-F238E27FC236}">
                  <a16:creationId xmlns:a16="http://schemas.microsoft.com/office/drawing/2014/main" id="{C771CC4E-3F72-2CBD-C16D-F7FEAD90A918}"/>
                </a:ext>
              </a:extLst>
            </p:cNvPr>
            <p:cNvGrpSpPr>
              <a:grpSpLocks/>
            </p:cNvGrpSpPr>
            <p:nvPr/>
          </p:nvGrpSpPr>
          <p:grpSpPr bwMode="auto">
            <a:xfrm>
              <a:off x="1247" y="1888"/>
              <a:ext cx="2309" cy="284"/>
              <a:chOff x="472" y="1538"/>
              <a:chExt cx="5296" cy="415"/>
            </a:xfrm>
          </p:grpSpPr>
          <p:sp>
            <p:nvSpPr>
              <p:cNvPr id="29727" name="AutoShape 13">
                <a:extLst>
                  <a:ext uri="{FF2B5EF4-FFF2-40B4-BE49-F238E27FC236}">
                    <a16:creationId xmlns:a16="http://schemas.microsoft.com/office/drawing/2014/main" id="{D20D5901-30A3-4C90-D1BF-06F61B933EEF}"/>
                  </a:ext>
                </a:extLst>
              </p:cNvPr>
              <p:cNvSpPr>
                <a:spLocks noChangeArrowheads="1"/>
              </p:cNvSpPr>
              <p:nvPr/>
            </p:nvSpPr>
            <p:spPr bwMode="auto">
              <a:xfrm>
                <a:off x="472" y="1538"/>
                <a:ext cx="796" cy="415"/>
              </a:xfrm>
              <a:prstGeom prst="homePlate">
                <a:avLst>
                  <a:gd name="adj" fmla="val 25095"/>
                </a:avLst>
              </a:prstGeom>
              <a:solidFill>
                <a:srgbClr val="3B878D"/>
              </a:solidFill>
              <a:ln>
                <a:noFill/>
              </a:ln>
              <a:effectLst>
                <a:outerShdw dist="35921" dir="2700000" algn="ctr" rotWithShape="0">
                  <a:schemeClr val="bg2"/>
                </a:outerShdw>
              </a:effectLst>
              <a:extLst>
                <a:ext uri="{91240B29-F687-4F45-9708-019B960494DF}">
                  <a14:hiddenLine xmlns:a14="http://schemas.microsoft.com/office/drawing/2010/main" w="6350">
                    <a:solidFill>
                      <a:schemeClr val="tx2"/>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9728" name="Freeform 14">
                <a:extLst>
                  <a:ext uri="{FF2B5EF4-FFF2-40B4-BE49-F238E27FC236}">
                    <a16:creationId xmlns:a16="http://schemas.microsoft.com/office/drawing/2014/main" id="{750826DC-CAEB-48E9-58FB-41D7618D5336}"/>
                  </a:ext>
                </a:extLst>
              </p:cNvPr>
              <p:cNvSpPr>
                <a:spLocks/>
              </p:cNvSpPr>
              <p:nvPr/>
            </p:nvSpPr>
            <p:spPr bwMode="auto">
              <a:xfrm>
                <a:off x="1230" y="1538"/>
                <a:ext cx="4538" cy="415"/>
              </a:xfrm>
              <a:custGeom>
                <a:avLst/>
                <a:gdLst>
                  <a:gd name="T0" fmla="*/ 4538 w 4538"/>
                  <a:gd name="T1" fmla="*/ 0 h 1080"/>
                  <a:gd name="T2" fmla="*/ 0 w 4538"/>
                  <a:gd name="T3" fmla="*/ 0 h 1080"/>
                  <a:gd name="T4" fmla="*/ 105 w 4538"/>
                  <a:gd name="T5" fmla="*/ 80 h 1080"/>
                  <a:gd name="T6" fmla="*/ 0 w 4538"/>
                  <a:gd name="T7" fmla="*/ 159 h 1080"/>
                  <a:gd name="T8" fmla="*/ 4538 w 4538"/>
                  <a:gd name="T9" fmla="*/ 159 h 1080"/>
                  <a:gd name="T10" fmla="*/ 4538 w 4538"/>
                  <a:gd name="T11" fmla="*/ 0 h 10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38" h="1080">
                    <a:moveTo>
                      <a:pt x="4538" y="0"/>
                    </a:moveTo>
                    <a:lnTo>
                      <a:pt x="0" y="0"/>
                    </a:lnTo>
                    <a:lnTo>
                      <a:pt x="105" y="541"/>
                    </a:lnTo>
                    <a:lnTo>
                      <a:pt x="0" y="1080"/>
                    </a:lnTo>
                    <a:lnTo>
                      <a:pt x="4538" y="1080"/>
                    </a:lnTo>
                    <a:lnTo>
                      <a:pt x="4538" y="0"/>
                    </a:lnTo>
                  </a:path>
                </a:pathLst>
              </a:custGeom>
              <a:noFill/>
              <a:ln w="6350" cmpd="sng">
                <a:solidFill>
                  <a:srgbClr val="000000"/>
                </a:solidFill>
                <a:prstDash val="solid"/>
                <a:round/>
                <a:headEnd/>
                <a:tailEnd/>
              </a:ln>
              <a:extLst>
                <a:ext uri="{909E8E84-426E-40DD-AFC4-6F175D3DCCD1}">
                  <a14:hiddenFill xmlns:a14="http://schemas.microsoft.com/office/drawing/2010/main">
                    <a:solidFill>
                      <a:schemeClr val="bg1"/>
                    </a:solidFill>
                  </a14:hiddenFill>
                </a:ext>
              </a:extLst>
            </p:spPr>
            <p:txBody>
              <a:bodyPr/>
              <a:lstStyle/>
              <a:p>
                <a:endParaRPr lang="zh-CN" altLang="en-US"/>
              </a:p>
            </p:txBody>
          </p:sp>
        </p:grpSp>
        <p:sp>
          <p:nvSpPr>
            <p:cNvPr id="29725" name="Rectangle 15">
              <a:extLst>
                <a:ext uri="{FF2B5EF4-FFF2-40B4-BE49-F238E27FC236}">
                  <a16:creationId xmlns:a16="http://schemas.microsoft.com/office/drawing/2014/main" id="{C071055B-E0C9-CD78-F689-F103CF159E38}"/>
                </a:ext>
              </a:extLst>
            </p:cNvPr>
            <p:cNvSpPr>
              <a:spLocks noChangeArrowheads="1"/>
            </p:cNvSpPr>
            <p:nvPr/>
          </p:nvSpPr>
          <p:spPr bwMode="auto">
            <a:xfrm>
              <a:off x="1896" y="1929"/>
              <a:ext cx="166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168275" indent="-168275">
                <a:spcBef>
                  <a:spcPct val="20000"/>
                </a:spcBef>
                <a:buClr>
                  <a:schemeClr val="folHlink"/>
                </a:buClr>
                <a:buSzPct val="60000"/>
                <a:buFont typeface="Wingdings" pitchFamily="2" charset="2"/>
                <a:tabLst>
                  <a:tab pos="8521700" algn="r"/>
                </a:tabLst>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8521700" algn="r"/>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8521700" algn="r"/>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latin typeface="幼圆" pitchFamily="49" charset="-122"/>
                  <a:ea typeface="幼圆" pitchFamily="49" charset="-122"/>
                </a:rPr>
                <a:t>找出影响目标的因素</a:t>
              </a:r>
            </a:p>
          </p:txBody>
        </p:sp>
        <p:sp>
          <p:nvSpPr>
            <p:cNvPr id="29726" name="Text Box 16">
              <a:extLst>
                <a:ext uri="{FF2B5EF4-FFF2-40B4-BE49-F238E27FC236}">
                  <a16:creationId xmlns:a16="http://schemas.microsoft.com/office/drawing/2014/main" id="{12DFD5A6-FAE2-AC55-5A33-E01DE735A0C1}"/>
                </a:ext>
              </a:extLst>
            </p:cNvPr>
            <p:cNvSpPr txBox="1">
              <a:spLocks noChangeArrowheads="1"/>
            </p:cNvSpPr>
            <p:nvPr/>
          </p:nvSpPr>
          <p:spPr bwMode="auto">
            <a:xfrm>
              <a:off x="1429" y="1913"/>
              <a:ext cx="370"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b="1">
                  <a:solidFill>
                    <a:schemeClr val="bg1"/>
                  </a:solidFill>
                  <a:latin typeface="幼圆" pitchFamily="49" charset="-122"/>
                  <a:ea typeface="幼圆" pitchFamily="49" charset="-122"/>
                </a:rPr>
                <a:t>2</a:t>
              </a:r>
            </a:p>
          </p:txBody>
        </p:sp>
      </p:grpSp>
      <p:grpSp>
        <p:nvGrpSpPr>
          <p:cNvPr id="245777" name="Group 17">
            <a:extLst>
              <a:ext uri="{FF2B5EF4-FFF2-40B4-BE49-F238E27FC236}">
                <a16:creationId xmlns:a16="http://schemas.microsoft.com/office/drawing/2014/main" id="{758BC0AD-3AAF-0AAC-17FA-72E17989630F}"/>
              </a:ext>
            </a:extLst>
          </p:cNvPr>
          <p:cNvGrpSpPr>
            <a:grpSpLocks/>
          </p:cNvGrpSpPr>
          <p:nvPr/>
        </p:nvGrpSpPr>
        <p:grpSpPr bwMode="auto">
          <a:xfrm>
            <a:off x="4256965" y="5226001"/>
            <a:ext cx="3716338" cy="519113"/>
            <a:chOff x="1265" y="2205"/>
            <a:chExt cx="2341" cy="327"/>
          </a:xfrm>
        </p:grpSpPr>
        <p:grpSp>
          <p:nvGrpSpPr>
            <p:cNvPr id="29718" name="Group 18">
              <a:extLst>
                <a:ext uri="{FF2B5EF4-FFF2-40B4-BE49-F238E27FC236}">
                  <a16:creationId xmlns:a16="http://schemas.microsoft.com/office/drawing/2014/main" id="{4C973785-3690-09C1-F543-304E549A18FC}"/>
                </a:ext>
              </a:extLst>
            </p:cNvPr>
            <p:cNvGrpSpPr>
              <a:grpSpLocks/>
            </p:cNvGrpSpPr>
            <p:nvPr/>
          </p:nvGrpSpPr>
          <p:grpSpPr bwMode="auto">
            <a:xfrm>
              <a:off x="1265" y="2205"/>
              <a:ext cx="2341" cy="327"/>
              <a:chOff x="1251" y="2205"/>
              <a:chExt cx="2341" cy="327"/>
            </a:xfrm>
          </p:grpSpPr>
          <p:grpSp>
            <p:nvGrpSpPr>
              <p:cNvPr id="29720" name="Group 19">
                <a:extLst>
                  <a:ext uri="{FF2B5EF4-FFF2-40B4-BE49-F238E27FC236}">
                    <a16:creationId xmlns:a16="http://schemas.microsoft.com/office/drawing/2014/main" id="{F357D79C-96A9-45D3-32DE-5F16ABF9370F}"/>
                  </a:ext>
                </a:extLst>
              </p:cNvPr>
              <p:cNvGrpSpPr>
                <a:grpSpLocks/>
              </p:cNvGrpSpPr>
              <p:nvPr/>
            </p:nvGrpSpPr>
            <p:grpSpPr bwMode="auto">
              <a:xfrm>
                <a:off x="1251" y="2205"/>
                <a:ext cx="2309" cy="327"/>
                <a:chOff x="472" y="1538"/>
                <a:chExt cx="5296" cy="415"/>
              </a:xfrm>
            </p:grpSpPr>
            <p:sp>
              <p:nvSpPr>
                <p:cNvPr id="29722" name="AutoShape 20">
                  <a:extLst>
                    <a:ext uri="{FF2B5EF4-FFF2-40B4-BE49-F238E27FC236}">
                      <a16:creationId xmlns:a16="http://schemas.microsoft.com/office/drawing/2014/main" id="{8629B6D8-EDA2-4820-9350-87663B63F15C}"/>
                    </a:ext>
                  </a:extLst>
                </p:cNvPr>
                <p:cNvSpPr>
                  <a:spLocks noChangeArrowheads="1"/>
                </p:cNvSpPr>
                <p:nvPr/>
              </p:nvSpPr>
              <p:spPr bwMode="auto">
                <a:xfrm>
                  <a:off x="472" y="1538"/>
                  <a:ext cx="796" cy="415"/>
                </a:xfrm>
                <a:prstGeom prst="homePlate">
                  <a:avLst>
                    <a:gd name="adj" fmla="val 25095"/>
                  </a:avLst>
                </a:prstGeom>
                <a:solidFill>
                  <a:srgbClr val="3B878D"/>
                </a:solidFill>
                <a:ln>
                  <a:noFill/>
                </a:ln>
                <a:effectLst>
                  <a:outerShdw dist="35921" dir="2700000" algn="ctr" rotWithShape="0">
                    <a:schemeClr val="bg2"/>
                  </a:outerShdw>
                </a:effectLst>
                <a:extLst>
                  <a:ext uri="{91240B29-F687-4F45-9708-019B960494DF}">
                    <a14:hiddenLine xmlns:a14="http://schemas.microsoft.com/office/drawing/2010/main" w="6350">
                      <a:solidFill>
                        <a:schemeClr val="tx2"/>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9723" name="Freeform 21">
                  <a:extLst>
                    <a:ext uri="{FF2B5EF4-FFF2-40B4-BE49-F238E27FC236}">
                      <a16:creationId xmlns:a16="http://schemas.microsoft.com/office/drawing/2014/main" id="{2E997B1D-28F9-8EEC-3C31-07B58BD08C76}"/>
                    </a:ext>
                  </a:extLst>
                </p:cNvPr>
                <p:cNvSpPr>
                  <a:spLocks/>
                </p:cNvSpPr>
                <p:nvPr/>
              </p:nvSpPr>
              <p:spPr bwMode="auto">
                <a:xfrm>
                  <a:off x="1230" y="1538"/>
                  <a:ext cx="4538" cy="415"/>
                </a:xfrm>
                <a:custGeom>
                  <a:avLst/>
                  <a:gdLst>
                    <a:gd name="T0" fmla="*/ 4538 w 4538"/>
                    <a:gd name="T1" fmla="*/ 0 h 1080"/>
                    <a:gd name="T2" fmla="*/ 0 w 4538"/>
                    <a:gd name="T3" fmla="*/ 0 h 1080"/>
                    <a:gd name="T4" fmla="*/ 105 w 4538"/>
                    <a:gd name="T5" fmla="*/ 80 h 1080"/>
                    <a:gd name="T6" fmla="*/ 0 w 4538"/>
                    <a:gd name="T7" fmla="*/ 159 h 1080"/>
                    <a:gd name="T8" fmla="*/ 4538 w 4538"/>
                    <a:gd name="T9" fmla="*/ 159 h 1080"/>
                    <a:gd name="T10" fmla="*/ 4538 w 4538"/>
                    <a:gd name="T11" fmla="*/ 0 h 10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38" h="1080">
                      <a:moveTo>
                        <a:pt x="4538" y="0"/>
                      </a:moveTo>
                      <a:lnTo>
                        <a:pt x="0" y="0"/>
                      </a:lnTo>
                      <a:lnTo>
                        <a:pt x="105" y="541"/>
                      </a:lnTo>
                      <a:lnTo>
                        <a:pt x="0" y="1080"/>
                      </a:lnTo>
                      <a:lnTo>
                        <a:pt x="4538" y="1080"/>
                      </a:lnTo>
                      <a:lnTo>
                        <a:pt x="4538" y="0"/>
                      </a:lnTo>
                    </a:path>
                  </a:pathLst>
                </a:custGeom>
                <a:noFill/>
                <a:ln w="6350" cmpd="sng">
                  <a:solidFill>
                    <a:srgbClr val="000000"/>
                  </a:solidFill>
                  <a:prstDash val="solid"/>
                  <a:round/>
                  <a:headEnd/>
                  <a:tailEnd/>
                </a:ln>
                <a:extLst>
                  <a:ext uri="{909E8E84-426E-40DD-AFC4-6F175D3DCCD1}">
                    <a14:hiddenFill xmlns:a14="http://schemas.microsoft.com/office/drawing/2010/main">
                      <a:solidFill>
                        <a:schemeClr val="bg1"/>
                      </a:solidFill>
                    </a14:hiddenFill>
                  </a:ext>
                </a:extLst>
              </p:spPr>
              <p:txBody>
                <a:bodyPr/>
                <a:lstStyle/>
                <a:p>
                  <a:endParaRPr lang="zh-CN" altLang="en-US"/>
                </a:p>
              </p:txBody>
            </p:sp>
          </p:grpSp>
          <p:sp>
            <p:nvSpPr>
              <p:cNvPr id="29721" name="Rectangle 22">
                <a:extLst>
                  <a:ext uri="{FF2B5EF4-FFF2-40B4-BE49-F238E27FC236}">
                    <a16:creationId xmlns:a16="http://schemas.microsoft.com/office/drawing/2014/main" id="{65372464-A6BA-7BEB-C6E5-42D572399C50}"/>
                  </a:ext>
                </a:extLst>
              </p:cNvPr>
              <p:cNvSpPr>
                <a:spLocks noChangeArrowheads="1"/>
              </p:cNvSpPr>
              <p:nvPr/>
            </p:nvSpPr>
            <p:spPr bwMode="auto">
              <a:xfrm>
                <a:off x="1882" y="2296"/>
                <a:ext cx="171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168275" indent="-168275">
                  <a:spcBef>
                    <a:spcPct val="20000"/>
                  </a:spcBef>
                  <a:buClr>
                    <a:schemeClr val="folHlink"/>
                  </a:buClr>
                  <a:buSzPct val="60000"/>
                  <a:buFont typeface="Wingdings" pitchFamily="2" charset="2"/>
                  <a:tabLst>
                    <a:tab pos="8521700" algn="r"/>
                  </a:tabLst>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8521700" algn="r"/>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8521700" algn="r"/>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latin typeface="幼圆" pitchFamily="49" charset="-122"/>
                    <a:ea typeface="幼圆" pitchFamily="49" charset="-122"/>
                  </a:rPr>
                  <a:t>分析因素的影响程度</a:t>
                </a:r>
              </a:p>
            </p:txBody>
          </p:sp>
        </p:grpSp>
        <p:sp>
          <p:nvSpPr>
            <p:cNvPr id="29719" name="Text Box 23">
              <a:extLst>
                <a:ext uri="{FF2B5EF4-FFF2-40B4-BE49-F238E27FC236}">
                  <a16:creationId xmlns:a16="http://schemas.microsoft.com/office/drawing/2014/main" id="{44ECF213-8937-32B8-6AA0-F4DBEC8C52DE}"/>
                </a:ext>
              </a:extLst>
            </p:cNvPr>
            <p:cNvSpPr txBox="1">
              <a:spLocks noChangeArrowheads="1"/>
            </p:cNvSpPr>
            <p:nvPr/>
          </p:nvSpPr>
          <p:spPr bwMode="auto">
            <a:xfrm>
              <a:off x="1429" y="2273"/>
              <a:ext cx="370"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b="1" dirty="0">
                  <a:solidFill>
                    <a:schemeClr val="bg1"/>
                  </a:solidFill>
                  <a:latin typeface="幼圆" pitchFamily="49" charset="-122"/>
                  <a:ea typeface="幼圆" pitchFamily="49" charset="-122"/>
                </a:rPr>
                <a:t>3</a:t>
              </a:r>
            </a:p>
          </p:txBody>
        </p:sp>
      </p:grpSp>
      <p:grpSp>
        <p:nvGrpSpPr>
          <p:cNvPr id="245784" name="Group 24">
            <a:extLst>
              <a:ext uri="{FF2B5EF4-FFF2-40B4-BE49-F238E27FC236}">
                <a16:creationId xmlns:a16="http://schemas.microsoft.com/office/drawing/2014/main" id="{34A2D490-3166-BB45-DC08-763C8A994BE9}"/>
              </a:ext>
            </a:extLst>
          </p:cNvPr>
          <p:cNvGrpSpPr>
            <a:grpSpLocks/>
          </p:cNvGrpSpPr>
          <p:nvPr/>
        </p:nvGrpSpPr>
        <p:grpSpPr bwMode="auto">
          <a:xfrm>
            <a:off x="4767206" y="5970705"/>
            <a:ext cx="3665537" cy="428625"/>
            <a:chOff x="1251" y="2614"/>
            <a:chExt cx="2309" cy="270"/>
          </a:xfrm>
        </p:grpSpPr>
        <p:grpSp>
          <p:nvGrpSpPr>
            <p:cNvPr id="29713" name="Group 25">
              <a:extLst>
                <a:ext uri="{FF2B5EF4-FFF2-40B4-BE49-F238E27FC236}">
                  <a16:creationId xmlns:a16="http://schemas.microsoft.com/office/drawing/2014/main" id="{2BC96FB6-9D27-C5E0-72FE-971D1DEDE1E1}"/>
                </a:ext>
              </a:extLst>
            </p:cNvPr>
            <p:cNvGrpSpPr>
              <a:grpSpLocks/>
            </p:cNvGrpSpPr>
            <p:nvPr/>
          </p:nvGrpSpPr>
          <p:grpSpPr bwMode="auto">
            <a:xfrm>
              <a:off x="1251" y="2614"/>
              <a:ext cx="2309" cy="270"/>
              <a:chOff x="472" y="1538"/>
              <a:chExt cx="5296" cy="415"/>
            </a:xfrm>
          </p:grpSpPr>
          <p:sp>
            <p:nvSpPr>
              <p:cNvPr id="29716" name="AutoShape 26">
                <a:extLst>
                  <a:ext uri="{FF2B5EF4-FFF2-40B4-BE49-F238E27FC236}">
                    <a16:creationId xmlns:a16="http://schemas.microsoft.com/office/drawing/2014/main" id="{CF471948-6F88-8403-2E95-10D4CCB6C534}"/>
                  </a:ext>
                </a:extLst>
              </p:cNvPr>
              <p:cNvSpPr>
                <a:spLocks noChangeArrowheads="1"/>
              </p:cNvSpPr>
              <p:nvPr/>
            </p:nvSpPr>
            <p:spPr bwMode="auto">
              <a:xfrm>
                <a:off x="472" y="1538"/>
                <a:ext cx="796" cy="415"/>
              </a:xfrm>
              <a:prstGeom prst="homePlate">
                <a:avLst>
                  <a:gd name="adj" fmla="val 25095"/>
                </a:avLst>
              </a:prstGeom>
              <a:solidFill>
                <a:srgbClr val="3B878D"/>
              </a:solidFill>
              <a:ln>
                <a:noFill/>
              </a:ln>
              <a:effectLst>
                <a:outerShdw dist="35921" dir="2700000" algn="ctr" rotWithShape="0">
                  <a:schemeClr val="bg2"/>
                </a:outerShdw>
              </a:effectLst>
              <a:extLst>
                <a:ext uri="{91240B29-F687-4F45-9708-019B960494DF}">
                  <a14:hiddenLine xmlns:a14="http://schemas.microsoft.com/office/drawing/2010/main" w="6350">
                    <a:solidFill>
                      <a:schemeClr val="tx2"/>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9717" name="Freeform 27">
                <a:extLst>
                  <a:ext uri="{FF2B5EF4-FFF2-40B4-BE49-F238E27FC236}">
                    <a16:creationId xmlns:a16="http://schemas.microsoft.com/office/drawing/2014/main" id="{1919D495-238D-BB29-9D38-960CC0B13948}"/>
                  </a:ext>
                </a:extLst>
              </p:cNvPr>
              <p:cNvSpPr>
                <a:spLocks/>
              </p:cNvSpPr>
              <p:nvPr/>
            </p:nvSpPr>
            <p:spPr bwMode="auto">
              <a:xfrm>
                <a:off x="1230" y="1538"/>
                <a:ext cx="4538" cy="415"/>
              </a:xfrm>
              <a:custGeom>
                <a:avLst/>
                <a:gdLst>
                  <a:gd name="T0" fmla="*/ 4538 w 4538"/>
                  <a:gd name="T1" fmla="*/ 0 h 1080"/>
                  <a:gd name="T2" fmla="*/ 0 w 4538"/>
                  <a:gd name="T3" fmla="*/ 0 h 1080"/>
                  <a:gd name="T4" fmla="*/ 105 w 4538"/>
                  <a:gd name="T5" fmla="*/ 80 h 1080"/>
                  <a:gd name="T6" fmla="*/ 0 w 4538"/>
                  <a:gd name="T7" fmla="*/ 159 h 1080"/>
                  <a:gd name="T8" fmla="*/ 4538 w 4538"/>
                  <a:gd name="T9" fmla="*/ 159 h 1080"/>
                  <a:gd name="T10" fmla="*/ 4538 w 4538"/>
                  <a:gd name="T11" fmla="*/ 0 h 10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38" h="1080">
                    <a:moveTo>
                      <a:pt x="4538" y="0"/>
                    </a:moveTo>
                    <a:lnTo>
                      <a:pt x="0" y="0"/>
                    </a:lnTo>
                    <a:lnTo>
                      <a:pt x="105" y="541"/>
                    </a:lnTo>
                    <a:lnTo>
                      <a:pt x="0" y="1080"/>
                    </a:lnTo>
                    <a:lnTo>
                      <a:pt x="4538" y="1080"/>
                    </a:lnTo>
                    <a:lnTo>
                      <a:pt x="4538" y="0"/>
                    </a:lnTo>
                  </a:path>
                </a:pathLst>
              </a:custGeom>
              <a:noFill/>
              <a:ln w="6350" cmpd="sng">
                <a:solidFill>
                  <a:srgbClr val="000000"/>
                </a:solidFill>
                <a:prstDash val="solid"/>
                <a:round/>
                <a:headEnd/>
                <a:tailEnd/>
              </a:ln>
              <a:extLst>
                <a:ext uri="{909E8E84-426E-40DD-AFC4-6F175D3DCCD1}">
                  <a14:hiddenFill xmlns:a14="http://schemas.microsoft.com/office/drawing/2010/main">
                    <a:solidFill>
                      <a:schemeClr val="bg1"/>
                    </a:solidFill>
                  </a14:hiddenFill>
                </a:ext>
              </a:extLst>
            </p:spPr>
            <p:txBody>
              <a:bodyPr/>
              <a:lstStyle/>
              <a:p>
                <a:endParaRPr lang="zh-CN" altLang="en-US"/>
              </a:p>
            </p:txBody>
          </p:sp>
        </p:grpSp>
        <p:sp>
          <p:nvSpPr>
            <p:cNvPr id="29714" name="Text Box 28">
              <a:extLst>
                <a:ext uri="{FF2B5EF4-FFF2-40B4-BE49-F238E27FC236}">
                  <a16:creationId xmlns:a16="http://schemas.microsoft.com/office/drawing/2014/main" id="{1E3F8C61-4F9D-4C86-22EE-49A4146FC9B7}"/>
                </a:ext>
              </a:extLst>
            </p:cNvPr>
            <p:cNvSpPr txBox="1">
              <a:spLocks noChangeArrowheads="1"/>
            </p:cNvSpPr>
            <p:nvPr/>
          </p:nvSpPr>
          <p:spPr bwMode="auto">
            <a:xfrm>
              <a:off x="1429" y="2625"/>
              <a:ext cx="370"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b="1" dirty="0">
                  <a:solidFill>
                    <a:schemeClr val="bg1"/>
                  </a:solidFill>
                  <a:latin typeface="幼圆" pitchFamily="49" charset="-122"/>
                  <a:ea typeface="幼圆" pitchFamily="49" charset="-122"/>
                </a:rPr>
                <a:t>4</a:t>
              </a:r>
            </a:p>
          </p:txBody>
        </p:sp>
        <p:sp>
          <p:nvSpPr>
            <p:cNvPr id="29715" name="Rectangle 29">
              <a:extLst>
                <a:ext uri="{FF2B5EF4-FFF2-40B4-BE49-F238E27FC236}">
                  <a16:creationId xmlns:a16="http://schemas.microsoft.com/office/drawing/2014/main" id="{C0265F11-235D-AB95-C84A-73E602492B12}"/>
                </a:ext>
              </a:extLst>
            </p:cNvPr>
            <p:cNvSpPr>
              <a:spLocks noChangeArrowheads="1"/>
            </p:cNvSpPr>
            <p:nvPr/>
          </p:nvSpPr>
          <p:spPr bwMode="auto">
            <a:xfrm>
              <a:off x="1837" y="2614"/>
              <a:ext cx="1587"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lvl1pPr marL="168275" indent="-168275">
                <a:spcBef>
                  <a:spcPct val="20000"/>
                </a:spcBef>
                <a:buClr>
                  <a:schemeClr val="folHlink"/>
                </a:buClr>
                <a:buSzPct val="60000"/>
                <a:buFont typeface="Wingdings" pitchFamily="2" charset="2"/>
                <a:tabLst>
                  <a:tab pos="8521700" algn="r"/>
                </a:tabLst>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8521700" algn="r"/>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8521700" algn="r"/>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dirty="0">
                  <a:solidFill>
                    <a:schemeClr val="tx1"/>
                  </a:solidFill>
                  <a:latin typeface="幼圆" pitchFamily="49" charset="-122"/>
                  <a:ea typeface="幼圆" pitchFamily="49" charset="-122"/>
                </a:rPr>
                <a:t> </a:t>
              </a:r>
              <a:r>
                <a:rPr lang="zh-CN" altLang="en-US" sz="2000" b="1" dirty="0">
                  <a:solidFill>
                    <a:srgbClr val="006666"/>
                  </a:solidFill>
                  <a:latin typeface="幼圆" pitchFamily="49" charset="-122"/>
                  <a:ea typeface="幼圆" pitchFamily="49" charset="-122"/>
                </a:rPr>
                <a:t>确定主要风险因素</a:t>
              </a:r>
            </a:p>
          </p:txBody>
        </p:sp>
      </p:grpSp>
      <p:grpSp>
        <p:nvGrpSpPr>
          <p:cNvPr id="245790" name="Group 30">
            <a:extLst>
              <a:ext uri="{FF2B5EF4-FFF2-40B4-BE49-F238E27FC236}">
                <a16:creationId xmlns:a16="http://schemas.microsoft.com/office/drawing/2014/main" id="{D602497B-5FBA-EC82-E4DF-FE74D89AE420}"/>
              </a:ext>
            </a:extLst>
          </p:cNvPr>
          <p:cNvGrpSpPr>
            <a:grpSpLocks/>
          </p:cNvGrpSpPr>
          <p:nvPr/>
        </p:nvGrpSpPr>
        <p:grpSpPr bwMode="auto">
          <a:xfrm>
            <a:off x="3462306" y="3785542"/>
            <a:ext cx="3671888" cy="482600"/>
            <a:chOff x="884" y="1525"/>
            <a:chExt cx="2313" cy="304"/>
          </a:xfrm>
        </p:grpSpPr>
        <p:grpSp>
          <p:nvGrpSpPr>
            <p:cNvPr id="29708" name="Group 31">
              <a:extLst>
                <a:ext uri="{FF2B5EF4-FFF2-40B4-BE49-F238E27FC236}">
                  <a16:creationId xmlns:a16="http://schemas.microsoft.com/office/drawing/2014/main" id="{BA12840A-3251-EC12-BC6D-4CFD527EE589}"/>
                </a:ext>
              </a:extLst>
            </p:cNvPr>
            <p:cNvGrpSpPr>
              <a:grpSpLocks/>
            </p:cNvGrpSpPr>
            <p:nvPr/>
          </p:nvGrpSpPr>
          <p:grpSpPr bwMode="auto">
            <a:xfrm>
              <a:off x="884" y="1525"/>
              <a:ext cx="2313" cy="304"/>
              <a:chOff x="472" y="1538"/>
              <a:chExt cx="5296" cy="415"/>
            </a:xfrm>
          </p:grpSpPr>
          <p:sp>
            <p:nvSpPr>
              <p:cNvPr id="29711" name="AutoShape 32">
                <a:extLst>
                  <a:ext uri="{FF2B5EF4-FFF2-40B4-BE49-F238E27FC236}">
                    <a16:creationId xmlns:a16="http://schemas.microsoft.com/office/drawing/2014/main" id="{8DB1F38A-7D8A-25C8-EB7F-090C33BD1057}"/>
                  </a:ext>
                </a:extLst>
              </p:cNvPr>
              <p:cNvSpPr>
                <a:spLocks noChangeArrowheads="1"/>
              </p:cNvSpPr>
              <p:nvPr/>
            </p:nvSpPr>
            <p:spPr bwMode="auto">
              <a:xfrm>
                <a:off x="472" y="1538"/>
                <a:ext cx="796" cy="415"/>
              </a:xfrm>
              <a:prstGeom prst="homePlate">
                <a:avLst>
                  <a:gd name="adj" fmla="val 25095"/>
                </a:avLst>
              </a:prstGeom>
              <a:solidFill>
                <a:srgbClr val="3B878D"/>
              </a:solidFill>
              <a:ln>
                <a:noFill/>
              </a:ln>
              <a:effectLst>
                <a:outerShdw dist="35921" dir="2700000" algn="ctr" rotWithShape="0">
                  <a:schemeClr val="bg2"/>
                </a:outerShdw>
              </a:effectLst>
              <a:extLst>
                <a:ext uri="{91240B29-F687-4F45-9708-019B960494DF}">
                  <a14:hiddenLine xmlns:a14="http://schemas.microsoft.com/office/drawing/2010/main" w="6350">
                    <a:solidFill>
                      <a:schemeClr val="tx2"/>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9712" name="Freeform 33">
                <a:extLst>
                  <a:ext uri="{FF2B5EF4-FFF2-40B4-BE49-F238E27FC236}">
                    <a16:creationId xmlns:a16="http://schemas.microsoft.com/office/drawing/2014/main" id="{85EC3254-145F-6C03-457E-7AE4E5730A7B}"/>
                  </a:ext>
                </a:extLst>
              </p:cNvPr>
              <p:cNvSpPr>
                <a:spLocks/>
              </p:cNvSpPr>
              <p:nvPr/>
            </p:nvSpPr>
            <p:spPr bwMode="auto">
              <a:xfrm>
                <a:off x="1230" y="1538"/>
                <a:ext cx="4538" cy="415"/>
              </a:xfrm>
              <a:custGeom>
                <a:avLst/>
                <a:gdLst>
                  <a:gd name="T0" fmla="*/ 4538 w 4538"/>
                  <a:gd name="T1" fmla="*/ 0 h 1080"/>
                  <a:gd name="T2" fmla="*/ 0 w 4538"/>
                  <a:gd name="T3" fmla="*/ 0 h 1080"/>
                  <a:gd name="T4" fmla="*/ 105 w 4538"/>
                  <a:gd name="T5" fmla="*/ 80 h 1080"/>
                  <a:gd name="T6" fmla="*/ 0 w 4538"/>
                  <a:gd name="T7" fmla="*/ 159 h 1080"/>
                  <a:gd name="T8" fmla="*/ 4538 w 4538"/>
                  <a:gd name="T9" fmla="*/ 159 h 1080"/>
                  <a:gd name="T10" fmla="*/ 4538 w 4538"/>
                  <a:gd name="T11" fmla="*/ 0 h 10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38" h="1080">
                    <a:moveTo>
                      <a:pt x="4538" y="0"/>
                    </a:moveTo>
                    <a:lnTo>
                      <a:pt x="0" y="0"/>
                    </a:lnTo>
                    <a:lnTo>
                      <a:pt x="105" y="541"/>
                    </a:lnTo>
                    <a:lnTo>
                      <a:pt x="0" y="1080"/>
                    </a:lnTo>
                    <a:lnTo>
                      <a:pt x="4538" y="1080"/>
                    </a:lnTo>
                    <a:lnTo>
                      <a:pt x="4538" y="0"/>
                    </a:lnTo>
                  </a:path>
                </a:pathLst>
              </a:custGeom>
              <a:noFill/>
              <a:ln w="6350" cmpd="sng">
                <a:solidFill>
                  <a:srgbClr val="000000"/>
                </a:solidFill>
                <a:prstDash val="solid"/>
                <a:round/>
                <a:headEnd/>
                <a:tailEnd/>
              </a:ln>
              <a:extLst>
                <a:ext uri="{909E8E84-426E-40DD-AFC4-6F175D3DCCD1}">
                  <a14:hiddenFill xmlns:a14="http://schemas.microsoft.com/office/drawing/2010/main">
                    <a:solidFill>
                      <a:schemeClr val="bg1"/>
                    </a:solidFill>
                  </a14:hiddenFill>
                </a:ext>
              </a:extLst>
            </p:spPr>
            <p:txBody>
              <a:bodyPr/>
              <a:lstStyle/>
              <a:p>
                <a:endParaRPr lang="zh-CN" altLang="en-US"/>
              </a:p>
            </p:txBody>
          </p:sp>
        </p:grpSp>
        <p:sp>
          <p:nvSpPr>
            <p:cNvPr id="29709" name="Rectangle 34">
              <a:extLst>
                <a:ext uri="{FF2B5EF4-FFF2-40B4-BE49-F238E27FC236}">
                  <a16:creationId xmlns:a16="http://schemas.microsoft.com/office/drawing/2014/main" id="{D92485C1-F5C0-FC85-0726-4DFA42244D49}"/>
                </a:ext>
              </a:extLst>
            </p:cNvPr>
            <p:cNvSpPr>
              <a:spLocks noChangeArrowheads="1"/>
            </p:cNvSpPr>
            <p:nvPr/>
          </p:nvSpPr>
          <p:spPr bwMode="auto">
            <a:xfrm>
              <a:off x="1746" y="1561"/>
              <a:ext cx="136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marL="168275" indent="-168275">
                <a:spcBef>
                  <a:spcPct val="20000"/>
                </a:spcBef>
                <a:buClr>
                  <a:schemeClr val="folHlink"/>
                </a:buClr>
                <a:buSzPct val="60000"/>
                <a:buFont typeface="Wingdings" pitchFamily="2" charset="2"/>
                <a:tabLst>
                  <a:tab pos="8521700" algn="r"/>
                </a:tabLst>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8521700" algn="r"/>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8521700" algn="r"/>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8521700" algn="r"/>
                </a:tabLs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dirty="0">
                  <a:latin typeface="幼圆" pitchFamily="49" charset="-122"/>
                  <a:ea typeface="幼圆" pitchFamily="49" charset="-122"/>
                </a:rPr>
                <a:t>明确目标</a:t>
              </a:r>
            </a:p>
          </p:txBody>
        </p:sp>
        <p:sp>
          <p:nvSpPr>
            <p:cNvPr id="29710" name="Text Box 35">
              <a:extLst>
                <a:ext uri="{FF2B5EF4-FFF2-40B4-BE49-F238E27FC236}">
                  <a16:creationId xmlns:a16="http://schemas.microsoft.com/office/drawing/2014/main" id="{48B9154A-C588-42F9-6722-14A823E93C41}"/>
                </a:ext>
              </a:extLst>
            </p:cNvPr>
            <p:cNvSpPr txBox="1">
              <a:spLocks noChangeArrowheads="1"/>
            </p:cNvSpPr>
            <p:nvPr/>
          </p:nvSpPr>
          <p:spPr bwMode="auto">
            <a:xfrm>
              <a:off x="1062" y="1562"/>
              <a:ext cx="370"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400" b="1">
                  <a:solidFill>
                    <a:schemeClr val="bg1"/>
                  </a:solidFill>
                  <a:latin typeface="幼圆" pitchFamily="49" charset="-122"/>
                  <a:ea typeface="幼圆" pitchFamily="49" charset="-122"/>
                </a:rPr>
                <a:t>1</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fade">
                                      <p:cBhvr>
                                        <p:cTn id="7" dur="500"/>
                                        <p:tgtEl>
                                          <p:spTgt spid="245763"/>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45767"/>
                                        </p:tgtEl>
                                        <p:attrNameLst>
                                          <p:attrName>style.visibility</p:attrName>
                                        </p:attrNameLst>
                                      </p:cBhvr>
                                      <p:to>
                                        <p:strVal val="visible"/>
                                      </p:to>
                                    </p:set>
                                    <p:animEffect transition="in" filter="slide(fromBottom)">
                                      <p:cBhvr>
                                        <p:cTn id="11" dur="1000"/>
                                        <p:tgtEl>
                                          <p:spTgt spid="2457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nodeType="clickEffect">
                                  <p:stCondLst>
                                    <p:cond delay="0"/>
                                  </p:stCondLst>
                                  <p:childTnLst>
                                    <p:set>
                                      <p:cBhvr>
                                        <p:cTn id="15" dur="1" fill="hold">
                                          <p:stCondLst>
                                            <p:cond delay="0"/>
                                          </p:stCondLst>
                                        </p:cTn>
                                        <p:tgtEl>
                                          <p:spTgt spid="245769"/>
                                        </p:tgtEl>
                                        <p:attrNameLst>
                                          <p:attrName>style.visibility</p:attrName>
                                        </p:attrNameLst>
                                      </p:cBhvr>
                                      <p:to>
                                        <p:strVal val="visible"/>
                                      </p:to>
                                    </p:set>
                                    <p:animEffect transition="in" filter="slide(fromLeft)">
                                      <p:cBhvr>
                                        <p:cTn id="16" dur="1000"/>
                                        <p:tgtEl>
                                          <p:spTgt spid="2457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245790"/>
                                        </p:tgtEl>
                                        <p:attrNameLst>
                                          <p:attrName>style.visibility</p:attrName>
                                        </p:attrNameLst>
                                      </p:cBhvr>
                                      <p:to>
                                        <p:strVal val="visible"/>
                                      </p:to>
                                    </p:set>
                                    <p:animEffect transition="in" filter="strips(downRight)">
                                      <p:cBhvr>
                                        <p:cTn id="21" dur="500"/>
                                        <p:tgtEl>
                                          <p:spTgt spid="245790"/>
                                        </p:tgtEl>
                                      </p:cBhvr>
                                    </p:animEffect>
                                  </p:childTnLst>
                                </p:cTn>
                              </p:par>
                            </p:childTnLst>
                          </p:cTn>
                        </p:par>
                        <p:par>
                          <p:cTn id="22" fill="hold" nodeType="afterGroup">
                            <p:stCondLst>
                              <p:cond delay="500"/>
                            </p:stCondLst>
                            <p:childTnLst>
                              <p:par>
                                <p:cTn id="23" presetID="18" presetClass="entr" presetSubtype="6" fill="hold" nodeType="afterEffect">
                                  <p:stCondLst>
                                    <p:cond delay="0"/>
                                  </p:stCondLst>
                                  <p:childTnLst>
                                    <p:set>
                                      <p:cBhvr>
                                        <p:cTn id="24" dur="1" fill="hold">
                                          <p:stCondLst>
                                            <p:cond delay="0"/>
                                          </p:stCondLst>
                                        </p:cTn>
                                        <p:tgtEl>
                                          <p:spTgt spid="245771"/>
                                        </p:tgtEl>
                                        <p:attrNameLst>
                                          <p:attrName>style.visibility</p:attrName>
                                        </p:attrNameLst>
                                      </p:cBhvr>
                                      <p:to>
                                        <p:strVal val="visible"/>
                                      </p:to>
                                    </p:set>
                                    <p:animEffect transition="in" filter="strips(downRight)">
                                      <p:cBhvr>
                                        <p:cTn id="25" dur="500"/>
                                        <p:tgtEl>
                                          <p:spTgt spid="245771"/>
                                        </p:tgtEl>
                                      </p:cBhvr>
                                    </p:animEffect>
                                  </p:childTnLst>
                                </p:cTn>
                              </p:par>
                            </p:childTnLst>
                          </p:cTn>
                        </p:par>
                        <p:par>
                          <p:cTn id="26" fill="hold" nodeType="afterGroup">
                            <p:stCondLst>
                              <p:cond delay="1000"/>
                            </p:stCondLst>
                            <p:childTnLst>
                              <p:par>
                                <p:cTn id="27" presetID="18" presetClass="entr" presetSubtype="6" fill="hold" nodeType="afterEffect">
                                  <p:stCondLst>
                                    <p:cond delay="0"/>
                                  </p:stCondLst>
                                  <p:childTnLst>
                                    <p:set>
                                      <p:cBhvr>
                                        <p:cTn id="28" dur="1" fill="hold">
                                          <p:stCondLst>
                                            <p:cond delay="0"/>
                                          </p:stCondLst>
                                        </p:cTn>
                                        <p:tgtEl>
                                          <p:spTgt spid="245777"/>
                                        </p:tgtEl>
                                        <p:attrNameLst>
                                          <p:attrName>style.visibility</p:attrName>
                                        </p:attrNameLst>
                                      </p:cBhvr>
                                      <p:to>
                                        <p:strVal val="visible"/>
                                      </p:to>
                                    </p:set>
                                    <p:animEffect transition="in" filter="strips(downRight)">
                                      <p:cBhvr>
                                        <p:cTn id="29" dur="500"/>
                                        <p:tgtEl>
                                          <p:spTgt spid="245777"/>
                                        </p:tgtEl>
                                      </p:cBhvr>
                                    </p:animEffect>
                                  </p:childTnLst>
                                </p:cTn>
                              </p:par>
                            </p:childTnLst>
                          </p:cTn>
                        </p:par>
                        <p:par>
                          <p:cTn id="30" fill="hold" nodeType="afterGroup">
                            <p:stCondLst>
                              <p:cond delay="1500"/>
                            </p:stCondLst>
                            <p:childTnLst>
                              <p:par>
                                <p:cTn id="31" presetID="18" presetClass="entr" presetSubtype="6" fill="hold" nodeType="afterEffect">
                                  <p:stCondLst>
                                    <p:cond delay="0"/>
                                  </p:stCondLst>
                                  <p:childTnLst>
                                    <p:set>
                                      <p:cBhvr>
                                        <p:cTn id="32" dur="1" fill="hold">
                                          <p:stCondLst>
                                            <p:cond delay="0"/>
                                          </p:stCondLst>
                                        </p:cTn>
                                        <p:tgtEl>
                                          <p:spTgt spid="245784"/>
                                        </p:tgtEl>
                                        <p:attrNameLst>
                                          <p:attrName>style.visibility</p:attrName>
                                        </p:attrNameLst>
                                      </p:cBhvr>
                                      <p:to>
                                        <p:strVal val="visible"/>
                                      </p:to>
                                    </p:set>
                                    <p:animEffect transition="in" filter="strips(downRight)">
                                      <p:cBhvr>
                                        <p:cTn id="33" dur="500"/>
                                        <p:tgtEl>
                                          <p:spTgt spid="24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animBg="1"/>
      <p:bldP spid="245767" grpId="0"/>
      <p:bldP spid="24576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68" name="TextBox 24">
            <a:extLst>
              <a:ext uri="{FF2B5EF4-FFF2-40B4-BE49-F238E27FC236}">
                <a16:creationId xmlns:a16="http://schemas.microsoft.com/office/drawing/2014/main" id="{4C9B9366-2A16-2ED7-6268-C34FED9B7831}"/>
              </a:ext>
            </a:extLst>
          </p:cNvPr>
          <p:cNvSpPr txBox="1">
            <a:spLocks noChangeArrowheads="1"/>
          </p:cNvSpPr>
          <p:nvPr/>
        </p:nvSpPr>
        <p:spPr bwMode="auto">
          <a:xfrm>
            <a:off x="416698" y="5004175"/>
            <a:ext cx="7704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000" dirty="0">
                <a:solidFill>
                  <a:srgbClr val="000000"/>
                </a:solidFill>
                <a:latin typeface="+mn-lt"/>
                <a:ea typeface="幼圆" pitchFamily="49" charset="-122"/>
              </a:rPr>
              <a:t>（</a:t>
            </a:r>
            <a:r>
              <a:rPr lang="en-US" altLang="zh-CN" sz="2000" dirty="0">
                <a:solidFill>
                  <a:srgbClr val="000000"/>
                </a:solidFill>
                <a:latin typeface="+mn-lt"/>
                <a:ea typeface="幼圆" pitchFamily="49" charset="-122"/>
              </a:rPr>
              <a:t>3</a:t>
            </a:r>
            <a:r>
              <a:rPr lang="zh-CN" altLang="en-US" sz="2000" dirty="0">
                <a:solidFill>
                  <a:srgbClr val="000000"/>
                </a:solidFill>
                <a:latin typeface="+mn-lt"/>
                <a:ea typeface="幼圆" pitchFamily="49" charset="-122"/>
              </a:rPr>
              <a:t>）方案净现值大于等于</a:t>
            </a:r>
            <a:r>
              <a:rPr lang="en-US" altLang="zh-CN" sz="2000" dirty="0">
                <a:solidFill>
                  <a:srgbClr val="000000"/>
                </a:solidFill>
                <a:latin typeface="+mn-lt"/>
                <a:ea typeface="幼圆" pitchFamily="49" charset="-122"/>
              </a:rPr>
              <a:t>17.5</a:t>
            </a:r>
            <a:r>
              <a:rPr lang="zh-CN" altLang="en-US" sz="2000" dirty="0">
                <a:solidFill>
                  <a:srgbClr val="000000"/>
                </a:solidFill>
                <a:latin typeface="+mn-lt"/>
                <a:ea typeface="幼圆" pitchFamily="49" charset="-122"/>
              </a:rPr>
              <a:t>百万元的概率为：</a:t>
            </a:r>
          </a:p>
        </p:txBody>
      </p:sp>
      <p:sp>
        <p:nvSpPr>
          <p:cNvPr id="82969" name="TextBox 25">
            <a:extLst>
              <a:ext uri="{FF2B5EF4-FFF2-40B4-BE49-F238E27FC236}">
                <a16:creationId xmlns:a16="http://schemas.microsoft.com/office/drawing/2014/main" id="{13B042FD-E182-0A85-B5C3-FE25B628D8BC}"/>
              </a:ext>
            </a:extLst>
          </p:cNvPr>
          <p:cNvSpPr txBox="1">
            <a:spLocks noChangeArrowheads="1"/>
          </p:cNvSpPr>
          <p:nvPr/>
        </p:nvSpPr>
        <p:spPr bwMode="auto">
          <a:xfrm>
            <a:off x="1106615" y="5573152"/>
            <a:ext cx="5759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000" dirty="0">
                <a:solidFill>
                  <a:srgbClr val="000000"/>
                </a:solidFill>
                <a:latin typeface="+mn-lt"/>
                <a:ea typeface="幼圆" pitchFamily="49" charset="-122"/>
              </a:rPr>
              <a:t>P(NPV ≥ 17.5</a:t>
            </a:r>
            <a:r>
              <a:rPr lang="zh-CN" altLang="en-US" sz="2000" dirty="0">
                <a:solidFill>
                  <a:srgbClr val="000000"/>
                </a:solidFill>
                <a:latin typeface="+mn-lt"/>
                <a:ea typeface="幼圆" pitchFamily="49" charset="-122"/>
              </a:rPr>
              <a:t>百万元</a:t>
            </a:r>
            <a:r>
              <a:rPr lang="en-US" altLang="zh-CN" sz="2000" dirty="0">
                <a:solidFill>
                  <a:srgbClr val="000000"/>
                </a:solidFill>
                <a:latin typeface="+mn-lt"/>
                <a:ea typeface="幼圆" pitchFamily="49" charset="-122"/>
              </a:rPr>
              <a:t>) = 0.2 + 0.1 = 0.3</a:t>
            </a:r>
            <a:endParaRPr lang="zh-CN" altLang="en-US" sz="2000" dirty="0">
              <a:solidFill>
                <a:srgbClr val="000000"/>
              </a:solidFill>
              <a:latin typeface="+mn-lt"/>
              <a:ea typeface="幼圆" pitchFamily="49" charset="-122"/>
            </a:endParaRPr>
          </a:p>
        </p:txBody>
      </p:sp>
      <p:sp>
        <p:nvSpPr>
          <p:cNvPr id="2" name="文本框 5">
            <a:extLst>
              <a:ext uri="{FF2B5EF4-FFF2-40B4-BE49-F238E27FC236}">
                <a16:creationId xmlns:a16="http://schemas.microsoft.com/office/drawing/2014/main" id="{74592672-BF53-8A46-253B-85F9127EA1D5}"/>
              </a:ext>
            </a:extLst>
          </p:cNvPr>
          <p:cNvSpPr txBox="1">
            <a:spLocks noChangeArrowheads="1"/>
          </p:cNvSpPr>
          <p:nvPr/>
        </p:nvSpPr>
        <p:spPr bwMode="auto">
          <a:xfrm>
            <a:off x="386535" y="1137870"/>
            <a:ext cx="7734300" cy="96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zh-CN" altLang="en-US" sz="2000" dirty="0">
                <a:solidFill>
                  <a:srgbClr val="000000"/>
                </a:solidFill>
                <a:latin typeface="+mn-lt"/>
                <a:ea typeface="幼圆" pitchFamily="49" charset="-122"/>
              </a:rPr>
              <a:t>（</a:t>
            </a:r>
            <a:r>
              <a:rPr lang="en-US" altLang="zh-CN" sz="2000" dirty="0">
                <a:solidFill>
                  <a:srgbClr val="000000"/>
                </a:solidFill>
                <a:latin typeface="+mn-lt"/>
                <a:ea typeface="幼圆" pitchFamily="49" charset="-122"/>
              </a:rPr>
              <a:t>2</a:t>
            </a:r>
            <a:r>
              <a:rPr lang="zh-CN" altLang="en-US" sz="2000" dirty="0">
                <a:solidFill>
                  <a:srgbClr val="000000"/>
                </a:solidFill>
                <a:latin typeface="+mn-lt"/>
                <a:ea typeface="幼圆" pitchFamily="49" charset="-122"/>
              </a:rPr>
              <a:t>）</a:t>
            </a:r>
            <a:r>
              <a:rPr lang="zh-CN" altLang="en-US" sz="2000" dirty="0">
                <a:solidFill>
                  <a:srgbClr val="000000"/>
                </a:solidFill>
                <a:latin typeface="幼圆" pitchFamily="49" charset="-122"/>
                <a:ea typeface="幼圆" pitchFamily="49" charset="-122"/>
              </a:rPr>
              <a:t>方案净现值的概率树如图所示。因此方案净现值大于等于零的概率为 </a:t>
            </a:r>
            <a:r>
              <a:rPr lang="en-US" altLang="zh-CN" sz="2000" dirty="0">
                <a:solidFill>
                  <a:srgbClr val="000000"/>
                </a:solidFill>
                <a:latin typeface="+mn-lt"/>
                <a:ea typeface="幼圆" pitchFamily="49" charset="-122"/>
              </a:rPr>
              <a:t>P(NPV</a:t>
            </a:r>
            <a:r>
              <a:rPr lang="en-US" altLang="zh-CN" sz="2000" dirty="0">
                <a:solidFill>
                  <a:srgbClr val="000000"/>
                </a:solidFill>
                <a:latin typeface="幼圆" pitchFamily="49" charset="-122"/>
                <a:ea typeface="幼圆" pitchFamily="49" charset="-122"/>
              </a:rPr>
              <a:t> </a:t>
            </a:r>
            <a:r>
              <a:rPr lang="en-US" altLang="zh-CN" sz="2000" dirty="0">
                <a:solidFill>
                  <a:srgbClr val="000000"/>
                </a:solidFill>
                <a:latin typeface="+mn-lt"/>
                <a:ea typeface="幼圆" pitchFamily="49" charset="-122"/>
              </a:rPr>
              <a:t>≥0) = 0.2+0.4+0.2+0.1= 0.9</a:t>
            </a:r>
            <a:endParaRPr lang="zh-CN" altLang="en-US" sz="2000" dirty="0">
              <a:solidFill>
                <a:srgbClr val="000000"/>
              </a:solidFill>
              <a:latin typeface="+mn-lt"/>
              <a:ea typeface="幼圆" pitchFamily="49" charset="-122"/>
            </a:endParaRPr>
          </a:p>
        </p:txBody>
      </p:sp>
      <p:pic>
        <p:nvPicPr>
          <p:cNvPr id="3" name="图片 2">
            <a:extLst>
              <a:ext uri="{FF2B5EF4-FFF2-40B4-BE49-F238E27FC236}">
                <a16:creationId xmlns:a16="http://schemas.microsoft.com/office/drawing/2014/main" id="{7717FB2A-FF5E-F570-B5AD-214406BDC6EF}"/>
              </a:ext>
            </a:extLst>
          </p:cNvPr>
          <p:cNvPicPr>
            <a:picLocks noChangeAspect="1"/>
          </p:cNvPicPr>
          <p:nvPr/>
        </p:nvPicPr>
        <p:blipFill>
          <a:blip r:embed="rId2"/>
          <a:stretch>
            <a:fillRect/>
          </a:stretch>
        </p:blipFill>
        <p:spPr>
          <a:xfrm>
            <a:off x="685800" y="2222776"/>
            <a:ext cx="7772400" cy="2412447"/>
          </a:xfrm>
          <a:prstGeom prst="rect">
            <a:avLst/>
          </a:prstGeom>
        </p:spPr>
      </p:pic>
      <p:sp>
        <p:nvSpPr>
          <p:cNvPr id="5" name="Rectangle 2">
            <a:extLst>
              <a:ext uri="{FF2B5EF4-FFF2-40B4-BE49-F238E27FC236}">
                <a16:creationId xmlns:a16="http://schemas.microsoft.com/office/drawing/2014/main" id="{A17A0AF4-C1E7-4DB8-EF5D-ABDD0DBAAA07}"/>
              </a:ext>
            </a:extLst>
          </p:cNvPr>
          <p:cNvSpPr txBox="1">
            <a:spLocks noChangeArrowheads="1"/>
          </p:cNvSpPr>
          <p:nvPr/>
        </p:nvSpPr>
        <p:spPr>
          <a:xfrm>
            <a:off x="1150938" y="142875"/>
            <a:ext cx="7793037" cy="838200"/>
          </a:xfrm>
          <a:prstGeom prst="rect">
            <a:avLst/>
          </a:prstGeom>
        </p:spPr>
        <p:txBody>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r>
              <a:rPr lang="zh-CN" altLang="en-US" kern="0"/>
              <a:t>风险分析</a:t>
            </a:r>
            <a:endParaRPr lang="zh-CN" altLang="en-US" kern="0" dirty="0"/>
          </a:p>
        </p:txBody>
      </p:sp>
    </p:spTree>
  </p:cSld>
  <p:clrMapOvr>
    <a:masterClrMapping/>
  </p:clrMapOvr>
  <p:transition spd="slow">
    <p:pull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43E6217-0B01-4658-EC0B-E05D86D1EDB1}"/>
              </a:ext>
            </a:extLst>
          </p:cNvPr>
          <p:cNvSpPr>
            <a:spLocks noChangeArrowheads="1"/>
          </p:cNvSpPr>
          <p:nvPr/>
        </p:nvSpPr>
        <p:spPr bwMode="auto">
          <a:xfrm>
            <a:off x="351696" y="1178750"/>
            <a:ext cx="8270754" cy="108433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wrap="squar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10000"/>
              </a:lnSpc>
            </a:pPr>
            <a:r>
              <a:rPr lang="en-US" altLang="zh-CN" sz="2000" b="1" dirty="0">
                <a:solidFill>
                  <a:srgbClr val="000000"/>
                </a:solidFill>
                <a:latin typeface="幼圆" pitchFamily="49" charset="-122"/>
                <a:ea typeface="幼圆" pitchFamily="49" charset="-122"/>
              </a:rPr>
              <a:t>【</a:t>
            </a:r>
            <a:r>
              <a:rPr lang="zh-CN" altLang="en-US" sz="2000" b="1" dirty="0">
                <a:solidFill>
                  <a:srgbClr val="000000"/>
                </a:solidFill>
                <a:latin typeface="幼圆" pitchFamily="49" charset="-122"/>
                <a:ea typeface="幼圆" pitchFamily="49" charset="-122"/>
              </a:rPr>
              <a:t>例</a:t>
            </a:r>
            <a:r>
              <a:rPr lang="en-US" altLang="zh-CN" sz="2000" b="1" dirty="0">
                <a:solidFill>
                  <a:srgbClr val="000000"/>
                </a:solidFill>
                <a:latin typeface="幼圆" pitchFamily="49" charset="-122"/>
                <a:ea typeface="幼圆" pitchFamily="49" charset="-122"/>
              </a:rPr>
              <a:t>6-10】</a:t>
            </a:r>
            <a:r>
              <a:rPr lang="zh-CN" altLang="en-US" sz="2000" b="1" dirty="0">
                <a:solidFill>
                  <a:srgbClr val="000000"/>
                </a:solidFill>
                <a:latin typeface="幼圆" pitchFamily="49" charset="-122"/>
                <a:ea typeface="幼圆" pitchFamily="49" charset="-122"/>
              </a:rPr>
              <a:t>假定方案净现值服从均值为</a:t>
            </a:r>
            <a:r>
              <a:rPr lang="en-US" altLang="zh-CN" sz="2000" b="1" dirty="0">
                <a:solidFill>
                  <a:srgbClr val="000000"/>
                </a:solidFill>
                <a:latin typeface="幼圆" pitchFamily="49" charset="-122"/>
                <a:ea typeface="幼圆" pitchFamily="49" charset="-122"/>
              </a:rPr>
              <a:t>11.67</a:t>
            </a:r>
            <a:r>
              <a:rPr lang="zh-CN" altLang="en-US" sz="2000" b="1" dirty="0">
                <a:solidFill>
                  <a:srgbClr val="000000"/>
                </a:solidFill>
                <a:latin typeface="幼圆" pitchFamily="49" charset="-122"/>
                <a:ea typeface="幼圆" pitchFamily="49" charset="-122"/>
              </a:rPr>
              <a:t>百万元、标准差为</a:t>
            </a:r>
            <a:r>
              <a:rPr lang="en-US" altLang="zh-CN" sz="2000" b="1" dirty="0">
                <a:solidFill>
                  <a:srgbClr val="000000"/>
                </a:solidFill>
                <a:latin typeface="幼圆" pitchFamily="49" charset="-122"/>
                <a:ea typeface="幼圆" pitchFamily="49" charset="-122"/>
              </a:rPr>
              <a:t>9.37</a:t>
            </a:r>
            <a:r>
              <a:rPr lang="zh-CN" altLang="en-US" sz="2000" b="1" dirty="0">
                <a:solidFill>
                  <a:srgbClr val="000000"/>
                </a:solidFill>
                <a:latin typeface="幼圆" pitchFamily="49" charset="-122"/>
                <a:ea typeface="幼圆" pitchFamily="49" charset="-122"/>
              </a:rPr>
              <a:t>百万元的正态分布。试求（</a:t>
            </a:r>
            <a:r>
              <a:rPr lang="en-US" altLang="zh-CN" sz="2000" b="1" dirty="0">
                <a:solidFill>
                  <a:srgbClr val="000000"/>
                </a:solidFill>
                <a:latin typeface="幼圆" pitchFamily="49" charset="-122"/>
                <a:ea typeface="幼圆" pitchFamily="49" charset="-122"/>
              </a:rPr>
              <a:t>1</a:t>
            </a:r>
            <a:r>
              <a:rPr lang="zh-CN" altLang="en-US" sz="2000" b="1" dirty="0">
                <a:solidFill>
                  <a:srgbClr val="000000"/>
                </a:solidFill>
                <a:latin typeface="幼圆" pitchFamily="49" charset="-122"/>
                <a:ea typeface="幼圆" pitchFamily="49" charset="-122"/>
              </a:rPr>
              <a:t>）方案净现值大于等于</a:t>
            </a:r>
            <a:r>
              <a:rPr lang="en-US" altLang="zh-CN" sz="2000" b="1" dirty="0">
                <a:solidFill>
                  <a:srgbClr val="000000"/>
                </a:solidFill>
                <a:latin typeface="幼圆" pitchFamily="49" charset="-122"/>
                <a:ea typeface="幼圆" pitchFamily="49" charset="-122"/>
              </a:rPr>
              <a:t>0</a:t>
            </a:r>
            <a:r>
              <a:rPr lang="zh-CN" altLang="en-US" sz="2000" b="1" dirty="0">
                <a:solidFill>
                  <a:srgbClr val="000000"/>
                </a:solidFill>
                <a:latin typeface="幼圆" pitchFamily="49" charset="-122"/>
                <a:ea typeface="幼圆" pitchFamily="49" charset="-122"/>
              </a:rPr>
              <a:t>的概率</a:t>
            </a:r>
            <a:r>
              <a:rPr lang="en-US" altLang="zh-CN" sz="2000" b="1" dirty="0">
                <a:solidFill>
                  <a:srgbClr val="000000"/>
                </a:solidFill>
                <a:latin typeface="幼圆" pitchFamily="49" charset="-122"/>
                <a:ea typeface="幼圆" pitchFamily="49" charset="-122"/>
              </a:rPr>
              <a:t>;</a:t>
            </a:r>
            <a:r>
              <a:rPr lang="zh-CN" altLang="en-US" sz="2000" b="1" dirty="0">
                <a:solidFill>
                  <a:srgbClr val="000000"/>
                </a:solidFill>
                <a:latin typeface="幼圆" pitchFamily="49" charset="-122"/>
                <a:ea typeface="幼圆" pitchFamily="49" charset="-122"/>
              </a:rPr>
              <a:t>（</a:t>
            </a:r>
            <a:r>
              <a:rPr lang="en-US" altLang="zh-CN" sz="2000" b="1" dirty="0">
                <a:solidFill>
                  <a:srgbClr val="000000"/>
                </a:solidFill>
                <a:latin typeface="幼圆" pitchFamily="49" charset="-122"/>
                <a:ea typeface="幼圆" pitchFamily="49" charset="-122"/>
              </a:rPr>
              <a:t>2</a:t>
            </a:r>
            <a:r>
              <a:rPr lang="zh-CN" altLang="en-US" sz="2000" b="1" dirty="0">
                <a:solidFill>
                  <a:srgbClr val="000000"/>
                </a:solidFill>
                <a:latin typeface="幼圆" pitchFamily="49" charset="-122"/>
                <a:ea typeface="幼圆" pitchFamily="49" charset="-122"/>
              </a:rPr>
              <a:t>）方案净现值大于</a:t>
            </a:r>
            <a:r>
              <a:rPr lang="en-US" altLang="zh-CN" sz="2000" b="1" dirty="0">
                <a:solidFill>
                  <a:srgbClr val="000000"/>
                </a:solidFill>
                <a:latin typeface="幼圆" pitchFamily="49" charset="-122"/>
                <a:ea typeface="幼圆" pitchFamily="49" charset="-122"/>
              </a:rPr>
              <a:t>17.5</a:t>
            </a:r>
            <a:r>
              <a:rPr lang="zh-CN" altLang="en-US" sz="2000" b="1" dirty="0">
                <a:solidFill>
                  <a:srgbClr val="000000"/>
                </a:solidFill>
                <a:latin typeface="幼圆" pitchFamily="49" charset="-122"/>
                <a:ea typeface="幼圆" pitchFamily="49" charset="-122"/>
              </a:rPr>
              <a:t>百万元的概率。</a:t>
            </a:r>
            <a:endParaRPr lang="en-US" altLang="zh-CN" sz="2000" b="1" dirty="0">
              <a:solidFill>
                <a:srgbClr val="000000"/>
              </a:solidFill>
              <a:latin typeface="幼圆" pitchFamily="49" charset="-122"/>
              <a:ea typeface="幼圆" pitchFamily="49" charset="-122"/>
            </a:endParaRPr>
          </a:p>
        </p:txBody>
      </p:sp>
      <p:pic>
        <p:nvPicPr>
          <p:cNvPr id="2" name="图片 1">
            <a:extLst>
              <a:ext uri="{FF2B5EF4-FFF2-40B4-BE49-F238E27FC236}">
                <a16:creationId xmlns:a16="http://schemas.microsoft.com/office/drawing/2014/main" id="{E0CF090D-0698-8630-352D-2F76BD83D199}"/>
              </a:ext>
            </a:extLst>
          </p:cNvPr>
          <p:cNvPicPr>
            <a:picLocks noChangeAspect="1"/>
          </p:cNvPicPr>
          <p:nvPr/>
        </p:nvPicPr>
        <p:blipFill>
          <a:blip r:embed="rId3"/>
          <a:stretch>
            <a:fillRect/>
          </a:stretch>
        </p:blipFill>
        <p:spPr>
          <a:xfrm>
            <a:off x="332599" y="2267328"/>
            <a:ext cx="7772400" cy="4304665"/>
          </a:xfrm>
          <a:prstGeom prst="rect">
            <a:avLst/>
          </a:prstGeom>
        </p:spPr>
      </p:pic>
      <p:sp>
        <p:nvSpPr>
          <p:cNvPr id="12" name="Rectangle 2">
            <a:extLst>
              <a:ext uri="{FF2B5EF4-FFF2-40B4-BE49-F238E27FC236}">
                <a16:creationId xmlns:a16="http://schemas.microsoft.com/office/drawing/2014/main" id="{7F5EE28E-BD8C-5F9A-B583-23E3730200E8}"/>
              </a:ext>
            </a:extLst>
          </p:cNvPr>
          <p:cNvSpPr txBox="1">
            <a:spLocks noChangeArrowheads="1"/>
          </p:cNvSpPr>
          <p:nvPr/>
        </p:nvSpPr>
        <p:spPr>
          <a:xfrm>
            <a:off x="1150938" y="142875"/>
            <a:ext cx="7793037" cy="838200"/>
          </a:xfrm>
          <a:prstGeom prst="rect">
            <a:avLst/>
          </a:prstGeom>
        </p:spPr>
        <p:txBody>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r>
              <a:rPr lang="zh-CN" altLang="en-US" kern="0"/>
              <a:t>风险分析</a:t>
            </a:r>
            <a:endParaRPr lang="zh-CN" altLang="en-US" kern="0" dirty="0"/>
          </a:p>
        </p:txBody>
      </p:sp>
    </p:spTree>
  </p:cSld>
  <p:clrMapOvr>
    <a:masterClrMapping/>
  </p:clrMapOvr>
  <p:transition spd="slow">
    <p:pull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A0614F6D-9157-B494-120C-25C7D3368ECF}"/>
              </a:ext>
            </a:extLst>
          </p:cNvPr>
          <p:cNvSpPr>
            <a:spLocks noChangeArrowheads="1"/>
          </p:cNvSpPr>
          <p:nvPr/>
        </p:nvSpPr>
        <p:spPr bwMode="auto">
          <a:xfrm>
            <a:off x="241425" y="1157627"/>
            <a:ext cx="8370930" cy="14460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wrap="squar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12000"/>
              </a:lnSpc>
            </a:pPr>
            <a:r>
              <a:rPr lang="en-US" altLang="zh-CN" sz="2000" b="1" dirty="0">
                <a:solidFill>
                  <a:srgbClr val="000000"/>
                </a:solidFill>
                <a:latin typeface="幼圆" pitchFamily="49" charset="-122"/>
                <a:ea typeface="幼圆" pitchFamily="49" charset="-122"/>
              </a:rPr>
              <a:t>【</a:t>
            </a:r>
            <a:r>
              <a:rPr lang="zh-CN" altLang="en-US" sz="2000" b="1" dirty="0">
                <a:solidFill>
                  <a:srgbClr val="000000"/>
                </a:solidFill>
                <a:latin typeface="幼圆" pitchFamily="49" charset="-122"/>
                <a:ea typeface="幼圆" pitchFamily="49" charset="-122"/>
              </a:rPr>
              <a:t>例</a:t>
            </a:r>
            <a:r>
              <a:rPr lang="en-US" altLang="zh-CN" sz="2000" b="1" dirty="0">
                <a:solidFill>
                  <a:srgbClr val="000000"/>
                </a:solidFill>
                <a:latin typeface="幼圆" pitchFamily="49" charset="-122"/>
                <a:ea typeface="幼圆" pitchFamily="49" charset="-122"/>
              </a:rPr>
              <a:t>6-11】</a:t>
            </a:r>
            <a:r>
              <a:rPr lang="zh-CN" altLang="en-US" sz="2000" b="1" dirty="0">
                <a:solidFill>
                  <a:srgbClr val="000000"/>
                </a:solidFill>
                <a:latin typeface="幼圆" pitchFamily="49" charset="-122"/>
                <a:ea typeface="幼圆" pitchFamily="49" charset="-122"/>
              </a:rPr>
              <a:t>某商品住宅小区开发项目现金流量的估计值如表</a:t>
            </a:r>
            <a:r>
              <a:rPr lang="en-US" altLang="zh-CN" sz="2000" b="1" dirty="0">
                <a:solidFill>
                  <a:srgbClr val="000000"/>
                </a:solidFill>
                <a:latin typeface="幼圆" pitchFamily="49" charset="-122"/>
                <a:ea typeface="幼圆" pitchFamily="49" charset="-122"/>
              </a:rPr>
              <a:t>1</a:t>
            </a:r>
            <a:r>
              <a:rPr lang="zh-CN" altLang="en-US" sz="2000" b="1" dirty="0">
                <a:solidFill>
                  <a:srgbClr val="000000"/>
                </a:solidFill>
                <a:latin typeface="幼圆" pitchFamily="49" charset="-122"/>
                <a:ea typeface="幼圆" pitchFamily="49" charset="-122"/>
              </a:rPr>
              <a:t>所示，根据经验推断，营业收入和开发成本为离散型随机变量，其值在估计值的基础上可能发生的变化及其概率见表</a:t>
            </a:r>
            <a:r>
              <a:rPr lang="en-US" altLang="zh-CN" sz="2000" b="1" dirty="0">
                <a:solidFill>
                  <a:srgbClr val="000000"/>
                </a:solidFill>
                <a:latin typeface="幼圆" pitchFamily="49" charset="-122"/>
                <a:ea typeface="幼圆" pitchFamily="49" charset="-122"/>
              </a:rPr>
              <a:t>2</a:t>
            </a:r>
            <a:r>
              <a:rPr lang="zh-CN" altLang="en-US" sz="2000" b="1" dirty="0">
                <a:solidFill>
                  <a:srgbClr val="000000"/>
                </a:solidFill>
                <a:latin typeface="幼圆" pitchFamily="49" charset="-122"/>
                <a:ea typeface="幼圆" pitchFamily="49" charset="-122"/>
              </a:rPr>
              <a:t>。试确定该项目</a:t>
            </a:r>
            <a:r>
              <a:rPr lang="zh-CN" altLang="en-US" sz="2000" b="1" dirty="0">
                <a:solidFill>
                  <a:srgbClr val="C89014"/>
                </a:solidFill>
                <a:latin typeface="幼圆" pitchFamily="49" charset="-122"/>
                <a:ea typeface="幼圆" pitchFamily="49" charset="-122"/>
              </a:rPr>
              <a:t>净现值大于零</a:t>
            </a:r>
            <a:r>
              <a:rPr lang="zh-CN" altLang="en-US" sz="2000" b="1" dirty="0">
                <a:solidFill>
                  <a:srgbClr val="000000"/>
                </a:solidFill>
                <a:latin typeface="幼圆" pitchFamily="49" charset="-122"/>
                <a:ea typeface="幼圆" pitchFamily="49" charset="-122"/>
              </a:rPr>
              <a:t>及</a:t>
            </a:r>
            <a:r>
              <a:rPr lang="zh-CN" altLang="en-US" sz="2000" b="1" dirty="0">
                <a:solidFill>
                  <a:srgbClr val="C89014"/>
                </a:solidFill>
                <a:latin typeface="幼圆" pitchFamily="49" charset="-122"/>
                <a:ea typeface="幼圆" pitchFamily="49" charset="-122"/>
              </a:rPr>
              <a:t>大于或等于</a:t>
            </a:r>
            <a:r>
              <a:rPr lang="en-US" altLang="zh-CN" sz="2000" b="1" dirty="0">
                <a:solidFill>
                  <a:srgbClr val="C89014"/>
                </a:solidFill>
                <a:latin typeface="幼圆" pitchFamily="49" charset="-122"/>
                <a:ea typeface="幼圆" pitchFamily="49" charset="-122"/>
              </a:rPr>
              <a:t>3 000</a:t>
            </a:r>
            <a:r>
              <a:rPr lang="zh-CN" altLang="en-US" sz="2000" b="1" dirty="0">
                <a:solidFill>
                  <a:srgbClr val="C89014"/>
                </a:solidFill>
                <a:latin typeface="幼圆" pitchFamily="49" charset="-122"/>
                <a:ea typeface="幼圆" pitchFamily="49" charset="-122"/>
              </a:rPr>
              <a:t>万元</a:t>
            </a:r>
            <a:r>
              <a:rPr lang="zh-CN" altLang="en-US" sz="2000" b="1" dirty="0">
                <a:solidFill>
                  <a:srgbClr val="000000"/>
                </a:solidFill>
                <a:latin typeface="幼圆" pitchFamily="49" charset="-122"/>
                <a:ea typeface="幼圆" pitchFamily="49" charset="-122"/>
              </a:rPr>
              <a:t>的概率。基准收益率</a:t>
            </a:r>
            <a:r>
              <a:rPr lang="en-US" altLang="zh-CN" sz="2000" b="1" dirty="0">
                <a:solidFill>
                  <a:srgbClr val="000000"/>
                </a:solidFill>
                <a:latin typeface="幼圆" pitchFamily="49" charset="-122"/>
                <a:ea typeface="幼圆" pitchFamily="49" charset="-122"/>
              </a:rPr>
              <a:t>i</a:t>
            </a:r>
            <a:r>
              <a:rPr lang="en-US" altLang="zh-CN" sz="2000" b="1" baseline="-25000" dirty="0">
                <a:solidFill>
                  <a:srgbClr val="000000"/>
                </a:solidFill>
                <a:latin typeface="幼圆" pitchFamily="49" charset="-122"/>
                <a:ea typeface="幼圆" pitchFamily="49" charset="-122"/>
              </a:rPr>
              <a:t>c</a:t>
            </a:r>
            <a:r>
              <a:rPr lang="en-US" altLang="zh-CN" sz="2000" b="1" dirty="0">
                <a:solidFill>
                  <a:srgbClr val="000000"/>
                </a:solidFill>
                <a:latin typeface="幼圆" pitchFamily="49" charset="-122"/>
                <a:ea typeface="幼圆" pitchFamily="49" charset="-122"/>
              </a:rPr>
              <a:t>=12%</a:t>
            </a:r>
            <a:r>
              <a:rPr lang="zh-CN" altLang="en-US" sz="2000" b="1" dirty="0">
                <a:solidFill>
                  <a:srgbClr val="000000"/>
                </a:solidFill>
                <a:latin typeface="幼圆" pitchFamily="49" charset="-122"/>
                <a:ea typeface="幼圆" pitchFamily="49" charset="-122"/>
              </a:rPr>
              <a:t>。</a:t>
            </a:r>
            <a:endParaRPr lang="en-US" altLang="zh-CN" sz="2000" b="1" dirty="0">
              <a:solidFill>
                <a:srgbClr val="000000"/>
              </a:solidFill>
              <a:latin typeface="幼圆" pitchFamily="49" charset="-122"/>
              <a:ea typeface="幼圆" pitchFamily="49" charset="-122"/>
            </a:endParaRPr>
          </a:p>
        </p:txBody>
      </p:sp>
      <p:sp>
        <p:nvSpPr>
          <p:cNvPr id="86019" name="文本框 3">
            <a:extLst>
              <a:ext uri="{FF2B5EF4-FFF2-40B4-BE49-F238E27FC236}">
                <a16:creationId xmlns:a16="http://schemas.microsoft.com/office/drawing/2014/main" id="{C94CC12F-30AB-E38A-4E0D-4ABB951E9871}"/>
              </a:ext>
            </a:extLst>
          </p:cNvPr>
          <p:cNvSpPr txBox="1">
            <a:spLocks noChangeArrowheads="1"/>
          </p:cNvSpPr>
          <p:nvPr/>
        </p:nvSpPr>
        <p:spPr bwMode="auto">
          <a:xfrm>
            <a:off x="2700338" y="2711900"/>
            <a:ext cx="4695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dirty="0">
                <a:solidFill>
                  <a:srgbClr val="000000"/>
                </a:solidFill>
                <a:latin typeface="幼圆" pitchFamily="49" charset="-122"/>
                <a:ea typeface="幼圆" pitchFamily="49" charset="-122"/>
              </a:rPr>
              <a:t>表</a:t>
            </a:r>
            <a:r>
              <a:rPr lang="en-US" altLang="zh-CN" dirty="0">
                <a:solidFill>
                  <a:srgbClr val="000000"/>
                </a:solidFill>
                <a:latin typeface="幼圆" pitchFamily="49" charset="-122"/>
                <a:ea typeface="幼圆" pitchFamily="49" charset="-122"/>
              </a:rPr>
              <a:t>1  </a:t>
            </a:r>
            <a:r>
              <a:rPr lang="zh-CN" altLang="en-US" dirty="0">
                <a:solidFill>
                  <a:srgbClr val="000000"/>
                </a:solidFill>
                <a:latin typeface="幼圆" pitchFamily="49" charset="-122"/>
                <a:ea typeface="幼圆" pitchFamily="49" charset="-122"/>
              </a:rPr>
              <a:t>基本方案的参数估计</a:t>
            </a:r>
          </a:p>
        </p:txBody>
      </p:sp>
      <p:sp>
        <p:nvSpPr>
          <p:cNvPr id="86020" name="文本框 4">
            <a:extLst>
              <a:ext uri="{FF2B5EF4-FFF2-40B4-BE49-F238E27FC236}">
                <a16:creationId xmlns:a16="http://schemas.microsoft.com/office/drawing/2014/main" id="{D246259A-534E-2D61-3B7C-CCB6488FDBE4}"/>
              </a:ext>
            </a:extLst>
          </p:cNvPr>
          <p:cNvSpPr txBox="1">
            <a:spLocks noChangeArrowheads="1"/>
          </p:cNvSpPr>
          <p:nvPr/>
        </p:nvSpPr>
        <p:spPr bwMode="auto">
          <a:xfrm>
            <a:off x="5789604" y="2804340"/>
            <a:ext cx="1584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600" dirty="0">
                <a:solidFill>
                  <a:srgbClr val="000000"/>
                </a:solidFill>
                <a:latin typeface="幼圆" pitchFamily="49" charset="-122"/>
                <a:ea typeface="幼圆" pitchFamily="49" charset="-122"/>
              </a:rPr>
              <a:t>单位：万元</a:t>
            </a:r>
          </a:p>
        </p:txBody>
      </p:sp>
      <p:sp>
        <p:nvSpPr>
          <p:cNvPr id="86021" name="文本框 13">
            <a:extLst>
              <a:ext uri="{FF2B5EF4-FFF2-40B4-BE49-F238E27FC236}">
                <a16:creationId xmlns:a16="http://schemas.microsoft.com/office/drawing/2014/main" id="{94091B67-B42B-43FF-1B7B-8B31930906BF}"/>
              </a:ext>
            </a:extLst>
          </p:cNvPr>
          <p:cNvSpPr txBox="1">
            <a:spLocks noChangeArrowheads="1"/>
          </p:cNvSpPr>
          <p:nvPr/>
        </p:nvSpPr>
        <p:spPr bwMode="auto">
          <a:xfrm>
            <a:off x="2755900" y="4979611"/>
            <a:ext cx="4695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dirty="0">
                <a:latin typeface="幼圆" pitchFamily="49" charset="-122"/>
                <a:ea typeface="幼圆" pitchFamily="49" charset="-122"/>
              </a:rPr>
              <a:t>表</a:t>
            </a:r>
            <a:r>
              <a:rPr lang="en-US" altLang="zh-CN" dirty="0">
                <a:latin typeface="幼圆" pitchFamily="49" charset="-122"/>
                <a:ea typeface="幼圆" pitchFamily="49" charset="-122"/>
              </a:rPr>
              <a:t>2  </a:t>
            </a:r>
            <a:r>
              <a:rPr lang="zh-CN" altLang="en-US" dirty="0">
                <a:latin typeface="幼圆" pitchFamily="49" charset="-122"/>
                <a:ea typeface="幼圆" pitchFamily="49" charset="-122"/>
              </a:rPr>
              <a:t>不确定因素的变化范围</a:t>
            </a:r>
          </a:p>
        </p:txBody>
      </p:sp>
      <p:graphicFrame>
        <p:nvGraphicFramePr>
          <p:cNvPr id="15" name="Group 10">
            <a:extLst>
              <a:ext uri="{FF2B5EF4-FFF2-40B4-BE49-F238E27FC236}">
                <a16:creationId xmlns:a16="http://schemas.microsoft.com/office/drawing/2014/main" id="{FA5E3F04-E68B-17AE-BAF8-F856CD7D504C}"/>
              </a:ext>
            </a:extLst>
          </p:cNvPr>
          <p:cNvGraphicFramePr>
            <a:graphicFrameLocks noGrp="1"/>
          </p:cNvGraphicFramePr>
          <p:nvPr>
            <p:extLst>
              <p:ext uri="{D42A27DB-BD31-4B8C-83A1-F6EECF244321}">
                <p14:modId xmlns:p14="http://schemas.microsoft.com/office/powerpoint/2010/main" val="1451751455"/>
              </p:ext>
            </p:extLst>
          </p:nvPr>
        </p:nvGraphicFramePr>
        <p:xfrm>
          <a:off x="1675752" y="3150216"/>
          <a:ext cx="5502275" cy="1676400"/>
        </p:xfrm>
        <a:graphic>
          <a:graphicData uri="http://schemas.openxmlformats.org/drawingml/2006/table">
            <a:tbl>
              <a:tblPr/>
              <a:tblGrid>
                <a:gridCol w="2297113">
                  <a:extLst>
                    <a:ext uri="{9D8B030D-6E8A-4147-A177-3AD203B41FA5}">
                      <a16:colId xmlns:a16="http://schemas.microsoft.com/office/drawing/2014/main" val="57468626"/>
                    </a:ext>
                  </a:extLst>
                </a:gridCol>
                <a:gridCol w="1068387">
                  <a:extLst>
                    <a:ext uri="{9D8B030D-6E8A-4147-A177-3AD203B41FA5}">
                      <a16:colId xmlns:a16="http://schemas.microsoft.com/office/drawing/2014/main" val="159449691"/>
                    </a:ext>
                  </a:extLst>
                </a:gridCol>
                <a:gridCol w="1068388">
                  <a:extLst>
                    <a:ext uri="{9D8B030D-6E8A-4147-A177-3AD203B41FA5}">
                      <a16:colId xmlns:a16="http://schemas.microsoft.com/office/drawing/2014/main" val="4120867199"/>
                    </a:ext>
                  </a:extLst>
                </a:gridCol>
                <a:gridCol w="1068387">
                  <a:extLst>
                    <a:ext uri="{9D8B030D-6E8A-4147-A177-3AD203B41FA5}">
                      <a16:colId xmlns:a16="http://schemas.microsoft.com/office/drawing/2014/main" val="1107790851"/>
                    </a:ext>
                  </a:extLst>
                </a:gridCol>
              </a:tblGrid>
              <a:tr h="327736">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1" i="0" u="none" strike="noStrike" cap="none" normalizeH="0" baseline="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年份</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1" i="0" u="none" strike="noStrike" cap="none" normalizeH="0" baseline="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1</a:t>
                      </a:r>
                      <a:endParaRPr kumimoji="0" lang="zh-CN" altLang="en-US" sz="1600" b="1" i="0" u="none" strike="noStrike" cap="none" normalizeH="0" baseline="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1" i="0" u="none" strike="noStrike" cap="none" normalizeH="0" baseline="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2</a:t>
                      </a:r>
                      <a:endParaRPr kumimoji="0" lang="zh-CN" altLang="en-US" sz="1600" b="1" i="0" u="none" strike="noStrike" cap="none" normalizeH="0" baseline="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1" i="0" u="none" strike="noStrike" cap="none" normalizeH="0" baseline="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rPr>
                        <a:t>3</a:t>
                      </a:r>
                      <a:endParaRPr kumimoji="0" lang="zh-CN" altLang="en-US" sz="1600" b="1" i="0" u="none" strike="noStrike" cap="none" normalizeH="0" baseline="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448702969"/>
                  </a:ext>
                </a:extLst>
              </a:tr>
              <a:tr h="265113">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营业收入</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857</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7 143</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14 800</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580599827"/>
                  </a:ext>
                </a:extLst>
              </a:tr>
              <a:tr h="265113">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开发成本</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5 888</a:t>
                      </a:r>
                      <a:endParaRPr kumimoji="0" lang="zh-CN" altLang="en-US" sz="1600" b="0" i="0" u="none" strike="noStrike" cap="none" normalizeH="0" baseline="0" dirty="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4 873</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6 900</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423537634"/>
                  </a:ext>
                </a:extLst>
              </a:tr>
              <a:tr h="265113">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其他税费</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56</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464</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1 196 </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193501304"/>
                  </a:ext>
                </a:extLst>
              </a:tr>
              <a:tr h="265113">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净现金流量</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-5 087</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1 806</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9 350</a:t>
                      </a:r>
                      <a:endParaRPr kumimoji="0" lang="zh-CN" altLang="en-US" sz="1600" b="0" i="0" u="none" strike="noStrike" cap="none" normalizeH="0" baseline="0" dirty="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810711374"/>
                  </a:ext>
                </a:extLst>
              </a:tr>
            </a:tbl>
          </a:graphicData>
        </a:graphic>
      </p:graphicFrame>
      <p:graphicFrame>
        <p:nvGraphicFramePr>
          <p:cNvPr id="17" name="Group 10">
            <a:extLst>
              <a:ext uri="{FF2B5EF4-FFF2-40B4-BE49-F238E27FC236}">
                <a16:creationId xmlns:a16="http://schemas.microsoft.com/office/drawing/2014/main" id="{D26FF0CF-C563-A5E5-42BF-98F62370E042}"/>
              </a:ext>
            </a:extLst>
          </p:cNvPr>
          <p:cNvGraphicFramePr>
            <a:graphicFrameLocks noGrp="1"/>
          </p:cNvGraphicFramePr>
          <p:nvPr/>
        </p:nvGraphicFramePr>
        <p:xfrm>
          <a:off x="1692275" y="5305425"/>
          <a:ext cx="5502275" cy="1183323"/>
        </p:xfrm>
        <a:graphic>
          <a:graphicData uri="http://schemas.openxmlformats.org/drawingml/2006/table">
            <a:tbl>
              <a:tblPr/>
              <a:tblGrid>
                <a:gridCol w="2297113">
                  <a:extLst>
                    <a:ext uri="{9D8B030D-6E8A-4147-A177-3AD203B41FA5}">
                      <a16:colId xmlns:a16="http://schemas.microsoft.com/office/drawing/2014/main" val="1973183758"/>
                    </a:ext>
                  </a:extLst>
                </a:gridCol>
                <a:gridCol w="1068387">
                  <a:extLst>
                    <a:ext uri="{9D8B030D-6E8A-4147-A177-3AD203B41FA5}">
                      <a16:colId xmlns:a16="http://schemas.microsoft.com/office/drawing/2014/main" val="103296816"/>
                    </a:ext>
                  </a:extLst>
                </a:gridCol>
                <a:gridCol w="1068388">
                  <a:extLst>
                    <a:ext uri="{9D8B030D-6E8A-4147-A177-3AD203B41FA5}">
                      <a16:colId xmlns:a16="http://schemas.microsoft.com/office/drawing/2014/main" val="1623645164"/>
                    </a:ext>
                  </a:extLst>
                </a:gridCol>
                <a:gridCol w="1068387">
                  <a:extLst>
                    <a:ext uri="{9D8B030D-6E8A-4147-A177-3AD203B41FA5}">
                      <a16:colId xmlns:a16="http://schemas.microsoft.com/office/drawing/2014/main" val="1168655408"/>
                    </a:ext>
                  </a:extLst>
                </a:gridCol>
              </a:tblGrid>
              <a:tr h="512763">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600" b="1" i="0" u="none" strike="noStrike" cap="none" normalizeH="0" baseline="0">
                        <a:ln>
                          <a:noFill/>
                        </a:ln>
                        <a:solidFill>
                          <a:srgbClr val="FFFFFF"/>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-20%</a:t>
                      </a:r>
                      <a:endParaRPr kumimoji="0" lang="zh-CN" altLang="en-US" sz="1600" b="1" i="0" u="none" strike="noStrike" cap="none" normalizeH="0" baseline="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0</a:t>
                      </a:r>
                      <a:endParaRPr kumimoji="0" lang="zh-CN" altLang="en-US" sz="1600" b="1" i="0" u="none" strike="noStrike" cap="none" normalizeH="0" baseline="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+20%</a:t>
                      </a:r>
                      <a:endParaRPr kumimoji="0" lang="zh-CN" altLang="en-US" sz="1600" b="1" i="0" u="none" strike="noStrike" cap="none" normalizeH="0" baseline="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3084524568"/>
                  </a:ext>
                </a:extLst>
              </a:tr>
              <a:tr h="319088">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营业成本</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0.2</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0.6</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0.2</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866510789"/>
                  </a:ext>
                </a:extLst>
              </a:tr>
              <a:tr h="319088">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开发成本</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0.1</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0.3</a:t>
                      </a:r>
                      <a:endParaRPr kumimoji="0" lang="zh-CN" altLang="en-US" sz="1600" b="0" i="0" u="none" strike="noStrike" cap="none" normalizeH="0" baseline="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dirty="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rPr>
                        <a:t>0.6</a:t>
                      </a:r>
                      <a:endParaRPr kumimoji="0" lang="zh-CN" altLang="en-US" sz="1600" b="0" i="0" u="none" strike="noStrike" cap="none" normalizeH="0" baseline="0" dirty="0">
                        <a:ln>
                          <a:noFill/>
                        </a:ln>
                        <a:solidFill>
                          <a:srgbClr val="000000"/>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251261355"/>
                  </a:ext>
                </a:extLst>
              </a:tr>
            </a:tbl>
          </a:graphicData>
        </a:graphic>
      </p:graphicFrame>
      <p:cxnSp>
        <p:nvCxnSpPr>
          <p:cNvPr id="18" name="直接连接符 17">
            <a:extLst>
              <a:ext uri="{FF2B5EF4-FFF2-40B4-BE49-F238E27FC236}">
                <a16:creationId xmlns:a16="http://schemas.microsoft.com/office/drawing/2014/main" id="{25C98C59-5C63-2D31-54ED-BCC6F4F28C5E}"/>
              </a:ext>
            </a:extLst>
          </p:cNvPr>
          <p:cNvCxnSpPr/>
          <p:nvPr/>
        </p:nvCxnSpPr>
        <p:spPr>
          <a:xfrm flipH="1" flipV="1">
            <a:off x="2700338" y="5337175"/>
            <a:ext cx="1281112" cy="47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85CBB14-0CB2-9305-62E2-F8234A2A846A}"/>
              </a:ext>
            </a:extLst>
          </p:cNvPr>
          <p:cNvCxnSpPr/>
          <p:nvPr/>
        </p:nvCxnSpPr>
        <p:spPr>
          <a:xfrm flipH="1" flipV="1">
            <a:off x="1692275" y="5481638"/>
            <a:ext cx="2257425" cy="309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6078" name="文本框 10">
            <a:extLst>
              <a:ext uri="{FF2B5EF4-FFF2-40B4-BE49-F238E27FC236}">
                <a16:creationId xmlns:a16="http://schemas.microsoft.com/office/drawing/2014/main" id="{DC3C130E-69AD-0119-102B-6FE29CC78058}"/>
              </a:ext>
            </a:extLst>
          </p:cNvPr>
          <p:cNvSpPr txBox="1">
            <a:spLocks noChangeArrowheads="1"/>
          </p:cNvSpPr>
          <p:nvPr/>
        </p:nvSpPr>
        <p:spPr bwMode="auto">
          <a:xfrm>
            <a:off x="3276600" y="5265738"/>
            <a:ext cx="647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600">
                <a:solidFill>
                  <a:schemeClr val="bg1"/>
                </a:solidFill>
                <a:latin typeface="幼圆" pitchFamily="49" charset="-122"/>
                <a:ea typeface="幼圆" pitchFamily="49" charset="-122"/>
              </a:rPr>
              <a:t>变幅</a:t>
            </a:r>
          </a:p>
        </p:txBody>
      </p:sp>
      <p:sp>
        <p:nvSpPr>
          <p:cNvPr id="86079" name="文本框 11">
            <a:extLst>
              <a:ext uri="{FF2B5EF4-FFF2-40B4-BE49-F238E27FC236}">
                <a16:creationId xmlns:a16="http://schemas.microsoft.com/office/drawing/2014/main" id="{D054E153-8F70-A986-F8BD-64C8CEAF30C5}"/>
              </a:ext>
            </a:extLst>
          </p:cNvPr>
          <p:cNvSpPr txBox="1">
            <a:spLocks noChangeArrowheads="1"/>
          </p:cNvSpPr>
          <p:nvPr/>
        </p:nvSpPr>
        <p:spPr bwMode="auto">
          <a:xfrm>
            <a:off x="2268538" y="5265738"/>
            <a:ext cx="647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600">
                <a:solidFill>
                  <a:schemeClr val="bg1"/>
                </a:solidFill>
                <a:latin typeface="幼圆" pitchFamily="49" charset="-122"/>
                <a:ea typeface="幼圆" pitchFamily="49" charset="-122"/>
              </a:rPr>
              <a:t>概率</a:t>
            </a:r>
          </a:p>
        </p:txBody>
      </p:sp>
      <p:sp>
        <p:nvSpPr>
          <p:cNvPr id="86080" name="文本框 12">
            <a:extLst>
              <a:ext uri="{FF2B5EF4-FFF2-40B4-BE49-F238E27FC236}">
                <a16:creationId xmlns:a16="http://schemas.microsoft.com/office/drawing/2014/main" id="{9850A619-7769-E95C-598E-70C85847C674}"/>
              </a:ext>
            </a:extLst>
          </p:cNvPr>
          <p:cNvSpPr txBox="1">
            <a:spLocks noChangeArrowheads="1"/>
          </p:cNvSpPr>
          <p:nvPr/>
        </p:nvSpPr>
        <p:spPr bwMode="auto">
          <a:xfrm>
            <a:off x="1692275" y="5481638"/>
            <a:ext cx="647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600">
                <a:solidFill>
                  <a:schemeClr val="bg1"/>
                </a:solidFill>
                <a:latin typeface="幼圆" pitchFamily="49" charset="-122"/>
                <a:ea typeface="幼圆" pitchFamily="49" charset="-122"/>
              </a:rPr>
              <a:t>因素</a:t>
            </a:r>
          </a:p>
        </p:txBody>
      </p:sp>
      <p:sp>
        <p:nvSpPr>
          <p:cNvPr id="2" name="Rectangle 2">
            <a:extLst>
              <a:ext uri="{FF2B5EF4-FFF2-40B4-BE49-F238E27FC236}">
                <a16:creationId xmlns:a16="http://schemas.microsoft.com/office/drawing/2014/main" id="{807D862D-E6B5-57A9-2687-3D6BFD38BE1A}"/>
              </a:ext>
            </a:extLst>
          </p:cNvPr>
          <p:cNvSpPr txBox="1">
            <a:spLocks noChangeArrowheads="1"/>
          </p:cNvSpPr>
          <p:nvPr/>
        </p:nvSpPr>
        <p:spPr>
          <a:xfrm>
            <a:off x="1150938" y="142875"/>
            <a:ext cx="7793037" cy="838200"/>
          </a:xfrm>
          <a:prstGeom prst="rect">
            <a:avLst/>
          </a:prstGeom>
        </p:spPr>
        <p:txBody>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r>
              <a:rPr lang="zh-CN" altLang="en-US" kern="0"/>
              <a:t>风险分析</a:t>
            </a:r>
            <a:endParaRPr lang="zh-CN" altLang="en-US" kern="0" dirty="0"/>
          </a:p>
        </p:txBody>
      </p:sp>
    </p:spTree>
  </p:cSld>
  <p:clrMapOvr>
    <a:masterClrMapping/>
  </p:clrMapOvr>
  <p:transition spd="slow">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a:extLst>
              <a:ext uri="{FF2B5EF4-FFF2-40B4-BE49-F238E27FC236}">
                <a16:creationId xmlns:a16="http://schemas.microsoft.com/office/drawing/2014/main" id="{25C98C59-5C63-2D31-54ED-BCC6F4F28C5E}"/>
              </a:ext>
            </a:extLst>
          </p:cNvPr>
          <p:cNvCxnSpPr/>
          <p:nvPr/>
        </p:nvCxnSpPr>
        <p:spPr>
          <a:xfrm flipH="1" flipV="1">
            <a:off x="2700338" y="5337175"/>
            <a:ext cx="1281112" cy="47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85CBB14-0CB2-9305-62E2-F8234A2A846A}"/>
              </a:ext>
            </a:extLst>
          </p:cNvPr>
          <p:cNvCxnSpPr/>
          <p:nvPr/>
        </p:nvCxnSpPr>
        <p:spPr>
          <a:xfrm flipH="1" flipV="1">
            <a:off x="1692275" y="5481638"/>
            <a:ext cx="2257425" cy="309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6078" name="文本框 10">
            <a:extLst>
              <a:ext uri="{FF2B5EF4-FFF2-40B4-BE49-F238E27FC236}">
                <a16:creationId xmlns:a16="http://schemas.microsoft.com/office/drawing/2014/main" id="{DC3C130E-69AD-0119-102B-6FE29CC78058}"/>
              </a:ext>
            </a:extLst>
          </p:cNvPr>
          <p:cNvSpPr txBox="1">
            <a:spLocks noChangeArrowheads="1"/>
          </p:cNvSpPr>
          <p:nvPr/>
        </p:nvSpPr>
        <p:spPr bwMode="auto">
          <a:xfrm>
            <a:off x="3276600" y="5265738"/>
            <a:ext cx="647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600">
                <a:solidFill>
                  <a:schemeClr val="bg1"/>
                </a:solidFill>
                <a:latin typeface="幼圆" pitchFamily="49" charset="-122"/>
                <a:ea typeface="幼圆" pitchFamily="49" charset="-122"/>
              </a:rPr>
              <a:t>变幅</a:t>
            </a:r>
          </a:p>
        </p:txBody>
      </p:sp>
      <p:sp>
        <p:nvSpPr>
          <p:cNvPr id="86080" name="文本框 12">
            <a:extLst>
              <a:ext uri="{FF2B5EF4-FFF2-40B4-BE49-F238E27FC236}">
                <a16:creationId xmlns:a16="http://schemas.microsoft.com/office/drawing/2014/main" id="{9850A619-7769-E95C-598E-70C85847C674}"/>
              </a:ext>
            </a:extLst>
          </p:cNvPr>
          <p:cNvSpPr txBox="1">
            <a:spLocks noChangeArrowheads="1"/>
          </p:cNvSpPr>
          <p:nvPr/>
        </p:nvSpPr>
        <p:spPr bwMode="auto">
          <a:xfrm>
            <a:off x="1692275" y="5481638"/>
            <a:ext cx="6477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1600" dirty="0">
                <a:solidFill>
                  <a:schemeClr val="bg1"/>
                </a:solidFill>
                <a:latin typeface="幼圆" pitchFamily="49" charset="-122"/>
                <a:ea typeface="幼圆" pitchFamily="49" charset="-122"/>
              </a:rPr>
              <a:t>因素</a:t>
            </a:r>
          </a:p>
        </p:txBody>
      </p:sp>
      <p:pic>
        <p:nvPicPr>
          <p:cNvPr id="2" name="图片 1">
            <a:extLst>
              <a:ext uri="{FF2B5EF4-FFF2-40B4-BE49-F238E27FC236}">
                <a16:creationId xmlns:a16="http://schemas.microsoft.com/office/drawing/2014/main" id="{33FB1FA0-9557-E071-31AC-4FF083C8BD06}"/>
              </a:ext>
            </a:extLst>
          </p:cNvPr>
          <p:cNvPicPr>
            <a:picLocks noChangeAspect="1"/>
          </p:cNvPicPr>
          <p:nvPr/>
        </p:nvPicPr>
        <p:blipFill>
          <a:blip r:embed="rId2"/>
          <a:stretch>
            <a:fillRect/>
          </a:stretch>
        </p:blipFill>
        <p:spPr>
          <a:xfrm>
            <a:off x="746575" y="1583795"/>
            <a:ext cx="7470830" cy="4998999"/>
          </a:xfrm>
          <a:prstGeom prst="rect">
            <a:avLst/>
          </a:prstGeom>
        </p:spPr>
      </p:pic>
      <p:sp>
        <p:nvSpPr>
          <p:cNvPr id="4" name="文本框 3">
            <a:extLst>
              <a:ext uri="{FF2B5EF4-FFF2-40B4-BE49-F238E27FC236}">
                <a16:creationId xmlns:a16="http://schemas.microsoft.com/office/drawing/2014/main" id="{1CCC7040-1B24-A77A-BBA5-A8AD212EF2A6}"/>
              </a:ext>
            </a:extLst>
          </p:cNvPr>
          <p:cNvSpPr txBox="1"/>
          <p:nvPr/>
        </p:nvSpPr>
        <p:spPr>
          <a:xfrm>
            <a:off x="291869" y="1133745"/>
            <a:ext cx="7925536" cy="745782"/>
          </a:xfrm>
          <a:prstGeom prst="rect">
            <a:avLst/>
          </a:prstGeom>
          <a:noFill/>
        </p:spPr>
        <p:txBody>
          <a:bodyPr wrap="square">
            <a:spAutoFit/>
          </a:bodyPr>
          <a:lstStyle/>
          <a:p>
            <a:pPr eaLnBrk="1" hangingPunct="1">
              <a:lnSpc>
                <a:spcPct val="110000"/>
              </a:lnSpc>
              <a:spcBef>
                <a:spcPct val="0"/>
              </a:spcBef>
              <a:buClr>
                <a:srgbClr val="FF3300"/>
              </a:buClr>
              <a:buSzPct val="70000"/>
            </a:pPr>
            <a:r>
              <a:rPr kumimoji="0" lang="zh-CN" altLang="en-US" sz="2000" b="1" dirty="0">
                <a:solidFill>
                  <a:srgbClr val="FF0000"/>
                </a:solidFill>
                <a:latin typeface="幼圆" pitchFamily="49" charset="-122"/>
                <a:ea typeface="幼圆" pitchFamily="49" charset="-122"/>
              </a:rPr>
              <a:t>解：</a:t>
            </a:r>
            <a:r>
              <a:rPr kumimoji="0" lang="zh-CN" altLang="en-US" sz="2000" b="1" dirty="0">
                <a:solidFill>
                  <a:schemeClr val="accent5">
                    <a:lumMod val="25000"/>
                  </a:schemeClr>
                </a:solidFill>
                <a:latin typeface="幼圆" pitchFamily="49" charset="-122"/>
                <a:ea typeface="幼圆" pitchFamily="49" charset="-122"/>
              </a:rPr>
              <a:t>该项目的概率树见左下图，</a:t>
            </a:r>
            <a:r>
              <a:rPr lang="zh-CN" altLang="en-US" sz="2000" b="1" dirty="0">
                <a:solidFill>
                  <a:schemeClr val="accent5">
                    <a:lumMod val="25000"/>
                  </a:schemeClr>
                </a:solidFill>
                <a:ea typeface="幼圆" pitchFamily="49" charset="-122"/>
              </a:rPr>
              <a:t>项目净现金流量未来可能发生的</a:t>
            </a:r>
            <a:r>
              <a:rPr lang="en-US" altLang="zh-CN" sz="2000" b="1" dirty="0">
                <a:solidFill>
                  <a:schemeClr val="accent5">
                    <a:lumMod val="25000"/>
                  </a:schemeClr>
                </a:solidFill>
                <a:ea typeface="幼圆" pitchFamily="49" charset="-122"/>
              </a:rPr>
              <a:t>9</a:t>
            </a:r>
            <a:r>
              <a:rPr lang="zh-CN" altLang="en-US" sz="2000" b="1" dirty="0">
                <a:solidFill>
                  <a:schemeClr val="accent5">
                    <a:lumMod val="25000"/>
                  </a:schemeClr>
                </a:solidFill>
                <a:ea typeface="幼圆" pitchFamily="49" charset="-122"/>
              </a:rPr>
              <a:t>种状态见右下图。</a:t>
            </a:r>
          </a:p>
        </p:txBody>
      </p:sp>
      <p:sp>
        <p:nvSpPr>
          <p:cNvPr id="6" name="Rectangle 2">
            <a:extLst>
              <a:ext uri="{FF2B5EF4-FFF2-40B4-BE49-F238E27FC236}">
                <a16:creationId xmlns:a16="http://schemas.microsoft.com/office/drawing/2014/main" id="{30AFD0AF-9213-3F0B-6812-11812C9F66C4}"/>
              </a:ext>
            </a:extLst>
          </p:cNvPr>
          <p:cNvSpPr txBox="1">
            <a:spLocks noChangeArrowheads="1"/>
          </p:cNvSpPr>
          <p:nvPr/>
        </p:nvSpPr>
        <p:spPr>
          <a:xfrm>
            <a:off x="1150938" y="142875"/>
            <a:ext cx="7793037" cy="838200"/>
          </a:xfrm>
          <a:prstGeom prst="rect">
            <a:avLst/>
          </a:prstGeom>
        </p:spPr>
        <p:txBody>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r>
              <a:rPr lang="zh-CN" altLang="en-US" kern="0"/>
              <a:t>风险分析</a:t>
            </a:r>
            <a:endParaRPr lang="zh-CN" altLang="en-US" kern="0" dirty="0"/>
          </a:p>
        </p:txBody>
      </p:sp>
    </p:spTree>
    <p:extLst>
      <p:ext uri="{BB962C8B-B14F-4D97-AF65-F5344CB8AC3E}">
        <p14:creationId xmlns:p14="http://schemas.microsoft.com/office/powerpoint/2010/main" val="1202973448"/>
      </p:ext>
    </p:extLst>
  </p:cSld>
  <p:clrMapOvr>
    <a:masterClrMapping/>
  </p:clrMapOvr>
  <p:transition spd="slow">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96A218E-22EE-48ED-1486-C15467FED555}"/>
              </a:ext>
            </a:extLst>
          </p:cNvPr>
          <p:cNvSpPr>
            <a:spLocks noGrp="1"/>
          </p:cNvSpPr>
          <p:nvPr>
            <p:ph type="sldNum" sz="quarter" idx="10"/>
          </p:nvPr>
        </p:nvSpPr>
        <p:spPr/>
        <p:txBody>
          <a:bodyPr/>
          <a:lstStyle/>
          <a:p>
            <a:pPr>
              <a:defRPr/>
            </a:pPr>
            <a:fld id="{7DA48F6D-3E20-6D4A-86B3-B5AD016C6103}" type="slidenum">
              <a:rPr lang="en-US" altLang="zh-CN" smtClean="0"/>
              <a:pPr>
                <a:defRPr/>
              </a:pPr>
              <a:t>54</a:t>
            </a:fld>
            <a:endParaRPr lang="en-US" altLang="zh-CN"/>
          </a:p>
        </p:txBody>
      </p:sp>
      <p:pic>
        <p:nvPicPr>
          <p:cNvPr id="3" name="图片 2">
            <a:extLst>
              <a:ext uri="{FF2B5EF4-FFF2-40B4-BE49-F238E27FC236}">
                <a16:creationId xmlns:a16="http://schemas.microsoft.com/office/drawing/2014/main" id="{4A99F957-F39E-55A2-2CF6-620341CBEFD0}"/>
              </a:ext>
            </a:extLst>
          </p:cNvPr>
          <p:cNvPicPr>
            <a:picLocks noChangeAspect="1"/>
          </p:cNvPicPr>
          <p:nvPr/>
        </p:nvPicPr>
        <p:blipFill>
          <a:blip r:embed="rId2"/>
          <a:stretch>
            <a:fillRect/>
          </a:stretch>
        </p:blipFill>
        <p:spPr>
          <a:xfrm>
            <a:off x="685800" y="1159000"/>
            <a:ext cx="7772400" cy="5238577"/>
          </a:xfrm>
          <a:prstGeom prst="rect">
            <a:avLst/>
          </a:prstGeom>
        </p:spPr>
      </p:pic>
      <p:sp>
        <p:nvSpPr>
          <p:cNvPr id="4" name="Rectangle 2">
            <a:extLst>
              <a:ext uri="{FF2B5EF4-FFF2-40B4-BE49-F238E27FC236}">
                <a16:creationId xmlns:a16="http://schemas.microsoft.com/office/drawing/2014/main" id="{095B0D12-628B-20EF-980D-3053C99DCED2}"/>
              </a:ext>
            </a:extLst>
          </p:cNvPr>
          <p:cNvSpPr txBox="1">
            <a:spLocks noChangeArrowheads="1"/>
          </p:cNvSpPr>
          <p:nvPr/>
        </p:nvSpPr>
        <p:spPr>
          <a:xfrm>
            <a:off x="1150938" y="142875"/>
            <a:ext cx="7793037" cy="838200"/>
          </a:xfrm>
          <a:prstGeom prst="rect">
            <a:avLst/>
          </a:prstGeom>
        </p:spPr>
        <p:txBody>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r>
              <a:rPr lang="zh-CN" altLang="en-US" kern="0"/>
              <a:t>风险分析</a:t>
            </a:r>
            <a:endParaRPr lang="zh-CN" altLang="en-US" kern="0" dirty="0"/>
          </a:p>
        </p:txBody>
      </p:sp>
    </p:spTree>
    <p:extLst>
      <p:ext uri="{BB962C8B-B14F-4D97-AF65-F5344CB8AC3E}">
        <p14:creationId xmlns:p14="http://schemas.microsoft.com/office/powerpoint/2010/main" val="1999617906"/>
      </p:ext>
    </p:extLst>
  </p:cSld>
  <p:clrMapOvr>
    <a:masterClrMapping/>
  </p:clrMapOvr>
  <p:transition spd="slow">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a:extLst>
              <a:ext uri="{FF2B5EF4-FFF2-40B4-BE49-F238E27FC236}">
                <a16:creationId xmlns:a16="http://schemas.microsoft.com/office/drawing/2014/main" id="{BA1C69E3-84A9-4EF8-7851-6433E6FCBDE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AFFCEE1-04A1-104E-905F-8E9D5339230A}" type="slidenum">
              <a:rPr kumimoji="0" lang="en-US" altLang="zh-CN" sz="1000">
                <a:solidFill>
                  <a:schemeClr val="bg2"/>
                </a:solidFill>
                <a:ea typeface="华文行楷" panose="02010800040101010101" pitchFamily="2" charset="-122"/>
              </a:rPr>
              <a:pPr>
                <a:spcBef>
                  <a:spcPct val="0"/>
                </a:spcBef>
                <a:buClrTx/>
                <a:buSzTx/>
                <a:buFontTx/>
                <a:buNone/>
              </a:pPr>
              <a:t>55</a:t>
            </a:fld>
            <a:endParaRPr kumimoji="0" lang="en-US" altLang="zh-CN" sz="1000">
              <a:solidFill>
                <a:schemeClr val="bg2"/>
              </a:solidFill>
              <a:ea typeface="华文行楷" panose="02010800040101010101" pitchFamily="2" charset="-122"/>
            </a:endParaRPr>
          </a:p>
        </p:txBody>
      </p:sp>
      <p:sp>
        <p:nvSpPr>
          <p:cNvPr id="91139" name="Rectangle 2">
            <a:extLst>
              <a:ext uri="{FF2B5EF4-FFF2-40B4-BE49-F238E27FC236}">
                <a16:creationId xmlns:a16="http://schemas.microsoft.com/office/drawing/2014/main" id="{7C0DB727-CF35-B703-C933-E9712A221EE9}"/>
              </a:ext>
            </a:extLst>
          </p:cNvPr>
          <p:cNvSpPr>
            <a:spLocks noGrp="1" noChangeArrowheads="1"/>
          </p:cNvSpPr>
          <p:nvPr>
            <p:ph type="title"/>
          </p:nvPr>
        </p:nvSpPr>
        <p:spPr/>
        <p:txBody>
          <a:bodyPr/>
          <a:lstStyle/>
          <a:p>
            <a:pPr eaLnBrk="1" hangingPunct="1"/>
            <a:r>
              <a:rPr lang="zh-CN" altLang="en-US"/>
              <a:t>风险分析</a:t>
            </a:r>
          </a:p>
        </p:txBody>
      </p:sp>
      <p:sp>
        <p:nvSpPr>
          <p:cNvPr id="91140" name="Rectangle 3">
            <a:extLst>
              <a:ext uri="{FF2B5EF4-FFF2-40B4-BE49-F238E27FC236}">
                <a16:creationId xmlns:a16="http://schemas.microsoft.com/office/drawing/2014/main" id="{3E8AE8EA-2288-2A68-50DD-84ABF40F6683}"/>
              </a:ext>
            </a:extLst>
          </p:cNvPr>
          <p:cNvSpPr>
            <a:spLocks noChangeArrowheads="1"/>
          </p:cNvSpPr>
          <p:nvPr/>
        </p:nvSpPr>
        <p:spPr bwMode="auto">
          <a:xfrm>
            <a:off x="395287" y="1054671"/>
            <a:ext cx="8353425" cy="206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kumimoji="0" lang="en-US" altLang="zh-CN" sz="2200" b="1" dirty="0">
                <a:solidFill>
                  <a:schemeClr val="tx1"/>
                </a:solidFill>
                <a:latin typeface="幼圆" pitchFamily="49" charset="-122"/>
                <a:ea typeface="幼圆" pitchFamily="49" charset="-122"/>
              </a:rPr>
              <a:t>【</a:t>
            </a:r>
            <a:r>
              <a:rPr kumimoji="0" lang="zh-CN" altLang="en-US" sz="2200" b="1" dirty="0">
                <a:solidFill>
                  <a:schemeClr val="tx1"/>
                </a:solidFill>
                <a:latin typeface="幼圆" pitchFamily="49" charset="-122"/>
                <a:ea typeface="幼圆" pitchFamily="49" charset="-122"/>
              </a:rPr>
              <a:t>例</a:t>
            </a:r>
            <a:r>
              <a:rPr kumimoji="0" lang="en-US" altLang="zh-CN" sz="2200" b="1" dirty="0">
                <a:solidFill>
                  <a:schemeClr val="tx1"/>
                </a:solidFill>
                <a:latin typeface="幼圆" pitchFamily="49" charset="-122"/>
                <a:ea typeface="幼圆" pitchFamily="49" charset="-122"/>
              </a:rPr>
              <a:t>6-12】</a:t>
            </a:r>
            <a:r>
              <a:rPr kumimoji="0" lang="zh-CN" altLang="en-US" sz="2200" b="1" dirty="0">
                <a:solidFill>
                  <a:schemeClr val="tx1"/>
                </a:solidFill>
                <a:latin typeface="幼圆" pitchFamily="49" charset="-122"/>
                <a:ea typeface="幼圆" pitchFamily="49" charset="-122"/>
              </a:rPr>
              <a:t>某项目初始投资</a:t>
            </a:r>
            <a:r>
              <a:rPr kumimoji="0" lang="en-US" altLang="zh-CN" sz="2200" b="1" dirty="0">
                <a:solidFill>
                  <a:schemeClr val="tx1"/>
                </a:solidFill>
                <a:latin typeface="幼圆" pitchFamily="49" charset="-122"/>
                <a:ea typeface="幼圆" pitchFamily="49" charset="-122"/>
              </a:rPr>
              <a:t>150</a:t>
            </a:r>
            <a:r>
              <a:rPr kumimoji="0" lang="zh-CN" altLang="en-US" sz="2200" b="1" dirty="0">
                <a:solidFill>
                  <a:schemeClr val="tx1"/>
                </a:solidFill>
                <a:latin typeface="幼圆" pitchFamily="49" charset="-122"/>
                <a:ea typeface="幼圆" pitchFamily="49" charset="-122"/>
              </a:rPr>
              <a:t>万元，投资当年获益。寿命估计为</a:t>
            </a:r>
            <a:r>
              <a:rPr kumimoji="0" lang="en-US" altLang="zh-CN" sz="2200" b="1" dirty="0">
                <a:solidFill>
                  <a:schemeClr val="tx1"/>
                </a:solidFill>
                <a:latin typeface="幼圆" pitchFamily="49" charset="-122"/>
                <a:ea typeface="幼圆" pitchFamily="49" charset="-122"/>
              </a:rPr>
              <a:t>12</a:t>
            </a:r>
            <a:r>
              <a:rPr kumimoji="0" lang="zh-CN" altLang="en-US" sz="2200" b="1" dirty="0">
                <a:solidFill>
                  <a:schemeClr val="tx1"/>
                </a:solidFill>
                <a:latin typeface="幼圆" pitchFamily="49" charset="-122"/>
                <a:ea typeface="幼圆" pitchFamily="49" charset="-122"/>
              </a:rPr>
              <a:t>年到</a:t>
            </a:r>
            <a:r>
              <a:rPr kumimoji="0" lang="en-US" altLang="zh-CN" sz="2200" b="1" dirty="0">
                <a:solidFill>
                  <a:schemeClr val="tx1"/>
                </a:solidFill>
                <a:latin typeface="幼圆" pitchFamily="49" charset="-122"/>
                <a:ea typeface="幼圆" pitchFamily="49" charset="-122"/>
              </a:rPr>
              <a:t>16</a:t>
            </a:r>
            <a:r>
              <a:rPr kumimoji="0" lang="zh-CN" altLang="en-US" sz="2200" b="1" dirty="0">
                <a:solidFill>
                  <a:schemeClr val="tx1"/>
                </a:solidFill>
                <a:latin typeface="幼圆" pitchFamily="49" charset="-122"/>
                <a:ea typeface="幼圆" pitchFamily="49" charset="-122"/>
              </a:rPr>
              <a:t>年，服从均匀分布。年净收益为正态分布，期望值为</a:t>
            </a:r>
            <a:r>
              <a:rPr kumimoji="0" lang="en-US" altLang="zh-CN" sz="2200" b="1" dirty="0">
                <a:solidFill>
                  <a:schemeClr val="tx1"/>
                </a:solidFill>
                <a:latin typeface="幼圆" pitchFamily="49" charset="-122"/>
                <a:ea typeface="幼圆" pitchFamily="49" charset="-122"/>
              </a:rPr>
              <a:t>25</a:t>
            </a:r>
            <a:r>
              <a:rPr kumimoji="0" lang="zh-CN" altLang="en-US" sz="2200" b="1" dirty="0">
                <a:solidFill>
                  <a:schemeClr val="tx1"/>
                </a:solidFill>
                <a:latin typeface="幼圆" pitchFamily="49" charset="-122"/>
                <a:ea typeface="幼圆" pitchFamily="49" charset="-122"/>
              </a:rPr>
              <a:t>万元，标准差为</a:t>
            </a:r>
            <a:r>
              <a:rPr kumimoji="0" lang="en-US" altLang="zh-CN" sz="2200" b="1" dirty="0">
                <a:solidFill>
                  <a:schemeClr val="tx1"/>
                </a:solidFill>
                <a:latin typeface="幼圆" pitchFamily="49" charset="-122"/>
                <a:ea typeface="幼圆" pitchFamily="49" charset="-122"/>
              </a:rPr>
              <a:t>3</a:t>
            </a:r>
            <a:r>
              <a:rPr kumimoji="0" lang="zh-CN" altLang="en-US" sz="2200" b="1" dirty="0">
                <a:solidFill>
                  <a:schemeClr val="tx1"/>
                </a:solidFill>
                <a:latin typeface="幼圆" pitchFamily="49" charset="-122"/>
                <a:ea typeface="幼圆" pitchFamily="49" charset="-122"/>
              </a:rPr>
              <a:t>万元。用蒙特卡洛模拟法描述该方案的内部收益率的概率分布。 </a:t>
            </a:r>
          </a:p>
        </p:txBody>
      </p:sp>
      <p:grpSp>
        <p:nvGrpSpPr>
          <p:cNvPr id="91141" name="Group 4">
            <a:extLst>
              <a:ext uri="{FF2B5EF4-FFF2-40B4-BE49-F238E27FC236}">
                <a16:creationId xmlns:a16="http://schemas.microsoft.com/office/drawing/2014/main" id="{1DD83B27-0086-AB4D-3DEA-4AA048A8AD55}"/>
              </a:ext>
            </a:extLst>
          </p:cNvPr>
          <p:cNvGrpSpPr>
            <a:grpSpLocks/>
          </p:cNvGrpSpPr>
          <p:nvPr/>
        </p:nvGrpSpPr>
        <p:grpSpPr bwMode="auto">
          <a:xfrm>
            <a:off x="3351213" y="4979988"/>
            <a:ext cx="0" cy="55562"/>
            <a:chOff x="1791" y="2976"/>
            <a:chExt cx="2268" cy="556"/>
          </a:xfrm>
        </p:grpSpPr>
        <p:graphicFrame>
          <p:nvGraphicFramePr>
            <p:cNvPr id="91148" name="Object 5">
              <a:extLst>
                <a:ext uri="{FF2B5EF4-FFF2-40B4-BE49-F238E27FC236}">
                  <a16:creationId xmlns:a16="http://schemas.microsoft.com/office/drawing/2014/main" id="{F0397592-BA81-892A-0FA7-13D61F6BEBA4}"/>
                </a:ext>
              </a:extLst>
            </p:cNvPr>
            <p:cNvGraphicFramePr>
              <a:graphicFrameLocks noChangeAspect="1"/>
            </p:cNvGraphicFramePr>
            <p:nvPr/>
          </p:nvGraphicFramePr>
          <p:xfrm>
            <a:off x="2744" y="2976"/>
            <a:ext cx="1315" cy="556"/>
          </p:xfrm>
          <a:graphic>
            <a:graphicData uri="http://schemas.openxmlformats.org/presentationml/2006/ole">
              <mc:AlternateContent xmlns:mc="http://schemas.openxmlformats.org/markup-compatibility/2006">
                <mc:Choice xmlns:v="urn:schemas-microsoft-com:vml" Requires="v">
                  <p:oleObj name="公式" r:id="rId2" imgW="21069300" imgH="10236200" progId="Equation.3">
                    <p:embed/>
                  </p:oleObj>
                </mc:Choice>
                <mc:Fallback>
                  <p:oleObj name="公式" r:id="rId2" imgW="21069300" imgH="102362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4" y="2976"/>
                          <a:ext cx="1315"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9" name="Object 6">
              <a:extLst>
                <a:ext uri="{FF2B5EF4-FFF2-40B4-BE49-F238E27FC236}">
                  <a16:creationId xmlns:a16="http://schemas.microsoft.com/office/drawing/2014/main" id="{02B2B8ED-9960-9F3D-FC65-231FC9FFD870}"/>
                </a:ext>
              </a:extLst>
            </p:cNvPr>
            <p:cNvGraphicFramePr>
              <a:graphicFrameLocks noChangeAspect="1"/>
            </p:cNvGraphicFramePr>
            <p:nvPr/>
          </p:nvGraphicFramePr>
          <p:xfrm>
            <a:off x="1791" y="3022"/>
            <a:ext cx="952" cy="450"/>
          </p:xfrm>
          <a:graphic>
            <a:graphicData uri="http://schemas.openxmlformats.org/presentationml/2006/ole">
              <mc:AlternateContent xmlns:mc="http://schemas.openxmlformats.org/markup-compatibility/2006">
                <mc:Choice xmlns:v="urn:schemas-microsoft-com:vml" Requires="v">
                  <p:oleObj name="Equation" r:id="rId4" imgW="21069300" imgH="9944100" progId="Equation.DSMT4">
                    <p:embed/>
                  </p:oleObj>
                </mc:Choice>
                <mc:Fallback>
                  <p:oleObj name="Equation" r:id="rId4" imgW="21069300" imgH="99441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1" y="3022"/>
                          <a:ext cx="952" cy="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79559" name="Rectangle 7">
            <a:extLst>
              <a:ext uri="{FF2B5EF4-FFF2-40B4-BE49-F238E27FC236}">
                <a16:creationId xmlns:a16="http://schemas.microsoft.com/office/drawing/2014/main" id="{A0901134-A8DF-AB0A-B1F2-30D57A910EB1}"/>
              </a:ext>
            </a:extLst>
          </p:cNvPr>
          <p:cNvSpPr>
            <a:spLocks noChangeArrowheads="1"/>
          </p:cNvSpPr>
          <p:nvPr/>
        </p:nvSpPr>
        <p:spPr bwMode="auto">
          <a:xfrm>
            <a:off x="927100" y="3860800"/>
            <a:ext cx="4529138" cy="396875"/>
          </a:xfrm>
          <a:prstGeom prst="rect">
            <a:avLst/>
          </a:prstGeom>
          <a:noFill/>
          <a:ln>
            <a:noFill/>
          </a:ln>
          <a:effectLst/>
          <a:extLst>
            <a:ext uri="{909E8E84-426E-40DD-AFC4-6F175D3DCCD1}">
              <a14:hiddenFill xmlns:a14="http://schemas.microsoft.com/office/drawing/2010/main">
                <a:solidFill>
                  <a:srgbClr val="036D7B"/>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000" dirty="0">
                <a:solidFill>
                  <a:srgbClr val="000000"/>
                </a:solidFill>
                <a:latin typeface="Arial" panose="020B0604020202020204" pitchFamily="34" charset="0"/>
                <a:ea typeface="幼圆" pitchFamily="49" charset="-122"/>
              </a:rPr>
              <a:t>由已知条件，</a:t>
            </a:r>
            <a:r>
              <a:rPr kumimoji="0" lang="zh-CN" altLang="en-US" sz="2000" b="1" dirty="0">
                <a:solidFill>
                  <a:srgbClr val="0070C0"/>
                </a:solidFill>
                <a:latin typeface="Arial" panose="020B0604020202020204" pitchFamily="34" charset="0"/>
                <a:ea typeface="幼圆" pitchFamily="49" charset="-122"/>
              </a:rPr>
              <a:t>项目寿命</a:t>
            </a:r>
            <a:r>
              <a:rPr kumimoji="0" lang="zh-CN" altLang="en-US" sz="2000" dirty="0">
                <a:solidFill>
                  <a:srgbClr val="000000"/>
                </a:solidFill>
                <a:latin typeface="Arial" panose="020B0604020202020204" pitchFamily="34" charset="0"/>
                <a:ea typeface="幼圆" pitchFamily="49" charset="-122"/>
              </a:rPr>
              <a:t>的模拟结果为：</a:t>
            </a:r>
          </a:p>
        </p:txBody>
      </p:sp>
      <p:sp>
        <p:nvSpPr>
          <p:cNvPr id="279560" name="Rectangle 8">
            <a:extLst>
              <a:ext uri="{FF2B5EF4-FFF2-40B4-BE49-F238E27FC236}">
                <a16:creationId xmlns:a16="http://schemas.microsoft.com/office/drawing/2014/main" id="{578C4C10-6A47-7AF6-EE2C-C2D33BAE3E03}"/>
              </a:ext>
            </a:extLst>
          </p:cNvPr>
          <p:cNvSpPr>
            <a:spLocks noChangeArrowheads="1"/>
          </p:cNvSpPr>
          <p:nvPr/>
        </p:nvSpPr>
        <p:spPr bwMode="auto">
          <a:xfrm>
            <a:off x="395287" y="3179022"/>
            <a:ext cx="7848600" cy="499047"/>
          </a:xfrm>
          <a:prstGeom prst="rect">
            <a:avLst/>
          </a:prstGeom>
          <a:noFill/>
          <a:ln>
            <a:noFill/>
          </a:ln>
          <a:effectLst/>
          <a:extLst>
            <a:ext uri="{909E8E84-426E-40DD-AFC4-6F175D3DCCD1}">
              <a14:hiddenFill xmlns:a14="http://schemas.microsoft.com/office/drawing/2010/main">
                <a:gradFill rotWithShape="0">
                  <a:gsLst>
                    <a:gs pos="0">
                      <a:srgbClr val="036D7B"/>
                    </a:gs>
                    <a:gs pos="100000">
                      <a:srgbClr val="CCFFFF"/>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kumimoji="0" lang="zh-CN" altLang="en-US" sz="2000" b="1" dirty="0">
                <a:solidFill>
                  <a:srgbClr val="FF0000"/>
                </a:solidFill>
                <a:latin typeface="Arial" panose="020B0604020202020204" pitchFamily="34" charset="0"/>
                <a:ea typeface="幼圆" pitchFamily="49" charset="-122"/>
              </a:rPr>
              <a:t>解：</a:t>
            </a:r>
            <a:r>
              <a:rPr kumimoji="0" lang="zh-CN" altLang="en-US" sz="2000" dirty="0">
                <a:solidFill>
                  <a:srgbClr val="000000"/>
                </a:solidFill>
                <a:latin typeface="Arial" panose="020B0604020202020204" pitchFamily="34" charset="0"/>
                <a:ea typeface="幼圆" pitchFamily="49" charset="-122"/>
              </a:rPr>
              <a:t>该方案中随机变量为</a:t>
            </a:r>
            <a:r>
              <a:rPr kumimoji="0" lang="zh-CN" altLang="en-US" sz="2000" dirty="0">
                <a:solidFill>
                  <a:srgbClr val="FF0000"/>
                </a:solidFill>
                <a:latin typeface="Arial" panose="020B0604020202020204" pitchFamily="34" charset="0"/>
                <a:ea typeface="幼圆" pitchFamily="49" charset="-122"/>
              </a:rPr>
              <a:t>寿命</a:t>
            </a:r>
            <a:r>
              <a:rPr kumimoji="0" lang="zh-CN" altLang="en-US" sz="2000" dirty="0">
                <a:solidFill>
                  <a:srgbClr val="000000"/>
                </a:solidFill>
                <a:latin typeface="Arial" panose="020B0604020202020204" pitchFamily="34" charset="0"/>
                <a:ea typeface="幼圆" pitchFamily="49" charset="-122"/>
              </a:rPr>
              <a:t>和</a:t>
            </a:r>
            <a:r>
              <a:rPr kumimoji="0" lang="zh-CN" altLang="en-US" sz="2000" dirty="0">
                <a:solidFill>
                  <a:srgbClr val="FF0000"/>
                </a:solidFill>
                <a:latin typeface="Arial" panose="020B0604020202020204" pitchFamily="34" charset="0"/>
                <a:ea typeface="幼圆" pitchFamily="49" charset="-122"/>
              </a:rPr>
              <a:t>年净收益</a:t>
            </a:r>
            <a:r>
              <a:rPr kumimoji="0" lang="zh-CN" altLang="en-US" sz="2000" dirty="0">
                <a:solidFill>
                  <a:srgbClr val="000000"/>
                </a:solidFill>
                <a:latin typeface="Arial" panose="020B0604020202020204" pitchFamily="34" charset="0"/>
                <a:ea typeface="幼圆" pitchFamily="49" charset="-122"/>
              </a:rPr>
              <a:t>，且变量间相互独立</a:t>
            </a:r>
            <a:r>
              <a:rPr kumimoji="0" lang="zh-CN" altLang="en-US" sz="2000" b="1" dirty="0">
                <a:solidFill>
                  <a:srgbClr val="000000"/>
                </a:solidFill>
                <a:latin typeface="Arial" panose="020B0604020202020204" pitchFamily="34" charset="0"/>
                <a:ea typeface="幼圆" pitchFamily="49" charset="-122"/>
              </a:rPr>
              <a:t>。</a:t>
            </a:r>
          </a:p>
        </p:txBody>
      </p:sp>
      <p:sp>
        <p:nvSpPr>
          <p:cNvPr id="279561" name="Text Box 9">
            <a:extLst>
              <a:ext uri="{FF2B5EF4-FFF2-40B4-BE49-F238E27FC236}">
                <a16:creationId xmlns:a16="http://schemas.microsoft.com/office/drawing/2014/main" id="{8F505F41-23B7-E2BC-6A8C-06D708D8F0BB}"/>
              </a:ext>
            </a:extLst>
          </p:cNvPr>
          <p:cNvSpPr txBox="1">
            <a:spLocks noChangeArrowheads="1"/>
          </p:cNvSpPr>
          <p:nvPr/>
        </p:nvSpPr>
        <p:spPr bwMode="auto">
          <a:xfrm>
            <a:off x="971550" y="5049838"/>
            <a:ext cx="3136900" cy="40229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000" b="1" dirty="0">
                <a:solidFill>
                  <a:srgbClr val="0070C0"/>
                </a:solidFill>
                <a:latin typeface="幼圆" pitchFamily="49" charset="-122"/>
                <a:ea typeface="幼圆" pitchFamily="49" charset="-122"/>
              </a:rPr>
              <a:t>年净收益</a:t>
            </a:r>
            <a:r>
              <a:rPr kumimoji="0" lang="zh-CN" altLang="en-US" sz="2000" dirty="0">
                <a:solidFill>
                  <a:srgbClr val="000000"/>
                </a:solidFill>
                <a:latin typeface="幼圆" pitchFamily="49" charset="-122"/>
                <a:ea typeface="幼圆" pitchFamily="49" charset="-122"/>
              </a:rPr>
              <a:t>的模拟结果为：</a:t>
            </a:r>
          </a:p>
        </p:txBody>
      </p:sp>
      <p:sp>
        <p:nvSpPr>
          <p:cNvPr id="279562" name="Rectangle 10">
            <a:extLst>
              <a:ext uri="{FF2B5EF4-FFF2-40B4-BE49-F238E27FC236}">
                <a16:creationId xmlns:a16="http://schemas.microsoft.com/office/drawing/2014/main" id="{54A18FAD-7280-7A19-33D7-76380634A2C4}"/>
              </a:ext>
            </a:extLst>
          </p:cNvPr>
          <p:cNvSpPr>
            <a:spLocks noChangeArrowheads="1"/>
          </p:cNvSpPr>
          <p:nvPr/>
        </p:nvSpPr>
        <p:spPr bwMode="auto">
          <a:xfrm>
            <a:off x="971550" y="5653088"/>
            <a:ext cx="3398838" cy="3968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CFFFF"/>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0000"/>
                </a:solidFill>
                <a:latin typeface="Arial" panose="020B0604020202020204" pitchFamily="34" charset="0"/>
                <a:ea typeface="幼圆" pitchFamily="49" charset="-122"/>
              </a:rPr>
              <a:t>均值</a:t>
            </a:r>
            <a:r>
              <a:rPr lang="en-US" altLang="zh-CN" sz="2000" dirty="0">
                <a:solidFill>
                  <a:srgbClr val="000000"/>
                </a:solidFill>
                <a:latin typeface="Arial" panose="020B0604020202020204" pitchFamily="34" charset="0"/>
                <a:ea typeface="幼圆" pitchFamily="49" charset="-122"/>
              </a:rPr>
              <a:t>+</a:t>
            </a:r>
            <a:r>
              <a:rPr lang="zh-CN" altLang="en-US" sz="2000" dirty="0">
                <a:solidFill>
                  <a:srgbClr val="000000"/>
                </a:solidFill>
                <a:latin typeface="Arial" panose="020B0604020202020204" pitchFamily="34" charset="0"/>
                <a:ea typeface="幼圆" pitchFamily="49" charset="-122"/>
              </a:rPr>
              <a:t>随机正态偏差</a:t>
            </a:r>
            <a:r>
              <a:rPr lang="en-US" altLang="zh-CN" sz="2000" dirty="0">
                <a:solidFill>
                  <a:srgbClr val="000000"/>
                </a:solidFill>
                <a:latin typeface="Arial" panose="020B0604020202020204" pitchFamily="34" charset="0"/>
                <a:ea typeface="幼圆" pitchFamily="49" charset="-122"/>
              </a:rPr>
              <a:t>×</a:t>
            </a:r>
            <a:r>
              <a:rPr lang="zh-CN" altLang="en-US" sz="2000" dirty="0">
                <a:solidFill>
                  <a:srgbClr val="000000"/>
                </a:solidFill>
                <a:latin typeface="Arial" panose="020B0604020202020204" pitchFamily="34" charset="0"/>
                <a:ea typeface="幼圆" pitchFamily="49" charset="-122"/>
              </a:rPr>
              <a:t>标准差</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FB8E178B-B8D8-A6DC-D659-697BA4B08E3E}"/>
                  </a:ext>
                </a:extLst>
              </p:cNvPr>
              <p:cNvSpPr txBox="1"/>
              <p:nvPr/>
            </p:nvSpPr>
            <p:spPr>
              <a:xfrm>
                <a:off x="971550" y="4373251"/>
                <a:ext cx="4623370" cy="573427"/>
              </a:xfrm>
              <a:prstGeom prst="rect">
                <a:avLst/>
              </a:prstGeom>
              <a:noFill/>
            </p:spPr>
            <p:txBody>
              <a:bodyPr wrap="square">
                <a:spAutoFit/>
              </a:bodyPr>
              <a:lstStyle/>
              <a:p>
                <a:pPr/>
                <a14:m>
                  <m:oMath xmlns:m="http://schemas.openxmlformats.org/officeDocument/2006/math">
                    <m:r>
                      <a:rPr kumimoji="1" lang="en-US" altLang="zh-CN" sz="2200" b="0" i="1" smtClean="0">
                        <a:latin typeface="Cambria Math" panose="02040503050406030204" pitchFamily="18" charset="0"/>
                        <a:ea typeface="Cambria Math" panose="02040503050406030204" pitchFamily="18" charset="0"/>
                      </a:rPr>
                      <m:t>𝑎</m:t>
                    </m:r>
                    <m:r>
                      <a:rPr kumimoji="1" lang="en-US" altLang="zh-CN" sz="2200" b="0" i="1" smtClean="0">
                        <a:latin typeface="Cambria Math" panose="02040503050406030204" pitchFamily="18" charset="0"/>
                        <a:ea typeface="Cambria Math" panose="02040503050406030204" pitchFamily="18" charset="0"/>
                      </a:rPr>
                      <m:t>+</m:t>
                    </m:r>
                    <m:f>
                      <m:fPr>
                        <m:ctrlPr>
                          <a:rPr kumimoji="1" lang="en-US" altLang="zh-CN" sz="2200" i="1" smtClean="0">
                            <a:latin typeface="Cambria Math" panose="02040503050406030204" pitchFamily="18" charset="0"/>
                            <a:ea typeface="Cambria Math" panose="02040503050406030204" pitchFamily="18" charset="0"/>
                          </a:rPr>
                        </m:ctrlPr>
                      </m:fPr>
                      <m:num>
                        <m:r>
                          <a:rPr kumimoji="1" lang="en-US" altLang="zh-CN" sz="2200" b="0" i="1" smtClean="0">
                            <a:latin typeface="Cambria Math" panose="02040503050406030204" pitchFamily="18" charset="0"/>
                            <a:ea typeface="Cambria Math" panose="02040503050406030204" pitchFamily="18" charset="0"/>
                          </a:rPr>
                          <m:t>𝑅𝑁</m:t>
                        </m:r>
                      </m:num>
                      <m:den>
                        <m:r>
                          <a:rPr kumimoji="1" lang="en-US" altLang="zh-CN" sz="2200" b="0" i="1" smtClean="0">
                            <a:latin typeface="Cambria Math" panose="02040503050406030204" pitchFamily="18" charset="0"/>
                            <a:ea typeface="Cambria Math" panose="02040503050406030204" pitchFamily="18" charset="0"/>
                          </a:rPr>
                          <m:t>𝑅𝑁𝑚</m:t>
                        </m:r>
                      </m:den>
                    </m:f>
                    <m:d>
                      <m:dPr>
                        <m:ctrlPr>
                          <a:rPr kumimoji="1" lang="en-US" altLang="zh-CN" sz="2200" i="1" smtClean="0">
                            <a:latin typeface="Cambria Math" panose="02040503050406030204" pitchFamily="18" charset="0"/>
                            <a:ea typeface="Cambria Math" panose="02040503050406030204" pitchFamily="18" charset="0"/>
                          </a:rPr>
                        </m:ctrlPr>
                      </m:dPr>
                      <m:e>
                        <m:r>
                          <a:rPr kumimoji="1" lang="en-US" altLang="zh-CN" sz="2200" b="0" i="1" smtClean="0">
                            <a:latin typeface="Cambria Math" panose="02040503050406030204" pitchFamily="18" charset="0"/>
                            <a:ea typeface="Cambria Math" panose="02040503050406030204" pitchFamily="18" charset="0"/>
                          </a:rPr>
                          <m:t>𝑏</m:t>
                        </m:r>
                        <m:r>
                          <a:rPr kumimoji="1" lang="en-US" altLang="zh-CN" sz="2200" b="0" i="1" smtClean="0">
                            <a:latin typeface="Cambria Math" panose="02040503050406030204" pitchFamily="18" charset="0"/>
                            <a:ea typeface="Cambria Math" panose="02040503050406030204" pitchFamily="18" charset="0"/>
                          </a:rPr>
                          <m:t>−</m:t>
                        </m:r>
                        <m:r>
                          <a:rPr kumimoji="1" lang="en-US" altLang="zh-CN" sz="2200" b="0" i="1" smtClean="0">
                            <a:latin typeface="Cambria Math" panose="02040503050406030204" pitchFamily="18" charset="0"/>
                            <a:ea typeface="Cambria Math" panose="02040503050406030204" pitchFamily="18" charset="0"/>
                          </a:rPr>
                          <m:t>𝑎</m:t>
                        </m:r>
                      </m:e>
                    </m:d>
                    <m:r>
                      <a:rPr kumimoji="1" lang="en-US" altLang="zh-CN" sz="2200" b="0" i="1" smtClean="0">
                        <a:latin typeface="Cambria Math" panose="02040503050406030204" pitchFamily="18" charset="0"/>
                        <a:ea typeface="Cambria Math" panose="02040503050406030204" pitchFamily="18" charset="0"/>
                      </a:rPr>
                      <m:t>=12+</m:t>
                    </m:r>
                  </m:oMath>
                </a14:m>
                <a:r>
                  <a:rPr kumimoji="1" lang="en-US" altLang="zh-CN" sz="2200" dirty="0">
                    <a:ea typeface="Cambria Math" panose="02040503050406030204" pitchFamily="18" charset="0"/>
                  </a:rPr>
                  <a:t> </a:t>
                </a:r>
                <a14:m>
                  <m:oMath xmlns:m="http://schemas.openxmlformats.org/officeDocument/2006/math">
                    <m:f>
                      <m:fPr>
                        <m:ctrlPr>
                          <a:rPr kumimoji="1" lang="en-US" altLang="zh-CN" sz="2200" i="1">
                            <a:latin typeface="Cambria Math" panose="02040503050406030204" pitchFamily="18" charset="0"/>
                            <a:ea typeface="Cambria Math" panose="02040503050406030204" pitchFamily="18" charset="0"/>
                          </a:rPr>
                        </m:ctrlPr>
                      </m:fPr>
                      <m:num>
                        <m:r>
                          <a:rPr kumimoji="1" lang="en-US" altLang="zh-CN" sz="2200" i="1">
                            <a:latin typeface="Cambria Math" panose="02040503050406030204" pitchFamily="18" charset="0"/>
                            <a:ea typeface="Cambria Math" panose="02040503050406030204" pitchFamily="18" charset="0"/>
                          </a:rPr>
                          <m:t>𝑅𝑁</m:t>
                        </m:r>
                      </m:num>
                      <m:den>
                        <m:r>
                          <a:rPr kumimoji="1" lang="en-US" altLang="zh-CN" sz="2200" i="1">
                            <a:latin typeface="Cambria Math" panose="02040503050406030204" pitchFamily="18" charset="0"/>
                            <a:ea typeface="Cambria Math" panose="02040503050406030204" pitchFamily="18" charset="0"/>
                          </a:rPr>
                          <m:t>𝑅𝑁𝑚</m:t>
                        </m:r>
                      </m:den>
                    </m:f>
                    <m:r>
                      <a:rPr kumimoji="1" lang="en-US" altLang="zh-CN" sz="2200" i="1">
                        <a:latin typeface="Cambria Math" panose="02040503050406030204" pitchFamily="18" charset="0"/>
                        <a:ea typeface="Cambria Math" panose="02040503050406030204" pitchFamily="18" charset="0"/>
                      </a:rPr>
                      <m:t> </m:t>
                    </m:r>
                    <m:r>
                      <a:rPr kumimoji="1" lang="en-US" altLang="zh-CN" sz="2200" b="0" i="1" smtClean="0">
                        <a:latin typeface="Cambria Math" panose="02040503050406030204" pitchFamily="18" charset="0"/>
                        <a:ea typeface="Cambria Math" panose="02040503050406030204" pitchFamily="18" charset="0"/>
                      </a:rPr>
                      <m:t>×</m:t>
                    </m:r>
                    <m:r>
                      <a:rPr kumimoji="1" lang="zh-CN" altLang="en-US" sz="2200" b="0" i="1" smtClean="0">
                        <a:latin typeface="Cambria Math" panose="02040503050406030204" pitchFamily="18" charset="0"/>
                        <a:ea typeface="Cambria Math" panose="02040503050406030204" pitchFamily="18" charset="0"/>
                      </a:rPr>
                      <m:t> </m:t>
                    </m:r>
                    <m:r>
                      <a:rPr kumimoji="1" lang="en-US" altLang="zh-CN" sz="2200" b="0" i="1" smtClean="0">
                        <a:latin typeface="Cambria Math" panose="02040503050406030204" pitchFamily="18" charset="0"/>
                        <a:ea typeface="Cambria Math" panose="02040503050406030204" pitchFamily="18" charset="0"/>
                      </a:rPr>
                      <m:t>4</m:t>
                    </m:r>
                  </m:oMath>
                </a14:m>
                <a:endParaRPr lang="zh-CN" altLang="en-US" sz="2200" dirty="0"/>
              </a:p>
            </p:txBody>
          </p:sp>
        </mc:Choice>
        <mc:Fallback>
          <p:sp>
            <p:nvSpPr>
              <p:cNvPr id="3" name="文本框 2">
                <a:extLst>
                  <a:ext uri="{FF2B5EF4-FFF2-40B4-BE49-F238E27FC236}">
                    <a16:creationId xmlns:a16="http://schemas.microsoft.com/office/drawing/2014/main" id="{FB8E178B-B8D8-A6DC-D659-697BA4B08E3E}"/>
                  </a:ext>
                </a:extLst>
              </p:cNvPr>
              <p:cNvSpPr txBox="1">
                <a:spLocks noRot="1" noChangeAspect="1" noMove="1" noResize="1" noEditPoints="1" noAdjustHandles="1" noChangeArrowheads="1" noChangeShapeType="1" noTextEdit="1"/>
              </p:cNvSpPr>
              <p:nvPr/>
            </p:nvSpPr>
            <p:spPr>
              <a:xfrm>
                <a:off x="971550" y="4373251"/>
                <a:ext cx="4623370" cy="573427"/>
              </a:xfrm>
              <a:prstGeom prst="rect">
                <a:avLst/>
              </a:prstGeom>
              <a:blipFill>
                <a:blip r:embed="rId6"/>
                <a:stretch>
                  <a:fillRect b="-21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F4DB7F1-7C81-2C4D-BD43-C66A7378F73D}"/>
                  </a:ext>
                </a:extLst>
              </p:cNvPr>
              <p:cNvSpPr txBox="1"/>
              <p:nvPr/>
            </p:nvSpPr>
            <p:spPr>
              <a:xfrm>
                <a:off x="4176712" y="5641860"/>
                <a:ext cx="4572000" cy="400110"/>
              </a:xfrm>
              <a:prstGeom prst="rect">
                <a:avLst/>
              </a:prstGeom>
              <a:noFill/>
            </p:spPr>
            <p:txBody>
              <a:bodyPr wrap="square">
                <a:spAutoFit/>
              </a:bodyPr>
              <a:lstStyle/>
              <a:p>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rPr>
                      <m:t>=25</m:t>
                    </m:r>
                    <m:r>
                      <a:rPr kumimoji="1" lang="en-US" altLang="zh-CN" sz="2000" b="0" i="1" smtClean="0">
                        <a:latin typeface="Cambria Math" panose="02040503050406030204" pitchFamily="18" charset="0"/>
                        <a:ea typeface="Cambria Math" panose="02040503050406030204" pitchFamily="18" charset="0"/>
                      </a:rPr>
                      <m:t>+</m:t>
                    </m:r>
                  </m:oMath>
                </a14:m>
                <a:r>
                  <a:rPr kumimoji="1" lang="en-US" altLang="zh-CN" sz="2000" dirty="0">
                    <a:ea typeface="Cambria Math" panose="02040503050406030204" pitchFamily="18" charset="0"/>
                  </a:rPr>
                  <a:t> </a:t>
                </a:r>
                <a14:m>
                  <m:oMath xmlns:m="http://schemas.openxmlformats.org/officeDocument/2006/math">
                    <m:r>
                      <m:rPr>
                        <m:sty m:val="p"/>
                      </m:rPr>
                      <a:rPr kumimoji="1" lang="en-US" altLang="zh-CN" sz="2000" b="0" i="0" smtClean="0">
                        <a:latin typeface="Cambria Math" panose="02040503050406030204" pitchFamily="18" charset="0"/>
                        <a:ea typeface="Cambria Math" panose="02040503050406030204" pitchFamily="18" charset="0"/>
                      </a:rPr>
                      <m:t>RND</m:t>
                    </m:r>
                    <m:r>
                      <a:rPr kumimoji="1" lang="en-US" altLang="zh-CN" sz="2000" b="0" i="0" smtClean="0">
                        <a:latin typeface="Cambria Math" panose="02040503050406030204" pitchFamily="18" charset="0"/>
                        <a:ea typeface="Cambria Math" panose="02040503050406030204" pitchFamily="18" charset="0"/>
                      </a:rPr>
                      <m:t> </m:t>
                    </m:r>
                    <m:r>
                      <a:rPr kumimoji="1" lang="en-US" altLang="zh-CN" sz="2000" b="0" i="1" smtClean="0">
                        <a:latin typeface="Cambria Math" panose="02040503050406030204" pitchFamily="18" charset="0"/>
                        <a:ea typeface="Cambria Math" panose="02040503050406030204" pitchFamily="18" charset="0"/>
                      </a:rPr>
                      <m:t>×</m:t>
                    </m:r>
                    <m:r>
                      <a:rPr kumimoji="1" lang="zh-CN" altLang="en-US" sz="2000" b="0" i="1" smtClean="0">
                        <a:latin typeface="Cambria Math" panose="02040503050406030204" pitchFamily="18" charset="0"/>
                        <a:ea typeface="Cambria Math" panose="02040503050406030204" pitchFamily="18" charset="0"/>
                      </a:rPr>
                      <m:t> </m:t>
                    </m:r>
                    <m:r>
                      <a:rPr kumimoji="1" lang="en-US" altLang="zh-CN" sz="2000" b="0" i="1" smtClean="0">
                        <a:latin typeface="Cambria Math" panose="02040503050406030204" pitchFamily="18" charset="0"/>
                        <a:ea typeface="Cambria Math" panose="02040503050406030204" pitchFamily="18" charset="0"/>
                      </a:rPr>
                      <m:t>3</m:t>
                    </m:r>
                  </m:oMath>
                </a14:m>
                <a:endParaRPr lang="zh-CN" altLang="en-US" sz="2000" dirty="0"/>
              </a:p>
            </p:txBody>
          </p:sp>
        </mc:Choice>
        <mc:Fallback>
          <p:sp>
            <p:nvSpPr>
              <p:cNvPr id="5" name="文本框 4">
                <a:extLst>
                  <a:ext uri="{FF2B5EF4-FFF2-40B4-BE49-F238E27FC236}">
                    <a16:creationId xmlns:a16="http://schemas.microsoft.com/office/drawing/2014/main" id="{CF4DB7F1-7C81-2C4D-BD43-C66A7378F73D}"/>
                  </a:ext>
                </a:extLst>
              </p:cNvPr>
              <p:cNvSpPr txBox="1">
                <a:spLocks noRot="1" noChangeAspect="1" noMove="1" noResize="1" noEditPoints="1" noAdjustHandles="1" noChangeArrowheads="1" noChangeShapeType="1" noTextEdit="1"/>
              </p:cNvSpPr>
              <p:nvPr/>
            </p:nvSpPr>
            <p:spPr>
              <a:xfrm>
                <a:off x="4176712" y="5641860"/>
                <a:ext cx="4572000" cy="400110"/>
              </a:xfrm>
              <a:prstGeom prst="rect">
                <a:avLst/>
              </a:prstGeom>
              <a:blipFill>
                <a:blip r:embed="rId7"/>
                <a:stretch>
                  <a:fillRect b="-21875"/>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9560"/>
                                        </p:tgtEl>
                                        <p:attrNameLst>
                                          <p:attrName>style.visibility</p:attrName>
                                        </p:attrNameLst>
                                      </p:cBhvr>
                                      <p:to>
                                        <p:strVal val="visible"/>
                                      </p:to>
                                    </p:set>
                                    <p:animEffect transition="in" filter="slide(fromBottom)">
                                      <p:cBhvr>
                                        <p:cTn id="7" dur="500"/>
                                        <p:tgtEl>
                                          <p:spTgt spid="279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79559"/>
                                        </p:tgtEl>
                                        <p:attrNameLst>
                                          <p:attrName>style.visibility</p:attrName>
                                        </p:attrNameLst>
                                      </p:cBhvr>
                                      <p:to>
                                        <p:strVal val="visible"/>
                                      </p:to>
                                    </p:set>
                                    <p:animEffect transition="in" filter="slide(fromBottom)">
                                      <p:cBhvr>
                                        <p:cTn id="12" dur="500"/>
                                        <p:tgtEl>
                                          <p:spTgt spid="2795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79561"/>
                                        </p:tgtEl>
                                        <p:attrNameLst>
                                          <p:attrName>style.visibility</p:attrName>
                                        </p:attrNameLst>
                                      </p:cBhvr>
                                      <p:to>
                                        <p:strVal val="visible"/>
                                      </p:to>
                                    </p:set>
                                    <p:animEffect transition="in" filter="slide(fromBottom)">
                                      <p:cBhvr>
                                        <p:cTn id="17" dur="500"/>
                                        <p:tgtEl>
                                          <p:spTgt spid="279561"/>
                                        </p:tgtEl>
                                      </p:cBhvr>
                                    </p:animEffect>
                                  </p:childTnLst>
                                </p:cTn>
                              </p:par>
                            </p:childTnLst>
                          </p:cTn>
                        </p:par>
                        <p:par>
                          <p:cTn id="18" fill="hold" nodeType="after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279562"/>
                                        </p:tgtEl>
                                        <p:attrNameLst>
                                          <p:attrName>style.visibility</p:attrName>
                                        </p:attrNameLst>
                                      </p:cBhvr>
                                      <p:to>
                                        <p:strVal val="visible"/>
                                      </p:to>
                                    </p:set>
                                    <p:animEffect transition="in" filter="slide(fromBottom)">
                                      <p:cBhvr>
                                        <p:cTn id="21" dur="500"/>
                                        <p:tgtEl>
                                          <p:spTgt spid="279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9" grpId="0"/>
      <p:bldP spid="279560" grpId="0"/>
      <p:bldP spid="279561" grpId="0"/>
      <p:bldP spid="27956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a:extLst>
              <a:ext uri="{FF2B5EF4-FFF2-40B4-BE49-F238E27FC236}">
                <a16:creationId xmlns:a16="http://schemas.microsoft.com/office/drawing/2014/main" id="{C20143E0-2952-8740-99BA-D63FB5AF6E8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5F658B-2A93-024A-9D35-07658050F220}" type="slidenum">
              <a:rPr kumimoji="0" lang="en-US" altLang="zh-CN" sz="1000">
                <a:solidFill>
                  <a:schemeClr val="bg2"/>
                </a:solidFill>
                <a:ea typeface="华文行楷" panose="02010800040101010101" pitchFamily="2" charset="-122"/>
              </a:rPr>
              <a:pPr>
                <a:spcBef>
                  <a:spcPct val="0"/>
                </a:spcBef>
                <a:buClrTx/>
                <a:buSzTx/>
                <a:buFontTx/>
                <a:buNone/>
              </a:pPr>
              <a:t>56</a:t>
            </a:fld>
            <a:endParaRPr kumimoji="0" lang="en-US" altLang="zh-CN" sz="1000" dirty="0">
              <a:solidFill>
                <a:schemeClr val="bg2"/>
              </a:solidFill>
              <a:ea typeface="华文行楷" panose="02010800040101010101" pitchFamily="2" charset="-122"/>
            </a:endParaRPr>
          </a:p>
        </p:txBody>
      </p:sp>
      <p:sp>
        <p:nvSpPr>
          <p:cNvPr id="92163" name="Rectangle 2">
            <a:extLst>
              <a:ext uri="{FF2B5EF4-FFF2-40B4-BE49-F238E27FC236}">
                <a16:creationId xmlns:a16="http://schemas.microsoft.com/office/drawing/2014/main" id="{0E3D246D-D1D1-3373-73B5-ECC42D00CE6A}"/>
              </a:ext>
            </a:extLst>
          </p:cNvPr>
          <p:cNvSpPr>
            <a:spLocks noGrp="1" noChangeArrowheads="1"/>
          </p:cNvSpPr>
          <p:nvPr>
            <p:ph type="title"/>
          </p:nvPr>
        </p:nvSpPr>
        <p:spPr/>
        <p:txBody>
          <a:bodyPr/>
          <a:lstStyle/>
          <a:p>
            <a:pPr eaLnBrk="1" hangingPunct="1"/>
            <a:r>
              <a:rPr lang="zh-CN" altLang="en-US"/>
              <a:t>风险分析</a:t>
            </a:r>
          </a:p>
        </p:txBody>
      </p:sp>
      <p:sp>
        <p:nvSpPr>
          <p:cNvPr id="280598" name="Rectangle 22">
            <a:extLst>
              <a:ext uri="{FF2B5EF4-FFF2-40B4-BE49-F238E27FC236}">
                <a16:creationId xmlns:a16="http://schemas.microsoft.com/office/drawing/2014/main" id="{F8835145-2EFE-C8E2-F950-A3250254C2D1}"/>
              </a:ext>
            </a:extLst>
          </p:cNvPr>
          <p:cNvSpPr>
            <a:spLocks noChangeArrowheads="1"/>
          </p:cNvSpPr>
          <p:nvPr/>
        </p:nvSpPr>
        <p:spPr bwMode="auto">
          <a:xfrm>
            <a:off x="539750" y="2149475"/>
            <a:ext cx="8208963" cy="4249738"/>
          </a:xfrm>
          <a:prstGeom prst="rect">
            <a:avLst/>
          </a:prstGeom>
          <a:gradFill rotWithShape="1">
            <a:gsLst>
              <a:gs pos="0">
                <a:srgbClr val="FFFFFF"/>
              </a:gs>
              <a:gs pos="100000">
                <a:srgbClr val="FFFFCC"/>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80599" name="Text Box 23">
            <a:extLst>
              <a:ext uri="{FF2B5EF4-FFF2-40B4-BE49-F238E27FC236}">
                <a16:creationId xmlns:a16="http://schemas.microsoft.com/office/drawing/2014/main" id="{71A9745E-B9FB-A6D1-3D5C-8F9F332711B2}"/>
              </a:ext>
            </a:extLst>
          </p:cNvPr>
          <p:cNvSpPr txBox="1">
            <a:spLocks noChangeArrowheads="1"/>
          </p:cNvSpPr>
          <p:nvPr/>
        </p:nvSpPr>
        <p:spPr bwMode="auto">
          <a:xfrm>
            <a:off x="1187450" y="3224213"/>
            <a:ext cx="914400" cy="3028950"/>
          </a:xfrm>
          <a:prstGeom prst="rect">
            <a:avLst/>
          </a:prstGeom>
          <a:noFill/>
          <a:ln>
            <a:noFill/>
          </a:ln>
          <a:effectLst/>
          <a:extLst>
            <a:ext uri="{909E8E84-426E-40DD-AFC4-6F175D3DCCD1}">
              <a14:hiddenFill xmlns:a14="http://schemas.microsoft.com/office/drawing/2010/main">
                <a:solidFill>
                  <a:srgbClr val="FFFFEB"/>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0.303</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0.871</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0.274</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0.752</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0.346</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0.365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0.466</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0.021</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0.524</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0.748</a:t>
            </a:r>
          </a:p>
        </p:txBody>
      </p:sp>
      <p:sp>
        <p:nvSpPr>
          <p:cNvPr id="280600" name="Text Box 24">
            <a:extLst>
              <a:ext uri="{FF2B5EF4-FFF2-40B4-BE49-F238E27FC236}">
                <a16:creationId xmlns:a16="http://schemas.microsoft.com/office/drawing/2014/main" id="{8E7F6CC7-E58B-3804-02C5-EB1DA3FF08DC}"/>
              </a:ext>
            </a:extLst>
          </p:cNvPr>
          <p:cNvSpPr txBox="1">
            <a:spLocks noChangeArrowheads="1"/>
          </p:cNvSpPr>
          <p:nvPr/>
        </p:nvSpPr>
        <p:spPr bwMode="auto">
          <a:xfrm>
            <a:off x="2051050" y="3224213"/>
            <a:ext cx="1295400" cy="3028950"/>
          </a:xfrm>
          <a:prstGeom prst="rect">
            <a:avLst/>
          </a:prstGeom>
          <a:noFill/>
          <a:ln>
            <a:noFill/>
          </a:ln>
          <a:effectLst/>
          <a:extLst>
            <a:ext uri="{909E8E84-426E-40DD-AFC4-6F175D3DCCD1}">
              <a14:hiddenFill xmlns:a14="http://schemas.microsoft.com/office/drawing/2010/main">
                <a:solidFill>
                  <a:srgbClr val="FFFFEB"/>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13.21≈13</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16</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13</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13</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13</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14</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12</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14</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15</a:t>
            </a:r>
          </a:p>
        </p:txBody>
      </p:sp>
      <p:sp>
        <p:nvSpPr>
          <p:cNvPr id="280601" name="Text Box 25">
            <a:extLst>
              <a:ext uri="{FF2B5EF4-FFF2-40B4-BE49-F238E27FC236}">
                <a16:creationId xmlns:a16="http://schemas.microsoft.com/office/drawing/2014/main" id="{8F810918-FEB5-BCE2-BE80-A3514AD1EE3D}"/>
              </a:ext>
            </a:extLst>
          </p:cNvPr>
          <p:cNvSpPr txBox="1">
            <a:spLocks noChangeArrowheads="1"/>
          </p:cNvSpPr>
          <p:nvPr/>
        </p:nvSpPr>
        <p:spPr bwMode="auto">
          <a:xfrm>
            <a:off x="3419475" y="3224213"/>
            <a:ext cx="906463" cy="3028950"/>
          </a:xfrm>
          <a:prstGeom prst="rect">
            <a:avLst/>
          </a:prstGeom>
          <a:noFill/>
          <a:ln>
            <a:noFill/>
          </a:ln>
          <a:effectLst/>
          <a:extLst>
            <a:ext uri="{909E8E84-426E-40DD-AFC4-6F175D3DCCD1}">
              <a14:hiddenFill xmlns:a14="http://schemas.microsoft.com/office/drawing/2010/main">
                <a:solidFill>
                  <a:srgbClr val="FFFFEB"/>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0.623</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0.046</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0.318</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0.318</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0.980</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0.413</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0.740</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0.502</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0.069</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0.221</a:t>
            </a:r>
          </a:p>
        </p:txBody>
      </p:sp>
      <p:sp>
        <p:nvSpPr>
          <p:cNvPr id="280602" name="Text Box 26">
            <a:extLst>
              <a:ext uri="{FF2B5EF4-FFF2-40B4-BE49-F238E27FC236}">
                <a16:creationId xmlns:a16="http://schemas.microsoft.com/office/drawing/2014/main" id="{2C693DEE-F546-DA2A-F3B8-EE64E697C3C7}"/>
              </a:ext>
            </a:extLst>
          </p:cNvPr>
          <p:cNvSpPr txBox="1">
            <a:spLocks noChangeArrowheads="1"/>
          </p:cNvSpPr>
          <p:nvPr/>
        </p:nvSpPr>
        <p:spPr bwMode="auto">
          <a:xfrm>
            <a:off x="4787900" y="3224213"/>
            <a:ext cx="1195388" cy="3028950"/>
          </a:xfrm>
          <a:prstGeom prst="rect">
            <a:avLst/>
          </a:prstGeom>
          <a:noFill/>
          <a:ln>
            <a:noFill/>
          </a:ln>
          <a:effectLst/>
          <a:extLst>
            <a:ext uri="{909E8E84-426E-40DD-AFC4-6F175D3DCCD1}">
              <a14:hiddenFill xmlns:a14="http://schemas.microsoft.com/office/drawing/2010/main">
                <a:solidFill>
                  <a:srgbClr val="FFFFEB"/>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0.325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-1.685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-0.475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-0.475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2.055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-0.220</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0.640</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0.005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-1.485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-0.770</a:t>
            </a:r>
          </a:p>
        </p:txBody>
      </p:sp>
      <p:sp>
        <p:nvSpPr>
          <p:cNvPr id="280603" name="Text Box 27">
            <a:extLst>
              <a:ext uri="{FF2B5EF4-FFF2-40B4-BE49-F238E27FC236}">
                <a16:creationId xmlns:a16="http://schemas.microsoft.com/office/drawing/2014/main" id="{9F4414BE-58B9-08B5-A61B-6E7587E5F2C8}"/>
              </a:ext>
            </a:extLst>
          </p:cNvPr>
          <p:cNvSpPr txBox="1">
            <a:spLocks noChangeArrowheads="1"/>
          </p:cNvSpPr>
          <p:nvPr/>
        </p:nvSpPr>
        <p:spPr bwMode="auto">
          <a:xfrm>
            <a:off x="6229350" y="3224213"/>
            <a:ext cx="1295400" cy="3028950"/>
          </a:xfrm>
          <a:prstGeom prst="rect">
            <a:avLst/>
          </a:prstGeom>
          <a:noFill/>
          <a:ln>
            <a:noFill/>
          </a:ln>
          <a:effectLst/>
          <a:extLst>
            <a:ext uri="{909E8E84-426E-40DD-AFC4-6F175D3DCCD1}">
              <a14:hiddenFill xmlns:a14="http://schemas.microsoft.com/office/drawing/2010/main">
                <a:solidFill>
                  <a:srgbClr val="FFFFEB"/>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25.98</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19.95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23.58</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23.58</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31.15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24.34</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27.22</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25.02</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20.55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22.69</a:t>
            </a:r>
          </a:p>
        </p:txBody>
      </p:sp>
      <p:sp>
        <p:nvSpPr>
          <p:cNvPr id="280604" name="Text Box 28">
            <a:extLst>
              <a:ext uri="{FF2B5EF4-FFF2-40B4-BE49-F238E27FC236}">
                <a16:creationId xmlns:a16="http://schemas.microsoft.com/office/drawing/2014/main" id="{4482152C-55FD-3889-16E7-BD02547ED2BF}"/>
              </a:ext>
            </a:extLst>
          </p:cNvPr>
          <p:cNvSpPr txBox="1">
            <a:spLocks noChangeArrowheads="1"/>
          </p:cNvSpPr>
          <p:nvPr/>
        </p:nvSpPr>
        <p:spPr bwMode="auto">
          <a:xfrm>
            <a:off x="7524750" y="3302000"/>
            <a:ext cx="1295400" cy="3028950"/>
          </a:xfrm>
          <a:prstGeom prst="rect">
            <a:avLst/>
          </a:prstGeom>
          <a:noFill/>
          <a:ln>
            <a:noFill/>
          </a:ln>
          <a:effectLst/>
          <a:extLst>
            <a:ext uri="{909E8E84-426E-40DD-AFC4-6F175D3DCCD1}">
              <a14:hiddenFill xmlns:a14="http://schemas.microsoft.com/office/drawing/2010/main">
                <a:solidFill>
                  <a:srgbClr val="FFFFEB"/>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14.3</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10.7</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12.2</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13.2</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18.5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12.9</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15.8</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12.7</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10.2</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12.6</a:t>
            </a:r>
          </a:p>
        </p:txBody>
      </p:sp>
      <p:sp>
        <p:nvSpPr>
          <p:cNvPr id="280605" name="Text Box 29">
            <a:extLst>
              <a:ext uri="{FF2B5EF4-FFF2-40B4-BE49-F238E27FC236}">
                <a16:creationId xmlns:a16="http://schemas.microsoft.com/office/drawing/2014/main" id="{B1B9CFFA-013C-B441-ECC3-3A78DCE7CD14}"/>
              </a:ext>
            </a:extLst>
          </p:cNvPr>
          <p:cNvSpPr txBox="1">
            <a:spLocks noChangeArrowheads="1"/>
          </p:cNvSpPr>
          <p:nvPr/>
        </p:nvSpPr>
        <p:spPr bwMode="auto">
          <a:xfrm>
            <a:off x="611188" y="3224213"/>
            <a:ext cx="496887" cy="3028950"/>
          </a:xfrm>
          <a:prstGeom prst="rect">
            <a:avLst/>
          </a:prstGeom>
          <a:noFill/>
          <a:ln>
            <a:noFill/>
          </a:ln>
          <a:effectLst/>
          <a:extLst>
            <a:ext uri="{909E8E84-426E-40DD-AFC4-6F175D3DCCD1}">
              <a14:hiddenFill xmlns:a14="http://schemas.microsoft.com/office/drawing/2010/main">
                <a:solidFill>
                  <a:srgbClr val="FFFFEB"/>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2</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3</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4</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5</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6</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7</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8</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9</a:t>
            </a:r>
          </a:p>
          <a:p>
            <a:pPr algn="ctr" eaLnBrk="1" hangingPunct="1">
              <a:lnSpc>
                <a:spcPct val="120000"/>
              </a:lnSpc>
              <a:spcBef>
                <a:spcPct val="0"/>
              </a:spcBef>
              <a:buClrTx/>
              <a:buSzTx/>
              <a:buFontTx/>
              <a:buNone/>
            </a:pPr>
            <a:r>
              <a:rPr kumimoji="0" lang="en-US" altLang="zh-CN" sz="1600" b="1">
                <a:solidFill>
                  <a:srgbClr val="000000"/>
                </a:solidFill>
                <a:latin typeface="黑体" panose="02010609060101010101" pitchFamily="49" charset="-122"/>
                <a:ea typeface="幼圆" pitchFamily="49" charset="-122"/>
              </a:rPr>
              <a:t>10</a:t>
            </a:r>
          </a:p>
        </p:txBody>
      </p:sp>
      <p:sp>
        <p:nvSpPr>
          <p:cNvPr id="280606" name="Line 30">
            <a:extLst>
              <a:ext uri="{FF2B5EF4-FFF2-40B4-BE49-F238E27FC236}">
                <a16:creationId xmlns:a16="http://schemas.microsoft.com/office/drawing/2014/main" id="{29EB7793-2CA2-C1B3-928C-5D0B9A62FBE0}"/>
              </a:ext>
            </a:extLst>
          </p:cNvPr>
          <p:cNvSpPr>
            <a:spLocks noChangeShapeType="1"/>
          </p:cNvSpPr>
          <p:nvPr/>
        </p:nvSpPr>
        <p:spPr bwMode="auto">
          <a:xfrm>
            <a:off x="1116013" y="2152650"/>
            <a:ext cx="0" cy="4244975"/>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80607" name="Line 31">
            <a:extLst>
              <a:ext uri="{FF2B5EF4-FFF2-40B4-BE49-F238E27FC236}">
                <a16:creationId xmlns:a16="http://schemas.microsoft.com/office/drawing/2014/main" id="{078DDB17-6729-3045-06D3-9B8495FD4087}"/>
              </a:ext>
            </a:extLst>
          </p:cNvPr>
          <p:cNvSpPr>
            <a:spLocks noChangeShapeType="1"/>
          </p:cNvSpPr>
          <p:nvPr/>
        </p:nvSpPr>
        <p:spPr bwMode="auto">
          <a:xfrm>
            <a:off x="539750" y="2149475"/>
            <a:ext cx="816927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80608" name="Line 32">
            <a:extLst>
              <a:ext uri="{FF2B5EF4-FFF2-40B4-BE49-F238E27FC236}">
                <a16:creationId xmlns:a16="http://schemas.microsoft.com/office/drawing/2014/main" id="{58BB62BB-494C-C327-EF5E-5BE33FD26890}"/>
              </a:ext>
            </a:extLst>
          </p:cNvPr>
          <p:cNvSpPr>
            <a:spLocks noChangeShapeType="1"/>
          </p:cNvSpPr>
          <p:nvPr/>
        </p:nvSpPr>
        <p:spPr bwMode="auto">
          <a:xfrm>
            <a:off x="539750" y="3276600"/>
            <a:ext cx="81692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80609" name="Line 33">
            <a:extLst>
              <a:ext uri="{FF2B5EF4-FFF2-40B4-BE49-F238E27FC236}">
                <a16:creationId xmlns:a16="http://schemas.microsoft.com/office/drawing/2014/main" id="{0947730D-7A58-1677-966D-D0DF7A0B62D6}"/>
              </a:ext>
            </a:extLst>
          </p:cNvPr>
          <p:cNvSpPr>
            <a:spLocks noChangeShapeType="1"/>
          </p:cNvSpPr>
          <p:nvPr/>
        </p:nvSpPr>
        <p:spPr bwMode="auto">
          <a:xfrm>
            <a:off x="539750" y="6397625"/>
            <a:ext cx="816927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80610" name="Line 34">
            <a:extLst>
              <a:ext uri="{FF2B5EF4-FFF2-40B4-BE49-F238E27FC236}">
                <a16:creationId xmlns:a16="http://schemas.microsoft.com/office/drawing/2014/main" id="{9108FF95-8B1B-CC59-4984-6664DBAD166B}"/>
              </a:ext>
            </a:extLst>
          </p:cNvPr>
          <p:cNvSpPr>
            <a:spLocks noChangeShapeType="1"/>
          </p:cNvSpPr>
          <p:nvPr/>
        </p:nvSpPr>
        <p:spPr bwMode="auto">
          <a:xfrm>
            <a:off x="2143125" y="2152650"/>
            <a:ext cx="0" cy="4244975"/>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80611" name="Line 35">
            <a:extLst>
              <a:ext uri="{FF2B5EF4-FFF2-40B4-BE49-F238E27FC236}">
                <a16:creationId xmlns:a16="http://schemas.microsoft.com/office/drawing/2014/main" id="{779A1D77-7E97-4AA1-F865-227F62BC31D0}"/>
              </a:ext>
            </a:extLst>
          </p:cNvPr>
          <p:cNvSpPr>
            <a:spLocks noChangeShapeType="1"/>
          </p:cNvSpPr>
          <p:nvPr/>
        </p:nvSpPr>
        <p:spPr bwMode="auto">
          <a:xfrm>
            <a:off x="3348038" y="2152650"/>
            <a:ext cx="0" cy="4244975"/>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80612" name="Line 36">
            <a:extLst>
              <a:ext uri="{FF2B5EF4-FFF2-40B4-BE49-F238E27FC236}">
                <a16:creationId xmlns:a16="http://schemas.microsoft.com/office/drawing/2014/main" id="{E969CD6C-2353-EDE7-9717-2A52A5657FEA}"/>
              </a:ext>
            </a:extLst>
          </p:cNvPr>
          <p:cNvSpPr>
            <a:spLocks noChangeShapeType="1"/>
          </p:cNvSpPr>
          <p:nvPr/>
        </p:nvSpPr>
        <p:spPr bwMode="auto">
          <a:xfrm>
            <a:off x="4427538" y="2152650"/>
            <a:ext cx="0" cy="4244975"/>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80613" name="Line 37">
            <a:extLst>
              <a:ext uri="{FF2B5EF4-FFF2-40B4-BE49-F238E27FC236}">
                <a16:creationId xmlns:a16="http://schemas.microsoft.com/office/drawing/2014/main" id="{7273B70F-BDA0-E6A8-3A4B-E42756B6FE02}"/>
              </a:ext>
            </a:extLst>
          </p:cNvPr>
          <p:cNvSpPr>
            <a:spLocks noChangeShapeType="1"/>
          </p:cNvSpPr>
          <p:nvPr/>
        </p:nvSpPr>
        <p:spPr bwMode="auto">
          <a:xfrm>
            <a:off x="6300788" y="2152650"/>
            <a:ext cx="0" cy="4244975"/>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80614" name="Line 38">
            <a:extLst>
              <a:ext uri="{FF2B5EF4-FFF2-40B4-BE49-F238E27FC236}">
                <a16:creationId xmlns:a16="http://schemas.microsoft.com/office/drawing/2014/main" id="{4E113BB8-339D-5FB6-7198-027ADD386158}"/>
              </a:ext>
            </a:extLst>
          </p:cNvPr>
          <p:cNvSpPr>
            <a:spLocks noChangeShapeType="1"/>
          </p:cNvSpPr>
          <p:nvPr/>
        </p:nvSpPr>
        <p:spPr bwMode="auto">
          <a:xfrm>
            <a:off x="7451725" y="2152650"/>
            <a:ext cx="0" cy="4244975"/>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80615" name="Rectangle 39">
            <a:extLst>
              <a:ext uri="{FF2B5EF4-FFF2-40B4-BE49-F238E27FC236}">
                <a16:creationId xmlns:a16="http://schemas.microsoft.com/office/drawing/2014/main" id="{4240EF2E-8411-9DCE-03A7-9C4E44591938}"/>
              </a:ext>
            </a:extLst>
          </p:cNvPr>
          <p:cNvSpPr>
            <a:spLocks noChangeArrowheads="1"/>
          </p:cNvSpPr>
          <p:nvPr/>
        </p:nvSpPr>
        <p:spPr bwMode="auto">
          <a:xfrm>
            <a:off x="539750" y="2297085"/>
            <a:ext cx="8299067" cy="701731"/>
          </a:xfrm>
          <a:prstGeom prst="rect">
            <a:avLst/>
          </a:prstGeom>
          <a:noFill/>
          <a:ln>
            <a:noFill/>
          </a:ln>
          <a:effectLst/>
          <a:extLst>
            <a:ext uri="{909E8E84-426E-40DD-AFC4-6F175D3DCCD1}">
              <a14:hiddenFill xmlns:a14="http://schemas.microsoft.com/office/drawing/2010/main">
                <a:solidFill>
                  <a:srgbClr val="FFFFEB"/>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0" lang="zh-CN" altLang="en-US" sz="1800" b="1" dirty="0">
                <a:solidFill>
                  <a:srgbClr val="000000"/>
                </a:solidFill>
                <a:latin typeface="幼圆" pitchFamily="49" charset="-122"/>
                <a:ea typeface="幼圆" pitchFamily="49" charset="-122"/>
              </a:rPr>
              <a:t>序号 </a:t>
            </a:r>
            <a:r>
              <a:rPr kumimoji="0" lang="en-US" altLang="zh-CN" sz="1800" b="1" dirty="0">
                <a:solidFill>
                  <a:srgbClr val="000000"/>
                </a:solidFill>
                <a:latin typeface="幼圆" pitchFamily="49" charset="-122"/>
                <a:ea typeface="幼圆" pitchFamily="49" charset="-122"/>
              </a:rPr>
              <a:t> </a:t>
            </a:r>
            <a:r>
              <a:rPr kumimoji="0" lang="zh-CN" altLang="en-US" sz="1800" b="1" dirty="0">
                <a:solidFill>
                  <a:srgbClr val="000000"/>
                </a:solidFill>
                <a:latin typeface="幼圆" pitchFamily="49" charset="-122"/>
                <a:ea typeface="幼圆" pitchFamily="49" charset="-122"/>
              </a:rPr>
              <a:t>随机数 </a:t>
            </a:r>
            <a:r>
              <a:rPr kumimoji="0" lang="en-US" altLang="zh-CN" sz="1800" b="1" dirty="0">
                <a:solidFill>
                  <a:srgbClr val="000000"/>
                </a:solidFill>
                <a:latin typeface="幼圆" pitchFamily="49" charset="-122"/>
                <a:ea typeface="幼圆" pitchFamily="49" charset="-122"/>
              </a:rPr>
              <a:t>  </a:t>
            </a:r>
            <a:r>
              <a:rPr kumimoji="0" lang="zh-CN" altLang="en-US" sz="1800" b="1" dirty="0">
                <a:solidFill>
                  <a:srgbClr val="000000"/>
                </a:solidFill>
                <a:latin typeface="幼圆" pitchFamily="49" charset="-122"/>
                <a:ea typeface="幼圆" pitchFamily="49" charset="-122"/>
              </a:rPr>
              <a:t> 项目寿命  </a:t>
            </a:r>
            <a:r>
              <a:rPr kumimoji="0" lang="en-US" altLang="zh-CN" sz="1800" b="1" dirty="0">
                <a:solidFill>
                  <a:srgbClr val="000000"/>
                </a:solidFill>
                <a:latin typeface="幼圆" pitchFamily="49" charset="-122"/>
                <a:ea typeface="幼圆" pitchFamily="49" charset="-122"/>
              </a:rPr>
              <a:t>   </a:t>
            </a:r>
            <a:r>
              <a:rPr kumimoji="0" lang="zh-CN" altLang="en-US" sz="1800" b="1" dirty="0">
                <a:solidFill>
                  <a:srgbClr val="000000"/>
                </a:solidFill>
                <a:latin typeface="幼圆" pitchFamily="49" charset="-122"/>
                <a:ea typeface="幼圆" pitchFamily="49" charset="-122"/>
              </a:rPr>
              <a:t>随机数</a:t>
            </a:r>
            <a:r>
              <a:rPr kumimoji="0" lang="en-US" altLang="zh-CN" sz="1800" b="1" dirty="0">
                <a:solidFill>
                  <a:srgbClr val="000000"/>
                </a:solidFill>
                <a:latin typeface="幼圆" pitchFamily="49" charset="-122"/>
                <a:ea typeface="幼圆" pitchFamily="49" charset="-122"/>
              </a:rPr>
              <a:t>    </a:t>
            </a:r>
            <a:r>
              <a:rPr kumimoji="0" lang="zh-CN" altLang="en-US" sz="1800" b="1" dirty="0">
                <a:solidFill>
                  <a:srgbClr val="000000"/>
                </a:solidFill>
                <a:latin typeface="幼圆" pitchFamily="49" charset="-122"/>
                <a:ea typeface="幼圆" pitchFamily="49" charset="-122"/>
              </a:rPr>
              <a:t> 年净收益的随机 </a:t>
            </a:r>
            <a:r>
              <a:rPr kumimoji="0" lang="en-US" altLang="zh-CN" sz="1800" b="1" dirty="0">
                <a:solidFill>
                  <a:srgbClr val="000000"/>
                </a:solidFill>
                <a:latin typeface="幼圆" pitchFamily="49" charset="-122"/>
                <a:ea typeface="幼圆" pitchFamily="49" charset="-122"/>
              </a:rPr>
              <a:t>    </a:t>
            </a:r>
            <a:r>
              <a:rPr kumimoji="0" lang="zh-CN" altLang="en-US" sz="1800" b="1" dirty="0">
                <a:solidFill>
                  <a:srgbClr val="000000"/>
                </a:solidFill>
                <a:latin typeface="幼圆" pitchFamily="49" charset="-122"/>
                <a:ea typeface="幼圆" pitchFamily="49" charset="-122"/>
              </a:rPr>
              <a:t>年净收益</a:t>
            </a:r>
            <a:r>
              <a:rPr kumimoji="0" lang="en-US" altLang="zh-CN" sz="1800" b="1" dirty="0">
                <a:solidFill>
                  <a:srgbClr val="000000"/>
                </a:solidFill>
                <a:latin typeface="幼圆" pitchFamily="49" charset="-122"/>
                <a:ea typeface="幼圆" pitchFamily="49" charset="-122"/>
              </a:rPr>
              <a:t>. </a:t>
            </a:r>
            <a:r>
              <a:rPr kumimoji="0" lang="zh-CN" altLang="en-US" sz="1800" b="1" dirty="0">
                <a:solidFill>
                  <a:srgbClr val="000000"/>
                </a:solidFill>
                <a:latin typeface="幼圆" pitchFamily="49" charset="-122"/>
                <a:ea typeface="幼圆" pitchFamily="49" charset="-122"/>
              </a:rPr>
              <a:t> 内部收益率</a:t>
            </a:r>
          </a:p>
          <a:p>
            <a:pPr eaLnBrk="1" hangingPunct="1">
              <a:buClrTx/>
              <a:buSzTx/>
              <a:buFontTx/>
              <a:buNone/>
            </a:pPr>
            <a:r>
              <a:rPr kumimoji="0" lang="zh-CN" altLang="en-US" sz="1800" b="1" dirty="0">
                <a:solidFill>
                  <a:srgbClr val="000000"/>
                </a:solidFill>
                <a:latin typeface="幼圆" pitchFamily="49" charset="-122"/>
                <a:ea typeface="幼圆" pitchFamily="49" charset="-122"/>
              </a:rPr>
              <a:t>     </a:t>
            </a:r>
            <a:r>
              <a:rPr kumimoji="0" lang="en-US" altLang="zh-CN" sz="1800" b="1" dirty="0">
                <a:solidFill>
                  <a:srgbClr val="000000"/>
                </a:solidFill>
                <a:latin typeface="幼圆" pitchFamily="49" charset="-122"/>
                <a:ea typeface="幼圆" pitchFamily="49" charset="-122"/>
              </a:rPr>
              <a:t> </a:t>
            </a:r>
            <a:r>
              <a:rPr kumimoji="0" lang="zh-CN" altLang="en-US" sz="1800" b="1" dirty="0">
                <a:solidFill>
                  <a:srgbClr val="000000"/>
                </a:solidFill>
                <a:latin typeface="幼圆" pitchFamily="49" charset="-122"/>
                <a:ea typeface="幼圆" pitchFamily="49" charset="-122"/>
              </a:rPr>
              <a:t>（</a:t>
            </a:r>
            <a:r>
              <a:rPr kumimoji="0" lang="en-US" altLang="zh-CN" sz="1800" b="1" dirty="0">
                <a:solidFill>
                  <a:srgbClr val="000000"/>
                </a:solidFill>
                <a:latin typeface="幼圆" pitchFamily="49" charset="-122"/>
                <a:ea typeface="幼圆" pitchFamily="49" charset="-122"/>
              </a:rPr>
              <a:t>RN</a:t>
            </a:r>
            <a:r>
              <a:rPr kumimoji="0" lang="zh-CN" altLang="en-US" sz="1800" b="1" dirty="0">
                <a:solidFill>
                  <a:srgbClr val="000000"/>
                </a:solidFill>
                <a:latin typeface="幼圆" pitchFamily="49" charset="-122"/>
                <a:ea typeface="幼圆" pitchFamily="49" charset="-122"/>
              </a:rPr>
              <a:t>）   （年）   </a:t>
            </a:r>
            <a:r>
              <a:rPr kumimoji="0" lang="en-US" altLang="zh-CN" sz="1800" b="1" dirty="0">
                <a:solidFill>
                  <a:srgbClr val="000000"/>
                </a:solidFill>
                <a:latin typeface="幼圆" pitchFamily="49" charset="-122"/>
                <a:ea typeface="幼圆" pitchFamily="49" charset="-122"/>
              </a:rPr>
              <a:t>     </a:t>
            </a:r>
            <a:r>
              <a:rPr kumimoji="0" lang="zh-CN" altLang="en-US" sz="1800" b="1" dirty="0">
                <a:solidFill>
                  <a:srgbClr val="000000"/>
                </a:solidFill>
                <a:latin typeface="幼圆" pitchFamily="49" charset="-122"/>
                <a:ea typeface="幼圆" pitchFamily="49" charset="-122"/>
              </a:rPr>
              <a:t>（</a:t>
            </a:r>
            <a:r>
              <a:rPr kumimoji="0" lang="en-US" altLang="zh-CN" sz="1800" b="1" dirty="0">
                <a:solidFill>
                  <a:srgbClr val="000000"/>
                </a:solidFill>
                <a:latin typeface="幼圆" pitchFamily="49" charset="-122"/>
                <a:ea typeface="幼圆" pitchFamily="49" charset="-122"/>
              </a:rPr>
              <a:t>RN</a:t>
            </a:r>
            <a:r>
              <a:rPr kumimoji="0" lang="zh-CN" altLang="en-US" sz="1800" b="1" dirty="0">
                <a:solidFill>
                  <a:srgbClr val="000000"/>
                </a:solidFill>
                <a:latin typeface="幼圆" pitchFamily="49" charset="-122"/>
                <a:ea typeface="幼圆" pitchFamily="49" charset="-122"/>
              </a:rPr>
              <a:t>） </a:t>
            </a:r>
            <a:r>
              <a:rPr kumimoji="0" lang="en-US" altLang="zh-CN" sz="1800" b="1" dirty="0">
                <a:solidFill>
                  <a:srgbClr val="000000"/>
                </a:solidFill>
                <a:latin typeface="幼圆" pitchFamily="49" charset="-122"/>
                <a:ea typeface="幼圆" pitchFamily="49" charset="-122"/>
              </a:rPr>
              <a:t>     </a:t>
            </a:r>
            <a:r>
              <a:rPr kumimoji="0" lang="zh-CN" altLang="en-US" sz="1800" b="1" dirty="0">
                <a:solidFill>
                  <a:srgbClr val="000000"/>
                </a:solidFill>
                <a:latin typeface="幼圆" pitchFamily="49" charset="-122"/>
                <a:ea typeface="幼圆" pitchFamily="49" charset="-122"/>
              </a:rPr>
              <a:t>正态偏差（</a:t>
            </a:r>
            <a:r>
              <a:rPr kumimoji="0" lang="en-US" altLang="zh-CN" sz="1800" b="1" dirty="0">
                <a:solidFill>
                  <a:srgbClr val="000000"/>
                </a:solidFill>
                <a:latin typeface="幼圆" pitchFamily="49" charset="-122"/>
                <a:ea typeface="幼圆" pitchFamily="49" charset="-122"/>
              </a:rPr>
              <a:t>RND</a:t>
            </a:r>
            <a:r>
              <a:rPr kumimoji="0" lang="zh-CN" altLang="en-US" sz="1800" b="1" dirty="0">
                <a:solidFill>
                  <a:srgbClr val="000000"/>
                </a:solidFill>
                <a:latin typeface="幼圆" pitchFamily="49" charset="-122"/>
                <a:ea typeface="幼圆" pitchFamily="49" charset="-122"/>
              </a:rPr>
              <a:t>）（百万）   （</a:t>
            </a:r>
            <a:r>
              <a:rPr kumimoji="0" lang="en-US" altLang="zh-CN" sz="1800" b="1" dirty="0">
                <a:solidFill>
                  <a:srgbClr val="000000"/>
                </a:solidFill>
                <a:latin typeface="幼圆" pitchFamily="49" charset="-122"/>
                <a:ea typeface="幼圆" pitchFamily="49" charset="-122"/>
              </a:rPr>
              <a:t>%</a:t>
            </a:r>
            <a:r>
              <a:rPr kumimoji="0" lang="zh-CN" altLang="en-US" sz="1800" b="1" dirty="0">
                <a:solidFill>
                  <a:srgbClr val="000000"/>
                </a:solidFill>
                <a:latin typeface="幼圆" pitchFamily="49" charset="-122"/>
                <a:ea typeface="幼圆" pitchFamily="49" charset="-122"/>
              </a:rPr>
              <a:t>）</a:t>
            </a:r>
          </a:p>
        </p:txBody>
      </p:sp>
      <p:sp>
        <p:nvSpPr>
          <p:cNvPr id="280616" name="Rectangle 40">
            <a:extLst>
              <a:ext uri="{FF2B5EF4-FFF2-40B4-BE49-F238E27FC236}">
                <a16:creationId xmlns:a16="http://schemas.microsoft.com/office/drawing/2014/main" id="{04C616B2-14E5-2DBF-840B-7737B484941C}"/>
              </a:ext>
            </a:extLst>
          </p:cNvPr>
          <p:cNvSpPr>
            <a:spLocks noChangeArrowheads="1"/>
          </p:cNvSpPr>
          <p:nvPr/>
        </p:nvSpPr>
        <p:spPr bwMode="auto">
          <a:xfrm>
            <a:off x="468313" y="1231900"/>
            <a:ext cx="7991475" cy="701675"/>
          </a:xfrm>
          <a:prstGeom prst="rect">
            <a:avLst/>
          </a:prstGeom>
          <a:noFill/>
          <a:ln>
            <a:noFill/>
          </a:ln>
          <a:effectLst/>
          <a:extLst>
            <a:ext uri="{909E8E84-426E-40DD-AFC4-6F175D3DCCD1}">
              <a14:hiddenFill xmlns:a14="http://schemas.microsoft.com/office/drawing/2010/main">
                <a:gradFill rotWithShape="0">
                  <a:gsLst>
                    <a:gs pos="0">
                      <a:srgbClr val="036D7B"/>
                    </a:gs>
                    <a:gs pos="100000">
                      <a:srgbClr val="CCFFFF"/>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defTabSz="7874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defTabSz="78740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defTabSz="7874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defTabSz="7874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defTabSz="7874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defTabSz="7874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0" lang="zh-CN" altLang="en-US" sz="2000" b="1" dirty="0">
                <a:solidFill>
                  <a:srgbClr val="000000"/>
                </a:solidFill>
                <a:latin typeface="Arial" panose="020B0604020202020204" pitchFamily="34" charset="0"/>
                <a:ea typeface="幼圆" pitchFamily="49" charset="-122"/>
              </a:rPr>
              <a:t>现抽取一套随机变量（</a:t>
            </a:r>
            <a:r>
              <a:rPr kumimoji="0" lang="zh-CN" altLang="en-US" sz="2000" b="1" dirty="0">
                <a:solidFill>
                  <a:srgbClr val="FF0000"/>
                </a:solidFill>
                <a:latin typeface="Arial" panose="020B0604020202020204" pitchFamily="34" charset="0"/>
                <a:ea typeface="幼圆" pitchFamily="49" charset="-122"/>
              </a:rPr>
              <a:t>每次选择的随机数包含寿命和收益两个变量</a:t>
            </a:r>
            <a:r>
              <a:rPr kumimoji="0" lang="zh-CN" altLang="en-US" sz="2000" b="1" dirty="0">
                <a:solidFill>
                  <a:srgbClr val="000000"/>
                </a:solidFill>
                <a:latin typeface="Arial" panose="020B0604020202020204" pitchFamily="34" charset="0"/>
                <a:ea typeface="幼圆" pitchFamily="49" charset="-122"/>
              </a:rPr>
              <a:t>），并计算其相应的内部收益率如下表：</a:t>
            </a:r>
          </a:p>
        </p:txBody>
      </p:sp>
      <p:sp>
        <p:nvSpPr>
          <p:cNvPr id="2" name="右箭头 1">
            <a:extLst>
              <a:ext uri="{FF2B5EF4-FFF2-40B4-BE49-F238E27FC236}">
                <a16:creationId xmlns:a16="http://schemas.microsoft.com/office/drawing/2014/main" id="{4E064FD0-63E0-A67A-A6BB-EE261580EAC4}"/>
              </a:ext>
            </a:extLst>
          </p:cNvPr>
          <p:cNvSpPr/>
          <p:nvPr/>
        </p:nvSpPr>
        <p:spPr>
          <a:xfrm>
            <a:off x="1981202" y="2414535"/>
            <a:ext cx="180690" cy="1350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右箭头 2">
            <a:extLst>
              <a:ext uri="{FF2B5EF4-FFF2-40B4-BE49-F238E27FC236}">
                <a16:creationId xmlns:a16="http://schemas.microsoft.com/office/drawing/2014/main" id="{1B5A2FBF-BA87-02B3-ED4D-7B1E723A5B20}"/>
              </a:ext>
            </a:extLst>
          </p:cNvPr>
          <p:cNvSpPr/>
          <p:nvPr/>
        </p:nvSpPr>
        <p:spPr>
          <a:xfrm>
            <a:off x="4246848" y="2401848"/>
            <a:ext cx="180690" cy="1350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0616"/>
                                        </p:tgtEl>
                                        <p:attrNameLst>
                                          <p:attrName>style.visibility</p:attrName>
                                        </p:attrNameLst>
                                      </p:cBhvr>
                                      <p:to>
                                        <p:strVal val="visible"/>
                                      </p:to>
                                    </p:set>
                                    <p:animEffect transition="in" filter="slide(fromBottom)">
                                      <p:cBhvr>
                                        <p:cTn id="7" dur="500"/>
                                        <p:tgtEl>
                                          <p:spTgt spid="280616"/>
                                        </p:tgtEl>
                                      </p:cBhvr>
                                    </p:animEffect>
                                  </p:childTnLst>
                                </p:cTn>
                              </p:par>
                              <p:par>
                                <p:cTn id="8" presetID="12" presetClass="entr" presetSubtype="4" fill="hold" nodeType="withEffect">
                                  <p:stCondLst>
                                    <p:cond delay="0"/>
                                  </p:stCondLst>
                                  <p:childTnLst>
                                    <p:set>
                                      <p:cBhvr>
                                        <p:cTn id="9" dur="1" fill="hold">
                                          <p:stCondLst>
                                            <p:cond delay="0"/>
                                          </p:stCondLst>
                                        </p:cTn>
                                        <p:tgtEl>
                                          <p:spTgt spid="280598"/>
                                        </p:tgtEl>
                                        <p:attrNameLst>
                                          <p:attrName>style.visibility</p:attrName>
                                        </p:attrNameLst>
                                      </p:cBhvr>
                                      <p:to>
                                        <p:strVal val="visible"/>
                                      </p:to>
                                    </p:set>
                                    <p:animEffect transition="in" filter="slide(fromBottom)">
                                      <p:cBhvr>
                                        <p:cTn id="10" dur="500"/>
                                        <p:tgtEl>
                                          <p:spTgt spid="2805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280598"/>
                                        </p:tgtEl>
                                        <p:attrNameLst>
                                          <p:attrName>style.visibility</p:attrName>
                                        </p:attrNameLst>
                                      </p:cBhvr>
                                      <p:to>
                                        <p:strVal val="visible"/>
                                      </p:to>
                                    </p:set>
                                    <p:animEffect transition="in" filter="slide(fromBottom)">
                                      <p:cBhvr>
                                        <p:cTn id="15" dur="500"/>
                                        <p:tgtEl>
                                          <p:spTgt spid="280598"/>
                                        </p:tgtEl>
                                      </p:cBhvr>
                                    </p:animEffect>
                                  </p:childTnLst>
                                </p:cTn>
                              </p:par>
                              <p:par>
                                <p:cTn id="16" presetID="12" presetClass="entr" presetSubtype="4" fill="hold" nodeType="withEffect">
                                  <p:stCondLst>
                                    <p:cond delay="0"/>
                                  </p:stCondLst>
                                  <p:childTnLst>
                                    <p:set>
                                      <p:cBhvr>
                                        <p:cTn id="17" dur="1" fill="hold">
                                          <p:stCondLst>
                                            <p:cond delay="0"/>
                                          </p:stCondLst>
                                        </p:cTn>
                                        <p:tgtEl>
                                          <p:spTgt spid="280599"/>
                                        </p:tgtEl>
                                        <p:attrNameLst>
                                          <p:attrName>style.visibility</p:attrName>
                                        </p:attrNameLst>
                                      </p:cBhvr>
                                      <p:to>
                                        <p:strVal val="visible"/>
                                      </p:to>
                                    </p:set>
                                    <p:animEffect transition="in" filter="slide(fromBottom)">
                                      <p:cBhvr>
                                        <p:cTn id="18" dur="500"/>
                                        <p:tgtEl>
                                          <p:spTgt spid="280599"/>
                                        </p:tgtEl>
                                      </p:cBhvr>
                                    </p:animEffect>
                                  </p:childTnLst>
                                </p:cTn>
                              </p:par>
                              <p:par>
                                <p:cTn id="19" presetID="12" presetClass="entr" presetSubtype="4" fill="hold" nodeType="withEffect">
                                  <p:stCondLst>
                                    <p:cond delay="0"/>
                                  </p:stCondLst>
                                  <p:childTnLst>
                                    <p:set>
                                      <p:cBhvr>
                                        <p:cTn id="20" dur="1" fill="hold">
                                          <p:stCondLst>
                                            <p:cond delay="0"/>
                                          </p:stCondLst>
                                        </p:cTn>
                                        <p:tgtEl>
                                          <p:spTgt spid="280600"/>
                                        </p:tgtEl>
                                        <p:attrNameLst>
                                          <p:attrName>style.visibility</p:attrName>
                                        </p:attrNameLst>
                                      </p:cBhvr>
                                      <p:to>
                                        <p:strVal val="visible"/>
                                      </p:to>
                                    </p:set>
                                    <p:animEffect transition="in" filter="slide(fromBottom)">
                                      <p:cBhvr>
                                        <p:cTn id="21" dur="500"/>
                                        <p:tgtEl>
                                          <p:spTgt spid="280600"/>
                                        </p:tgtEl>
                                      </p:cBhvr>
                                    </p:animEffect>
                                  </p:childTnLst>
                                </p:cTn>
                              </p:par>
                              <p:par>
                                <p:cTn id="22" presetID="12" presetClass="entr" presetSubtype="4" fill="hold" nodeType="withEffect">
                                  <p:stCondLst>
                                    <p:cond delay="0"/>
                                  </p:stCondLst>
                                  <p:childTnLst>
                                    <p:set>
                                      <p:cBhvr>
                                        <p:cTn id="23" dur="1" fill="hold">
                                          <p:stCondLst>
                                            <p:cond delay="0"/>
                                          </p:stCondLst>
                                        </p:cTn>
                                        <p:tgtEl>
                                          <p:spTgt spid="280601"/>
                                        </p:tgtEl>
                                        <p:attrNameLst>
                                          <p:attrName>style.visibility</p:attrName>
                                        </p:attrNameLst>
                                      </p:cBhvr>
                                      <p:to>
                                        <p:strVal val="visible"/>
                                      </p:to>
                                    </p:set>
                                    <p:animEffect transition="in" filter="slide(fromBottom)">
                                      <p:cBhvr>
                                        <p:cTn id="24" dur="500"/>
                                        <p:tgtEl>
                                          <p:spTgt spid="280601"/>
                                        </p:tgtEl>
                                      </p:cBhvr>
                                    </p:animEffect>
                                  </p:childTnLst>
                                </p:cTn>
                              </p:par>
                              <p:par>
                                <p:cTn id="25" presetID="12" presetClass="entr" presetSubtype="4" fill="hold" nodeType="withEffect">
                                  <p:stCondLst>
                                    <p:cond delay="0"/>
                                  </p:stCondLst>
                                  <p:childTnLst>
                                    <p:set>
                                      <p:cBhvr>
                                        <p:cTn id="26" dur="1" fill="hold">
                                          <p:stCondLst>
                                            <p:cond delay="0"/>
                                          </p:stCondLst>
                                        </p:cTn>
                                        <p:tgtEl>
                                          <p:spTgt spid="280602"/>
                                        </p:tgtEl>
                                        <p:attrNameLst>
                                          <p:attrName>style.visibility</p:attrName>
                                        </p:attrNameLst>
                                      </p:cBhvr>
                                      <p:to>
                                        <p:strVal val="visible"/>
                                      </p:to>
                                    </p:set>
                                    <p:animEffect transition="in" filter="slide(fromBottom)">
                                      <p:cBhvr>
                                        <p:cTn id="27" dur="500"/>
                                        <p:tgtEl>
                                          <p:spTgt spid="280602"/>
                                        </p:tgtEl>
                                      </p:cBhvr>
                                    </p:animEffect>
                                  </p:childTnLst>
                                </p:cTn>
                              </p:par>
                              <p:par>
                                <p:cTn id="28" presetID="12" presetClass="entr" presetSubtype="4" fill="hold" nodeType="withEffect">
                                  <p:stCondLst>
                                    <p:cond delay="0"/>
                                  </p:stCondLst>
                                  <p:childTnLst>
                                    <p:set>
                                      <p:cBhvr>
                                        <p:cTn id="29" dur="1" fill="hold">
                                          <p:stCondLst>
                                            <p:cond delay="0"/>
                                          </p:stCondLst>
                                        </p:cTn>
                                        <p:tgtEl>
                                          <p:spTgt spid="280603"/>
                                        </p:tgtEl>
                                        <p:attrNameLst>
                                          <p:attrName>style.visibility</p:attrName>
                                        </p:attrNameLst>
                                      </p:cBhvr>
                                      <p:to>
                                        <p:strVal val="visible"/>
                                      </p:to>
                                    </p:set>
                                    <p:animEffect transition="in" filter="slide(fromBottom)">
                                      <p:cBhvr>
                                        <p:cTn id="30" dur="500"/>
                                        <p:tgtEl>
                                          <p:spTgt spid="280603"/>
                                        </p:tgtEl>
                                      </p:cBhvr>
                                    </p:animEffect>
                                  </p:childTnLst>
                                </p:cTn>
                              </p:par>
                              <p:par>
                                <p:cTn id="31" presetID="12" presetClass="entr" presetSubtype="4" fill="hold" nodeType="withEffect">
                                  <p:stCondLst>
                                    <p:cond delay="0"/>
                                  </p:stCondLst>
                                  <p:childTnLst>
                                    <p:set>
                                      <p:cBhvr>
                                        <p:cTn id="32" dur="1" fill="hold">
                                          <p:stCondLst>
                                            <p:cond delay="0"/>
                                          </p:stCondLst>
                                        </p:cTn>
                                        <p:tgtEl>
                                          <p:spTgt spid="280604"/>
                                        </p:tgtEl>
                                        <p:attrNameLst>
                                          <p:attrName>style.visibility</p:attrName>
                                        </p:attrNameLst>
                                      </p:cBhvr>
                                      <p:to>
                                        <p:strVal val="visible"/>
                                      </p:to>
                                    </p:set>
                                    <p:animEffect transition="in" filter="slide(fromBottom)">
                                      <p:cBhvr>
                                        <p:cTn id="33" dur="500"/>
                                        <p:tgtEl>
                                          <p:spTgt spid="280604"/>
                                        </p:tgtEl>
                                      </p:cBhvr>
                                    </p:animEffect>
                                  </p:childTnLst>
                                </p:cTn>
                              </p:par>
                              <p:par>
                                <p:cTn id="34" presetID="12" presetClass="entr" presetSubtype="4" fill="hold" nodeType="withEffect">
                                  <p:stCondLst>
                                    <p:cond delay="0"/>
                                  </p:stCondLst>
                                  <p:childTnLst>
                                    <p:set>
                                      <p:cBhvr>
                                        <p:cTn id="35" dur="1" fill="hold">
                                          <p:stCondLst>
                                            <p:cond delay="0"/>
                                          </p:stCondLst>
                                        </p:cTn>
                                        <p:tgtEl>
                                          <p:spTgt spid="280605"/>
                                        </p:tgtEl>
                                        <p:attrNameLst>
                                          <p:attrName>style.visibility</p:attrName>
                                        </p:attrNameLst>
                                      </p:cBhvr>
                                      <p:to>
                                        <p:strVal val="visible"/>
                                      </p:to>
                                    </p:set>
                                    <p:animEffect transition="in" filter="slide(fromBottom)">
                                      <p:cBhvr>
                                        <p:cTn id="36" dur="500"/>
                                        <p:tgtEl>
                                          <p:spTgt spid="280605"/>
                                        </p:tgtEl>
                                      </p:cBhvr>
                                    </p:animEffect>
                                  </p:childTnLst>
                                </p:cTn>
                              </p:par>
                              <p:par>
                                <p:cTn id="37" presetID="12" presetClass="entr" presetSubtype="4" fill="hold" nodeType="withEffect">
                                  <p:stCondLst>
                                    <p:cond delay="0"/>
                                  </p:stCondLst>
                                  <p:childTnLst>
                                    <p:set>
                                      <p:cBhvr>
                                        <p:cTn id="38" dur="1" fill="hold">
                                          <p:stCondLst>
                                            <p:cond delay="0"/>
                                          </p:stCondLst>
                                        </p:cTn>
                                        <p:tgtEl>
                                          <p:spTgt spid="280606"/>
                                        </p:tgtEl>
                                        <p:attrNameLst>
                                          <p:attrName>style.visibility</p:attrName>
                                        </p:attrNameLst>
                                      </p:cBhvr>
                                      <p:to>
                                        <p:strVal val="visible"/>
                                      </p:to>
                                    </p:set>
                                    <p:animEffect transition="in" filter="slide(fromBottom)">
                                      <p:cBhvr>
                                        <p:cTn id="39" dur="500"/>
                                        <p:tgtEl>
                                          <p:spTgt spid="280606"/>
                                        </p:tgtEl>
                                      </p:cBhvr>
                                    </p:animEffect>
                                  </p:childTnLst>
                                </p:cTn>
                              </p:par>
                              <p:par>
                                <p:cTn id="40" presetID="12" presetClass="entr" presetSubtype="4" fill="hold" nodeType="withEffect">
                                  <p:stCondLst>
                                    <p:cond delay="0"/>
                                  </p:stCondLst>
                                  <p:childTnLst>
                                    <p:set>
                                      <p:cBhvr>
                                        <p:cTn id="41" dur="1" fill="hold">
                                          <p:stCondLst>
                                            <p:cond delay="0"/>
                                          </p:stCondLst>
                                        </p:cTn>
                                        <p:tgtEl>
                                          <p:spTgt spid="280607"/>
                                        </p:tgtEl>
                                        <p:attrNameLst>
                                          <p:attrName>style.visibility</p:attrName>
                                        </p:attrNameLst>
                                      </p:cBhvr>
                                      <p:to>
                                        <p:strVal val="visible"/>
                                      </p:to>
                                    </p:set>
                                    <p:animEffect transition="in" filter="slide(fromBottom)">
                                      <p:cBhvr>
                                        <p:cTn id="42" dur="500"/>
                                        <p:tgtEl>
                                          <p:spTgt spid="280607"/>
                                        </p:tgtEl>
                                      </p:cBhvr>
                                    </p:animEffect>
                                  </p:childTnLst>
                                </p:cTn>
                              </p:par>
                              <p:par>
                                <p:cTn id="43" presetID="12" presetClass="entr" presetSubtype="4" fill="hold" nodeType="withEffect">
                                  <p:stCondLst>
                                    <p:cond delay="0"/>
                                  </p:stCondLst>
                                  <p:childTnLst>
                                    <p:set>
                                      <p:cBhvr>
                                        <p:cTn id="44" dur="1" fill="hold">
                                          <p:stCondLst>
                                            <p:cond delay="0"/>
                                          </p:stCondLst>
                                        </p:cTn>
                                        <p:tgtEl>
                                          <p:spTgt spid="280608"/>
                                        </p:tgtEl>
                                        <p:attrNameLst>
                                          <p:attrName>style.visibility</p:attrName>
                                        </p:attrNameLst>
                                      </p:cBhvr>
                                      <p:to>
                                        <p:strVal val="visible"/>
                                      </p:to>
                                    </p:set>
                                    <p:animEffect transition="in" filter="slide(fromBottom)">
                                      <p:cBhvr>
                                        <p:cTn id="45" dur="500"/>
                                        <p:tgtEl>
                                          <p:spTgt spid="280608"/>
                                        </p:tgtEl>
                                      </p:cBhvr>
                                    </p:animEffect>
                                  </p:childTnLst>
                                </p:cTn>
                              </p:par>
                              <p:par>
                                <p:cTn id="46" presetID="12" presetClass="entr" presetSubtype="4" fill="hold" nodeType="withEffect">
                                  <p:stCondLst>
                                    <p:cond delay="0"/>
                                  </p:stCondLst>
                                  <p:childTnLst>
                                    <p:set>
                                      <p:cBhvr>
                                        <p:cTn id="47" dur="1" fill="hold">
                                          <p:stCondLst>
                                            <p:cond delay="0"/>
                                          </p:stCondLst>
                                        </p:cTn>
                                        <p:tgtEl>
                                          <p:spTgt spid="280609"/>
                                        </p:tgtEl>
                                        <p:attrNameLst>
                                          <p:attrName>style.visibility</p:attrName>
                                        </p:attrNameLst>
                                      </p:cBhvr>
                                      <p:to>
                                        <p:strVal val="visible"/>
                                      </p:to>
                                    </p:set>
                                    <p:animEffect transition="in" filter="slide(fromBottom)">
                                      <p:cBhvr>
                                        <p:cTn id="48" dur="500"/>
                                        <p:tgtEl>
                                          <p:spTgt spid="280609"/>
                                        </p:tgtEl>
                                      </p:cBhvr>
                                    </p:animEffect>
                                  </p:childTnLst>
                                </p:cTn>
                              </p:par>
                              <p:par>
                                <p:cTn id="49" presetID="12" presetClass="entr" presetSubtype="4" fill="hold" nodeType="withEffect">
                                  <p:stCondLst>
                                    <p:cond delay="0"/>
                                  </p:stCondLst>
                                  <p:childTnLst>
                                    <p:set>
                                      <p:cBhvr>
                                        <p:cTn id="50" dur="1" fill="hold">
                                          <p:stCondLst>
                                            <p:cond delay="0"/>
                                          </p:stCondLst>
                                        </p:cTn>
                                        <p:tgtEl>
                                          <p:spTgt spid="280610"/>
                                        </p:tgtEl>
                                        <p:attrNameLst>
                                          <p:attrName>style.visibility</p:attrName>
                                        </p:attrNameLst>
                                      </p:cBhvr>
                                      <p:to>
                                        <p:strVal val="visible"/>
                                      </p:to>
                                    </p:set>
                                    <p:animEffect transition="in" filter="slide(fromBottom)">
                                      <p:cBhvr>
                                        <p:cTn id="51" dur="500"/>
                                        <p:tgtEl>
                                          <p:spTgt spid="280610"/>
                                        </p:tgtEl>
                                      </p:cBhvr>
                                    </p:animEffect>
                                  </p:childTnLst>
                                </p:cTn>
                              </p:par>
                              <p:par>
                                <p:cTn id="52" presetID="12" presetClass="entr" presetSubtype="4" fill="hold" nodeType="withEffect">
                                  <p:stCondLst>
                                    <p:cond delay="0"/>
                                  </p:stCondLst>
                                  <p:childTnLst>
                                    <p:set>
                                      <p:cBhvr>
                                        <p:cTn id="53" dur="1" fill="hold">
                                          <p:stCondLst>
                                            <p:cond delay="0"/>
                                          </p:stCondLst>
                                        </p:cTn>
                                        <p:tgtEl>
                                          <p:spTgt spid="280611"/>
                                        </p:tgtEl>
                                        <p:attrNameLst>
                                          <p:attrName>style.visibility</p:attrName>
                                        </p:attrNameLst>
                                      </p:cBhvr>
                                      <p:to>
                                        <p:strVal val="visible"/>
                                      </p:to>
                                    </p:set>
                                    <p:animEffect transition="in" filter="slide(fromBottom)">
                                      <p:cBhvr>
                                        <p:cTn id="54" dur="500"/>
                                        <p:tgtEl>
                                          <p:spTgt spid="280611"/>
                                        </p:tgtEl>
                                      </p:cBhvr>
                                    </p:animEffect>
                                  </p:childTnLst>
                                </p:cTn>
                              </p:par>
                              <p:par>
                                <p:cTn id="55" presetID="12" presetClass="entr" presetSubtype="4" fill="hold" nodeType="withEffect">
                                  <p:stCondLst>
                                    <p:cond delay="0"/>
                                  </p:stCondLst>
                                  <p:childTnLst>
                                    <p:set>
                                      <p:cBhvr>
                                        <p:cTn id="56" dur="1" fill="hold">
                                          <p:stCondLst>
                                            <p:cond delay="0"/>
                                          </p:stCondLst>
                                        </p:cTn>
                                        <p:tgtEl>
                                          <p:spTgt spid="280612"/>
                                        </p:tgtEl>
                                        <p:attrNameLst>
                                          <p:attrName>style.visibility</p:attrName>
                                        </p:attrNameLst>
                                      </p:cBhvr>
                                      <p:to>
                                        <p:strVal val="visible"/>
                                      </p:to>
                                    </p:set>
                                    <p:animEffect transition="in" filter="slide(fromBottom)">
                                      <p:cBhvr>
                                        <p:cTn id="57" dur="500"/>
                                        <p:tgtEl>
                                          <p:spTgt spid="280612"/>
                                        </p:tgtEl>
                                      </p:cBhvr>
                                    </p:animEffect>
                                  </p:childTnLst>
                                </p:cTn>
                              </p:par>
                              <p:par>
                                <p:cTn id="58" presetID="12" presetClass="entr" presetSubtype="4" fill="hold" nodeType="withEffect">
                                  <p:stCondLst>
                                    <p:cond delay="0"/>
                                  </p:stCondLst>
                                  <p:childTnLst>
                                    <p:set>
                                      <p:cBhvr>
                                        <p:cTn id="59" dur="1" fill="hold">
                                          <p:stCondLst>
                                            <p:cond delay="0"/>
                                          </p:stCondLst>
                                        </p:cTn>
                                        <p:tgtEl>
                                          <p:spTgt spid="280613"/>
                                        </p:tgtEl>
                                        <p:attrNameLst>
                                          <p:attrName>style.visibility</p:attrName>
                                        </p:attrNameLst>
                                      </p:cBhvr>
                                      <p:to>
                                        <p:strVal val="visible"/>
                                      </p:to>
                                    </p:set>
                                    <p:animEffect transition="in" filter="slide(fromBottom)">
                                      <p:cBhvr>
                                        <p:cTn id="60" dur="500"/>
                                        <p:tgtEl>
                                          <p:spTgt spid="280613"/>
                                        </p:tgtEl>
                                      </p:cBhvr>
                                    </p:animEffect>
                                  </p:childTnLst>
                                </p:cTn>
                              </p:par>
                              <p:par>
                                <p:cTn id="61" presetID="12" presetClass="entr" presetSubtype="4" fill="hold" nodeType="withEffect">
                                  <p:stCondLst>
                                    <p:cond delay="0"/>
                                  </p:stCondLst>
                                  <p:childTnLst>
                                    <p:set>
                                      <p:cBhvr>
                                        <p:cTn id="62" dur="1" fill="hold">
                                          <p:stCondLst>
                                            <p:cond delay="0"/>
                                          </p:stCondLst>
                                        </p:cTn>
                                        <p:tgtEl>
                                          <p:spTgt spid="280614"/>
                                        </p:tgtEl>
                                        <p:attrNameLst>
                                          <p:attrName>style.visibility</p:attrName>
                                        </p:attrNameLst>
                                      </p:cBhvr>
                                      <p:to>
                                        <p:strVal val="visible"/>
                                      </p:to>
                                    </p:set>
                                    <p:animEffect transition="in" filter="slide(fromBottom)">
                                      <p:cBhvr>
                                        <p:cTn id="63" dur="500"/>
                                        <p:tgtEl>
                                          <p:spTgt spid="280614"/>
                                        </p:tgtEl>
                                      </p:cBhvr>
                                    </p:animEffect>
                                  </p:childTnLst>
                                </p:cTn>
                              </p:par>
                              <p:par>
                                <p:cTn id="64" presetID="12" presetClass="entr" presetSubtype="4" fill="hold" nodeType="withEffect">
                                  <p:stCondLst>
                                    <p:cond delay="0"/>
                                  </p:stCondLst>
                                  <p:childTnLst>
                                    <p:set>
                                      <p:cBhvr>
                                        <p:cTn id="65" dur="1" fill="hold">
                                          <p:stCondLst>
                                            <p:cond delay="0"/>
                                          </p:stCondLst>
                                        </p:cTn>
                                        <p:tgtEl>
                                          <p:spTgt spid="280615"/>
                                        </p:tgtEl>
                                        <p:attrNameLst>
                                          <p:attrName>style.visibility</p:attrName>
                                        </p:attrNameLst>
                                      </p:cBhvr>
                                      <p:to>
                                        <p:strVal val="visible"/>
                                      </p:to>
                                    </p:set>
                                    <p:animEffect transition="in" filter="slide(fromBottom)">
                                      <p:cBhvr>
                                        <p:cTn id="66" dur="500"/>
                                        <p:tgtEl>
                                          <p:spTgt spid="280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98" grpId="0" animBg="1"/>
      <p:bldP spid="280598" grpId="1" animBg="1"/>
      <p:bldP spid="280599" grpId="0"/>
      <p:bldP spid="280600" grpId="0"/>
      <p:bldP spid="280601" grpId="0"/>
      <p:bldP spid="280602" grpId="0"/>
      <p:bldP spid="280603" grpId="0"/>
      <p:bldP spid="280604" grpId="0"/>
      <p:bldP spid="280605" grpId="0"/>
      <p:bldP spid="280615" grpId="0"/>
      <p:bldP spid="2806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a:extLst>
              <a:ext uri="{FF2B5EF4-FFF2-40B4-BE49-F238E27FC236}">
                <a16:creationId xmlns:a16="http://schemas.microsoft.com/office/drawing/2014/main" id="{3E6ED7FD-EA7C-D81A-4B62-0E0C6B1E0AD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19EB7D2-7A9A-4644-9A68-4F866BBDCBA6}" type="slidenum">
              <a:rPr kumimoji="0" lang="en-US" altLang="zh-CN" sz="1000">
                <a:solidFill>
                  <a:schemeClr val="bg2"/>
                </a:solidFill>
                <a:ea typeface="华文行楷" panose="02010800040101010101" pitchFamily="2" charset="-122"/>
              </a:rPr>
              <a:pPr>
                <a:spcBef>
                  <a:spcPct val="0"/>
                </a:spcBef>
                <a:buClrTx/>
                <a:buSzTx/>
                <a:buFontTx/>
                <a:buNone/>
              </a:pPr>
              <a:t>57</a:t>
            </a:fld>
            <a:endParaRPr kumimoji="0" lang="en-US" altLang="zh-CN" sz="1000">
              <a:solidFill>
                <a:schemeClr val="bg2"/>
              </a:solidFill>
              <a:ea typeface="华文行楷" panose="02010800040101010101" pitchFamily="2" charset="-122"/>
            </a:endParaRPr>
          </a:p>
        </p:txBody>
      </p:sp>
      <p:sp>
        <p:nvSpPr>
          <p:cNvPr id="93187" name="Rectangle 2">
            <a:extLst>
              <a:ext uri="{FF2B5EF4-FFF2-40B4-BE49-F238E27FC236}">
                <a16:creationId xmlns:a16="http://schemas.microsoft.com/office/drawing/2014/main" id="{8C33D453-9086-8AFB-D2FB-A72D06A2631A}"/>
              </a:ext>
            </a:extLst>
          </p:cNvPr>
          <p:cNvSpPr>
            <a:spLocks noGrp="1" noChangeArrowheads="1"/>
          </p:cNvSpPr>
          <p:nvPr>
            <p:ph type="title"/>
          </p:nvPr>
        </p:nvSpPr>
        <p:spPr/>
        <p:txBody>
          <a:bodyPr/>
          <a:lstStyle/>
          <a:p>
            <a:pPr eaLnBrk="1" hangingPunct="1"/>
            <a:r>
              <a:rPr lang="zh-CN" altLang="en-US"/>
              <a:t>风险分析</a:t>
            </a:r>
          </a:p>
        </p:txBody>
      </p:sp>
      <p:sp>
        <p:nvSpPr>
          <p:cNvPr id="281604" name="Text Box 4">
            <a:extLst>
              <a:ext uri="{FF2B5EF4-FFF2-40B4-BE49-F238E27FC236}">
                <a16:creationId xmlns:a16="http://schemas.microsoft.com/office/drawing/2014/main" id="{5516D7C8-389B-9279-BB34-D80B4872C444}"/>
              </a:ext>
            </a:extLst>
          </p:cNvPr>
          <p:cNvSpPr txBox="1">
            <a:spLocks noChangeArrowheads="1"/>
          </p:cNvSpPr>
          <p:nvPr/>
        </p:nvSpPr>
        <p:spPr bwMode="auto">
          <a:xfrm>
            <a:off x="296525" y="1360930"/>
            <a:ext cx="3582199" cy="135857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kumimoji="0" lang="zh-CN" altLang="en-US" sz="1900" b="1" dirty="0">
                <a:solidFill>
                  <a:srgbClr val="000000"/>
                </a:solidFill>
                <a:latin typeface="幼圆" pitchFamily="49" charset="-122"/>
                <a:ea typeface="幼圆" pitchFamily="49" charset="-122"/>
              </a:rPr>
              <a:t>将内部收益率计算结果以</a:t>
            </a:r>
            <a:r>
              <a:rPr kumimoji="0" lang="en-US" altLang="zh-CN" sz="1900" b="1" dirty="0">
                <a:solidFill>
                  <a:srgbClr val="000000"/>
                </a:solidFill>
                <a:latin typeface="幼圆" pitchFamily="49" charset="-122"/>
                <a:ea typeface="幼圆" pitchFamily="49" charset="-122"/>
              </a:rPr>
              <a:t>1%</a:t>
            </a:r>
            <a:r>
              <a:rPr kumimoji="0" lang="zh-CN" altLang="en-US" sz="1900" b="1" dirty="0">
                <a:solidFill>
                  <a:srgbClr val="000000"/>
                </a:solidFill>
                <a:latin typeface="幼圆" pitchFamily="49" charset="-122"/>
                <a:ea typeface="幼圆" pitchFamily="49" charset="-122"/>
              </a:rPr>
              <a:t>为级差划分为若干级，可画出内部收益率频率分布的直方图：</a:t>
            </a:r>
          </a:p>
        </p:txBody>
      </p:sp>
      <p:pic>
        <p:nvPicPr>
          <p:cNvPr id="2" name="图片 1">
            <a:extLst>
              <a:ext uri="{FF2B5EF4-FFF2-40B4-BE49-F238E27FC236}">
                <a16:creationId xmlns:a16="http://schemas.microsoft.com/office/drawing/2014/main" id="{10A5E530-D23B-AA88-F672-89D2B8B0C5E7}"/>
              </a:ext>
            </a:extLst>
          </p:cNvPr>
          <p:cNvPicPr>
            <a:picLocks noChangeAspect="1"/>
          </p:cNvPicPr>
          <p:nvPr/>
        </p:nvPicPr>
        <p:blipFill>
          <a:blip r:embed="rId2"/>
          <a:stretch>
            <a:fillRect/>
          </a:stretch>
        </p:blipFill>
        <p:spPr>
          <a:xfrm>
            <a:off x="280644" y="3022454"/>
            <a:ext cx="4254203" cy="2292280"/>
          </a:xfrm>
          <a:prstGeom prst="rect">
            <a:avLst/>
          </a:prstGeom>
        </p:spPr>
      </p:pic>
      <p:sp>
        <p:nvSpPr>
          <p:cNvPr id="3" name="Text Box 4">
            <a:extLst>
              <a:ext uri="{FF2B5EF4-FFF2-40B4-BE49-F238E27FC236}">
                <a16:creationId xmlns:a16="http://schemas.microsoft.com/office/drawing/2014/main" id="{C64D44E8-82C7-54BF-BC0A-95AAFE25DC09}"/>
              </a:ext>
            </a:extLst>
          </p:cNvPr>
          <p:cNvSpPr txBox="1">
            <a:spLocks noChangeArrowheads="1"/>
          </p:cNvSpPr>
          <p:nvPr/>
        </p:nvSpPr>
        <p:spPr bwMode="auto">
          <a:xfrm>
            <a:off x="4630030" y="1418352"/>
            <a:ext cx="3744913" cy="402129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marL="285750" indent="-285750" eaLnBrk="1" hangingPunct="1">
              <a:lnSpc>
                <a:spcPts val="2820"/>
              </a:lnSpc>
              <a:spcBef>
                <a:spcPct val="0"/>
              </a:spcBef>
              <a:buClrTx/>
              <a:buSzTx/>
              <a:buFont typeface="Wingdings" pitchFamily="2" charset="2"/>
              <a:buChar char="ü"/>
            </a:pPr>
            <a:r>
              <a:rPr kumimoji="0" lang="zh-CN" altLang="en-US" sz="1600" dirty="0">
                <a:solidFill>
                  <a:srgbClr val="002060"/>
                </a:solidFill>
                <a:latin typeface="幼圆" pitchFamily="49" charset="-122"/>
                <a:ea typeface="幼圆" pitchFamily="49" charset="-122"/>
              </a:rPr>
              <a:t>由图可以求出内部收益率取值发生在某一区间的相对频率，这个频率可以近似看作内部收益率取值发生的概率。模拟中样本数量越多，相对频率与实际取值越接近。</a:t>
            </a:r>
            <a:endParaRPr kumimoji="0" lang="en-US" altLang="zh-CN" sz="1600" dirty="0">
              <a:solidFill>
                <a:srgbClr val="002060"/>
              </a:solidFill>
              <a:latin typeface="幼圆" pitchFamily="49" charset="-122"/>
              <a:ea typeface="幼圆" pitchFamily="49" charset="-122"/>
            </a:endParaRPr>
          </a:p>
          <a:p>
            <a:pPr marL="285750" indent="-285750" eaLnBrk="1" hangingPunct="1">
              <a:lnSpc>
                <a:spcPts val="2820"/>
              </a:lnSpc>
              <a:spcBef>
                <a:spcPct val="0"/>
              </a:spcBef>
              <a:buClrTx/>
              <a:buSzTx/>
              <a:buFont typeface="Wingdings" pitchFamily="2" charset="2"/>
              <a:buChar char="ü"/>
            </a:pPr>
            <a:endParaRPr kumimoji="0" lang="en-US" altLang="zh-CN" sz="1600" dirty="0">
              <a:solidFill>
                <a:srgbClr val="002060"/>
              </a:solidFill>
              <a:latin typeface="幼圆" pitchFamily="49" charset="-122"/>
              <a:ea typeface="幼圆" pitchFamily="49" charset="-122"/>
            </a:endParaRPr>
          </a:p>
          <a:p>
            <a:pPr marL="285750" indent="-285750" eaLnBrk="1" hangingPunct="1">
              <a:lnSpc>
                <a:spcPts val="2820"/>
              </a:lnSpc>
              <a:spcBef>
                <a:spcPct val="0"/>
              </a:spcBef>
              <a:buClrTx/>
              <a:buSzTx/>
              <a:buFont typeface="Wingdings" pitchFamily="2" charset="2"/>
              <a:buChar char="ü"/>
            </a:pPr>
            <a:r>
              <a:rPr kumimoji="0" lang="zh-CN" altLang="en-US" sz="1600" dirty="0">
                <a:solidFill>
                  <a:srgbClr val="002060"/>
                </a:solidFill>
                <a:latin typeface="幼圆" pitchFamily="49" charset="-122"/>
                <a:ea typeface="幼圆" pitchFamily="49" charset="-122"/>
              </a:rPr>
              <a:t>已知内部收益率的概率分布，结合给定的基准折现率，就可以对方案的风险情况作出判断。</a:t>
            </a:r>
          </a:p>
          <a:p>
            <a:pPr eaLnBrk="1" hangingPunct="1">
              <a:lnSpc>
                <a:spcPct val="150000"/>
              </a:lnSpc>
              <a:spcBef>
                <a:spcPct val="0"/>
              </a:spcBef>
              <a:buClrTx/>
              <a:buSzTx/>
              <a:buFontTx/>
              <a:buNone/>
            </a:pPr>
            <a:endParaRPr kumimoji="0" lang="en-US" altLang="zh-CN" sz="1600" dirty="0">
              <a:solidFill>
                <a:srgbClr val="000000"/>
              </a:solidFill>
              <a:latin typeface="幼圆" pitchFamily="49" charset="-122"/>
              <a:ea typeface="幼圆" pitchFamily="49" charset="-122"/>
            </a:endParaRPr>
          </a:p>
          <a:p>
            <a:pPr eaLnBrk="1" hangingPunct="1">
              <a:lnSpc>
                <a:spcPct val="150000"/>
              </a:lnSpc>
              <a:spcBef>
                <a:spcPct val="0"/>
              </a:spcBef>
              <a:buClrTx/>
              <a:buSzTx/>
              <a:buFontTx/>
              <a:buNone/>
            </a:pPr>
            <a:endParaRPr kumimoji="0" lang="zh-CN" altLang="en-US" sz="1600" dirty="0">
              <a:solidFill>
                <a:srgbClr val="000000"/>
              </a:solidFill>
              <a:latin typeface="幼圆" pitchFamily="49" charset="-122"/>
              <a:ea typeface="幼圆" pitchFamily="49" charset="-122"/>
            </a:endParaRPr>
          </a:p>
        </p:txBody>
      </p:sp>
      <p:sp>
        <p:nvSpPr>
          <p:cNvPr id="5" name="文本框 4">
            <a:extLst>
              <a:ext uri="{FF2B5EF4-FFF2-40B4-BE49-F238E27FC236}">
                <a16:creationId xmlns:a16="http://schemas.microsoft.com/office/drawing/2014/main" id="{BCF99F03-1BF4-DB47-B4A5-DF7CA86DD18F}"/>
              </a:ext>
            </a:extLst>
          </p:cNvPr>
          <p:cNvSpPr txBox="1"/>
          <p:nvPr/>
        </p:nvSpPr>
        <p:spPr>
          <a:xfrm>
            <a:off x="431540" y="5597058"/>
            <a:ext cx="7045505" cy="646331"/>
          </a:xfrm>
          <a:prstGeom prst="rect">
            <a:avLst/>
          </a:prstGeom>
          <a:noFill/>
        </p:spPr>
        <p:txBody>
          <a:bodyPr wrap="square">
            <a:spAutoFit/>
          </a:bodyPr>
          <a:lstStyle/>
          <a:p>
            <a:r>
              <a:rPr kumimoji="0" lang="zh-CN" altLang="en-US" sz="1800" b="1" dirty="0">
                <a:solidFill>
                  <a:srgbClr val="FF0000"/>
                </a:solidFill>
                <a:latin typeface="Arial" panose="020B0604020202020204" pitchFamily="34" charset="0"/>
                <a:ea typeface="幼圆" pitchFamily="49" charset="-122"/>
              </a:rPr>
              <a:t>若本例中基准折现率为</a:t>
            </a:r>
            <a:r>
              <a:rPr kumimoji="0" lang="en-US" altLang="zh-CN" sz="1800" b="1" dirty="0">
                <a:solidFill>
                  <a:srgbClr val="FF0000"/>
                </a:solidFill>
                <a:latin typeface="Arial" panose="020B0604020202020204" pitchFamily="34" charset="0"/>
                <a:ea typeface="幼圆" pitchFamily="49" charset="-122"/>
              </a:rPr>
              <a:t>10%</a:t>
            </a:r>
            <a:r>
              <a:rPr kumimoji="0" lang="zh-CN" altLang="en-US" sz="1800" b="1" dirty="0">
                <a:solidFill>
                  <a:srgbClr val="FF0000"/>
                </a:solidFill>
                <a:latin typeface="Arial" panose="020B0604020202020204" pitchFamily="34" charset="0"/>
                <a:ea typeface="幼圆" pitchFamily="49" charset="-122"/>
              </a:rPr>
              <a:t>，则内部收益率大于</a:t>
            </a:r>
            <a:r>
              <a:rPr kumimoji="0" lang="en-US" altLang="zh-CN" sz="1800" b="1" dirty="0">
                <a:solidFill>
                  <a:srgbClr val="FF0000"/>
                </a:solidFill>
                <a:latin typeface="Arial" panose="020B0604020202020204" pitchFamily="34" charset="0"/>
                <a:ea typeface="幼圆" pitchFamily="49" charset="-122"/>
              </a:rPr>
              <a:t>10%</a:t>
            </a:r>
            <a:r>
              <a:rPr kumimoji="0" lang="zh-CN" altLang="en-US" sz="1800" b="1" dirty="0">
                <a:solidFill>
                  <a:srgbClr val="FF0000"/>
                </a:solidFill>
                <a:latin typeface="Arial" panose="020B0604020202020204" pitchFamily="34" charset="0"/>
                <a:ea typeface="幼圆" pitchFamily="49" charset="-122"/>
              </a:rPr>
              <a:t>的概率为</a:t>
            </a:r>
            <a:r>
              <a:rPr kumimoji="0" lang="en-US" altLang="zh-CN" sz="1800" b="1" dirty="0">
                <a:solidFill>
                  <a:srgbClr val="FF0000"/>
                </a:solidFill>
                <a:latin typeface="Arial" panose="020B0604020202020204" pitchFamily="34" charset="0"/>
                <a:ea typeface="幼圆" pitchFamily="49" charset="-122"/>
              </a:rPr>
              <a:t>0.92</a:t>
            </a:r>
            <a:r>
              <a:rPr lang="zh-CN" altLang="en-US" b="1" dirty="0">
                <a:solidFill>
                  <a:srgbClr val="FF0000"/>
                </a:solidFill>
                <a:latin typeface="Arial" panose="020B0604020202020204" pitchFamily="34" charset="0"/>
                <a:ea typeface="幼圆" pitchFamily="49" charset="-122"/>
              </a:rPr>
              <a:t>。</a:t>
            </a:r>
            <a:r>
              <a:rPr kumimoji="0" lang="zh-CN" altLang="en-US" sz="1800" b="1" dirty="0">
                <a:solidFill>
                  <a:srgbClr val="FF0000"/>
                </a:solidFill>
                <a:latin typeface="Arial" panose="020B0604020202020204" pitchFamily="34" charset="0"/>
                <a:ea typeface="幼圆" pitchFamily="49" charset="-122"/>
              </a:rPr>
              <a:t>故可知方案抗风险能力很强。</a:t>
            </a:r>
            <a:endParaRPr lang="zh-CN" altLang="en-US" dirty="0">
              <a:solidFill>
                <a:srgbClr val="FF0000"/>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281604">
                                            <p:txEl>
                                              <p:pRg st="0" end="0"/>
                                            </p:txEl>
                                          </p:spTgt>
                                        </p:tgtEl>
                                        <p:attrNameLst>
                                          <p:attrName>style.visibility</p:attrName>
                                        </p:attrNameLst>
                                      </p:cBhvr>
                                      <p:to>
                                        <p:strVal val="visible"/>
                                      </p:to>
                                    </p:set>
                                    <p:animEffect transition="in" filter="slide(fromBottom)">
                                      <p:cBhvr>
                                        <p:cTn id="7" dur="500"/>
                                        <p:tgtEl>
                                          <p:spTgt spid="281604">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5C96E0CF-92E8-42B4-4D42-5F3CF1600A0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66C6AEA-EF93-3743-9CE1-F8CF282DE5EF}" type="slidenum">
              <a:rPr kumimoji="0" lang="en-US" altLang="zh-CN" sz="1000">
                <a:solidFill>
                  <a:schemeClr val="bg2"/>
                </a:solidFill>
                <a:ea typeface="华文行楷" panose="02010800040101010101" pitchFamily="2" charset="-122"/>
              </a:rPr>
              <a:pPr>
                <a:spcBef>
                  <a:spcPct val="0"/>
                </a:spcBef>
                <a:buClrTx/>
                <a:buSzTx/>
                <a:buFontTx/>
                <a:buNone/>
              </a:pPr>
              <a:t>6</a:t>
            </a:fld>
            <a:endParaRPr kumimoji="0" lang="en-US" altLang="zh-CN" sz="1000">
              <a:solidFill>
                <a:schemeClr val="bg2"/>
              </a:solidFill>
              <a:ea typeface="华文行楷" panose="02010800040101010101" pitchFamily="2" charset="-122"/>
            </a:endParaRPr>
          </a:p>
        </p:txBody>
      </p:sp>
      <p:sp>
        <p:nvSpPr>
          <p:cNvPr id="247821" name="Rectangle 13">
            <a:extLst>
              <a:ext uri="{FF2B5EF4-FFF2-40B4-BE49-F238E27FC236}">
                <a16:creationId xmlns:a16="http://schemas.microsoft.com/office/drawing/2014/main" id="{FC7B1ADC-0615-B32D-B2F8-A8A146D56B96}"/>
              </a:ext>
            </a:extLst>
          </p:cNvPr>
          <p:cNvSpPr>
            <a:spLocks noChangeArrowheads="1"/>
          </p:cNvSpPr>
          <p:nvPr/>
        </p:nvSpPr>
        <p:spPr bwMode="auto">
          <a:xfrm>
            <a:off x="251520" y="1461682"/>
            <a:ext cx="8280920" cy="1462901"/>
          </a:xfrm>
          <a:prstGeom prst="rect">
            <a:avLst/>
          </a:prstGeom>
          <a:noFill/>
          <a:ln>
            <a:noFill/>
          </a:ln>
          <a:effectLst/>
          <a:extLst>
            <a:ext uri="{909E8E84-426E-40DD-AFC4-6F175D3DCCD1}">
              <a14:hiddenFill xmlns:a14="http://schemas.microsoft.com/office/drawing/2010/main">
                <a:solidFill>
                  <a:srgbClr val="EEF8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square" anchor="ctr">
            <a:spAutoFit/>
          </a:bodyPr>
          <a:lstStyle>
            <a:lvl1pPr indent="6223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indent="0" algn="just" eaLnBrk="1" hangingPunct="1">
              <a:lnSpc>
                <a:spcPct val="140000"/>
              </a:lnSpc>
              <a:spcBef>
                <a:spcPct val="0"/>
              </a:spcBef>
              <a:buClrTx/>
              <a:buSzTx/>
              <a:buFontTx/>
              <a:buNone/>
            </a:pPr>
            <a:r>
              <a:rPr kumimoji="0" lang="zh-CN" altLang="en-US" sz="2200" b="1" dirty="0">
                <a:solidFill>
                  <a:schemeClr val="tx1"/>
                </a:solidFill>
                <a:latin typeface="Microsoft YaHei" panose="020B0503020204020204" pitchFamily="34" charset="-122"/>
                <a:ea typeface="Microsoft YaHei" panose="020B0503020204020204" pitchFamily="34" charset="-122"/>
              </a:rPr>
              <a:t>风险估计，是指采用</a:t>
            </a:r>
            <a:r>
              <a:rPr kumimoji="0" lang="zh-CN" altLang="en-US" sz="2200" b="1" dirty="0">
                <a:solidFill>
                  <a:srgbClr val="FF0000"/>
                </a:solidFill>
                <a:latin typeface="Microsoft YaHei" panose="020B0503020204020204" pitchFamily="34" charset="-122"/>
                <a:ea typeface="Microsoft YaHei" panose="020B0503020204020204" pitchFamily="34" charset="-122"/>
              </a:rPr>
              <a:t>主观概率</a:t>
            </a:r>
            <a:r>
              <a:rPr kumimoji="0" lang="zh-CN" altLang="en-US" sz="2200" b="1" dirty="0">
                <a:solidFill>
                  <a:schemeClr val="tx1"/>
                </a:solidFill>
                <a:latin typeface="Microsoft YaHei" panose="020B0503020204020204" pitchFamily="34" charset="-122"/>
                <a:ea typeface="Microsoft YaHei" panose="020B0503020204020204" pitchFamily="34" charset="-122"/>
              </a:rPr>
              <a:t>和</a:t>
            </a:r>
            <a:r>
              <a:rPr kumimoji="0" lang="zh-CN" altLang="en-US" sz="2200" b="1" dirty="0">
                <a:solidFill>
                  <a:srgbClr val="FF0000"/>
                </a:solidFill>
                <a:latin typeface="Microsoft YaHei" panose="020B0503020204020204" pitchFamily="34" charset="-122"/>
                <a:ea typeface="Microsoft YaHei" panose="020B0503020204020204" pitchFamily="34" charset="-122"/>
              </a:rPr>
              <a:t>客观概率</a:t>
            </a:r>
            <a:r>
              <a:rPr kumimoji="0" lang="zh-CN" altLang="en-US" sz="2200" b="1" dirty="0">
                <a:solidFill>
                  <a:schemeClr val="tx1"/>
                </a:solidFill>
                <a:latin typeface="Microsoft YaHei" panose="020B0503020204020204" pitchFamily="34" charset="-122"/>
                <a:ea typeface="Microsoft YaHei" panose="020B0503020204020204" pitchFamily="34" charset="-122"/>
              </a:rPr>
              <a:t>的统计方法，确定风险因素的</a:t>
            </a:r>
            <a:r>
              <a:rPr kumimoji="0" lang="zh-CN" altLang="en-US" sz="2200" b="1" dirty="0">
                <a:solidFill>
                  <a:srgbClr val="C89014"/>
                </a:solidFill>
                <a:latin typeface="Microsoft YaHei" panose="020B0503020204020204" pitchFamily="34" charset="-122"/>
                <a:ea typeface="Microsoft YaHei" panose="020B0503020204020204" pitchFamily="34" charset="-122"/>
              </a:rPr>
              <a:t>概率分布</a:t>
            </a:r>
            <a:r>
              <a:rPr kumimoji="0" lang="zh-CN" altLang="en-US" sz="2200" b="1" dirty="0">
                <a:solidFill>
                  <a:schemeClr val="tx1"/>
                </a:solidFill>
                <a:latin typeface="Microsoft YaHei" panose="020B0503020204020204" pitchFamily="34" charset="-122"/>
                <a:ea typeface="Microsoft YaHei" panose="020B0503020204020204" pitchFamily="34" charset="-122"/>
              </a:rPr>
              <a:t>，运用</a:t>
            </a:r>
            <a:r>
              <a:rPr kumimoji="0" lang="zh-CN" altLang="en-US" sz="2200" b="1" dirty="0">
                <a:solidFill>
                  <a:srgbClr val="C89014"/>
                </a:solidFill>
                <a:latin typeface="Microsoft YaHei" panose="020B0503020204020204" pitchFamily="34" charset="-122"/>
                <a:ea typeface="Microsoft YaHei" panose="020B0503020204020204" pitchFamily="34" charset="-122"/>
              </a:rPr>
              <a:t>数理统计分析方法</a:t>
            </a:r>
            <a:r>
              <a:rPr kumimoji="0" lang="zh-CN" altLang="en-US" sz="2200" b="1" dirty="0">
                <a:solidFill>
                  <a:schemeClr val="tx1"/>
                </a:solidFill>
                <a:latin typeface="Microsoft YaHei" panose="020B0503020204020204" pitchFamily="34" charset="-122"/>
                <a:ea typeface="Microsoft YaHei" panose="020B0503020204020204" pitchFamily="34" charset="-122"/>
              </a:rPr>
              <a:t>，计算项目评价指标相应的</a:t>
            </a:r>
            <a:r>
              <a:rPr kumimoji="0" lang="zh-CN" altLang="en-US" sz="2200" b="1" dirty="0">
                <a:solidFill>
                  <a:srgbClr val="FF0000"/>
                </a:solidFill>
                <a:latin typeface="Microsoft YaHei" panose="020B0503020204020204" pitchFamily="34" charset="-122"/>
                <a:ea typeface="Microsoft YaHei" panose="020B0503020204020204" pitchFamily="34" charset="-122"/>
              </a:rPr>
              <a:t>概率分布或累计概率、期望值、标准差</a:t>
            </a:r>
            <a:r>
              <a:rPr kumimoji="0" lang="zh-CN" altLang="en-US" sz="2200" b="1" dirty="0">
                <a:solidFill>
                  <a:schemeClr val="tx1"/>
                </a:solidFill>
                <a:latin typeface="Microsoft YaHei" panose="020B0503020204020204" pitchFamily="34" charset="-122"/>
                <a:ea typeface="Microsoft YaHei" panose="020B0503020204020204" pitchFamily="34" charset="-122"/>
              </a:rPr>
              <a:t>。</a:t>
            </a:r>
          </a:p>
        </p:txBody>
      </p:sp>
      <p:pic>
        <p:nvPicPr>
          <p:cNvPr id="2" name="图片 1">
            <a:extLst>
              <a:ext uri="{FF2B5EF4-FFF2-40B4-BE49-F238E27FC236}">
                <a16:creationId xmlns:a16="http://schemas.microsoft.com/office/drawing/2014/main" id="{131AD6D0-87DC-53D6-93E8-34F0C79C4E45}"/>
              </a:ext>
            </a:extLst>
          </p:cNvPr>
          <p:cNvPicPr>
            <a:picLocks noChangeAspect="1"/>
          </p:cNvPicPr>
          <p:nvPr/>
        </p:nvPicPr>
        <p:blipFill>
          <a:blip r:embed="rId2"/>
          <a:stretch>
            <a:fillRect/>
          </a:stretch>
        </p:blipFill>
        <p:spPr>
          <a:xfrm>
            <a:off x="253723" y="3386089"/>
            <a:ext cx="5229085" cy="2346281"/>
          </a:xfrm>
          <a:prstGeom prst="rect">
            <a:avLst/>
          </a:prstGeom>
        </p:spPr>
      </p:pic>
      <p:pic>
        <p:nvPicPr>
          <p:cNvPr id="3" name="图片 2">
            <a:extLst>
              <a:ext uri="{FF2B5EF4-FFF2-40B4-BE49-F238E27FC236}">
                <a16:creationId xmlns:a16="http://schemas.microsoft.com/office/drawing/2014/main" id="{12DDCAC6-0B09-B5B1-D912-7B0BD03C1BFE}"/>
              </a:ext>
            </a:extLst>
          </p:cNvPr>
          <p:cNvPicPr>
            <a:picLocks noChangeAspect="1"/>
          </p:cNvPicPr>
          <p:nvPr/>
        </p:nvPicPr>
        <p:blipFill>
          <a:blip r:embed="rId3"/>
          <a:stretch>
            <a:fillRect/>
          </a:stretch>
        </p:blipFill>
        <p:spPr>
          <a:xfrm>
            <a:off x="5310944" y="3386089"/>
            <a:ext cx="3834092" cy="2346280"/>
          </a:xfrm>
          <a:prstGeom prst="rect">
            <a:avLst/>
          </a:prstGeom>
        </p:spPr>
      </p:pic>
      <p:sp>
        <p:nvSpPr>
          <p:cNvPr id="5" name="Rectangle 2">
            <a:extLst>
              <a:ext uri="{FF2B5EF4-FFF2-40B4-BE49-F238E27FC236}">
                <a16:creationId xmlns:a16="http://schemas.microsoft.com/office/drawing/2014/main" id="{0263ACCA-F3A2-E807-09BD-A7C884DA8B40}"/>
              </a:ext>
            </a:extLst>
          </p:cNvPr>
          <p:cNvSpPr>
            <a:spLocks noGrp="1" noChangeArrowheads="1"/>
          </p:cNvSpPr>
          <p:nvPr>
            <p:ph type="title"/>
          </p:nvPr>
        </p:nvSpPr>
        <p:spPr>
          <a:xfrm>
            <a:off x="1150938" y="142875"/>
            <a:ext cx="7793037" cy="838200"/>
          </a:xfrm>
        </p:spPr>
        <p:txBody>
          <a:bodyPr/>
          <a:lstStyle/>
          <a:p>
            <a:pPr eaLnBrk="1" hangingPunct="1"/>
            <a:r>
              <a:rPr lang="en-US" altLang="zh-CN" dirty="0"/>
              <a:t>2</a:t>
            </a:r>
            <a:r>
              <a:rPr lang="en-US" altLang="zh-CN" kern="0" dirty="0"/>
              <a:t>.</a:t>
            </a:r>
            <a:r>
              <a:rPr lang="zh-CN" altLang="en-US" kern="0" dirty="0"/>
              <a:t>风险估计</a:t>
            </a:r>
            <a:endParaRPr lang="zh-CN" altLang="en-US"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47821"/>
                                        </p:tgtEl>
                                        <p:attrNameLst>
                                          <p:attrName>style.visibility</p:attrName>
                                        </p:attrNameLst>
                                      </p:cBhvr>
                                      <p:to>
                                        <p:strVal val="visible"/>
                                      </p:to>
                                    </p:set>
                                    <p:animEffect transition="in" filter="slide(fromBottom)">
                                      <p:cBhvr>
                                        <p:cTn id="7" dur="500"/>
                                        <p:tgtEl>
                                          <p:spTgt spid="247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8309F30E-A417-6B17-E0F6-E8184934875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ADA316-7875-D14E-BB0A-BDDEA8FAD0CF}" type="slidenum">
              <a:rPr kumimoji="0" lang="en-US" altLang="zh-CN" sz="1000">
                <a:solidFill>
                  <a:schemeClr val="bg2"/>
                </a:solidFill>
                <a:ea typeface="华文行楷" panose="02010800040101010101" pitchFamily="2" charset="-122"/>
              </a:rPr>
              <a:pPr>
                <a:spcBef>
                  <a:spcPct val="0"/>
                </a:spcBef>
                <a:buClrTx/>
                <a:buSzTx/>
                <a:buFontTx/>
                <a:buNone/>
              </a:pPr>
              <a:t>7</a:t>
            </a:fld>
            <a:endParaRPr kumimoji="0" lang="en-US" altLang="zh-CN" sz="1000">
              <a:solidFill>
                <a:schemeClr val="bg2"/>
              </a:solidFill>
              <a:ea typeface="华文行楷" panose="02010800040101010101" pitchFamily="2" charset="-122"/>
            </a:endParaRPr>
          </a:p>
        </p:txBody>
      </p:sp>
      <p:sp>
        <p:nvSpPr>
          <p:cNvPr id="249871" name="Rectangle 15">
            <a:extLst>
              <a:ext uri="{FF2B5EF4-FFF2-40B4-BE49-F238E27FC236}">
                <a16:creationId xmlns:a16="http://schemas.microsoft.com/office/drawing/2014/main" id="{DA38E21A-3D8E-4934-B4E0-2A6599C377A7}"/>
              </a:ext>
            </a:extLst>
          </p:cNvPr>
          <p:cNvSpPr>
            <a:spLocks noChangeArrowheads="1"/>
          </p:cNvSpPr>
          <p:nvPr/>
        </p:nvSpPr>
        <p:spPr bwMode="auto">
          <a:xfrm>
            <a:off x="566555" y="1321423"/>
            <a:ext cx="7632700" cy="960776"/>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SzTx/>
              <a:buFontTx/>
              <a:buNone/>
            </a:pPr>
            <a:r>
              <a:rPr lang="en-US" altLang="zh-CN" sz="2000" b="1" dirty="0">
                <a:solidFill>
                  <a:srgbClr val="000000"/>
                </a:solidFill>
                <a:latin typeface="Arial" panose="020B0604020202020204" pitchFamily="34" charset="0"/>
                <a:ea typeface="幼圆" pitchFamily="49" charset="-122"/>
              </a:rPr>
              <a:t>        </a:t>
            </a:r>
            <a:r>
              <a:rPr lang="zh-CN" altLang="en-US" sz="2000" b="1" dirty="0">
                <a:solidFill>
                  <a:srgbClr val="000000"/>
                </a:solidFill>
                <a:latin typeface="Arial" panose="020B0604020202020204" pitchFamily="34" charset="0"/>
                <a:ea typeface="幼圆" pitchFamily="49" charset="-122"/>
              </a:rPr>
              <a:t>当变量可能值为有限个数，这种随机变量称为离散随机变量，其概率密度为间断函数。在此分布下指标期望值为：</a:t>
            </a:r>
          </a:p>
        </p:txBody>
      </p:sp>
      <p:graphicFrame>
        <p:nvGraphicFramePr>
          <p:cNvPr id="249872" name="Object 16">
            <a:extLst>
              <a:ext uri="{FF2B5EF4-FFF2-40B4-BE49-F238E27FC236}">
                <a16:creationId xmlns:a16="http://schemas.microsoft.com/office/drawing/2014/main" id="{3693A2CD-934B-456D-C021-607B29242DC4}"/>
              </a:ext>
            </a:extLst>
          </p:cNvPr>
          <p:cNvGraphicFramePr>
            <a:graphicFrameLocks noChangeAspect="1"/>
          </p:cNvGraphicFramePr>
          <p:nvPr>
            <p:extLst>
              <p:ext uri="{D42A27DB-BD31-4B8C-83A1-F6EECF244321}">
                <p14:modId xmlns:p14="http://schemas.microsoft.com/office/powerpoint/2010/main" val="4123801487"/>
              </p:ext>
            </p:extLst>
          </p:nvPr>
        </p:nvGraphicFramePr>
        <p:xfrm>
          <a:off x="3204369" y="2572929"/>
          <a:ext cx="1774794" cy="771581"/>
        </p:xfrm>
        <a:graphic>
          <a:graphicData uri="http://schemas.openxmlformats.org/presentationml/2006/ole">
            <mc:AlternateContent xmlns:mc="http://schemas.openxmlformats.org/markup-compatibility/2006">
              <mc:Choice xmlns:v="urn:schemas-microsoft-com:vml" Requires="v">
                <p:oleObj name="Equation" r:id="rId2" imgW="19304000" imgH="9944100" progId="Equation.DSMT4">
                  <p:embed/>
                </p:oleObj>
              </mc:Choice>
              <mc:Fallback>
                <p:oleObj name="Equation" r:id="rId2" imgW="19304000" imgH="9944100" progId="Equation.DSMT4">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4369" y="2572929"/>
                        <a:ext cx="1774794" cy="771581"/>
                      </a:xfrm>
                      <a:prstGeom prst="rect">
                        <a:avLst/>
                      </a:prstGeom>
                      <a:solidFill>
                        <a:schemeClr val="accent1"/>
                      </a:solidFill>
                      <a:ln>
                        <a:noFill/>
                      </a:ln>
                      <a:effectLst>
                        <a:outerShdw dist="107763" dir="18900000" algn="ctr" rotWithShape="0">
                          <a:srgbClr val="808080">
                            <a:alpha val="50000"/>
                          </a:srgbClr>
                        </a:outerShdw>
                      </a:effectLst>
                    </p:spPr>
                  </p:pic>
                </p:oleObj>
              </mc:Fallback>
            </mc:AlternateContent>
          </a:graphicData>
        </a:graphic>
      </p:graphicFrame>
      <p:grpSp>
        <p:nvGrpSpPr>
          <p:cNvPr id="249875" name="Group 19">
            <a:extLst>
              <a:ext uri="{FF2B5EF4-FFF2-40B4-BE49-F238E27FC236}">
                <a16:creationId xmlns:a16="http://schemas.microsoft.com/office/drawing/2014/main" id="{5DA05C21-BEC8-D1D3-391B-3C6FFA9F341E}"/>
              </a:ext>
            </a:extLst>
          </p:cNvPr>
          <p:cNvGrpSpPr>
            <a:grpSpLocks/>
          </p:cNvGrpSpPr>
          <p:nvPr/>
        </p:nvGrpSpPr>
        <p:grpSpPr bwMode="auto">
          <a:xfrm>
            <a:off x="593725" y="3603412"/>
            <a:ext cx="7778750" cy="962025"/>
            <a:chOff x="476" y="2569"/>
            <a:chExt cx="4900" cy="606"/>
          </a:xfrm>
        </p:grpSpPr>
        <p:sp>
          <p:nvSpPr>
            <p:cNvPr id="32781" name="Text Box 20">
              <a:extLst>
                <a:ext uri="{FF2B5EF4-FFF2-40B4-BE49-F238E27FC236}">
                  <a16:creationId xmlns:a16="http://schemas.microsoft.com/office/drawing/2014/main" id="{9021F9A9-2D48-C2DB-71BF-6910C0BE2D37}"/>
                </a:ext>
              </a:extLst>
            </p:cNvPr>
            <p:cNvSpPr txBox="1">
              <a:spLocks noChangeArrowheads="1"/>
            </p:cNvSpPr>
            <p:nvPr/>
          </p:nvSpPr>
          <p:spPr bwMode="auto">
            <a:xfrm>
              <a:off x="476" y="2569"/>
              <a:ext cx="4900" cy="606"/>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itchFamily="2" charset="2"/>
                <a:tabLst>
                  <a:tab pos="7272338" algn="l"/>
                  <a:tab pos="7445375" algn="l"/>
                  <a:tab pos="7532688" algn="l"/>
                </a:tabLst>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tabLst>
                  <a:tab pos="7272338" algn="l"/>
                  <a:tab pos="7445375" algn="l"/>
                  <a:tab pos="7532688" algn="l"/>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tabLst>
                  <a:tab pos="7272338" algn="l"/>
                  <a:tab pos="7445375" algn="l"/>
                  <a:tab pos="7532688"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tabLst>
                  <a:tab pos="7272338" algn="l"/>
                  <a:tab pos="7445375" algn="l"/>
                  <a:tab pos="7532688"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tabLst>
                  <a:tab pos="7272338" algn="l"/>
                  <a:tab pos="7445375" algn="l"/>
                  <a:tab pos="7532688"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tabLst>
                  <a:tab pos="7272338" algn="l"/>
                  <a:tab pos="7445375" algn="l"/>
                  <a:tab pos="7532688"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tabLst>
                  <a:tab pos="7272338" algn="l"/>
                  <a:tab pos="7445375" algn="l"/>
                  <a:tab pos="7532688"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tabLst>
                  <a:tab pos="7272338" algn="l"/>
                  <a:tab pos="7445375" algn="l"/>
                  <a:tab pos="7532688"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tabLst>
                  <a:tab pos="7272338" algn="l"/>
                  <a:tab pos="7445375" algn="l"/>
                  <a:tab pos="7532688" algn="l"/>
                </a:tabLst>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zh-CN" altLang="en-US" sz="2000" b="1" dirty="0">
                  <a:solidFill>
                    <a:srgbClr val="000000"/>
                  </a:solidFill>
                  <a:latin typeface="幼圆" pitchFamily="49" charset="-122"/>
                  <a:ea typeface="幼圆" pitchFamily="49" charset="-122"/>
                </a:rPr>
                <a:t>式中： 为指标的期望值；  为第</a:t>
              </a:r>
              <a:r>
                <a:rPr lang="en-US" altLang="zh-CN" sz="2000" b="1" i="1" dirty="0" err="1">
                  <a:solidFill>
                    <a:srgbClr val="000000"/>
                  </a:solidFill>
                  <a:latin typeface="幼圆" pitchFamily="49" charset="-122"/>
                  <a:ea typeface="幼圆" pitchFamily="49" charset="-122"/>
                </a:rPr>
                <a:t>i</a:t>
              </a:r>
              <a:r>
                <a:rPr lang="zh-CN" altLang="en-US" sz="2000" b="1" i="1" dirty="0">
                  <a:solidFill>
                    <a:srgbClr val="000000"/>
                  </a:solidFill>
                  <a:latin typeface="幼圆" pitchFamily="49" charset="-122"/>
                  <a:ea typeface="幼圆" pitchFamily="49" charset="-122"/>
                </a:rPr>
                <a:t> </a:t>
              </a:r>
              <a:r>
                <a:rPr lang="zh-CN" altLang="en-US" sz="2000" b="1" dirty="0">
                  <a:solidFill>
                    <a:srgbClr val="000000"/>
                  </a:solidFill>
                  <a:latin typeface="幼圆" pitchFamily="49" charset="-122"/>
                  <a:ea typeface="幼圆" pitchFamily="49" charset="-122"/>
                </a:rPr>
                <a:t>种状态发生的概率；</a:t>
              </a:r>
              <a:r>
                <a:rPr lang="en-US" altLang="zh-CN" sz="2000" b="1" i="1" dirty="0">
                  <a:solidFill>
                    <a:srgbClr val="000000"/>
                  </a:solidFill>
                  <a:latin typeface="幼圆" pitchFamily="49" charset="-122"/>
                  <a:ea typeface="幼圆" pitchFamily="49" charset="-122"/>
                </a:rPr>
                <a:t>x</a:t>
              </a:r>
              <a:r>
                <a:rPr lang="en-US" altLang="zh-CN" sz="2000" b="1" i="1" baseline="-25000" dirty="0">
                  <a:solidFill>
                    <a:srgbClr val="000000"/>
                  </a:solidFill>
                  <a:latin typeface="幼圆" pitchFamily="49" charset="-122"/>
                  <a:ea typeface="幼圆" pitchFamily="49" charset="-122"/>
                </a:rPr>
                <a:t>i</a:t>
              </a:r>
              <a:r>
                <a:rPr lang="zh-CN" altLang="en-US" sz="2000" b="1" i="1" baseline="-25000" dirty="0">
                  <a:solidFill>
                    <a:srgbClr val="000000"/>
                  </a:solidFill>
                  <a:latin typeface="幼圆" pitchFamily="49" charset="-122"/>
                  <a:ea typeface="幼圆" pitchFamily="49" charset="-122"/>
                </a:rPr>
                <a:t> </a:t>
              </a:r>
              <a:r>
                <a:rPr lang="zh-CN" altLang="en-US" sz="2000" b="1" dirty="0">
                  <a:solidFill>
                    <a:srgbClr val="000000"/>
                  </a:solidFill>
                  <a:latin typeface="幼圆" pitchFamily="49" charset="-122"/>
                  <a:ea typeface="幼圆" pitchFamily="49" charset="-122"/>
                </a:rPr>
                <a:t>为第 </a:t>
              </a:r>
              <a:r>
                <a:rPr lang="en-US" altLang="zh-CN" sz="2000" b="1" i="1" dirty="0" err="1">
                  <a:solidFill>
                    <a:srgbClr val="000000"/>
                  </a:solidFill>
                  <a:latin typeface="幼圆" pitchFamily="49" charset="-122"/>
                  <a:ea typeface="幼圆" pitchFamily="49" charset="-122"/>
                </a:rPr>
                <a:t>i</a:t>
              </a:r>
              <a:r>
                <a:rPr lang="zh-CN" altLang="en-US" sz="2000" b="1" i="1" dirty="0">
                  <a:solidFill>
                    <a:srgbClr val="000000"/>
                  </a:solidFill>
                  <a:latin typeface="幼圆" pitchFamily="49" charset="-122"/>
                  <a:ea typeface="幼圆" pitchFamily="49" charset="-122"/>
                </a:rPr>
                <a:t> </a:t>
              </a:r>
              <a:r>
                <a:rPr lang="zh-CN" altLang="en-US" sz="2000" b="1" dirty="0">
                  <a:solidFill>
                    <a:srgbClr val="000000"/>
                  </a:solidFill>
                  <a:latin typeface="幼圆" pitchFamily="49" charset="-122"/>
                  <a:ea typeface="幼圆" pitchFamily="49" charset="-122"/>
                </a:rPr>
                <a:t>种状态下的指标值；</a:t>
              </a:r>
              <a:r>
                <a:rPr lang="en-US" altLang="zh-CN" sz="2000" b="1" i="1" dirty="0">
                  <a:solidFill>
                    <a:srgbClr val="000000"/>
                  </a:solidFill>
                  <a:latin typeface="幼圆" pitchFamily="49" charset="-122"/>
                  <a:ea typeface="幼圆" pitchFamily="49" charset="-122"/>
                </a:rPr>
                <a:t>n</a:t>
              </a:r>
              <a:r>
                <a:rPr lang="zh-CN" altLang="en-US" sz="2000" b="1" i="1" dirty="0">
                  <a:solidFill>
                    <a:srgbClr val="000000"/>
                  </a:solidFill>
                  <a:latin typeface="幼圆" pitchFamily="49" charset="-122"/>
                  <a:ea typeface="幼圆" pitchFamily="49" charset="-122"/>
                </a:rPr>
                <a:t> </a:t>
              </a:r>
              <a:r>
                <a:rPr lang="zh-CN" altLang="en-US" sz="2000" b="1" dirty="0">
                  <a:solidFill>
                    <a:srgbClr val="000000"/>
                  </a:solidFill>
                  <a:latin typeface="幼圆" pitchFamily="49" charset="-122"/>
                  <a:ea typeface="幼圆" pitchFamily="49" charset="-122"/>
                </a:rPr>
                <a:t>为可能的状态数。</a:t>
              </a:r>
            </a:p>
          </p:txBody>
        </p:sp>
        <p:graphicFrame>
          <p:nvGraphicFramePr>
            <p:cNvPr id="32782" name="Object 21">
              <a:extLst>
                <a:ext uri="{FF2B5EF4-FFF2-40B4-BE49-F238E27FC236}">
                  <a16:creationId xmlns:a16="http://schemas.microsoft.com/office/drawing/2014/main" id="{0D676307-EF43-2E19-A099-058FE3777D6A}"/>
                </a:ext>
              </a:extLst>
            </p:cNvPr>
            <p:cNvGraphicFramePr>
              <a:graphicFrameLocks noChangeAspect="1"/>
            </p:cNvGraphicFramePr>
            <p:nvPr>
              <p:extLst>
                <p:ext uri="{D42A27DB-BD31-4B8C-83A1-F6EECF244321}">
                  <p14:modId xmlns:p14="http://schemas.microsoft.com/office/powerpoint/2010/main" val="2688933635"/>
                </p:ext>
              </p:extLst>
            </p:nvPr>
          </p:nvGraphicFramePr>
          <p:xfrm>
            <a:off x="903" y="2605"/>
            <a:ext cx="204" cy="267"/>
          </p:xfrm>
          <a:graphic>
            <a:graphicData uri="http://schemas.openxmlformats.org/presentationml/2006/ole">
              <mc:AlternateContent xmlns:mc="http://schemas.openxmlformats.org/markup-compatibility/2006">
                <mc:Choice xmlns:v="urn:schemas-microsoft-com:vml" Requires="v">
                  <p:oleObj name="Equation" r:id="rId4" imgW="2628900" imgH="4686300" progId="Equation.DSMT4">
                    <p:embed/>
                  </p:oleObj>
                </mc:Choice>
                <mc:Fallback>
                  <p:oleObj name="Equation" r:id="rId4" imgW="2628900" imgH="4686300"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 y="2605"/>
                          <a:ext cx="204" cy="267"/>
                        </a:xfrm>
                        <a:prstGeom prst="rect">
                          <a:avLst/>
                        </a:prstGeom>
                        <a:noFill/>
                        <a:ln>
                          <a:noFill/>
                        </a:ln>
                      </p:spPr>
                    </p:pic>
                  </p:oleObj>
                </mc:Fallback>
              </mc:AlternateContent>
            </a:graphicData>
          </a:graphic>
        </p:graphicFrame>
        <p:graphicFrame>
          <p:nvGraphicFramePr>
            <p:cNvPr id="32783" name="Object 22">
              <a:extLst>
                <a:ext uri="{FF2B5EF4-FFF2-40B4-BE49-F238E27FC236}">
                  <a16:creationId xmlns:a16="http://schemas.microsoft.com/office/drawing/2014/main" id="{3D2FE339-A46C-2D9E-F8E7-5F98C9FC4CEF}"/>
                </a:ext>
              </a:extLst>
            </p:cNvPr>
            <p:cNvGraphicFramePr>
              <a:graphicFrameLocks noChangeAspect="1"/>
            </p:cNvGraphicFramePr>
            <p:nvPr>
              <p:extLst>
                <p:ext uri="{D42A27DB-BD31-4B8C-83A1-F6EECF244321}">
                  <p14:modId xmlns:p14="http://schemas.microsoft.com/office/powerpoint/2010/main" val="2383341598"/>
                </p:ext>
              </p:extLst>
            </p:nvPr>
          </p:nvGraphicFramePr>
          <p:xfrm>
            <a:off x="2285" y="2598"/>
            <a:ext cx="234" cy="290"/>
          </p:xfrm>
          <a:graphic>
            <a:graphicData uri="http://schemas.openxmlformats.org/presentationml/2006/ole">
              <mc:AlternateContent xmlns:mc="http://schemas.openxmlformats.org/markup-compatibility/2006">
                <mc:Choice xmlns:v="urn:schemas-microsoft-com:vml" Requires="v">
                  <p:oleObj name="Equation" r:id="rId6" imgW="3797300" imgH="4686300" progId="Equation.DSMT4">
                    <p:embed/>
                  </p:oleObj>
                </mc:Choice>
                <mc:Fallback>
                  <p:oleObj name="Equation" r:id="rId6" imgW="3797300" imgH="4686300" progId="Equation.DSMT4">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 y="2598"/>
                          <a:ext cx="234"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9879" name="Rectangle 23">
            <a:extLst>
              <a:ext uri="{FF2B5EF4-FFF2-40B4-BE49-F238E27FC236}">
                <a16:creationId xmlns:a16="http://schemas.microsoft.com/office/drawing/2014/main" id="{4764ACEF-C304-A0E1-81C9-884C89A80F40}"/>
              </a:ext>
            </a:extLst>
          </p:cNvPr>
          <p:cNvSpPr>
            <a:spLocks noChangeArrowheads="1"/>
          </p:cNvSpPr>
          <p:nvPr/>
        </p:nvSpPr>
        <p:spPr bwMode="auto">
          <a:xfrm>
            <a:off x="961867" y="4898199"/>
            <a:ext cx="2509838" cy="396875"/>
          </a:xfrm>
          <a:prstGeom prst="rect">
            <a:avLst/>
          </a:prstGeom>
          <a:noFill/>
          <a:ln>
            <a:noFill/>
          </a:ln>
          <a:effectLst/>
          <a:extLst>
            <a:ext uri="{909E8E84-426E-40DD-AFC4-6F175D3DCCD1}">
              <a14:hiddenFill xmlns:a14="http://schemas.microsoft.com/office/drawing/2010/main">
                <a:gradFill rotWithShape="1">
                  <a:gsLst>
                    <a:gs pos="0">
                      <a:srgbClr val="FFFFFF"/>
                    </a:gs>
                    <a:gs pos="50000">
                      <a:srgbClr val="FFFFEB"/>
                    </a:gs>
                    <a:gs pos="100000">
                      <a:srgbClr val="FFFFFF"/>
                    </a:gs>
                  </a:gsLst>
                  <a:lin ang="5400000" scaled="1"/>
                </a:gradFill>
              </a14:hiddenFill>
            </a:ext>
            <a:ext uri="{91240B29-F687-4F45-9708-019B960494DF}">
              <a14:hiddenLine xmlns:a14="http://schemas.microsoft.com/office/drawing/2010/main" w="9525" algn="ctr">
                <a:solidFill>
                  <a:srgbClr val="036D7B"/>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0000"/>
                </a:solidFill>
                <a:latin typeface="幼圆" pitchFamily="49" charset="-122"/>
                <a:ea typeface="幼圆" pitchFamily="49" charset="-122"/>
              </a:rPr>
              <a:t>指标的方差</a:t>
            </a:r>
            <a:r>
              <a:rPr lang="en-US" altLang="zh-CN" sz="2000" b="1" dirty="0">
                <a:solidFill>
                  <a:srgbClr val="000000"/>
                </a:solidFill>
                <a:latin typeface="幼圆" pitchFamily="49" charset="-122"/>
                <a:ea typeface="幼圆" pitchFamily="49" charset="-122"/>
              </a:rPr>
              <a:t>D</a:t>
            </a:r>
            <a:r>
              <a:rPr lang="zh-CN" altLang="en-US" sz="2000" b="1" dirty="0">
                <a:solidFill>
                  <a:srgbClr val="000000"/>
                </a:solidFill>
                <a:latin typeface="幼圆" pitchFamily="49" charset="-122"/>
                <a:ea typeface="幼圆" pitchFamily="49" charset="-122"/>
              </a:rPr>
              <a:t>为：</a:t>
            </a:r>
          </a:p>
        </p:txBody>
      </p:sp>
      <p:sp>
        <p:nvSpPr>
          <p:cNvPr id="249880" name="Rectangle 24">
            <a:extLst>
              <a:ext uri="{FF2B5EF4-FFF2-40B4-BE49-F238E27FC236}">
                <a16:creationId xmlns:a16="http://schemas.microsoft.com/office/drawing/2014/main" id="{FA31C694-8FF6-F879-BE9F-0497D81CD2CA}"/>
              </a:ext>
            </a:extLst>
          </p:cNvPr>
          <p:cNvSpPr>
            <a:spLocks noChangeArrowheads="1"/>
          </p:cNvSpPr>
          <p:nvPr/>
        </p:nvSpPr>
        <p:spPr bwMode="auto">
          <a:xfrm>
            <a:off x="932289" y="5858432"/>
            <a:ext cx="4462462" cy="402291"/>
          </a:xfrm>
          <a:prstGeom prst="rect">
            <a:avLst/>
          </a:prstGeom>
          <a:noFill/>
          <a:ln>
            <a:noFill/>
          </a:ln>
          <a:effectLst/>
          <a:extLst>
            <a:ext uri="{909E8E84-426E-40DD-AFC4-6F175D3DCCD1}">
              <a14:hiddenFill xmlns:a14="http://schemas.microsoft.com/office/drawing/2010/main">
                <a:gradFill rotWithShape="1">
                  <a:gsLst>
                    <a:gs pos="0">
                      <a:srgbClr val="FFFFFF"/>
                    </a:gs>
                    <a:gs pos="50000">
                      <a:srgbClr val="FFFFEB"/>
                    </a:gs>
                    <a:gs pos="100000">
                      <a:srgbClr val="FFFFFF"/>
                    </a:gs>
                  </a:gsLst>
                  <a:lin ang="5400000" scaled="1"/>
                </a:gradFill>
              </a14:hiddenFill>
            </a:ext>
            <a:ext uri="{91240B29-F687-4F45-9708-019B960494DF}">
              <a14:hiddenLine xmlns:a14="http://schemas.microsoft.com/office/drawing/2010/main" w="9525" algn="ctr">
                <a:solidFill>
                  <a:srgbClr val="036D7B"/>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0000"/>
                </a:solidFill>
                <a:latin typeface="幼圆" pitchFamily="49" charset="-122"/>
                <a:ea typeface="幼圆" pitchFamily="49" charset="-122"/>
              </a:rPr>
              <a:t>指标的均方差（或标准差）</a:t>
            </a:r>
            <a:r>
              <a:rPr lang="en-US" altLang="zh-CN" sz="2000" b="1" dirty="0" err="1">
                <a:solidFill>
                  <a:srgbClr val="000000"/>
                </a:solidFill>
                <a:latin typeface="幼圆" pitchFamily="49" charset="-122"/>
                <a:ea typeface="幼圆" pitchFamily="49" charset="-122"/>
              </a:rPr>
              <a:t>σ</a:t>
            </a:r>
            <a:r>
              <a:rPr lang="zh-CN" altLang="en-US" sz="2000" b="1" dirty="0">
                <a:solidFill>
                  <a:srgbClr val="000000"/>
                </a:solidFill>
                <a:latin typeface="幼圆" pitchFamily="49" charset="-122"/>
                <a:ea typeface="幼圆" pitchFamily="49" charset="-122"/>
              </a:rPr>
              <a:t>为： </a:t>
            </a:r>
          </a:p>
        </p:txBody>
      </p:sp>
      <p:graphicFrame>
        <p:nvGraphicFramePr>
          <p:cNvPr id="249881" name="Object 25">
            <a:extLst>
              <a:ext uri="{FF2B5EF4-FFF2-40B4-BE49-F238E27FC236}">
                <a16:creationId xmlns:a16="http://schemas.microsoft.com/office/drawing/2014/main" id="{FC7BFE2B-B2B5-ADF9-9FB6-AF5E619115EC}"/>
              </a:ext>
            </a:extLst>
          </p:cNvPr>
          <p:cNvGraphicFramePr>
            <a:graphicFrameLocks noChangeAspect="1"/>
          </p:cNvGraphicFramePr>
          <p:nvPr>
            <p:extLst>
              <p:ext uri="{D42A27DB-BD31-4B8C-83A1-F6EECF244321}">
                <p14:modId xmlns:p14="http://schemas.microsoft.com/office/powerpoint/2010/main" val="3498538555"/>
              </p:ext>
            </p:extLst>
          </p:nvPr>
        </p:nvGraphicFramePr>
        <p:xfrm>
          <a:off x="3032407" y="4811238"/>
          <a:ext cx="2118717" cy="691056"/>
        </p:xfrm>
        <a:graphic>
          <a:graphicData uri="http://schemas.openxmlformats.org/presentationml/2006/ole">
            <mc:AlternateContent xmlns:mc="http://schemas.openxmlformats.org/markup-compatibility/2006">
              <mc:Choice xmlns:v="urn:schemas-microsoft-com:vml" Requires="v">
                <p:oleObj name="Equation" r:id="rId8" imgW="27203400" imgH="9944100" progId="Equation.DSMT4">
                  <p:embed/>
                </p:oleObj>
              </mc:Choice>
              <mc:Fallback>
                <p:oleObj name="Equation" r:id="rId8" imgW="27203400" imgH="9944100" progId="Equation.DSMT4">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2407" y="4811238"/>
                        <a:ext cx="2118717" cy="691056"/>
                      </a:xfrm>
                      <a:prstGeom prst="rect">
                        <a:avLst/>
                      </a:prstGeom>
                      <a:solidFill>
                        <a:schemeClr val="accent1"/>
                      </a:solidFill>
                      <a:ln>
                        <a:noFill/>
                      </a:ln>
                      <a:effectLst>
                        <a:outerShdw dist="107763" dir="18900000" algn="ctr" rotWithShape="0">
                          <a:srgbClr val="808080">
                            <a:alpha val="50000"/>
                          </a:srgbClr>
                        </a:outerShdw>
                      </a:effectLst>
                    </p:spPr>
                  </p:pic>
                </p:oleObj>
              </mc:Fallback>
            </mc:AlternateContent>
          </a:graphicData>
        </a:graphic>
      </p:graphicFrame>
      <p:graphicFrame>
        <p:nvGraphicFramePr>
          <p:cNvPr id="249882" name="Object 26">
            <a:extLst>
              <a:ext uri="{FF2B5EF4-FFF2-40B4-BE49-F238E27FC236}">
                <a16:creationId xmlns:a16="http://schemas.microsoft.com/office/drawing/2014/main" id="{5C05B113-7922-913A-0476-AAD5945C74A6}"/>
              </a:ext>
            </a:extLst>
          </p:cNvPr>
          <p:cNvGraphicFramePr>
            <a:graphicFrameLocks noChangeAspect="1"/>
          </p:cNvGraphicFramePr>
          <p:nvPr>
            <p:extLst>
              <p:ext uri="{D42A27DB-BD31-4B8C-83A1-F6EECF244321}">
                <p14:modId xmlns:p14="http://schemas.microsoft.com/office/powerpoint/2010/main" val="921420270"/>
              </p:ext>
            </p:extLst>
          </p:nvPr>
        </p:nvGraphicFramePr>
        <p:xfrm>
          <a:off x="4707015" y="5838384"/>
          <a:ext cx="1043443" cy="418912"/>
        </p:xfrm>
        <a:graphic>
          <a:graphicData uri="http://schemas.openxmlformats.org/presentationml/2006/ole">
            <mc:AlternateContent xmlns:mc="http://schemas.openxmlformats.org/markup-compatibility/2006">
              <mc:Choice xmlns:v="urn:schemas-microsoft-com:vml" Requires="v">
                <p:oleObj name="Equation" r:id="rId10" imgW="12585700" imgH="4978400" progId="Equation.DSMT4">
                  <p:embed/>
                </p:oleObj>
              </mc:Choice>
              <mc:Fallback>
                <p:oleObj name="Equation" r:id="rId10" imgW="12585700" imgH="4978400" progId="Equation.DSMT4">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7015" y="5838384"/>
                        <a:ext cx="1043443" cy="418912"/>
                      </a:xfrm>
                      <a:prstGeom prst="rect">
                        <a:avLst/>
                      </a:prstGeom>
                      <a:solidFill>
                        <a:schemeClr val="accent1"/>
                      </a:solidFill>
                      <a:ln>
                        <a:noFill/>
                      </a:ln>
                      <a:effectLst>
                        <a:outerShdw dist="107763" dir="18900000" algn="ctr" rotWithShape="0">
                          <a:srgbClr val="808080">
                            <a:alpha val="50000"/>
                          </a:srgbClr>
                        </a:outerShdw>
                      </a:effectLst>
                    </p:spPr>
                  </p:pic>
                </p:oleObj>
              </mc:Fallback>
            </mc:AlternateContent>
          </a:graphicData>
        </a:graphic>
      </p:graphicFrame>
      <p:sp>
        <p:nvSpPr>
          <p:cNvPr id="5" name="标题 4">
            <a:extLst>
              <a:ext uri="{FF2B5EF4-FFF2-40B4-BE49-F238E27FC236}">
                <a16:creationId xmlns:a16="http://schemas.microsoft.com/office/drawing/2014/main" id="{A746A4BA-D5D2-430E-6F7A-FCE675B3F7AC}"/>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1</a:t>
            </a:r>
            <a:r>
              <a:rPr lang="zh-CN" altLang="en-US" sz="2800" b="1" dirty="0">
                <a:latin typeface="幼圆" pitchFamily="49" charset="-122"/>
                <a:ea typeface="幼圆" pitchFamily="49" charset="-122"/>
              </a:rPr>
              <a:t>）离散概率分布</a:t>
            </a:r>
            <a:endParaRPr kumimoji="1"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49871">
                                            <p:txEl>
                                              <p:pRg st="0" end="0"/>
                                            </p:txEl>
                                          </p:spTgt>
                                        </p:tgtEl>
                                        <p:attrNameLst>
                                          <p:attrName>style.visibility</p:attrName>
                                        </p:attrNameLst>
                                      </p:cBhvr>
                                      <p:to>
                                        <p:strVal val="visible"/>
                                      </p:to>
                                    </p:set>
                                    <p:animEffect transition="in" filter="slide(fromBottom)">
                                      <p:cBhvr>
                                        <p:cTn id="7" dur="500"/>
                                        <p:tgtEl>
                                          <p:spTgt spid="2498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49872"/>
                                        </p:tgtEl>
                                        <p:attrNameLst>
                                          <p:attrName>style.visibility</p:attrName>
                                        </p:attrNameLst>
                                      </p:cBhvr>
                                      <p:to>
                                        <p:strVal val="visible"/>
                                      </p:to>
                                    </p:set>
                                    <p:animEffect transition="in" filter="slide(fromBottom)">
                                      <p:cBhvr>
                                        <p:cTn id="12" dur="500"/>
                                        <p:tgtEl>
                                          <p:spTgt spid="2498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49875"/>
                                        </p:tgtEl>
                                        <p:attrNameLst>
                                          <p:attrName>style.visibility</p:attrName>
                                        </p:attrNameLst>
                                      </p:cBhvr>
                                      <p:to>
                                        <p:strVal val="visible"/>
                                      </p:to>
                                    </p:set>
                                    <p:animEffect transition="in" filter="slide(fromBottom)">
                                      <p:cBhvr>
                                        <p:cTn id="17" dur="1000"/>
                                        <p:tgtEl>
                                          <p:spTgt spid="2498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249879"/>
                                        </p:tgtEl>
                                        <p:attrNameLst>
                                          <p:attrName>style.visibility</p:attrName>
                                        </p:attrNameLst>
                                      </p:cBhvr>
                                      <p:to>
                                        <p:strVal val="visible"/>
                                      </p:to>
                                    </p:set>
                                    <p:animEffect transition="in" filter="slide(fromLeft)">
                                      <p:cBhvr>
                                        <p:cTn id="22" dur="1000"/>
                                        <p:tgtEl>
                                          <p:spTgt spid="249879"/>
                                        </p:tgtEl>
                                      </p:cBhvr>
                                    </p:animEffect>
                                  </p:childTnLst>
                                </p:cTn>
                              </p:par>
                            </p:childTnLst>
                          </p:cTn>
                        </p:par>
                        <p:par>
                          <p:cTn id="23" fill="hold" nodeType="afterGroup">
                            <p:stCondLst>
                              <p:cond delay="1000"/>
                            </p:stCondLst>
                            <p:childTnLst>
                              <p:par>
                                <p:cTn id="24" presetID="12" presetClass="entr" presetSubtype="4" fill="hold" nodeType="afterEffect">
                                  <p:stCondLst>
                                    <p:cond delay="0"/>
                                  </p:stCondLst>
                                  <p:childTnLst>
                                    <p:set>
                                      <p:cBhvr>
                                        <p:cTn id="25" dur="1" fill="hold">
                                          <p:stCondLst>
                                            <p:cond delay="0"/>
                                          </p:stCondLst>
                                        </p:cTn>
                                        <p:tgtEl>
                                          <p:spTgt spid="249881"/>
                                        </p:tgtEl>
                                        <p:attrNameLst>
                                          <p:attrName>style.visibility</p:attrName>
                                        </p:attrNameLst>
                                      </p:cBhvr>
                                      <p:to>
                                        <p:strVal val="visible"/>
                                      </p:to>
                                    </p:set>
                                    <p:animEffect transition="in" filter="slide(fromBottom)">
                                      <p:cBhvr>
                                        <p:cTn id="26" dur="1000"/>
                                        <p:tgtEl>
                                          <p:spTgt spid="2498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249880"/>
                                        </p:tgtEl>
                                        <p:attrNameLst>
                                          <p:attrName>style.visibility</p:attrName>
                                        </p:attrNameLst>
                                      </p:cBhvr>
                                      <p:to>
                                        <p:strVal val="visible"/>
                                      </p:to>
                                    </p:set>
                                    <p:animEffect transition="in" filter="slide(fromLeft)">
                                      <p:cBhvr>
                                        <p:cTn id="31" dur="1000"/>
                                        <p:tgtEl>
                                          <p:spTgt spid="249880"/>
                                        </p:tgtEl>
                                      </p:cBhvr>
                                    </p:animEffect>
                                  </p:childTnLst>
                                </p:cTn>
                              </p:par>
                            </p:childTnLst>
                          </p:cTn>
                        </p:par>
                        <p:par>
                          <p:cTn id="32" fill="hold" nodeType="afterGroup">
                            <p:stCondLst>
                              <p:cond delay="1000"/>
                            </p:stCondLst>
                            <p:childTnLst>
                              <p:par>
                                <p:cTn id="33" presetID="12" presetClass="entr" presetSubtype="4" fill="hold" nodeType="afterEffect">
                                  <p:stCondLst>
                                    <p:cond delay="0"/>
                                  </p:stCondLst>
                                  <p:childTnLst>
                                    <p:set>
                                      <p:cBhvr>
                                        <p:cTn id="34" dur="1" fill="hold">
                                          <p:stCondLst>
                                            <p:cond delay="0"/>
                                          </p:stCondLst>
                                        </p:cTn>
                                        <p:tgtEl>
                                          <p:spTgt spid="249882"/>
                                        </p:tgtEl>
                                        <p:attrNameLst>
                                          <p:attrName>style.visibility</p:attrName>
                                        </p:attrNameLst>
                                      </p:cBhvr>
                                      <p:to>
                                        <p:strVal val="visible"/>
                                      </p:to>
                                    </p:set>
                                    <p:animEffect transition="in" filter="slide(fromBottom)">
                                      <p:cBhvr>
                                        <p:cTn id="35" dur="1000"/>
                                        <p:tgtEl>
                                          <p:spTgt spid="249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79" grpId="0"/>
      <p:bldP spid="24988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33E7AFB-AE3D-D14E-4CD6-FC558520AA8E}"/>
              </a:ext>
            </a:extLst>
          </p:cNvPr>
          <p:cNvSpPr>
            <a:spLocks noChangeArrowheads="1"/>
          </p:cNvSpPr>
          <p:nvPr/>
        </p:nvSpPr>
        <p:spPr bwMode="auto">
          <a:xfrm>
            <a:off x="411935" y="1098986"/>
            <a:ext cx="8053129" cy="75661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wrap="square" anchor="ct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12000"/>
              </a:lnSpc>
            </a:pPr>
            <a:r>
              <a:rPr lang="en-US" altLang="zh-CN" sz="2000" b="1" dirty="0">
                <a:solidFill>
                  <a:srgbClr val="000000"/>
                </a:solidFill>
                <a:latin typeface="幼圆" pitchFamily="49" charset="-122"/>
                <a:ea typeface="幼圆" pitchFamily="49" charset="-122"/>
              </a:rPr>
              <a:t>【</a:t>
            </a:r>
            <a:r>
              <a:rPr lang="zh-CN" altLang="en-US" sz="2000" b="1" dirty="0">
                <a:solidFill>
                  <a:srgbClr val="000000"/>
                </a:solidFill>
                <a:latin typeface="幼圆" pitchFamily="49" charset="-122"/>
                <a:ea typeface="幼圆" pitchFamily="49" charset="-122"/>
              </a:rPr>
              <a:t>例</a:t>
            </a:r>
            <a:r>
              <a:rPr lang="en-US" altLang="zh-CN" sz="2000" b="1" dirty="0">
                <a:solidFill>
                  <a:srgbClr val="000000"/>
                </a:solidFill>
                <a:latin typeface="幼圆" pitchFamily="49" charset="-122"/>
                <a:ea typeface="幼圆" pitchFamily="49" charset="-122"/>
              </a:rPr>
              <a:t>6-8】</a:t>
            </a:r>
            <a:r>
              <a:rPr lang="zh-CN" altLang="en-US" sz="2000" b="1" dirty="0">
                <a:solidFill>
                  <a:srgbClr val="000000"/>
                </a:solidFill>
                <a:latin typeface="幼圆" pitchFamily="49" charset="-122"/>
                <a:ea typeface="幼圆" pitchFamily="49" charset="-122"/>
              </a:rPr>
              <a:t>某高新技术转化项目的净现值为随机变量，并有如表所示的离散型概率分布，求净现值的期望值、方差和标准差。</a:t>
            </a:r>
            <a:endParaRPr lang="en-US" altLang="zh-CN" sz="2000" b="1" dirty="0">
              <a:solidFill>
                <a:srgbClr val="000000"/>
              </a:solidFill>
              <a:latin typeface="幼圆" pitchFamily="49" charset="-122"/>
              <a:ea typeface="幼圆" pitchFamily="49" charset="-122"/>
            </a:endParaRPr>
          </a:p>
        </p:txBody>
      </p:sp>
      <p:sp>
        <p:nvSpPr>
          <p:cNvPr id="5" name="Rectangle 3">
            <a:extLst>
              <a:ext uri="{FF2B5EF4-FFF2-40B4-BE49-F238E27FC236}">
                <a16:creationId xmlns:a16="http://schemas.microsoft.com/office/drawing/2014/main" id="{F5B302D9-7325-CB11-4B16-F4B49CE86EB8}"/>
              </a:ext>
            </a:extLst>
          </p:cNvPr>
          <p:cNvSpPr>
            <a:spLocks noChangeArrowheads="1"/>
          </p:cNvSpPr>
          <p:nvPr/>
        </p:nvSpPr>
        <p:spPr bwMode="auto">
          <a:xfrm>
            <a:off x="412421" y="3789040"/>
            <a:ext cx="935037" cy="40729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txBody>
          <a:bodyPr>
            <a:spAutoFit/>
          </a:bodyPr>
          <a:lstStyle>
            <a:lvl1pPr indent="-342900">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450850" indent="63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235075"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43063"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
                <a:srgbClr val="FF3300"/>
              </a:buClr>
              <a:buSzPct val="70000"/>
            </a:pPr>
            <a:r>
              <a:rPr kumimoji="0" lang="zh-CN" altLang="en-US" sz="2000" b="1" dirty="0">
                <a:solidFill>
                  <a:srgbClr val="FF0000"/>
                </a:solidFill>
                <a:latin typeface="幼圆" pitchFamily="49" charset="-122"/>
                <a:ea typeface="幼圆" pitchFamily="49" charset="-122"/>
              </a:rPr>
              <a:t>解：</a:t>
            </a:r>
          </a:p>
        </p:txBody>
      </p:sp>
      <p:graphicFrame>
        <p:nvGraphicFramePr>
          <p:cNvPr id="10" name="Group 10">
            <a:extLst>
              <a:ext uri="{FF2B5EF4-FFF2-40B4-BE49-F238E27FC236}">
                <a16:creationId xmlns:a16="http://schemas.microsoft.com/office/drawing/2014/main" id="{7510478E-5519-70D9-0FE0-990380C019B2}"/>
              </a:ext>
            </a:extLst>
          </p:cNvPr>
          <p:cNvGraphicFramePr>
            <a:graphicFrameLocks noGrp="1"/>
          </p:cNvGraphicFramePr>
          <p:nvPr>
            <p:extLst>
              <p:ext uri="{D42A27DB-BD31-4B8C-83A1-F6EECF244321}">
                <p14:modId xmlns:p14="http://schemas.microsoft.com/office/powerpoint/2010/main" val="343933899"/>
              </p:ext>
            </p:extLst>
          </p:nvPr>
        </p:nvGraphicFramePr>
        <p:xfrm>
          <a:off x="879940" y="2256474"/>
          <a:ext cx="6648450" cy="1068388"/>
        </p:xfrm>
        <a:graphic>
          <a:graphicData uri="http://schemas.openxmlformats.org/drawingml/2006/table">
            <a:tbl>
              <a:tblPr/>
              <a:tblGrid>
                <a:gridCol w="2070100">
                  <a:extLst>
                    <a:ext uri="{9D8B030D-6E8A-4147-A177-3AD203B41FA5}">
                      <a16:colId xmlns:a16="http://schemas.microsoft.com/office/drawing/2014/main" val="1347678982"/>
                    </a:ext>
                  </a:extLst>
                </a:gridCol>
                <a:gridCol w="1144587">
                  <a:extLst>
                    <a:ext uri="{9D8B030D-6E8A-4147-A177-3AD203B41FA5}">
                      <a16:colId xmlns:a16="http://schemas.microsoft.com/office/drawing/2014/main" val="2877699232"/>
                    </a:ext>
                  </a:extLst>
                </a:gridCol>
                <a:gridCol w="1068388">
                  <a:extLst>
                    <a:ext uri="{9D8B030D-6E8A-4147-A177-3AD203B41FA5}">
                      <a16:colId xmlns:a16="http://schemas.microsoft.com/office/drawing/2014/main" val="3036998785"/>
                    </a:ext>
                  </a:extLst>
                </a:gridCol>
                <a:gridCol w="1068387">
                  <a:extLst>
                    <a:ext uri="{9D8B030D-6E8A-4147-A177-3AD203B41FA5}">
                      <a16:colId xmlns:a16="http://schemas.microsoft.com/office/drawing/2014/main" val="2940743586"/>
                    </a:ext>
                  </a:extLst>
                </a:gridCol>
                <a:gridCol w="1296988">
                  <a:extLst>
                    <a:ext uri="{9D8B030D-6E8A-4147-A177-3AD203B41FA5}">
                      <a16:colId xmlns:a16="http://schemas.microsoft.com/office/drawing/2014/main" val="653228434"/>
                    </a:ext>
                  </a:extLst>
                </a:gridCol>
              </a:tblGrid>
              <a:tr h="522288">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净现值的可能状态</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1000</a:t>
                      </a:r>
                      <a:endParaRPr kumimoji="0" lang="zh-CN" altLang="en-US" sz="1800" b="1" i="0" u="none" strike="noStrike" cap="none" normalizeH="0" baseline="0" dirty="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1500</a:t>
                      </a:r>
                      <a:endParaRPr kumimoji="0" lang="zh-CN" altLang="en-US" sz="1800" b="1" i="0" u="none" strike="noStrike" cap="none" normalizeH="0" baseline="0" dirty="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2000</a:t>
                      </a:r>
                      <a:endParaRPr kumimoji="0" lang="zh-CN" altLang="en-US" sz="1800" b="1" i="0" u="none" strike="noStrike" cap="none" normalizeH="0" baseline="0" dirty="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2500 </a:t>
                      </a:r>
                      <a:endParaRPr kumimoji="0" lang="zh-CN" altLang="en-US" sz="1800" b="1" i="0" u="none" strike="noStrike" cap="none" normalizeH="0" baseline="0" dirty="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871000851"/>
                  </a:ext>
                </a:extLst>
              </a:tr>
              <a:tr h="546100">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800" b="1" i="0" u="none" strike="noStrike" cap="none" normalizeH="0" baseline="0" dirty="0">
                          <a:ln>
                            <a:noFill/>
                          </a:ln>
                          <a:solidFill>
                            <a:schemeClr val="bg1"/>
                          </a:solidFill>
                          <a:effectLst/>
                          <a:latin typeface="幼圆" pitchFamily="49" charset="-122"/>
                          <a:ea typeface="幼圆" pitchFamily="49" charset="-122"/>
                          <a:cs typeface="Arial" panose="020B0604020202020204" pitchFamily="34" charset="0"/>
                          <a:sym typeface="Arial" panose="020B0604020202020204" pitchFamily="34" charset="0"/>
                        </a:rPr>
                        <a:t>概率分布</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Arial" panose="020B0604020202020204" pitchFamily="34" charset="0"/>
                          <a:sym typeface="Arial" panose="020B0604020202020204" pitchFamily="34" charset="0"/>
                        </a:rPr>
                        <a:t>0.1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Arial" panose="020B0604020202020204" pitchFamily="34" charset="0"/>
                          <a:sym typeface="Arial" panose="020B0604020202020204" pitchFamily="34" charset="0"/>
                        </a:rPr>
                        <a:t>0.5</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Arial" panose="020B0604020202020204" pitchFamily="34" charset="0"/>
                          <a:sym typeface="Arial" panose="020B0604020202020204" pitchFamily="34" charset="0"/>
                        </a:rPr>
                        <a:t>0.25</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0">
                        <a:spcBef>
                          <a:spcPct val="20000"/>
                        </a:spcBef>
                        <a:buClr>
                          <a:schemeClr val="folHlink"/>
                        </a:buClr>
                        <a:buSzPct val="60000"/>
                        <a:buFont typeface="Wingdings" pitchFamily="2" charset="2"/>
                        <a:defRPr kumimoji="1" sz="2800">
                          <a:solidFill>
                            <a:srgbClr val="036D7B"/>
                          </a:solidFill>
                          <a:latin typeface="Times New Roman" panose="02020603050405020304" pitchFamily="18" charset="0"/>
                          <a:ea typeface="隶书" pitchFamily="49" charset="-122"/>
                        </a:defRPr>
                      </a:lvl1pPr>
                      <a:lvl2pPr marL="742950" indent="-285750" defTabSz="0">
                        <a:lnSpc>
                          <a:spcPct val="115000"/>
                        </a:lnSpc>
                        <a:spcBef>
                          <a:spcPct val="20000"/>
                        </a:spcBef>
                        <a:buClr>
                          <a:schemeClr val="hlink"/>
                        </a:buClr>
                        <a:buFont typeface="Wingdings" pitchFamily="2" charset="2"/>
                        <a:defRPr sz="2000" b="1">
                          <a:solidFill>
                            <a:schemeClr val="tx1"/>
                          </a:solidFill>
                          <a:latin typeface="Tahoma" panose="020B0604030504040204" pitchFamily="34" charset="0"/>
                          <a:ea typeface="华文楷体" panose="02010600040101010101" pitchFamily="2" charset="-122"/>
                        </a:defRPr>
                      </a:lvl2pPr>
                      <a:lvl3pPr marL="1143000" indent="-228600" defTabSz="0">
                        <a:spcBef>
                          <a:spcPct val="20000"/>
                        </a:spcBef>
                        <a:buClr>
                          <a:schemeClr val="folHlink"/>
                        </a:buClr>
                        <a:buFont typeface="Wingdings" pitchFamily="2" charset="2"/>
                        <a:defRPr sz="2000">
                          <a:solidFill>
                            <a:schemeClr val="tx1"/>
                          </a:solidFill>
                          <a:latin typeface="Tahoma" panose="020B0604030504040204" pitchFamily="34" charset="0"/>
                          <a:ea typeface="宋体" panose="02010600030101010101" pitchFamily="2" charset="-122"/>
                        </a:defRPr>
                      </a:lvl3pPr>
                      <a:lvl4pPr marL="1600200" indent="-228600" defTabSz="0">
                        <a:spcBef>
                          <a:spcPct val="20000"/>
                        </a:spcBef>
                        <a:buClr>
                          <a:schemeClr val="accent2"/>
                        </a:buClr>
                        <a:buFont typeface="Wingdings" pitchFamily="2" charset="2"/>
                        <a:defRPr>
                          <a:solidFill>
                            <a:schemeClr val="tx1"/>
                          </a:solidFill>
                          <a:latin typeface="Tahoma" panose="020B0604030504040204" pitchFamily="34" charset="0"/>
                          <a:ea typeface="宋体" panose="02010600030101010101" pitchFamily="2" charset="-122"/>
                        </a:defRPr>
                      </a:lvl4pPr>
                      <a:lvl5pPr marL="2057400" indent="-228600" defTabSz="0">
                        <a:spcBef>
                          <a:spcPct val="20000"/>
                        </a:spcBef>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5pPr>
                      <a:lvl6pPr marL="25146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6pPr>
                      <a:lvl7pPr marL="29718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7pPr>
                      <a:lvl8pPr marL="34290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8pPr>
                      <a:lvl9pPr marL="3886200" indent="-228600" defTabSz="0" eaLnBrk="0" fontAlgn="base" hangingPunct="0">
                        <a:spcBef>
                          <a:spcPct val="20000"/>
                        </a:spcBef>
                        <a:spcAft>
                          <a:spcPct val="0"/>
                        </a:spcAft>
                        <a:buClr>
                          <a:schemeClr val="accent1"/>
                        </a:buClr>
                        <a:buFont typeface="Wingdings"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Arial" panose="020B0604020202020204" pitchFamily="34" charset="0"/>
                          <a:sym typeface="Arial" panose="020B0604020202020204" pitchFamily="34" charset="0"/>
                        </a:rPr>
                        <a:t>0.15</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Arial" panose="020B0604020202020204" pitchFamily="34" charset="0"/>
                        <a:sym typeface="Arial" panose="020B0604020202020204"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827872827"/>
                  </a:ext>
                </a:extLst>
              </a:tr>
            </a:tbl>
          </a:graphicData>
        </a:graphic>
      </p:graphicFrame>
      <p:pic>
        <p:nvPicPr>
          <p:cNvPr id="3" name="图片 2">
            <a:extLst>
              <a:ext uri="{FF2B5EF4-FFF2-40B4-BE49-F238E27FC236}">
                <a16:creationId xmlns:a16="http://schemas.microsoft.com/office/drawing/2014/main" id="{4C3F5499-6A96-3774-AC3C-9C72A7DE2FF3}"/>
              </a:ext>
            </a:extLst>
          </p:cNvPr>
          <p:cNvPicPr>
            <a:picLocks noChangeAspect="1"/>
          </p:cNvPicPr>
          <p:nvPr/>
        </p:nvPicPr>
        <p:blipFill>
          <a:blip r:embed="rId2"/>
          <a:stretch>
            <a:fillRect/>
          </a:stretch>
        </p:blipFill>
        <p:spPr>
          <a:xfrm>
            <a:off x="886417" y="3693753"/>
            <a:ext cx="7772400" cy="2414405"/>
          </a:xfrm>
          <a:prstGeom prst="rect">
            <a:avLst/>
          </a:prstGeom>
        </p:spPr>
      </p:pic>
      <p:sp>
        <p:nvSpPr>
          <p:cNvPr id="4" name="标题 4">
            <a:extLst>
              <a:ext uri="{FF2B5EF4-FFF2-40B4-BE49-F238E27FC236}">
                <a16:creationId xmlns:a16="http://schemas.microsoft.com/office/drawing/2014/main" id="{6A3ED8FE-8FB7-BC92-712D-8445968057BE}"/>
              </a:ext>
            </a:extLst>
          </p:cNvPr>
          <p:cNvSpPr txBox="1">
            <a:spLocks/>
          </p:cNvSpPr>
          <p:nvPr/>
        </p:nvSpPr>
        <p:spPr>
          <a:xfrm>
            <a:off x="903989" y="344647"/>
            <a:ext cx="6307190" cy="727218"/>
          </a:xfrm>
          <a:prstGeom prst="rect">
            <a:avLst/>
          </a:prstGeom>
        </p:spPr>
        <p:txBody>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r>
              <a:rPr lang="zh-CN" altLang="en-US" sz="2800" b="1" kern="0" dirty="0">
                <a:latin typeface="幼圆" pitchFamily="49" charset="-122"/>
                <a:ea typeface="幼圆" pitchFamily="49" charset="-122"/>
              </a:rPr>
              <a:t>（</a:t>
            </a:r>
            <a:r>
              <a:rPr lang="en-US" altLang="zh-CN" sz="2800" b="1" kern="0" dirty="0">
                <a:latin typeface="幼圆" pitchFamily="49" charset="-122"/>
                <a:ea typeface="幼圆" pitchFamily="49" charset="-122"/>
              </a:rPr>
              <a:t>1</a:t>
            </a:r>
            <a:r>
              <a:rPr lang="zh-CN" altLang="en-US" sz="2800" b="1" kern="0" dirty="0">
                <a:latin typeface="幼圆" pitchFamily="49" charset="-122"/>
                <a:ea typeface="幼圆" pitchFamily="49" charset="-122"/>
              </a:rPr>
              <a:t>）离散概率分布</a:t>
            </a:r>
            <a:endParaRPr lang="zh-CN" altLang="en-US" sz="2800" kern="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55F17CFD-C049-24FD-C49C-0915B623674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C4CA056-524B-1845-A04B-27CBFF8CB0D0}" type="slidenum">
              <a:rPr kumimoji="0" lang="en-US" altLang="zh-CN" sz="1000">
                <a:solidFill>
                  <a:schemeClr val="bg2"/>
                </a:solidFill>
                <a:ea typeface="华文行楷" panose="02010800040101010101" pitchFamily="2" charset="-122"/>
              </a:rPr>
              <a:pPr>
                <a:spcBef>
                  <a:spcPct val="0"/>
                </a:spcBef>
                <a:buClrTx/>
                <a:buSzTx/>
                <a:buFontTx/>
                <a:buNone/>
              </a:pPr>
              <a:t>9</a:t>
            </a:fld>
            <a:endParaRPr kumimoji="0" lang="en-US" altLang="zh-CN" sz="1000">
              <a:solidFill>
                <a:schemeClr val="bg2"/>
              </a:solidFill>
              <a:ea typeface="华文行楷" panose="02010800040101010101" pitchFamily="2" charset="-122"/>
            </a:endParaRPr>
          </a:p>
        </p:txBody>
      </p:sp>
      <p:sp>
        <p:nvSpPr>
          <p:cNvPr id="250883" name="Rectangle 3">
            <a:extLst>
              <a:ext uri="{FF2B5EF4-FFF2-40B4-BE49-F238E27FC236}">
                <a16:creationId xmlns:a16="http://schemas.microsoft.com/office/drawing/2014/main" id="{8289F775-3219-4D3F-438B-64D239138F64}"/>
              </a:ext>
            </a:extLst>
          </p:cNvPr>
          <p:cNvSpPr>
            <a:spLocks noChangeArrowheads="1"/>
          </p:cNvSpPr>
          <p:nvPr/>
        </p:nvSpPr>
        <p:spPr bwMode="auto">
          <a:xfrm>
            <a:off x="701570" y="1426647"/>
            <a:ext cx="7920038" cy="1135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000" b="1" dirty="0">
                <a:solidFill>
                  <a:schemeClr val="tx1"/>
                </a:solidFill>
                <a:latin typeface="幼圆" pitchFamily="49" charset="-122"/>
                <a:ea typeface="幼圆" pitchFamily="49" charset="-122"/>
              </a:rPr>
              <a:t>    </a:t>
            </a:r>
            <a:r>
              <a:rPr lang="zh-CN" altLang="en-US" sz="2400" b="1" dirty="0">
                <a:solidFill>
                  <a:schemeClr val="tx1"/>
                </a:solidFill>
                <a:latin typeface="幼圆" pitchFamily="49" charset="-122"/>
                <a:ea typeface="幼圆" pitchFamily="49" charset="-122"/>
              </a:rPr>
              <a:t>当一个变量的取值范围为一个区间，这种变量称为连续变量，其概率密度分布为连续函数。 </a:t>
            </a:r>
          </a:p>
        </p:txBody>
      </p:sp>
      <p:sp>
        <p:nvSpPr>
          <p:cNvPr id="250886" name="Rectangle 6">
            <a:extLst>
              <a:ext uri="{FF2B5EF4-FFF2-40B4-BE49-F238E27FC236}">
                <a16:creationId xmlns:a16="http://schemas.microsoft.com/office/drawing/2014/main" id="{F8029F34-50AB-4BD7-8B40-E1165959F598}"/>
              </a:ext>
            </a:extLst>
          </p:cNvPr>
          <p:cNvSpPr>
            <a:spLocks noChangeArrowheads="1"/>
          </p:cNvSpPr>
          <p:nvPr/>
        </p:nvSpPr>
        <p:spPr bwMode="gray">
          <a:xfrm>
            <a:off x="416719" y="2451776"/>
            <a:ext cx="9144000" cy="3455987"/>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50887" name="Text Box 7">
            <a:extLst>
              <a:ext uri="{FF2B5EF4-FFF2-40B4-BE49-F238E27FC236}">
                <a16:creationId xmlns:a16="http://schemas.microsoft.com/office/drawing/2014/main" id="{42996725-6ED8-E062-5D2C-C91D0CDB1F69}"/>
              </a:ext>
            </a:extLst>
          </p:cNvPr>
          <p:cNvSpPr txBox="1">
            <a:spLocks noChangeArrowheads="1"/>
          </p:cNvSpPr>
          <p:nvPr/>
        </p:nvSpPr>
        <p:spPr bwMode="auto">
          <a:xfrm>
            <a:off x="1115050" y="4019288"/>
            <a:ext cx="2814891" cy="43088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200" b="1" dirty="0">
                <a:solidFill>
                  <a:srgbClr val="7030A0"/>
                </a:solidFill>
                <a:latin typeface="幼圆" pitchFamily="49" charset="-122"/>
                <a:ea typeface="幼圆" pitchFamily="49" charset="-122"/>
                <a:sym typeface="Wingdings" pitchFamily="2" charset="2"/>
              </a:rPr>
              <a:t>常用的连续概率分布</a:t>
            </a:r>
            <a:endParaRPr lang="zh-CN" altLang="en-US" sz="2200" b="1" dirty="0">
              <a:solidFill>
                <a:srgbClr val="7030A0"/>
              </a:solidFill>
              <a:latin typeface="幼圆" pitchFamily="49" charset="-122"/>
              <a:ea typeface="幼圆" pitchFamily="49" charset="-122"/>
            </a:endParaRPr>
          </a:p>
        </p:txBody>
      </p:sp>
      <p:graphicFrame>
        <p:nvGraphicFramePr>
          <p:cNvPr id="250888" name="Object 8">
            <a:extLst>
              <a:ext uri="{FF2B5EF4-FFF2-40B4-BE49-F238E27FC236}">
                <a16:creationId xmlns:a16="http://schemas.microsoft.com/office/drawing/2014/main" id="{617162AA-56BE-5D28-A743-F872F2DEC8E2}"/>
              </a:ext>
            </a:extLst>
          </p:cNvPr>
          <p:cNvGraphicFramePr>
            <a:graphicFrameLocks noChangeAspect="1"/>
          </p:cNvGraphicFramePr>
          <p:nvPr>
            <p:extLst>
              <p:ext uri="{D42A27DB-BD31-4B8C-83A1-F6EECF244321}">
                <p14:modId xmlns:p14="http://schemas.microsoft.com/office/powerpoint/2010/main" val="1647563649"/>
              </p:ext>
            </p:extLst>
          </p:nvPr>
        </p:nvGraphicFramePr>
        <p:xfrm>
          <a:off x="3938633" y="3152581"/>
          <a:ext cx="647700" cy="2222500"/>
        </p:xfrm>
        <a:graphic>
          <a:graphicData uri="http://schemas.openxmlformats.org/presentationml/2006/ole">
            <mc:AlternateContent xmlns:mc="http://schemas.openxmlformats.org/markup-compatibility/2006">
              <mc:Choice xmlns:v="urn:schemas-microsoft-com:vml" Requires="v">
                <p:oleObj name="Visio" r:id="rId2" imgW="1485900" imgH="2921000" progId="Visio.Drawing.11">
                  <p:embed/>
                </p:oleObj>
              </mc:Choice>
              <mc:Fallback>
                <p:oleObj name="Visio" r:id="rId2" imgW="1485900" imgH="2921000" progId="Visio.Drawing.11">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633" y="3152581"/>
                        <a:ext cx="647700" cy="2222500"/>
                      </a:xfrm>
                      <a:prstGeom prst="rect">
                        <a:avLst/>
                      </a:prstGeom>
                      <a:noFill/>
                      <a:ln>
                        <a:noFill/>
                      </a:ln>
                      <a:effectLst/>
                      <a:extLst>
                        <a:ext uri="{909E8E84-426E-40DD-AFC4-6F175D3DCCD1}">
                          <a14:hiddenFill xmlns:a14="http://schemas.microsoft.com/office/drawing/2010/main">
                            <a:gradFill rotWithShape="1">
                              <a:gsLst>
                                <a:gs pos="0">
                                  <a:srgbClr val="D1F4FB"/>
                                </a:gs>
                                <a:gs pos="100000">
                                  <a:srgbClr val="96ADB8"/>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1842" dir="18900000" algn="ctr" rotWithShape="0">
                                <a:schemeClr val="bg2">
                                  <a:alpha val="50000"/>
                                </a:schemeClr>
                              </a:outerShdw>
                            </a:effectLst>
                          </a14:hiddenEffects>
                        </a:ext>
                      </a:extLst>
                    </p:spPr>
                  </p:pic>
                </p:oleObj>
              </mc:Fallback>
            </mc:AlternateContent>
          </a:graphicData>
        </a:graphic>
      </p:graphicFrame>
      <p:sp>
        <p:nvSpPr>
          <p:cNvPr id="250889" name="Text Box 9">
            <a:extLst>
              <a:ext uri="{FF2B5EF4-FFF2-40B4-BE49-F238E27FC236}">
                <a16:creationId xmlns:a16="http://schemas.microsoft.com/office/drawing/2014/main" id="{FDE220EB-CECA-8660-4938-548CD5C3A073}"/>
              </a:ext>
            </a:extLst>
          </p:cNvPr>
          <p:cNvSpPr txBox="1">
            <a:spLocks noChangeArrowheads="1"/>
          </p:cNvSpPr>
          <p:nvPr/>
        </p:nvSpPr>
        <p:spPr bwMode="auto">
          <a:xfrm>
            <a:off x="4840421" y="2965182"/>
            <a:ext cx="2043112" cy="4308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200" b="1" dirty="0">
                <a:solidFill>
                  <a:schemeClr val="tx1"/>
                </a:solidFill>
                <a:latin typeface="幼圆" pitchFamily="49" charset="-122"/>
                <a:ea typeface="幼圆" pitchFamily="49" charset="-122"/>
              </a:rPr>
              <a:t>正态分布</a:t>
            </a:r>
          </a:p>
        </p:txBody>
      </p:sp>
      <p:sp>
        <p:nvSpPr>
          <p:cNvPr id="250890" name="Text Box 10">
            <a:extLst>
              <a:ext uri="{FF2B5EF4-FFF2-40B4-BE49-F238E27FC236}">
                <a16:creationId xmlns:a16="http://schemas.microsoft.com/office/drawing/2014/main" id="{1F12CBB7-12AF-5547-5DCE-F54CF1AD3654}"/>
              </a:ext>
            </a:extLst>
          </p:cNvPr>
          <p:cNvSpPr txBox="1">
            <a:spLocks noChangeArrowheads="1"/>
          </p:cNvSpPr>
          <p:nvPr/>
        </p:nvSpPr>
        <p:spPr bwMode="auto">
          <a:xfrm>
            <a:off x="4860098" y="3489660"/>
            <a:ext cx="2592388" cy="4308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200" b="1" dirty="0">
                <a:solidFill>
                  <a:schemeClr val="tx1"/>
                </a:solidFill>
                <a:latin typeface="幼圆" pitchFamily="49" charset="-122"/>
                <a:ea typeface="幼圆" pitchFamily="49" charset="-122"/>
              </a:rPr>
              <a:t>三角分布</a:t>
            </a:r>
          </a:p>
        </p:txBody>
      </p:sp>
      <p:sp>
        <p:nvSpPr>
          <p:cNvPr id="250891" name="Text Box 11">
            <a:extLst>
              <a:ext uri="{FF2B5EF4-FFF2-40B4-BE49-F238E27FC236}">
                <a16:creationId xmlns:a16="http://schemas.microsoft.com/office/drawing/2014/main" id="{5B57A28D-2F80-AAD0-976A-EB9C324452FC}"/>
              </a:ext>
            </a:extLst>
          </p:cNvPr>
          <p:cNvSpPr txBox="1">
            <a:spLocks noChangeArrowheads="1"/>
          </p:cNvSpPr>
          <p:nvPr/>
        </p:nvSpPr>
        <p:spPr bwMode="auto">
          <a:xfrm>
            <a:off x="4860373" y="4080856"/>
            <a:ext cx="3097213" cy="4308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200" b="1" dirty="0">
                <a:solidFill>
                  <a:schemeClr val="tx1"/>
                </a:solidFill>
                <a:latin typeface="幼圆" pitchFamily="49" charset="-122"/>
                <a:ea typeface="幼圆" pitchFamily="49" charset="-122"/>
              </a:rPr>
              <a:t>梯形分布</a:t>
            </a:r>
          </a:p>
        </p:txBody>
      </p:sp>
      <p:sp>
        <p:nvSpPr>
          <p:cNvPr id="250892" name="Text Box 12">
            <a:extLst>
              <a:ext uri="{FF2B5EF4-FFF2-40B4-BE49-F238E27FC236}">
                <a16:creationId xmlns:a16="http://schemas.microsoft.com/office/drawing/2014/main" id="{C16D2970-B1AB-267C-3873-9E8B34EC08AB}"/>
              </a:ext>
            </a:extLst>
          </p:cNvPr>
          <p:cNvSpPr txBox="1">
            <a:spLocks noChangeArrowheads="1"/>
          </p:cNvSpPr>
          <p:nvPr/>
        </p:nvSpPr>
        <p:spPr bwMode="auto">
          <a:xfrm>
            <a:off x="4860098" y="4638791"/>
            <a:ext cx="2881312" cy="4308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l-GR" altLang="zh-CN" sz="2200" b="1" dirty="0">
                <a:solidFill>
                  <a:schemeClr val="tx1"/>
                </a:solidFill>
                <a:latin typeface="幼圆" pitchFamily="49" charset="-122"/>
                <a:ea typeface="幼圆" pitchFamily="49" charset="-122"/>
              </a:rPr>
              <a:t>β</a:t>
            </a:r>
            <a:r>
              <a:rPr lang="zh-CN" altLang="en-US" sz="2200" b="1" dirty="0">
                <a:solidFill>
                  <a:schemeClr val="tx1"/>
                </a:solidFill>
                <a:latin typeface="幼圆" pitchFamily="49" charset="-122"/>
                <a:ea typeface="幼圆" pitchFamily="49" charset="-122"/>
              </a:rPr>
              <a:t>分布</a:t>
            </a:r>
            <a:endParaRPr lang="zh-CN" altLang="el-GR" sz="2200" b="1" dirty="0">
              <a:solidFill>
                <a:schemeClr val="tx1"/>
              </a:solidFill>
              <a:latin typeface="幼圆" pitchFamily="49" charset="-122"/>
              <a:ea typeface="幼圆" pitchFamily="49" charset="-122"/>
            </a:endParaRPr>
          </a:p>
        </p:txBody>
      </p:sp>
      <p:sp>
        <p:nvSpPr>
          <p:cNvPr id="250893" name="Text Box 13">
            <a:extLst>
              <a:ext uri="{FF2B5EF4-FFF2-40B4-BE49-F238E27FC236}">
                <a16:creationId xmlns:a16="http://schemas.microsoft.com/office/drawing/2014/main" id="{6ECFC507-DD32-9EAC-7700-3CCBA286B0DC}"/>
              </a:ext>
            </a:extLst>
          </p:cNvPr>
          <p:cNvSpPr txBox="1">
            <a:spLocks noChangeArrowheads="1"/>
          </p:cNvSpPr>
          <p:nvPr/>
        </p:nvSpPr>
        <p:spPr bwMode="auto">
          <a:xfrm>
            <a:off x="4860098" y="5201342"/>
            <a:ext cx="2808288" cy="43088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1750" algn="ctr">
                <a:solidFill>
                  <a:srgbClr val="000000"/>
                </a:solidFill>
                <a:miter lim="800000"/>
                <a:headEnd type="none" w="sm" len="me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itchFamily="2" charset="2"/>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200" b="1" dirty="0">
                <a:solidFill>
                  <a:schemeClr val="tx1"/>
                </a:solidFill>
                <a:latin typeface="幼圆" pitchFamily="49" charset="-122"/>
                <a:ea typeface="幼圆" pitchFamily="49" charset="-122"/>
              </a:rPr>
              <a:t>均匀分布</a:t>
            </a:r>
          </a:p>
        </p:txBody>
      </p:sp>
      <p:sp>
        <p:nvSpPr>
          <p:cNvPr id="3" name="标题 4">
            <a:extLst>
              <a:ext uri="{FF2B5EF4-FFF2-40B4-BE49-F238E27FC236}">
                <a16:creationId xmlns:a16="http://schemas.microsoft.com/office/drawing/2014/main" id="{7376ED16-9A72-FB14-77E0-AE4742C6C761}"/>
              </a:ext>
            </a:extLst>
          </p:cNvPr>
          <p:cNvSpPr>
            <a:spLocks noGrp="1"/>
          </p:cNvSpPr>
          <p:nvPr>
            <p:ph type="title"/>
          </p:nvPr>
        </p:nvSpPr>
        <p:spPr>
          <a:xfrm>
            <a:off x="944111" y="228703"/>
            <a:ext cx="6307190" cy="727218"/>
          </a:xfrm>
        </p:spPr>
        <p:txBody>
          <a:bodyPr/>
          <a:lstStyle/>
          <a:p>
            <a:r>
              <a:rPr lang="zh-CN" altLang="en-US" sz="2800" b="1" dirty="0">
                <a:latin typeface="幼圆" pitchFamily="49" charset="-122"/>
                <a:ea typeface="幼圆" pitchFamily="49" charset="-122"/>
              </a:rPr>
              <a:t>（</a:t>
            </a:r>
            <a:r>
              <a:rPr lang="en-US" altLang="zh-CN" sz="2800" b="1" dirty="0">
                <a:latin typeface="幼圆" pitchFamily="49" charset="-122"/>
                <a:ea typeface="幼圆" pitchFamily="49" charset="-122"/>
              </a:rPr>
              <a:t>2</a:t>
            </a:r>
            <a:r>
              <a:rPr lang="zh-CN" altLang="en-US" sz="2800" b="1" dirty="0">
                <a:latin typeface="幼圆" pitchFamily="49" charset="-122"/>
                <a:ea typeface="幼圆" pitchFamily="49" charset="-122"/>
              </a:rPr>
              <a:t>）连续概率分布</a:t>
            </a:r>
            <a:endParaRPr kumimoji="1" lang="zh-CN" altLang="en-US" sz="2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slide(fromBottom)">
                                      <p:cBhvr>
                                        <p:cTn id="7" dur="500"/>
                                        <p:tgtEl>
                                          <p:spTgt spid="250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50886"/>
                                        </p:tgtEl>
                                        <p:attrNameLst>
                                          <p:attrName>style.visibility</p:attrName>
                                        </p:attrNameLst>
                                      </p:cBhvr>
                                      <p:to>
                                        <p:strVal val="visible"/>
                                      </p:to>
                                    </p:set>
                                    <p:anim calcmode="lin" valueType="num">
                                      <p:cBhvr>
                                        <p:cTn id="12" dur="500" fill="hold"/>
                                        <p:tgtEl>
                                          <p:spTgt spid="250886"/>
                                        </p:tgtEl>
                                        <p:attrNameLst>
                                          <p:attrName>ppt_w</p:attrName>
                                        </p:attrNameLst>
                                      </p:cBhvr>
                                      <p:tavLst>
                                        <p:tav tm="0">
                                          <p:val>
                                            <p:fltVal val="0"/>
                                          </p:val>
                                        </p:tav>
                                        <p:tav tm="100000">
                                          <p:val>
                                            <p:strVal val="#ppt_w"/>
                                          </p:val>
                                        </p:tav>
                                      </p:tavLst>
                                    </p:anim>
                                    <p:anim calcmode="lin" valueType="num">
                                      <p:cBhvr>
                                        <p:cTn id="13" dur="500" fill="hold"/>
                                        <p:tgtEl>
                                          <p:spTgt spid="250886"/>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250887"/>
                                        </p:tgtEl>
                                        <p:attrNameLst>
                                          <p:attrName>style.visibility</p:attrName>
                                        </p:attrNameLst>
                                      </p:cBhvr>
                                      <p:to>
                                        <p:strVal val="visible"/>
                                      </p:to>
                                    </p:set>
                                    <p:animEffect transition="in" filter="slide(fromLeft)">
                                      <p:cBhvr>
                                        <p:cTn id="18" dur="1000"/>
                                        <p:tgtEl>
                                          <p:spTgt spid="250887"/>
                                        </p:tgtEl>
                                      </p:cBhvr>
                                    </p:animEffect>
                                  </p:childTnLst>
                                </p:cTn>
                              </p:par>
                            </p:childTnLst>
                          </p:cTn>
                        </p:par>
                        <p:par>
                          <p:cTn id="19" fill="hold" nodeType="afterGroup">
                            <p:stCondLst>
                              <p:cond delay="1000"/>
                            </p:stCondLst>
                            <p:childTnLst>
                              <p:par>
                                <p:cTn id="20" presetID="12" presetClass="entr" presetSubtype="8" fill="hold" nodeType="afterEffect">
                                  <p:stCondLst>
                                    <p:cond delay="0"/>
                                  </p:stCondLst>
                                  <p:childTnLst>
                                    <p:set>
                                      <p:cBhvr>
                                        <p:cTn id="21" dur="1" fill="hold">
                                          <p:stCondLst>
                                            <p:cond delay="0"/>
                                          </p:stCondLst>
                                        </p:cTn>
                                        <p:tgtEl>
                                          <p:spTgt spid="250888"/>
                                        </p:tgtEl>
                                        <p:attrNameLst>
                                          <p:attrName>style.visibility</p:attrName>
                                        </p:attrNameLst>
                                      </p:cBhvr>
                                      <p:to>
                                        <p:strVal val="visible"/>
                                      </p:to>
                                    </p:set>
                                    <p:animEffect transition="in" filter="slide(fromLeft)">
                                      <p:cBhvr>
                                        <p:cTn id="22" dur="1000"/>
                                        <p:tgtEl>
                                          <p:spTgt spid="2508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250889"/>
                                        </p:tgtEl>
                                        <p:attrNameLst>
                                          <p:attrName>style.visibility</p:attrName>
                                        </p:attrNameLst>
                                      </p:cBhvr>
                                      <p:to>
                                        <p:strVal val="visible"/>
                                      </p:to>
                                    </p:set>
                                    <p:animEffect transition="in" filter="fade">
                                      <p:cBhvr>
                                        <p:cTn id="27" dur="1000"/>
                                        <p:tgtEl>
                                          <p:spTgt spid="250889"/>
                                        </p:tgtEl>
                                      </p:cBhvr>
                                    </p:animEffect>
                                    <p:anim calcmode="lin" valueType="num">
                                      <p:cBhvr>
                                        <p:cTn id="28" dur="1000" fill="hold"/>
                                        <p:tgtEl>
                                          <p:spTgt spid="250889"/>
                                        </p:tgtEl>
                                        <p:attrNameLst>
                                          <p:attrName>ppt_x</p:attrName>
                                        </p:attrNameLst>
                                      </p:cBhvr>
                                      <p:tavLst>
                                        <p:tav tm="0">
                                          <p:val>
                                            <p:strVal val="#ppt_x"/>
                                          </p:val>
                                        </p:tav>
                                        <p:tav tm="100000">
                                          <p:val>
                                            <p:strVal val="#ppt_x"/>
                                          </p:val>
                                        </p:tav>
                                      </p:tavLst>
                                    </p:anim>
                                    <p:anim calcmode="lin" valueType="num">
                                      <p:cBhvr>
                                        <p:cTn id="29" dur="1000" fill="hold"/>
                                        <p:tgtEl>
                                          <p:spTgt spid="250889"/>
                                        </p:tgtEl>
                                        <p:attrNameLst>
                                          <p:attrName>ppt_y</p:attrName>
                                        </p:attrNameLst>
                                      </p:cBhvr>
                                      <p:tavLst>
                                        <p:tav tm="0">
                                          <p:val>
                                            <p:strVal val="#ppt_y+.1"/>
                                          </p:val>
                                        </p:tav>
                                        <p:tav tm="100000">
                                          <p:val>
                                            <p:strVal val="#ppt_y"/>
                                          </p:val>
                                        </p:tav>
                                      </p:tavLst>
                                    </p:anim>
                                  </p:childTnLst>
                                </p:cTn>
                              </p:par>
                            </p:childTnLst>
                          </p:cTn>
                        </p:par>
                        <p:par>
                          <p:cTn id="30" fill="hold" nodeType="afterGroup">
                            <p:stCondLst>
                              <p:cond delay="1000"/>
                            </p:stCondLst>
                            <p:childTnLst>
                              <p:par>
                                <p:cTn id="31" presetID="42" presetClass="entr" presetSubtype="0" fill="hold" nodeType="afterEffect">
                                  <p:stCondLst>
                                    <p:cond delay="0"/>
                                  </p:stCondLst>
                                  <p:childTnLst>
                                    <p:set>
                                      <p:cBhvr>
                                        <p:cTn id="32" dur="1" fill="hold">
                                          <p:stCondLst>
                                            <p:cond delay="0"/>
                                          </p:stCondLst>
                                        </p:cTn>
                                        <p:tgtEl>
                                          <p:spTgt spid="250890"/>
                                        </p:tgtEl>
                                        <p:attrNameLst>
                                          <p:attrName>style.visibility</p:attrName>
                                        </p:attrNameLst>
                                      </p:cBhvr>
                                      <p:to>
                                        <p:strVal val="visible"/>
                                      </p:to>
                                    </p:set>
                                    <p:animEffect transition="in" filter="fade">
                                      <p:cBhvr>
                                        <p:cTn id="33" dur="1000"/>
                                        <p:tgtEl>
                                          <p:spTgt spid="250890"/>
                                        </p:tgtEl>
                                      </p:cBhvr>
                                    </p:animEffect>
                                    <p:anim calcmode="lin" valueType="num">
                                      <p:cBhvr>
                                        <p:cTn id="34" dur="1000" fill="hold"/>
                                        <p:tgtEl>
                                          <p:spTgt spid="250890"/>
                                        </p:tgtEl>
                                        <p:attrNameLst>
                                          <p:attrName>ppt_x</p:attrName>
                                        </p:attrNameLst>
                                      </p:cBhvr>
                                      <p:tavLst>
                                        <p:tav tm="0">
                                          <p:val>
                                            <p:strVal val="#ppt_x"/>
                                          </p:val>
                                        </p:tav>
                                        <p:tav tm="100000">
                                          <p:val>
                                            <p:strVal val="#ppt_x"/>
                                          </p:val>
                                        </p:tav>
                                      </p:tavLst>
                                    </p:anim>
                                    <p:anim calcmode="lin" valueType="num">
                                      <p:cBhvr>
                                        <p:cTn id="35" dur="1000" fill="hold"/>
                                        <p:tgtEl>
                                          <p:spTgt spid="250890"/>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2000"/>
                            </p:stCondLst>
                            <p:childTnLst>
                              <p:par>
                                <p:cTn id="37" presetID="42" presetClass="entr" presetSubtype="0" fill="hold" nodeType="afterEffect">
                                  <p:stCondLst>
                                    <p:cond delay="0"/>
                                  </p:stCondLst>
                                  <p:childTnLst>
                                    <p:set>
                                      <p:cBhvr>
                                        <p:cTn id="38" dur="1" fill="hold">
                                          <p:stCondLst>
                                            <p:cond delay="0"/>
                                          </p:stCondLst>
                                        </p:cTn>
                                        <p:tgtEl>
                                          <p:spTgt spid="250891"/>
                                        </p:tgtEl>
                                        <p:attrNameLst>
                                          <p:attrName>style.visibility</p:attrName>
                                        </p:attrNameLst>
                                      </p:cBhvr>
                                      <p:to>
                                        <p:strVal val="visible"/>
                                      </p:to>
                                    </p:set>
                                    <p:animEffect transition="in" filter="fade">
                                      <p:cBhvr>
                                        <p:cTn id="39" dur="1000"/>
                                        <p:tgtEl>
                                          <p:spTgt spid="250891"/>
                                        </p:tgtEl>
                                      </p:cBhvr>
                                    </p:animEffect>
                                    <p:anim calcmode="lin" valueType="num">
                                      <p:cBhvr>
                                        <p:cTn id="40" dur="1000" fill="hold"/>
                                        <p:tgtEl>
                                          <p:spTgt spid="250891"/>
                                        </p:tgtEl>
                                        <p:attrNameLst>
                                          <p:attrName>ppt_x</p:attrName>
                                        </p:attrNameLst>
                                      </p:cBhvr>
                                      <p:tavLst>
                                        <p:tav tm="0">
                                          <p:val>
                                            <p:strVal val="#ppt_x"/>
                                          </p:val>
                                        </p:tav>
                                        <p:tav tm="100000">
                                          <p:val>
                                            <p:strVal val="#ppt_x"/>
                                          </p:val>
                                        </p:tav>
                                      </p:tavLst>
                                    </p:anim>
                                    <p:anim calcmode="lin" valueType="num">
                                      <p:cBhvr>
                                        <p:cTn id="41" dur="1000" fill="hold"/>
                                        <p:tgtEl>
                                          <p:spTgt spid="250891"/>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3000"/>
                            </p:stCondLst>
                            <p:childTnLst>
                              <p:par>
                                <p:cTn id="43" presetID="42" presetClass="entr" presetSubtype="0" fill="hold" nodeType="afterEffect">
                                  <p:stCondLst>
                                    <p:cond delay="0"/>
                                  </p:stCondLst>
                                  <p:childTnLst>
                                    <p:set>
                                      <p:cBhvr>
                                        <p:cTn id="44" dur="1" fill="hold">
                                          <p:stCondLst>
                                            <p:cond delay="0"/>
                                          </p:stCondLst>
                                        </p:cTn>
                                        <p:tgtEl>
                                          <p:spTgt spid="250892"/>
                                        </p:tgtEl>
                                        <p:attrNameLst>
                                          <p:attrName>style.visibility</p:attrName>
                                        </p:attrNameLst>
                                      </p:cBhvr>
                                      <p:to>
                                        <p:strVal val="visible"/>
                                      </p:to>
                                    </p:set>
                                    <p:animEffect transition="in" filter="fade">
                                      <p:cBhvr>
                                        <p:cTn id="45" dur="1000"/>
                                        <p:tgtEl>
                                          <p:spTgt spid="250892"/>
                                        </p:tgtEl>
                                      </p:cBhvr>
                                    </p:animEffect>
                                    <p:anim calcmode="lin" valueType="num">
                                      <p:cBhvr>
                                        <p:cTn id="46" dur="1000" fill="hold"/>
                                        <p:tgtEl>
                                          <p:spTgt spid="250892"/>
                                        </p:tgtEl>
                                        <p:attrNameLst>
                                          <p:attrName>ppt_x</p:attrName>
                                        </p:attrNameLst>
                                      </p:cBhvr>
                                      <p:tavLst>
                                        <p:tav tm="0">
                                          <p:val>
                                            <p:strVal val="#ppt_x"/>
                                          </p:val>
                                        </p:tav>
                                        <p:tav tm="100000">
                                          <p:val>
                                            <p:strVal val="#ppt_x"/>
                                          </p:val>
                                        </p:tav>
                                      </p:tavLst>
                                    </p:anim>
                                    <p:anim calcmode="lin" valueType="num">
                                      <p:cBhvr>
                                        <p:cTn id="47" dur="1000" fill="hold"/>
                                        <p:tgtEl>
                                          <p:spTgt spid="250892"/>
                                        </p:tgtEl>
                                        <p:attrNameLst>
                                          <p:attrName>ppt_y</p:attrName>
                                        </p:attrNameLst>
                                      </p:cBhvr>
                                      <p:tavLst>
                                        <p:tav tm="0">
                                          <p:val>
                                            <p:strVal val="#ppt_y+.1"/>
                                          </p:val>
                                        </p:tav>
                                        <p:tav tm="100000">
                                          <p:val>
                                            <p:strVal val="#ppt_y"/>
                                          </p:val>
                                        </p:tav>
                                      </p:tavLst>
                                    </p:anim>
                                  </p:childTnLst>
                                </p:cTn>
                              </p:par>
                            </p:childTnLst>
                          </p:cTn>
                        </p:par>
                        <p:par>
                          <p:cTn id="48" fill="hold" nodeType="afterGroup">
                            <p:stCondLst>
                              <p:cond delay="4000"/>
                            </p:stCondLst>
                            <p:childTnLst>
                              <p:par>
                                <p:cTn id="49" presetID="42" presetClass="entr" presetSubtype="0" fill="hold" nodeType="afterEffect">
                                  <p:stCondLst>
                                    <p:cond delay="0"/>
                                  </p:stCondLst>
                                  <p:childTnLst>
                                    <p:set>
                                      <p:cBhvr>
                                        <p:cTn id="50" dur="1" fill="hold">
                                          <p:stCondLst>
                                            <p:cond delay="0"/>
                                          </p:stCondLst>
                                        </p:cTn>
                                        <p:tgtEl>
                                          <p:spTgt spid="250893"/>
                                        </p:tgtEl>
                                        <p:attrNameLst>
                                          <p:attrName>style.visibility</p:attrName>
                                        </p:attrNameLst>
                                      </p:cBhvr>
                                      <p:to>
                                        <p:strVal val="visible"/>
                                      </p:to>
                                    </p:set>
                                    <p:animEffect transition="in" filter="fade">
                                      <p:cBhvr>
                                        <p:cTn id="51" dur="1000"/>
                                        <p:tgtEl>
                                          <p:spTgt spid="250893"/>
                                        </p:tgtEl>
                                      </p:cBhvr>
                                    </p:animEffect>
                                    <p:anim calcmode="lin" valueType="num">
                                      <p:cBhvr>
                                        <p:cTn id="52" dur="1000" fill="hold"/>
                                        <p:tgtEl>
                                          <p:spTgt spid="250893"/>
                                        </p:tgtEl>
                                        <p:attrNameLst>
                                          <p:attrName>ppt_x</p:attrName>
                                        </p:attrNameLst>
                                      </p:cBhvr>
                                      <p:tavLst>
                                        <p:tav tm="0">
                                          <p:val>
                                            <p:strVal val="#ppt_x"/>
                                          </p:val>
                                        </p:tav>
                                        <p:tav tm="100000">
                                          <p:val>
                                            <p:strVal val="#ppt_x"/>
                                          </p:val>
                                        </p:tav>
                                      </p:tavLst>
                                    </p:anim>
                                    <p:anim calcmode="lin" valueType="num">
                                      <p:cBhvr>
                                        <p:cTn id="53" dur="1000" fill="hold"/>
                                        <p:tgtEl>
                                          <p:spTgt spid="2508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6" grpId="0" animBg="1"/>
      <p:bldP spid="250887" grpId="0"/>
      <p:bldP spid="250889" grpId="0"/>
      <p:bldP spid="250890" grpId="0"/>
      <p:bldP spid="250891" grpId="0"/>
      <p:bldP spid="250892" grpId="0"/>
      <p:bldP spid="250893" grpId="0"/>
    </p:bldLst>
  </p:timing>
</p:sld>
</file>

<file path=ppt/theme/theme1.xml><?xml version="1.0" encoding="utf-8"?>
<a:theme xmlns:a="http://schemas.openxmlformats.org/drawingml/2006/main" name="Blends">
  <a:themeElements>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Blends">
      <a:majorFont>
        <a:latin typeface="Times New Roman"/>
        <a:ea typeface="华文行楷"/>
        <a:cs typeface=""/>
      </a:majorFont>
      <a:minorFont>
        <a:latin typeface="Times New Roman"/>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11718</TotalTime>
  <Words>5185</Words>
  <Application>Microsoft Macintosh PowerPoint</Application>
  <PresentationFormat>全屏显示(4:3)</PresentationFormat>
  <Paragraphs>885</Paragraphs>
  <Slides>57</Slides>
  <Notes>2</Notes>
  <HiddenSlides>0</HiddenSlides>
  <MMClips>0</MMClips>
  <ScaleCrop>false</ScaleCrop>
  <HeadingPairs>
    <vt:vector size="10"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57</vt:i4>
      </vt:variant>
      <vt:variant>
        <vt:lpstr>自定义放映</vt:lpstr>
      </vt:variant>
      <vt:variant>
        <vt:i4>12</vt:i4>
      </vt:variant>
    </vt:vector>
  </HeadingPairs>
  <TitlesOfParts>
    <vt:vector size="87" baseType="lpstr">
      <vt:lpstr>黑体</vt:lpstr>
      <vt:lpstr>华文行楷</vt:lpstr>
      <vt:lpstr>楷体_GB2312</vt:lpstr>
      <vt:lpstr>隶书</vt:lpstr>
      <vt:lpstr>宋体</vt:lpstr>
      <vt:lpstr>Microsoft YaHei</vt:lpstr>
      <vt:lpstr>幼圆</vt:lpstr>
      <vt:lpstr>Arial</vt:lpstr>
      <vt:lpstr>Calibri</vt:lpstr>
      <vt:lpstr>Cambria Math</vt:lpstr>
      <vt:lpstr>Symbol</vt:lpstr>
      <vt:lpstr>Tahoma</vt:lpstr>
      <vt:lpstr>Times New Roman</vt:lpstr>
      <vt:lpstr>Wingdings</vt:lpstr>
      <vt:lpstr>Blends</vt:lpstr>
      <vt:lpstr>Visio</vt:lpstr>
      <vt:lpstr>Equation</vt:lpstr>
      <vt:lpstr>公式</vt:lpstr>
      <vt:lpstr>风险分析</vt:lpstr>
      <vt:lpstr>风险分析</vt:lpstr>
      <vt:lpstr>风险分析</vt:lpstr>
      <vt:lpstr>风险分析</vt:lpstr>
      <vt:lpstr>1.风险识别</vt:lpstr>
      <vt:lpstr>2.风险估计</vt:lpstr>
      <vt:lpstr>（1）离散概率分布</vt:lpstr>
      <vt:lpstr>PowerPoint 演示文稿</vt:lpstr>
      <vt:lpstr>（2）连续概率分布</vt:lpstr>
      <vt:lpstr>（2）连续概率分布</vt:lpstr>
      <vt:lpstr>（2）连续概率分布</vt:lpstr>
      <vt:lpstr>（2）连续概率分布</vt:lpstr>
      <vt:lpstr>（2）连续概率分布</vt:lpstr>
      <vt:lpstr>（2）连续概率分布</vt:lpstr>
      <vt:lpstr>（2）连续概率分布</vt:lpstr>
      <vt:lpstr>（3）概率树分析</vt:lpstr>
      <vt:lpstr>（3）概率树分析</vt:lpstr>
      <vt:lpstr>（3）概率树分析</vt:lpstr>
      <vt:lpstr>（3）概率树分析</vt:lpstr>
      <vt:lpstr>（3）概率树分析</vt:lpstr>
      <vt:lpstr>（3）概率树分析</vt:lpstr>
      <vt:lpstr>（3）概率树分析</vt:lpstr>
      <vt:lpstr>（4）蒙特卡洛模拟法</vt:lpstr>
      <vt:lpstr>（4）蒙特卡洛模拟法</vt:lpstr>
      <vt:lpstr>（4）蒙特卡洛模拟法</vt:lpstr>
      <vt:lpstr>（4）蒙特卡洛模拟法</vt:lpstr>
      <vt:lpstr>（4）蒙特卡洛模拟法</vt:lpstr>
      <vt:lpstr>（4）蒙特卡洛模拟法</vt:lpstr>
      <vt:lpstr>（4）蒙特卡洛模拟法</vt:lpstr>
      <vt:lpstr>3.风险决策</vt:lpstr>
      <vt:lpstr>3.风险决策</vt:lpstr>
      <vt:lpstr>3.风险决策</vt:lpstr>
      <vt:lpstr>3.风险决策</vt:lpstr>
      <vt:lpstr>3.风险决策</vt:lpstr>
      <vt:lpstr>3.风险决策</vt:lpstr>
      <vt:lpstr>PowerPoint 演示文稿</vt:lpstr>
      <vt:lpstr>3.风险决策</vt:lpstr>
      <vt:lpstr>3.风险决策</vt:lpstr>
      <vt:lpstr>3.风险决策</vt:lpstr>
      <vt:lpstr>3.风险决策</vt:lpstr>
      <vt:lpstr>3.风险决策</vt:lpstr>
      <vt:lpstr>PowerPoint 演示文稿</vt:lpstr>
      <vt:lpstr>PowerPoint 演示文稿</vt:lpstr>
      <vt:lpstr>PowerPoint 演示文稿</vt:lpstr>
      <vt:lpstr>PowerPoint 演示文稿</vt:lpstr>
      <vt:lpstr>要求、重点与难点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风险分析</vt:lpstr>
      <vt:lpstr>风险分析</vt:lpstr>
      <vt:lpstr>风险分析</vt:lpstr>
      <vt:lpstr>例题6-1</vt:lpstr>
      <vt:lpstr>例题6-2</vt:lpstr>
      <vt:lpstr>例题6-3</vt:lpstr>
      <vt:lpstr>例题6-4</vt:lpstr>
      <vt:lpstr>例题6-5</vt:lpstr>
      <vt:lpstr>例题6-6</vt:lpstr>
      <vt:lpstr>例题6-7、6-8</vt:lpstr>
      <vt:lpstr>例题6-9</vt:lpstr>
      <vt:lpstr>例题6-10</vt:lpstr>
      <vt:lpstr>例题6-11</vt:lpstr>
      <vt:lpstr>例题6-12</vt:lpstr>
      <vt:lpstr>例题6-13</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Leopold Becher</cp:lastModifiedBy>
  <cp:revision>284</cp:revision>
  <dcterms:created xsi:type="dcterms:W3CDTF">2012-06-03T15:13:08Z</dcterms:created>
  <dcterms:modified xsi:type="dcterms:W3CDTF">2024-10-14T14:32:14Z</dcterms:modified>
</cp:coreProperties>
</file>