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51"/>
  </p:notesMasterIdLst>
  <p:handoutMasterIdLst>
    <p:handoutMasterId r:id="rId52"/>
  </p:handoutMasterIdLst>
  <p:sldIdLst>
    <p:sldId id="256" r:id="rId2"/>
    <p:sldId id="410" r:id="rId3"/>
    <p:sldId id="258" r:id="rId4"/>
    <p:sldId id="337" r:id="rId5"/>
    <p:sldId id="412" r:id="rId6"/>
    <p:sldId id="260" r:id="rId7"/>
    <p:sldId id="338" r:id="rId8"/>
    <p:sldId id="416" r:id="rId9"/>
    <p:sldId id="341" r:id="rId10"/>
    <p:sldId id="355" r:id="rId11"/>
    <p:sldId id="342" r:id="rId12"/>
    <p:sldId id="343" r:id="rId13"/>
    <p:sldId id="418" r:id="rId14"/>
    <p:sldId id="413" r:id="rId15"/>
    <p:sldId id="344" r:id="rId16"/>
    <p:sldId id="414" r:id="rId17"/>
    <p:sldId id="345" r:id="rId18"/>
    <p:sldId id="346" r:id="rId19"/>
    <p:sldId id="420" r:id="rId20"/>
    <p:sldId id="357" r:id="rId21"/>
    <p:sldId id="359" r:id="rId22"/>
    <p:sldId id="361" r:id="rId23"/>
    <p:sldId id="362" r:id="rId24"/>
    <p:sldId id="363" r:id="rId25"/>
    <p:sldId id="364" r:id="rId26"/>
    <p:sldId id="365" r:id="rId27"/>
    <p:sldId id="368" r:id="rId28"/>
    <p:sldId id="419" r:id="rId29"/>
    <p:sldId id="369" r:id="rId30"/>
    <p:sldId id="370" r:id="rId31"/>
    <p:sldId id="421" r:id="rId32"/>
    <p:sldId id="379" r:id="rId33"/>
    <p:sldId id="380" r:id="rId34"/>
    <p:sldId id="381" r:id="rId35"/>
    <p:sldId id="382" r:id="rId36"/>
    <p:sldId id="415" r:id="rId37"/>
    <p:sldId id="383" r:id="rId38"/>
    <p:sldId id="384" r:id="rId39"/>
    <p:sldId id="394" r:id="rId40"/>
    <p:sldId id="395" r:id="rId41"/>
    <p:sldId id="396" r:id="rId42"/>
    <p:sldId id="397" r:id="rId43"/>
    <p:sldId id="398" r:id="rId44"/>
    <p:sldId id="399" r:id="rId45"/>
    <p:sldId id="400" r:id="rId46"/>
    <p:sldId id="402" r:id="rId47"/>
    <p:sldId id="405" r:id="rId48"/>
    <p:sldId id="407" r:id="rId49"/>
    <p:sldId id="408" r:id="rId50"/>
  </p:sldIdLst>
  <p:sldSz cx="12192000" cy="6858000"/>
  <p:notesSz cx="6858000" cy="9144000"/>
  <p:custShowLst>
    <p:custShow name="例题3-1" id="0">
      <p:sldLst/>
    </p:custShow>
    <p:custShow name="例题3-2" id="1">
      <p:sldLst/>
    </p:custShow>
    <p:custShow name="例题3-3" id="2">
      <p:sldLst/>
    </p:custShow>
    <p:custShow name="例题3-4" id="3">
      <p:sldLst/>
    </p:custShow>
    <p:custShow name="例题3-5" id="4">
      <p:sldLst/>
    </p:custShow>
    <p:custShow name="例题3-6" id="5">
      <p:sldLst/>
    </p:custShow>
    <p:custShow name="例题3-7" id="6">
      <p:sldLst/>
    </p:custShow>
    <p:custShow name="例题3-8" id="7">
      <p:sldLst/>
    </p:custShow>
    <p:custShow name="例题3-9" id="8">
      <p:sldLst/>
    </p:custShow>
    <p:custShow name="例题3-10" id="9">
      <p:sldLst/>
    </p:custShow>
    <p:custShow name="例题3-11" id="10">
      <p:sldLst/>
    </p:custShow>
    <p:custShow name="部分基准收益率" id="11">
      <p:sldLst/>
    </p:custShow>
  </p:custShowLst>
  <p:defaultTextStyle>
    <a:defPPr>
      <a:defRPr lang="zh-CN"/>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6" autoAdjust="0"/>
    <p:restoredTop sz="94694" autoAdjust="0"/>
  </p:normalViewPr>
  <p:slideViewPr>
    <p:cSldViewPr>
      <p:cViewPr varScale="1">
        <p:scale>
          <a:sx n="121" d="100"/>
          <a:sy n="121" d="100"/>
        </p:scale>
        <p:origin x="296"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7" d="100"/>
          <a:sy n="77" d="100"/>
        </p:scale>
        <p:origin x="-1476" y="-9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188C7B0-7989-28F8-C62A-3232B346D818}"/>
              </a:ext>
            </a:extLst>
          </p:cNvPr>
          <p:cNvSpPr>
            <a:spLocks noGrp="1" noChangeArrowheads="1"/>
          </p:cNvSpPr>
          <p:nvPr>
            <p:ph type="hdr" sz="quarter"/>
          </p:nvPr>
        </p:nvSpPr>
        <p:spPr bwMode="auto">
          <a:xfrm>
            <a:off x="1196975"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5843" name="Rectangle 3">
            <a:extLst>
              <a:ext uri="{FF2B5EF4-FFF2-40B4-BE49-F238E27FC236}">
                <a16:creationId xmlns:a16="http://schemas.microsoft.com/office/drawing/2014/main" id="{8DD28BFF-393E-53BA-A2C7-7050E272F8BE}"/>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35844" name="Rectangle 4">
            <a:extLst>
              <a:ext uri="{FF2B5EF4-FFF2-40B4-BE49-F238E27FC236}">
                <a16:creationId xmlns:a16="http://schemas.microsoft.com/office/drawing/2014/main" id="{5A9BC98C-641B-4DFC-88D5-C6E2E36AA6AC}"/>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5845" name="Rectangle 5">
            <a:extLst>
              <a:ext uri="{FF2B5EF4-FFF2-40B4-BE49-F238E27FC236}">
                <a16:creationId xmlns:a16="http://schemas.microsoft.com/office/drawing/2014/main" id="{2F62B83D-6F1E-F392-6946-062A75B9AE87}"/>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2942191B-AE49-214B-B896-80E7DEA93A62}"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0C1DB63-72AC-2EDD-35FB-BE167F867771}"/>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3795" name="Rectangle 3">
            <a:extLst>
              <a:ext uri="{FF2B5EF4-FFF2-40B4-BE49-F238E27FC236}">
                <a16:creationId xmlns:a16="http://schemas.microsoft.com/office/drawing/2014/main" id="{56A9BDDE-BDCF-AC1F-826B-271D628010D1}"/>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3076" name="Rectangle 4">
            <a:extLst>
              <a:ext uri="{FF2B5EF4-FFF2-40B4-BE49-F238E27FC236}">
                <a16:creationId xmlns:a16="http://schemas.microsoft.com/office/drawing/2014/main" id="{593334B5-9041-CC57-DA5C-DA28C36CCAA8}"/>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7" name="Rectangle 5">
            <a:extLst>
              <a:ext uri="{FF2B5EF4-FFF2-40B4-BE49-F238E27FC236}">
                <a16:creationId xmlns:a16="http://schemas.microsoft.com/office/drawing/2014/main" id="{ABBE0FB9-5FD5-C3FF-E853-F44105E10912}"/>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3798" name="Rectangle 6">
            <a:extLst>
              <a:ext uri="{FF2B5EF4-FFF2-40B4-BE49-F238E27FC236}">
                <a16:creationId xmlns:a16="http://schemas.microsoft.com/office/drawing/2014/main" id="{658CB44D-D2AE-6AD8-D71D-1655F017EEEE}"/>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3799" name="Rectangle 7">
            <a:extLst>
              <a:ext uri="{FF2B5EF4-FFF2-40B4-BE49-F238E27FC236}">
                <a16:creationId xmlns:a16="http://schemas.microsoft.com/office/drawing/2014/main" id="{94B21666-C7CC-3705-5B98-021ACEAD01FA}"/>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4C5C45FA-0829-C649-816D-4A43BD3EA72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4C5C45FA-0829-C649-816D-4A43BD3EA727}" type="slidenum">
              <a:rPr lang="en-US" altLang="zh-CN" smtClean="0"/>
              <a:pPr>
                <a:defRPr/>
              </a:pPr>
              <a:t>7</a:t>
            </a:fld>
            <a:endParaRPr lang="en-US" altLang="zh-CN"/>
          </a:p>
        </p:txBody>
      </p:sp>
    </p:spTree>
    <p:extLst>
      <p:ext uri="{BB962C8B-B14F-4D97-AF65-F5344CB8AC3E}">
        <p14:creationId xmlns:p14="http://schemas.microsoft.com/office/powerpoint/2010/main" val="3756860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2" name="Group 25">
            <a:extLst>
              <a:ext uri="{FF2B5EF4-FFF2-40B4-BE49-F238E27FC236}">
                <a16:creationId xmlns:a16="http://schemas.microsoft.com/office/drawing/2014/main" id="{38B87B5E-F16F-EC63-7751-6B17C83F7D91}"/>
              </a:ext>
            </a:extLst>
          </p:cNvPr>
          <p:cNvGrpSpPr>
            <a:grpSpLocks/>
          </p:cNvGrpSpPr>
          <p:nvPr userDrawn="1"/>
        </p:nvGrpSpPr>
        <p:grpSpPr bwMode="auto">
          <a:xfrm>
            <a:off x="169333" y="792163"/>
            <a:ext cx="11389784" cy="1052512"/>
            <a:chOff x="80" y="624"/>
            <a:chExt cx="5381" cy="663"/>
          </a:xfrm>
        </p:grpSpPr>
        <p:sp>
          <p:nvSpPr>
            <p:cNvPr id="3" name="Rectangle 26">
              <a:extLst>
                <a:ext uri="{FF2B5EF4-FFF2-40B4-BE49-F238E27FC236}">
                  <a16:creationId xmlns:a16="http://schemas.microsoft.com/office/drawing/2014/main" id="{3DA9F5AD-4E0D-31E3-9D31-DE96EC5A1BE1}"/>
                </a:ext>
              </a:extLst>
            </p:cNvPr>
            <p:cNvSpPr>
              <a:spLocks noChangeArrowheads="1"/>
            </p:cNvSpPr>
            <p:nvPr/>
          </p:nvSpPr>
          <p:spPr bwMode="ltGray">
            <a:xfrm>
              <a:off x="263" y="692"/>
              <a:ext cx="276" cy="299"/>
            </a:xfrm>
            <a:prstGeom prst="rect">
              <a:avLst/>
            </a:prstGeom>
            <a:solidFill>
              <a:srgbClr val="0000FF"/>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4" name="Rectangle 27">
              <a:extLst>
                <a:ext uri="{FF2B5EF4-FFF2-40B4-BE49-F238E27FC236}">
                  <a16:creationId xmlns:a16="http://schemas.microsoft.com/office/drawing/2014/main" id="{6E0A7306-7A82-0116-6940-B945514C9DCF}"/>
                </a:ext>
              </a:extLst>
            </p:cNvPr>
            <p:cNvSpPr>
              <a:spLocks noChangeArrowheads="1"/>
            </p:cNvSpPr>
            <p:nvPr/>
          </p:nvSpPr>
          <p:spPr bwMode="ltGray">
            <a:xfrm>
              <a:off x="504" y="692"/>
              <a:ext cx="207" cy="299"/>
            </a:xfrm>
            <a:prstGeom prst="rect">
              <a:avLst/>
            </a:prstGeom>
            <a:gradFill rotWithShape="1">
              <a:gsLst>
                <a:gs pos="0">
                  <a:srgbClr val="0000FF"/>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5" name="Rectangle 28">
              <a:extLst>
                <a:ext uri="{FF2B5EF4-FFF2-40B4-BE49-F238E27FC236}">
                  <a16:creationId xmlns:a16="http://schemas.microsoft.com/office/drawing/2014/main" id="{7920E42F-A7B2-2D64-4284-E2F8C2F0723B}"/>
                </a:ext>
              </a:extLst>
            </p:cNvPr>
            <p:cNvSpPr>
              <a:spLocks noChangeArrowheads="1"/>
            </p:cNvSpPr>
            <p:nvPr/>
          </p:nvSpPr>
          <p:spPr bwMode="ltGray">
            <a:xfrm>
              <a:off x="341" y="958"/>
              <a:ext cx="266" cy="299"/>
            </a:xfrm>
            <a:prstGeom prst="rect">
              <a:avLst/>
            </a:prstGeom>
            <a:solidFill>
              <a:srgbClr val="FFFF00"/>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6" name="Rectangle 29">
              <a:extLst>
                <a:ext uri="{FF2B5EF4-FFF2-40B4-BE49-F238E27FC236}">
                  <a16:creationId xmlns:a16="http://schemas.microsoft.com/office/drawing/2014/main" id="{2A23A161-55C7-F49E-6364-A99CE26AE48F}"/>
                </a:ext>
              </a:extLst>
            </p:cNvPr>
            <p:cNvSpPr>
              <a:spLocks noChangeArrowheads="1"/>
            </p:cNvSpPr>
            <p:nvPr/>
          </p:nvSpPr>
          <p:spPr bwMode="ltGray">
            <a:xfrm>
              <a:off x="574" y="958"/>
              <a:ext cx="232" cy="299"/>
            </a:xfrm>
            <a:prstGeom prst="rect">
              <a:avLst/>
            </a:prstGeom>
            <a:gradFill rotWithShape="1">
              <a:gsLst>
                <a:gs pos="0">
                  <a:srgbClr val="FFFF00"/>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7" name="Rectangle 30">
              <a:extLst>
                <a:ext uri="{FF2B5EF4-FFF2-40B4-BE49-F238E27FC236}">
                  <a16:creationId xmlns:a16="http://schemas.microsoft.com/office/drawing/2014/main" id="{DED51C77-2C60-E847-A518-3BF75613072B}"/>
                </a:ext>
              </a:extLst>
            </p:cNvPr>
            <p:cNvSpPr>
              <a:spLocks noChangeArrowheads="1"/>
            </p:cNvSpPr>
            <p:nvPr/>
          </p:nvSpPr>
          <p:spPr bwMode="ltGray">
            <a:xfrm>
              <a:off x="80" y="912"/>
              <a:ext cx="353" cy="266"/>
            </a:xfrm>
            <a:prstGeom prst="rect">
              <a:avLst/>
            </a:prstGeom>
            <a:gradFill rotWithShape="1">
              <a:gsLst>
                <a:gs pos="0">
                  <a:schemeClr val="bg1"/>
                </a:gs>
                <a:gs pos="100000">
                  <a:srgbClr val="FF0000"/>
                </a:gs>
              </a:gsLst>
              <a:lin ang="1890000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8" name="Rectangle 31">
              <a:extLst>
                <a:ext uri="{FF2B5EF4-FFF2-40B4-BE49-F238E27FC236}">
                  <a16:creationId xmlns:a16="http://schemas.microsoft.com/office/drawing/2014/main" id="{E6116089-0C6E-92CC-B1A8-C291C6424416}"/>
                </a:ext>
              </a:extLst>
            </p:cNvPr>
            <p:cNvSpPr>
              <a:spLocks noChangeArrowheads="1"/>
            </p:cNvSpPr>
            <p:nvPr/>
          </p:nvSpPr>
          <p:spPr bwMode="gray">
            <a:xfrm>
              <a:off x="480" y="624"/>
              <a:ext cx="20" cy="663"/>
            </a:xfrm>
            <a:prstGeom prst="rect">
              <a:avLst/>
            </a:prstGeom>
            <a:solidFill>
              <a:schemeClr val="tx1"/>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9" name="Rectangle 32">
              <a:extLst>
                <a:ext uri="{FF2B5EF4-FFF2-40B4-BE49-F238E27FC236}">
                  <a16:creationId xmlns:a16="http://schemas.microsoft.com/office/drawing/2014/main" id="{9825E15B-44A8-905D-484A-8F4D62AA013C}"/>
                </a:ext>
              </a:extLst>
            </p:cNvPr>
            <p:cNvSpPr>
              <a:spLocks noChangeArrowheads="1"/>
            </p:cNvSpPr>
            <p:nvPr/>
          </p:nvSpPr>
          <p:spPr bwMode="gray">
            <a:xfrm>
              <a:off x="279" y="1122"/>
              <a:ext cx="5182" cy="20"/>
            </a:xfrm>
            <a:prstGeom prst="rect">
              <a:avLst/>
            </a:prstGeom>
            <a:gradFill rotWithShape="0">
              <a:gsLst>
                <a:gs pos="0">
                  <a:schemeClr val="tx1"/>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grpSp>
      <p:sp>
        <p:nvSpPr>
          <p:cNvPr id="31756" name="Rectangle 12"/>
          <p:cNvSpPr>
            <a:spLocks noGrp="1" noChangeArrowheads="1"/>
          </p:cNvSpPr>
          <p:nvPr>
            <p:ph type="ctrTitle"/>
          </p:nvPr>
        </p:nvSpPr>
        <p:spPr>
          <a:xfrm>
            <a:off x="1295400" y="333376"/>
            <a:ext cx="10363200" cy="1128713"/>
          </a:xfrm>
        </p:spPr>
        <p:txBody>
          <a:bodyPr/>
          <a:lstStyle>
            <a:lvl1pPr algn="ctr">
              <a:defRPr sz="6000">
                <a:ea typeface="隶书" pitchFamily="49" charset="-122"/>
              </a:defRPr>
            </a:lvl1pPr>
          </a:lstStyle>
          <a:p>
            <a:pPr lvl="0"/>
            <a:r>
              <a:rPr lang="zh-CN" altLang="en-US" noProof="0"/>
              <a:t>单击编辑标题样式</a:t>
            </a:r>
          </a:p>
        </p:txBody>
      </p:sp>
      <p:sp>
        <p:nvSpPr>
          <p:cNvPr id="31757" name="Rectangle 13"/>
          <p:cNvSpPr>
            <a:spLocks noGrp="1" noChangeArrowheads="1"/>
          </p:cNvSpPr>
          <p:nvPr>
            <p:ph type="subTitle" idx="1"/>
          </p:nvPr>
        </p:nvSpPr>
        <p:spPr>
          <a:xfrm>
            <a:off x="1295400" y="1844676"/>
            <a:ext cx="10272184" cy="4392613"/>
          </a:xfrm>
        </p:spPr>
        <p:txBody>
          <a:bodyPr/>
          <a:lstStyle>
            <a:lvl1pPr algn="just">
              <a:buClr>
                <a:schemeClr val="tx1"/>
              </a:buClr>
              <a:buSzPct val="85000"/>
              <a:buFontTx/>
              <a:buNone/>
              <a:defRPr/>
            </a:lvl1pPr>
            <a:lvl2pPr marL="719138" lvl="1" indent="-271463" algn="just">
              <a:lnSpc>
                <a:spcPct val="130000"/>
              </a:lnSpc>
              <a:buClr>
                <a:schemeClr val="tx1"/>
              </a:buClr>
              <a:buSzPct val="90000"/>
              <a:buFontTx/>
              <a:buChar char="•"/>
              <a:defRPr sz="2400"/>
            </a:lvl2pPr>
          </a:lstStyle>
          <a:p>
            <a:pPr lvl="0"/>
            <a:r>
              <a:rPr lang="zh-CN" altLang="en-US" noProof="0"/>
              <a:t>单击此处编辑母版文本样式</a:t>
            </a:r>
          </a:p>
          <a:p>
            <a:pPr lvl="1"/>
            <a:r>
              <a:rPr lang="zh-CN" altLang="en-US" noProof="0"/>
              <a:t>单击此处编辑文本样式</a:t>
            </a:r>
          </a:p>
          <a:p>
            <a:pPr lvl="1"/>
            <a:r>
              <a:rPr lang="zh-CN" altLang="en-US" noProof="0"/>
              <a:t>单击此处编辑文本样式</a:t>
            </a:r>
          </a:p>
          <a:p>
            <a:pPr lvl="1"/>
            <a:r>
              <a:rPr lang="zh-CN" altLang="en-US" noProof="0"/>
              <a:t>单击此处编辑文本样式</a:t>
            </a:r>
          </a:p>
          <a:p>
            <a:pPr lvl="1"/>
            <a:r>
              <a:rPr lang="zh-CN" altLang="en-US" noProof="0"/>
              <a:t>单击此处编辑文本样式</a:t>
            </a:r>
          </a:p>
        </p:txBody>
      </p:sp>
      <p:sp>
        <p:nvSpPr>
          <p:cNvPr id="10" name="Rectangle 16">
            <a:extLst>
              <a:ext uri="{FF2B5EF4-FFF2-40B4-BE49-F238E27FC236}">
                <a16:creationId xmlns:a16="http://schemas.microsoft.com/office/drawing/2014/main" id="{CA340DEB-5422-115B-3B70-254077C423C8}"/>
              </a:ext>
            </a:extLst>
          </p:cNvPr>
          <p:cNvSpPr>
            <a:spLocks noGrp="1" noChangeArrowheads="1"/>
          </p:cNvSpPr>
          <p:nvPr>
            <p:ph type="sldNum" sz="quarter" idx="10"/>
          </p:nvPr>
        </p:nvSpPr>
        <p:spPr/>
        <p:txBody>
          <a:bodyPr/>
          <a:lstStyle>
            <a:lvl1pPr>
              <a:defRPr/>
            </a:lvl1pPr>
          </a:lstStyle>
          <a:p>
            <a:pPr>
              <a:defRPr/>
            </a:pPr>
            <a:fld id="{AB79E444-EC70-1346-83A5-A0B6D233E9EB}" type="slidenum">
              <a:rPr lang="en-US" altLang="zh-CN"/>
              <a:pPr>
                <a:defRPr/>
              </a:pPr>
              <a:t>‹#›</a:t>
            </a:fld>
            <a:endParaRPr lang="en-US" altLang="zh-CN"/>
          </a:p>
        </p:txBody>
      </p:sp>
    </p:spTree>
    <p:extLst>
      <p:ext uri="{BB962C8B-B14F-4D97-AF65-F5344CB8AC3E}">
        <p14:creationId xmlns:p14="http://schemas.microsoft.com/office/powerpoint/2010/main" val="45879858"/>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a:extLst>
              <a:ext uri="{FF2B5EF4-FFF2-40B4-BE49-F238E27FC236}">
                <a16:creationId xmlns:a16="http://schemas.microsoft.com/office/drawing/2014/main" id="{8C714090-83DD-70F5-1521-628C2C678AAE}"/>
              </a:ext>
            </a:extLst>
          </p:cNvPr>
          <p:cNvSpPr>
            <a:spLocks noGrp="1" noChangeArrowheads="1"/>
          </p:cNvSpPr>
          <p:nvPr>
            <p:ph type="sldNum" sz="quarter" idx="10"/>
          </p:nvPr>
        </p:nvSpPr>
        <p:spPr>
          <a:ln/>
        </p:spPr>
        <p:txBody>
          <a:bodyPr/>
          <a:lstStyle>
            <a:lvl1pPr>
              <a:defRPr/>
            </a:lvl1pPr>
          </a:lstStyle>
          <a:p>
            <a:pPr>
              <a:defRPr/>
            </a:pPr>
            <a:fld id="{2A231231-5993-D74A-A4A2-26E609BA14CB}" type="slidenum">
              <a:rPr lang="en-US" altLang="zh-CN"/>
              <a:pPr>
                <a:defRPr/>
              </a:pPr>
              <a:t>‹#›</a:t>
            </a:fld>
            <a:endParaRPr lang="en-US" altLang="zh-CN"/>
          </a:p>
        </p:txBody>
      </p:sp>
    </p:spTree>
    <p:extLst>
      <p:ext uri="{BB962C8B-B14F-4D97-AF65-F5344CB8AC3E}">
        <p14:creationId xmlns:p14="http://schemas.microsoft.com/office/powerpoint/2010/main" val="524244739"/>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18084" y="142875"/>
            <a:ext cx="2734733" cy="63833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07534" y="142875"/>
            <a:ext cx="8007351" cy="63833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a:extLst>
              <a:ext uri="{FF2B5EF4-FFF2-40B4-BE49-F238E27FC236}">
                <a16:creationId xmlns:a16="http://schemas.microsoft.com/office/drawing/2014/main" id="{3B1CB86A-0C95-B8B5-3FAD-E9EA75DD71AE}"/>
              </a:ext>
            </a:extLst>
          </p:cNvPr>
          <p:cNvSpPr>
            <a:spLocks noGrp="1" noChangeArrowheads="1"/>
          </p:cNvSpPr>
          <p:nvPr>
            <p:ph type="sldNum" sz="quarter" idx="10"/>
          </p:nvPr>
        </p:nvSpPr>
        <p:spPr>
          <a:ln/>
        </p:spPr>
        <p:txBody>
          <a:bodyPr/>
          <a:lstStyle>
            <a:lvl1pPr>
              <a:defRPr/>
            </a:lvl1pPr>
          </a:lstStyle>
          <a:p>
            <a:pPr>
              <a:defRPr/>
            </a:pPr>
            <a:fld id="{3414B294-AEBE-BE4C-B909-EFD5604C7DB8}" type="slidenum">
              <a:rPr lang="en-US" altLang="zh-CN"/>
              <a:pPr>
                <a:defRPr/>
              </a:pPr>
              <a:t>‹#›</a:t>
            </a:fld>
            <a:endParaRPr lang="en-US" altLang="zh-CN"/>
          </a:p>
        </p:txBody>
      </p:sp>
    </p:spTree>
    <p:extLst>
      <p:ext uri="{BB962C8B-B14F-4D97-AF65-F5344CB8AC3E}">
        <p14:creationId xmlns:p14="http://schemas.microsoft.com/office/powerpoint/2010/main" val="738564005"/>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a:extLst>
              <a:ext uri="{FF2B5EF4-FFF2-40B4-BE49-F238E27FC236}">
                <a16:creationId xmlns:a16="http://schemas.microsoft.com/office/drawing/2014/main" id="{14D88D20-1159-648F-68EA-FEC5A92F31D4}"/>
              </a:ext>
            </a:extLst>
          </p:cNvPr>
          <p:cNvSpPr>
            <a:spLocks noGrp="1" noChangeArrowheads="1"/>
          </p:cNvSpPr>
          <p:nvPr>
            <p:ph type="sldNum" sz="quarter" idx="10"/>
          </p:nvPr>
        </p:nvSpPr>
        <p:spPr>
          <a:ln/>
        </p:spPr>
        <p:txBody>
          <a:bodyPr/>
          <a:lstStyle>
            <a:lvl1pPr>
              <a:defRPr/>
            </a:lvl1pPr>
          </a:lstStyle>
          <a:p>
            <a:pPr>
              <a:defRPr/>
            </a:pPr>
            <a:fld id="{F25049D7-3161-1E47-9904-6E32784F7D59}" type="slidenum">
              <a:rPr lang="en-US" altLang="zh-CN"/>
              <a:pPr>
                <a:defRPr/>
              </a:pPr>
              <a:t>‹#›</a:t>
            </a:fld>
            <a:endParaRPr lang="en-US" altLang="zh-CN"/>
          </a:p>
        </p:txBody>
      </p:sp>
    </p:spTree>
    <p:extLst>
      <p:ext uri="{BB962C8B-B14F-4D97-AF65-F5344CB8AC3E}">
        <p14:creationId xmlns:p14="http://schemas.microsoft.com/office/powerpoint/2010/main" val="2102914064"/>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a:extLst>
              <a:ext uri="{FF2B5EF4-FFF2-40B4-BE49-F238E27FC236}">
                <a16:creationId xmlns:a16="http://schemas.microsoft.com/office/drawing/2014/main" id="{403A4DAC-8F83-DB9D-33C7-4E6A2E9FE782}"/>
              </a:ext>
            </a:extLst>
          </p:cNvPr>
          <p:cNvSpPr>
            <a:spLocks noGrp="1" noChangeArrowheads="1"/>
          </p:cNvSpPr>
          <p:nvPr>
            <p:ph type="sldNum" sz="quarter" idx="10"/>
          </p:nvPr>
        </p:nvSpPr>
        <p:spPr>
          <a:ln/>
        </p:spPr>
        <p:txBody>
          <a:bodyPr/>
          <a:lstStyle>
            <a:lvl1pPr>
              <a:defRPr/>
            </a:lvl1pPr>
          </a:lstStyle>
          <a:p>
            <a:pPr>
              <a:defRPr/>
            </a:pPr>
            <a:fld id="{3723C58F-D29F-D641-A886-21F79A8C8485}" type="slidenum">
              <a:rPr lang="en-US" altLang="zh-CN"/>
              <a:pPr>
                <a:defRPr/>
              </a:pPr>
              <a:t>‹#›</a:t>
            </a:fld>
            <a:endParaRPr lang="en-US" altLang="zh-CN"/>
          </a:p>
        </p:txBody>
      </p:sp>
    </p:spTree>
    <p:extLst>
      <p:ext uri="{BB962C8B-B14F-4D97-AF65-F5344CB8AC3E}">
        <p14:creationId xmlns:p14="http://schemas.microsoft.com/office/powerpoint/2010/main" val="1365429145"/>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07533" y="1125538"/>
            <a:ext cx="5369984"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80718" y="1125538"/>
            <a:ext cx="53721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a:extLst>
              <a:ext uri="{FF2B5EF4-FFF2-40B4-BE49-F238E27FC236}">
                <a16:creationId xmlns:a16="http://schemas.microsoft.com/office/drawing/2014/main" id="{ACC133A1-ED0A-8266-D867-9604BB1EDE8B}"/>
              </a:ext>
            </a:extLst>
          </p:cNvPr>
          <p:cNvSpPr>
            <a:spLocks noGrp="1" noChangeArrowheads="1"/>
          </p:cNvSpPr>
          <p:nvPr>
            <p:ph type="sldNum" sz="quarter" idx="10"/>
          </p:nvPr>
        </p:nvSpPr>
        <p:spPr>
          <a:ln/>
        </p:spPr>
        <p:txBody>
          <a:bodyPr/>
          <a:lstStyle>
            <a:lvl1pPr>
              <a:defRPr/>
            </a:lvl1pPr>
          </a:lstStyle>
          <a:p>
            <a:pPr>
              <a:defRPr/>
            </a:pPr>
            <a:fld id="{A87774F4-8EAB-7F4F-A029-61487CEC5C61}" type="slidenum">
              <a:rPr lang="en-US" altLang="zh-CN"/>
              <a:pPr>
                <a:defRPr/>
              </a:pPr>
              <a:t>‹#›</a:t>
            </a:fld>
            <a:endParaRPr lang="en-US" altLang="zh-CN"/>
          </a:p>
        </p:txBody>
      </p:sp>
    </p:spTree>
    <p:extLst>
      <p:ext uri="{BB962C8B-B14F-4D97-AF65-F5344CB8AC3E}">
        <p14:creationId xmlns:p14="http://schemas.microsoft.com/office/powerpoint/2010/main" val="2657445257"/>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a:extLst>
              <a:ext uri="{FF2B5EF4-FFF2-40B4-BE49-F238E27FC236}">
                <a16:creationId xmlns:a16="http://schemas.microsoft.com/office/drawing/2014/main" id="{0AF04400-F089-29F2-DA49-92D81797E8FC}"/>
              </a:ext>
            </a:extLst>
          </p:cNvPr>
          <p:cNvSpPr>
            <a:spLocks noGrp="1" noChangeArrowheads="1"/>
          </p:cNvSpPr>
          <p:nvPr>
            <p:ph type="sldNum" sz="quarter" idx="10"/>
          </p:nvPr>
        </p:nvSpPr>
        <p:spPr>
          <a:ln/>
        </p:spPr>
        <p:txBody>
          <a:bodyPr/>
          <a:lstStyle>
            <a:lvl1pPr>
              <a:defRPr/>
            </a:lvl1pPr>
          </a:lstStyle>
          <a:p>
            <a:pPr>
              <a:defRPr/>
            </a:pPr>
            <a:fld id="{3C705FE6-CD0B-B849-B460-B8D8B2BBB86B}" type="slidenum">
              <a:rPr lang="en-US" altLang="zh-CN"/>
              <a:pPr>
                <a:defRPr/>
              </a:pPr>
              <a:t>‹#›</a:t>
            </a:fld>
            <a:endParaRPr lang="en-US" altLang="zh-CN"/>
          </a:p>
        </p:txBody>
      </p:sp>
    </p:spTree>
    <p:extLst>
      <p:ext uri="{BB962C8B-B14F-4D97-AF65-F5344CB8AC3E}">
        <p14:creationId xmlns:p14="http://schemas.microsoft.com/office/powerpoint/2010/main" val="4250367157"/>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a:extLst>
              <a:ext uri="{FF2B5EF4-FFF2-40B4-BE49-F238E27FC236}">
                <a16:creationId xmlns:a16="http://schemas.microsoft.com/office/drawing/2014/main" id="{469FFEC0-D771-2CD5-35AA-BC7569CE9486}"/>
              </a:ext>
            </a:extLst>
          </p:cNvPr>
          <p:cNvSpPr>
            <a:spLocks noGrp="1" noChangeArrowheads="1"/>
          </p:cNvSpPr>
          <p:nvPr>
            <p:ph type="sldNum" sz="quarter" idx="10"/>
          </p:nvPr>
        </p:nvSpPr>
        <p:spPr>
          <a:ln/>
        </p:spPr>
        <p:txBody>
          <a:bodyPr/>
          <a:lstStyle>
            <a:lvl1pPr>
              <a:defRPr/>
            </a:lvl1pPr>
          </a:lstStyle>
          <a:p>
            <a:pPr>
              <a:defRPr/>
            </a:pPr>
            <a:fld id="{8287CFE3-E413-5E44-96E0-0FB6B8877935}" type="slidenum">
              <a:rPr lang="en-US" altLang="zh-CN"/>
              <a:pPr>
                <a:defRPr/>
              </a:pPr>
              <a:t>‹#›</a:t>
            </a:fld>
            <a:endParaRPr lang="en-US" altLang="zh-CN"/>
          </a:p>
        </p:txBody>
      </p:sp>
    </p:spTree>
    <p:extLst>
      <p:ext uri="{BB962C8B-B14F-4D97-AF65-F5344CB8AC3E}">
        <p14:creationId xmlns:p14="http://schemas.microsoft.com/office/powerpoint/2010/main" val="3359054342"/>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8">
            <a:extLst>
              <a:ext uri="{FF2B5EF4-FFF2-40B4-BE49-F238E27FC236}">
                <a16:creationId xmlns:a16="http://schemas.microsoft.com/office/drawing/2014/main" id="{4B0A5F10-E174-2DBD-8555-2F87E74CEF8C}"/>
              </a:ext>
            </a:extLst>
          </p:cNvPr>
          <p:cNvSpPr>
            <a:spLocks noGrp="1" noChangeArrowheads="1"/>
          </p:cNvSpPr>
          <p:nvPr>
            <p:ph type="sldNum" sz="quarter" idx="10"/>
          </p:nvPr>
        </p:nvSpPr>
        <p:spPr>
          <a:ln/>
        </p:spPr>
        <p:txBody>
          <a:bodyPr/>
          <a:lstStyle>
            <a:lvl1pPr>
              <a:defRPr/>
            </a:lvl1pPr>
          </a:lstStyle>
          <a:p>
            <a:pPr>
              <a:defRPr/>
            </a:pPr>
            <a:fld id="{5C664527-BBF5-7D45-B41C-33539AED6411}" type="slidenum">
              <a:rPr lang="en-US" altLang="zh-CN"/>
              <a:pPr>
                <a:defRPr/>
              </a:pPr>
              <a:t>‹#›</a:t>
            </a:fld>
            <a:endParaRPr lang="en-US" altLang="zh-CN"/>
          </a:p>
        </p:txBody>
      </p:sp>
    </p:spTree>
    <p:extLst>
      <p:ext uri="{BB962C8B-B14F-4D97-AF65-F5344CB8AC3E}">
        <p14:creationId xmlns:p14="http://schemas.microsoft.com/office/powerpoint/2010/main" val="833901176"/>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a:extLst>
              <a:ext uri="{FF2B5EF4-FFF2-40B4-BE49-F238E27FC236}">
                <a16:creationId xmlns:a16="http://schemas.microsoft.com/office/drawing/2014/main" id="{B70903BF-A468-CF16-9D8D-677AD19B0BAD}"/>
              </a:ext>
            </a:extLst>
          </p:cNvPr>
          <p:cNvSpPr>
            <a:spLocks noGrp="1" noChangeArrowheads="1"/>
          </p:cNvSpPr>
          <p:nvPr>
            <p:ph type="sldNum" sz="quarter" idx="10"/>
          </p:nvPr>
        </p:nvSpPr>
        <p:spPr>
          <a:ln/>
        </p:spPr>
        <p:txBody>
          <a:bodyPr/>
          <a:lstStyle>
            <a:lvl1pPr>
              <a:defRPr/>
            </a:lvl1pPr>
          </a:lstStyle>
          <a:p>
            <a:pPr>
              <a:defRPr/>
            </a:pPr>
            <a:fld id="{8FBB396A-9ED1-C041-A74E-D5DEE56E9229}" type="slidenum">
              <a:rPr lang="en-US" altLang="zh-CN"/>
              <a:pPr>
                <a:defRPr/>
              </a:pPr>
              <a:t>‹#›</a:t>
            </a:fld>
            <a:endParaRPr lang="en-US" altLang="zh-CN"/>
          </a:p>
        </p:txBody>
      </p:sp>
    </p:spTree>
    <p:extLst>
      <p:ext uri="{BB962C8B-B14F-4D97-AF65-F5344CB8AC3E}">
        <p14:creationId xmlns:p14="http://schemas.microsoft.com/office/powerpoint/2010/main" val="3204697381"/>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a:extLst>
              <a:ext uri="{FF2B5EF4-FFF2-40B4-BE49-F238E27FC236}">
                <a16:creationId xmlns:a16="http://schemas.microsoft.com/office/drawing/2014/main" id="{A030FCFA-85F6-574A-839B-40867A4DFE6B}"/>
              </a:ext>
            </a:extLst>
          </p:cNvPr>
          <p:cNvSpPr>
            <a:spLocks noGrp="1" noChangeArrowheads="1"/>
          </p:cNvSpPr>
          <p:nvPr>
            <p:ph type="sldNum" sz="quarter" idx="10"/>
          </p:nvPr>
        </p:nvSpPr>
        <p:spPr>
          <a:ln/>
        </p:spPr>
        <p:txBody>
          <a:bodyPr/>
          <a:lstStyle>
            <a:lvl1pPr>
              <a:defRPr/>
            </a:lvl1pPr>
          </a:lstStyle>
          <a:p>
            <a:pPr>
              <a:defRPr/>
            </a:pPr>
            <a:fld id="{B2F304A3-5B70-3E4B-BED0-4F791D369A9C}" type="slidenum">
              <a:rPr lang="en-US" altLang="zh-CN"/>
              <a:pPr>
                <a:defRPr/>
              </a:pPr>
              <a:t>‹#›</a:t>
            </a:fld>
            <a:endParaRPr lang="en-US" altLang="zh-CN"/>
          </a:p>
        </p:txBody>
      </p:sp>
    </p:spTree>
    <p:extLst>
      <p:ext uri="{BB962C8B-B14F-4D97-AF65-F5344CB8AC3E}">
        <p14:creationId xmlns:p14="http://schemas.microsoft.com/office/powerpoint/2010/main" val="2213704568"/>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4">
            <a:extLst>
              <a:ext uri="{FF2B5EF4-FFF2-40B4-BE49-F238E27FC236}">
                <a16:creationId xmlns:a16="http://schemas.microsoft.com/office/drawing/2014/main" id="{B0160934-D6DF-4C17-8594-3E03061F467A}"/>
              </a:ext>
            </a:extLst>
          </p:cNvPr>
          <p:cNvGrpSpPr>
            <a:grpSpLocks/>
          </p:cNvGrpSpPr>
          <p:nvPr userDrawn="1"/>
        </p:nvGrpSpPr>
        <p:grpSpPr bwMode="auto">
          <a:xfrm>
            <a:off x="169333" y="144463"/>
            <a:ext cx="11389784" cy="1052512"/>
            <a:chOff x="80" y="624"/>
            <a:chExt cx="5381" cy="663"/>
          </a:xfrm>
        </p:grpSpPr>
        <p:sp>
          <p:nvSpPr>
            <p:cNvPr id="1030" name="Rectangle 2">
              <a:extLst>
                <a:ext uri="{FF2B5EF4-FFF2-40B4-BE49-F238E27FC236}">
                  <a16:creationId xmlns:a16="http://schemas.microsoft.com/office/drawing/2014/main" id="{43126449-46B5-AE74-9358-DAA57660FA25}"/>
                </a:ext>
              </a:extLst>
            </p:cNvPr>
            <p:cNvSpPr>
              <a:spLocks noChangeArrowheads="1"/>
            </p:cNvSpPr>
            <p:nvPr/>
          </p:nvSpPr>
          <p:spPr bwMode="ltGray">
            <a:xfrm>
              <a:off x="263" y="692"/>
              <a:ext cx="276" cy="299"/>
            </a:xfrm>
            <a:prstGeom prst="rect">
              <a:avLst/>
            </a:prstGeom>
            <a:solidFill>
              <a:srgbClr val="0000FF"/>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1" name="Rectangle 3">
              <a:extLst>
                <a:ext uri="{FF2B5EF4-FFF2-40B4-BE49-F238E27FC236}">
                  <a16:creationId xmlns:a16="http://schemas.microsoft.com/office/drawing/2014/main" id="{08317980-0FC8-C374-B22A-EEF8B4157544}"/>
                </a:ext>
              </a:extLst>
            </p:cNvPr>
            <p:cNvSpPr>
              <a:spLocks noChangeArrowheads="1"/>
            </p:cNvSpPr>
            <p:nvPr/>
          </p:nvSpPr>
          <p:spPr bwMode="ltGray">
            <a:xfrm>
              <a:off x="504" y="692"/>
              <a:ext cx="207" cy="299"/>
            </a:xfrm>
            <a:prstGeom prst="rect">
              <a:avLst/>
            </a:prstGeom>
            <a:gradFill rotWithShape="1">
              <a:gsLst>
                <a:gs pos="0">
                  <a:srgbClr val="0000FF"/>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2" name="Rectangle 4">
              <a:extLst>
                <a:ext uri="{FF2B5EF4-FFF2-40B4-BE49-F238E27FC236}">
                  <a16:creationId xmlns:a16="http://schemas.microsoft.com/office/drawing/2014/main" id="{1A1C8BFF-D791-836E-838B-190F5EC541EA}"/>
                </a:ext>
              </a:extLst>
            </p:cNvPr>
            <p:cNvSpPr>
              <a:spLocks noChangeArrowheads="1"/>
            </p:cNvSpPr>
            <p:nvPr/>
          </p:nvSpPr>
          <p:spPr bwMode="ltGray">
            <a:xfrm>
              <a:off x="341" y="958"/>
              <a:ext cx="266" cy="299"/>
            </a:xfrm>
            <a:prstGeom prst="rect">
              <a:avLst/>
            </a:prstGeom>
            <a:solidFill>
              <a:srgbClr val="FFFF00"/>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3" name="Rectangle 5">
              <a:extLst>
                <a:ext uri="{FF2B5EF4-FFF2-40B4-BE49-F238E27FC236}">
                  <a16:creationId xmlns:a16="http://schemas.microsoft.com/office/drawing/2014/main" id="{3A5626BB-2C4E-97DF-1C58-F52D464DF501}"/>
                </a:ext>
              </a:extLst>
            </p:cNvPr>
            <p:cNvSpPr>
              <a:spLocks noChangeArrowheads="1"/>
            </p:cNvSpPr>
            <p:nvPr/>
          </p:nvSpPr>
          <p:spPr bwMode="ltGray">
            <a:xfrm>
              <a:off x="574" y="958"/>
              <a:ext cx="232" cy="299"/>
            </a:xfrm>
            <a:prstGeom prst="rect">
              <a:avLst/>
            </a:prstGeom>
            <a:gradFill rotWithShape="1">
              <a:gsLst>
                <a:gs pos="0">
                  <a:srgbClr val="FFFF00"/>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4" name="Rectangle 6">
              <a:extLst>
                <a:ext uri="{FF2B5EF4-FFF2-40B4-BE49-F238E27FC236}">
                  <a16:creationId xmlns:a16="http://schemas.microsoft.com/office/drawing/2014/main" id="{F53C6858-01A2-9DF5-F9F2-6E0090836611}"/>
                </a:ext>
              </a:extLst>
            </p:cNvPr>
            <p:cNvSpPr>
              <a:spLocks noChangeArrowheads="1"/>
            </p:cNvSpPr>
            <p:nvPr/>
          </p:nvSpPr>
          <p:spPr bwMode="ltGray">
            <a:xfrm>
              <a:off x="80" y="912"/>
              <a:ext cx="353" cy="266"/>
            </a:xfrm>
            <a:prstGeom prst="rect">
              <a:avLst/>
            </a:prstGeom>
            <a:gradFill rotWithShape="1">
              <a:gsLst>
                <a:gs pos="0">
                  <a:schemeClr val="bg1"/>
                </a:gs>
                <a:gs pos="100000">
                  <a:srgbClr val="FF0000"/>
                </a:gs>
              </a:gsLst>
              <a:lin ang="1890000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5" name="Rectangle 7">
              <a:extLst>
                <a:ext uri="{FF2B5EF4-FFF2-40B4-BE49-F238E27FC236}">
                  <a16:creationId xmlns:a16="http://schemas.microsoft.com/office/drawing/2014/main" id="{DB6E96E4-CE8D-16DF-40B7-324A961D0733}"/>
                </a:ext>
              </a:extLst>
            </p:cNvPr>
            <p:cNvSpPr>
              <a:spLocks noChangeArrowheads="1"/>
            </p:cNvSpPr>
            <p:nvPr/>
          </p:nvSpPr>
          <p:spPr bwMode="gray">
            <a:xfrm>
              <a:off x="480" y="624"/>
              <a:ext cx="20" cy="663"/>
            </a:xfrm>
            <a:prstGeom prst="rect">
              <a:avLst/>
            </a:prstGeom>
            <a:solidFill>
              <a:schemeClr val="tx1"/>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6" name="Rectangle 8">
              <a:extLst>
                <a:ext uri="{FF2B5EF4-FFF2-40B4-BE49-F238E27FC236}">
                  <a16:creationId xmlns:a16="http://schemas.microsoft.com/office/drawing/2014/main" id="{15668EAC-ED21-0869-D9C0-59042957D4AF}"/>
                </a:ext>
              </a:extLst>
            </p:cNvPr>
            <p:cNvSpPr>
              <a:spLocks noChangeArrowheads="1"/>
            </p:cNvSpPr>
            <p:nvPr/>
          </p:nvSpPr>
          <p:spPr bwMode="gray">
            <a:xfrm>
              <a:off x="279" y="1122"/>
              <a:ext cx="5182" cy="20"/>
            </a:xfrm>
            <a:prstGeom prst="rect">
              <a:avLst/>
            </a:prstGeom>
            <a:gradFill rotWithShape="0">
              <a:gsLst>
                <a:gs pos="0">
                  <a:schemeClr val="tx1"/>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grpSp>
      <p:sp>
        <p:nvSpPr>
          <p:cNvPr id="1027" name="Rectangle 9">
            <a:extLst>
              <a:ext uri="{FF2B5EF4-FFF2-40B4-BE49-F238E27FC236}">
                <a16:creationId xmlns:a16="http://schemas.microsoft.com/office/drawing/2014/main" id="{A12D6F40-E2BB-316E-F964-9E700F31765A}"/>
              </a:ext>
            </a:extLst>
          </p:cNvPr>
          <p:cNvSpPr>
            <a:spLocks noGrp="1" noChangeArrowheads="1"/>
          </p:cNvSpPr>
          <p:nvPr>
            <p:ph type="title"/>
          </p:nvPr>
        </p:nvSpPr>
        <p:spPr bwMode="auto">
          <a:xfrm>
            <a:off x="1534585" y="142875"/>
            <a:ext cx="10390716"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730" name="Rectangle 10">
            <a:extLst>
              <a:ext uri="{FF2B5EF4-FFF2-40B4-BE49-F238E27FC236}">
                <a16:creationId xmlns:a16="http://schemas.microsoft.com/office/drawing/2014/main" id="{E7FB918A-7052-D3F0-D4C2-6C6BD814C4CE}"/>
              </a:ext>
            </a:extLst>
          </p:cNvPr>
          <p:cNvSpPr>
            <a:spLocks noGrp="1" noChangeArrowheads="1"/>
          </p:cNvSpPr>
          <p:nvPr>
            <p:ph type="body" idx="1"/>
          </p:nvPr>
        </p:nvSpPr>
        <p:spPr bwMode="auto">
          <a:xfrm>
            <a:off x="1007534" y="1125538"/>
            <a:ext cx="10945284"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sp>
        <p:nvSpPr>
          <p:cNvPr id="30738" name="Rectangle 18">
            <a:extLst>
              <a:ext uri="{FF2B5EF4-FFF2-40B4-BE49-F238E27FC236}">
                <a16:creationId xmlns:a16="http://schemas.microsoft.com/office/drawing/2014/main" id="{14A73914-2291-18F1-4C6C-B8A255946533}"/>
              </a:ext>
            </a:extLst>
          </p:cNvPr>
          <p:cNvSpPr>
            <a:spLocks noGrp="1" noChangeArrowheads="1"/>
          </p:cNvSpPr>
          <p:nvPr>
            <p:ph type="sldNum" sz="quarter" idx="4"/>
          </p:nvPr>
        </p:nvSpPr>
        <p:spPr bwMode="auto">
          <a:xfrm>
            <a:off x="4707467" y="6400800"/>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000" b="1">
                <a:solidFill>
                  <a:schemeClr val="bg2"/>
                </a:solidFill>
                <a:latin typeface="Times New Roman" panose="02020603050405020304" pitchFamily="18" charset="0"/>
                <a:ea typeface="华文行楷" panose="02010800040101010101" pitchFamily="2" charset="-122"/>
              </a:defRPr>
            </a:lvl1pPr>
          </a:lstStyle>
          <a:p>
            <a:pPr>
              <a:defRPr/>
            </a:pPr>
            <a:fld id="{97220FAB-1BED-C149-B2FD-9F322869EFA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500"/>
                                  </p:stCondLst>
                                  <p:childTnLst>
                                    <p:set>
                                      <p:cBhvr>
                                        <p:cTn id="6" dur="1" fill="hold">
                                          <p:stCondLst>
                                            <p:cond delay="0"/>
                                          </p:stCondLst>
                                        </p:cTn>
                                        <p:tgtEl>
                                          <p:spTgt spid="30730">
                                            <p:txEl>
                                              <p:pRg st="0" end="0"/>
                                            </p:txEl>
                                          </p:spTgt>
                                        </p:tgtEl>
                                        <p:attrNameLst>
                                          <p:attrName>style.visibility</p:attrName>
                                        </p:attrNameLst>
                                      </p:cBhvr>
                                      <p:to>
                                        <p:strVal val="visible"/>
                                      </p:to>
                                    </p:set>
                                    <p:anim calcmode="lin" valueType="num">
                                      <p:cBhvr additive="base">
                                        <p:cTn id="7" dur="500" fill="hold"/>
                                        <p:tgtEl>
                                          <p:spTgt spid="307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30">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9" presetClass="entr" presetSubtype="0" fill="hold" nodeType="afterEffect">
                                  <p:stCondLst>
                                    <p:cond delay="0"/>
                                  </p:stCondLst>
                                  <p:childTnLst>
                                    <p:set>
                                      <p:cBhvr>
                                        <p:cTn id="11" dur="1" fill="hold">
                                          <p:stCondLst>
                                            <p:cond delay="0"/>
                                          </p:stCondLst>
                                        </p:cTn>
                                        <p:tgtEl>
                                          <p:spTgt spid="30730">
                                            <p:txEl>
                                              <p:pRg st="1" end="1"/>
                                            </p:txEl>
                                          </p:spTgt>
                                        </p:tgtEl>
                                        <p:attrNameLst>
                                          <p:attrName>style.visibility</p:attrName>
                                        </p:attrNameLst>
                                      </p:cBhvr>
                                      <p:to>
                                        <p:strVal val="visible"/>
                                      </p:to>
                                    </p:set>
                                    <p:anim calcmode="lin" valueType="num">
                                      <p:cBhvr>
                                        <p:cTn id="12" dur="500" fill="hold"/>
                                        <p:tgtEl>
                                          <p:spTgt spid="30730">
                                            <p:txEl>
                                              <p:pRg st="1" end="1"/>
                                            </p:txEl>
                                          </p:spTgt>
                                        </p:tgtEl>
                                        <p:attrNameLst>
                                          <p:attrName>ppt_x</p:attrName>
                                        </p:attrNameLst>
                                      </p:cBhvr>
                                      <p:tavLst>
                                        <p:tav tm="0">
                                          <p:val>
                                            <p:strVal val="#ppt_x-.2"/>
                                          </p:val>
                                        </p:tav>
                                        <p:tav tm="100000">
                                          <p:val>
                                            <p:strVal val="#ppt_x"/>
                                          </p:val>
                                        </p:tav>
                                      </p:tavLst>
                                    </p:anim>
                                    <p:anim calcmode="lin" valueType="num">
                                      <p:cBhvr>
                                        <p:cTn id="13" dur="500" fill="hold"/>
                                        <p:tgtEl>
                                          <p:spTgt spid="3073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500"/>
                                        <p:tgtEl>
                                          <p:spTgt spid="307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build="p">
        <p:tmplLst>
          <p:tmpl lvl="1">
            <p:tnLst>
              <p:par>
                <p:cTn presetID="2" presetClass="entr" presetSubtype="8" fill="hold" nodeType="afterEffect">
                  <p:stCondLst>
                    <p:cond delay="500"/>
                  </p:stCondLst>
                  <p:childTnLst>
                    <p:set>
                      <p:cBhvr>
                        <p:cTn dur="1" fill="hold">
                          <p:stCondLst>
                            <p:cond delay="0"/>
                          </p:stCondLst>
                        </p:cTn>
                        <p:tgtEl>
                          <p:spTgt spid="30730"/>
                        </p:tgtEl>
                        <p:attrNameLst>
                          <p:attrName>style.visibility</p:attrName>
                        </p:attrNameLst>
                      </p:cBhvr>
                      <p:to>
                        <p:strVal val="visible"/>
                      </p:to>
                    </p:set>
                    <p:anim calcmode="lin" valueType="num">
                      <p:cBhvr additive="base">
                        <p:cTn dur="500" fill="hold"/>
                        <p:tgtEl>
                          <p:spTgt spid="30730"/>
                        </p:tgtEl>
                        <p:attrNameLst>
                          <p:attrName>ppt_x</p:attrName>
                        </p:attrNameLst>
                      </p:cBhvr>
                      <p:tavLst>
                        <p:tav tm="0">
                          <p:val>
                            <p:strVal val="0-#ppt_w/2"/>
                          </p:val>
                        </p:tav>
                        <p:tav tm="100000">
                          <p:val>
                            <p:strVal val="#ppt_x"/>
                          </p:val>
                        </p:tav>
                      </p:tavLst>
                    </p:anim>
                    <p:anim calcmode="lin" valueType="num">
                      <p:cBhvr additive="base">
                        <p:cTn dur="500" fill="hold"/>
                        <p:tgtEl>
                          <p:spTgt spid="30730"/>
                        </p:tgtEl>
                        <p:attrNameLst>
                          <p:attrName>ppt_y</p:attrName>
                        </p:attrNameLst>
                      </p:cBhvr>
                      <p:tavLst>
                        <p:tav tm="0">
                          <p:val>
                            <p:strVal val="#ppt_y"/>
                          </p:val>
                        </p:tav>
                        <p:tav tm="100000">
                          <p:val>
                            <p:strVal val="#ppt_y"/>
                          </p:val>
                        </p:tav>
                      </p:tavLst>
                    </p:anim>
                  </p:childTnLst>
                </p:cTn>
              </p:par>
            </p:tnLst>
          </p:tmpl>
          <p:tmpl lvl="2">
            <p:tnLst>
              <p:par>
                <p:cTn presetID="29" presetClass="entr" presetSubtype="0" fill="hold" nodeType="afterEffect">
                  <p:stCondLst>
                    <p:cond delay="0"/>
                  </p:stCondLst>
                  <p:childTnLst>
                    <p:set>
                      <p:cBhvr>
                        <p:cTn dur="1" fill="hold">
                          <p:stCondLst>
                            <p:cond delay="0"/>
                          </p:stCondLst>
                        </p:cTn>
                        <p:tgtEl>
                          <p:spTgt spid="30730"/>
                        </p:tgtEl>
                        <p:attrNameLst>
                          <p:attrName>style.visibility</p:attrName>
                        </p:attrNameLst>
                      </p:cBhvr>
                      <p:to>
                        <p:strVal val="visible"/>
                      </p:to>
                    </p:set>
                    <p:anim calcmode="lin" valueType="num">
                      <p:cBhvr>
                        <p:cTn dur="500" fill="hold"/>
                        <p:tgtEl>
                          <p:spTgt spid="30730"/>
                        </p:tgtEl>
                        <p:attrNameLst>
                          <p:attrName>ppt_x</p:attrName>
                        </p:attrNameLst>
                      </p:cBhvr>
                      <p:tavLst>
                        <p:tav tm="0">
                          <p:val>
                            <p:strVal val="#ppt_x-.2"/>
                          </p:val>
                        </p:tav>
                        <p:tav tm="100000">
                          <p:val>
                            <p:strVal val="#ppt_x"/>
                          </p:val>
                        </p:tav>
                      </p:tavLst>
                    </p:anim>
                    <p:anim calcmode="lin" valueType="num">
                      <p:cBhvr>
                        <p:cTn dur="500" fill="hold"/>
                        <p:tgtEl>
                          <p:spTgt spid="30730"/>
                        </p:tgtEl>
                        <p:attrNameLst>
                          <p:attrName>ppt_y</p:attrName>
                        </p:attrNameLst>
                      </p:cBhvr>
                      <p:tavLst>
                        <p:tav tm="0">
                          <p:val>
                            <p:strVal val="#ppt_y"/>
                          </p:val>
                        </p:tav>
                        <p:tav tm="100000">
                          <p:val>
                            <p:strVal val="#ppt_y"/>
                          </p:val>
                        </p:tav>
                      </p:tavLst>
                    </p:anim>
                    <p:animEffect transition="in" filter="wipe(right)" prLst="gradientSize: 0.1">
                      <p:cBhvr>
                        <p:cTn dur="500"/>
                        <p:tgtEl>
                          <p:spTgt spid="30730"/>
                        </p:tgtEl>
                      </p:cBhvr>
                    </p:animEffect>
                  </p:childTnLst>
                </p:cTn>
              </p:par>
            </p:tnLst>
          </p:tmpl>
        </p:tmplLst>
      </p:bldP>
    </p:bldLst>
  </p:timing>
  <p:hf hdr="0" ftr="0" dt="0"/>
  <p:txStyles>
    <p:title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tabLst>
          <a:tab pos="541338" algn="l"/>
        </a:tabLst>
        <a:defRPr kumimoji="1" sz="3200">
          <a:solidFill>
            <a:srgbClr val="036D7B"/>
          </a:solidFill>
          <a:latin typeface="+mn-lt"/>
          <a:ea typeface="+mn-ea"/>
          <a:cs typeface="+mn-cs"/>
        </a:defRPr>
      </a:lvl1pPr>
      <a:lvl2pPr marL="450850" indent="6350" algn="l" rtl="0" eaLnBrk="0" fontAlgn="base" hangingPunct="0">
        <a:lnSpc>
          <a:spcPct val="115000"/>
        </a:lnSpc>
        <a:spcBef>
          <a:spcPct val="20000"/>
        </a:spcBef>
        <a:spcAft>
          <a:spcPct val="0"/>
        </a:spcAft>
        <a:buClr>
          <a:schemeClr val="hlink"/>
        </a:buClr>
        <a:buFont typeface="Wingdings" pitchFamily="2" charset="2"/>
        <a:tabLst>
          <a:tab pos="541338" algn="l"/>
        </a:tabLst>
        <a:defRPr sz="2200" b="1">
          <a:solidFill>
            <a:schemeClr val="tx1"/>
          </a:solidFill>
          <a:latin typeface="Tahoma" pitchFamily="34" charset="0"/>
          <a:ea typeface="华文楷体" pitchFamily="2" charset="-122"/>
        </a:defRPr>
      </a:lvl2pPr>
      <a:lvl3pPr marL="1235075" indent="-228600" algn="l" rtl="0" eaLnBrk="0" fontAlgn="base" hangingPunct="0">
        <a:spcBef>
          <a:spcPct val="20000"/>
        </a:spcBef>
        <a:spcAft>
          <a:spcPct val="0"/>
        </a:spcAft>
        <a:buClr>
          <a:schemeClr val="folHlink"/>
        </a:buClr>
        <a:buFont typeface="Wingdings" pitchFamily="2" charset="2"/>
        <a:tabLst>
          <a:tab pos="541338" algn="l"/>
        </a:tabLst>
        <a:defRPr sz="2400">
          <a:solidFill>
            <a:schemeClr val="tx1"/>
          </a:solidFill>
          <a:latin typeface="Tahoma" pitchFamily="34" charset="0"/>
          <a:ea typeface="宋体" pitchFamily="2" charset="-122"/>
        </a:defRPr>
      </a:lvl3pPr>
      <a:lvl4pPr marL="1643063" indent="-228600" algn="l" rtl="0" eaLnBrk="0" fontAlgn="base" hangingPunct="0">
        <a:spcBef>
          <a:spcPct val="20000"/>
        </a:spcBef>
        <a:spcAft>
          <a:spcPct val="0"/>
        </a:spcAft>
        <a:buClr>
          <a:schemeClr val="accent2"/>
        </a:buClr>
        <a:buFont typeface="Wingdings" pitchFamily="2" charset="2"/>
        <a:tabLst>
          <a:tab pos="541338" algn="l"/>
        </a:tabLst>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1.emf"/></Relationships>
</file>

<file path=ppt/slides/_rels/slide32.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0.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image" Target="../media/image37.emf"/><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4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40.emf"/><Relationship Id="rId4" Type="http://schemas.openxmlformats.org/officeDocument/2006/relationships/oleObject" Target="../embeddings/oleObject19.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42031D6-5280-540F-419A-479A75EF857C}"/>
              </a:ext>
            </a:extLst>
          </p:cNvPr>
          <p:cNvSpPr>
            <a:spLocks noGrp="1" noChangeArrowheads="1"/>
          </p:cNvSpPr>
          <p:nvPr>
            <p:ph type="ctrTitle"/>
          </p:nvPr>
        </p:nvSpPr>
        <p:spPr/>
        <p:txBody>
          <a:bodyPr/>
          <a:lstStyle/>
          <a:p>
            <a:pPr eaLnBrk="1" hangingPunct="1"/>
            <a:r>
              <a:rPr lang="zh-CN" altLang="en-US"/>
              <a:t>经济效果评价指标</a:t>
            </a:r>
          </a:p>
        </p:txBody>
      </p:sp>
      <p:sp>
        <p:nvSpPr>
          <p:cNvPr id="5123" name="Rectangle 3">
            <a:extLst>
              <a:ext uri="{FF2B5EF4-FFF2-40B4-BE49-F238E27FC236}">
                <a16:creationId xmlns:a16="http://schemas.microsoft.com/office/drawing/2014/main" id="{FF375B59-1D8B-D61A-D1B1-A59EBE79139B}"/>
              </a:ext>
            </a:extLst>
          </p:cNvPr>
          <p:cNvSpPr>
            <a:spLocks noGrp="1" noChangeArrowheads="1"/>
          </p:cNvSpPr>
          <p:nvPr>
            <p:ph type="subTitle" idx="1"/>
          </p:nvPr>
        </p:nvSpPr>
        <p:spPr>
          <a:xfrm>
            <a:off x="1292194" y="2123855"/>
            <a:ext cx="8044166" cy="3168650"/>
          </a:xfrm>
        </p:spPr>
        <p:txBody>
          <a:bodyPr/>
          <a:lstStyle/>
          <a:p>
            <a:pPr marL="0" indent="0" algn="l" eaLnBrk="1" hangingPunct="1">
              <a:spcBef>
                <a:spcPts val="1368"/>
              </a:spcBef>
              <a:spcAft>
                <a:spcPts val="1200"/>
              </a:spcAft>
            </a:pPr>
            <a:r>
              <a:rPr lang="zh-CN" altLang="en-US" dirty="0"/>
              <a:t>本讲内容</a:t>
            </a:r>
          </a:p>
          <a:p>
            <a:pPr lvl="1" algn="l" eaLnBrk="1" hangingPunct="1"/>
            <a:r>
              <a:rPr lang="zh-CN" altLang="en-US" dirty="0"/>
              <a:t>经济效果评价指标的含义、特点</a:t>
            </a:r>
          </a:p>
          <a:p>
            <a:pPr lvl="1" algn="l" eaLnBrk="1" hangingPunct="1"/>
            <a:r>
              <a:rPr lang="zh-CN" altLang="en-US" dirty="0"/>
              <a:t>经济效果评价指标计算方法和评价准则</a:t>
            </a:r>
          </a:p>
          <a:p>
            <a:pPr lvl="1" algn="l" eaLnBrk="1" hangingPunct="1"/>
            <a:r>
              <a:rPr lang="zh-CN" altLang="en-US" dirty="0"/>
              <a:t>基准收益率的确定方法</a:t>
            </a:r>
          </a:p>
          <a:p>
            <a:pPr lvl="1" algn="l" eaLnBrk="1" hangingPunct="1"/>
            <a:endParaRPr lang="en-US" altLang="zh-CN" dirty="0"/>
          </a:p>
        </p:txBody>
      </p:sp>
    </p:spTree>
  </p:cSld>
  <p:clrMapOvr>
    <a:masterClrMapping/>
  </p:clrMapOvr>
  <p:transition spd="slow">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DBA0900A-8AE0-6392-B054-B530435F8BC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14AB037-C700-754B-95B4-1BAD5B46BCB5}" type="slidenum">
              <a:rPr kumimoji="0" lang="en-US" altLang="zh-CN" sz="1000">
                <a:solidFill>
                  <a:schemeClr val="bg2"/>
                </a:solidFill>
                <a:ea typeface="华文行楷" panose="02010800040101010101" pitchFamily="2" charset="-122"/>
              </a:rPr>
              <a:pPr>
                <a:spcBef>
                  <a:spcPct val="0"/>
                </a:spcBef>
                <a:buClrTx/>
                <a:buSzTx/>
                <a:buFontTx/>
                <a:buNone/>
              </a:pPr>
              <a:t>10</a:t>
            </a:fld>
            <a:endParaRPr kumimoji="0" lang="en-US" altLang="zh-CN" sz="1000">
              <a:solidFill>
                <a:schemeClr val="bg2"/>
              </a:solidFill>
              <a:ea typeface="华文行楷" panose="02010800040101010101" pitchFamily="2" charset="-122"/>
            </a:endParaRPr>
          </a:p>
        </p:txBody>
      </p:sp>
      <p:sp>
        <p:nvSpPr>
          <p:cNvPr id="14339" name="Rectangle 2">
            <a:extLst>
              <a:ext uri="{FF2B5EF4-FFF2-40B4-BE49-F238E27FC236}">
                <a16:creationId xmlns:a16="http://schemas.microsoft.com/office/drawing/2014/main" id="{94E5BA43-242A-A3DA-9950-058E425DABC3}"/>
              </a:ext>
            </a:extLst>
          </p:cNvPr>
          <p:cNvSpPr>
            <a:spLocks noGrp="1" noChangeArrowheads="1"/>
          </p:cNvSpPr>
          <p:nvPr>
            <p:ph type="title"/>
          </p:nvPr>
        </p:nvSpPr>
        <p:spPr/>
        <p:txBody>
          <a:bodyPr/>
          <a:lstStyle/>
          <a:p>
            <a:pPr eaLnBrk="1" hangingPunct="1"/>
            <a:r>
              <a:rPr lang="zh-CN" altLang="en-US"/>
              <a:t>盈利能力分析指标</a:t>
            </a:r>
          </a:p>
        </p:txBody>
      </p:sp>
      <p:sp>
        <p:nvSpPr>
          <p:cNvPr id="143363" name="Rectangle 3">
            <a:extLst>
              <a:ext uri="{FF2B5EF4-FFF2-40B4-BE49-F238E27FC236}">
                <a16:creationId xmlns:a16="http://schemas.microsoft.com/office/drawing/2014/main" id="{94F5CC9F-F0BC-0AE3-A822-915AB5383B14}"/>
              </a:ext>
            </a:extLst>
          </p:cNvPr>
          <p:cNvSpPr>
            <a:spLocks noChangeArrowheads="1"/>
          </p:cNvSpPr>
          <p:nvPr/>
        </p:nvSpPr>
        <p:spPr bwMode="auto">
          <a:xfrm>
            <a:off x="658814" y="2412894"/>
            <a:ext cx="21240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dirty="0">
                <a:solidFill>
                  <a:srgbClr val="000000"/>
                </a:solidFill>
                <a:latin typeface="幼圆" pitchFamily="49" charset="-122"/>
                <a:ea typeface="幼圆" pitchFamily="49" charset="-122"/>
              </a:rPr>
              <a:t>（</a:t>
            </a:r>
            <a:r>
              <a:rPr lang="en-US" altLang="zh-CN" sz="2000" b="1" dirty="0">
                <a:solidFill>
                  <a:srgbClr val="000000"/>
                </a:solidFill>
                <a:latin typeface="幼圆" pitchFamily="49" charset="-122"/>
                <a:ea typeface="幼圆" pitchFamily="49" charset="-122"/>
              </a:rPr>
              <a:t>1</a:t>
            </a:r>
            <a:r>
              <a:rPr lang="zh-CN" altLang="en-US" sz="2000" b="1" dirty="0">
                <a:solidFill>
                  <a:srgbClr val="000000"/>
                </a:solidFill>
                <a:latin typeface="幼圆" pitchFamily="49" charset="-122"/>
                <a:ea typeface="幼圆" pitchFamily="49" charset="-122"/>
              </a:rPr>
              <a:t>）原理：</a:t>
            </a:r>
            <a:r>
              <a:rPr lang="zh-CN" altLang="en-US" sz="2800" b="1" dirty="0">
                <a:solidFill>
                  <a:srgbClr val="000000"/>
                </a:solidFill>
                <a:latin typeface="幼圆" pitchFamily="49" charset="-122"/>
                <a:ea typeface="幼圆" pitchFamily="49" charset="-122"/>
              </a:rPr>
              <a:t>    </a:t>
            </a:r>
          </a:p>
        </p:txBody>
      </p:sp>
      <p:graphicFrame>
        <p:nvGraphicFramePr>
          <p:cNvPr id="143364" name="Object 4">
            <a:extLst>
              <a:ext uri="{FF2B5EF4-FFF2-40B4-BE49-F238E27FC236}">
                <a16:creationId xmlns:a16="http://schemas.microsoft.com/office/drawing/2014/main" id="{6F9A597E-AE5D-83F2-0F8E-5196EF4332E9}"/>
              </a:ext>
            </a:extLst>
          </p:cNvPr>
          <p:cNvGraphicFramePr>
            <a:graphicFrameLocks noChangeAspect="1"/>
          </p:cNvGraphicFramePr>
          <p:nvPr>
            <p:extLst>
              <p:ext uri="{D42A27DB-BD31-4B8C-83A1-F6EECF244321}">
                <p14:modId xmlns:p14="http://schemas.microsoft.com/office/powerpoint/2010/main" val="23873416"/>
              </p:ext>
            </p:extLst>
          </p:nvPr>
        </p:nvGraphicFramePr>
        <p:xfrm>
          <a:off x="1554570" y="3126210"/>
          <a:ext cx="3332631" cy="987425"/>
        </p:xfrm>
        <a:graphic>
          <a:graphicData uri="http://schemas.openxmlformats.org/presentationml/2006/ole">
            <mc:AlternateContent xmlns:mc="http://schemas.openxmlformats.org/markup-compatibility/2006">
              <mc:Choice xmlns:v="urn:schemas-microsoft-com:vml" Requires="v">
                <p:oleObj name="Equation" r:id="rId2" imgW="37160200" imgH="11112500" progId="Equation.DSMT4">
                  <p:embed/>
                </p:oleObj>
              </mc:Choice>
              <mc:Fallback>
                <p:oleObj name="Equation" r:id="rId2" imgW="37160200" imgH="111125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570" y="3126210"/>
                        <a:ext cx="3332631" cy="987425"/>
                      </a:xfrm>
                      <a:prstGeom prst="rect">
                        <a:avLst/>
                      </a:prstGeom>
                      <a:noFill/>
                      <a:ln>
                        <a:noFill/>
                      </a:ln>
                    </p:spPr>
                  </p:pic>
                </p:oleObj>
              </mc:Fallback>
            </mc:AlternateContent>
          </a:graphicData>
        </a:graphic>
      </p:graphicFrame>
      <p:sp>
        <p:nvSpPr>
          <p:cNvPr id="143365" name="Text Box 5">
            <a:extLst>
              <a:ext uri="{FF2B5EF4-FFF2-40B4-BE49-F238E27FC236}">
                <a16:creationId xmlns:a16="http://schemas.microsoft.com/office/drawing/2014/main" id="{E719195A-4D05-D8F7-5911-4D4455D9B487}"/>
              </a:ext>
            </a:extLst>
          </p:cNvPr>
          <p:cNvSpPr txBox="1">
            <a:spLocks noChangeArrowheads="1"/>
          </p:cNvSpPr>
          <p:nvPr/>
        </p:nvSpPr>
        <p:spPr bwMode="auto">
          <a:xfrm>
            <a:off x="806452" y="1912712"/>
            <a:ext cx="8424863" cy="43088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b="1" dirty="0">
                <a:solidFill>
                  <a:srgbClr val="000000"/>
                </a:solidFill>
                <a:latin typeface="幼圆" pitchFamily="49" charset="-122"/>
                <a:ea typeface="幼圆" pitchFamily="49" charset="-122"/>
              </a:rPr>
              <a:t>   </a:t>
            </a:r>
            <a:r>
              <a:rPr lang="zh-CN" altLang="en-US" sz="2200" b="1" dirty="0">
                <a:solidFill>
                  <a:srgbClr val="000000"/>
                </a:solidFill>
                <a:latin typeface="幼圆" pitchFamily="49" charset="-122"/>
                <a:ea typeface="幼圆" pitchFamily="49" charset="-122"/>
              </a:rPr>
              <a:t>动态投资回收期是在计算投资回收期时考虑了</a:t>
            </a:r>
            <a:r>
              <a:rPr lang="zh-CN" altLang="en-US" sz="2200" b="1" dirty="0">
                <a:solidFill>
                  <a:srgbClr val="FF0000"/>
                </a:solidFill>
                <a:latin typeface="幼圆" pitchFamily="49" charset="-122"/>
                <a:ea typeface="幼圆" pitchFamily="49" charset="-122"/>
              </a:rPr>
              <a:t>资金的时间价值。</a:t>
            </a:r>
          </a:p>
        </p:txBody>
      </p:sp>
      <p:grpSp>
        <p:nvGrpSpPr>
          <p:cNvPr id="143366" name="Group 6">
            <a:extLst>
              <a:ext uri="{FF2B5EF4-FFF2-40B4-BE49-F238E27FC236}">
                <a16:creationId xmlns:a16="http://schemas.microsoft.com/office/drawing/2014/main" id="{5A0EE11B-B7CD-45AC-C783-B6741E321E92}"/>
              </a:ext>
            </a:extLst>
          </p:cNvPr>
          <p:cNvGrpSpPr>
            <a:grpSpLocks/>
          </p:cNvGrpSpPr>
          <p:nvPr/>
        </p:nvGrpSpPr>
        <p:grpSpPr bwMode="auto">
          <a:xfrm>
            <a:off x="6386513" y="2574925"/>
            <a:ext cx="4176712" cy="2160588"/>
            <a:chOff x="3099" y="1246"/>
            <a:chExt cx="2631" cy="1361"/>
          </a:xfrm>
        </p:grpSpPr>
        <p:sp>
          <p:nvSpPr>
            <p:cNvPr id="14360" name="Text Box 7">
              <a:extLst>
                <a:ext uri="{FF2B5EF4-FFF2-40B4-BE49-F238E27FC236}">
                  <a16:creationId xmlns:a16="http://schemas.microsoft.com/office/drawing/2014/main" id="{12642A3D-7B86-1CD7-D1D9-472D0A2AC16B}"/>
                </a:ext>
              </a:extLst>
            </p:cNvPr>
            <p:cNvSpPr txBox="1">
              <a:spLocks noChangeArrowheads="1"/>
            </p:cNvSpPr>
            <p:nvPr/>
          </p:nvSpPr>
          <p:spPr bwMode="auto">
            <a:xfrm>
              <a:off x="4785" y="2005"/>
              <a:ext cx="31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a:solidFill>
                    <a:srgbClr val="6699FF"/>
                  </a:solidFill>
                  <a:latin typeface="幼圆" pitchFamily="49" charset="-122"/>
                  <a:ea typeface="幼圆" pitchFamily="49" charset="-122"/>
                </a:rPr>
                <a:t>H</a:t>
              </a:r>
            </a:p>
          </p:txBody>
        </p:sp>
        <p:grpSp>
          <p:nvGrpSpPr>
            <p:cNvPr id="14361" name="Group 8">
              <a:extLst>
                <a:ext uri="{FF2B5EF4-FFF2-40B4-BE49-F238E27FC236}">
                  <a16:creationId xmlns:a16="http://schemas.microsoft.com/office/drawing/2014/main" id="{62F3E8C6-B6CB-3F75-D5AB-6C2DCC705F7E}"/>
                </a:ext>
              </a:extLst>
            </p:cNvPr>
            <p:cNvGrpSpPr>
              <a:grpSpLocks/>
            </p:cNvGrpSpPr>
            <p:nvPr/>
          </p:nvGrpSpPr>
          <p:grpSpPr bwMode="auto">
            <a:xfrm>
              <a:off x="3099" y="1246"/>
              <a:ext cx="2631" cy="1361"/>
              <a:chOff x="2699" y="572"/>
              <a:chExt cx="2631" cy="1361"/>
            </a:xfrm>
          </p:grpSpPr>
          <p:sp>
            <p:nvSpPr>
              <p:cNvPr id="14362" name="Freeform 9">
                <a:extLst>
                  <a:ext uri="{FF2B5EF4-FFF2-40B4-BE49-F238E27FC236}">
                    <a16:creationId xmlns:a16="http://schemas.microsoft.com/office/drawing/2014/main" id="{B62CD2BF-CAB3-F537-13C4-627CB7118376}"/>
                  </a:ext>
                </a:extLst>
              </p:cNvPr>
              <p:cNvSpPr>
                <a:spLocks/>
              </p:cNvSpPr>
              <p:nvPr/>
            </p:nvSpPr>
            <p:spPr bwMode="auto">
              <a:xfrm>
                <a:off x="3621" y="1402"/>
                <a:ext cx="46" cy="377"/>
              </a:xfrm>
              <a:custGeom>
                <a:avLst/>
                <a:gdLst>
                  <a:gd name="T0" fmla="*/ 0 w 1"/>
                  <a:gd name="T1" fmla="*/ 0 h 729"/>
                  <a:gd name="T2" fmla="*/ 0 w 1"/>
                  <a:gd name="T3" fmla="*/ 14 h 729"/>
                  <a:gd name="T4" fmla="*/ 0 60000 65536"/>
                  <a:gd name="T5" fmla="*/ 0 60000 65536"/>
                </a:gdLst>
                <a:ahLst/>
                <a:cxnLst>
                  <a:cxn ang="T4">
                    <a:pos x="T0" y="T1"/>
                  </a:cxn>
                  <a:cxn ang="T5">
                    <a:pos x="T2" y="T3"/>
                  </a:cxn>
                </a:cxnLst>
                <a:rect l="0" t="0" r="r" b="b"/>
                <a:pathLst>
                  <a:path w="1" h="729">
                    <a:moveTo>
                      <a:pt x="0" y="0"/>
                    </a:moveTo>
                    <a:lnTo>
                      <a:pt x="0" y="729"/>
                    </a:lnTo>
                  </a:path>
                </a:pathLst>
              </a:custGeom>
              <a:noFill/>
              <a:ln w="31750" cap="flat">
                <a:solidFill>
                  <a:srgbClr val="00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363" name="Group 10">
                <a:extLst>
                  <a:ext uri="{FF2B5EF4-FFF2-40B4-BE49-F238E27FC236}">
                    <a16:creationId xmlns:a16="http://schemas.microsoft.com/office/drawing/2014/main" id="{4F946EA1-B2AF-58A9-7E65-7BDB85C6E610}"/>
                  </a:ext>
                </a:extLst>
              </p:cNvPr>
              <p:cNvGrpSpPr>
                <a:grpSpLocks/>
              </p:cNvGrpSpPr>
              <p:nvPr/>
            </p:nvGrpSpPr>
            <p:grpSpPr bwMode="auto">
              <a:xfrm>
                <a:off x="2699" y="572"/>
                <a:ext cx="2631" cy="1361"/>
                <a:chOff x="2336" y="2251"/>
                <a:chExt cx="2631" cy="1361"/>
              </a:xfrm>
            </p:grpSpPr>
            <p:sp>
              <p:nvSpPr>
                <p:cNvPr id="14364" name="Freeform 11">
                  <a:extLst>
                    <a:ext uri="{FF2B5EF4-FFF2-40B4-BE49-F238E27FC236}">
                      <a16:creationId xmlns:a16="http://schemas.microsoft.com/office/drawing/2014/main" id="{CFC1AC1E-656F-8DAF-9B87-27679CA38AA8}"/>
                    </a:ext>
                  </a:extLst>
                </p:cNvPr>
                <p:cNvSpPr>
                  <a:spLocks/>
                </p:cNvSpPr>
                <p:nvPr/>
              </p:nvSpPr>
              <p:spPr bwMode="auto">
                <a:xfrm>
                  <a:off x="2773" y="2884"/>
                  <a:ext cx="1648" cy="502"/>
                </a:xfrm>
                <a:custGeom>
                  <a:avLst/>
                  <a:gdLst>
                    <a:gd name="T0" fmla="*/ 0 w 2490"/>
                    <a:gd name="T1" fmla="*/ 6 h 971"/>
                    <a:gd name="T2" fmla="*/ 69 w 2490"/>
                    <a:gd name="T3" fmla="*/ 18 h 971"/>
                    <a:gd name="T4" fmla="*/ 209 w 2490"/>
                    <a:gd name="T5" fmla="*/ 0 h 971"/>
                    <a:gd name="T6" fmla="*/ 0 60000 65536"/>
                    <a:gd name="T7" fmla="*/ 0 60000 65536"/>
                    <a:gd name="T8" fmla="*/ 0 60000 65536"/>
                  </a:gdLst>
                  <a:ahLst/>
                  <a:cxnLst>
                    <a:cxn ang="T6">
                      <a:pos x="T0" y="T1"/>
                    </a:cxn>
                    <a:cxn ang="T7">
                      <a:pos x="T2" y="T3"/>
                    </a:cxn>
                    <a:cxn ang="T8">
                      <a:pos x="T4" y="T5"/>
                    </a:cxn>
                  </a:cxnLst>
                  <a:rect l="0" t="0" r="r" b="b"/>
                  <a:pathLst>
                    <a:path w="2490" h="971">
                      <a:moveTo>
                        <a:pt x="0" y="336"/>
                      </a:moveTo>
                      <a:cubicBezTo>
                        <a:pt x="137" y="432"/>
                        <a:pt x="410" y="971"/>
                        <a:pt x="825" y="915"/>
                      </a:cubicBezTo>
                      <a:cubicBezTo>
                        <a:pt x="1240" y="859"/>
                        <a:pt x="2143" y="191"/>
                        <a:pt x="2490" y="0"/>
                      </a:cubicBez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365" name="Group 12">
                  <a:extLst>
                    <a:ext uri="{FF2B5EF4-FFF2-40B4-BE49-F238E27FC236}">
                      <a16:creationId xmlns:a16="http://schemas.microsoft.com/office/drawing/2014/main" id="{031D52B6-D44A-6D9E-E8B7-292385E2CD2D}"/>
                    </a:ext>
                  </a:extLst>
                </p:cNvPr>
                <p:cNvGrpSpPr>
                  <a:grpSpLocks/>
                </p:cNvGrpSpPr>
                <p:nvPr/>
              </p:nvGrpSpPr>
              <p:grpSpPr bwMode="auto">
                <a:xfrm>
                  <a:off x="2336" y="2251"/>
                  <a:ext cx="2631" cy="1361"/>
                  <a:chOff x="5820" y="10176"/>
                  <a:chExt cx="3975" cy="2631"/>
                </a:xfrm>
              </p:grpSpPr>
              <p:sp>
                <p:nvSpPr>
                  <p:cNvPr id="14366" name="Line 13">
                    <a:extLst>
                      <a:ext uri="{FF2B5EF4-FFF2-40B4-BE49-F238E27FC236}">
                        <a16:creationId xmlns:a16="http://schemas.microsoft.com/office/drawing/2014/main" id="{A871948A-7459-A662-A404-BC338268567E}"/>
                      </a:ext>
                    </a:extLst>
                  </p:cNvPr>
                  <p:cNvSpPr>
                    <a:spLocks noChangeShapeType="1"/>
                  </p:cNvSpPr>
                  <p:nvPr/>
                </p:nvSpPr>
                <p:spPr bwMode="auto">
                  <a:xfrm>
                    <a:off x="6300" y="11736"/>
                    <a:ext cx="3240" cy="0"/>
                  </a:xfrm>
                  <a:prstGeom prst="line">
                    <a:avLst/>
                  </a:prstGeom>
                  <a:noFill/>
                  <a:ln w="31750">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4367" name="Line 14">
                    <a:extLst>
                      <a:ext uri="{FF2B5EF4-FFF2-40B4-BE49-F238E27FC236}">
                        <a16:creationId xmlns:a16="http://schemas.microsoft.com/office/drawing/2014/main" id="{B73A9CED-2345-2848-AE41-BFEA6ED2357A}"/>
                      </a:ext>
                    </a:extLst>
                  </p:cNvPr>
                  <p:cNvSpPr>
                    <a:spLocks noChangeShapeType="1"/>
                  </p:cNvSpPr>
                  <p:nvPr/>
                </p:nvSpPr>
                <p:spPr bwMode="auto">
                  <a:xfrm>
                    <a:off x="6480" y="10176"/>
                    <a:ext cx="0" cy="2496"/>
                  </a:xfrm>
                  <a:prstGeom prst="line">
                    <a:avLst/>
                  </a:prstGeom>
                  <a:noFill/>
                  <a:ln w="31750">
                    <a:solidFill>
                      <a:srgbClr val="000000"/>
                    </a:solidFill>
                    <a:round/>
                    <a:headEnd type="triangle" w="lg" len="med"/>
                    <a:tailEnd/>
                  </a:ln>
                  <a:extLst>
                    <a:ext uri="{909E8E84-426E-40DD-AFC4-6F175D3DCCD1}">
                      <a14:hiddenFill xmlns:a14="http://schemas.microsoft.com/office/drawing/2010/main">
                        <a:noFill/>
                      </a14:hiddenFill>
                    </a:ext>
                  </a:extLst>
                </p:spPr>
                <p:txBody>
                  <a:bodyPr/>
                  <a:lstStyle/>
                  <a:p>
                    <a:endParaRPr lang="zh-CN" altLang="en-US"/>
                  </a:p>
                </p:txBody>
              </p:sp>
              <p:sp>
                <p:nvSpPr>
                  <p:cNvPr id="14368" name="Freeform 15">
                    <a:extLst>
                      <a:ext uri="{FF2B5EF4-FFF2-40B4-BE49-F238E27FC236}">
                        <a16:creationId xmlns:a16="http://schemas.microsoft.com/office/drawing/2014/main" id="{C171815E-3201-C380-40E1-639B7B1CB959}"/>
                      </a:ext>
                    </a:extLst>
                  </p:cNvPr>
                  <p:cNvSpPr>
                    <a:spLocks/>
                  </p:cNvSpPr>
                  <p:nvPr/>
                </p:nvSpPr>
                <p:spPr bwMode="auto">
                  <a:xfrm>
                    <a:off x="6480" y="10644"/>
                    <a:ext cx="2520" cy="1958"/>
                  </a:xfrm>
                  <a:custGeom>
                    <a:avLst/>
                    <a:gdLst>
                      <a:gd name="T0" fmla="*/ 0 w 2520"/>
                      <a:gd name="T1" fmla="*/ 1092 h 1958"/>
                      <a:gd name="T2" fmla="*/ 915 w 2520"/>
                      <a:gd name="T3" fmla="*/ 1776 h 1958"/>
                      <a:gd name="T4" fmla="*/ 2520 w 2520"/>
                      <a:gd name="T5" fmla="*/ 0 h 1958"/>
                      <a:gd name="T6" fmla="*/ 0 60000 65536"/>
                      <a:gd name="T7" fmla="*/ 0 60000 65536"/>
                      <a:gd name="T8" fmla="*/ 0 60000 65536"/>
                    </a:gdLst>
                    <a:ahLst/>
                    <a:cxnLst>
                      <a:cxn ang="T6">
                        <a:pos x="T0" y="T1"/>
                      </a:cxn>
                      <a:cxn ang="T7">
                        <a:pos x="T2" y="T3"/>
                      </a:cxn>
                      <a:cxn ang="T8">
                        <a:pos x="T4" y="T5"/>
                      </a:cxn>
                    </a:cxnLst>
                    <a:rect l="0" t="0" r="r" b="b"/>
                    <a:pathLst>
                      <a:path w="2520" h="1958">
                        <a:moveTo>
                          <a:pt x="0" y="1092"/>
                        </a:moveTo>
                        <a:cubicBezTo>
                          <a:pt x="152" y="1206"/>
                          <a:pt x="495" y="1958"/>
                          <a:pt x="915" y="1776"/>
                        </a:cubicBezTo>
                        <a:cubicBezTo>
                          <a:pt x="1335" y="1594"/>
                          <a:pt x="2186" y="370"/>
                          <a:pt x="2520" y="0"/>
                        </a:cubicBezTo>
                      </a:path>
                    </a:pathLst>
                  </a:cu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9" name="Line 16">
                    <a:extLst>
                      <a:ext uri="{FF2B5EF4-FFF2-40B4-BE49-F238E27FC236}">
                        <a16:creationId xmlns:a16="http://schemas.microsoft.com/office/drawing/2014/main" id="{7DB2DE7E-F4E4-E414-3B7C-E1435F8D6131}"/>
                      </a:ext>
                    </a:extLst>
                  </p:cNvPr>
                  <p:cNvSpPr>
                    <a:spLocks noChangeShapeType="1"/>
                  </p:cNvSpPr>
                  <p:nvPr/>
                </p:nvSpPr>
                <p:spPr bwMode="auto">
                  <a:xfrm flipH="1">
                    <a:off x="9000" y="10644"/>
                    <a:ext cx="0" cy="1092"/>
                  </a:xfrm>
                  <a:prstGeom prst="line">
                    <a:avLst/>
                  </a:prstGeom>
                  <a:noFill/>
                  <a:ln w="317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0" name="Text Box 17">
                    <a:extLst>
                      <a:ext uri="{FF2B5EF4-FFF2-40B4-BE49-F238E27FC236}">
                        <a16:creationId xmlns:a16="http://schemas.microsoft.com/office/drawing/2014/main" id="{A66AC5C3-1310-01C8-6838-8E5A672D88BA}"/>
                      </a:ext>
                    </a:extLst>
                  </p:cNvPr>
                  <p:cNvSpPr txBox="1">
                    <a:spLocks noChangeArrowheads="1"/>
                  </p:cNvSpPr>
                  <p:nvPr/>
                </p:nvSpPr>
                <p:spPr bwMode="auto">
                  <a:xfrm>
                    <a:off x="7035" y="11379"/>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endParaRPr lang="zh-CN" altLang="zh-CN" sz="2000">
                      <a:solidFill>
                        <a:schemeClr val="tx1"/>
                      </a:solidFill>
                      <a:latin typeface="幼圆" pitchFamily="49" charset="-122"/>
                      <a:ea typeface="幼圆" pitchFamily="49" charset="-122"/>
                    </a:endParaRPr>
                  </a:p>
                </p:txBody>
              </p:sp>
              <p:sp>
                <p:nvSpPr>
                  <p:cNvPr id="14371" name="Text Box 18">
                    <a:extLst>
                      <a:ext uri="{FF2B5EF4-FFF2-40B4-BE49-F238E27FC236}">
                        <a16:creationId xmlns:a16="http://schemas.microsoft.com/office/drawing/2014/main" id="{79A2C3BE-E6FB-00BF-44CC-4614E86548AA}"/>
                      </a:ext>
                    </a:extLst>
                  </p:cNvPr>
                  <p:cNvSpPr txBox="1">
                    <a:spLocks noChangeArrowheads="1"/>
                  </p:cNvSpPr>
                  <p:nvPr/>
                </p:nvSpPr>
                <p:spPr bwMode="auto">
                  <a:xfrm>
                    <a:off x="7155" y="11973"/>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endParaRPr lang="zh-CN" altLang="zh-CN" sz="2000">
                      <a:solidFill>
                        <a:schemeClr val="tx1"/>
                      </a:solidFill>
                      <a:latin typeface="幼圆" pitchFamily="49" charset="-122"/>
                      <a:ea typeface="幼圆" pitchFamily="49" charset="-122"/>
                    </a:endParaRPr>
                  </a:p>
                </p:txBody>
              </p:sp>
              <p:sp>
                <p:nvSpPr>
                  <p:cNvPr id="14372" name="Text Box 19">
                    <a:extLst>
                      <a:ext uri="{FF2B5EF4-FFF2-40B4-BE49-F238E27FC236}">
                        <a16:creationId xmlns:a16="http://schemas.microsoft.com/office/drawing/2014/main" id="{8BFC1A08-6512-216F-EC91-71280EF817D2}"/>
                      </a:ext>
                    </a:extLst>
                  </p:cNvPr>
                  <p:cNvSpPr txBox="1">
                    <a:spLocks noChangeArrowheads="1"/>
                  </p:cNvSpPr>
                  <p:nvPr/>
                </p:nvSpPr>
                <p:spPr bwMode="auto">
                  <a:xfrm>
                    <a:off x="7050" y="12339"/>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endParaRPr lang="zh-CN" altLang="zh-CN" sz="2000">
                      <a:solidFill>
                        <a:schemeClr val="tx1"/>
                      </a:solidFill>
                      <a:latin typeface="幼圆" pitchFamily="49" charset="-122"/>
                      <a:ea typeface="幼圆" pitchFamily="49" charset="-122"/>
                    </a:endParaRPr>
                  </a:p>
                </p:txBody>
              </p:sp>
              <p:sp>
                <p:nvSpPr>
                  <p:cNvPr id="14373" name="Text Box 20">
                    <a:extLst>
                      <a:ext uri="{FF2B5EF4-FFF2-40B4-BE49-F238E27FC236}">
                        <a16:creationId xmlns:a16="http://schemas.microsoft.com/office/drawing/2014/main" id="{B01A7B55-8481-CD37-3347-51BEA017DF03}"/>
                      </a:ext>
                    </a:extLst>
                  </p:cNvPr>
                  <p:cNvSpPr txBox="1">
                    <a:spLocks noChangeArrowheads="1"/>
                  </p:cNvSpPr>
                  <p:nvPr/>
                </p:nvSpPr>
                <p:spPr bwMode="auto">
                  <a:xfrm>
                    <a:off x="8895" y="10335"/>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endParaRPr lang="zh-CN" altLang="zh-CN" sz="2000">
                      <a:solidFill>
                        <a:schemeClr val="tx1"/>
                      </a:solidFill>
                      <a:latin typeface="幼圆" pitchFamily="49" charset="-122"/>
                      <a:ea typeface="幼圆" pitchFamily="49" charset="-122"/>
                    </a:endParaRPr>
                  </a:p>
                </p:txBody>
              </p:sp>
              <p:sp>
                <p:nvSpPr>
                  <p:cNvPr id="14374" name="Text Box 21">
                    <a:extLst>
                      <a:ext uri="{FF2B5EF4-FFF2-40B4-BE49-F238E27FC236}">
                        <a16:creationId xmlns:a16="http://schemas.microsoft.com/office/drawing/2014/main" id="{0E3BD281-21B8-4AEE-1F02-BDCD8CEBD970}"/>
                      </a:ext>
                    </a:extLst>
                  </p:cNvPr>
                  <p:cNvSpPr txBox="1">
                    <a:spLocks noChangeArrowheads="1"/>
                  </p:cNvSpPr>
                  <p:nvPr/>
                </p:nvSpPr>
                <p:spPr bwMode="auto">
                  <a:xfrm>
                    <a:off x="8910" y="1111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endParaRPr lang="zh-CN" altLang="zh-CN" sz="2000">
                      <a:solidFill>
                        <a:schemeClr val="tx1"/>
                      </a:solidFill>
                      <a:latin typeface="幼圆" pitchFamily="49" charset="-122"/>
                      <a:ea typeface="幼圆" pitchFamily="49" charset="-122"/>
                    </a:endParaRPr>
                  </a:p>
                </p:txBody>
              </p:sp>
              <p:sp>
                <p:nvSpPr>
                  <p:cNvPr id="14375" name="Text Box 22">
                    <a:extLst>
                      <a:ext uri="{FF2B5EF4-FFF2-40B4-BE49-F238E27FC236}">
                        <a16:creationId xmlns:a16="http://schemas.microsoft.com/office/drawing/2014/main" id="{913C5782-457D-FF47-C445-16DC5D6136DC}"/>
                      </a:ext>
                    </a:extLst>
                  </p:cNvPr>
                  <p:cNvSpPr txBox="1">
                    <a:spLocks noChangeArrowheads="1"/>
                  </p:cNvSpPr>
                  <p:nvPr/>
                </p:nvSpPr>
                <p:spPr bwMode="auto">
                  <a:xfrm>
                    <a:off x="8835" y="1164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endParaRPr lang="zh-CN" altLang="zh-CN" sz="2000">
                      <a:solidFill>
                        <a:schemeClr val="tx1"/>
                      </a:solidFill>
                      <a:latin typeface="幼圆" pitchFamily="49" charset="-122"/>
                      <a:ea typeface="幼圆" pitchFamily="49" charset="-122"/>
                    </a:endParaRPr>
                  </a:p>
                </p:txBody>
              </p:sp>
              <p:sp>
                <p:nvSpPr>
                  <p:cNvPr id="14376" name="Text Box 23">
                    <a:extLst>
                      <a:ext uri="{FF2B5EF4-FFF2-40B4-BE49-F238E27FC236}">
                        <a16:creationId xmlns:a16="http://schemas.microsoft.com/office/drawing/2014/main" id="{25AC959A-7EFF-0737-8749-44E3D08825AA}"/>
                      </a:ext>
                    </a:extLst>
                  </p:cNvPr>
                  <p:cNvSpPr txBox="1">
                    <a:spLocks noChangeArrowheads="1"/>
                  </p:cNvSpPr>
                  <p:nvPr/>
                </p:nvSpPr>
                <p:spPr bwMode="auto">
                  <a:xfrm>
                    <a:off x="7860" y="1139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a:solidFill>
                          <a:srgbClr val="6699FF"/>
                        </a:solidFill>
                        <a:latin typeface="幼圆" pitchFamily="49" charset="-122"/>
                        <a:ea typeface="幼圆" pitchFamily="49" charset="-122"/>
                      </a:rPr>
                      <a:t>G</a:t>
                    </a:r>
                  </a:p>
                </p:txBody>
              </p:sp>
              <p:sp>
                <p:nvSpPr>
                  <p:cNvPr id="14377" name="Text Box 24">
                    <a:extLst>
                      <a:ext uri="{FF2B5EF4-FFF2-40B4-BE49-F238E27FC236}">
                        <a16:creationId xmlns:a16="http://schemas.microsoft.com/office/drawing/2014/main" id="{06DD5B86-83FF-7AD9-F515-6A28D1750C6C}"/>
                      </a:ext>
                    </a:extLst>
                  </p:cNvPr>
                  <p:cNvSpPr txBox="1">
                    <a:spLocks noChangeArrowheads="1"/>
                  </p:cNvSpPr>
                  <p:nvPr/>
                </p:nvSpPr>
                <p:spPr bwMode="auto">
                  <a:xfrm>
                    <a:off x="6135" y="1164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a:solidFill>
                          <a:srgbClr val="000000"/>
                        </a:solidFill>
                        <a:latin typeface="幼圆" pitchFamily="49" charset="-122"/>
                        <a:ea typeface="幼圆" pitchFamily="49" charset="-122"/>
                      </a:rPr>
                      <a:t>O</a:t>
                    </a:r>
                  </a:p>
                </p:txBody>
              </p:sp>
              <p:sp>
                <p:nvSpPr>
                  <p:cNvPr id="14378" name="Text Box 25">
                    <a:extLst>
                      <a:ext uri="{FF2B5EF4-FFF2-40B4-BE49-F238E27FC236}">
                        <a16:creationId xmlns:a16="http://schemas.microsoft.com/office/drawing/2014/main" id="{EEC23746-B813-9C68-B684-6273F5E5B7F9}"/>
                      </a:ext>
                    </a:extLst>
                  </p:cNvPr>
                  <p:cNvSpPr txBox="1">
                    <a:spLocks noChangeArrowheads="1"/>
                  </p:cNvSpPr>
                  <p:nvPr/>
                </p:nvSpPr>
                <p:spPr bwMode="auto">
                  <a:xfrm>
                    <a:off x="5820" y="10176"/>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zh-CN" altLang="en-US" sz="2000" b="1">
                        <a:solidFill>
                          <a:srgbClr val="000000"/>
                        </a:solidFill>
                        <a:latin typeface="幼圆" pitchFamily="49" charset="-122"/>
                        <a:ea typeface="幼圆" pitchFamily="49" charset="-122"/>
                      </a:rPr>
                      <a:t>金额</a:t>
                    </a:r>
                  </a:p>
                </p:txBody>
              </p:sp>
              <p:sp>
                <p:nvSpPr>
                  <p:cNvPr id="14379" name="Text Box 26">
                    <a:extLst>
                      <a:ext uri="{FF2B5EF4-FFF2-40B4-BE49-F238E27FC236}">
                        <a16:creationId xmlns:a16="http://schemas.microsoft.com/office/drawing/2014/main" id="{84A9522A-0CB9-2EC1-DCF1-3185D80707CE}"/>
                      </a:ext>
                    </a:extLst>
                  </p:cNvPr>
                  <p:cNvSpPr txBox="1">
                    <a:spLocks noChangeArrowheads="1"/>
                  </p:cNvSpPr>
                  <p:nvPr/>
                </p:nvSpPr>
                <p:spPr bwMode="auto">
                  <a:xfrm>
                    <a:off x="9435" y="11508"/>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a:solidFill>
                          <a:srgbClr val="000000"/>
                        </a:solidFill>
                        <a:latin typeface="幼圆" pitchFamily="49" charset="-122"/>
                        <a:ea typeface="幼圆" pitchFamily="49" charset="-122"/>
                      </a:rPr>
                      <a:t>t</a:t>
                    </a:r>
                  </a:p>
                </p:txBody>
              </p:sp>
            </p:grpSp>
          </p:grpSp>
        </p:grpSp>
      </p:grpSp>
      <p:sp>
        <p:nvSpPr>
          <p:cNvPr id="143387" name="Line 27">
            <a:extLst>
              <a:ext uri="{FF2B5EF4-FFF2-40B4-BE49-F238E27FC236}">
                <a16:creationId xmlns:a16="http://schemas.microsoft.com/office/drawing/2014/main" id="{9E78154F-B401-7670-EDE7-17C5539E357B}"/>
              </a:ext>
            </a:extLst>
          </p:cNvPr>
          <p:cNvSpPr>
            <a:spLocks noChangeShapeType="1"/>
          </p:cNvSpPr>
          <p:nvPr/>
        </p:nvSpPr>
        <p:spPr bwMode="auto">
          <a:xfrm flipV="1">
            <a:off x="9083676" y="2698751"/>
            <a:ext cx="396875" cy="849313"/>
          </a:xfrm>
          <a:prstGeom prst="line">
            <a:avLst/>
          </a:prstGeom>
          <a:noFill/>
          <a:ln w="254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388" name="Line 28">
            <a:extLst>
              <a:ext uri="{FF2B5EF4-FFF2-40B4-BE49-F238E27FC236}">
                <a16:creationId xmlns:a16="http://schemas.microsoft.com/office/drawing/2014/main" id="{088F99F8-0081-B983-71B2-5E1C615F3C2B}"/>
              </a:ext>
            </a:extLst>
          </p:cNvPr>
          <p:cNvSpPr>
            <a:spLocks noChangeShapeType="1"/>
          </p:cNvSpPr>
          <p:nvPr/>
        </p:nvSpPr>
        <p:spPr bwMode="auto">
          <a:xfrm>
            <a:off x="8691564" y="4089401"/>
            <a:ext cx="720725" cy="360363"/>
          </a:xfrm>
          <a:prstGeom prst="line">
            <a:avLst/>
          </a:prstGeom>
          <a:noFill/>
          <a:ln w="254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389" name="Text Box 29">
            <a:extLst>
              <a:ext uri="{FF2B5EF4-FFF2-40B4-BE49-F238E27FC236}">
                <a16:creationId xmlns:a16="http://schemas.microsoft.com/office/drawing/2014/main" id="{0A185E94-867F-B718-5B91-DD2F3006DF30}"/>
              </a:ext>
            </a:extLst>
          </p:cNvPr>
          <p:cNvSpPr txBox="1">
            <a:spLocks noChangeArrowheads="1"/>
          </p:cNvSpPr>
          <p:nvPr/>
        </p:nvSpPr>
        <p:spPr bwMode="auto">
          <a:xfrm>
            <a:off x="8543926" y="2339976"/>
            <a:ext cx="1857375" cy="366713"/>
          </a:xfrm>
          <a:prstGeom prst="rect">
            <a:avLst/>
          </a:prstGeom>
          <a:gradFill rotWithShape="1">
            <a:gsLst>
              <a:gs pos="0">
                <a:srgbClr val="036D7D"/>
              </a:gs>
              <a:gs pos="50000">
                <a:srgbClr val="AACED3"/>
              </a:gs>
              <a:gs pos="100000">
                <a:srgbClr val="036D7D"/>
              </a:gs>
            </a:gsLst>
            <a:lin ang="5400000" scaled="1"/>
          </a:gradFill>
          <a:ln>
            <a:noFill/>
          </a:ln>
          <a:effectLst/>
          <a:extLst>
            <a:ext uri="{91240B29-F687-4F45-9708-019B960494DF}">
              <a14:hiddenLine xmlns:a14="http://schemas.microsoft.com/office/drawing/2010/main" w="9525" algn="ctr">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800" b="1">
                <a:solidFill>
                  <a:srgbClr val="000000"/>
                </a:solidFill>
                <a:latin typeface="幼圆" pitchFamily="49" charset="-122"/>
                <a:ea typeface="幼圆" pitchFamily="49" charset="-122"/>
              </a:rPr>
              <a:t>累计净现金流量</a:t>
            </a:r>
          </a:p>
        </p:txBody>
      </p:sp>
      <p:sp>
        <p:nvSpPr>
          <p:cNvPr id="143390" name="Text Box 30">
            <a:extLst>
              <a:ext uri="{FF2B5EF4-FFF2-40B4-BE49-F238E27FC236}">
                <a16:creationId xmlns:a16="http://schemas.microsoft.com/office/drawing/2014/main" id="{D40DF4AE-FFE6-BBCB-4EF6-D5DD98F3F03A}"/>
              </a:ext>
            </a:extLst>
          </p:cNvPr>
          <p:cNvSpPr txBox="1">
            <a:spLocks noChangeArrowheads="1"/>
          </p:cNvSpPr>
          <p:nvPr/>
        </p:nvSpPr>
        <p:spPr bwMode="auto">
          <a:xfrm>
            <a:off x="8880476" y="4492626"/>
            <a:ext cx="1368425" cy="366713"/>
          </a:xfrm>
          <a:prstGeom prst="rect">
            <a:avLst/>
          </a:prstGeom>
          <a:gradFill rotWithShape="1">
            <a:gsLst>
              <a:gs pos="0">
                <a:srgbClr val="036D7D"/>
              </a:gs>
              <a:gs pos="50000">
                <a:srgbClr val="AACED3"/>
              </a:gs>
              <a:gs pos="100000">
                <a:srgbClr val="036D7D"/>
              </a:gs>
            </a:gsLst>
            <a:lin ang="5400000" scaled="1"/>
          </a:gradFill>
          <a:ln>
            <a:noFill/>
          </a:ln>
          <a:effectLst/>
          <a:extLst>
            <a:ext uri="{91240B29-F687-4F45-9708-019B960494DF}">
              <a14:hiddenLine xmlns:a14="http://schemas.microsoft.com/office/drawing/2010/main" w="9525" algn="ctr">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1800" b="1">
                <a:solidFill>
                  <a:srgbClr val="000000"/>
                </a:solidFill>
                <a:latin typeface="幼圆" pitchFamily="49" charset="-122"/>
                <a:ea typeface="幼圆" pitchFamily="49" charset="-122"/>
              </a:rPr>
              <a:t>累计折现值</a:t>
            </a:r>
          </a:p>
        </p:txBody>
      </p:sp>
      <p:grpSp>
        <p:nvGrpSpPr>
          <p:cNvPr id="143391" name="Group 31">
            <a:extLst>
              <a:ext uri="{FF2B5EF4-FFF2-40B4-BE49-F238E27FC236}">
                <a16:creationId xmlns:a16="http://schemas.microsoft.com/office/drawing/2014/main" id="{5B288F08-CAE2-8459-1043-A77938E37AB4}"/>
              </a:ext>
            </a:extLst>
          </p:cNvPr>
          <p:cNvGrpSpPr>
            <a:grpSpLocks/>
          </p:cNvGrpSpPr>
          <p:nvPr/>
        </p:nvGrpSpPr>
        <p:grpSpPr bwMode="auto">
          <a:xfrm>
            <a:off x="5380039" y="4941889"/>
            <a:ext cx="3851275" cy="396875"/>
            <a:chOff x="476" y="2341"/>
            <a:chExt cx="2426" cy="250"/>
          </a:xfrm>
        </p:grpSpPr>
        <p:sp>
          <p:nvSpPr>
            <p:cNvPr id="14357" name="Text Box 32">
              <a:extLst>
                <a:ext uri="{FF2B5EF4-FFF2-40B4-BE49-F238E27FC236}">
                  <a16:creationId xmlns:a16="http://schemas.microsoft.com/office/drawing/2014/main" id="{6CC815D4-91A0-C559-0F7E-2FE199B5CC86}"/>
                </a:ext>
              </a:extLst>
            </p:cNvPr>
            <p:cNvSpPr txBox="1">
              <a:spLocks noChangeArrowheads="1"/>
            </p:cNvSpPr>
            <p:nvPr/>
          </p:nvSpPr>
          <p:spPr bwMode="auto">
            <a:xfrm>
              <a:off x="476" y="2397"/>
              <a:ext cx="668" cy="191"/>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65000"/>
                </a:lnSpc>
                <a:spcBef>
                  <a:spcPct val="50000"/>
                </a:spcBef>
                <a:buClrTx/>
                <a:buSzTx/>
                <a:buFontTx/>
                <a:buNone/>
              </a:pPr>
              <a:r>
                <a:rPr lang="en-US" altLang="zh-CN" sz="2000" b="1">
                  <a:solidFill>
                    <a:srgbClr val="000000"/>
                  </a:solidFill>
                  <a:latin typeface="幼圆" pitchFamily="49" charset="-122"/>
                  <a:ea typeface="幼圆" pitchFamily="49" charset="-122"/>
                </a:rPr>
                <a:t>OG</a:t>
              </a:r>
            </a:p>
          </p:txBody>
        </p:sp>
        <p:sp>
          <p:nvSpPr>
            <p:cNvPr id="14358" name="Line 33">
              <a:extLst>
                <a:ext uri="{FF2B5EF4-FFF2-40B4-BE49-F238E27FC236}">
                  <a16:creationId xmlns:a16="http://schemas.microsoft.com/office/drawing/2014/main" id="{37B72079-E38E-F3DB-941A-2AEFD9432DBF}"/>
                </a:ext>
              </a:extLst>
            </p:cNvPr>
            <p:cNvSpPr>
              <a:spLocks noChangeShapeType="1"/>
            </p:cNvSpPr>
            <p:nvPr/>
          </p:nvSpPr>
          <p:spPr bwMode="auto">
            <a:xfrm>
              <a:off x="948" y="2501"/>
              <a:ext cx="454" cy="0"/>
            </a:xfrm>
            <a:prstGeom prst="line">
              <a:avLst/>
            </a:prstGeom>
            <a:noFill/>
            <a:ln w="31750">
              <a:solidFill>
                <a:srgbClr val="6699FF"/>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59" name="Text Box 34">
              <a:extLst>
                <a:ext uri="{FF2B5EF4-FFF2-40B4-BE49-F238E27FC236}">
                  <a16:creationId xmlns:a16="http://schemas.microsoft.com/office/drawing/2014/main" id="{7C8A6B87-6540-1488-79F4-382DE90CF2DA}"/>
                </a:ext>
              </a:extLst>
            </p:cNvPr>
            <p:cNvSpPr txBox="1">
              <a:spLocks noChangeArrowheads="1"/>
            </p:cNvSpPr>
            <p:nvPr/>
          </p:nvSpPr>
          <p:spPr bwMode="auto">
            <a:xfrm>
              <a:off x="1269" y="2341"/>
              <a:ext cx="1633"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zh-CN" altLang="en-US" sz="2000" b="1">
                  <a:solidFill>
                    <a:srgbClr val="000000"/>
                  </a:solidFill>
                  <a:latin typeface="幼圆" pitchFamily="49" charset="-122"/>
                  <a:ea typeface="幼圆" pitchFamily="49" charset="-122"/>
                </a:rPr>
                <a:t>静态投资回收期</a:t>
              </a:r>
            </a:p>
          </p:txBody>
        </p:sp>
      </p:grpSp>
      <p:grpSp>
        <p:nvGrpSpPr>
          <p:cNvPr id="143395" name="Group 35">
            <a:extLst>
              <a:ext uri="{FF2B5EF4-FFF2-40B4-BE49-F238E27FC236}">
                <a16:creationId xmlns:a16="http://schemas.microsoft.com/office/drawing/2014/main" id="{A40A37F0-CABE-169A-BC8A-C616D3C9A66C}"/>
              </a:ext>
            </a:extLst>
          </p:cNvPr>
          <p:cNvGrpSpPr>
            <a:grpSpLocks/>
          </p:cNvGrpSpPr>
          <p:nvPr/>
        </p:nvGrpSpPr>
        <p:grpSpPr bwMode="auto">
          <a:xfrm>
            <a:off x="5403851" y="5619751"/>
            <a:ext cx="3744913" cy="396875"/>
            <a:chOff x="476" y="2614"/>
            <a:chExt cx="2359" cy="250"/>
          </a:xfrm>
        </p:grpSpPr>
        <p:sp>
          <p:nvSpPr>
            <p:cNvPr id="14354" name="Text Box 36">
              <a:extLst>
                <a:ext uri="{FF2B5EF4-FFF2-40B4-BE49-F238E27FC236}">
                  <a16:creationId xmlns:a16="http://schemas.microsoft.com/office/drawing/2014/main" id="{2664221F-8F40-73EA-D24F-347BEF35E05E}"/>
                </a:ext>
              </a:extLst>
            </p:cNvPr>
            <p:cNvSpPr txBox="1">
              <a:spLocks noChangeArrowheads="1"/>
            </p:cNvSpPr>
            <p:nvPr/>
          </p:nvSpPr>
          <p:spPr bwMode="auto">
            <a:xfrm>
              <a:off x="476" y="2669"/>
              <a:ext cx="668" cy="191"/>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65000"/>
                </a:lnSpc>
                <a:spcBef>
                  <a:spcPct val="50000"/>
                </a:spcBef>
                <a:buClrTx/>
                <a:buSzTx/>
                <a:buFontTx/>
                <a:buNone/>
              </a:pPr>
              <a:r>
                <a:rPr lang="en-US" altLang="zh-CN" sz="2000" b="1">
                  <a:solidFill>
                    <a:srgbClr val="000000"/>
                  </a:solidFill>
                  <a:latin typeface="幼圆" pitchFamily="49" charset="-122"/>
                  <a:ea typeface="幼圆" pitchFamily="49" charset="-122"/>
                </a:rPr>
                <a:t>OH</a:t>
              </a:r>
            </a:p>
          </p:txBody>
        </p:sp>
        <p:sp>
          <p:nvSpPr>
            <p:cNvPr id="14355" name="Line 37">
              <a:extLst>
                <a:ext uri="{FF2B5EF4-FFF2-40B4-BE49-F238E27FC236}">
                  <a16:creationId xmlns:a16="http://schemas.microsoft.com/office/drawing/2014/main" id="{81E29108-7D1A-5FCA-A5B3-0F3F98F3DB66}"/>
                </a:ext>
              </a:extLst>
            </p:cNvPr>
            <p:cNvSpPr>
              <a:spLocks noChangeShapeType="1"/>
            </p:cNvSpPr>
            <p:nvPr/>
          </p:nvSpPr>
          <p:spPr bwMode="auto">
            <a:xfrm>
              <a:off x="951" y="2773"/>
              <a:ext cx="454" cy="0"/>
            </a:xfrm>
            <a:prstGeom prst="line">
              <a:avLst/>
            </a:prstGeom>
            <a:noFill/>
            <a:ln w="31750">
              <a:solidFill>
                <a:srgbClr val="6699FF"/>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56" name="Text Box 38">
              <a:extLst>
                <a:ext uri="{FF2B5EF4-FFF2-40B4-BE49-F238E27FC236}">
                  <a16:creationId xmlns:a16="http://schemas.microsoft.com/office/drawing/2014/main" id="{67F496BC-4912-2C26-746C-AFBFE43E0E42}"/>
                </a:ext>
              </a:extLst>
            </p:cNvPr>
            <p:cNvSpPr txBox="1">
              <a:spLocks noChangeArrowheads="1"/>
            </p:cNvSpPr>
            <p:nvPr/>
          </p:nvSpPr>
          <p:spPr bwMode="auto">
            <a:xfrm>
              <a:off x="1338" y="2614"/>
              <a:ext cx="1497" cy="2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zh-CN" altLang="en-US" sz="2000" b="1">
                  <a:solidFill>
                    <a:srgbClr val="000000"/>
                  </a:solidFill>
                  <a:latin typeface="幼圆" pitchFamily="49" charset="-122"/>
                  <a:ea typeface="幼圆" pitchFamily="49" charset="-122"/>
                </a:rPr>
                <a:t>动态投资回收期</a:t>
              </a:r>
            </a:p>
          </p:txBody>
        </p:sp>
      </p:grpSp>
      <p:sp>
        <p:nvSpPr>
          <p:cNvPr id="143399" name="Text Box 39">
            <a:extLst>
              <a:ext uri="{FF2B5EF4-FFF2-40B4-BE49-F238E27FC236}">
                <a16:creationId xmlns:a16="http://schemas.microsoft.com/office/drawing/2014/main" id="{1794DCE7-AD2B-ECF8-9247-91232AB38027}"/>
              </a:ext>
            </a:extLst>
          </p:cNvPr>
          <p:cNvSpPr txBox="1">
            <a:spLocks noChangeArrowheads="1"/>
          </p:cNvSpPr>
          <p:nvPr/>
        </p:nvSpPr>
        <p:spPr bwMode="auto">
          <a:xfrm>
            <a:off x="2135189" y="4932364"/>
            <a:ext cx="3241675" cy="396875"/>
          </a:xfrm>
          <a:prstGeom prst="rect">
            <a:avLst/>
          </a:prstGeom>
          <a:gradFill rotWithShape="1">
            <a:gsLst>
              <a:gs pos="0">
                <a:srgbClr val="97B2BD"/>
              </a:gs>
              <a:gs pos="50000">
                <a:srgbClr val="C7EAF9"/>
              </a:gs>
              <a:gs pos="100000">
                <a:srgbClr val="97B2BD"/>
              </a:gs>
            </a:gsLst>
            <a:lin ang="5400000" scaled="1"/>
          </a:gradFill>
          <a:ln>
            <a:noFill/>
          </a:ln>
          <a:effectLst/>
          <a:extLs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0" lang="zh-CN" altLang="en-US" sz="2000" dirty="0">
                <a:solidFill>
                  <a:srgbClr val="000000"/>
                </a:solidFill>
                <a:latin typeface="幼圆" pitchFamily="49" charset="-122"/>
                <a:ea typeface="幼圆" pitchFamily="49" charset="-122"/>
              </a:rPr>
              <a:t>当累计净现金流量＝</a:t>
            </a:r>
            <a:r>
              <a:rPr kumimoji="0" lang="en-US" altLang="zh-CN" sz="2000" dirty="0">
                <a:solidFill>
                  <a:srgbClr val="000000"/>
                </a:solidFill>
                <a:latin typeface="幼圆" pitchFamily="49" charset="-122"/>
                <a:ea typeface="幼圆" pitchFamily="49" charset="-122"/>
              </a:rPr>
              <a:t>0</a:t>
            </a:r>
            <a:r>
              <a:rPr kumimoji="0" lang="zh-CN" altLang="en-US" sz="2000" dirty="0">
                <a:solidFill>
                  <a:srgbClr val="000000"/>
                </a:solidFill>
                <a:latin typeface="幼圆" pitchFamily="49" charset="-122"/>
                <a:ea typeface="幼圆" pitchFamily="49" charset="-122"/>
              </a:rPr>
              <a:t> 时</a:t>
            </a:r>
          </a:p>
        </p:txBody>
      </p:sp>
      <p:sp>
        <p:nvSpPr>
          <p:cNvPr id="143400" name="Text Box 40">
            <a:extLst>
              <a:ext uri="{FF2B5EF4-FFF2-40B4-BE49-F238E27FC236}">
                <a16:creationId xmlns:a16="http://schemas.microsoft.com/office/drawing/2014/main" id="{4526F574-4485-CD20-74CF-41AD3A20D3D0}"/>
              </a:ext>
            </a:extLst>
          </p:cNvPr>
          <p:cNvSpPr txBox="1">
            <a:spLocks noChangeArrowheads="1"/>
          </p:cNvSpPr>
          <p:nvPr/>
        </p:nvSpPr>
        <p:spPr bwMode="auto">
          <a:xfrm>
            <a:off x="2782889" y="5580064"/>
            <a:ext cx="2592387" cy="396875"/>
          </a:xfrm>
          <a:prstGeom prst="rect">
            <a:avLst/>
          </a:prstGeom>
          <a:gradFill rotWithShape="1">
            <a:gsLst>
              <a:gs pos="0">
                <a:srgbClr val="97B2BD"/>
              </a:gs>
              <a:gs pos="50000">
                <a:srgbClr val="C7EAF9"/>
              </a:gs>
              <a:gs pos="100000">
                <a:srgbClr val="97B2BD"/>
              </a:gs>
            </a:gsLst>
            <a:lin ang="5400000" scaled="1"/>
          </a:gradFill>
          <a:ln>
            <a:noFill/>
          </a:ln>
          <a:effectLst/>
          <a:extLs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0" lang="zh-CN" altLang="en-US" sz="2000" dirty="0">
                <a:solidFill>
                  <a:srgbClr val="000000"/>
                </a:solidFill>
                <a:latin typeface="幼圆" pitchFamily="49" charset="-122"/>
                <a:ea typeface="幼圆" pitchFamily="49" charset="-122"/>
              </a:rPr>
              <a:t>当累计折现值＝</a:t>
            </a:r>
            <a:r>
              <a:rPr kumimoji="0" lang="en-US" altLang="zh-CN" sz="2000" dirty="0">
                <a:solidFill>
                  <a:srgbClr val="000000"/>
                </a:solidFill>
                <a:latin typeface="幼圆" pitchFamily="49" charset="-122"/>
                <a:ea typeface="幼圆" pitchFamily="49" charset="-122"/>
              </a:rPr>
              <a:t>0</a:t>
            </a:r>
            <a:r>
              <a:rPr kumimoji="0" lang="zh-CN" altLang="en-US" sz="2000" dirty="0">
                <a:solidFill>
                  <a:srgbClr val="000000"/>
                </a:solidFill>
                <a:latin typeface="幼圆" pitchFamily="49" charset="-122"/>
                <a:ea typeface="幼圆" pitchFamily="49" charset="-122"/>
              </a:rPr>
              <a:t> 时</a:t>
            </a:r>
          </a:p>
        </p:txBody>
      </p:sp>
      <p:sp>
        <p:nvSpPr>
          <p:cNvPr id="143401" name="AutoShape 41">
            <a:hlinkClick r:id="" action="ppaction://customshow?id=1&amp;return=true" highlightClick="1"/>
            <a:extLst>
              <a:ext uri="{FF2B5EF4-FFF2-40B4-BE49-F238E27FC236}">
                <a16:creationId xmlns:a16="http://schemas.microsoft.com/office/drawing/2014/main" id="{EED13DCC-28C6-DDB3-0A23-769A77E90452}"/>
              </a:ext>
            </a:extLst>
          </p:cNvPr>
          <p:cNvSpPr>
            <a:spLocks noChangeArrowheads="1"/>
          </p:cNvSpPr>
          <p:nvPr/>
        </p:nvSpPr>
        <p:spPr bwMode="auto">
          <a:xfrm>
            <a:off x="9120189" y="5795963"/>
            <a:ext cx="720725" cy="360362"/>
          </a:xfrm>
          <a:prstGeom prst="actionButtonBlank">
            <a:avLst/>
          </a:prstGeom>
          <a:solidFill>
            <a:srgbClr val="036D7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dirty="0">
                <a:solidFill>
                  <a:srgbClr val="FFFFFF"/>
                </a:solidFill>
                <a:latin typeface="幼圆" pitchFamily="49" charset="-122"/>
                <a:ea typeface="幼圆" pitchFamily="49" charset="-122"/>
              </a:rPr>
              <a:t>例题</a:t>
            </a:r>
          </a:p>
        </p:txBody>
      </p:sp>
      <p:sp>
        <p:nvSpPr>
          <p:cNvPr id="143402" name="Rectangle 42">
            <a:extLst>
              <a:ext uri="{FF2B5EF4-FFF2-40B4-BE49-F238E27FC236}">
                <a16:creationId xmlns:a16="http://schemas.microsoft.com/office/drawing/2014/main" id="{C74BA8EE-06E9-6AD5-83D0-FB45A8A29E9F}"/>
              </a:ext>
            </a:extLst>
          </p:cNvPr>
          <p:cNvSpPr>
            <a:spLocks noChangeArrowheads="1"/>
          </p:cNvSpPr>
          <p:nvPr/>
        </p:nvSpPr>
        <p:spPr bwMode="auto">
          <a:xfrm>
            <a:off x="703287" y="1371148"/>
            <a:ext cx="50927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chemeClr val="tx1"/>
              </a:buClr>
              <a:buSzPct val="70000"/>
            </a:pPr>
            <a:r>
              <a:rPr kumimoji="0" lang="en-US" altLang="zh-CN" sz="2400" b="1" dirty="0">
                <a:latin typeface="幼圆" pitchFamily="49" charset="-122"/>
                <a:ea typeface="幼圆" pitchFamily="49" charset="-122"/>
              </a:rPr>
              <a:t>2. </a:t>
            </a:r>
            <a:r>
              <a:rPr kumimoji="0" lang="zh-CN" altLang="en-US" sz="2400" b="1" dirty="0">
                <a:latin typeface="幼圆" pitchFamily="49" charset="-122"/>
                <a:ea typeface="幼圆" pitchFamily="49" charset="-122"/>
              </a:rPr>
              <a:t>动态投资回收期（</a:t>
            </a:r>
            <a:r>
              <a:rPr kumimoji="0" lang="en-US" altLang="zh-CN" sz="2400" b="1" i="1" dirty="0">
                <a:latin typeface="幼圆" pitchFamily="49" charset="-122"/>
                <a:ea typeface="幼圆" pitchFamily="49" charset="-122"/>
              </a:rPr>
              <a:t>P</a:t>
            </a:r>
            <a:r>
              <a:rPr kumimoji="0" lang="en-US" altLang="zh-CN" sz="2400" b="1" baseline="-25000" dirty="0">
                <a:latin typeface="幼圆" pitchFamily="49" charset="-122"/>
                <a:ea typeface="幼圆" pitchFamily="49" charset="-122"/>
              </a:rPr>
              <a:t>t</a:t>
            </a:r>
            <a:r>
              <a:rPr kumimoji="0" lang="en-US" altLang="zh-CN" sz="2400" b="1" baseline="30000" dirty="0">
                <a:latin typeface="幼圆" pitchFamily="49" charset="-122"/>
                <a:ea typeface="幼圆" pitchFamily="49" charset="-122"/>
              </a:rPr>
              <a:t>′</a:t>
            </a:r>
            <a:r>
              <a:rPr kumimoji="0" lang="zh-CN" altLang="en-US" sz="2400" b="1" dirty="0">
                <a:latin typeface="幼圆" pitchFamily="49" charset="-122"/>
                <a:ea typeface="幼圆" pitchFamily="49" charset="-122"/>
              </a:rPr>
              <a:t>）</a:t>
            </a:r>
          </a:p>
        </p:txBody>
      </p:sp>
    </p:spTree>
  </p:cSld>
  <p:clrMapOvr>
    <a:masterClrMapping/>
  </p:clrMapOvr>
  <p:transition spd="slow">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8761ACD4-A214-7558-3B97-92DAA24982F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FA296F1-0730-4A43-9977-738BF24E7C04}" type="slidenum">
              <a:rPr kumimoji="0" lang="en-US" altLang="zh-CN" sz="1000">
                <a:solidFill>
                  <a:schemeClr val="bg2"/>
                </a:solidFill>
                <a:ea typeface="华文行楷" panose="02010800040101010101" pitchFamily="2" charset="-122"/>
              </a:rPr>
              <a:pPr>
                <a:spcBef>
                  <a:spcPct val="0"/>
                </a:spcBef>
                <a:buClrTx/>
                <a:buSzTx/>
                <a:buFontTx/>
                <a:buNone/>
              </a:pPr>
              <a:t>11</a:t>
            </a:fld>
            <a:endParaRPr kumimoji="0" lang="en-US" altLang="zh-CN" sz="1000">
              <a:solidFill>
                <a:schemeClr val="bg2"/>
              </a:solidFill>
              <a:ea typeface="华文行楷" panose="02010800040101010101" pitchFamily="2" charset="-122"/>
            </a:endParaRPr>
          </a:p>
        </p:txBody>
      </p:sp>
      <p:sp>
        <p:nvSpPr>
          <p:cNvPr id="15363" name="Rectangle 2">
            <a:extLst>
              <a:ext uri="{FF2B5EF4-FFF2-40B4-BE49-F238E27FC236}">
                <a16:creationId xmlns:a16="http://schemas.microsoft.com/office/drawing/2014/main" id="{CA32A3D4-7458-C1F2-3B55-C5B8E554AB70}"/>
              </a:ext>
            </a:extLst>
          </p:cNvPr>
          <p:cNvSpPr>
            <a:spLocks noGrp="1" noChangeArrowheads="1"/>
          </p:cNvSpPr>
          <p:nvPr>
            <p:ph type="title"/>
          </p:nvPr>
        </p:nvSpPr>
        <p:spPr/>
        <p:txBody>
          <a:bodyPr/>
          <a:lstStyle/>
          <a:p>
            <a:pPr eaLnBrk="1" hangingPunct="1"/>
            <a:r>
              <a:rPr lang="zh-CN" altLang="en-US"/>
              <a:t>盈利能力分析指标</a:t>
            </a:r>
          </a:p>
        </p:txBody>
      </p:sp>
      <p:sp>
        <p:nvSpPr>
          <p:cNvPr id="129042" name="Rectangle 18">
            <a:extLst>
              <a:ext uri="{FF2B5EF4-FFF2-40B4-BE49-F238E27FC236}">
                <a16:creationId xmlns:a16="http://schemas.microsoft.com/office/drawing/2014/main" id="{ED99B777-D6BD-5D4F-81C5-68FA50CF1456}"/>
              </a:ext>
            </a:extLst>
          </p:cNvPr>
          <p:cNvSpPr>
            <a:spLocks noChangeArrowheads="1"/>
          </p:cNvSpPr>
          <p:nvPr/>
        </p:nvSpPr>
        <p:spPr bwMode="auto">
          <a:xfrm>
            <a:off x="335360" y="4599130"/>
            <a:ext cx="3097213"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200" b="1" dirty="0">
                <a:solidFill>
                  <a:srgbClr val="000000"/>
                </a:solidFill>
                <a:latin typeface="幼圆" pitchFamily="49" charset="-122"/>
                <a:ea typeface="幼圆" pitchFamily="49" charset="-122"/>
              </a:rPr>
              <a:t>（</a:t>
            </a:r>
            <a:r>
              <a:rPr lang="en-US" altLang="zh-CN" sz="2200" b="1" dirty="0">
                <a:solidFill>
                  <a:srgbClr val="000000"/>
                </a:solidFill>
                <a:latin typeface="幼圆" pitchFamily="49" charset="-122"/>
                <a:ea typeface="幼圆" pitchFamily="49" charset="-122"/>
              </a:rPr>
              <a:t>3</a:t>
            </a:r>
            <a:r>
              <a:rPr lang="zh-CN" altLang="en-US" sz="2200" b="1" dirty="0">
                <a:solidFill>
                  <a:srgbClr val="000000"/>
                </a:solidFill>
                <a:latin typeface="幼圆" pitchFamily="49" charset="-122"/>
                <a:ea typeface="幼圆" pitchFamily="49" charset="-122"/>
              </a:rPr>
              <a:t>）判别准则：</a:t>
            </a:r>
          </a:p>
        </p:txBody>
      </p:sp>
      <p:sp>
        <p:nvSpPr>
          <p:cNvPr id="129043" name="Text Box 19">
            <a:extLst>
              <a:ext uri="{FF2B5EF4-FFF2-40B4-BE49-F238E27FC236}">
                <a16:creationId xmlns:a16="http://schemas.microsoft.com/office/drawing/2014/main" id="{C75AA03D-596B-5F21-C203-CE8038717B6D}"/>
              </a:ext>
            </a:extLst>
          </p:cNvPr>
          <p:cNvSpPr txBox="1">
            <a:spLocks noChangeArrowheads="1"/>
          </p:cNvSpPr>
          <p:nvPr/>
        </p:nvSpPr>
        <p:spPr bwMode="auto">
          <a:xfrm>
            <a:off x="1919287" y="2843935"/>
            <a:ext cx="8353425" cy="1383026"/>
          </a:xfrm>
          <a:prstGeom prst="rect">
            <a:avLst/>
          </a:prstGeom>
          <a:gradFill rotWithShape="1">
            <a:gsLst>
              <a:gs pos="0">
                <a:srgbClr val="97B2BD"/>
              </a:gs>
              <a:gs pos="50000">
                <a:srgbClr val="C7EAF9"/>
              </a:gs>
              <a:gs pos="100000">
                <a:srgbClr val="97B2BD"/>
              </a:gs>
            </a:gsLst>
            <a:lin ang="5400000" scaled="1"/>
          </a:gradFill>
          <a:ln>
            <a:noFill/>
          </a:ln>
          <a:effectLst/>
          <a:extLs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SzTx/>
              <a:buFontTx/>
              <a:buNone/>
            </a:pPr>
            <a:r>
              <a:rPr kumimoji="0" lang="en-US" altLang="zh-CN" sz="2000" dirty="0">
                <a:solidFill>
                  <a:srgbClr val="000000"/>
                </a:solidFill>
                <a:latin typeface="幼圆" pitchFamily="49" charset="-122"/>
                <a:ea typeface="幼圆" pitchFamily="49" charset="-122"/>
              </a:rPr>
              <a:t>   </a:t>
            </a:r>
            <a:r>
              <a:rPr kumimoji="0" lang="zh-CN" altLang="en-US" sz="2000" dirty="0">
                <a:solidFill>
                  <a:srgbClr val="000000"/>
                </a:solidFill>
                <a:latin typeface="幼圆" pitchFamily="49" charset="-122"/>
                <a:ea typeface="幼圆" pitchFamily="49" charset="-122"/>
              </a:rPr>
              <a:t>从例</a:t>
            </a:r>
            <a:r>
              <a:rPr kumimoji="0" lang="en-US" altLang="zh-CN" sz="2000" dirty="0">
                <a:solidFill>
                  <a:srgbClr val="000000"/>
                </a:solidFill>
                <a:latin typeface="幼圆" pitchFamily="49" charset="-122"/>
                <a:ea typeface="幼圆" pitchFamily="49" charset="-122"/>
              </a:rPr>
              <a:t>3.1</a:t>
            </a:r>
            <a:r>
              <a:rPr kumimoji="0" lang="zh-CN" altLang="en-US" sz="2000" dirty="0">
                <a:solidFill>
                  <a:srgbClr val="000000"/>
                </a:solidFill>
                <a:latin typeface="幼圆" pitchFamily="49" charset="-122"/>
                <a:ea typeface="幼圆" pitchFamily="49" charset="-122"/>
              </a:rPr>
              <a:t>得到该方案的静态投资回收期为</a:t>
            </a:r>
            <a:r>
              <a:rPr kumimoji="0" lang="en-US" altLang="zh-CN" sz="2000" dirty="0">
                <a:solidFill>
                  <a:srgbClr val="000000"/>
                </a:solidFill>
                <a:latin typeface="幼圆" pitchFamily="49" charset="-122"/>
                <a:ea typeface="幼圆" pitchFamily="49" charset="-122"/>
              </a:rPr>
              <a:t>2.5</a:t>
            </a:r>
            <a:r>
              <a:rPr kumimoji="0" lang="zh-CN" altLang="en-US" sz="2000" dirty="0">
                <a:solidFill>
                  <a:srgbClr val="000000"/>
                </a:solidFill>
                <a:latin typeface="幼圆" pitchFamily="49" charset="-122"/>
                <a:ea typeface="幼圆" pitchFamily="49" charset="-122"/>
              </a:rPr>
              <a:t>年，而此例计算得出动态投资回收期为</a:t>
            </a:r>
            <a:r>
              <a:rPr kumimoji="0" lang="en-US" altLang="zh-CN" sz="2000" dirty="0">
                <a:solidFill>
                  <a:srgbClr val="000000"/>
                </a:solidFill>
                <a:latin typeface="幼圆" pitchFamily="49" charset="-122"/>
                <a:ea typeface="幼圆" pitchFamily="49" charset="-122"/>
              </a:rPr>
              <a:t>3.47</a:t>
            </a:r>
            <a:r>
              <a:rPr kumimoji="0" lang="zh-CN" altLang="en-US" sz="2000" dirty="0">
                <a:solidFill>
                  <a:srgbClr val="000000"/>
                </a:solidFill>
                <a:latin typeface="幼圆" pitchFamily="49" charset="-122"/>
                <a:ea typeface="幼圆" pitchFamily="49" charset="-122"/>
              </a:rPr>
              <a:t>年，一般而言，投资项目的动态投资回收期大于静态投资回收期。</a:t>
            </a:r>
          </a:p>
        </p:txBody>
      </p:sp>
      <p:sp>
        <p:nvSpPr>
          <p:cNvPr id="129044" name="Text Box 20">
            <a:extLst>
              <a:ext uri="{FF2B5EF4-FFF2-40B4-BE49-F238E27FC236}">
                <a16:creationId xmlns:a16="http://schemas.microsoft.com/office/drawing/2014/main" id="{DC8E91D2-7C63-00B0-F14F-A035FEF9317C}"/>
              </a:ext>
            </a:extLst>
          </p:cNvPr>
          <p:cNvSpPr txBox="1">
            <a:spLocks noChangeArrowheads="1"/>
          </p:cNvSpPr>
          <p:nvPr/>
        </p:nvSpPr>
        <p:spPr bwMode="auto">
          <a:xfrm>
            <a:off x="2000545" y="5337350"/>
            <a:ext cx="8272167" cy="971969"/>
          </a:xfrm>
          <a:prstGeom prst="rect">
            <a:avLst/>
          </a:prstGeom>
          <a:gradFill rotWithShape="1">
            <a:gsLst>
              <a:gs pos="0">
                <a:srgbClr val="97B2BD"/>
              </a:gs>
              <a:gs pos="50000">
                <a:srgbClr val="C7EAF9"/>
              </a:gs>
              <a:gs pos="100000">
                <a:srgbClr val="97B2BD"/>
              </a:gs>
            </a:gsLst>
            <a:lin ang="5400000" scaled="1"/>
          </a:gradFill>
          <a:ln>
            <a:noFill/>
          </a:ln>
          <a:effectLst/>
          <a:extLs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SzTx/>
              <a:buFontTx/>
              <a:buNone/>
            </a:pPr>
            <a:r>
              <a:rPr kumimoji="0" lang="zh-CN" altLang="en-US" sz="2000" dirty="0">
                <a:solidFill>
                  <a:srgbClr val="000000"/>
                </a:solidFill>
                <a:latin typeface="幼圆" pitchFamily="49" charset="-122"/>
                <a:ea typeface="幼圆" pitchFamily="49" charset="-122"/>
              </a:rPr>
              <a:t>动态投资回收期不大于基准投资回收期，</a:t>
            </a:r>
          </a:p>
          <a:p>
            <a:pPr algn="just" eaLnBrk="1" hangingPunct="1">
              <a:lnSpc>
                <a:spcPct val="150000"/>
              </a:lnSpc>
              <a:spcBef>
                <a:spcPct val="0"/>
              </a:spcBef>
              <a:buClrTx/>
              <a:buSzTx/>
              <a:buFontTx/>
              <a:buNone/>
            </a:pPr>
            <a:r>
              <a:rPr kumimoji="0" lang="zh-CN" altLang="en-US" sz="2000" dirty="0">
                <a:solidFill>
                  <a:srgbClr val="000000"/>
                </a:solidFill>
                <a:latin typeface="幼圆" pitchFamily="49" charset="-122"/>
                <a:ea typeface="幼圆" pitchFamily="49" charset="-122"/>
              </a:rPr>
              <a:t>即：</a:t>
            </a:r>
            <a:r>
              <a:rPr kumimoji="0" lang="en-US" altLang="zh-CN" sz="2000" dirty="0" err="1">
                <a:solidFill>
                  <a:srgbClr val="000000"/>
                </a:solidFill>
                <a:latin typeface="幼圆" pitchFamily="49" charset="-122"/>
                <a:ea typeface="幼圆" pitchFamily="49" charset="-122"/>
              </a:rPr>
              <a:t>P</a:t>
            </a:r>
            <a:r>
              <a:rPr kumimoji="0" lang="en-US" altLang="zh-CN" sz="2000" baseline="-25000" dirty="0" err="1">
                <a:solidFill>
                  <a:srgbClr val="000000"/>
                </a:solidFill>
                <a:latin typeface="幼圆" pitchFamily="49" charset="-122"/>
                <a:ea typeface="幼圆" pitchFamily="49" charset="-122"/>
              </a:rPr>
              <a:t>t</a:t>
            </a:r>
            <a:r>
              <a:rPr kumimoji="0" lang="en-US" altLang="zh-CN" sz="2000" dirty="0" err="1">
                <a:solidFill>
                  <a:srgbClr val="000000"/>
                </a:solidFill>
                <a:latin typeface="幼圆" pitchFamily="49" charset="-122"/>
                <a:ea typeface="幼圆" pitchFamily="49" charset="-122"/>
              </a:rPr>
              <a:t>′≤P</a:t>
            </a:r>
            <a:r>
              <a:rPr kumimoji="0" lang="en-US" altLang="zh-CN" sz="2000" baseline="-25000" dirty="0" err="1">
                <a:solidFill>
                  <a:srgbClr val="000000"/>
                </a:solidFill>
                <a:latin typeface="幼圆" pitchFamily="49" charset="-122"/>
                <a:ea typeface="幼圆" pitchFamily="49" charset="-122"/>
              </a:rPr>
              <a:t>c</a:t>
            </a:r>
            <a:r>
              <a:rPr kumimoji="0" lang="en-US" altLang="zh-CN" sz="2000" dirty="0">
                <a:solidFill>
                  <a:srgbClr val="000000"/>
                </a:solidFill>
                <a:latin typeface="幼圆" pitchFamily="49" charset="-122"/>
                <a:ea typeface="幼圆" pitchFamily="49" charset="-122"/>
              </a:rPr>
              <a:t>′</a:t>
            </a:r>
            <a:r>
              <a:rPr kumimoji="0" lang="zh-CN" altLang="en-US" sz="2000" dirty="0">
                <a:solidFill>
                  <a:srgbClr val="000000"/>
                </a:solidFill>
                <a:latin typeface="幼圆" pitchFamily="49" charset="-122"/>
                <a:ea typeface="幼圆" pitchFamily="49" charset="-122"/>
              </a:rPr>
              <a:t>，可行；反之，不可行。</a:t>
            </a:r>
          </a:p>
        </p:txBody>
      </p:sp>
      <p:sp>
        <p:nvSpPr>
          <p:cNvPr id="129048" name="Rectangle 24">
            <a:extLst>
              <a:ext uri="{FF2B5EF4-FFF2-40B4-BE49-F238E27FC236}">
                <a16:creationId xmlns:a16="http://schemas.microsoft.com/office/drawing/2014/main" id="{8A99B836-B62C-B779-2779-8CF451BA95CD}"/>
              </a:ext>
            </a:extLst>
          </p:cNvPr>
          <p:cNvSpPr>
            <a:spLocks noChangeArrowheads="1"/>
          </p:cNvSpPr>
          <p:nvPr/>
        </p:nvSpPr>
        <p:spPr bwMode="auto">
          <a:xfrm>
            <a:off x="448471" y="1467643"/>
            <a:ext cx="2690812"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200" b="1" dirty="0">
                <a:solidFill>
                  <a:srgbClr val="000000"/>
                </a:solidFill>
                <a:latin typeface="幼圆" pitchFamily="49" charset="-122"/>
                <a:ea typeface="幼圆" pitchFamily="49" charset="-122"/>
              </a:rPr>
              <a:t>（</a:t>
            </a:r>
            <a:r>
              <a:rPr lang="en-US" altLang="zh-CN" sz="2200" b="1" dirty="0">
                <a:solidFill>
                  <a:srgbClr val="000000"/>
                </a:solidFill>
                <a:latin typeface="幼圆" pitchFamily="49" charset="-122"/>
                <a:ea typeface="幼圆" pitchFamily="49" charset="-122"/>
              </a:rPr>
              <a:t>2</a:t>
            </a:r>
            <a:r>
              <a:rPr lang="zh-CN" altLang="en-US" sz="2200" b="1" dirty="0">
                <a:solidFill>
                  <a:srgbClr val="000000"/>
                </a:solidFill>
                <a:latin typeface="幼圆" pitchFamily="49" charset="-122"/>
                <a:ea typeface="幼圆" pitchFamily="49" charset="-122"/>
              </a:rPr>
              <a:t>）实用公式：</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6957496-5FBA-3664-4DAA-1F56299264B1}"/>
                  </a:ext>
                </a:extLst>
              </p:cNvPr>
              <p:cNvSpPr txBox="1"/>
              <p:nvPr/>
            </p:nvSpPr>
            <p:spPr>
              <a:xfrm>
                <a:off x="2000545" y="1988840"/>
                <a:ext cx="7695855" cy="647357"/>
              </a:xfrm>
              <a:prstGeom prst="rect">
                <a:avLst/>
              </a:prstGeom>
              <a:noFill/>
            </p:spPr>
            <p:txBody>
              <a:bodyPr wrap="square" lIns="0" tIns="0" rIns="0" bIns="0" rtlCol="0">
                <a:spAutoFit/>
              </a:bodyPr>
              <a:lstStyle/>
              <a:p>
                <a14:m>
                  <m:oMath xmlns:m="http://schemas.openxmlformats.org/officeDocument/2006/math">
                    <m:sSubSup>
                      <m:sSubSupPr>
                        <m:ctrlPr>
                          <a:rPr kumimoji="1" lang="en-US" altLang="zh-CN" sz="2200" b="1" i="1" smtClean="0">
                            <a:latin typeface="Cambria Math" panose="02040503050406030204" pitchFamily="18" charset="0"/>
                          </a:rPr>
                        </m:ctrlPr>
                      </m:sSubSupPr>
                      <m:e>
                        <m:r>
                          <a:rPr kumimoji="1" lang="en-US" altLang="zh-CN" sz="2200" b="1" i="1" smtClean="0">
                            <a:latin typeface="Cambria Math" panose="02040503050406030204" pitchFamily="18" charset="0"/>
                          </a:rPr>
                          <m:t>𝑷</m:t>
                        </m:r>
                      </m:e>
                      <m:sub>
                        <m:r>
                          <a:rPr kumimoji="1" lang="en-US" altLang="zh-CN" sz="2200" b="1" i="1" smtClean="0">
                            <a:latin typeface="Cambria Math" panose="02040503050406030204" pitchFamily="18" charset="0"/>
                          </a:rPr>
                          <m:t>𝒕</m:t>
                        </m:r>
                      </m:sub>
                      <m:sup>
                        <m:r>
                          <a:rPr kumimoji="1" lang="en-US" altLang="zh-CN" sz="2200" b="1" i="1" smtClean="0">
                            <a:latin typeface="Cambria Math" panose="02040503050406030204" pitchFamily="18" charset="0"/>
                          </a:rPr>
                          <m:t>′</m:t>
                        </m:r>
                      </m:sup>
                    </m:sSubSup>
                  </m:oMath>
                </a14:m>
                <a:r>
                  <a:rPr kumimoji="1" lang="en-US" altLang="zh-CN" sz="2200" b="1" dirty="0">
                    <a:latin typeface="SimSun" panose="02010600030101010101" pitchFamily="2" charset="-122"/>
                    <a:ea typeface="SimSun" panose="02010600030101010101" pitchFamily="2" charset="-122"/>
                  </a:rPr>
                  <a:t>=</a:t>
                </a:r>
                <a:r>
                  <a:rPr kumimoji="1" lang="zh-CN" altLang="en-US" sz="2200" b="1" dirty="0">
                    <a:latin typeface="SimSun" panose="02010600030101010101" pitchFamily="2" charset="-122"/>
                    <a:ea typeface="SimSun" panose="02010600030101010101" pitchFamily="2" charset="-122"/>
                  </a:rPr>
                  <a:t>累计折现值出现正值的年份</a:t>
                </a:r>
                <a14:m>
                  <m:oMath xmlns:m="http://schemas.openxmlformats.org/officeDocument/2006/math">
                    <m:r>
                      <a:rPr kumimoji="1" lang="en-US" altLang="zh-CN" sz="2200" b="1" i="1" smtClean="0">
                        <a:latin typeface="Cambria Math" panose="02040503050406030204" pitchFamily="18" charset="0"/>
                        <a:ea typeface="Cambria Math" panose="02040503050406030204" pitchFamily="18" charset="0"/>
                      </a:rPr>
                      <m:t>−</m:t>
                    </m:r>
                  </m:oMath>
                </a14:m>
                <a:r>
                  <a:rPr kumimoji="1" lang="en-US" altLang="zh-CN" sz="2200" b="1" dirty="0">
                    <a:latin typeface="SimSun" panose="02010600030101010101" pitchFamily="2" charset="-122"/>
                    <a:ea typeface="SimSun" panose="02010600030101010101" pitchFamily="2" charset="-122"/>
                  </a:rPr>
                  <a:t>1+</a:t>
                </a:r>
                <a14:m>
                  <m:oMath xmlns:m="http://schemas.openxmlformats.org/officeDocument/2006/math">
                    <m:f>
                      <m:fPr>
                        <m:ctrlPr>
                          <a:rPr kumimoji="1" lang="en-US" altLang="zh-CN" sz="2200" b="1" i="1" dirty="0" smtClean="0">
                            <a:latin typeface="Cambria Math" panose="02040503050406030204" pitchFamily="18" charset="0"/>
                          </a:rPr>
                        </m:ctrlPr>
                      </m:fPr>
                      <m:num>
                        <m:r>
                          <a:rPr kumimoji="1" lang="zh-CN" altLang="en-US" sz="2200" b="1" i="1" dirty="0">
                            <a:latin typeface="Cambria Math" panose="02040503050406030204" pitchFamily="18" charset="0"/>
                          </a:rPr>
                          <m:t>上年</m:t>
                        </m:r>
                        <m:r>
                          <a:rPr kumimoji="1" lang="zh-CN" altLang="en-US" sz="2200" b="1" i="1" dirty="0" smtClean="0">
                            <a:latin typeface="Cambria Math" panose="02040503050406030204" pitchFamily="18" charset="0"/>
                          </a:rPr>
                          <m:t>累计</m:t>
                        </m:r>
                        <m:r>
                          <a:rPr kumimoji="1" lang="zh-CN" altLang="en-US" sz="2200" b="1" i="1" dirty="0">
                            <a:latin typeface="Cambria Math" panose="02040503050406030204" pitchFamily="18" charset="0"/>
                          </a:rPr>
                          <m:t>折现</m:t>
                        </m:r>
                        <m:r>
                          <a:rPr kumimoji="1" lang="zh-CN" altLang="en-US" sz="2200" b="1" i="1" dirty="0" smtClean="0">
                            <a:latin typeface="Cambria Math" panose="02040503050406030204" pitchFamily="18" charset="0"/>
                          </a:rPr>
                          <m:t>值</m:t>
                        </m:r>
                        <m:r>
                          <a:rPr kumimoji="1" lang="zh-CN" altLang="en-US" sz="2200" b="1" i="1" dirty="0">
                            <a:latin typeface="Cambria Math" panose="02040503050406030204" pitchFamily="18" charset="0"/>
                          </a:rPr>
                          <m:t>的</m:t>
                        </m:r>
                        <m:r>
                          <a:rPr kumimoji="1" lang="zh-CN" altLang="en-US" sz="2200" b="1" i="1" dirty="0" smtClean="0">
                            <a:latin typeface="Cambria Math" panose="02040503050406030204" pitchFamily="18" charset="0"/>
                          </a:rPr>
                          <m:t>绝对值</m:t>
                        </m:r>
                      </m:num>
                      <m:den>
                        <m:r>
                          <a:rPr kumimoji="1" lang="zh-CN" altLang="en-US" sz="2200" b="1" i="1" dirty="0">
                            <a:latin typeface="Cambria Math" panose="02040503050406030204" pitchFamily="18" charset="0"/>
                          </a:rPr>
                          <m:t>出现</m:t>
                        </m:r>
                        <m:r>
                          <a:rPr kumimoji="1" lang="zh-CN" altLang="en-US" sz="2200" b="1" i="1" dirty="0" smtClean="0">
                            <a:latin typeface="Cambria Math" panose="02040503050406030204" pitchFamily="18" charset="0"/>
                          </a:rPr>
                          <m:t>正值</m:t>
                        </m:r>
                        <m:r>
                          <a:rPr kumimoji="1" lang="zh-CN" altLang="en-US" sz="2200" b="1" i="1" dirty="0">
                            <a:latin typeface="Cambria Math" panose="02040503050406030204" pitchFamily="18" charset="0"/>
                          </a:rPr>
                          <m:t>年份</m:t>
                        </m:r>
                        <m:r>
                          <a:rPr kumimoji="1" lang="zh-CN" altLang="en-US" sz="2200" b="1" i="1" dirty="0" smtClean="0">
                            <a:latin typeface="Cambria Math" panose="02040503050406030204" pitchFamily="18" charset="0"/>
                          </a:rPr>
                          <m:t>的</m:t>
                        </m:r>
                        <m:r>
                          <a:rPr kumimoji="1" lang="zh-CN" altLang="en-US" sz="2200" b="1" i="1" dirty="0">
                            <a:latin typeface="Cambria Math" panose="02040503050406030204" pitchFamily="18" charset="0"/>
                          </a:rPr>
                          <m:t>折现值</m:t>
                        </m:r>
                      </m:den>
                    </m:f>
                  </m:oMath>
                </a14:m>
                <a:endParaRPr kumimoji="1" lang="zh-CN" altLang="en-US" sz="2200" b="1" dirty="0">
                  <a:latin typeface="SimSun" panose="02010600030101010101" pitchFamily="2" charset="-122"/>
                  <a:ea typeface="SimSun" panose="02010600030101010101" pitchFamily="2" charset="-122"/>
                </a:endParaRPr>
              </a:p>
            </p:txBody>
          </p:sp>
        </mc:Choice>
        <mc:Fallback xmlns="">
          <p:sp>
            <p:nvSpPr>
              <p:cNvPr id="2" name="文本框 1">
                <a:extLst>
                  <a:ext uri="{FF2B5EF4-FFF2-40B4-BE49-F238E27FC236}">
                    <a16:creationId xmlns:a16="http://schemas.microsoft.com/office/drawing/2014/main" id="{56957496-5FBA-3664-4DAA-1F56299264B1}"/>
                  </a:ext>
                </a:extLst>
              </p:cNvPr>
              <p:cNvSpPr txBox="1">
                <a:spLocks noRot="1" noChangeAspect="1" noMove="1" noResize="1" noEditPoints="1" noAdjustHandles="1" noChangeArrowheads="1" noChangeShapeType="1" noTextEdit="1"/>
              </p:cNvSpPr>
              <p:nvPr/>
            </p:nvSpPr>
            <p:spPr>
              <a:xfrm>
                <a:off x="2000545" y="1988840"/>
                <a:ext cx="7695855" cy="647357"/>
              </a:xfrm>
              <a:prstGeom prst="rect">
                <a:avLst/>
              </a:prstGeom>
              <a:blipFill>
                <a:blip r:embed="rId2"/>
                <a:stretch>
                  <a:fillRect l="-1318" t="-3846" b="-17308"/>
                </a:stretch>
              </a:blipFill>
            </p:spPr>
            <p:txBody>
              <a:bodyPr/>
              <a:lstStyle/>
              <a:p>
                <a:r>
                  <a:rPr lang="zh-CN" altLang="en-US">
                    <a:noFill/>
                  </a:rPr>
                  <a:t> </a:t>
                </a:r>
              </a:p>
            </p:txBody>
          </p:sp>
        </mc:Fallback>
      </mc:AlternateContent>
    </p:spTree>
  </p:cSld>
  <p:clrMapOvr>
    <a:masterClrMapping/>
  </p:clrMapOvr>
  <p:transition spd="slow">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39FA5AB-1802-002C-5D21-D9CE6682BEC7}"/>
              </a:ext>
            </a:extLst>
          </p:cNvPr>
          <p:cNvSpPr>
            <a:spLocks noGrp="1" noChangeArrowheads="1"/>
          </p:cNvSpPr>
          <p:nvPr>
            <p:ph type="title"/>
          </p:nvPr>
        </p:nvSpPr>
        <p:spPr/>
        <p:txBody>
          <a:bodyPr/>
          <a:lstStyle/>
          <a:p>
            <a:pPr eaLnBrk="1" hangingPunct="1"/>
            <a:r>
              <a:rPr lang="zh-CN" altLang="en-US"/>
              <a:t>盈利能力分析指标</a:t>
            </a:r>
          </a:p>
        </p:txBody>
      </p:sp>
      <p:sp>
        <p:nvSpPr>
          <p:cNvPr id="130058" name="Rectangle 10">
            <a:extLst>
              <a:ext uri="{FF2B5EF4-FFF2-40B4-BE49-F238E27FC236}">
                <a16:creationId xmlns:a16="http://schemas.microsoft.com/office/drawing/2014/main" id="{BEDC1D9F-FAA9-0EDA-9EF8-059F4D7D6BB8}"/>
              </a:ext>
            </a:extLst>
          </p:cNvPr>
          <p:cNvSpPr>
            <a:spLocks noChangeArrowheads="1"/>
          </p:cNvSpPr>
          <p:nvPr/>
        </p:nvSpPr>
        <p:spPr bwMode="auto">
          <a:xfrm>
            <a:off x="470375" y="1943835"/>
            <a:ext cx="273685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dirty="0">
                <a:latin typeface="幼圆" pitchFamily="49" charset="-122"/>
                <a:ea typeface="幼圆" pitchFamily="49" charset="-122"/>
              </a:rPr>
              <a:t>（</a:t>
            </a:r>
            <a:r>
              <a:rPr lang="en-US" altLang="zh-CN" sz="2000" b="1" dirty="0">
                <a:latin typeface="幼圆" pitchFamily="49" charset="-122"/>
                <a:ea typeface="幼圆" pitchFamily="49" charset="-122"/>
              </a:rPr>
              <a:t>1</a:t>
            </a:r>
            <a:r>
              <a:rPr lang="zh-CN" altLang="en-US" sz="2000" b="1" dirty="0">
                <a:latin typeface="幼圆" pitchFamily="49" charset="-122"/>
                <a:ea typeface="幼圆" pitchFamily="49" charset="-122"/>
              </a:rPr>
              <a:t>） 表达式</a:t>
            </a:r>
            <a:r>
              <a:rPr lang="zh-CN" altLang="en-US" sz="2800" b="1" dirty="0">
                <a:latin typeface="幼圆" pitchFamily="49" charset="-122"/>
                <a:ea typeface="幼圆" pitchFamily="49" charset="-122"/>
              </a:rPr>
              <a:t>    </a:t>
            </a:r>
          </a:p>
        </p:txBody>
      </p:sp>
      <p:graphicFrame>
        <p:nvGraphicFramePr>
          <p:cNvPr id="130059" name="Object 11">
            <a:extLst>
              <a:ext uri="{FF2B5EF4-FFF2-40B4-BE49-F238E27FC236}">
                <a16:creationId xmlns:a16="http://schemas.microsoft.com/office/drawing/2014/main" id="{747625BF-C379-8F4E-1B1A-7B1A3C186426}"/>
              </a:ext>
            </a:extLst>
          </p:cNvPr>
          <p:cNvGraphicFramePr>
            <a:graphicFrameLocks noChangeAspect="1"/>
          </p:cNvGraphicFramePr>
          <p:nvPr>
            <p:extLst>
              <p:ext uri="{D42A27DB-BD31-4B8C-83A1-F6EECF244321}">
                <p14:modId xmlns:p14="http://schemas.microsoft.com/office/powerpoint/2010/main" val="3408621741"/>
              </p:ext>
            </p:extLst>
          </p:nvPr>
        </p:nvGraphicFramePr>
        <p:xfrm>
          <a:off x="2945650" y="1887617"/>
          <a:ext cx="2655295" cy="792162"/>
        </p:xfrm>
        <a:graphic>
          <a:graphicData uri="http://schemas.openxmlformats.org/presentationml/2006/ole">
            <mc:AlternateContent xmlns:mc="http://schemas.openxmlformats.org/markup-compatibility/2006">
              <mc:Choice xmlns:v="urn:schemas-microsoft-com:vml" Requires="v">
                <p:oleObj name="Equation" r:id="rId2" imgW="28092400" imgH="9067800" progId="Equation.DSMT4">
                  <p:embed/>
                </p:oleObj>
              </mc:Choice>
              <mc:Fallback>
                <p:oleObj name="Equation" r:id="rId2" imgW="28092400" imgH="9067800" progId="Equation.DSMT4">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5650" y="1887617"/>
                        <a:ext cx="2655295" cy="792162"/>
                      </a:xfrm>
                      <a:prstGeom prst="rect">
                        <a:avLst/>
                      </a:prstGeom>
                      <a:gradFill rotWithShape="1">
                        <a:gsLst>
                          <a:gs pos="0">
                            <a:srgbClr val="D1F4FB"/>
                          </a:gs>
                          <a:gs pos="100000">
                            <a:srgbClr val="96ADB8"/>
                          </a:gs>
                        </a:gsLst>
                        <a:lin ang="18900000" scaled="1"/>
                      </a:gradFill>
                      <a:ln>
                        <a:noFill/>
                      </a:ln>
                      <a:effectLst/>
                    </p:spPr>
                  </p:pic>
                </p:oleObj>
              </mc:Fallback>
            </mc:AlternateContent>
          </a:graphicData>
        </a:graphic>
      </p:graphicFrame>
      <p:sp>
        <p:nvSpPr>
          <p:cNvPr id="130060" name="Text Box 12">
            <a:extLst>
              <a:ext uri="{FF2B5EF4-FFF2-40B4-BE49-F238E27FC236}">
                <a16:creationId xmlns:a16="http://schemas.microsoft.com/office/drawing/2014/main" id="{66106D1B-51D0-CB0E-2A44-573D5BC71BDB}"/>
              </a:ext>
            </a:extLst>
          </p:cNvPr>
          <p:cNvSpPr txBox="1">
            <a:spLocks noChangeArrowheads="1"/>
          </p:cNvSpPr>
          <p:nvPr/>
        </p:nvSpPr>
        <p:spPr bwMode="auto">
          <a:xfrm>
            <a:off x="2540605" y="2798930"/>
            <a:ext cx="8730970" cy="792162"/>
          </a:xfrm>
          <a:prstGeom prst="rect">
            <a:avLst/>
          </a:prstGeom>
          <a:gradFill rotWithShape="1">
            <a:gsLst>
              <a:gs pos="0">
                <a:srgbClr val="EEECF0"/>
              </a:gs>
              <a:gs pos="50000">
                <a:srgbClr val="FDFDFD"/>
              </a:gs>
              <a:gs pos="100000">
                <a:srgbClr val="EEECF0"/>
              </a:gs>
            </a:gsLst>
            <a:lin ang="5400000" scaled="1"/>
          </a:gradFill>
          <a:ln>
            <a:noFill/>
          </a:ln>
          <a:effectLst/>
          <a:extLst>
            <a:ext uri="{91240B29-F687-4F45-9708-019B960494DF}">
              <a14:hiddenLine xmlns:a14="http://schemas.microsoft.com/office/drawing/2010/main" w="57150" algn="ctr">
                <a:solidFill>
                  <a:srgbClr val="B5C5C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1887538" indent="-1887538">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spcBef>
                <a:spcPct val="0"/>
              </a:spcBef>
              <a:buClrTx/>
              <a:buSzTx/>
              <a:buFontTx/>
              <a:buNone/>
            </a:pPr>
            <a:r>
              <a:rPr kumimoji="0" lang="en-US" altLang="zh-CN" sz="1600" b="1" dirty="0">
                <a:solidFill>
                  <a:srgbClr val="000000"/>
                </a:solidFill>
                <a:ea typeface="幼圆" pitchFamily="49" charset="-122"/>
              </a:rPr>
              <a:t> </a:t>
            </a:r>
            <a:r>
              <a:rPr kumimoji="0" lang="zh-CN" altLang="en-US" sz="1800" b="1" dirty="0">
                <a:solidFill>
                  <a:srgbClr val="000000"/>
                </a:solidFill>
                <a:ea typeface="幼圆" pitchFamily="49" charset="-122"/>
              </a:rPr>
              <a:t>式中</a:t>
            </a:r>
            <a:r>
              <a:rPr kumimoji="0" lang="zh-CN" altLang="en-US" sz="1800" b="1" dirty="0">
                <a:solidFill>
                  <a:schemeClr val="tx1"/>
                </a:solidFill>
                <a:ea typeface="幼圆" pitchFamily="49" charset="-122"/>
              </a:rPr>
              <a:t>：</a:t>
            </a:r>
            <a:r>
              <a:rPr kumimoji="0" lang="zh-CN" altLang="en-US" sz="1800" b="1" dirty="0">
                <a:solidFill>
                  <a:srgbClr val="FF0000"/>
                </a:solidFill>
                <a:ea typeface="幼圆" pitchFamily="49" charset="-122"/>
              </a:rPr>
              <a:t> </a:t>
            </a:r>
            <a:r>
              <a:rPr kumimoji="0" lang="en-US" altLang="zh-CN" sz="1800" b="1" dirty="0">
                <a:solidFill>
                  <a:srgbClr val="FF0000"/>
                </a:solidFill>
                <a:ea typeface="幼圆" pitchFamily="49" charset="-122"/>
              </a:rPr>
              <a:t>EBTI</a:t>
            </a:r>
            <a:r>
              <a:rPr kumimoji="0" lang="zh-CN" altLang="en-US" sz="1600" b="1" dirty="0">
                <a:solidFill>
                  <a:srgbClr val="FF0000"/>
                </a:solidFill>
                <a:ea typeface="幼圆" pitchFamily="49" charset="-122"/>
              </a:rPr>
              <a:t>（</a:t>
            </a:r>
            <a:r>
              <a:rPr kumimoji="0" lang="en-US" altLang="zh-CN" sz="1800" b="1" dirty="0">
                <a:solidFill>
                  <a:srgbClr val="FF0000"/>
                </a:solidFill>
                <a:ea typeface="幼圆" pitchFamily="49" charset="-122"/>
              </a:rPr>
              <a:t>earnings before interest and tax</a:t>
            </a:r>
            <a:r>
              <a:rPr kumimoji="0" lang="en-US" altLang="zh-CN" sz="1600" b="1" dirty="0">
                <a:solidFill>
                  <a:srgbClr val="FF0000"/>
                </a:solidFill>
                <a:ea typeface="幼圆" pitchFamily="49" charset="-122"/>
              </a:rPr>
              <a:t>) </a:t>
            </a:r>
            <a:r>
              <a:rPr kumimoji="0" lang="en-US" altLang="zh-CN" sz="1800" b="1" dirty="0">
                <a:solidFill>
                  <a:srgbClr val="FF0000"/>
                </a:solidFill>
                <a:ea typeface="幼圆" pitchFamily="49" charset="-122"/>
              </a:rPr>
              <a:t>——</a:t>
            </a:r>
            <a:r>
              <a:rPr kumimoji="0" lang="zh-CN" altLang="en-US" sz="1800" b="1" dirty="0">
                <a:solidFill>
                  <a:srgbClr val="FF0000"/>
                </a:solidFill>
                <a:ea typeface="幼圆" pitchFamily="49" charset="-122"/>
              </a:rPr>
              <a:t>项目正常年份的</a:t>
            </a:r>
            <a:r>
              <a:rPr kumimoji="0" lang="zh-CN" altLang="en-US" sz="1800" b="1" dirty="0">
                <a:solidFill>
                  <a:schemeClr val="accent1">
                    <a:lumMod val="50000"/>
                  </a:schemeClr>
                </a:solidFill>
                <a:ea typeface="幼圆" pitchFamily="49" charset="-122"/>
              </a:rPr>
              <a:t>年息税前利润</a:t>
            </a:r>
            <a:r>
              <a:rPr kumimoji="0" lang="zh-CN" altLang="en-US" sz="1800" b="1" dirty="0">
                <a:solidFill>
                  <a:srgbClr val="FF0000"/>
                </a:solidFill>
                <a:ea typeface="幼圆" pitchFamily="49" charset="-122"/>
              </a:rPr>
              <a:t>或</a:t>
            </a:r>
            <a:endParaRPr kumimoji="0" lang="en-US" altLang="zh-CN" sz="1800" b="1" dirty="0">
              <a:solidFill>
                <a:srgbClr val="FF0000"/>
              </a:solidFill>
              <a:ea typeface="幼圆" pitchFamily="49" charset="-122"/>
            </a:endParaRPr>
          </a:p>
          <a:p>
            <a:pPr algn="just" eaLnBrk="1" hangingPunct="1">
              <a:lnSpc>
                <a:spcPct val="130000"/>
              </a:lnSpc>
              <a:spcBef>
                <a:spcPct val="0"/>
              </a:spcBef>
              <a:buClrTx/>
              <a:buSzTx/>
              <a:buFontTx/>
              <a:buNone/>
            </a:pPr>
            <a:r>
              <a:rPr kumimoji="0" lang="en-US" altLang="zh-CN" sz="1800" b="1" dirty="0">
                <a:solidFill>
                  <a:srgbClr val="FF0000"/>
                </a:solidFill>
                <a:ea typeface="幼圆" pitchFamily="49" charset="-122"/>
              </a:rPr>
              <a:t>                          </a:t>
            </a:r>
            <a:r>
              <a:rPr kumimoji="0" lang="zh-CN" altLang="en-US" sz="1800" b="1" dirty="0">
                <a:solidFill>
                  <a:srgbClr val="FF0000"/>
                </a:solidFill>
                <a:ea typeface="幼圆" pitchFamily="49" charset="-122"/>
              </a:rPr>
              <a:t>运营期内</a:t>
            </a:r>
            <a:r>
              <a:rPr kumimoji="0" lang="zh-CN" altLang="en-US" sz="1800" b="1" dirty="0">
                <a:solidFill>
                  <a:schemeClr val="accent1">
                    <a:lumMod val="50000"/>
                  </a:schemeClr>
                </a:solidFill>
                <a:ea typeface="幼圆" pitchFamily="49" charset="-122"/>
              </a:rPr>
              <a:t>年平均息税前利润</a:t>
            </a:r>
            <a:r>
              <a:rPr kumimoji="0" lang="zh-CN" altLang="en-US" sz="1800" b="1" dirty="0">
                <a:solidFill>
                  <a:srgbClr val="FF0000"/>
                </a:solidFill>
                <a:ea typeface="幼圆" pitchFamily="49" charset="-122"/>
              </a:rPr>
              <a:t>。</a:t>
            </a:r>
            <a:endParaRPr kumimoji="0" lang="en-US" altLang="zh-CN" sz="1800" b="1" dirty="0">
              <a:solidFill>
                <a:srgbClr val="FF0000"/>
              </a:solidFill>
              <a:ea typeface="幼圆" pitchFamily="49" charset="-122"/>
            </a:endParaRPr>
          </a:p>
          <a:p>
            <a:pPr algn="just" eaLnBrk="1" hangingPunct="1">
              <a:lnSpc>
                <a:spcPct val="130000"/>
              </a:lnSpc>
              <a:spcBef>
                <a:spcPct val="0"/>
              </a:spcBef>
              <a:buClrTx/>
              <a:buSzTx/>
            </a:pPr>
            <a:r>
              <a:rPr kumimoji="0" lang="zh-CN" altLang="en-US" sz="1800" b="1" dirty="0">
                <a:solidFill>
                  <a:srgbClr val="FF0000"/>
                </a:solidFill>
                <a:ea typeface="幼圆" pitchFamily="49" charset="-122"/>
              </a:rPr>
              <a:t>              </a:t>
            </a:r>
            <a:r>
              <a:rPr kumimoji="0" lang="en-US" altLang="zh-CN" sz="1800" b="1" dirty="0">
                <a:solidFill>
                  <a:srgbClr val="FF0000"/>
                </a:solidFill>
                <a:ea typeface="幼圆" pitchFamily="49" charset="-122"/>
              </a:rPr>
              <a:t>TI——</a:t>
            </a:r>
            <a:r>
              <a:rPr kumimoji="0" lang="zh-CN" altLang="en-US" sz="1800" b="1" dirty="0">
                <a:solidFill>
                  <a:srgbClr val="FF0000"/>
                </a:solidFill>
                <a:ea typeface="幼圆" pitchFamily="49" charset="-122"/>
              </a:rPr>
              <a:t>项目总投资。</a:t>
            </a:r>
          </a:p>
        </p:txBody>
      </p:sp>
      <p:sp>
        <p:nvSpPr>
          <p:cNvPr id="130064" name="Rectangle 16">
            <a:extLst>
              <a:ext uri="{FF2B5EF4-FFF2-40B4-BE49-F238E27FC236}">
                <a16:creationId xmlns:a16="http://schemas.microsoft.com/office/drawing/2014/main" id="{D7DFD379-1A89-2C7B-A25E-8B5D24A87319}"/>
              </a:ext>
            </a:extLst>
          </p:cNvPr>
          <p:cNvSpPr>
            <a:spLocks noChangeArrowheads="1"/>
          </p:cNvSpPr>
          <p:nvPr/>
        </p:nvSpPr>
        <p:spPr bwMode="auto">
          <a:xfrm>
            <a:off x="1003300" y="1339739"/>
            <a:ext cx="50927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chemeClr val="tx1"/>
              </a:buClr>
              <a:buSzPct val="70000"/>
            </a:pPr>
            <a:r>
              <a:rPr kumimoji="0" lang="en-US" altLang="zh-CN" sz="2400" b="1" dirty="0">
                <a:latin typeface="幼圆" pitchFamily="49" charset="-122"/>
                <a:ea typeface="幼圆" pitchFamily="49" charset="-122"/>
              </a:rPr>
              <a:t>3.</a:t>
            </a:r>
            <a:r>
              <a:rPr kumimoji="0" lang="zh-CN" altLang="en-US" sz="2400" b="1" dirty="0">
                <a:latin typeface="幼圆" pitchFamily="49" charset="-122"/>
                <a:ea typeface="幼圆" pitchFamily="49" charset="-122"/>
              </a:rPr>
              <a:t>总投资收益率（</a:t>
            </a:r>
            <a:r>
              <a:rPr kumimoji="0" lang="en-US" altLang="zh-CN" sz="2400" b="1" dirty="0">
                <a:latin typeface="幼圆" pitchFamily="49" charset="-122"/>
                <a:ea typeface="幼圆" pitchFamily="49" charset="-122"/>
              </a:rPr>
              <a:t>ROI</a:t>
            </a:r>
            <a:r>
              <a:rPr kumimoji="0" lang="zh-CN" altLang="en-US" sz="2400" b="1" dirty="0">
                <a:latin typeface="幼圆" pitchFamily="49" charset="-122"/>
                <a:ea typeface="幼圆" pitchFamily="49" charset="-122"/>
              </a:rPr>
              <a:t>）</a:t>
            </a:r>
          </a:p>
        </p:txBody>
      </p:sp>
      <p:sp>
        <p:nvSpPr>
          <p:cNvPr id="2" name="Rectangle 9">
            <a:extLst>
              <a:ext uri="{FF2B5EF4-FFF2-40B4-BE49-F238E27FC236}">
                <a16:creationId xmlns:a16="http://schemas.microsoft.com/office/drawing/2014/main" id="{46F3D449-5104-586F-8FA7-FAB29912B207}"/>
              </a:ext>
            </a:extLst>
          </p:cNvPr>
          <p:cNvSpPr>
            <a:spLocks noChangeArrowheads="1"/>
          </p:cNvSpPr>
          <p:nvPr/>
        </p:nvSpPr>
        <p:spPr bwMode="auto">
          <a:xfrm>
            <a:off x="2630614" y="3757889"/>
            <a:ext cx="8325925" cy="250594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90000" tIns="46800" rIns="90000" bIns="4680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4000"/>
              </a:lnSpc>
              <a:spcBef>
                <a:spcPct val="0"/>
              </a:spcBef>
              <a:buClrTx/>
              <a:buSzTx/>
              <a:buFontTx/>
              <a:buNone/>
            </a:pPr>
            <a:r>
              <a:rPr kumimoji="0" lang="zh-CN" altLang="en-US" sz="2000" b="1" dirty="0">
                <a:solidFill>
                  <a:srgbClr val="000000"/>
                </a:solidFill>
                <a:latin typeface="华文楷体" panose="02010600040101010101" pitchFamily="2" charset="-122"/>
                <a:ea typeface="华文楷体" panose="02010600040101010101" pitchFamily="2" charset="-122"/>
              </a:rPr>
              <a:t>年息税前利润=年营业收入-税金及附加-年总成本费用</a:t>
            </a:r>
            <a:endParaRPr kumimoji="0" lang="en-US" altLang="zh-CN" sz="2000" b="1" dirty="0">
              <a:solidFill>
                <a:srgbClr val="000000"/>
              </a:solidFill>
              <a:latin typeface="华文楷体" panose="02010600040101010101" pitchFamily="2" charset="-122"/>
              <a:ea typeface="华文楷体" panose="02010600040101010101" pitchFamily="2" charset="-122"/>
            </a:endParaRPr>
          </a:p>
          <a:p>
            <a:pPr eaLnBrk="1" hangingPunct="1">
              <a:lnSpc>
                <a:spcPct val="114000"/>
              </a:lnSpc>
              <a:spcBef>
                <a:spcPct val="0"/>
              </a:spcBef>
              <a:buClrTx/>
              <a:buSzTx/>
              <a:buFontTx/>
              <a:buNone/>
            </a:pPr>
            <a:r>
              <a:rPr kumimoji="0" lang="en-US" altLang="zh-CN" sz="2000" b="1" dirty="0">
                <a:solidFill>
                  <a:srgbClr val="000000"/>
                </a:solidFill>
                <a:latin typeface="华文楷体" panose="02010600040101010101" pitchFamily="2" charset="-122"/>
                <a:ea typeface="华文楷体" panose="02010600040101010101" pitchFamily="2" charset="-122"/>
              </a:rPr>
              <a:t>                           </a:t>
            </a:r>
            <a:r>
              <a:rPr kumimoji="0" lang="zh-CN" altLang="en-US" sz="2000" b="1" dirty="0">
                <a:solidFill>
                  <a:srgbClr val="000000"/>
                </a:solidFill>
                <a:latin typeface="华文楷体" panose="02010600040101010101" pitchFamily="2" charset="-122"/>
                <a:ea typeface="华文楷体" panose="02010600040101010101" pitchFamily="2" charset="-122"/>
              </a:rPr>
              <a:t>+补贴收入+利息支出</a:t>
            </a:r>
            <a:r>
              <a:rPr kumimoji="0" lang="en-US" altLang="zh-CN" sz="2000" b="1" dirty="0">
                <a:solidFill>
                  <a:srgbClr val="000000"/>
                </a:solidFill>
                <a:latin typeface="华文楷体" panose="02010600040101010101" pitchFamily="2" charset="-122"/>
                <a:ea typeface="华文楷体" panose="02010600040101010101" pitchFamily="2" charset="-122"/>
              </a:rPr>
              <a:t>=</a:t>
            </a:r>
            <a:r>
              <a:rPr kumimoji="0" lang="zh-CN" altLang="en-US" sz="2000" b="1" dirty="0">
                <a:solidFill>
                  <a:srgbClr val="FF0000"/>
                </a:solidFill>
                <a:latin typeface="华文楷体" panose="02010600040101010101" pitchFamily="2" charset="-122"/>
                <a:ea typeface="华文楷体" panose="02010600040101010101" pitchFamily="2" charset="-122"/>
              </a:rPr>
              <a:t>年净利润</a:t>
            </a:r>
            <a:r>
              <a:rPr kumimoji="0" lang="en-US" altLang="zh-CN" sz="2000" b="1" dirty="0">
                <a:solidFill>
                  <a:srgbClr val="FF0000"/>
                </a:solidFill>
                <a:latin typeface="华文楷体" panose="02010600040101010101" pitchFamily="2" charset="-122"/>
                <a:ea typeface="华文楷体" panose="02010600040101010101" pitchFamily="2" charset="-122"/>
              </a:rPr>
              <a:t>+</a:t>
            </a:r>
            <a:r>
              <a:rPr kumimoji="0" lang="zh-CN" altLang="en-US" sz="2000" b="1" dirty="0">
                <a:solidFill>
                  <a:srgbClr val="FF0000"/>
                </a:solidFill>
                <a:latin typeface="华文楷体" panose="02010600040101010101" pitchFamily="2" charset="-122"/>
                <a:ea typeface="华文楷体" panose="02010600040101010101" pitchFamily="2" charset="-122"/>
              </a:rPr>
              <a:t>税费</a:t>
            </a:r>
            <a:r>
              <a:rPr kumimoji="0" lang="en-US" altLang="zh-CN" sz="2000" b="1" dirty="0">
                <a:solidFill>
                  <a:srgbClr val="FF0000"/>
                </a:solidFill>
                <a:latin typeface="华文楷体" panose="02010600040101010101" pitchFamily="2" charset="-122"/>
                <a:ea typeface="华文楷体" panose="02010600040101010101" pitchFamily="2" charset="-122"/>
              </a:rPr>
              <a:t>+</a:t>
            </a:r>
            <a:r>
              <a:rPr kumimoji="0" lang="zh-CN" altLang="en-US" sz="2000" b="1" dirty="0">
                <a:solidFill>
                  <a:srgbClr val="FF0000"/>
                </a:solidFill>
                <a:latin typeface="华文楷体" panose="02010600040101010101" pitchFamily="2" charset="-122"/>
                <a:ea typeface="华文楷体" panose="02010600040101010101" pitchFamily="2" charset="-122"/>
              </a:rPr>
              <a:t>利息支出</a:t>
            </a:r>
            <a:endParaRPr kumimoji="0" lang="en-US" altLang="zh-CN" sz="2000" b="1" dirty="0">
              <a:solidFill>
                <a:srgbClr val="FF0000"/>
              </a:solidFill>
              <a:latin typeface="华文楷体" panose="02010600040101010101" pitchFamily="2" charset="-122"/>
              <a:ea typeface="华文楷体" panose="02010600040101010101" pitchFamily="2" charset="-122"/>
            </a:endParaRPr>
          </a:p>
          <a:p>
            <a:pPr eaLnBrk="1" hangingPunct="1">
              <a:lnSpc>
                <a:spcPct val="114000"/>
              </a:lnSpc>
              <a:spcBef>
                <a:spcPct val="0"/>
              </a:spcBef>
              <a:buClrTx/>
              <a:buSzTx/>
              <a:buFontTx/>
              <a:buNone/>
            </a:pPr>
            <a:endParaRPr kumimoji="0" lang="en-US" altLang="zh-CN" sz="2000" b="1" dirty="0">
              <a:solidFill>
                <a:srgbClr val="000000"/>
              </a:solidFill>
              <a:latin typeface="华文楷体" panose="02010600040101010101" pitchFamily="2" charset="-122"/>
              <a:ea typeface="华文楷体" panose="02010600040101010101" pitchFamily="2" charset="-122"/>
            </a:endParaRPr>
          </a:p>
          <a:p>
            <a:pPr eaLnBrk="1" hangingPunct="1">
              <a:lnSpc>
                <a:spcPct val="114000"/>
              </a:lnSpc>
              <a:spcBef>
                <a:spcPct val="0"/>
              </a:spcBef>
              <a:buClrTx/>
              <a:buSzTx/>
              <a:buFontTx/>
              <a:buNone/>
            </a:pPr>
            <a:r>
              <a:rPr kumimoji="0" lang="zh-CN" altLang="en-US" sz="2000" b="1" dirty="0">
                <a:solidFill>
                  <a:srgbClr val="000000"/>
                </a:solidFill>
                <a:latin typeface="华文楷体" panose="02010600040101010101" pitchFamily="2" charset="-122"/>
                <a:ea typeface="华文楷体" panose="02010600040101010101" pitchFamily="2" charset="-122"/>
              </a:rPr>
              <a:t>税金及附加=年消费税+年资源税+年城市维护建设税</a:t>
            </a:r>
            <a:endParaRPr kumimoji="0" lang="en-US" altLang="zh-CN" sz="2000" b="1" dirty="0">
              <a:solidFill>
                <a:srgbClr val="000000"/>
              </a:solidFill>
              <a:latin typeface="华文楷体" panose="02010600040101010101" pitchFamily="2" charset="-122"/>
              <a:ea typeface="华文楷体" panose="02010600040101010101" pitchFamily="2" charset="-122"/>
            </a:endParaRPr>
          </a:p>
          <a:p>
            <a:pPr eaLnBrk="1" hangingPunct="1">
              <a:lnSpc>
                <a:spcPct val="114000"/>
              </a:lnSpc>
              <a:spcBef>
                <a:spcPct val="0"/>
              </a:spcBef>
              <a:buClrTx/>
              <a:buSzTx/>
              <a:buFontTx/>
              <a:buNone/>
            </a:pPr>
            <a:r>
              <a:rPr kumimoji="0" lang="en-US" altLang="zh-CN" sz="2000" b="1" dirty="0">
                <a:solidFill>
                  <a:srgbClr val="000000"/>
                </a:solidFill>
                <a:latin typeface="华文楷体" panose="02010600040101010101" pitchFamily="2" charset="-122"/>
                <a:ea typeface="华文楷体" panose="02010600040101010101" pitchFamily="2" charset="-122"/>
              </a:rPr>
              <a:t>                       </a:t>
            </a:r>
            <a:r>
              <a:rPr kumimoji="0" lang="zh-CN" altLang="en-US" sz="2000" b="1" dirty="0">
                <a:solidFill>
                  <a:srgbClr val="000000"/>
                </a:solidFill>
                <a:latin typeface="华文楷体" panose="02010600040101010101" pitchFamily="2" charset="-122"/>
                <a:ea typeface="华文楷体" panose="02010600040101010101" pitchFamily="2" charset="-122"/>
              </a:rPr>
              <a:t>+年教育费附加</a:t>
            </a:r>
            <a:endParaRPr kumimoji="0" lang="en-US" altLang="zh-CN" sz="2000" b="1" dirty="0">
              <a:solidFill>
                <a:srgbClr val="000000"/>
              </a:solidFill>
              <a:latin typeface="华文楷体" panose="02010600040101010101" pitchFamily="2" charset="-122"/>
              <a:ea typeface="华文楷体" panose="02010600040101010101" pitchFamily="2" charset="-122"/>
            </a:endParaRPr>
          </a:p>
          <a:p>
            <a:pPr eaLnBrk="1" hangingPunct="1">
              <a:lnSpc>
                <a:spcPct val="114000"/>
              </a:lnSpc>
              <a:spcBef>
                <a:spcPct val="0"/>
              </a:spcBef>
              <a:buClrTx/>
              <a:buSzTx/>
              <a:buFontTx/>
              <a:buNone/>
            </a:pPr>
            <a:endParaRPr kumimoji="0" lang="en-US" altLang="zh-CN" sz="2000" b="1" dirty="0">
              <a:solidFill>
                <a:srgbClr val="000000"/>
              </a:solidFill>
              <a:latin typeface="华文楷体" panose="02010600040101010101" pitchFamily="2" charset="-122"/>
              <a:ea typeface="华文楷体" panose="02010600040101010101" pitchFamily="2" charset="-122"/>
            </a:endParaRPr>
          </a:p>
          <a:p>
            <a:pPr eaLnBrk="1" hangingPunct="1">
              <a:lnSpc>
                <a:spcPct val="114000"/>
              </a:lnSpc>
              <a:spcBef>
                <a:spcPct val="0"/>
              </a:spcBef>
              <a:buClrTx/>
              <a:buSzTx/>
              <a:buFontTx/>
              <a:buNone/>
            </a:pPr>
            <a:r>
              <a:rPr kumimoji="0" lang="zh-CN" altLang="en-US" sz="2000" b="1" dirty="0">
                <a:solidFill>
                  <a:srgbClr val="000000"/>
                </a:solidFill>
                <a:latin typeface="华文楷体" panose="02010600040101010101" pitchFamily="2" charset="-122"/>
                <a:ea typeface="华文楷体" panose="02010600040101010101" pitchFamily="2" charset="-122"/>
              </a:rPr>
              <a:t> 项目总投资=建设投资+建设期利息</a:t>
            </a:r>
            <a:r>
              <a:rPr kumimoji="0" lang="en-US" altLang="zh-CN" sz="2000" b="1" dirty="0">
                <a:solidFill>
                  <a:srgbClr val="000000"/>
                </a:solidFill>
                <a:latin typeface="华文楷体" panose="02010600040101010101" pitchFamily="2" charset="-122"/>
                <a:ea typeface="华文楷体" panose="02010600040101010101" pitchFamily="2" charset="-122"/>
              </a:rPr>
              <a:t>+</a:t>
            </a:r>
            <a:r>
              <a:rPr kumimoji="0" lang="zh-CN" altLang="en-US" sz="2000" b="1" dirty="0">
                <a:solidFill>
                  <a:srgbClr val="000000"/>
                </a:solidFill>
                <a:latin typeface="华文楷体" panose="02010600040101010101" pitchFamily="2" charset="-122"/>
                <a:ea typeface="华文楷体" panose="02010600040101010101" pitchFamily="2" charset="-122"/>
              </a:rPr>
              <a:t>流动资金</a:t>
            </a:r>
          </a:p>
        </p:txBody>
      </p:sp>
    </p:spTree>
  </p:cSld>
  <p:clrMapOvr>
    <a:masterClrMapping/>
  </p:clrMapOvr>
  <p:transition spd="slow">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39FA5AB-1802-002C-5D21-D9CE6682BEC7}"/>
              </a:ext>
            </a:extLst>
          </p:cNvPr>
          <p:cNvSpPr>
            <a:spLocks noGrp="1" noChangeArrowheads="1"/>
          </p:cNvSpPr>
          <p:nvPr>
            <p:ph type="title"/>
          </p:nvPr>
        </p:nvSpPr>
        <p:spPr/>
        <p:txBody>
          <a:bodyPr/>
          <a:lstStyle/>
          <a:p>
            <a:pPr eaLnBrk="1" hangingPunct="1"/>
            <a:r>
              <a:rPr lang="zh-CN" altLang="en-US" dirty="0"/>
              <a:t>盈利能力分析指标</a:t>
            </a:r>
          </a:p>
        </p:txBody>
      </p:sp>
      <p:sp>
        <p:nvSpPr>
          <p:cNvPr id="130064" name="Rectangle 16">
            <a:extLst>
              <a:ext uri="{FF2B5EF4-FFF2-40B4-BE49-F238E27FC236}">
                <a16:creationId xmlns:a16="http://schemas.microsoft.com/office/drawing/2014/main" id="{D7DFD379-1A89-2C7B-A25E-8B5D24A87319}"/>
              </a:ext>
            </a:extLst>
          </p:cNvPr>
          <p:cNvSpPr>
            <a:spLocks noChangeArrowheads="1"/>
          </p:cNvSpPr>
          <p:nvPr/>
        </p:nvSpPr>
        <p:spPr bwMode="auto">
          <a:xfrm>
            <a:off x="875420" y="1342121"/>
            <a:ext cx="50927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chemeClr val="tx1"/>
              </a:buClr>
              <a:buSzPct val="70000"/>
            </a:pPr>
            <a:r>
              <a:rPr kumimoji="0" lang="en-US" altLang="zh-CN" sz="2400" b="1" dirty="0">
                <a:latin typeface="幼圆" pitchFamily="49" charset="-122"/>
                <a:ea typeface="幼圆" pitchFamily="49" charset="-122"/>
              </a:rPr>
              <a:t>3.</a:t>
            </a:r>
            <a:r>
              <a:rPr kumimoji="0" lang="zh-CN" altLang="en-US" sz="2400" b="1" dirty="0">
                <a:latin typeface="幼圆" pitchFamily="49" charset="-122"/>
                <a:ea typeface="幼圆" pitchFamily="49" charset="-122"/>
              </a:rPr>
              <a:t>总投资收益率（</a:t>
            </a:r>
            <a:r>
              <a:rPr kumimoji="0" lang="en-US" altLang="zh-CN" sz="2400" b="1" dirty="0">
                <a:latin typeface="幼圆" pitchFamily="49" charset="-122"/>
                <a:ea typeface="幼圆" pitchFamily="49" charset="-122"/>
              </a:rPr>
              <a:t>ROI</a:t>
            </a:r>
            <a:r>
              <a:rPr kumimoji="0" lang="zh-CN" altLang="en-US" sz="2400" b="1" dirty="0">
                <a:latin typeface="幼圆" pitchFamily="49" charset="-122"/>
                <a:ea typeface="幼圆" pitchFamily="49" charset="-122"/>
              </a:rPr>
              <a:t>）</a:t>
            </a:r>
          </a:p>
        </p:txBody>
      </p:sp>
      <p:sp>
        <p:nvSpPr>
          <p:cNvPr id="4" name="文本框 3">
            <a:extLst>
              <a:ext uri="{FF2B5EF4-FFF2-40B4-BE49-F238E27FC236}">
                <a16:creationId xmlns:a16="http://schemas.microsoft.com/office/drawing/2014/main" id="{283893CA-8D47-536D-5F7F-92038BC23040}"/>
              </a:ext>
            </a:extLst>
          </p:cNvPr>
          <p:cNvSpPr txBox="1"/>
          <p:nvPr/>
        </p:nvSpPr>
        <p:spPr>
          <a:xfrm>
            <a:off x="1100445" y="1943835"/>
            <a:ext cx="10171130" cy="5032147"/>
          </a:xfrm>
          <a:prstGeom prst="rect">
            <a:avLst/>
          </a:prstGeom>
          <a:noFill/>
        </p:spPr>
        <p:txBody>
          <a:bodyPr wrap="square">
            <a:spAutoFit/>
          </a:bodyPr>
          <a:lstStyle/>
          <a:p>
            <a:pPr algn="just"/>
            <a:r>
              <a:rPr lang="zh-CN" altLang="en-US" sz="2000" b="1" u="sng" dirty="0">
                <a:solidFill>
                  <a:srgbClr val="C00000"/>
                </a:solidFill>
                <a:latin typeface="Microsoft YaHei" panose="020B0503020204020204" pitchFamily="34" charset="-122"/>
                <a:ea typeface="Microsoft YaHei" panose="020B0503020204020204" pitchFamily="34" charset="-122"/>
              </a:rPr>
              <a:t>应交税费</a:t>
            </a:r>
            <a:r>
              <a:rPr lang="zh-CN" altLang="en-US" sz="2000" b="1" dirty="0">
                <a:solidFill>
                  <a:srgbClr val="C00000"/>
                </a:solidFill>
                <a:latin typeface="Microsoft YaHei" panose="020B0503020204020204" pitchFamily="34" charset="-122"/>
                <a:ea typeface="Microsoft YaHei" panose="020B0503020204020204" pitchFamily="34" charset="-122"/>
              </a:rPr>
              <a:t>和</a:t>
            </a:r>
            <a:r>
              <a:rPr lang="zh-CN" altLang="en-US" sz="2000" b="1" u="sng" dirty="0">
                <a:solidFill>
                  <a:srgbClr val="C00000"/>
                </a:solidFill>
                <a:latin typeface="Microsoft YaHei" panose="020B0503020204020204" pitchFamily="34" charset="-122"/>
                <a:ea typeface="Microsoft YaHei" panose="020B0503020204020204" pitchFamily="34" charset="-122"/>
              </a:rPr>
              <a:t>税金及附加</a:t>
            </a:r>
            <a:r>
              <a:rPr lang="zh-CN" altLang="en-US" b="0" i="0" dirty="0">
                <a:solidFill>
                  <a:srgbClr val="C00000"/>
                </a:solidFill>
                <a:effectLst/>
                <a:highlight>
                  <a:srgbClr val="FFFFFF"/>
                </a:highlight>
                <a:latin typeface="Microsoft YaHei" panose="020B0503020204020204" pitchFamily="34" charset="-122"/>
                <a:ea typeface="Microsoft YaHei" panose="020B0503020204020204" pitchFamily="34" charset="-122"/>
              </a:rPr>
              <a:t>（补充</a:t>
            </a:r>
            <a:r>
              <a:rPr lang="en-US" altLang="zh-CN" b="0" i="0" dirty="0">
                <a:solidFill>
                  <a:srgbClr val="C00000"/>
                </a:solidFill>
                <a:effectLst/>
                <a:highlight>
                  <a:srgbClr val="FFFFFF"/>
                </a:highlight>
                <a:latin typeface="Microsoft YaHei" panose="020B0503020204020204" pitchFamily="34" charset="-122"/>
                <a:ea typeface="Microsoft YaHei" panose="020B0503020204020204" pitchFamily="34" charset="-122"/>
              </a:rPr>
              <a:t>) </a:t>
            </a:r>
          </a:p>
          <a:p>
            <a:pPr algn="just"/>
            <a:endParaRPr lang="en-US" altLang="zh-CN" dirty="0">
              <a:solidFill>
                <a:srgbClr val="1E1F24"/>
              </a:solidFill>
              <a:highlight>
                <a:srgbClr val="FFFFFF"/>
              </a:highlight>
              <a:latin typeface="Microsoft YaHei" panose="020B0503020204020204" pitchFamily="34" charset="-122"/>
              <a:ea typeface="Microsoft YaHei" panose="020B0503020204020204" pitchFamily="34" charset="-122"/>
            </a:endParaRPr>
          </a:p>
          <a:p>
            <a:pPr algn="just">
              <a:spcAft>
                <a:spcPts val="600"/>
              </a:spcAft>
            </a:pPr>
            <a:r>
              <a:rPr lang="zh-CN" altLang="en-US"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应交税费和税金及附加是两个不同的会计科目，存在明显的区别。</a:t>
            </a:r>
            <a:endParaRPr lang="en-US" altLang="zh-CN" sz="2000" dirty="0">
              <a:latin typeface="Microsoft YaHei" panose="020B0503020204020204" pitchFamily="34" charset="-122"/>
              <a:ea typeface="Microsoft YaHei" panose="020B0503020204020204" pitchFamily="34" charset="-122"/>
            </a:endParaRPr>
          </a:p>
          <a:p>
            <a:pPr algn="just">
              <a:spcBef>
                <a:spcPts val="600"/>
              </a:spcBef>
              <a:spcAft>
                <a:spcPts val="600"/>
              </a:spcAft>
            </a:pPr>
            <a:r>
              <a:rPr lang="zh-CN" altLang="en-US" sz="2000" b="1" dirty="0">
                <a:solidFill>
                  <a:srgbClr val="1E1F24"/>
                </a:solidFill>
                <a:highlight>
                  <a:srgbClr val="FFFFFF"/>
                </a:highlight>
                <a:latin typeface="Microsoft YaHei" panose="020B0503020204020204" pitchFamily="34" charset="-122"/>
                <a:ea typeface="Microsoft YaHei" panose="020B0503020204020204" pitchFamily="34" charset="-122"/>
              </a:rPr>
              <a:t>一、性质不同</a:t>
            </a:r>
          </a:p>
          <a:p>
            <a:pPr marL="285750" indent="-285750">
              <a:spcBef>
                <a:spcPts val="600"/>
              </a:spcBef>
              <a:spcAft>
                <a:spcPts val="600"/>
              </a:spcAft>
              <a:buFont typeface="Wingdings" pitchFamily="2" charset="2"/>
              <a:buChar char="ü"/>
            </a:pPr>
            <a:r>
              <a:rPr lang="zh-CN" altLang="en-US" sz="2000" dirty="0">
                <a:latin typeface="Microsoft YaHei" panose="020B0503020204020204" pitchFamily="34" charset="-122"/>
                <a:ea typeface="Microsoft YaHei" panose="020B0503020204020204" pitchFamily="34" charset="-122"/>
              </a:rPr>
              <a:t>应交税费属于负债类科目，用于核算企业按照税法规定应交纳的各种税费，这些税费尚未支付，因此形成企业的一项负债。</a:t>
            </a:r>
          </a:p>
          <a:p>
            <a:pPr marL="285750" indent="-285750">
              <a:spcBef>
                <a:spcPts val="600"/>
              </a:spcBef>
              <a:spcAft>
                <a:spcPts val="600"/>
              </a:spcAft>
              <a:buFont typeface="Wingdings" pitchFamily="2" charset="2"/>
              <a:buChar char="ü"/>
            </a:pPr>
            <a:r>
              <a:rPr lang="zh-CN" altLang="en-US" sz="2000" dirty="0">
                <a:latin typeface="Microsoft YaHei" panose="020B0503020204020204" pitchFamily="34" charset="-122"/>
                <a:ea typeface="Microsoft YaHei" panose="020B0503020204020204" pitchFamily="34" charset="-122"/>
              </a:rPr>
              <a:t>税金及附加则属于损益类科目，用于核算企业经营活动中的消费税、城市维护建设税、资源税、教育费附加及房产税、土地使用税、车船使用税、印花税等相关税费。这些税费已经发生且与企业当期的损益相关。</a:t>
            </a:r>
            <a:endParaRPr lang="en-US" altLang="zh-CN" sz="2000" dirty="0">
              <a:latin typeface="Microsoft YaHei" panose="020B0503020204020204" pitchFamily="34" charset="-122"/>
              <a:ea typeface="Microsoft YaHei" panose="020B0503020204020204" pitchFamily="34" charset="-122"/>
            </a:endParaRPr>
          </a:p>
          <a:p>
            <a:pPr algn="just">
              <a:spcBef>
                <a:spcPts val="600"/>
              </a:spcBef>
              <a:spcAft>
                <a:spcPts val="600"/>
              </a:spcAft>
            </a:pPr>
            <a:r>
              <a:rPr lang="zh-CN" altLang="en-US" sz="2000" b="1" dirty="0">
                <a:solidFill>
                  <a:srgbClr val="1E1F24"/>
                </a:solidFill>
                <a:highlight>
                  <a:srgbClr val="FFFFFF"/>
                </a:highlight>
                <a:latin typeface="Microsoft YaHei" panose="020B0503020204020204" pitchFamily="34" charset="-122"/>
                <a:ea typeface="Microsoft YaHei" panose="020B0503020204020204" pitchFamily="34" charset="-122"/>
              </a:rPr>
              <a:t>二、结转方式不同</a:t>
            </a:r>
          </a:p>
          <a:p>
            <a:pPr marL="285750" indent="-285750" algn="just">
              <a:spcBef>
                <a:spcPts val="600"/>
              </a:spcBef>
              <a:spcAft>
                <a:spcPts val="600"/>
              </a:spcAft>
              <a:buFont typeface="Wingdings" pitchFamily="2" charset="2"/>
              <a:buChar char="ü"/>
            </a:pPr>
            <a:r>
              <a:rPr lang="zh-CN" altLang="en-US" sz="2000" b="0" i="0" dirty="0">
                <a:solidFill>
                  <a:srgbClr val="1E1F24"/>
                </a:solidFill>
                <a:effectLst/>
                <a:highlight>
                  <a:srgbClr val="FFFFFF"/>
                </a:highlight>
                <a:latin typeface="Microsoft YaHei" panose="020B0503020204020204" pitchFamily="34" charset="-122"/>
                <a:ea typeface="Microsoft YaHei" panose="020B0503020204020204" pitchFamily="34" charset="-122"/>
              </a:rPr>
              <a:t>应交税费在缴纳时直接核销，即从该科目中减去已缴纳的税费金额。</a:t>
            </a:r>
          </a:p>
          <a:p>
            <a:pPr marL="285750" indent="-285750" algn="just">
              <a:spcBef>
                <a:spcPts val="600"/>
              </a:spcBef>
              <a:spcAft>
                <a:spcPts val="600"/>
              </a:spcAft>
              <a:buFont typeface="Wingdings" pitchFamily="2" charset="2"/>
              <a:buChar char="ü"/>
            </a:pPr>
            <a:r>
              <a:rPr lang="zh-CN" altLang="en-US" sz="2000" b="0" i="0" dirty="0">
                <a:solidFill>
                  <a:srgbClr val="1E1F24"/>
                </a:solidFill>
                <a:effectLst/>
                <a:highlight>
                  <a:srgbClr val="FFFFFF"/>
                </a:highlight>
                <a:latin typeface="Microsoft YaHei" panose="020B0503020204020204" pitchFamily="34" charset="-122"/>
                <a:ea typeface="Microsoft YaHei" panose="020B0503020204020204" pitchFamily="34" charset="-122"/>
              </a:rPr>
              <a:t>税金及附加则直接结转至本年利润，影响企业的当期损益。</a:t>
            </a:r>
          </a:p>
          <a:p>
            <a:endParaRPr lang="zh-CN" altLang="en-US" dirty="0"/>
          </a:p>
        </p:txBody>
      </p:sp>
    </p:spTree>
    <p:extLst>
      <p:ext uri="{BB962C8B-B14F-4D97-AF65-F5344CB8AC3E}">
        <p14:creationId xmlns:p14="http://schemas.microsoft.com/office/powerpoint/2010/main" val="3444726082"/>
      </p:ext>
    </p:extLst>
  </p:cSld>
  <p:clrMapOvr>
    <a:masterClrMapping/>
  </p:clrMapOvr>
  <p:transition spd="slow">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6E23F49-3209-F5C6-C21F-33AA0C82DB80}"/>
              </a:ext>
            </a:extLst>
          </p:cNvPr>
          <p:cNvSpPr>
            <a:spLocks noGrp="1" noChangeArrowheads="1"/>
          </p:cNvSpPr>
          <p:nvPr>
            <p:ph type="title"/>
          </p:nvPr>
        </p:nvSpPr>
        <p:spPr/>
        <p:txBody>
          <a:bodyPr/>
          <a:lstStyle/>
          <a:p>
            <a:pPr eaLnBrk="1" hangingPunct="1"/>
            <a:r>
              <a:rPr lang="zh-CN" altLang="en-US"/>
              <a:t>盈利能力分析指标</a:t>
            </a:r>
          </a:p>
        </p:txBody>
      </p:sp>
      <p:sp>
        <p:nvSpPr>
          <p:cNvPr id="130061" name="AutoShape 13">
            <a:hlinkClick r:id="" action="ppaction://customshow?id=2&amp;return=true" highlightClick="1"/>
            <a:extLst>
              <a:ext uri="{FF2B5EF4-FFF2-40B4-BE49-F238E27FC236}">
                <a16:creationId xmlns:a16="http://schemas.microsoft.com/office/drawing/2014/main" id="{A46E8B32-A7E4-5E84-2604-812C2390AA56}"/>
              </a:ext>
            </a:extLst>
          </p:cNvPr>
          <p:cNvSpPr>
            <a:spLocks noChangeArrowheads="1"/>
          </p:cNvSpPr>
          <p:nvPr/>
        </p:nvSpPr>
        <p:spPr bwMode="auto">
          <a:xfrm>
            <a:off x="8904288" y="4374105"/>
            <a:ext cx="720725" cy="360363"/>
          </a:xfrm>
          <a:prstGeom prst="actionButtonBlank">
            <a:avLst/>
          </a:prstGeom>
          <a:solidFill>
            <a:srgbClr val="036D7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dirty="0">
                <a:solidFill>
                  <a:srgbClr val="FFFFFF"/>
                </a:solidFill>
                <a:latin typeface="幼圆" pitchFamily="49" charset="-122"/>
                <a:ea typeface="幼圆" pitchFamily="49" charset="-122"/>
              </a:rPr>
              <a:t>例题</a:t>
            </a:r>
          </a:p>
        </p:txBody>
      </p:sp>
      <p:sp>
        <p:nvSpPr>
          <p:cNvPr id="130062" name="Rectangle 14">
            <a:extLst>
              <a:ext uri="{FF2B5EF4-FFF2-40B4-BE49-F238E27FC236}">
                <a16:creationId xmlns:a16="http://schemas.microsoft.com/office/drawing/2014/main" id="{C490E680-F0D1-9679-6560-18F5A374DA86}"/>
              </a:ext>
            </a:extLst>
          </p:cNvPr>
          <p:cNvSpPr>
            <a:spLocks noChangeArrowheads="1"/>
          </p:cNvSpPr>
          <p:nvPr/>
        </p:nvSpPr>
        <p:spPr bwMode="auto">
          <a:xfrm>
            <a:off x="525463" y="2067518"/>
            <a:ext cx="3024187"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200" b="1" dirty="0">
                <a:latin typeface="幼圆" pitchFamily="49" charset="-122"/>
                <a:ea typeface="幼圆" pitchFamily="49" charset="-122"/>
              </a:rPr>
              <a:t>（</a:t>
            </a:r>
            <a:r>
              <a:rPr lang="en-US" altLang="zh-CN" sz="2200" b="1" dirty="0">
                <a:latin typeface="幼圆" pitchFamily="49" charset="-122"/>
                <a:ea typeface="幼圆" pitchFamily="49" charset="-122"/>
              </a:rPr>
              <a:t>2</a:t>
            </a:r>
            <a:r>
              <a:rPr lang="zh-CN" altLang="en-US" sz="2200" b="1" dirty="0">
                <a:latin typeface="幼圆" pitchFamily="49" charset="-122"/>
                <a:ea typeface="幼圆" pitchFamily="49" charset="-122"/>
              </a:rPr>
              <a:t>） 判别准则</a:t>
            </a:r>
          </a:p>
        </p:txBody>
      </p:sp>
      <p:sp>
        <p:nvSpPr>
          <p:cNvPr id="130063" name="Rectangle 15">
            <a:extLst>
              <a:ext uri="{FF2B5EF4-FFF2-40B4-BE49-F238E27FC236}">
                <a16:creationId xmlns:a16="http://schemas.microsoft.com/office/drawing/2014/main" id="{04624E16-AE78-1661-0DFC-6193BBA099B5}"/>
              </a:ext>
            </a:extLst>
          </p:cNvPr>
          <p:cNvSpPr>
            <a:spLocks noChangeArrowheads="1"/>
          </p:cNvSpPr>
          <p:nvPr/>
        </p:nvSpPr>
        <p:spPr bwMode="auto">
          <a:xfrm>
            <a:off x="1685510" y="2905010"/>
            <a:ext cx="9468729" cy="1047979"/>
          </a:xfrm>
          <a:prstGeom prst="rect">
            <a:avLst/>
          </a:prstGeom>
          <a:gradFill rotWithShape="1">
            <a:gsLst>
              <a:gs pos="0">
                <a:srgbClr val="D1F4FB"/>
              </a:gs>
              <a:gs pos="100000">
                <a:srgbClr val="BFCCD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squar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lang="en-US" altLang="zh-CN" sz="2200" b="1" dirty="0">
                <a:solidFill>
                  <a:srgbClr val="000000"/>
                </a:solidFill>
                <a:ea typeface="幼圆" pitchFamily="49" charset="-122"/>
              </a:rPr>
              <a:t>ROI</a:t>
            </a:r>
            <a:r>
              <a:rPr lang="zh-CN" altLang="en-US" sz="2200" b="1" dirty="0">
                <a:solidFill>
                  <a:srgbClr val="000000"/>
                </a:solidFill>
                <a:ea typeface="幼圆" pitchFamily="49" charset="-122"/>
              </a:rPr>
              <a:t> </a:t>
            </a:r>
            <a:r>
              <a:rPr lang="en-US" altLang="zh-CN" sz="2200" b="1" dirty="0">
                <a:solidFill>
                  <a:srgbClr val="000000"/>
                </a:solidFill>
                <a:ea typeface="幼圆" pitchFamily="49" charset="-122"/>
              </a:rPr>
              <a:t>≥</a:t>
            </a:r>
            <a:r>
              <a:rPr lang="zh-CN" altLang="en-US" sz="2200" b="1" dirty="0">
                <a:solidFill>
                  <a:srgbClr val="000000"/>
                </a:solidFill>
                <a:ea typeface="幼圆" pitchFamily="49" charset="-122"/>
              </a:rPr>
              <a:t> 同行业的收益率参考值，表明用投资收益率表示的盈利能力满足要求，可行；反之，不可行。</a:t>
            </a:r>
          </a:p>
        </p:txBody>
      </p:sp>
      <p:sp>
        <p:nvSpPr>
          <p:cNvPr id="130064" name="Rectangle 16">
            <a:extLst>
              <a:ext uri="{FF2B5EF4-FFF2-40B4-BE49-F238E27FC236}">
                <a16:creationId xmlns:a16="http://schemas.microsoft.com/office/drawing/2014/main" id="{B2AC6EB5-429E-FD89-A9C4-625A5884BEA6}"/>
              </a:ext>
            </a:extLst>
          </p:cNvPr>
          <p:cNvSpPr>
            <a:spLocks noChangeArrowheads="1"/>
          </p:cNvSpPr>
          <p:nvPr/>
        </p:nvSpPr>
        <p:spPr bwMode="auto">
          <a:xfrm>
            <a:off x="1003300" y="1370734"/>
            <a:ext cx="50927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chemeClr val="tx1"/>
              </a:buClr>
              <a:buSzPct val="70000"/>
            </a:pPr>
            <a:r>
              <a:rPr kumimoji="0" lang="en-US" altLang="zh-CN" sz="2400" b="1" dirty="0">
                <a:latin typeface="幼圆" pitchFamily="49" charset="-122"/>
                <a:ea typeface="幼圆" pitchFamily="49" charset="-122"/>
              </a:rPr>
              <a:t>3.</a:t>
            </a:r>
            <a:r>
              <a:rPr kumimoji="0" lang="zh-CN" altLang="en-US" sz="2400" b="1" dirty="0">
                <a:latin typeface="幼圆" pitchFamily="49" charset="-122"/>
                <a:ea typeface="幼圆" pitchFamily="49" charset="-122"/>
              </a:rPr>
              <a:t>总投资收益率（</a:t>
            </a:r>
            <a:r>
              <a:rPr kumimoji="0" lang="en-US" altLang="zh-CN" sz="2400" b="1" dirty="0">
                <a:latin typeface="幼圆" pitchFamily="49" charset="-122"/>
                <a:ea typeface="幼圆" pitchFamily="49" charset="-122"/>
              </a:rPr>
              <a:t>ROI</a:t>
            </a:r>
            <a:r>
              <a:rPr kumimoji="0" lang="zh-CN" altLang="en-US" sz="2400" b="1" dirty="0">
                <a:latin typeface="幼圆" pitchFamily="49" charset="-122"/>
                <a:ea typeface="幼圆" pitchFamily="49" charset="-122"/>
              </a:rPr>
              <a:t>）</a:t>
            </a:r>
          </a:p>
        </p:txBody>
      </p:sp>
    </p:spTree>
  </p:cSld>
  <p:clrMapOvr>
    <a:masterClrMapping/>
  </p:clrMapOvr>
  <p:transition spd="slow">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7302844-C952-E6B2-5784-2B1F694C18F5}"/>
              </a:ext>
            </a:extLst>
          </p:cNvPr>
          <p:cNvSpPr>
            <a:spLocks noGrp="1" noChangeArrowheads="1"/>
          </p:cNvSpPr>
          <p:nvPr>
            <p:ph type="title"/>
          </p:nvPr>
        </p:nvSpPr>
        <p:spPr/>
        <p:txBody>
          <a:bodyPr/>
          <a:lstStyle/>
          <a:p>
            <a:pPr eaLnBrk="1" hangingPunct="1"/>
            <a:r>
              <a:rPr lang="zh-CN" altLang="en-US"/>
              <a:t>盈利能力分析指标</a:t>
            </a:r>
          </a:p>
        </p:txBody>
      </p:sp>
      <p:sp>
        <p:nvSpPr>
          <p:cNvPr id="131082" name="Rectangle 10">
            <a:extLst>
              <a:ext uri="{FF2B5EF4-FFF2-40B4-BE49-F238E27FC236}">
                <a16:creationId xmlns:a16="http://schemas.microsoft.com/office/drawing/2014/main" id="{3CC7C52B-68BC-98DD-2993-C94225C66374}"/>
              </a:ext>
            </a:extLst>
          </p:cNvPr>
          <p:cNvSpPr>
            <a:spLocks noChangeArrowheads="1"/>
          </p:cNvSpPr>
          <p:nvPr/>
        </p:nvSpPr>
        <p:spPr bwMode="auto">
          <a:xfrm>
            <a:off x="1010435" y="1322387"/>
            <a:ext cx="4524375"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chemeClr val="tx1"/>
              </a:buClr>
              <a:buSzPct val="70000"/>
            </a:pPr>
            <a:r>
              <a:rPr kumimoji="0" lang="en-US" altLang="zh-CN" sz="2400" b="1" dirty="0">
                <a:latin typeface="幼圆" pitchFamily="49" charset="-122"/>
                <a:ea typeface="幼圆" pitchFamily="49" charset="-122"/>
              </a:rPr>
              <a:t>4.</a:t>
            </a:r>
            <a:r>
              <a:rPr kumimoji="0" lang="zh-CN" altLang="en-US" sz="2400" b="1" dirty="0">
                <a:latin typeface="幼圆" pitchFamily="49" charset="-122"/>
                <a:ea typeface="幼圆" pitchFamily="49" charset="-122"/>
              </a:rPr>
              <a:t>项目资本金净利润率（</a:t>
            </a:r>
            <a:r>
              <a:rPr kumimoji="0" lang="en-US" altLang="zh-CN" sz="2400" b="1" dirty="0">
                <a:latin typeface="幼圆" pitchFamily="49" charset="-122"/>
                <a:ea typeface="幼圆" pitchFamily="49" charset="-122"/>
              </a:rPr>
              <a:t>ROE</a:t>
            </a:r>
            <a:r>
              <a:rPr kumimoji="0" lang="zh-CN" altLang="en-US" sz="2400" b="1" dirty="0">
                <a:latin typeface="幼圆" pitchFamily="49" charset="-122"/>
                <a:ea typeface="幼圆" pitchFamily="49" charset="-122"/>
              </a:rPr>
              <a:t>）</a:t>
            </a:r>
          </a:p>
        </p:txBody>
      </p:sp>
      <p:sp>
        <p:nvSpPr>
          <p:cNvPr id="131083" name="Rectangle 11">
            <a:extLst>
              <a:ext uri="{FF2B5EF4-FFF2-40B4-BE49-F238E27FC236}">
                <a16:creationId xmlns:a16="http://schemas.microsoft.com/office/drawing/2014/main" id="{A58937DC-40DE-67DC-42CD-6A104E4E4949}"/>
              </a:ext>
            </a:extLst>
          </p:cNvPr>
          <p:cNvSpPr>
            <a:spLocks noChangeArrowheads="1"/>
          </p:cNvSpPr>
          <p:nvPr/>
        </p:nvSpPr>
        <p:spPr bwMode="auto">
          <a:xfrm>
            <a:off x="1415480" y="1844128"/>
            <a:ext cx="10081120" cy="961032"/>
          </a:xfrm>
          <a:prstGeom prst="rect">
            <a:avLst/>
          </a:prstGeom>
          <a:gradFill rotWithShape="1">
            <a:gsLst>
              <a:gs pos="0">
                <a:srgbClr val="D1F4FB"/>
              </a:gs>
              <a:gs pos="100000">
                <a:srgbClr val="BFCCD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squar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lang="zh-CN" altLang="en-US" sz="2000" b="1" dirty="0">
                <a:solidFill>
                  <a:srgbClr val="000000"/>
                </a:solidFill>
                <a:ea typeface="幼圆" pitchFamily="49" charset="-122"/>
              </a:rPr>
              <a:t>表示项目资本金的盈利水平，系指项目达到设计能力后正常年份的年净利润或运营期内年平均净利润（</a:t>
            </a:r>
            <a:r>
              <a:rPr lang="en-US" altLang="zh-CN" sz="2000" b="1" dirty="0">
                <a:solidFill>
                  <a:srgbClr val="000000"/>
                </a:solidFill>
                <a:ea typeface="幼圆" pitchFamily="49" charset="-122"/>
              </a:rPr>
              <a:t>NP</a:t>
            </a:r>
            <a:r>
              <a:rPr lang="zh-CN" altLang="en-US" sz="2000" b="1" dirty="0">
                <a:solidFill>
                  <a:srgbClr val="000000"/>
                </a:solidFill>
                <a:ea typeface="幼圆" pitchFamily="49" charset="-122"/>
              </a:rPr>
              <a:t>）与项目资本金（</a:t>
            </a:r>
            <a:r>
              <a:rPr lang="en-US" altLang="zh-CN" sz="2000" b="1" dirty="0">
                <a:solidFill>
                  <a:srgbClr val="000000"/>
                </a:solidFill>
                <a:ea typeface="幼圆" pitchFamily="49" charset="-122"/>
              </a:rPr>
              <a:t>EC</a:t>
            </a:r>
            <a:r>
              <a:rPr lang="zh-CN" altLang="en-US" sz="2000" b="1" dirty="0">
                <a:solidFill>
                  <a:srgbClr val="000000"/>
                </a:solidFill>
                <a:ea typeface="幼圆" pitchFamily="49" charset="-122"/>
              </a:rPr>
              <a:t>）的比率。</a:t>
            </a:r>
          </a:p>
        </p:txBody>
      </p:sp>
      <p:graphicFrame>
        <p:nvGraphicFramePr>
          <p:cNvPr id="131084" name="Object 12">
            <a:extLst>
              <a:ext uri="{FF2B5EF4-FFF2-40B4-BE49-F238E27FC236}">
                <a16:creationId xmlns:a16="http://schemas.microsoft.com/office/drawing/2014/main" id="{34D74363-5B62-F4FC-B393-E51F94BFB0E1}"/>
              </a:ext>
            </a:extLst>
          </p:cNvPr>
          <p:cNvGraphicFramePr>
            <a:graphicFrameLocks noChangeAspect="1"/>
          </p:cNvGraphicFramePr>
          <p:nvPr>
            <p:extLst>
              <p:ext uri="{D42A27DB-BD31-4B8C-83A1-F6EECF244321}">
                <p14:modId xmlns:p14="http://schemas.microsoft.com/office/powerpoint/2010/main" val="761632614"/>
              </p:ext>
            </p:extLst>
          </p:nvPr>
        </p:nvGraphicFramePr>
        <p:xfrm>
          <a:off x="3035660" y="3029734"/>
          <a:ext cx="2340260" cy="765174"/>
        </p:xfrm>
        <a:graphic>
          <a:graphicData uri="http://schemas.openxmlformats.org/presentationml/2006/ole">
            <mc:AlternateContent xmlns:mc="http://schemas.openxmlformats.org/markup-compatibility/2006">
              <mc:Choice xmlns:v="urn:schemas-microsoft-com:vml" Requires="v">
                <p:oleObj name="Equation" r:id="rId2" imgW="25742900" imgH="9067800" progId="Equation.DSMT4">
                  <p:embed/>
                </p:oleObj>
              </mc:Choice>
              <mc:Fallback>
                <p:oleObj name="Equation" r:id="rId2" imgW="25742900" imgH="9067800" progId="Equation.DSMT4">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660" y="3029734"/>
                        <a:ext cx="2340260" cy="765174"/>
                      </a:xfrm>
                      <a:prstGeom prst="rect">
                        <a:avLst/>
                      </a:prstGeom>
                      <a:gradFill rotWithShape="1">
                        <a:gsLst>
                          <a:gs pos="0">
                            <a:srgbClr val="D1F4FB"/>
                          </a:gs>
                          <a:gs pos="100000">
                            <a:srgbClr val="96ADB8"/>
                          </a:gs>
                        </a:gsLst>
                        <a:lin ang="18900000" scaled="1"/>
                      </a:gradFill>
                      <a:ln>
                        <a:noFill/>
                      </a:ln>
                      <a:effectLst/>
                    </p:spPr>
                  </p:pic>
                </p:oleObj>
              </mc:Fallback>
            </mc:AlternateContent>
          </a:graphicData>
        </a:graphic>
      </p:graphicFrame>
      <p:sp>
        <p:nvSpPr>
          <p:cNvPr id="131085" name="Rectangle 13">
            <a:extLst>
              <a:ext uri="{FF2B5EF4-FFF2-40B4-BE49-F238E27FC236}">
                <a16:creationId xmlns:a16="http://schemas.microsoft.com/office/drawing/2014/main" id="{C55176CF-4D49-2613-8CDD-FF8B4FA9D666}"/>
              </a:ext>
            </a:extLst>
          </p:cNvPr>
          <p:cNvSpPr>
            <a:spLocks noChangeArrowheads="1"/>
          </p:cNvSpPr>
          <p:nvPr/>
        </p:nvSpPr>
        <p:spPr bwMode="auto">
          <a:xfrm>
            <a:off x="1100444" y="3089907"/>
            <a:ext cx="184520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dirty="0">
                <a:latin typeface="幼圆" pitchFamily="49" charset="-122"/>
                <a:ea typeface="幼圆" pitchFamily="49" charset="-122"/>
              </a:rPr>
              <a:t>（</a:t>
            </a:r>
            <a:r>
              <a:rPr lang="en-US" altLang="zh-CN" sz="2000" b="1" dirty="0">
                <a:latin typeface="幼圆" pitchFamily="49" charset="-122"/>
                <a:ea typeface="幼圆" pitchFamily="49" charset="-122"/>
              </a:rPr>
              <a:t>1</a:t>
            </a:r>
            <a:r>
              <a:rPr lang="zh-CN" altLang="en-US" sz="2000" b="1" dirty="0">
                <a:latin typeface="幼圆" pitchFamily="49" charset="-122"/>
                <a:ea typeface="幼圆" pitchFamily="49" charset="-122"/>
              </a:rPr>
              <a:t>） 表达式</a:t>
            </a:r>
            <a:r>
              <a:rPr lang="zh-CN" altLang="en-US" sz="2800" b="1" dirty="0">
                <a:latin typeface="幼圆" pitchFamily="49" charset="-122"/>
                <a:ea typeface="幼圆" pitchFamily="49" charset="-122"/>
              </a:rPr>
              <a:t>    </a:t>
            </a:r>
          </a:p>
        </p:txBody>
      </p:sp>
      <p:sp>
        <p:nvSpPr>
          <p:cNvPr id="131086" name="Text Box 14">
            <a:extLst>
              <a:ext uri="{FF2B5EF4-FFF2-40B4-BE49-F238E27FC236}">
                <a16:creationId xmlns:a16="http://schemas.microsoft.com/office/drawing/2014/main" id="{C55F34CD-F116-07EF-97B6-4FC2727EF513}"/>
              </a:ext>
            </a:extLst>
          </p:cNvPr>
          <p:cNvSpPr txBox="1">
            <a:spLocks noChangeArrowheads="1"/>
          </p:cNvSpPr>
          <p:nvPr/>
        </p:nvSpPr>
        <p:spPr bwMode="auto">
          <a:xfrm>
            <a:off x="2937341" y="3978025"/>
            <a:ext cx="7425551" cy="647700"/>
          </a:xfrm>
          <a:prstGeom prst="rect">
            <a:avLst/>
          </a:prstGeom>
          <a:gradFill rotWithShape="1">
            <a:gsLst>
              <a:gs pos="0">
                <a:srgbClr val="EEECF0"/>
              </a:gs>
              <a:gs pos="50000">
                <a:srgbClr val="FDFDFD"/>
              </a:gs>
              <a:gs pos="100000">
                <a:srgbClr val="EEECF0"/>
              </a:gs>
            </a:gsLst>
            <a:lin ang="5400000" scaled="1"/>
          </a:gradFill>
          <a:ln>
            <a:noFill/>
          </a:ln>
          <a:effectLst/>
          <a:extLst>
            <a:ext uri="{91240B29-F687-4F45-9708-019B960494DF}">
              <a14:hiddenLine xmlns:a14="http://schemas.microsoft.com/office/drawing/2010/main" w="57150" algn="ctr">
                <a:solidFill>
                  <a:srgbClr val="B5C5C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0" lang="zh-CN" altLang="en-US" sz="1800" b="1" dirty="0">
                <a:solidFill>
                  <a:srgbClr val="FF0000"/>
                </a:solidFill>
                <a:ea typeface="幼圆" pitchFamily="49" charset="-122"/>
              </a:rPr>
              <a:t>式中：</a:t>
            </a:r>
            <a:r>
              <a:rPr kumimoji="0" lang="en-US" altLang="zh-CN" sz="1800" b="1" dirty="0">
                <a:solidFill>
                  <a:srgbClr val="FF0000"/>
                </a:solidFill>
                <a:ea typeface="幼圆" pitchFamily="49" charset="-122"/>
              </a:rPr>
              <a:t>NP——</a:t>
            </a:r>
            <a:r>
              <a:rPr kumimoji="0" lang="zh-CN" altLang="en-US" sz="1800" b="1" dirty="0">
                <a:solidFill>
                  <a:srgbClr val="FF0000"/>
                </a:solidFill>
                <a:ea typeface="幼圆" pitchFamily="49" charset="-122"/>
              </a:rPr>
              <a:t>项目正常年份的年净利润或运营期内年平均净利润</a:t>
            </a:r>
            <a:r>
              <a:rPr kumimoji="0" lang="en-US" altLang="zh-CN" sz="1800" b="1" dirty="0">
                <a:solidFill>
                  <a:srgbClr val="FF0000"/>
                </a:solidFill>
                <a:ea typeface="幼圆" pitchFamily="49" charset="-122"/>
              </a:rPr>
              <a:t>;</a:t>
            </a:r>
          </a:p>
          <a:p>
            <a:pPr algn="just" eaLnBrk="1" hangingPunct="1">
              <a:spcBef>
                <a:spcPct val="0"/>
              </a:spcBef>
              <a:buClrTx/>
              <a:buSzTx/>
              <a:buFontTx/>
              <a:buNone/>
            </a:pPr>
            <a:r>
              <a:rPr kumimoji="0" lang="en-US" altLang="zh-CN" sz="1800" b="1" dirty="0">
                <a:solidFill>
                  <a:srgbClr val="FF0000"/>
                </a:solidFill>
                <a:ea typeface="幼圆" pitchFamily="49" charset="-122"/>
              </a:rPr>
              <a:t>            EC——</a:t>
            </a:r>
            <a:r>
              <a:rPr kumimoji="0" lang="zh-CN" altLang="en-US" sz="1800" b="1" dirty="0">
                <a:solidFill>
                  <a:srgbClr val="FF0000"/>
                </a:solidFill>
                <a:ea typeface="幼圆" pitchFamily="49" charset="-122"/>
              </a:rPr>
              <a:t>项目资本金。</a:t>
            </a:r>
          </a:p>
        </p:txBody>
      </p:sp>
      <p:sp>
        <p:nvSpPr>
          <p:cNvPr id="2" name="Rectangle 9">
            <a:extLst>
              <a:ext uri="{FF2B5EF4-FFF2-40B4-BE49-F238E27FC236}">
                <a16:creationId xmlns:a16="http://schemas.microsoft.com/office/drawing/2014/main" id="{38692BD1-0486-C1DB-8970-6C3D9C0A7734}"/>
              </a:ext>
            </a:extLst>
          </p:cNvPr>
          <p:cNvSpPr>
            <a:spLocks noChangeArrowheads="1"/>
          </p:cNvSpPr>
          <p:nvPr/>
        </p:nvSpPr>
        <p:spPr bwMode="auto">
          <a:xfrm>
            <a:off x="3025733" y="4808843"/>
            <a:ext cx="7599349" cy="14535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90000" tIns="46800" rIns="90000" bIns="4680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4000"/>
              </a:lnSpc>
              <a:spcBef>
                <a:spcPct val="0"/>
              </a:spcBef>
              <a:buClrTx/>
              <a:buSzTx/>
              <a:buFontTx/>
              <a:buNone/>
            </a:pPr>
            <a:r>
              <a:rPr kumimoji="0" lang="zh-CN" altLang="en-US" sz="2000" dirty="0">
                <a:solidFill>
                  <a:srgbClr val="000000"/>
                </a:solidFill>
                <a:latin typeface="SimSun" panose="02010600030101010101" pitchFamily="2" charset="-122"/>
                <a:ea typeface="SimSun" panose="02010600030101010101" pitchFamily="2" charset="-122"/>
              </a:rPr>
              <a:t>年净利润=年产品营业收入-税金及附加-年总成本费用-所得税</a:t>
            </a:r>
            <a:endParaRPr kumimoji="0" lang="en-US" altLang="zh-CN" sz="2000" dirty="0">
              <a:solidFill>
                <a:srgbClr val="000000"/>
              </a:solidFill>
              <a:latin typeface="SimSun" panose="02010600030101010101" pitchFamily="2" charset="-122"/>
              <a:ea typeface="SimSun" panose="02010600030101010101" pitchFamily="2" charset="-122"/>
            </a:endParaRPr>
          </a:p>
          <a:p>
            <a:pPr eaLnBrk="1" hangingPunct="1">
              <a:lnSpc>
                <a:spcPct val="114000"/>
              </a:lnSpc>
              <a:spcBef>
                <a:spcPct val="0"/>
              </a:spcBef>
              <a:buClrTx/>
              <a:buSzTx/>
              <a:buFontTx/>
              <a:buNone/>
            </a:pPr>
            <a:endParaRPr kumimoji="0" lang="en-US" altLang="zh-CN" sz="2000" dirty="0">
              <a:solidFill>
                <a:srgbClr val="000000"/>
              </a:solidFill>
              <a:latin typeface="SimSun" panose="02010600030101010101" pitchFamily="2" charset="-122"/>
              <a:ea typeface="SimSun" panose="02010600030101010101" pitchFamily="2" charset="-122"/>
            </a:endParaRPr>
          </a:p>
          <a:p>
            <a:pPr eaLnBrk="1" hangingPunct="1">
              <a:lnSpc>
                <a:spcPct val="114000"/>
              </a:lnSpc>
              <a:spcBef>
                <a:spcPct val="0"/>
              </a:spcBef>
              <a:buClrTx/>
              <a:buSzTx/>
              <a:buFontTx/>
              <a:buNone/>
            </a:pPr>
            <a:r>
              <a:rPr kumimoji="0" lang="zh-CN" altLang="en-US" sz="2000" dirty="0">
                <a:solidFill>
                  <a:srgbClr val="000000"/>
                </a:solidFill>
                <a:latin typeface="SimSun" panose="02010600030101010101" pitchFamily="2" charset="-122"/>
                <a:ea typeface="SimSun" panose="02010600030101010101" pitchFamily="2" charset="-122"/>
              </a:rPr>
              <a:t>项目资本金=原有股东增资扩股+吸收新股东投资+发行股票</a:t>
            </a:r>
          </a:p>
          <a:p>
            <a:pPr eaLnBrk="1" hangingPunct="1">
              <a:lnSpc>
                <a:spcPct val="114000"/>
              </a:lnSpc>
              <a:spcBef>
                <a:spcPct val="0"/>
              </a:spcBef>
              <a:buClrTx/>
              <a:buSzTx/>
              <a:buFontTx/>
              <a:buNone/>
            </a:pPr>
            <a:r>
              <a:rPr kumimoji="0" lang="zh-CN" altLang="en-US" sz="2000" dirty="0">
                <a:solidFill>
                  <a:srgbClr val="000000"/>
                </a:solidFill>
                <a:latin typeface="SimSun" panose="02010600030101010101" pitchFamily="2" charset="-122"/>
                <a:ea typeface="SimSun" panose="02010600030101010101" pitchFamily="2" charset="-122"/>
              </a:rPr>
              <a:t>           +政府投资+股东直接投资</a:t>
            </a:r>
          </a:p>
        </p:txBody>
      </p:sp>
    </p:spTree>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7218E08-8A51-6E05-FE17-26164B419F52}"/>
              </a:ext>
            </a:extLst>
          </p:cNvPr>
          <p:cNvSpPr>
            <a:spLocks noGrp="1" noChangeArrowheads="1"/>
          </p:cNvSpPr>
          <p:nvPr>
            <p:ph type="title"/>
          </p:nvPr>
        </p:nvSpPr>
        <p:spPr/>
        <p:txBody>
          <a:bodyPr/>
          <a:lstStyle/>
          <a:p>
            <a:pPr eaLnBrk="1" hangingPunct="1"/>
            <a:r>
              <a:rPr lang="zh-CN" altLang="en-US"/>
              <a:t>盈利能力分析指标</a:t>
            </a:r>
          </a:p>
        </p:txBody>
      </p:sp>
      <p:sp>
        <p:nvSpPr>
          <p:cNvPr id="131082" name="Rectangle 10">
            <a:extLst>
              <a:ext uri="{FF2B5EF4-FFF2-40B4-BE49-F238E27FC236}">
                <a16:creationId xmlns:a16="http://schemas.microsoft.com/office/drawing/2014/main" id="{9AEA3E27-3C68-B2CA-B7E5-A43C8A44AC7C}"/>
              </a:ext>
            </a:extLst>
          </p:cNvPr>
          <p:cNvSpPr>
            <a:spLocks noChangeArrowheads="1"/>
          </p:cNvSpPr>
          <p:nvPr/>
        </p:nvSpPr>
        <p:spPr bwMode="auto">
          <a:xfrm>
            <a:off x="785410" y="1470855"/>
            <a:ext cx="4524375"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chemeClr val="tx1"/>
              </a:buClr>
              <a:buSzPct val="70000"/>
            </a:pPr>
            <a:r>
              <a:rPr kumimoji="0" lang="en-US" altLang="zh-CN" sz="2400" b="1" dirty="0">
                <a:latin typeface="幼圆" pitchFamily="49" charset="-122"/>
                <a:ea typeface="幼圆" pitchFamily="49" charset="-122"/>
              </a:rPr>
              <a:t>4.</a:t>
            </a:r>
            <a:r>
              <a:rPr kumimoji="0" lang="zh-CN" altLang="en-US" sz="2400" b="1" dirty="0">
                <a:latin typeface="幼圆" pitchFamily="49" charset="-122"/>
                <a:ea typeface="幼圆" pitchFamily="49" charset="-122"/>
              </a:rPr>
              <a:t>项目资本金净利润率（</a:t>
            </a:r>
            <a:r>
              <a:rPr kumimoji="0" lang="en-US" altLang="zh-CN" sz="2400" b="1" dirty="0">
                <a:latin typeface="幼圆" pitchFamily="49" charset="-122"/>
                <a:ea typeface="幼圆" pitchFamily="49" charset="-122"/>
              </a:rPr>
              <a:t>ROE</a:t>
            </a:r>
            <a:r>
              <a:rPr kumimoji="0" lang="zh-CN" altLang="en-US" sz="2400" b="1" dirty="0">
                <a:latin typeface="幼圆" pitchFamily="49" charset="-122"/>
                <a:ea typeface="幼圆" pitchFamily="49" charset="-122"/>
              </a:rPr>
              <a:t>）</a:t>
            </a:r>
          </a:p>
        </p:txBody>
      </p:sp>
      <p:sp>
        <p:nvSpPr>
          <p:cNvPr id="131087" name="Rectangle 15">
            <a:extLst>
              <a:ext uri="{FF2B5EF4-FFF2-40B4-BE49-F238E27FC236}">
                <a16:creationId xmlns:a16="http://schemas.microsoft.com/office/drawing/2014/main" id="{D3510C61-7BBB-8BA8-6A1C-6554B6437EB3}"/>
              </a:ext>
            </a:extLst>
          </p:cNvPr>
          <p:cNvSpPr>
            <a:spLocks noChangeArrowheads="1"/>
          </p:cNvSpPr>
          <p:nvPr/>
        </p:nvSpPr>
        <p:spPr bwMode="auto">
          <a:xfrm>
            <a:off x="245350" y="2182884"/>
            <a:ext cx="3313113"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tabLst>
                <a:tab pos="1436688" algn="l"/>
              </a:tabLst>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1436688" algn="l"/>
              </a:tabLst>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1436688" algn="l"/>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1436688"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1436688"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1436688"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1436688"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1436688"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1436688" algn="l"/>
              </a:tabLst>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200" b="1" dirty="0">
                <a:latin typeface="幼圆" pitchFamily="49" charset="-122"/>
                <a:ea typeface="幼圆" pitchFamily="49" charset="-122"/>
              </a:rPr>
              <a:t>（</a:t>
            </a:r>
            <a:r>
              <a:rPr lang="en-US" altLang="zh-CN" sz="2200" b="1" dirty="0">
                <a:latin typeface="幼圆" pitchFamily="49" charset="-122"/>
                <a:ea typeface="幼圆" pitchFamily="49" charset="-122"/>
              </a:rPr>
              <a:t>2</a:t>
            </a:r>
            <a:r>
              <a:rPr lang="zh-CN" altLang="en-US" sz="2200" b="1" dirty="0">
                <a:latin typeface="幼圆" pitchFamily="49" charset="-122"/>
                <a:ea typeface="幼圆" pitchFamily="49" charset="-122"/>
              </a:rPr>
              <a:t>） 判别准则</a:t>
            </a:r>
          </a:p>
        </p:txBody>
      </p:sp>
      <p:sp>
        <p:nvSpPr>
          <p:cNvPr id="131088" name="Rectangle 16">
            <a:extLst>
              <a:ext uri="{FF2B5EF4-FFF2-40B4-BE49-F238E27FC236}">
                <a16:creationId xmlns:a16="http://schemas.microsoft.com/office/drawing/2014/main" id="{714CB09A-47D0-80FC-B973-7930C7EBEABF}"/>
              </a:ext>
            </a:extLst>
          </p:cNvPr>
          <p:cNvSpPr>
            <a:spLocks noChangeArrowheads="1"/>
          </p:cNvSpPr>
          <p:nvPr/>
        </p:nvSpPr>
        <p:spPr bwMode="auto">
          <a:xfrm>
            <a:off x="1596872" y="2905010"/>
            <a:ext cx="7425826" cy="1047979"/>
          </a:xfrm>
          <a:prstGeom prst="rect">
            <a:avLst/>
          </a:prstGeom>
          <a:gradFill rotWithShape="1">
            <a:gsLst>
              <a:gs pos="0">
                <a:srgbClr val="D1F4FB"/>
              </a:gs>
              <a:gs pos="100000">
                <a:srgbClr val="BFCCD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squar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lang="zh-CN" altLang="en-US" sz="2200" b="1" dirty="0">
                <a:solidFill>
                  <a:srgbClr val="000000"/>
                </a:solidFill>
                <a:ea typeface="幼圆" pitchFamily="49" charset="-122"/>
              </a:rPr>
              <a:t>项目资本金净利润率高于同行业的净利润率参考值，表明用项目资本金净利润率表示的盈利能力满足要求。</a:t>
            </a:r>
          </a:p>
        </p:txBody>
      </p:sp>
    </p:spTree>
  </p:cSld>
  <p:clrMapOvr>
    <a:masterClrMapping/>
  </p:clrMapOvr>
  <p:transition spd="slow">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D1FA6359-3361-1A03-95D6-51FB3E863DB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3A5CB37-2A9A-4B47-B772-22C465444195}" type="slidenum">
              <a:rPr kumimoji="0" lang="en-US" altLang="zh-CN" sz="1000">
                <a:solidFill>
                  <a:schemeClr val="bg2"/>
                </a:solidFill>
                <a:ea typeface="华文行楷" panose="02010800040101010101" pitchFamily="2" charset="-122"/>
              </a:rPr>
              <a:pPr>
                <a:spcBef>
                  <a:spcPct val="0"/>
                </a:spcBef>
                <a:buClrTx/>
                <a:buSzTx/>
                <a:buFontTx/>
                <a:buNone/>
              </a:pPr>
              <a:t>17</a:t>
            </a:fld>
            <a:endParaRPr kumimoji="0" lang="en-US" altLang="zh-CN" sz="1000">
              <a:solidFill>
                <a:schemeClr val="bg2"/>
              </a:solidFill>
              <a:ea typeface="华文行楷" panose="02010800040101010101" pitchFamily="2" charset="-122"/>
            </a:endParaRPr>
          </a:p>
        </p:txBody>
      </p:sp>
      <p:sp>
        <p:nvSpPr>
          <p:cNvPr id="20483" name="Rectangle 2">
            <a:extLst>
              <a:ext uri="{FF2B5EF4-FFF2-40B4-BE49-F238E27FC236}">
                <a16:creationId xmlns:a16="http://schemas.microsoft.com/office/drawing/2014/main" id="{19F72303-A125-8A71-68D3-5325EE2CCF11}"/>
              </a:ext>
            </a:extLst>
          </p:cNvPr>
          <p:cNvSpPr>
            <a:spLocks noGrp="1" noChangeArrowheads="1"/>
          </p:cNvSpPr>
          <p:nvPr>
            <p:ph type="title"/>
          </p:nvPr>
        </p:nvSpPr>
        <p:spPr/>
        <p:txBody>
          <a:bodyPr/>
          <a:lstStyle/>
          <a:p>
            <a:pPr eaLnBrk="1" hangingPunct="1"/>
            <a:r>
              <a:rPr lang="zh-CN" altLang="en-US"/>
              <a:t>盈利能力分析指标</a:t>
            </a:r>
          </a:p>
        </p:txBody>
      </p:sp>
      <p:sp>
        <p:nvSpPr>
          <p:cNvPr id="132128" name="Text Box 32">
            <a:extLst>
              <a:ext uri="{FF2B5EF4-FFF2-40B4-BE49-F238E27FC236}">
                <a16:creationId xmlns:a16="http://schemas.microsoft.com/office/drawing/2014/main" id="{DE6310BA-A3B3-5A22-2473-F0C4712BE85D}"/>
              </a:ext>
            </a:extLst>
          </p:cNvPr>
          <p:cNvSpPr txBox="1">
            <a:spLocks noChangeArrowheads="1"/>
          </p:cNvSpPr>
          <p:nvPr/>
        </p:nvSpPr>
        <p:spPr bwMode="auto">
          <a:xfrm>
            <a:off x="1408112" y="2123855"/>
            <a:ext cx="2897187"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200" b="1" dirty="0">
                <a:solidFill>
                  <a:srgbClr val="000000"/>
                </a:solidFill>
                <a:latin typeface="幼圆" pitchFamily="49" charset="-122"/>
                <a:ea typeface="幼圆" pitchFamily="49" charset="-122"/>
              </a:rPr>
              <a:t>净现值（</a:t>
            </a:r>
            <a:r>
              <a:rPr lang="en-US" altLang="zh-CN" sz="2200" b="1" dirty="0">
                <a:solidFill>
                  <a:srgbClr val="000000"/>
                </a:solidFill>
                <a:latin typeface="幼圆" pitchFamily="49" charset="-122"/>
                <a:ea typeface="幼圆" pitchFamily="49" charset="-122"/>
              </a:rPr>
              <a:t>NPV</a:t>
            </a:r>
            <a:r>
              <a:rPr lang="zh-CN" altLang="en-US" sz="2200" b="1" dirty="0">
                <a:solidFill>
                  <a:srgbClr val="000000"/>
                </a:solidFill>
                <a:latin typeface="幼圆" pitchFamily="49" charset="-122"/>
                <a:ea typeface="幼圆" pitchFamily="49" charset="-122"/>
              </a:rPr>
              <a:t>）</a:t>
            </a:r>
          </a:p>
        </p:txBody>
      </p:sp>
      <p:sp>
        <p:nvSpPr>
          <p:cNvPr id="132129" name="Rectangle 33">
            <a:extLst>
              <a:ext uri="{FF2B5EF4-FFF2-40B4-BE49-F238E27FC236}">
                <a16:creationId xmlns:a16="http://schemas.microsoft.com/office/drawing/2014/main" id="{D3492D56-F241-2826-B942-6A2594332B6E}"/>
              </a:ext>
            </a:extLst>
          </p:cNvPr>
          <p:cNvSpPr>
            <a:spLocks noChangeArrowheads="1"/>
          </p:cNvSpPr>
          <p:nvPr/>
        </p:nvSpPr>
        <p:spPr bwMode="auto">
          <a:xfrm>
            <a:off x="768350" y="2845198"/>
            <a:ext cx="184520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dirty="0">
                <a:solidFill>
                  <a:srgbClr val="000000"/>
                </a:solidFill>
                <a:latin typeface="幼圆" pitchFamily="49" charset="-122"/>
                <a:ea typeface="幼圆" pitchFamily="49" charset="-122"/>
              </a:rPr>
              <a:t>（</a:t>
            </a:r>
            <a:r>
              <a:rPr lang="en-US" altLang="zh-CN" sz="2000" b="1" dirty="0">
                <a:solidFill>
                  <a:srgbClr val="000000"/>
                </a:solidFill>
                <a:latin typeface="幼圆" pitchFamily="49" charset="-122"/>
                <a:ea typeface="幼圆" pitchFamily="49" charset="-122"/>
              </a:rPr>
              <a:t>1</a:t>
            </a:r>
            <a:r>
              <a:rPr lang="zh-CN" altLang="en-US" sz="2000" b="1" dirty="0">
                <a:solidFill>
                  <a:srgbClr val="000000"/>
                </a:solidFill>
                <a:latin typeface="幼圆" pitchFamily="49" charset="-122"/>
                <a:ea typeface="幼圆" pitchFamily="49" charset="-122"/>
              </a:rPr>
              <a:t>）表达式：    </a:t>
            </a:r>
          </a:p>
        </p:txBody>
      </p:sp>
      <p:graphicFrame>
        <p:nvGraphicFramePr>
          <p:cNvPr id="132130" name="Object 34">
            <a:extLst>
              <a:ext uri="{FF2B5EF4-FFF2-40B4-BE49-F238E27FC236}">
                <a16:creationId xmlns:a16="http://schemas.microsoft.com/office/drawing/2014/main" id="{6ACBFCCF-445D-DBBE-C3C7-89A72626DFFF}"/>
              </a:ext>
            </a:extLst>
          </p:cNvPr>
          <p:cNvGraphicFramePr>
            <a:graphicFrameLocks noChangeAspect="1"/>
          </p:cNvGraphicFramePr>
          <p:nvPr>
            <p:extLst>
              <p:ext uri="{D42A27DB-BD31-4B8C-83A1-F6EECF244321}">
                <p14:modId xmlns:p14="http://schemas.microsoft.com/office/powerpoint/2010/main" val="2272452913"/>
              </p:ext>
            </p:extLst>
          </p:nvPr>
        </p:nvGraphicFramePr>
        <p:xfrm>
          <a:off x="2071021" y="3296217"/>
          <a:ext cx="4038829" cy="880606"/>
        </p:xfrm>
        <a:graphic>
          <a:graphicData uri="http://schemas.openxmlformats.org/presentationml/2006/ole">
            <mc:AlternateContent xmlns:mc="http://schemas.openxmlformats.org/markup-compatibility/2006">
              <mc:Choice xmlns:v="urn:schemas-microsoft-com:vml" Requires="v">
                <p:oleObj name="Microsoft 公式 3.0" r:id="rId2" imgW="44183300" imgH="9944100" progId="Equation.3">
                  <p:embed/>
                </p:oleObj>
              </mc:Choice>
              <mc:Fallback>
                <p:oleObj name="Microsoft 公式 3.0" r:id="rId2" imgW="44183300" imgH="9944100" progId="Equation.3">
                  <p:embed/>
                  <p:pic>
                    <p:nvPicPr>
                      <p:cNvPr id="0" name="Object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021" y="3296217"/>
                        <a:ext cx="4038829" cy="880606"/>
                      </a:xfrm>
                      <a:prstGeom prst="rect">
                        <a:avLst/>
                      </a:prstGeom>
                      <a:noFill/>
                      <a:ln>
                        <a:noFill/>
                      </a:ln>
                    </p:spPr>
                  </p:pic>
                </p:oleObj>
              </mc:Fallback>
            </mc:AlternateContent>
          </a:graphicData>
        </a:graphic>
      </p:graphicFrame>
      <p:sp>
        <p:nvSpPr>
          <p:cNvPr id="132131" name="Line 35">
            <a:extLst>
              <a:ext uri="{FF2B5EF4-FFF2-40B4-BE49-F238E27FC236}">
                <a16:creationId xmlns:a16="http://schemas.microsoft.com/office/drawing/2014/main" id="{8BFDB5F7-3EBF-C397-3592-4BBB3001C7DD}"/>
              </a:ext>
            </a:extLst>
          </p:cNvPr>
          <p:cNvSpPr>
            <a:spLocks noChangeShapeType="1"/>
          </p:cNvSpPr>
          <p:nvPr/>
        </p:nvSpPr>
        <p:spPr bwMode="auto">
          <a:xfrm flipV="1">
            <a:off x="3914801" y="2348880"/>
            <a:ext cx="1081087" cy="0"/>
          </a:xfrm>
          <a:prstGeom prst="line">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32" name="Text Box 36">
            <a:extLst>
              <a:ext uri="{FF2B5EF4-FFF2-40B4-BE49-F238E27FC236}">
                <a16:creationId xmlns:a16="http://schemas.microsoft.com/office/drawing/2014/main" id="{55C2D5F0-EF5B-EA4F-727F-BC0CE0C0E53D}"/>
              </a:ext>
            </a:extLst>
          </p:cNvPr>
          <p:cNvSpPr txBox="1">
            <a:spLocks noChangeArrowheads="1"/>
          </p:cNvSpPr>
          <p:nvPr/>
        </p:nvSpPr>
        <p:spPr bwMode="auto">
          <a:xfrm>
            <a:off x="5117453" y="1943835"/>
            <a:ext cx="6334142" cy="701675"/>
          </a:xfrm>
          <a:prstGeom prst="rect">
            <a:avLst/>
          </a:prstGeom>
          <a:gradFill rotWithShape="1">
            <a:gsLst>
              <a:gs pos="0">
                <a:srgbClr val="CCFFFF"/>
              </a:gs>
              <a:gs pos="50000">
                <a:srgbClr val="FFFFFF"/>
              </a:gs>
              <a:gs pos="100000">
                <a:srgbClr val="CCFFFF"/>
              </a:gs>
            </a:gsLst>
            <a:lin ang="5400000" scaled="1"/>
          </a:gra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wrap="square">
            <a:spAutoFit/>
            <a:flatTx/>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dirty="0">
                <a:solidFill>
                  <a:srgbClr val="000000"/>
                </a:solidFill>
                <a:latin typeface="幼圆" pitchFamily="49" charset="-122"/>
                <a:ea typeface="幼圆" pitchFamily="49" charset="-122"/>
              </a:rPr>
              <a:t>按设定的折现率，将项目寿命期内每年发生的现金流量折现到建设期初的现值之和。 </a:t>
            </a:r>
          </a:p>
        </p:txBody>
      </p:sp>
      <p:sp>
        <p:nvSpPr>
          <p:cNvPr id="132133" name="Text Box 37">
            <a:extLst>
              <a:ext uri="{FF2B5EF4-FFF2-40B4-BE49-F238E27FC236}">
                <a16:creationId xmlns:a16="http://schemas.microsoft.com/office/drawing/2014/main" id="{64920EAF-0C6A-E2D0-527D-72213800F6B2}"/>
              </a:ext>
            </a:extLst>
          </p:cNvPr>
          <p:cNvSpPr txBox="1">
            <a:spLocks noChangeArrowheads="1"/>
          </p:cNvSpPr>
          <p:nvPr/>
        </p:nvSpPr>
        <p:spPr bwMode="auto">
          <a:xfrm>
            <a:off x="1408112" y="4448074"/>
            <a:ext cx="3200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dirty="0">
                <a:solidFill>
                  <a:srgbClr val="000000"/>
                </a:solidFill>
                <a:latin typeface="幼圆" pitchFamily="49" charset="-122"/>
                <a:ea typeface="幼圆" pitchFamily="49" charset="-122"/>
              </a:rPr>
              <a:t>例</a:t>
            </a:r>
            <a:r>
              <a:rPr lang="zh-CN" altLang="en-US" sz="2000" dirty="0">
                <a:solidFill>
                  <a:srgbClr val="000000"/>
                </a:solidFill>
                <a:latin typeface="幼圆" pitchFamily="49" charset="-122"/>
                <a:ea typeface="幼圆" pitchFamily="49" charset="-122"/>
              </a:rPr>
              <a:t>：</a:t>
            </a:r>
            <a:r>
              <a:rPr lang="zh-CN" altLang="en-US" sz="2000" b="1" dirty="0">
                <a:solidFill>
                  <a:srgbClr val="000000"/>
                </a:solidFill>
                <a:latin typeface="幼圆" pitchFamily="49" charset="-122"/>
                <a:ea typeface="幼圆" pitchFamily="49" charset="-122"/>
              </a:rPr>
              <a:t>现金流量图如下：</a:t>
            </a:r>
          </a:p>
        </p:txBody>
      </p:sp>
      <p:sp>
        <p:nvSpPr>
          <p:cNvPr id="132134" name="Freeform 38">
            <a:extLst>
              <a:ext uri="{FF2B5EF4-FFF2-40B4-BE49-F238E27FC236}">
                <a16:creationId xmlns:a16="http://schemas.microsoft.com/office/drawing/2014/main" id="{5D60BE79-F614-F3C8-15BF-1D9A4C914799}"/>
              </a:ext>
            </a:extLst>
          </p:cNvPr>
          <p:cNvSpPr>
            <a:spLocks/>
          </p:cNvSpPr>
          <p:nvPr/>
        </p:nvSpPr>
        <p:spPr bwMode="auto">
          <a:xfrm>
            <a:off x="5762624" y="4469055"/>
            <a:ext cx="566739" cy="670135"/>
          </a:xfrm>
          <a:custGeom>
            <a:avLst/>
            <a:gdLst>
              <a:gd name="T0" fmla="*/ 2147483646 w 403"/>
              <a:gd name="T1" fmla="*/ 2147483646 h 325"/>
              <a:gd name="T2" fmla="*/ 2147483646 w 403"/>
              <a:gd name="T3" fmla="*/ 2147483646 h 325"/>
              <a:gd name="T4" fmla="*/ 2147483646 w 403"/>
              <a:gd name="T5" fmla="*/ 2147483646 h 325"/>
              <a:gd name="T6" fmla="*/ 2147483646 w 403"/>
              <a:gd name="T7" fmla="*/ 2147483646 h 325"/>
              <a:gd name="T8" fmla="*/ 2147483646 w 403"/>
              <a:gd name="T9" fmla="*/ 2147483646 h 3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25">
                <a:moveTo>
                  <a:pt x="403" y="233"/>
                </a:moveTo>
                <a:cubicBezTo>
                  <a:pt x="395" y="207"/>
                  <a:pt x="389" y="108"/>
                  <a:pt x="344" y="75"/>
                </a:cubicBezTo>
                <a:cubicBezTo>
                  <a:pt x="269" y="0"/>
                  <a:pt x="189" y="21"/>
                  <a:pt x="135" y="33"/>
                </a:cubicBezTo>
                <a:cubicBezTo>
                  <a:pt x="81" y="45"/>
                  <a:pt x="38" y="101"/>
                  <a:pt x="19" y="150"/>
                </a:cubicBezTo>
                <a:cubicBezTo>
                  <a:pt x="0" y="199"/>
                  <a:pt x="19" y="289"/>
                  <a:pt x="19" y="325"/>
                </a:cubicBezTo>
              </a:path>
            </a:pathLst>
          </a:custGeom>
          <a:noFill/>
          <a:ln w="2857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35" name="Freeform 39">
            <a:extLst>
              <a:ext uri="{FF2B5EF4-FFF2-40B4-BE49-F238E27FC236}">
                <a16:creationId xmlns:a16="http://schemas.microsoft.com/office/drawing/2014/main" id="{2925F8CB-7F93-A3BD-44D6-9610844866EF}"/>
              </a:ext>
            </a:extLst>
          </p:cNvPr>
          <p:cNvSpPr>
            <a:spLocks/>
          </p:cNvSpPr>
          <p:nvPr/>
        </p:nvSpPr>
        <p:spPr bwMode="auto">
          <a:xfrm>
            <a:off x="5749925" y="4448074"/>
            <a:ext cx="1127122" cy="646111"/>
          </a:xfrm>
          <a:custGeom>
            <a:avLst/>
            <a:gdLst>
              <a:gd name="T0" fmla="*/ 2147483646 w 783"/>
              <a:gd name="T1" fmla="*/ 2147483646 h 421"/>
              <a:gd name="T2" fmla="*/ 2147483646 w 783"/>
              <a:gd name="T3" fmla="*/ 2147483646 h 421"/>
              <a:gd name="T4" fmla="*/ 2147483646 w 783"/>
              <a:gd name="T5" fmla="*/ 2147483646 h 421"/>
              <a:gd name="T6" fmla="*/ 2147483646 w 783"/>
              <a:gd name="T7" fmla="*/ 2147483646 h 421"/>
              <a:gd name="T8" fmla="*/ 2147483646 w 783"/>
              <a:gd name="T9" fmla="*/ 2147483646 h 421"/>
              <a:gd name="T10" fmla="*/ 2147483646 w 783"/>
              <a:gd name="T11" fmla="*/ 2147483646 h 421"/>
              <a:gd name="T12" fmla="*/ 0 w 783"/>
              <a:gd name="T13" fmla="*/ 2147483646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3" h="421">
                <a:moveTo>
                  <a:pt x="783" y="341"/>
                </a:moveTo>
                <a:cubicBezTo>
                  <a:pt x="767" y="311"/>
                  <a:pt x="735" y="214"/>
                  <a:pt x="685" y="162"/>
                </a:cubicBezTo>
                <a:cubicBezTo>
                  <a:pt x="635" y="110"/>
                  <a:pt x="549" y="54"/>
                  <a:pt x="484" y="29"/>
                </a:cubicBezTo>
                <a:cubicBezTo>
                  <a:pt x="419" y="4"/>
                  <a:pt x="356" y="0"/>
                  <a:pt x="292" y="12"/>
                </a:cubicBezTo>
                <a:cubicBezTo>
                  <a:pt x="228" y="24"/>
                  <a:pt x="146" y="69"/>
                  <a:pt x="100" y="104"/>
                </a:cubicBezTo>
                <a:cubicBezTo>
                  <a:pt x="61" y="135"/>
                  <a:pt x="28" y="172"/>
                  <a:pt x="17" y="221"/>
                </a:cubicBezTo>
                <a:cubicBezTo>
                  <a:pt x="6" y="270"/>
                  <a:pt x="4" y="379"/>
                  <a:pt x="0" y="421"/>
                </a:cubicBezTo>
              </a:path>
            </a:pathLst>
          </a:custGeom>
          <a:noFill/>
          <a:ln w="2857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36" name="Freeform 40">
            <a:extLst>
              <a:ext uri="{FF2B5EF4-FFF2-40B4-BE49-F238E27FC236}">
                <a16:creationId xmlns:a16="http://schemas.microsoft.com/office/drawing/2014/main" id="{8A3C7E6E-7A69-717C-01C9-2D73CA5270BB}"/>
              </a:ext>
            </a:extLst>
          </p:cNvPr>
          <p:cNvSpPr>
            <a:spLocks/>
          </p:cNvSpPr>
          <p:nvPr/>
        </p:nvSpPr>
        <p:spPr bwMode="auto">
          <a:xfrm>
            <a:off x="5700711" y="4164704"/>
            <a:ext cx="1697036" cy="929481"/>
          </a:xfrm>
          <a:custGeom>
            <a:avLst/>
            <a:gdLst>
              <a:gd name="T0" fmla="*/ 2147483646 w 1053"/>
              <a:gd name="T1" fmla="*/ 2147483646 h 570"/>
              <a:gd name="T2" fmla="*/ 2147483646 w 1053"/>
              <a:gd name="T3" fmla="*/ 2147483646 h 570"/>
              <a:gd name="T4" fmla="*/ 2147483646 w 1053"/>
              <a:gd name="T5" fmla="*/ 2147483646 h 570"/>
              <a:gd name="T6" fmla="*/ 2147483646 w 1053"/>
              <a:gd name="T7" fmla="*/ 2147483646 h 570"/>
              <a:gd name="T8" fmla="*/ 2147483646 w 1053"/>
              <a:gd name="T9" fmla="*/ 2147483646 h 570"/>
              <a:gd name="T10" fmla="*/ 2147483646 w 1053"/>
              <a:gd name="T11" fmla="*/ 2147483646 h 570"/>
              <a:gd name="T12" fmla="*/ 2147483646 w 1053"/>
              <a:gd name="T13" fmla="*/ 2147483646 h 570"/>
              <a:gd name="T14" fmla="*/ 0 w 1053"/>
              <a:gd name="T15" fmla="*/ 2147483646 h 5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3" h="570">
                <a:moveTo>
                  <a:pt x="1053" y="487"/>
                </a:moveTo>
                <a:cubicBezTo>
                  <a:pt x="1014" y="436"/>
                  <a:pt x="907" y="255"/>
                  <a:pt x="826" y="178"/>
                </a:cubicBezTo>
                <a:cubicBezTo>
                  <a:pt x="745" y="101"/>
                  <a:pt x="644" y="56"/>
                  <a:pt x="567" y="28"/>
                </a:cubicBezTo>
                <a:cubicBezTo>
                  <a:pt x="490" y="0"/>
                  <a:pt x="425" y="4"/>
                  <a:pt x="367" y="11"/>
                </a:cubicBezTo>
                <a:cubicBezTo>
                  <a:pt x="309" y="18"/>
                  <a:pt x="264" y="37"/>
                  <a:pt x="217" y="69"/>
                </a:cubicBezTo>
                <a:cubicBezTo>
                  <a:pt x="170" y="101"/>
                  <a:pt x="114" y="160"/>
                  <a:pt x="83" y="203"/>
                </a:cubicBezTo>
                <a:cubicBezTo>
                  <a:pt x="52" y="246"/>
                  <a:pt x="47" y="267"/>
                  <a:pt x="33" y="328"/>
                </a:cubicBezTo>
                <a:cubicBezTo>
                  <a:pt x="19" y="389"/>
                  <a:pt x="7" y="520"/>
                  <a:pt x="0" y="570"/>
                </a:cubicBezTo>
              </a:path>
            </a:pathLst>
          </a:custGeom>
          <a:noFill/>
          <a:ln w="2857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32137" name="Group 41">
            <a:extLst>
              <a:ext uri="{FF2B5EF4-FFF2-40B4-BE49-F238E27FC236}">
                <a16:creationId xmlns:a16="http://schemas.microsoft.com/office/drawing/2014/main" id="{CA18F702-D51F-E285-FBA0-F1C08DB29F51}"/>
              </a:ext>
            </a:extLst>
          </p:cNvPr>
          <p:cNvGrpSpPr>
            <a:grpSpLocks/>
          </p:cNvGrpSpPr>
          <p:nvPr/>
        </p:nvGrpSpPr>
        <p:grpSpPr bwMode="auto">
          <a:xfrm>
            <a:off x="5159375" y="5028285"/>
            <a:ext cx="1544638" cy="1416050"/>
            <a:chOff x="2472" y="3012"/>
            <a:chExt cx="973" cy="892"/>
          </a:xfrm>
        </p:grpSpPr>
        <p:sp>
          <p:nvSpPr>
            <p:cNvPr id="20510" name="Line 42">
              <a:extLst>
                <a:ext uri="{FF2B5EF4-FFF2-40B4-BE49-F238E27FC236}">
                  <a16:creationId xmlns:a16="http://schemas.microsoft.com/office/drawing/2014/main" id="{9CBB6D61-EDE9-BF31-77A2-D3DD09653787}"/>
                </a:ext>
              </a:extLst>
            </p:cNvPr>
            <p:cNvSpPr>
              <a:spLocks noChangeShapeType="1"/>
            </p:cNvSpPr>
            <p:nvPr/>
          </p:nvSpPr>
          <p:spPr bwMode="auto">
            <a:xfrm>
              <a:off x="2849" y="3012"/>
              <a:ext cx="0" cy="590"/>
            </a:xfrm>
            <a:prstGeom prst="line">
              <a:avLst/>
            </a:prstGeom>
            <a:noFill/>
            <a:ln w="28575">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11" name="Text Box 43">
              <a:extLst>
                <a:ext uri="{FF2B5EF4-FFF2-40B4-BE49-F238E27FC236}">
                  <a16:creationId xmlns:a16="http://schemas.microsoft.com/office/drawing/2014/main" id="{F88A9B96-E2B0-1F7E-44CE-6F69530F2C01}"/>
                </a:ext>
              </a:extLst>
            </p:cNvPr>
            <p:cNvSpPr txBox="1">
              <a:spLocks noChangeArrowheads="1"/>
            </p:cNvSpPr>
            <p:nvPr/>
          </p:nvSpPr>
          <p:spPr bwMode="auto">
            <a:xfrm>
              <a:off x="2647" y="3577"/>
              <a:ext cx="79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dirty="0">
                  <a:solidFill>
                    <a:srgbClr val="000000"/>
                  </a:solidFill>
                  <a:latin typeface="幼圆" pitchFamily="49" charset="-122"/>
                  <a:ea typeface="幼圆" pitchFamily="49" charset="-122"/>
                </a:rPr>
                <a:t>NPV</a:t>
              </a:r>
              <a:r>
                <a:rPr lang="zh-CN" altLang="en-US" sz="2800" b="1" dirty="0">
                  <a:solidFill>
                    <a:srgbClr val="000000"/>
                  </a:solidFill>
                  <a:latin typeface="幼圆" pitchFamily="49" charset="-122"/>
                  <a:ea typeface="幼圆" pitchFamily="49" charset="-122"/>
                </a:rPr>
                <a:t>？</a:t>
              </a:r>
              <a:endParaRPr lang="zh-CN" altLang="en-US" sz="2800" b="1" baseline="-20000" dirty="0">
                <a:solidFill>
                  <a:srgbClr val="000000"/>
                </a:solidFill>
                <a:latin typeface="幼圆" pitchFamily="49" charset="-122"/>
                <a:ea typeface="幼圆" pitchFamily="49" charset="-122"/>
              </a:endParaRPr>
            </a:p>
          </p:txBody>
        </p:sp>
        <p:sp>
          <p:nvSpPr>
            <p:cNvPr id="20512" name="Text Box 44">
              <a:extLst>
                <a:ext uri="{FF2B5EF4-FFF2-40B4-BE49-F238E27FC236}">
                  <a16:creationId xmlns:a16="http://schemas.microsoft.com/office/drawing/2014/main" id="{70F700E8-2AA0-756C-8C6B-4CD3380B006D}"/>
                </a:ext>
              </a:extLst>
            </p:cNvPr>
            <p:cNvSpPr txBox="1">
              <a:spLocks noChangeArrowheads="1"/>
            </p:cNvSpPr>
            <p:nvPr/>
          </p:nvSpPr>
          <p:spPr bwMode="auto">
            <a:xfrm>
              <a:off x="2472" y="3022"/>
              <a:ext cx="545" cy="2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dirty="0">
                  <a:solidFill>
                    <a:srgbClr val="000000"/>
                  </a:solidFill>
                  <a:latin typeface="幼圆" pitchFamily="49" charset="-122"/>
                  <a:ea typeface="幼圆" pitchFamily="49" charset="-122"/>
                </a:rPr>
                <a:t>折现</a:t>
              </a:r>
            </a:p>
          </p:txBody>
        </p:sp>
      </p:grpSp>
      <p:grpSp>
        <p:nvGrpSpPr>
          <p:cNvPr id="132141" name="Group 45">
            <a:extLst>
              <a:ext uri="{FF2B5EF4-FFF2-40B4-BE49-F238E27FC236}">
                <a16:creationId xmlns:a16="http://schemas.microsoft.com/office/drawing/2014/main" id="{CD4A4E01-E7E1-D523-DB2C-33CC14ABB172}"/>
              </a:ext>
            </a:extLst>
          </p:cNvPr>
          <p:cNvGrpSpPr>
            <a:grpSpLocks/>
          </p:cNvGrpSpPr>
          <p:nvPr/>
        </p:nvGrpSpPr>
        <p:grpSpPr bwMode="auto">
          <a:xfrm>
            <a:off x="5700711" y="4236922"/>
            <a:ext cx="4872037" cy="1757363"/>
            <a:chOff x="2691" y="2369"/>
            <a:chExt cx="3069" cy="1107"/>
          </a:xfrm>
        </p:grpSpPr>
        <p:grpSp>
          <p:nvGrpSpPr>
            <p:cNvPr id="20496" name="Group 46">
              <a:extLst>
                <a:ext uri="{FF2B5EF4-FFF2-40B4-BE49-F238E27FC236}">
                  <a16:creationId xmlns:a16="http://schemas.microsoft.com/office/drawing/2014/main" id="{0C6EDBB8-00A4-D6F2-8C22-5D0A43931C05}"/>
                </a:ext>
              </a:extLst>
            </p:cNvPr>
            <p:cNvGrpSpPr>
              <a:grpSpLocks/>
            </p:cNvGrpSpPr>
            <p:nvPr/>
          </p:nvGrpSpPr>
          <p:grpSpPr bwMode="auto">
            <a:xfrm>
              <a:off x="2691" y="2369"/>
              <a:ext cx="3069" cy="1107"/>
              <a:chOff x="2643" y="2475"/>
              <a:chExt cx="3069" cy="1107"/>
            </a:xfrm>
          </p:grpSpPr>
          <p:sp>
            <p:nvSpPr>
              <p:cNvPr id="20498" name="Text Box 47">
                <a:extLst>
                  <a:ext uri="{FF2B5EF4-FFF2-40B4-BE49-F238E27FC236}">
                    <a16:creationId xmlns:a16="http://schemas.microsoft.com/office/drawing/2014/main" id="{7F2732B8-ED38-A4C7-B070-6055D1CC955D}"/>
                  </a:ext>
                </a:extLst>
              </p:cNvPr>
              <p:cNvSpPr txBox="1">
                <a:spLocks noChangeArrowheads="1"/>
              </p:cNvSpPr>
              <p:nvPr/>
            </p:nvSpPr>
            <p:spPr bwMode="auto">
              <a:xfrm>
                <a:off x="2788" y="3332"/>
                <a:ext cx="72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dirty="0">
                    <a:solidFill>
                      <a:srgbClr val="000000"/>
                    </a:solidFill>
                    <a:latin typeface="幼圆" pitchFamily="49" charset="-122"/>
                    <a:ea typeface="幼圆" pitchFamily="49" charset="-122"/>
                  </a:rPr>
                  <a:t>CI-CO</a:t>
                </a:r>
                <a:endParaRPr lang="en-US" altLang="zh-CN" sz="2000" baseline="-20000" dirty="0">
                  <a:solidFill>
                    <a:srgbClr val="000000"/>
                  </a:solidFill>
                  <a:latin typeface="幼圆" pitchFamily="49" charset="-122"/>
                  <a:ea typeface="幼圆" pitchFamily="49" charset="-122"/>
                </a:endParaRPr>
              </a:p>
            </p:txBody>
          </p:sp>
          <p:grpSp>
            <p:nvGrpSpPr>
              <p:cNvPr id="20499" name="Group 48">
                <a:extLst>
                  <a:ext uri="{FF2B5EF4-FFF2-40B4-BE49-F238E27FC236}">
                    <a16:creationId xmlns:a16="http://schemas.microsoft.com/office/drawing/2014/main" id="{6187D5A3-A9AD-EA57-4A1C-E9CB661478F1}"/>
                  </a:ext>
                </a:extLst>
              </p:cNvPr>
              <p:cNvGrpSpPr>
                <a:grpSpLocks/>
              </p:cNvGrpSpPr>
              <p:nvPr/>
            </p:nvGrpSpPr>
            <p:grpSpPr bwMode="auto">
              <a:xfrm>
                <a:off x="2643" y="2706"/>
                <a:ext cx="3069" cy="363"/>
                <a:chOff x="2643" y="2706"/>
                <a:chExt cx="3069" cy="363"/>
              </a:xfrm>
            </p:grpSpPr>
            <p:sp>
              <p:nvSpPr>
                <p:cNvPr id="20503" name="Text Box 49">
                  <a:extLst>
                    <a:ext uri="{FF2B5EF4-FFF2-40B4-BE49-F238E27FC236}">
                      <a16:creationId xmlns:a16="http://schemas.microsoft.com/office/drawing/2014/main" id="{D0817174-F0D5-A599-1E15-1B88D0FA31F4}"/>
                    </a:ext>
                  </a:extLst>
                </p:cNvPr>
                <p:cNvSpPr txBox="1">
                  <a:spLocks noChangeArrowheads="1"/>
                </p:cNvSpPr>
                <p:nvPr/>
              </p:nvSpPr>
              <p:spPr bwMode="auto">
                <a:xfrm>
                  <a:off x="2643" y="2718"/>
                  <a:ext cx="240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dirty="0">
                      <a:solidFill>
                        <a:srgbClr val="000000"/>
                      </a:solidFill>
                      <a:latin typeface="幼圆" pitchFamily="49" charset="-122"/>
                      <a:ea typeface="幼圆" pitchFamily="49" charset="-122"/>
                    </a:rPr>
                    <a:t>0   1   </a:t>
                  </a:r>
                  <a:r>
                    <a:rPr lang="zh-CN" altLang="en-US" sz="2000" dirty="0">
                      <a:solidFill>
                        <a:srgbClr val="000000"/>
                      </a:solidFill>
                      <a:latin typeface="幼圆" pitchFamily="49" charset="-122"/>
                      <a:ea typeface="幼圆" pitchFamily="49" charset="-122"/>
                    </a:rPr>
                    <a:t> </a:t>
                  </a:r>
                  <a:r>
                    <a:rPr lang="en-US" altLang="zh-CN" sz="2000" dirty="0">
                      <a:solidFill>
                        <a:srgbClr val="000000"/>
                      </a:solidFill>
                      <a:latin typeface="幼圆" pitchFamily="49" charset="-122"/>
                      <a:ea typeface="幼圆" pitchFamily="49" charset="-122"/>
                    </a:rPr>
                    <a:t>2   </a:t>
                  </a:r>
                  <a:r>
                    <a:rPr lang="zh-CN" altLang="en-US" sz="2000" dirty="0">
                      <a:solidFill>
                        <a:srgbClr val="000000"/>
                      </a:solidFill>
                      <a:latin typeface="幼圆" pitchFamily="49" charset="-122"/>
                      <a:ea typeface="幼圆" pitchFamily="49" charset="-122"/>
                    </a:rPr>
                    <a:t>  </a:t>
                  </a:r>
                  <a:r>
                    <a:rPr lang="en-US" altLang="zh-CN" sz="2000" dirty="0">
                      <a:solidFill>
                        <a:srgbClr val="000000"/>
                      </a:solidFill>
                      <a:latin typeface="幼圆" pitchFamily="49" charset="-122"/>
                      <a:ea typeface="幼圆" pitchFamily="49" charset="-122"/>
                    </a:rPr>
                    <a:t>3</a:t>
                  </a:r>
                </a:p>
              </p:txBody>
            </p:sp>
            <p:sp>
              <p:nvSpPr>
                <p:cNvPr id="20504" name="Text Box 50">
                  <a:extLst>
                    <a:ext uri="{FF2B5EF4-FFF2-40B4-BE49-F238E27FC236}">
                      <a16:creationId xmlns:a16="http://schemas.microsoft.com/office/drawing/2014/main" id="{BB7CCD85-DA5D-8843-1CE7-F907E684A49F}"/>
                    </a:ext>
                  </a:extLst>
                </p:cNvPr>
                <p:cNvSpPr txBox="1">
                  <a:spLocks noChangeArrowheads="1"/>
                </p:cNvSpPr>
                <p:nvPr/>
              </p:nvSpPr>
              <p:spPr bwMode="auto">
                <a:xfrm>
                  <a:off x="5077" y="2766"/>
                  <a:ext cx="63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rgbClr val="000000"/>
                      </a:solidFill>
                      <a:latin typeface="幼圆" pitchFamily="49" charset="-122"/>
                      <a:ea typeface="幼圆" pitchFamily="49" charset="-122"/>
                    </a:rPr>
                    <a:t>n</a:t>
                  </a:r>
                </a:p>
              </p:txBody>
            </p:sp>
            <p:sp>
              <p:nvSpPr>
                <p:cNvPr id="20505" name="Line 51">
                  <a:extLst>
                    <a:ext uri="{FF2B5EF4-FFF2-40B4-BE49-F238E27FC236}">
                      <a16:creationId xmlns:a16="http://schemas.microsoft.com/office/drawing/2014/main" id="{AC682E20-2B40-C6E3-044F-E8F437806240}"/>
                    </a:ext>
                  </a:extLst>
                </p:cNvPr>
                <p:cNvSpPr>
                  <a:spLocks noChangeShapeType="1"/>
                </p:cNvSpPr>
                <p:nvPr/>
              </p:nvSpPr>
              <p:spPr bwMode="auto">
                <a:xfrm>
                  <a:off x="2679" y="2933"/>
                  <a:ext cx="167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06" name="Line 52">
                  <a:extLst>
                    <a:ext uri="{FF2B5EF4-FFF2-40B4-BE49-F238E27FC236}">
                      <a16:creationId xmlns:a16="http://schemas.microsoft.com/office/drawing/2014/main" id="{CAA451B7-2060-E61B-00A7-6EB49C4F1B06}"/>
                    </a:ext>
                  </a:extLst>
                </p:cNvPr>
                <p:cNvSpPr>
                  <a:spLocks noChangeShapeType="1"/>
                </p:cNvSpPr>
                <p:nvPr/>
              </p:nvSpPr>
              <p:spPr bwMode="auto">
                <a:xfrm flipV="1">
                  <a:off x="4358" y="2706"/>
                  <a:ext cx="136" cy="22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07" name="Line 53">
                  <a:extLst>
                    <a:ext uri="{FF2B5EF4-FFF2-40B4-BE49-F238E27FC236}">
                      <a16:creationId xmlns:a16="http://schemas.microsoft.com/office/drawing/2014/main" id="{859D80DC-C8B9-6901-316E-65D5185AE029}"/>
                    </a:ext>
                  </a:extLst>
                </p:cNvPr>
                <p:cNvSpPr>
                  <a:spLocks noChangeShapeType="1"/>
                </p:cNvSpPr>
                <p:nvPr/>
              </p:nvSpPr>
              <p:spPr bwMode="auto">
                <a:xfrm>
                  <a:off x="4494" y="2706"/>
                  <a:ext cx="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08" name="Line 54">
                  <a:extLst>
                    <a:ext uri="{FF2B5EF4-FFF2-40B4-BE49-F238E27FC236}">
                      <a16:creationId xmlns:a16="http://schemas.microsoft.com/office/drawing/2014/main" id="{01D31EFB-0727-874E-898B-4284F2016C80}"/>
                    </a:ext>
                  </a:extLst>
                </p:cNvPr>
                <p:cNvSpPr>
                  <a:spLocks noChangeShapeType="1"/>
                </p:cNvSpPr>
                <p:nvPr/>
              </p:nvSpPr>
              <p:spPr bwMode="auto">
                <a:xfrm flipV="1">
                  <a:off x="4494" y="2888"/>
                  <a:ext cx="91" cy="18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09" name="Line 55">
                  <a:extLst>
                    <a:ext uri="{FF2B5EF4-FFF2-40B4-BE49-F238E27FC236}">
                      <a16:creationId xmlns:a16="http://schemas.microsoft.com/office/drawing/2014/main" id="{5A32E784-3DD4-34C2-EDD1-CF7331738FE6}"/>
                    </a:ext>
                  </a:extLst>
                </p:cNvPr>
                <p:cNvSpPr>
                  <a:spLocks noChangeShapeType="1"/>
                </p:cNvSpPr>
                <p:nvPr/>
              </p:nvSpPr>
              <p:spPr bwMode="auto">
                <a:xfrm>
                  <a:off x="4576" y="2897"/>
                  <a:ext cx="544"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0500" name="Line 56">
                <a:extLst>
                  <a:ext uri="{FF2B5EF4-FFF2-40B4-BE49-F238E27FC236}">
                    <a16:creationId xmlns:a16="http://schemas.microsoft.com/office/drawing/2014/main" id="{D51146FA-B4E7-6060-7F88-2893759E22CE}"/>
                  </a:ext>
                </a:extLst>
              </p:cNvPr>
              <p:cNvSpPr>
                <a:spLocks noChangeShapeType="1"/>
              </p:cNvSpPr>
              <p:nvPr/>
            </p:nvSpPr>
            <p:spPr bwMode="auto">
              <a:xfrm>
                <a:off x="3024" y="2931"/>
                <a:ext cx="0" cy="454"/>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01" name="Line 57">
                <a:extLst>
                  <a:ext uri="{FF2B5EF4-FFF2-40B4-BE49-F238E27FC236}">
                    <a16:creationId xmlns:a16="http://schemas.microsoft.com/office/drawing/2014/main" id="{BA5B34EB-1779-B400-69BF-ECA4EC772261}"/>
                  </a:ext>
                </a:extLst>
              </p:cNvPr>
              <p:cNvSpPr>
                <a:spLocks noChangeShapeType="1"/>
              </p:cNvSpPr>
              <p:nvPr/>
            </p:nvSpPr>
            <p:spPr bwMode="auto">
              <a:xfrm>
                <a:off x="3384" y="2931"/>
                <a:ext cx="0" cy="454"/>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502" name="Line 58">
                <a:extLst>
                  <a:ext uri="{FF2B5EF4-FFF2-40B4-BE49-F238E27FC236}">
                    <a16:creationId xmlns:a16="http://schemas.microsoft.com/office/drawing/2014/main" id="{01D73224-C436-B7BC-931A-DAAF86B92E9E}"/>
                  </a:ext>
                </a:extLst>
              </p:cNvPr>
              <p:cNvSpPr>
                <a:spLocks noChangeShapeType="1"/>
              </p:cNvSpPr>
              <p:nvPr/>
            </p:nvSpPr>
            <p:spPr bwMode="auto">
              <a:xfrm>
                <a:off x="3712" y="2475"/>
                <a:ext cx="0" cy="454"/>
              </a:xfrm>
              <a:prstGeom prst="line">
                <a:avLst/>
              </a:prstGeom>
              <a:noFill/>
              <a:ln w="2857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0497" name="Text Box 59">
              <a:extLst>
                <a:ext uri="{FF2B5EF4-FFF2-40B4-BE49-F238E27FC236}">
                  <a16:creationId xmlns:a16="http://schemas.microsoft.com/office/drawing/2014/main" id="{B7ADD9B3-E629-457B-677A-BD512CE186A3}"/>
                </a:ext>
              </a:extLst>
            </p:cNvPr>
            <p:cNvSpPr txBox="1">
              <a:spLocks noChangeArrowheads="1"/>
            </p:cNvSpPr>
            <p:nvPr/>
          </p:nvSpPr>
          <p:spPr bwMode="auto">
            <a:xfrm>
              <a:off x="4196" y="2403"/>
              <a:ext cx="817" cy="2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b="1">
                  <a:solidFill>
                    <a:srgbClr val="000000"/>
                  </a:solidFill>
                  <a:latin typeface="幼圆" pitchFamily="49" charset="-122"/>
                  <a:ea typeface="幼圆" pitchFamily="49" charset="-122"/>
                </a:rPr>
                <a:t>i</a:t>
              </a:r>
              <a:r>
                <a:rPr lang="zh-CN" altLang="en-US" sz="2000" b="1">
                  <a:solidFill>
                    <a:srgbClr val="000000"/>
                  </a:solidFill>
                  <a:latin typeface="幼圆" pitchFamily="49" charset="-122"/>
                  <a:ea typeface="幼圆" pitchFamily="49" charset="-122"/>
                </a:rPr>
                <a:t>＝</a:t>
              </a:r>
              <a:r>
                <a:rPr lang="en-US" altLang="zh-CN" sz="2000" b="1">
                  <a:solidFill>
                    <a:srgbClr val="000000"/>
                  </a:solidFill>
                  <a:latin typeface="幼圆" pitchFamily="49" charset="-122"/>
                  <a:ea typeface="幼圆" pitchFamily="49" charset="-122"/>
                </a:rPr>
                <a:t>10</a:t>
              </a:r>
              <a:r>
                <a:rPr lang="zh-CN" altLang="en-US" sz="2000" b="1">
                  <a:solidFill>
                    <a:srgbClr val="000000"/>
                  </a:solidFill>
                  <a:latin typeface="幼圆" pitchFamily="49" charset="-122"/>
                  <a:ea typeface="幼圆" pitchFamily="49" charset="-122"/>
                </a:rPr>
                <a:t>％</a:t>
              </a:r>
            </a:p>
          </p:txBody>
        </p:sp>
      </p:grpSp>
      <p:sp>
        <p:nvSpPr>
          <p:cNvPr id="132156" name="Rectangle 60">
            <a:extLst>
              <a:ext uri="{FF2B5EF4-FFF2-40B4-BE49-F238E27FC236}">
                <a16:creationId xmlns:a16="http://schemas.microsoft.com/office/drawing/2014/main" id="{A07AECD0-5D44-88EE-667E-E36E74A975E8}"/>
              </a:ext>
            </a:extLst>
          </p:cNvPr>
          <p:cNvSpPr>
            <a:spLocks noChangeArrowheads="1"/>
          </p:cNvSpPr>
          <p:nvPr/>
        </p:nvSpPr>
        <p:spPr bwMode="auto">
          <a:xfrm>
            <a:off x="768350" y="1333500"/>
            <a:ext cx="4176713"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chemeClr val="tx1"/>
              </a:buClr>
              <a:buSzPct val="70000"/>
            </a:pPr>
            <a:r>
              <a:rPr kumimoji="0" lang="en-US" altLang="zh-CN" sz="2400" b="1" dirty="0">
                <a:latin typeface="幼圆" pitchFamily="49" charset="-122"/>
                <a:ea typeface="幼圆" pitchFamily="49" charset="-122"/>
              </a:rPr>
              <a:t>5.</a:t>
            </a:r>
            <a:r>
              <a:rPr kumimoji="0" lang="zh-CN" altLang="en-US" sz="2400" b="1" dirty="0">
                <a:latin typeface="幼圆" pitchFamily="49" charset="-122"/>
                <a:ea typeface="幼圆" pitchFamily="49" charset="-122"/>
              </a:rPr>
              <a:t>净现值（</a:t>
            </a:r>
            <a:r>
              <a:rPr kumimoji="0" lang="en-US" altLang="zh-CN" sz="2400" b="1" dirty="0">
                <a:latin typeface="幼圆" pitchFamily="49" charset="-122"/>
                <a:ea typeface="幼圆" pitchFamily="49" charset="-122"/>
              </a:rPr>
              <a:t>NPV</a:t>
            </a:r>
            <a:r>
              <a:rPr kumimoji="0" lang="zh-CN" altLang="en-US" sz="2400" b="1" dirty="0">
                <a:latin typeface="幼圆" pitchFamily="49" charset="-122"/>
                <a:ea typeface="幼圆" pitchFamily="49" charset="-122"/>
              </a:rPr>
              <a:t>）</a:t>
            </a:r>
          </a:p>
        </p:txBody>
      </p:sp>
    </p:spTree>
  </p:cSld>
  <p:clrMapOvr>
    <a:masterClrMapping/>
  </p:clrMapOvr>
  <p:transition spd="slow">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B041C36A-4CA7-A0B6-785E-05B8D0AD222E}"/>
              </a:ext>
            </a:extLst>
          </p:cNvPr>
          <p:cNvSpPr>
            <a:spLocks noGrp="1"/>
          </p:cNvSpPr>
          <p:nvPr>
            <p:ph type="sldNum" sz="quarter" idx="10"/>
          </p:nvPr>
        </p:nvSpPr>
        <p:spPr>
          <a:xfrm>
            <a:off x="5054600" y="60960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6CB8E96-2338-F34F-ACDF-16DF42B9F2E9}" type="slidenum">
              <a:rPr kumimoji="0" lang="en-US" altLang="zh-CN" sz="1000">
                <a:solidFill>
                  <a:schemeClr val="bg2"/>
                </a:solidFill>
                <a:ea typeface="华文行楷" panose="02010800040101010101" pitchFamily="2" charset="-122"/>
              </a:rPr>
              <a:pPr>
                <a:spcBef>
                  <a:spcPct val="0"/>
                </a:spcBef>
                <a:buClrTx/>
                <a:buSzTx/>
                <a:buFontTx/>
                <a:buNone/>
              </a:pPr>
              <a:t>18</a:t>
            </a:fld>
            <a:endParaRPr kumimoji="0" lang="en-US" altLang="zh-CN" sz="1000">
              <a:solidFill>
                <a:schemeClr val="bg2"/>
              </a:solidFill>
              <a:ea typeface="华文行楷" panose="02010800040101010101" pitchFamily="2" charset="-122"/>
            </a:endParaRPr>
          </a:p>
        </p:txBody>
      </p:sp>
      <p:sp>
        <p:nvSpPr>
          <p:cNvPr id="21507" name="Rectangle 2">
            <a:extLst>
              <a:ext uri="{FF2B5EF4-FFF2-40B4-BE49-F238E27FC236}">
                <a16:creationId xmlns:a16="http://schemas.microsoft.com/office/drawing/2014/main" id="{7CF08E58-6437-C4CA-EA41-F9EF8A0F14BF}"/>
              </a:ext>
            </a:extLst>
          </p:cNvPr>
          <p:cNvSpPr>
            <a:spLocks noGrp="1" noChangeArrowheads="1"/>
          </p:cNvSpPr>
          <p:nvPr>
            <p:ph type="title"/>
          </p:nvPr>
        </p:nvSpPr>
        <p:spPr/>
        <p:txBody>
          <a:bodyPr/>
          <a:lstStyle/>
          <a:p>
            <a:pPr eaLnBrk="1" hangingPunct="1"/>
            <a:r>
              <a:rPr lang="zh-CN" altLang="en-US"/>
              <a:t>盈利能力分析指标</a:t>
            </a:r>
          </a:p>
        </p:txBody>
      </p:sp>
      <p:sp>
        <p:nvSpPr>
          <p:cNvPr id="133127" name="Rectangle 7">
            <a:extLst>
              <a:ext uri="{FF2B5EF4-FFF2-40B4-BE49-F238E27FC236}">
                <a16:creationId xmlns:a16="http://schemas.microsoft.com/office/drawing/2014/main" id="{83CE6153-4FB1-EE43-1410-9F9DAB5BE788}"/>
              </a:ext>
            </a:extLst>
          </p:cNvPr>
          <p:cNvSpPr>
            <a:spLocks noChangeArrowheads="1"/>
          </p:cNvSpPr>
          <p:nvPr/>
        </p:nvSpPr>
        <p:spPr bwMode="auto">
          <a:xfrm>
            <a:off x="200345" y="1952005"/>
            <a:ext cx="3197226"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dirty="0">
                <a:solidFill>
                  <a:srgbClr val="000000"/>
                </a:solidFill>
                <a:latin typeface="幼圆" pitchFamily="49" charset="-122"/>
                <a:ea typeface="幼圆" pitchFamily="49" charset="-122"/>
              </a:rPr>
              <a:t>（</a:t>
            </a:r>
            <a:r>
              <a:rPr lang="en-US" altLang="zh-CN" sz="2000" b="1" dirty="0">
                <a:solidFill>
                  <a:srgbClr val="000000"/>
                </a:solidFill>
                <a:latin typeface="幼圆" pitchFamily="49" charset="-122"/>
                <a:ea typeface="幼圆" pitchFamily="49" charset="-122"/>
              </a:rPr>
              <a:t>2</a:t>
            </a:r>
            <a:r>
              <a:rPr lang="zh-CN" altLang="en-US" sz="2000" b="1" dirty="0">
                <a:solidFill>
                  <a:srgbClr val="000000"/>
                </a:solidFill>
                <a:latin typeface="幼圆" pitchFamily="49" charset="-122"/>
                <a:ea typeface="幼圆" pitchFamily="49" charset="-122"/>
              </a:rPr>
              <a:t>）判别准则：</a:t>
            </a:r>
          </a:p>
        </p:txBody>
      </p:sp>
      <p:sp>
        <p:nvSpPr>
          <p:cNvPr id="133128" name="Rectangle 8">
            <a:extLst>
              <a:ext uri="{FF2B5EF4-FFF2-40B4-BE49-F238E27FC236}">
                <a16:creationId xmlns:a16="http://schemas.microsoft.com/office/drawing/2014/main" id="{519040F5-95B5-816C-A85B-7373778CDA62}"/>
              </a:ext>
            </a:extLst>
          </p:cNvPr>
          <p:cNvSpPr>
            <a:spLocks noChangeArrowheads="1"/>
          </p:cNvSpPr>
          <p:nvPr/>
        </p:nvSpPr>
        <p:spPr bwMode="auto">
          <a:xfrm>
            <a:off x="2351089" y="1358901"/>
            <a:ext cx="5832475" cy="396875"/>
          </a:xfrm>
          <a:prstGeom prst="rect">
            <a:avLst/>
          </a:prstGeom>
          <a:gradFill rotWithShape="1">
            <a:gsLst>
              <a:gs pos="0">
                <a:srgbClr val="CCFFFF"/>
              </a:gs>
              <a:gs pos="50000">
                <a:srgbClr val="FFFFFF"/>
              </a:gs>
              <a:gs pos="100000">
                <a:srgbClr val="CCFFFF"/>
              </a:gs>
            </a:gsLst>
            <a:lin ang="5400000" scaled="1"/>
          </a:gradFill>
          <a:ln w="9525">
            <a:miter lim="800000"/>
            <a:headEnd/>
            <a:tailEnd/>
          </a:ln>
          <a:effectLst/>
          <a:scene3d>
            <a:camera prst="legacyPerspectiveTopRight"/>
            <a:lightRig rig="legacyFlat3" dir="b"/>
          </a:scene3d>
          <a:sp3d extrusionH="1000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spAutoFit/>
            <a:flatTx/>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a:solidFill>
                  <a:srgbClr val="000000"/>
                </a:solidFill>
                <a:latin typeface="幼圆" pitchFamily="49" charset="-122"/>
                <a:ea typeface="幼圆" pitchFamily="49" charset="-122"/>
              </a:rPr>
              <a:t>净现值（</a:t>
            </a:r>
            <a:r>
              <a:rPr lang="en-US" altLang="zh-CN" sz="2000" b="1">
                <a:solidFill>
                  <a:srgbClr val="000000"/>
                </a:solidFill>
                <a:latin typeface="幼圆" pitchFamily="49" charset="-122"/>
                <a:ea typeface="幼圆" pitchFamily="49" charset="-122"/>
              </a:rPr>
              <a:t>NPV</a:t>
            </a:r>
            <a:r>
              <a:rPr lang="zh-CN" altLang="en-US" sz="2000" b="1">
                <a:solidFill>
                  <a:srgbClr val="000000"/>
                </a:solidFill>
                <a:latin typeface="幼圆" pitchFamily="49" charset="-122"/>
                <a:ea typeface="幼圆" pitchFamily="49" charset="-122"/>
              </a:rPr>
              <a:t>）是评价项目盈利能力的绝对指标。</a:t>
            </a:r>
          </a:p>
        </p:txBody>
      </p:sp>
      <p:sp>
        <p:nvSpPr>
          <p:cNvPr id="133129" name="Rectangle 9">
            <a:extLst>
              <a:ext uri="{FF2B5EF4-FFF2-40B4-BE49-F238E27FC236}">
                <a16:creationId xmlns:a16="http://schemas.microsoft.com/office/drawing/2014/main" id="{A3E376D8-E6C5-8E36-1296-827B05CF8C6F}"/>
              </a:ext>
            </a:extLst>
          </p:cNvPr>
          <p:cNvSpPr>
            <a:spLocks noChangeArrowheads="1"/>
          </p:cNvSpPr>
          <p:nvPr/>
        </p:nvSpPr>
        <p:spPr bwMode="auto">
          <a:xfrm>
            <a:off x="1495816" y="2608015"/>
            <a:ext cx="9022567" cy="1946110"/>
          </a:xfrm>
          <a:prstGeom prst="rect">
            <a:avLst/>
          </a:prstGeom>
          <a:solidFill>
            <a:srgbClr val="CCFFFF"/>
          </a:soli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wrap="square">
            <a:spAutoFit/>
            <a:flatTx/>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buClrTx/>
              <a:buSzTx/>
              <a:buFontTx/>
              <a:buNone/>
            </a:pPr>
            <a:r>
              <a:rPr lang="zh-CN" altLang="en-US" sz="2000" b="1" dirty="0">
                <a:solidFill>
                  <a:schemeClr val="tx1"/>
                </a:solidFill>
                <a:latin typeface="幼圆" pitchFamily="49" charset="-122"/>
                <a:ea typeface="幼圆" pitchFamily="49" charset="-122"/>
              </a:rPr>
              <a:t>对单方案来说，</a:t>
            </a:r>
            <a:r>
              <a:rPr lang="en-US" altLang="zh-CN" sz="2000" b="1" dirty="0">
                <a:solidFill>
                  <a:schemeClr val="tx1"/>
                </a:solidFill>
                <a:latin typeface="幼圆" pitchFamily="49" charset="-122"/>
                <a:ea typeface="幼圆" pitchFamily="49" charset="-122"/>
              </a:rPr>
              <a:t>NPV≥0</a:t>
            </a:r>
            <a:r>
              <a:rPr lang="zh-CN" altLang="en-US" sz="2000" b="1" dirty="0">
                <a:solidFill>
                  <a:schemeClr val="tx1"/>
                </a:solidFill>
                <a:latin typeface="幼圆" pitchFamily="49" charset="-122"/>
                <a:ea typeface="幼圆" pitchFamily="49" charset="-122"/>
              </a:rPr>
              <a:t>，说明</a:t>
            </a:r>
            <a:r>
              <a:rPr kumimoji="0" lang="zh-CN" altLang="en-US" sz="2000" b="1" dirty="0">
                <a:solidFill>
                  <a:schemeClr val="tx1"/>
                </a:solidFill>
                <a:latin typeface="幼圆" pitchFamily="49" charset="-122"/>
                <a:ea typeface="幼圆" pitchFamily="49" charset="-122"/>
              </a:rPr>
              <a:t>该方案能满足基准收益率要求的盈利水平且还能得到超额收益，故方案可行</a:t>
            </a:r>
            <a:r>
              <a:rPr lang="zh-CN" altLang="en-US" sz="2000" b="1" dirty="0">
                <a:solidFill>
                  <a:schemeClr val="tx1"/>
                </a:solidFill>
                <a:latin typeface="幼圆" pitchFamily="49" charset="-122"/>
                <a:ea typeface="幼圆" pitchFamily="49" charset="-122"/>
              </a:rPr>
              <a:t>； </a:t>
            </a:r>
          </a:p>
          <a:p>
            <a:pPr eaLnBrk="1" hangingPunct="1">
              <a:lnSpc>
                <a:spcPct val="150000"/>
              </a:lnSpc>
              <a:buClrTx/>
              <a:buSzTx/>
              <a:buFontTx/>
              <a:buNone/>
            </a:pPr>
            <a:r>
              <a:rPr kumimoji="0" lang="en-US" altLang="zh-CN" sz="2000" b="1" i="1" dirty="0">
                <a:solidFill>
                  <a:schemeClr val="tx1"/>
                </a:solidFill>
                <a:latin typeface="幼圆" pitchFamily="49" charset="-122"/>
                <a:ea typeface="幼圆" pitchFamily="49" charset="-122"/>
              </a:rPr>
              <a:t>NPV</a:t>
            </a:r>
            <a:r>
              <a:rPr kumimoji="0" lang="zh-CN" altLang="en-US" sz="2000" b="1" dirty="0">
                <a:solidFill>
                  <a:schemeClr val="tx1"/>
                </a:solidFill>
                <a:latin typeface="幼圆" pitchFamily="49" charset="-122"/>
                <a:ea typeface="幼圆" pitchFamily="49" charset="-122"/>
              </a:rPr>
              <a:t>＜</a:t>
            </a:r>
            <a:r>
              <a:rPr kumimoji="0" lang="en-US" altLang="zh-CN" sz="2000" b="1" dirty="0">
                <a:solidFill>
                  <a:schemeClr val="tx1"/>
                </a:solidFill>
                <a:latin typeface="幼圆" pitchFamily="49" charset="-122"/>
                <a:ea typeface="幼圆" pitchFamily="49" charset="-122"/>
              </a:rPr>
              <a:t>0</a:t>
            </a:r>
            <a:r>
              <a:rPr kumimoji="0" lang="zh-CN" altLang="en-US" sz="2000" b="1" dirty="0">
                <a:solidFill>
                  <a:schemeClr val="tx1"/>
                </a:solidFill>
                <a:latin typeface="幼圆" pitchFamily="49" charset="-122"/>
                <a:ea typeface="幼圆" pitchFamily="49" charset="-122"/>
              </a:rPr>
              <a:t>时，说明该方案不能满足基准收益率要求的盈利水平，该方案不可行。 </a:t>
            </a:r>
            <a:endParaRPr lang="zh-CN" altLang="en-US" sz="2000" b="1" dirty="0">
              <a:solidFill>
                <a:schemeClr val="tx1"/>
              </a:solidFill>
              <a:latin typeface="幼圆" pitchFamily="49" charset="-122"/>
              <a:ea typeface="幼圆" pitchFamily="49" charset="-122"/>
            </a:endParaRPr>
          </a:p>
          <a:p>
            <a:pPr eaLnBrk="1" hangingPunct="1">
              <a:lnSpc>
                <a:spcPct val="150000"/>
              </a:lnSpc>
              <a:spcBef>
                <a:spcPct val="0"/>
              </a:spcBef>
              <a:buClrTx/>
              <a:buSzTx/>
              <a:buFontTx/>
              <a:buNone/>
            </a:pPr>
            <a:r>
              <a:rPr lang="zh-CN" altLang="en-US" sz="2000" b="1" dirty="0">
                <a:solidFill>
                  <a:schemeClr val="tx1"/>
                </a:solidFill>
                <a:latin typeface="幼圆" pitchFamily="49" charset="-122"/>
                <a:ea typeface="幼圆" pitchFamily="49" charset="-122"/>
              </a:rPr>
              <a:t>多方案比选时，</a:t>
            </a:r>
            <a:r>
              <a:rPr kumimoji="0" lang="en-US" altLang="zh-CN" sz="2000" b="1" dirty="0">
                <a:solidFill>
                  <a:schemeClr val="tx1"/>
                </a:solidFill>
                <a:latin typeface="幼圆" pitchFamily="49" charset="-122"/>
                <a:ea typeface="幼圆" pitchFamily="49" charset="-122"/>
              </a:rPr>
              <a:t>NPV</a:t>
            </a:r>
            <a:r>
              <a:rPr kumimoji="0" lang="zh-CN" altLang="en-US" sz="2000" b="1" dirty="0">
                <a:solidFill>
                  <a:schemeClr val="tx1"/>
                </a:solidFill>
                <a:latin typeface="幼圆" pitchFamily="49" charset="-122"/>
                <a:ea typeface="幼圆" pitchFamily="49" charset="-122"/>
              </a:rPr>
              <a:t>越大的方案相对越优。</a:t>
            </a:r>
          </a:p>
        </p:txBody>
      </p:sp>
      <p:sp>
        <p:nvSpPr>
          <p:cNvPr id="133130" name="AutoShape 10">
            <a:hlinkClick r:id="" action="ppaction://customshow?id=3&amp;return=true" highlightClick="1"/>
            <a:extLst>
              <a:ext uri="{FF2B5EF4-FFF2-40B4-BE49-F238E27FC236}">
                <a16:creationId xmlns:a16="http://schemas.microsoft.com/office/drawing/2014/main" id="{61EDA1BF-4A4F-BD7E-2137-00C5D0B6154F}"/>
              </a:ext>
            </a:extLst>
          </p:cNvPr>
          <p:cNvSpPr>
            <a:spLocks noChangeArrowheads="1"/>
          </p:cNvSpPr>
          <p:nvPr/>
        </p:nvSpPr>
        <p:spPr bwMode="auto">
          <a:xfrm>
            <a:off x="9874250" y="1427163"/>
            <a:ext cx="719138" cy="360362"/>
          </a:xfrm>
          <a:prstGeom prst="actionButtonBlank">
            <a:avLst/>
          </a:prstGeom>
          <a:solidFill>
            <a:srgbClr val="036D7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FFFF"/>
                </a:solidFill>
                <a:latin typeface="幼圆" pitchFamily="49" charset="-122"/>
                <a:ea typeface="幼圆" pitchFamily="49" charset="-122"/>
              </a:rPr>
              <a:t>例题</a:t>
            </a:r>
          </a:p>
        </p:txBody>
      </p:sp>
      <p:sp>
        <p:nvSpPr>
          <p:cNvPr id="2" name="Rectangle 9">
            <a:extLst>
              <a:ext uri="{FF2B5EF4-FFF2-40B4-BE49-F238E27FC236}">
                <a16:creationId xmlns:a16="http://schemas.microsoft.com/office/drawing/2014/main" id="{172815FF-1EB1-011B-9254-FFAD730B89C0}"/>
              </a:ext>
            </a:extLst>
          </p:cNvPr>
          <p:cNvSpPr>
            <a:spLocks noChangeArrowheads="1"/>
          </p:cNvSpPr>
          <p:nvPr/>
        </p:nvSpPr>
        <p:spPr bwMode="auto">
          <a:xfrm>
            <a:off x="1495816" y="4901646"/>
            <a:ext cx="7834313" cy="14229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flatTx/>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buClrTx/>
              <a:buSzTx/>
              <a:buFontTx/>
              <a:buNone/>
            </a:pPr>
            <a:r>
              <a:rPr lang="zh-CN" altLang="en-US" sz="2000" b="1" dirty="0">
                <a:solidFill>
                  <a:schemeClr val="tx1"/>
                </a:solidFill>
                <a:latin typeface="幼圆" pitchFamily="49" charset="-122"/>
                <a:ea typeface="幼圆" pitchFamily="49" charset="-122"/>
              </a:rPr>
              <a:t>优点：考虑了资金的时间价值，并全面考虑了项目在整个计算期内的经济情况；</a:t>
            </a:r>
            <a:r>
              <a:rPr kumimoji="0" lang="zh-CN" altLang="en-US" sz="2000" b="1" dirty="0">
                <a:solidFill>
                  <a:schemeClr val="tx1"/>
                </a:solidFill>
                <a:latin typeface="幼圆" pitchFamily="49" charset="-122"/>
                <a:ea typeface="幼圆" pitchFamily="49" charset="-122"/>
              </a:rPr>
              <a:t>经济意义明确，能用货币额反映其盈利水平；评价标准容易确定；适用于项目融资前整体盈利能力分析</a:t>
            </a:r>
            <a:endParaRPr lang="en-US" altLang="zh-CN" sz="2000" b="1" dirty="0">
              <a:solidFill>
                <a:schemeClr val="tx1"/>
              </a:solidFill>
              <a:latin typeface="幼圆" pitchFamily="49" charset="-122"/>
              <a:ea typeface="幼圆" pitchFamily="49" charset="-122"/>
            </a:endParaRPr>
          </a:p>
        </p:txBody>
      </p:sp>
    </p:spTree>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C7CC1EFB-2516-4B20-C0D6-2B74A58239E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98C831E-F0B2-DD47-9E77-BFD9ABCAABFA}" type="slidenum">
              <a:rPr kumimoji="0" lang="en-US" altLang="zh-CN" sz="1000">
                <a:solidFill>
                  <a:schemeClr val="bg2"/>
                </a:solidFill>
                <a:ea typeface="华文行楷" panose="02010800040101010101" pitchFamily="2" charset="-122"/>
              </a:rPr>
              <a:pPr>
                <a:spcBef>
                  <a:spcPct val="0"/>
                </a:spcBef>
                <a:buClrTx/>
                <a:buSzTx/>
                <a:buFontTx/>
                <a:buNone/>
              </a:pPr>
              <a:t>19</a:t>
            </a:fld>
            <a:endParaRPr kumimoji="0" lang="en-US" altLang="zh-CN" sz="1000">
              <a:solidFill>
                <a:schemeClr val="bg2"/>
              </a:solidFill>
              <a:ea typeface="华文行楷" panose="02010800040101010101" pitchFamily="2" charset="-122"/>
            </a:endParaRPr>
          </a:p>
        </p:txBody>
      </p:sp>
      <p:sp>
        <p:nvSpPr>
          <p:cNvPr id="23555" name="Rectangle 2">
            <a:extLst>
              <a:ext uri="{FF2B5EF4-FFF2-40B4-BE49-F238E27FC236}">
                <a16:creationId xmlns:a16="http://schemas.microsoft.com/office/drawing/2014/main" id="{AB39286B-5BFF-CB67-5281-93C1AC6903EF}"/>
              </a:ext>
            </a:extLst>
          </p:cNvPr>
          <p:cNvSpPr>
            <a:spLocks noGrp="1" noChangeArrowheads="1"/>
          </p:cNvSpPr>
          <p:nvPr>
            <p:ph type="title"/>
          </p:nvPr>
        </p:nvSpPr>
        <p:spPr/>
        <p:txBody>
          <a:bodyPr/>
          <a:lstStyle/>
          <a:p>
            <a:pPr eaLnBrk="1" hangingPunct="1"/>
            <a:r>
              <a:rPr lang="zh-CN" altLang="en-US"/>
              <a:t>盈利能力分析指标</a:t>
            </a:r>
          </a:p>
        </p:txBody>
      </p:sp>
      <p:sp>
        <p:nvSpPr>
          <p:cNvPr id="23557" name="Text Box 24">
            <a:extLst>
              <a:ext uri="{FF2B5EF4-FFF2-40B4-BE49-F238E27FC236}">
                <a16:creationId xmlns:a16="http://schemas.microsoft.com/office/drawing/2014/main" id="{21B32C1E-3382-C51A-6D4B-E92279321C4D}"/>
              </a:ext>
            </a:extLst>
          </p:cNvPr>
          <p:cNvSpPr txBox="1">
            <a:spLocks noChangeArrowheads="1"/>
          </p:cNvSpPr>
          <p:nvPr/>
        </p:nvSpPr>
        <p:spPr bwMode="auto">
          <a:xfrm>
            <a:off x="6435725" y="2349501"/>
            <a:ext cx="184150" cy="3968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zh-CN" sz="2000">
              <a:solidFill>
                <a:schemeClr val="tx1"/>
              </a:solidFill>
              <a:latin typeface="幼圆" pitchFamily="49" charset="-122"/>
              <a:ea typeface="幼圆" pitchFamily="49" charset="-122"/>
            </a:endParaRPr>
          </a:p>
        </p:txBody>
      </p:sp>
      <p:sp>
        <p:nvSpPr>
          <p:cNvPr id="23560" name="Rectangle 27">
            <a:extLst>
              <a:ext uri="{FF2B5EF4-FFF2-40B4-BE49-F238E27FC236}">
                <a16:creationId xmlns:a16="http://schemas.microsoft.com/office/drawing/2014/main" id="{CECCFEAC-59BD-7736-A51E-FCCAC219297B}"/>
              </a:ext>
            </a:extLst>
          </p:cNvPr>
          <p:cNvSpPr>
            <a:spLocks noChangeArrowheads="1"/>
          </p:cNvSpPr>
          <p:nvPr/>
        </p:nvSpPr>
        <p:spPr bwMode="auto">
          <a:xfrm>
            <a:off x="1992313" y="1628776"/>
            <a:ext cx="4572000" cy="3968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en-US" altLang="zh-CN" sz="2000">
                <a:solidFill>
                  <a:srgbClr val="000000"/>
                </a:solidFill>
                <a:latin typeface="幼圆" pitchFamily="49" charset="-122"/>
                <a:ea typeface="幼圆" pitchFamily="49" charset="-122"/>
              </a:rPr>
              <a:t>      </a:t>
            </a:r>
          </a:p>
        </p:txBody>
      </p:sp>
      <p:sp>
        <p:nvSpPr>
          <p:cNvPr id="23564" name="Rectangle 40">
            <a:extLst>
              <a:ext uri="{FF2B5EF4-FFF2-40B4-BE49-F238E27FC236}">
                <a16:creationId xmlns:a16="http://schemas.microsoft.com/office/drawing/2014/main" id="{D1627E65-C90B-7E89-0A1F-067FF356C6EB}"/>
              </a:ext>
            </a:extLst>
          </p:cNvPr>
          <p:cNvSpPr>
            <a:spLocks noChangeArrowheads="1"/>
          </p:cNvSpPr>
          <p:nvPr/>
        </p:nvSpPr>
        <p:spPr bwMode="auto">
          <a:xfrm>
            <a:off x="3432175" y="5344469"/>
            <a:ext cx="276038" cy="46166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a:solidFill>
                  <a:srgbClr val="000000"/>
                </a:solidFill>
                <a:latin typeface="幼圆" pitchFamily="49" charset="-122"/>
                <a:ea typeface="幼圆" pitchFamily="49" charset="-122"/>
              </a:rPr>
              <a:t> </a:t>
            </a:r>
          </a:p>
        </p:txBody>
      </p:sp>
      <p:sp>
        <p:nvSpPr>
          <p:cNvPr id="3" name="Text Box 49">
            <a:extLst>
              <a:ext uri="{FF2B5EF4-FFF2-40B4-BE49-F238E27FC236}">
                <a16:creationId xmlns:a16="http://schemas.microsoft.com/office/drawing/2014/main" id="{ACD7084B-9A4F-54F5-25D4-0E524DD41CB3}"/>
              </a:ext>
            </a:extLst>
          </p:cNvPr>
          <p:cNvSpPr txBox="1">
            <a:spLocks noChangeArrowheads="1"/>
          </p:cNvSpPr>
          <p:nvPr/>
        </p:nvSpPr>
        <p:spPr bwMode="auto">
          <a:xfrm>
            <a:off x="229039" y="1401764"/>
            <a:ext cx="38163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dirty="0">
                <a:solidFill>
                  <a:srgbClr val="000000"/>
                </a:solidFill>
                <a:latin typeface="幼圆" pitchFamily="49" charset="-122"/>
                <a:ea typeface="幼圆" pitchFamily="49" charset="-122"/>
              </a:rPr>
              <a:t>（</a:t>
            </a:r>
            <a:r>
              <a:rPr lang="en-US" altLang="zh-CN" sz="2000" b="1" dirty="0">
                <a:solidFill>
                  <a:srgbClr val="000000"/>
                </a:solidFill>
                <a:latin typeface="幼圆" pitchFamily="49" charset="-122"/>
                <a:ea typeface="幼圆" pitchFamily="49" charset="-122"/>
              </a:rPr>
              <a:t>3</a:t>
            </a:r>
            <a:r>
              <a:rPr lang="zh-CN" altLang="en-US" sz="2000" b="1" dirty="0">
                <a:solidFill>
                  <a:srgbClr val="000000"/>
                </a:solidFill>
                <a:latin typeface="幼圆" pitchFamily="49" charset="-122"/>
                <a:ea typeface="幼圆" pitchFamily="49" charset="-122"/>
              </a:rPr>
              <a:t>）要说明的几个问题：</a:t>
            </a:r>
          </a:p>
        </p:txBody>
      </p:sp>
      <p:sp>
        <p:nvSpPr>
          <p:cNvPr id="6" name="文本框 5">
            <a:extLst>
              <a:ext uri="{FF2B5EF4-FFF2-40B4-BE49-F238E27FC236}">
                <a16:creationId xmlns:a16="http://schemas.microsoft.com/office/drawing/2014/main" id="{09F86A40-5A3D-0D58-23AB-CCF7A412B0E7}"/>
              </a:ext>
            </a:extLst>
          </p:cNvPr>
          <p:cNvSpPr txBox="1"/>
          <p:nvPr/>
        </p:nvSpPr>
        <p:spPr>
          <a:xfrm>
            <a:off x="1210999" y="3052390"/>
            <a:ext cx="9366187" cy="753220"/>
          </a:xfrm>
          <a:prstGeom prst="rect">
            <a:avLst/>
          </a:prstGeom>
          <a:noFill/>
        </p:spPr>
        <p:txBody>
          <a:bodyPr wrap="square">
            <a:spAutoFit/>
          </a:bodyPr>
          <a:lstStyle/>
          <a:p>
            <a:pPr algn="just" eaLnBrk="1" hangingPunct="1">
              <a:lnSpc>
                <a:spcPct val="125000"/>
              </a:lnSpc>
              <a:buClrTx/>
              <a:buSzTx/>
              <a:buFontTx/>
              <a:buNone/>
            </a:pPr>
            <a:r>
              <a:rPr lang="zh-CN" altLang="en-US" sz="1800" b="1" dirty="0">
                <a:solidFill>
                  <a:schemeClr val="accent5">
                    <a:lumMod val="25000"/>
                  </a:schemeClr>
                </a:solidFill>
                <a:latin typeface="幼圆" pitchFamily="49" charset="-122"/>
                <a:ea typeface="幼圆" pitchFamily="49" charset="-122"/>
              </a:rPr>
              <a:t>常规项目：</a:t>
            </a:r>
            <a:r>
              <a:rPr lang="zh-CN" altLang="en-US" sz="1800" b="1" dirty="0">
                <a:solidFill>
                  <a:srgbClr val="000000"/>
                </a:solidFill>
                <a:latin typeface="幼圆" pitchFamily="49" charset="-122"/>
                <a:ea typeface="幼圆" pitchFamily="49" charset="-122"/>
              </a:rPr>
              <a:t>计算期内，净现金流量序列符号只变化一次的项目，即</a:t>
            </a:r>
            <a:r>
              <a:rPr lang="zh-CN" altLang="en-US" sz="1800" b="1" dirty="0">
                <a:solidFill>
                  <a:srgbClr val="FF0000"/>
                </a:solidFill>
                <a:latin typeface="幼圆" pitchFamily="49" charset="-122"/>
                <a:ea typeface="幼圆" pitchFamily="49" charset="-122"/>
              </a:rPr>
              <a:t>所有负净现金流量都出现在正净现金流量之前</a:t>
            </a:r>
            <a:r>
              <a:rPr lang="zh-CN" altLang="en-US" sz="1800" b="1" dirty="0">
                <a:solidFill>
                  <a:srgbClr val="000000"/>
                </a:solidFill>
                <a:latin typeface="幼圆" pitchFamily="49" charset="-122"/>
                <a:ea typeface="幼圆" pitchFamily="49" charset="-122"/>
              </a:rPr>
              <a:t> 。</a:t>
            </a:r>
          </a:p>
        </p:txBody>
      </p:sp>
      <p:sp>
        <p:nvSpPr>
          <p:cNvPr id="8" name="文本框 7">
            <a:extLst>
              <a:ext uri="{FF2B5EF4-FFF2-40B4-BE49-F238E27FC236}">
                <a16:creationId xmlns:a16="http://schemas.microsoft.com/office/drawing/2014/main" id="{21D65B69-8102-975A-5399-36797826DA93}"/>
              </a:ext>
            </a:extLst>
          </p:cNvPr>
          <p:cNvSpPr txBox="1"/>
          <p:nvPr/>
        </p:nvSpPr>
        <p:spPr>
          <a:xfrm>
            <a:off x="1233299" y="4100266"/>
            <a:ext cx="9725402" cy="365421"/>
          </a:xfrm>
          <a:prstGeom prst="rect">
            <a:avLst/>
          </a:prstGeom>
          <a:noFill/>
        </p:spPr>
        <p:txBody>
          <a:bodyPr wrap="square">
            <a:spAutoFit/>
          </a:bodyPr>
          <a:lstStyle/>
          <a:p>
            <a:pPr eaLnBrk="1" hangingPunct="1">
              <a:lnSpc>
                <a:spcPct val="105000"/>
              </a:lnSpc>
              <a:buClrTx/>
              <a:buSzTx/>
              <a:buFontTx/>
              <a:buNone/>
            </a:pPr>
            <a:r>
              <a:rPr lang="zh-CN" altLang="en-US" sz="1800" b="1" dirty="0">
                <a:solidFill>
                  <a:schemeClr val="accent5">
                    <a:lumMod val="25000"/>
                  </a:schemeClr>
                </a:solidFill>
                <a:latin typeface="幼圆" pitchFamily="49" charset="-122"/>
                <a:ea typeface="幼圆" pitchFamily="49" charset="-122"/>
              </a:rPr>
              <a:t>非常规项目：</a:t>
            </a:r>
            <a:r>
              <a:rPr lang="zh-CN" altLang="en-US" sz="1800" b="1" dirty="0">
                <a:solidFill>
                  <a:srgbClr val="000000"/>
                </a:solidFill>
                <a:latin typeface="幼圆" pitchFamily="49" charset="-122"/>
                <a:ea typeface="幼圆" pitchFamily="49" charset="-122"/>
              </a:rPr>
              <a:t>净现金流量序列符号变化多次的项目，即在</a:t>
            </a:r>
            <a:r>
              <a:rPr lang="zh-CN" altLang="en-US" sz="1800" b="1" dirty="0">
                <a:solidFill>
                  <a:srgbClr val="FF0000"/>
                </a:solidFill>
                <a:latin typeface="幼圆" pitchFamily="49" charset="-122"/>
                <a:ea typeface="幼圆" pitchFamily="49" charset="-122"/>
              </a:rPr>
              <a:t>计算期内净现金流量变更多次正负号。 </a:t>
            </a:r>
          </a:p>
        </p:txBody>
      </p:sp>
      <p:sp>
        <p:nvSpPr>
          <p:cNvPr id="9" name="文本框 8">
            <a:extLst>
              <a:ext uri="{FF2B5EF4-FFF2-40B4-BE49-F238E27FC236}">
                <a16:creationId xmlns:a16="http://schemas.microsoft.com/office/drawing/2014/main" id="{B7690F84-C232-3B12-3DDA-7FCFF895E431}"/>
              </a:ext>
            </a:extLst>
          </p:cNvPr>
          <p:cNvSpPr txBox="1"/>
          <p:nvPr/>
        </p:nvSpPr>
        <p:spPr>
          <a:xfrm>
            <a:off x="1214303" y="2234826"/>
            <a:ext cx="3555395" cy="400110"/>
          </a:xfrm>
          <a:prstGeom prst="rect">
            <a:avLst/>
          </a:prstGeom>
          <a:noFill/>
        </p:spPr>
        <p:txBody>
          <a:bodyPr wrap="square" rtlCol="0">
            <a:spAutoFit/>
          </a:bodyPr>
          <a:lstStyle/>
          <a:p>
            <a:pPr marL="457200" indent="-457200">
              <a:buFont typeface="+mj-ea"/>
              <a:buAutoNum type="circleNumDbPlain"/>
            </a:pPr>
            <a:r>
              <a:rPr kumimoji="1" lang="zh-CN" altLang="en-US" sz="2000" b="1" dirty="0">
                <a:ea typeface="幼圆" pitchFamily="49" charset="-122"/>
              </a:rPr>
              <a:t>常规项目与非常规项目</a:t>
            </a:r>
          </a:p>
        </p:txBody>
      </p:sp>
    </p:spTree>
    <p:extLst>
      <p:ext uri="{BB962C8B-B14F-4D97-AF65-F5344CB8AC3E}">
        <p14:creationId xmlns:p14="http://schemas.microsoft.com/office/powerpoint/2010/main" val="2030591100"/>
      </p:ext>
    </p:extLst>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8467111-9EDB-09D5-FB34-FDE6EDE96151}"/>
              </a:ext>
            </a:extLst>
          </p:cNvPr>
          <p:cNvSpPr txBox="1">
            <a:spLocks noChangeArrowheads="1"/>
          </p:cNvSpPr>
          <p:nvPr/>
        </p:nvSpPr>
        <p:spPr bwMode="auto">
          <a:xfrm>
            <a:off x="2647950" y="1781175"/>
            <a:ext cx="4325938" cy="679450"/>
          </a:xfrm>
          <a:prstGeom prst="rect">
            <a:avLst/>
          </a:prstGeom>
          <a:noFill/>
          <a:ln>
            <a:noFill/>
          </a:ln>
          <a:effectLst/>
        </p:spPr>
        <p:txBody>
          <a:bodyPr anchor="b"/>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450850" indent="63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235075"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43063"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4000" b="1">
                <a:solidFill>
                  <a:srgbClr val="006666"/>
                </a:solidFill>
                <a:latin typeface="隶书" pitchFamily="49" charset="-122"/>
              </a:rPr>
              <a:t>  经济评价指标</a:t>
            </a:r>
            <a:br>
              <a:rPr lang="en-US" altLang="zh-CN" sz="4000" b="1">
                <a:solidFill>
                  <a:srgbClr val="000000"/>
                </a:solidFill>
                <a:latin typeface="隶书" pitchFamily="49" charset="-122"/>
              </a:rPr>
            </a:br>
            <a:br>
              <a:rPr lang="en-US" altLang="zh-CN" sz="4000" b="1">
                <a:solidFill>
                  <a:srgbClr val="000000"/>
                </a:solidFill>
                <a:latin typeface="隶书" pitchFamily="49" charset="-122"/>
              </a:rPr>
            </a:br>
            <a:endParaRPr lang="zh-CN" altLang="en-US" sz="4000" b="1">
              <a:solidFill>
                <a:srgbClr val="000000"/>
              </a:solidFill>
              <a:latin typeface="隶书" pitchFamily="49" charset="-122"/>
            </a:endParaRPr>
          </a:p>
        </p:txBody>
      </p:sp>
      <p:sp>
        <p:nvSpPr>
          <p:cNvPr id="5" name="内容占位符 2">
            <a:extLst>
              <a:ext uri="{FF2B5EF4-FFF2-40B4-BE49-F238E27FC236}">
                <a16:creationId xmlns:a16="http://schemas.microsoft.com/office/drawing/2014/main" id="{8AC3BC43-B2F1-5F8A-EB48-357A3BA199C6}"/>
              </a:ext>
            </a:extLst>
          </p:cNvPr>
          <p:cNvSpPr txBox="1">
            <a:spLocks/>
          </p:cNvSpPr>
          <p:nvPr/>
        </p:nvSpPr>
        <p:spPr bwMode="auto">
          <a:xfrm>
            <a:off x="949525" y="1852717"/>
            <a:ext cx="4800600" cy="538163"/>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lstStyle>
            <a:lvl1pPr marL="342900" indent="-342900">
              <a:spcBef>
                <a:spcPct val="20000"/>
              </a:spcBef>
              <a:buClr>
                <a:schemeClr val="folHlink"/>
              </a:buClr>
              <a:buSzPct val="60000"/>
              <a:buFont typeface="Wingdings" pitchFamily="2" charset="2"/>
              <a:tabLst>
                <a:tab pos="541338" algn="l"/>
              </a:tabLst>
              <a:defRPr kumimoji="1" sz="3200">
                <a:solidFill>
                  <a:srgbClr val="036D7B"/>
                </a:solidFill>
                <a:latin typeface="Times New Roman" panose="02020603050405020304" pitchFamily="18" charset="0"/>
                <a:ea typeface="隶书" pitchFamily="49" charset="-122"/>
              </a:defRPr>
            </a:lvl1pPr>
            <a:lvl2pPr marL="450850" indent="6350">
              <a:lnSpc>
                <a:spcPct val="115000"/>
              </a:lnSpc>
              <a:spcBef>
                <a:spcPct val="20000"/>
              </a:spcBef>
              <a:buClr>
                <a:schemeClr val="hlink"/>
              </a:buClr>
              <a:buFont typeface="Wingdings" pitchFamily="2" charset="2"/>
              <a:tabLst>
                <a:tab pos="541338" algn="l"/>
              </a:tabLst>
              <a:defRPr sz="2200" b="1">
                <a:solidFill>
                  <a:schemeClr val="tx1"/>
                </a:solidFill>
                <a:latin typeface="Tahoma" panose="020B0604030504040204" pitchFamily="34" charset="0"/>
                <a:ea typeface="华文楷体" panose="02010600040101010101" pitchFamily="2" charset="-122"/>
              </a:defRPr>
            </a:lvl2pPr>
            <a:lvl3pPr marL="1235075" indent="-228600">
              <a:spcBef>
                <a:spcPct val="20000"/>
              </a:spcBef>
              <a:buClr>
                <a:schemeClr val="folHlink"/>
              </a:buClr>
              <a:buFont typeface="Wingdings" pitchFamily="2" charset="2"/>
              <a:tabLst>
                <a:tab pos="541338" algn="l"/>
              </a:tabLst>
              <a:defRPr sz="2400">
                <a:solidFill>
                  <a:schemeClr val="tx1"/>
                </a:solidFill>
                <a:latin typeface="Tahoma" panose="020B0604030504040204" pitchFamily="34" charset="0"/>
                <a:ea typeface="宋体" panose="02010600030101010101" pitchFamily="2" charset="-122"/>
              </a:defRPr>
            </a:lvl3pPr>
            <a:lvl4pPr marL="1643063" indent="-228600">
              <a:spcBef>
                <a:spcPct val="20000"/>
              </a:spcBef>
              <a:buClr>
                <a:schemeClr val="accent2"/>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9pPr>
          </a:lstStyle>
          <a:p>
            <a:pPr algn="ctr" eaLnBrk="1" hangingPunct="1">
              <a:buFontTx/>
              <a:buNone/>
            </a:pPr>
            <a:r>
              <a:rPr lang="en-US" altLang="zh-CN" b="1" dirty="0">
                <a:solidFill>
                  <a:srgbClr val="000000"/>
                </a:solidFill>
                <a:latin typeface="幼圆" pitchFamily="49" charset="-122"/>
                <a:ea typeface="幼圆" pitchFamily="49" charset="-122"/>
              </a:rPr>
              <a:t>1  </a:t>
            </a:r>
            <a:r>
              <a:rPr lang="zh-CN" altLang="en-US" b="1" dirty="0">
                <a:solidFill>
                  <a:srgbClr val="000000"/>
                </a:solidFill>
                <a:latin typeface="幼圆" pitchFamily="49" charset="-122"/>
                <a:ea typeface="幼圆" pitchFamily="49" charset="-122"/>
              </a:rPr>
              <a:t>经济评价指标的分类</a:t>
            </a:r>
          </a:p>
        </p:txBody>
      </p:sp>
      <p:grpSp>
        <p:nvGrpSpPr>
          <p:cNvPr id="6" name="Group 4">
            <a:extLst>
              <a:ext uri="{FF2B5EF4-FFF2-40B4-BE49-F238E27FC236}">
                <a16:creationId xmlns:a16="http://schemas.microsoft.com/office/drawing/2014/main" id="{1D1414E8-5C3C-1A4C-7378-BB8C95D64A46}"/>
              </a:ext>
            </a:extLst>
          </p:cNvPr>
          <p:cNvGrpSpPr>
            <a:grpSpLocks/>
          </p:cNvGrpSpPr>
          <p:nvPr/>
        </p:nvGrpSpPr>
        <p:grpSpPr bwMode="auto">
          <a:xfrm>
            <a:off x="3071813" y="2843213"/>
            <a:ext cx="5410200" cy="665162"/>
            <a:chOff x="72" y="0"/>
            <a:chExt cx="3408" cy="419"/>
          </a:xfrm>
        </p:grpSpPr>
        <p:grpSp>
          <p:nvGrpSpPr>
            <p:cNvPr id="6167" name="Group 5">
              <a:extLst>
                <a:ext uri="{FF2B5EF4-FFF2-40B4-BE49-F238E27FC236}">
                  <a16:creationId xmlns:a16="http://schemas.microsoft.com/office/drawing/2014/main" id="{0B608D50-97E1-BE3E-BEA2-8319455075C6}"/>
                </a:ext>
              </a:extLst>
            </p:cNvPr>
            <p:cNvGrpSpPr>
              <a:grpSpLocks/>
            </p:cNvGrpSpPr>
            <p:nvPr/>
          </p:nvGrpSpPr>
          <p:grpSpPr bwMode="auto">
            <a:xfrm>
              <a:off x="72" y="0"/>
              <a:ext cx="480" cy="419"/>
              <a:chOff x="0" y="0"/>
              <a:chExt cx="1549" cy="1351"/>
            </a:xfrm>
          </p:grpSpPr>
          <p:sp>
            <p:nvSpPr>
              <p:cNvPr id="6171" name="AutoShape 5">
                <a:extLst>
                  <a:ext uri="{FF2B5EF4-FFF2-40B4-BE49-F238E27FC236}">
                    <a16:creationId xmlns:a16="http://schemas.microsoft.com/office/drawing/2014/main" id="{DE991603-C988-2E0E-C63A-3EAA67982956}"/>
                  </a:ext>
                </a:extLst>
              </p:cNvPr>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endParaRPr kumimoji="0" lang="zh-CN" altLang="en-US" sz="1000" b="1">
                  <a:solidFill>
                    <a:schemeClr val="tx1"/>
                  </a:solidFill>
                  <a:latin typeface="幼圆" pitchFamily="49" charset="-122"/>
                  <a:ea typeface="幼圆" pitchFamily="49" charset="-122"/>
                </a:endParaRPr>
              </a:p>
            </p:txBody>
          </p:sp>
          <p:sp>
            <p:nvSpPr>
              <p:cNvPr id="6172" name="AutoShape 6">
                <a:extLst>
                  <a:ext uri="{FF2B5EF4-FFF2-40B4-BE49-F238E27FC236}">
                    <a16:creationId xmlns:a16="http://schemas.microsoft.com/office/drawing/2014/main" id="{7FE94AFE-8C09-CDF4-DD2A-FC105B993D43}"/>
                  </a:ext>
                </a:extLst>
              </p:cNvPr>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18900000" scaled="1"/>
              </a:gradFill>
              <a:ln w="9525">
                <a:solidFill>
                  <a:srgbClr val="C0C0C0"/>
                </a:solidFill>
                <a:miter lim="800000"/>
                <a:headEnd/>
                <a:tailEnd/>
              </a:ln>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endParaRPr kumimoji="0" lang="zh-CN" altLang="en-US" sz="1000" b="1">
                  <a:solidFill>
                    <a:schemeClr val="tx1"/>
                  </a:solidFill>
                  <a:latin typeface="幼圆" pitchFamily="49" charset="-122"/>
                  <a:ea typeface="幼圆" pitchFamily="49" charset="-122"/>
                </a:endParaRPr>
              </a:p>
            </p:txBody>
          </p:sp>
          <p:sp>
            <p:nvSpPr>
              <p:cNvPr id="6173" name="AutoShape 7">
                <a:extLst>
                  <a:ext uri="{FF2B5EF4-FFF2-40B4-BE49-F238E27FC236}">
                    <a16:creationId xmlns:a16="http://schemas.microsoft.com/office/drawing/2014/main" id="{836C9CC7-41B2-EA1F-E157-C79A79C01B3B}"/>
                  </a:ext>
                </a:extLst>
              </p:cNvPr>
              <p:cNvSpPr>
                <a:spLocks noChangeArrowheads="1"/>
              </p:cNvSpPr>
              <p:nvPr/>
            </p:nvSpPr>
            <p:spPr bwMode="auto">
              <a:xfrm>
                <a:off x="90" y="81"/>
                <a:ext cx="1349" cy="1167"/>
              </a:xfrm>
              <a:prstGeom prst="hexagon">
                <a:avLst>
                  <a:gd name="adj" fmla="val 28894"/>
                  <a:gd name="vf" fmla="val 115470"/>
                </a:avLst>
              </a:prstGeom>
              <a:gradFill rotWithShape="1">
                <a:gsLst>
                  <a:gs pos="0">
                    <a:srgbClr val="192A43"/>
                  </a:gs>
                  <a:gs pos="100000">
                    <a:schemeClr val="hlink"/>
                  </a:gs>
                </a:gsLst>
                <a:lin ang="189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endParaRPr kumimoji="0" lang="zh-CN" altLang="en-US" sz="1000" b="1">
                  <a:solidFill>
                    <a:schemeClr val="bg1"/>
                  </a:solidFill>
                  <a:latin typeface="幼圆" pitchFamily="49" charset="-122"/>
                  <a:ea typeface="幼圆" pitchFamily="49" charset="-122"/>
                </a:endParaRPr>
              </a:p>
            </p:txBody>
          </p:sp>
        </p:grpSp>
        <p:sp>
          <p:nvSpPr>
            <p:cNvPr id="6168" name="Line 8">
              <a:extLst>
                <a:ext uri="{FF2B5EF4-FFF2-40B4-BE49-F238E27FC236}">
                  <a16:creationId xmlns:a16="http://schemas.microsoft.com/office/drawing/2014/main" id="{8A38BB03-1DCB-1906-7D7F-20E2EFF1DDDA}"/>
                </a:ext>
              </a:extLst>
            </p:cNvPr>
            <p:cNvSpPr>
              <a:spLocks noChangeShapeType="1"/>
            </p:cNvSpPr>
            <p:nvPr/>
          </p:nvSpPr>
          <p:spPr bwMode="auto">
            <a:xfrm>
              <a:off x="456" y="384"/>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9" name="Text Box 9">
              <a:extLst>
                <a:ext uri="{FF2B5EF4-FFF2-40B4-BE49-F238E27FC236}">
                  <a16:creationId xmlns:a16="http://schemas.microsoft.com/office/drawing/2014/main" id="{C9630A94-F517-B172-272C-805EED2FFB4B}"/>
                </a:ext>
              </a:extLst>
            </p:cNvPr>
            <p:cNvSpPr txBox="1">
              <a:spLocks noChangeArrowheads="1"/>
            </p:cNvSpPr>
            <p:nvPr/>
          </p:nvSpPr>
          <p:spPr bwMode="auto">
            <a:xfrm>
              <a:off x="654" y="93"/>
              <a:ext cx="263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 typeface="Arial" panose="020B0604020202020204" pitchFamily="34" charset="0"/>
                <a:buNone/>
              </a:pPr>
              <a:r>
                <a:rPr kumimoji="0" lang="zh-CN" altLang="en-US" sz="2400" b="1" dirty="0">
                  <a:solidFill>
                    <a:srgbClr val="000000"/>
                  </a:solidFill>
                  <a:latin typeface="幼圆" pitchFamily="49" charset="-122"/>
                  <a:ea typeface="幼圆" pitchFamily="49" charset="-122"/>
                </a:rPr>
                <a:t>按是否考虑资金时间价值分类</a:t>
              </a:r>
              <a:endParaRPr kumimoji="0" lang="en-US" altLang="zh-CN" sz="2400" b="1" dirty="0">
                <a:solidFill>
                  <a:srgbClr val="000000"/>
                </a:solidFill>
                <a:latin typeface="幼圆" pitchFamily="49" charset="-122"/>
                <a:ea typeface="幼圆" pitchFamily="49" charset="-122"/>
              </a:endParaRPr>
            </a:p>
          </p:txBody>
        </p:sp>
        <p:sp>
          <p:nvSpPr>
            <p:cNvPr id="6170" name="Text Box 10">
              <a:extLst>
                <a:ext uri="{FF2B5EF4-FFF2-40B4-BE49-F238E27FC236}">
                  <a16:creationId xmlns:a16="http://schemas.microsoft.com/office/drawing/2014/main" id="{3BAE0258-C9AD-EF12-A3CB-F919283AA770}"/>
                </a:ext>
              </a:extLst>
            </p:cNvPr>
            <p:cNvSpPr txBox="1">
              <a:spLocks noChangeArrowheads="1"/>
            </p:cNvSpPr>
            <p:nvPr/>
          </p:nvSpPr>
          <p:spPr bwMode="auto">
            <a:xfrm>
              <a:off x="102" y="57"/>
              <a:ext cx="4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en-US" altLang="zh-CN" sz="2400" b="1">
                  <a:solidFill>
                    <a:schemeClr val="bg1"/>
                  </a:solidFill>
                  <a:latin typeface="幼圆" pitchFamily="49" charset="-122"/>
                  <a:ea typeface="幼圆" pitchFamily="49" charset="-122"/>
                </a:rPr>
                <a:t>1.1</a:t>
              </a:r>
            </a:p>
          </p:txBody>
        </p:sp>
      </p:grpSp>
      <p:grpSp>
        <p:nvGrpSpPr>
          <p:cNvPr id="14" name="Group 12">
            <a:extLst>
              <a:ext uri="{FF2B5EF4-FFF2-40B4-BE49-F238E27FC236}">
                <a16:creationId xmlns:a16="http://schemas.microsoft.com/office/drawing/2014/main" id="{A4084E61-FB59-1885-158C-1F980892974D}"/>
              </a:ext>
            </a:extLst>
          </p:cNvPr>
          <p:cNvGrpSpPr>
            <a:grpSpLocks/>
          </p:cNvGrpSpPr>
          <p:nvPr/>
        </p:nvGrpSpPr>
        <p:grpSpPr bwMode="auto">
          <a:xfrm>
            <a:off x="3071813" y="3860801"/>
            <a:ext cx="5410200" cy="665163"/>
            <a:chOff x="72" y="0"/>
            <a:chExt cx="3408" cy="419"/>
          </a:xfrm>
        </p:grpSpPr>
        <p:grpSp>
          <p:nvGrpSpPr>
            <p:cNvPr id="6160" name="Group 13">
              <a:extLst>
                <a:ext uri="{FF2B5EF4-FFF2-40B4-BE49-F238E27FC236}">
                  <a16:creationId xmlns:a16="http://schemas.microsoft.com/office/drawing/2014/main" id="{18769AE0-FEF5-1B8D-A9EA-04258902C454}"/>
                </a:ext>
              </a:extLst>
            </p:cNvPr>
            <p:cNvGrpSpPr>
              <a:grpSpLocks/>
            </p:cNvGrpSpPr>
            <p:nvPr/>
          </p:nvGrpSpPr>
          <p:grpSpPr bwMode="auto">
            <a:xfrm>
              <a:off x="72" y="0"/>
              <a:ext cx="480" cy="419"/>
              <a:chOff x="0" y="0"/>
              <a:chExt cx="1549" cy="1351"/>
            </a:xfrm>
          </p:grpSpPr>
          <p:sp>
            <p:nvSpPr>
              <p:cNvPr id="6164" name="AutoShape 13">
                <a:extLst>
                  <a:ext uri="{FF2B5EF4-FFF2-40B4-BE49-F238E27FC236}">
                    <a16:creationId xmlns:a16="http://schemas.microsoft.com/office/drawing/2014/main" id="{30A8D3BE-75CC-546B-0B3C-04F2D6BD3758}"/>
                  </a:ext>
                </a:extLst>
              </p:cNvPr>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endParaRPr kumimoji="0" lang="zh-CN" altLang="en-US" sz="1000" b="1">
                  <a:solidFill>
                    <a:schemeClr val="tx1"/>
                  </a:solidFill>
                  <a:latin typeface="幼圆" pitchFamily="49" charset="-122"/>
                  <a:ea typeface="幼圆" pitchFamily="49" charset="-122"/>
                </a:endParaRPr>
              </a:p>
            </p:txBody>
          </p:sp>
          <p:sp>
            <p:nvSpPr>
              <p:cNvPr id="6165" name="AutoShape 14">
                <a:extLst>
                  <a:ext uri="{FF2B5EF4-FFF2-40B4-BE49-F238E27FC236}">
                    <a16:creationId xmlns:a16="http://schemas.microsoft.com/office/drawing/2014/main" id="{A0919AEE-FE9F-0D2E-456D-7E31AA832C8E}"/>
                  </a:ext>
                </a:extLst>
              </p:cNvPr>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18900000" scaled="1"/>
              </a:gradFill>
              <a:ln w="9525">
                <a:solidFill>
                  <a:srgbClr val="C0C0C0"/>
                </a:solidFill>
                <a:miter lim="800000"/>
                <a:headEnd/>
                <a:tailEnd/>
              </a:ln>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endParaRPr kumimoji="0" lang="zh-CN" altLang="en-US" sz="1000" b="1">
                  <a:solidFill>
                    <a:schemeClr val="tx1"/>
                  </a:solidFill>
                  <a:latin typeface="幼圆" pitchFamily="49" charset="-122"/>
                  <a:ea typeface="幼圆" pitchFamily="49" charset="-122"/>
                </a:endParaRPr>
              </a:p>
            </p:txBody>
          </p:sp>
          <p:sp>
            <p:nvSpPr>
              <p:cNvPr id="6166" name="AutoShape 15">
                <a:extLst>
                  <a:ext uri="{FF2B5EF4-FFF2-40B4-BE49-F238E27FC236}">
                    <a16:creationId xmlns:a16="http://schemas.microsoft.com/office/drawing/2014/main" id="{411F2EF2-9A8C-7584-49FA-5B7F79AB81DF}"/>
                  </a:ext>
                </a:extLst>
              </p:cNvPr>
              <p:cNvSpPr>
                <a:spLocks noChangeArrowheads="1"/>
              </p:cNvSpPr>
              <p:nvPr/>
            </p:nvSpPr>
            <p:spPr bwMode="auto">
              <a:xfrm>
                <a:off x="90" y="81"/>
                <a:ext cx="1349" cy="1167"/>
              </a:xfrm>
              <a:prstGeom prst="hexagon">
                <a:avLst>
                  <a:gd name="adj" fmla="val 28894"/>
                  <a:gd name="vf" fmla="val 115470"/>
                </a:avLst>
              </a:prstGeom>
              <a:gradFill rotWithShape="1">
                <a:gsLst>
                  <a:gs pos="0">
                    <a:srgbClr val="626972"/>
                  </a:gs>
                  <a:gs pos="100000">
                    <a:schemeClr val="accent1"/>
                  </a:gs>
                </a:gsLst>
                <a:lin ang="189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endParaRPr kumimoji="0" lang="zh-CN" altLang="en-US" sz="1000" b="1">
                  <a:solidFill>
                    <a:schemeClr val="bg1"/>
                  </a:solidFill>
                  <a:latin typeface="幼圆" pitchFamily="49" charset="-122"/>
                  <a:ea typeface="幼圆" pitchFamily="49" charset="-122"/>
                </a:endParaRPr>
              </a:p>
            </p:txBody>
          </p:sp>
        </p:grpSp>
        <p:sp>
          <p:nvSpPr>
            <p:cNvPr id="6161" name="Line 16">
              <a:extLst>
                <a:ext uri="{FF2B5EF4-FFF2-40B4-BE49-F238E27FC236}">
                  <a16:creationId xmlns:a16="http://schemas.microsoft.com/office/drawing/2014/main" id="{0E718554-102B-D99C-426D-BCF66AA5E6CB}"/>
                </a:ext>
              </a:extLst>
            </p:cNvPr>
            <p:cNvSpPr>
              <a:spLocks noChangeShapeType="1"/>
            </p:cNvSpPr>
            <p:nvPr/>
          </p:nvSpPr>
          <p:spPr bwMode="auto">
            <a:xfrm>
              <a:off x="456" y="384"/>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2" name="Text Box 17">
              <a:extLst>
                <a:ext uri="{FF2B5EF4-FFF2-40B4-BE49-F238E27FC236}">
                  <a16:creationId xmlns:a16="http://schemas.microsoft.com/office/drawing/2014/main" id="{394E9A66-8C96-37A3-FDDB-6996D53EA306}"/>
                </a:ext>
              </a:extLst>
            </p:cNvPr>
            <p:cNvSpPr txBox="1">
              <a:spLocks noChangeArrowheads="1"/>
            </p:cNvSpPr>
            <p:nvPr/>
          </p:nvSpPr>
          <p:spPr bwMode="auto">
            <a:xfrm>
              <a:off x="654" y="75"/>
              <a:ext cx="205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 typeface="Arial" panose="020B0604020202020204" pitchFamily="34" charset="0"/>
                <a:buNone/>
              </a:pPr>
              <a:r>
                <a:rPr kumimoji="0" lang="zh-CN" altLang="en-US" sz="2400" b="1" dirty="0">
                  <a:solidFill>
                    <a:srgbClr val="000000"/>
                  </a:solidFill>
                  <a:latin typeface="幼圆" pitchFamily="49" charset="-122"/>
                  <a:ea typeface="幼圆" pitchFamily="49" charset="-122"/>
                </a:rPr>
                <a:t>按评价指标的量纲分类</a:t>
              </a:r>
              <a:endParaRPr kumimoji="0" lang="en-US" altLang="en-US" sz="2400" b="1" dirty="0">
                <a:solidFill>
                  <a:srgbClr val="000000"/>
                </a:solidFill>
                <a:latin typeface="幼圆" pitchFamily="49" charset="-122"/>
                <a:ea typeface="幼圆" pitchFamily="49" charset="-122"/>
              </a:endParaRPr>
            </a:p>
          </p:txBody>
        </p:sp>
        <p:sp>
          <p:nvSpPr>
            <p:cNvPr id="6163" name="Text Box 18">
              <a:extLst>
                <a:ext uri="{FF2B5EF4-FFF2-40B4-BE49-F238E27FC236}">
                  <a16:creationId xmlns:a16="http://schemas.microsoft.com/office/drawing/2014/main" id="{BABFAACA-35CA-ADE0-7C9A-87D957619511}"/>
                </a:ext>
              </a:extLst>
            </p:cNvPr>
            <p:cNvSpPr txBox="1">
              <a:spLocks noChangeArrowheads="1"/>
            </p:cNvSpPr>
            <p:nvPr/>
          </p:nvSpPr>
          <p:spPr bwMode="auto">
            <a:xfrm>
              <a:off x="102" y="62"/>
              <a:ext cx="4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en-US" altLang="zh-CN" sz="2400" b="1">
                  <a:solidFill>
                    <a:schemeClr val="bg1"/>
                  </a:solidFill>
                  <a:latin typeface="幼圆" pitchFamily="49" charset="-122"/>
                  <a:ea typeface="幼圆" pitchFamily="49" charset="-122"/>
                </a:rPr>
                <a:t>1.2</a:t>
              </a:r>
            </a:p>
          </p:txBody>
        </p:sp>
      </p:grpSp>
      <p:grpSp>
        <p:nvGrpSpPr>
          <p:cNvPr id="22" name="Group 20">
            <a:extLst>
              <a:ext uri="{FF2B5EF4-FFF2-40B4-BE49-F238E27FC236}">
                <a16:creationId xmlns:a16="http://schemas.microsoft.com/office/drawing/2014/main" id="{70E80603-43F2-09D2-367E-A739F071F5E0}"/>
              </a:ext>
            </a:extLst>
          </p:cNvPr>
          <p:cNvGrpSpPr>
            <a:grpSpLocks/>
          </p:cNvGrpSpPr>
          <p:nvPr/>
        </p:nvGrpSpPr>
        <p:grpSpPr bwMode="auto">
          <a:xfrm>
            <a:off x="3071813" y="4857751"/>
            <a:ext cx="5410200" cy="665163"/>
            <a:chOff x="72" y="0"/>
            <a:chExt cx="3408" cy="419"/>
          </a:xfrm>
        </p:grpSpPr>
        <p:grpSp>
          <p:nvGrpSpPr>
            <p:cNvPr id="6151" name="Group 21">
              <a:extLst>
                <a:ext uri="{FF2B5EF4-FFF2-40B4-BE49-F238E27FC236}">
                  <a16:creationId xmlns:a16="http://schemas.microsoft.com/office/drawing/2014/main" id="{0ECCF26B-0DB1-5300-E37F-DC3E52199EE1}"/>
                </a:ext>
              </a:extLst>
            </p:cNvPr>
            <p:cNvGrpSpPr>
              <a:grpSpLocks/>
            </p:cNvGrpSpPr>
            <p:nvPr/>
          </p:nvGrpSpPr>
          <p:grpSpPr bwMode="auto">
            <a:xfrm>
              <a:off x="72" y="0"/>
              <a:ext cx="480" cy="419"/>
              <a:chOff x="0" y="0"/>
              <a:chExt cx="1549" cy="1351"/>
            </a:xfrm>
          </p:grpSpPr>
          <p:sp>
            <p:nvSpPr>
              <p:cNvPr id="6155" name="AutoShape 5">
                <a:extLst>
                  <a:ext uri="{FF2B5EF4-FFF2-40B4-BE49-F238E27FC236}">
                    <a16:creationId xmlns:a16="http://schemas.microsoft.com/office/drawing/2014/main" id="{B84C1B47-C663-6593-D9C1-BC35814C393F}"/>
                  </a:ext>
                </a:extLst>
              </p:cNvPr>
              <p:cNvSpPr>
                <a:spLocks noChangeArrowheads="1"/>
              </p:cNvSpPr>
              <p:nvPr/>
            </p:nvSpPr>
            <p:spPr bwMode="auto">
              <a:xfrm>
                <a:off x="13" y="23"/>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endParaRPr kumimoji="0" lang="zh-CN" altLang="en-US" sz="1000" b="1">
                  <a:solidFill>
                    <a:schemeClr val="tx1"/>
                  </a:solidFill>
                  <a:latin typeface="幼圆" pitchFamily="49" charset="-122"/>
                  <a:ea typeface="幼圆" pitchFamily="49" charset="-122"/>
                </a:endParaRPr>
              </a:p>
            </p:txBody>
          </p:sp>
          <p:sp>
            <p:nvSpPr>
              <p:cNvPr id="6156" name="AutoShape 6">
                <a:extLst>
                  <a:ext uri="{FF2B5EF4-FFF2-40B4-BE49-F238E27FC236}">
                    <a16:creationId xmlns:a16="http://schemas.microsoft.com/office/drawing/2014/main" id="{298C41FF-1DBA-AAC7-D0A4-4F547855B4E0}"/>
                  </a:ext>
                </a:extLst>
              </p:cNvPr>
              <p:cNvSpPr>
                <a:spLocks noChangeArrowheads="1"/>
              </p:cNvSpPr>
              <p:nvPr/>
            </p:nvSpPr>
            <p:spPr bwMode="auto">
              <a:xfrm>
                <a:off x="0" y="0"/>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18900000" scaled="1"/>
              </a:gradFill>
              <a:ln w="9525">
                <a:solidFill>
                  <a:srgbClr val="C0C0C0"/>
                </a:solidFill>
                <a:miter lim="800000"/>
                <a:headEnd/>
                <a:tailEnd/>
              </a:ln>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endParaRPr kumimoji="0" lang="zh-CN" altLang="en-US" sz="1000" b="1">
                  <a:solidFill>
                    <a:schemeClr val="tx1"/>
                  </a:solidFill>
                  <a:latin typeface="幼圆" pitchFamily="49" charset="-122"/>
                  <a:ea typeface="幼圆" pitchFamily="49" charset="-122"/>
                </a:endParaRPr>
              </a:p>
            </p:txBody>
          </p:sp>
          <p:grpSp>
            <p:nvGrpSpPr>
              <p:cNvPr id="6157" name="Group 24">
                <a:extLst>
                  <a:ext uri="{FF2B5EF4-FFF2-40B4-BE49-F238E27FC236}">
                    <a16:creationId xmlns:a16="http://schemas.microsoft.com/office/drawing/2014/main" id="{617FA782-FB2B-B387-7C50-5896AB9A7390}"/>
                  </a:ext>
                </a:extLst>
              </p:cNvPr>
              <p:cNvGrpSpPr>
                <a:grpSpLocks/>
              </p:cNvGrpSpPr>
              <p:nvPr/>
            </p:nvGrpSpPr>
            <p:grpSpPr bwMode="auto">
              <a:xfrm>
                <a:off x="70" y="58"/>
                <a:ext cx="1388" cy="1213"/>
                <a:chOff x="0" y="0"/>
                <a:chExt cx="682752" cy="597408"/>
              </a:xfrm>
            </p:grpSpPr>
            <p:pic>
              <p:nvPicPr>
                <p:cNvPr id="6158" name="AutoShape 7">
                  <a:extLst>
                    <a:ext uri="{FF2B5EF4-FFF2-40B4-BE49-F238E27FC236}">
                      <a16:creationId xmlns:a16="http://schemas.microsoft.com/office/drawing/2014/main" id="{9052E925-1A7B-99A5-7A0A-70D6A5C7FF6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2752" cy="597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9" name="Text Box 26">
                  <a:extLst>
                    <a:ext uri="{FF2B5EF4-FFF2-40B4-BE49-F238E27FC236}">
                      <a16:creationId xmlns:a16="http://schemas.microsoft.com/office/drawing/2014/main" id="{AE62F2CD-4F9A-52E1-A1D9-10CBAF4ECD12}"/>
                    </a:ext>
                  </a:extLst>
                </p:cNvPr>
                <p:cNvSpPr txBox="1">
                  <a:spLocks noChangeArrowheads="1"/>
                </p:cNvSpPr>
                <p:nvPr/>
              </p:nvSpPr>
              <p:spPr bwMode="auto">
                <a:xfrm>
                  <a:off x="120521" y="107184"/>
                  <a:ext cx="442286" cy="38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endParaRPr kumimoji="0" lang="zh-CN" altLang="en-US" sz="1000" b="1">
                    <a:solidFill>
                      <a:schemeClr val="bg1"/>
                    </a:solidFill>
                    <a:latin typeface="幼圆" pitchFamily="49" charset="-122"/>
                    <a:ea typeface="幼圆" pitchFamily="49" charset="-122"/>
                  </a:endParaRPr>
                </a:p>
              </p:txBody>
            </p:sp>
          </p:grpSp>
        </p:grpSp>
        <p:sp>
          <p:nvSpPr>
            <p:cNvPr id="6152" name="Line 8">
              <a:extLst>
                <a:ext uri="{FF2B5EF4-FFF2-40B4-BE49-F238E27FC236}">
                  <a16:creationId xmlns:a16="http://schemas.microsoft.com/office/drawing/2014/main" id="{9B5772A5-2206-DC00-283E-A6FF2B275E46}"/>
                </a:ext>
              </a:extLst>
            </p:cNvPr>
            <p:cNvSpPr>
              <a:spLocks noChangeShapeType="1"/>
            </p:cNvSpPr>
            <p:nvPr/>
          </p:nvSpPr>
          <p:spPr bwMode="auto">
            <a:xfrm>
              <a:off x="456" y="384"/>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3" name="Text Box 9">
              <a:extLst>
                <a:ext uri="{FF2B5EF4-FFF2-40B4-BE49-F238E27FC236}">
                  <a16:creationId xmlns:a16="http://schemas.microsoft.com/office/drawing/2014/main" id="{6581E7E2-2018-1FDE-4BE1-D12517CD9FA7}"/>
                </a:ext>
              </a:extLst>
            </p:cNvPr>
            <p:cNvSpPr txBox="1">
              <a:spLocks noChangeArrowheads="1"/>
            </p:cNvSpPr>
            <p:nvPr/>
          </p:nvSpPr>
          <p:spPr bwMode="auto">
            <a:xfrm>
              <a:off x="654" y="88"/>
              <a:ext cx="205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 typeface="Arial" panose="020B0604020202020204" pitchFamily="34" charset="0"/>
                <a:buNone/>
              </a:pPr>
              <a:r>
                <a:rPr kumimoji="0" lang="zh-CN" altLang="en-US" sz="2400" b="1" dirty="0">
                  <a:solidFill>
                    <a:srgbClr val="000000"/>
                  </a:solidFill>
                  <a:latin typeface="幼圆" pitchFamily="49" charset="-122"/>
                  <a:ea typeface="幼圆" pitchFamily="49" charset="-122"/>
                </a:rPr>
                <a:t>按评价指标的性质分类</a:t>
              </a:r>
              <a:endParaRPr kumimoji="0" lang="en-US" altLang="zh-CN" sz="2400" b="1" dirty="0">
                <a:solidFill>
                  <a:srgbClr val="000000"/>
                </a:solidFill>
                <a:latin typeface="幼圆" pitchFamily="49" charset="-122"/>
                <a:ea typeface="幼圆" pitchFamily="49" charset="-122"/>
              </a:endParaRPr>
            </a:p>
          </p:txBody>
        </p:sp>
        <p:sp>
          <p:nvSpPr>
            <p:cNvPr id="6154" name="Text Box 10">
              <a:extLst>
                <a:ext uri="{FF2B5EF4-FFF2-40B4-BE49-F238E27FC236}">
                  <a16:creationId xmlns:a16="http://schemas.microsoft.com/office/drawing/2014/main" id="{4BCA5059-3AA2-344D-0472-387D9923B324}"/>
                </a:ext>
              </a:extLst>
            </p:cNvPr>
            <p:cNvSpPr txBox="1">
              <a:spLocks noChangeArrowheads="1"/>
            </p:cNvSpPr>
            <p:nvPr/>
          </p:nvSpPr>
          <p:spPr bwMode="auto">
            <a:xfrm>
              <a:off x="102" y="62"/>
              <a:ext cx="4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kumimoji="0" lang="en-US" altLang="zh-CN" sz="2400" b="1">
                  <a:solidFill>
                    <a:schemeClr val="bg1"/>
                  </a:solidFill>
                  <a:latin typeface="幼圆" pitchFamily="49" charset="-122"/>
                  <a:ea typeface="幼圆" pitchFamily="49" charset="-122"/>
                </a:rPr>
                <a:t>1.3</a:t>
              </a:r>
            </a:p>
          </p:txBody>
        </p:sp>
      </p:grpSp>
    </p:spTree>
  </p:cSld>
  <p:clrMapOvr>
    <a:masterClrMapping/>
  </p:clrMapOvr>
  <p:transition spd="slow">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C7CC1EFB-2516-4B20-C0D6-2B74A58239E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98C831E-F0B2-DD47-9E77-BFD9ABCAABFA}" type="slidenum">
              <a:rPr kumimoji="0" lang="en-US" altLang="zh-CN" sz="1000">
                <a:solidFill>
                  <a:schemeClr val="bg2"/>
                </a:solidFill>
                <a:ea typeface="华文行楷" panose="02010800040101010101" pitchFamily="2" charset="-122"/>
              </a:rPr>
              <a:pPr>
                <a:spcBef>
                  <a:spcPct val="0"/>
                </a:spcBef>
                <a:buClrTx/>
                <a:buSzTx/>
                <a:buFontTx/>
                <a:buNone/>
              </a:pPr>
              <a:t>20</a:t>
            </a:fld>
            <a:endParaRPr kumimoji="0" lang="en-US" altLang="zh-CN" sz="1000" dirty="0">
              <a:solidFill>
                <a:schemeClr val="bg2"/>
              </a:solidFill>
              <a:ea typeface="华文行楷" panose="02010800040101010101" pitchFamily="2" charset="-122"/>
            </a:endParaRPr>
          </a:p>
        </p:txBody>
      </p:sp>
      <p:sp>
        <p:nvSpPr>
          <p:cNvPr id="23555" name="Rectangle 2">
            <a:extLst>
              <a:ext uri="{FF2B5EF4-FFF2-40B4-BE49-F238E27FC236}">
                <a16:creationId xmlns:a16="http://schemas.microsoft.com/office/drawing/2014/main" id="{AB39286B-5BFF-CB67-5281-93C1AC6903EF}"/>
              </a:ext>
            </a:extLst>
          </p:cNvPr>
          <p:cNvSpPr>
            <a:spLocks noGrp="1" noChangeArrowheads="1"/>
          </p:cNvSpPr>
          <p:nvPr>
            <p:ph type="title"/>
          </p:nvPr>
        </p:nvSpPr>
        <p:spPr/>
        <p:txBody>
          <a:bodyPr/>
          <a:lstStyle/>
          <a:p>
            <a:pPr eaLnBrk="1" hangingPunct="1"/>
            <a:r>
              <a:rPr lang="zh-CN" altLang="en-US"/>
              <a:t>盈利能力分析指标</a:t>
            </a:r>
          </a:p>
        </p:txBody>
      </p:sp>
      <mc:AlternateContent xmlns:mc="http://schemas.openxmlformats.org/markup-compatibility/2006">
        <mc:Choice xmlns:a14="http://schemas.microsoft.com/office/drawing/2010/main" Requires="a14">
          <p:sp>
            <p:nvSpPr>
              <p:cNvPr id="145431" name="Text Box 23">
                <a:extLst>
                  <a:ext uri="{FF2B5EF4-FFF2-40B4-BE49-F238E27FC236}">
                    <a16:creationId xmlns:a16="http://schemas.microsoft.com/office/drawing/2014/main" id="{C0FA5FAF-64D5-4E67-4C94-C84DA70A9093}"/>
                  </a:ext>
                </a:extLst>
              </p:cNvPr>
              <p:cNvSpPr txBox="1">
                <a:spLocks noChangeArrowheads="1"/>
              </p:cNvSpPr>
              <p:nvPr/>
            </p:nvSpPr>
            <p:spPr bwMode="auto">
              <a:xfrm>
                <a:off x="1221422" y="1943835"/>
                <a:ext cx="5954697" cy="400110"/>
              </a:xfrm>
              <a:prstGeom prst="rect">
                <a:avLst/>
              </a:prstGeom>
              <a:noFill/>
              <a:ln>
                <a:noFill/>
              </a:ln>
              <a:effectLst/>
              <a:extLst>
                <a:ext uri="{909E8E84-426E-40DD-AFC4-6F175D3DCCD1}">
                  <a14:hiddenFill>
                    <a:solidFill>
                      <a:srgbClr val="FFCC66"/>
                    </a:solidFill>
                  </a14:hiddenFill>
                </a:ext>
                <a:ext uri="{91240B29-F687-4F45-9708-019B960494DF}">
                  <a14:hiddenLine w="9525" algn="ctr">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457200" indent="-457200" eaLnBrk="1" hangingPunct="1">
                  <a:spcBef>
                    <a:spcPct val="50000"/>
                  </a:spcBef>
                  <a:buClrTx/>
                  <a:buSzTx/>
                  <a:buFont typeface="+mj-ea"/>
                  <a:buAutoNum type="circleNumDbPlain" startAt="2"/>
                </a:pPr>
                <a:r>
                  <a:rPr lang="zh-CN" altLang="en-US" sz="2000" b="1" dirty="0">
                    <a:solidFill>
                      <a:srgbClr val="FF0000"/>
                    </a:solidFill>
                    <a:ea typeface="幼圆" pitchFamily="49" charset="-122"/>
                  </a:rPr>
                  <a:t>特殊</a:t>
                </a:r>
                <a:r>
                  <a:rPr lang="zh-CN" altLang="en-US" sz="2000" b="1" dirty="0">
                    <a:solidFill>
                      <a:srgbClr val="000000"/>
                    </a:solidFill>
                    <a:ea typeface="幼圆" pitchFamily="49" charset="-122"/>
                  </a:rPr>
                  <a:t>的常规项目</a:t>
                </a:r>
                <a14:m>
                  <m:oMath xmlns:m="http://schemas.openxmlformats.org/officeDocument/2006/math">
                    <m:d>
                      <m:dPr>
                        <m:ctrlPr>
                          <a:rPr lang="en-US" altLang="zh-CN" sz="2000" b="1" i="1" smtClean="0">
                            <a:solidFill>
                              <a:srgbClr val="000000"/>
                            </a:solidFill>
                            <a:latin typeface="Cambria Math" panose="02040503050406030204" pitchFamily="18" charset="0"/>
                            <a:ea typeface="幼圆" pitchFamily="49" charset="-122"/>
                          </a:rPr>
                        </m:ctrlPr>
                      </m:dPr>
                      <m:e>
                        <m:sSub>
                          <m:sSubPr>
                            <m:ctrlPr>
                              <a:rPr lang="en-US" altLang="zh-CN" sz="2000" b="1" i="1" smtClean="0">
                                <a:solidFill>
                                  <a:srgbClr val="000000"/>
                                </a:solidFill>
                                <a:latin typeface="Cambria Math" panose="02040503050406030204" pitchFamily="18" charset="0"/>
                                <a:ea typeface="幼圆" pitchFamily="49" charset="-122"/>
                              </a:rPr>
                            </m:ctrlPr>
                          </m:sSubPr>
                          <m:e>
                            <m:r>
                              <a:rPr lang="en-US" altLang="zh-CN" sz="2000" b="1" i="1" smtClean="0">
                                <a:solidFill>
                                  <a:srgbClr val="000000"/>
                                </a:solidFill>
                                <a:latin typeface="Cambria Math" panose="02040503050406030204" pitchFamily="18" charset="0"/>
                                <a:ea typeface="幼圆" pitchFamily="49" charset="-122"/>
                              </a:rPr>
                              <m:t>𝑨</m:t>
                            </m:r>
                          </m:e>
                          <m:sub>
                            <m:r>
                              <a:rPr lang="en-US" altLang="zh-CN" sz="2000" b="1" i="1" smtClean="0">
                                <a:solidFill>
                                  <a:srgbClr val="000000"/>
                                </a:solidFill>
                                <a:latin typeface="Cambria Math" panose="02040503050406030204" pitchFamily="18" charset="0"/>
                                <a:ea typeface="幼圆" pitchFamily="49" charset="-122"/>
                              </a:rPr>
                              <m:t>𝟎</m:t>
                            </m:r>
                          </m:sub>
                        </m:sSub>
                        <m:r>
                          <a:rPr lang="en-US" altLang="zh-CN" sz="2000" b="1" i="1" smtClean="0">
                            <a:solidFill>
                              <a:srgbClr val="000000"/>
                            </a:solidFill>
                            <a:latin typeface="Cambria Math" panose="02040503050406030204" pitchFamily="18" charset="0"/>
                            <a:ea typeface="Cambria Math" panose="02040503050406030204" pitchFamily="18" charset="0"/>
                          </a:rPr>
                          <m:t>&lt;</m:t>
                        </m:r>
                        <m:r>
                          <a:rPr lang="en-US" altLang="zh-CN" sz="2000" b="1" i="1" smtClean="0">
                            <a:solidFill>
                              <a:srgbClr val="000000"/>
                            </a:solidFill>
                            <a:latin typeface="Cambria Math" panose="02040503050406030204" pitchFamily="18" charset="0"/>
                            <a:ea typeface="Cambria Math" panose="02040503050406030204" pitchFamily="18" charset="0"/>
                          </a:rPr>
                          <m:t>𝟎</m:t>
                        </m:r>
                        <m:r>
                          <a:rPr lang="en-US" altLang="zh-CN" sz="2000" b="1" i="1" smtClean="0">
                            <a:solidFill>
                              <a:srgbClr val="000000"/>
                            </a:solidFill>
                            <a:latin typeface="Cambria Math" panose="02040503050406030204" pitchFamily="18" charset="0"/>
                            <a:ea typeface="Cambria Math" panose="02040503050406030204" pitchFamily="18" charset="0"/>
                          </a:rPr>
                          <m:t>;</m:t>
                        </m:r>
                        <m:sSub>
                          <m:sSubPr>
                            <m:ctrlPr>
                              <a:rPr lang="en-US" altLang="zh-CN" sz="2000" b="1" i="1" smtClean="0">
                                <a:solidFill>
                                  <a:srgbClr val="000000"/>
                                </a:solidFill>
                                <a:latin typeface="Cambria Math" panose="02040503050406030204" pitchFamily="18" charset="0"/>
                                <a:ea typeface="Cambria Math" panose="02040503050406030204" pitchFamily="18" charset="0"/>
                              </a:rPr>
                            </m:ctrlPr>
                          </m:sSubPr>
                          <m:e>
                            <m:r>
                              <a:rPr lang="en-US" altLang="zh-CN" sz="2000" b="1" i="1" smtClean="0">
                                <a:solidFill>
                                  <a:srgbClr val="000000"/>
                                </a:solidFill>
                                <a:latin typeface="Cambria Math" panose="02040503050406030204" pitchFamily="18" charset="0"/>
                                <a:ea typeface="Cambria Math" panose="02040503050406030204" pitchFamily="18" charset="0"/>
                              </a:rPr>
                              <m:t>𝑨</m:t>
                            </m:r>
                          </m:e>
                          <m:sub>
                            <m:r>
                              <a:rPr lang="en-US" altLang="zh-CN" sz="2000" b="1" i="1" smtClean="0">
                                <a:solidFill>
                                  <a:srgbClr val="000000"/>
                                </a:solidFill>
                                <a:latin typeface="Cambria Math" panose="02040503050406030204" pitchFamily="18" charset="0"/>
                                <a:ea typeface="Cambria Math" panose="02040503050406030204" pitchFamily="18" charset="0"/>
                              </a:rPr>
                              <m:t>𝒊</m:t>
                            </m:r>
                          </m:sub>
                        </m:sSub>
                        <m:r>
                          <a:rPr lang="en-US" altLang="zh-CN" sz="2000" b="1" i="1" smtClean="0">
                            <a:solidFill>
                              <a:srgbClr val="000000"/>
                            </a:solidFill>
                            <a:latin typeface="Cambria Math" panose="02040503050406030204" pitchFamily="18" charset="0"/>
                            <a:ea typeface="Cambria Math" panose="02040503050406030204" pitchFamily="18" charset="0"/>
                          </a:rPr>
                          <m:t>&gt;</m:t>
                        </m:r>
                        <m:r>
                          <a:rPr lang="en-US" altLang="zh-CN" sz="2000" b="1" i="1" smtClean="0">
                            <a:solidFill>
                              <a:srgbClr val="000000"/>
                            </a:solidFill>
                            <a:latin typeface="Cambria Math" panose="02040503050406030204" pitchFamily="18" charset="0"/>
                            <a:ea typeface="Cambria Math" panose="02040503050406030204" pitchFamily="18" charset="0"/>
                          </a:rPr>
                          <m:t>𝟎</m:t>
                        </m:r>
                        <m:r>
                          <a:rPr lang="en-US" altLang="zh-CN" sz="2000" b="1" i="1" smtClean="0">
                            <a:solidFill>
                              <a:srgbClr val="000000"/>
                            </a:solidFill>
                            <a:latin typeface="Cambria Math" panose="02040503050406030204" pitchFamily="18" charset="0"/>
                            <a:ea typeface="Cambria Math" panose="02040503050406030204" pitchFamily="18" charset="0"/>
                          </a:rPr>
                          <m:t>, </m:t>
                        </m:r>
                        <m:r>
                          <a:rPr lang="en-US" altLang="zh-CN" sz="2000" b="1" i="1" smtClean="0">
                            <a:solidFill>
                              <a:srgbClr val="000000"/>
                            </a:solidFill>
                            <a:latin typeface="Cambria Math" panose="02040503050406030204" pitchFamily="18" charset="0"/>
                            <a:ea typeface="Cambria Math" panose="02040503050406030204" pitchFamily="18" charset="0"/>
                          </a:rPr>
                          <m:t>𝒊</m:t>
                        </m:r>
                        <m:r>
                          <a:rPr lang="en-US" altLang="zh-CN" sz="2000" b="1" i="1" smtClean="0">
                            <a:solidFill>
                              <a:srgbClr val="000000"/>
                            </a:solidFill>
                            <a:latin typeface="Cambria Math" panose="02040503050406030204" pitchFamily="18" charset="0"/>
                            <a:ea typeface="Cambria Math" panose="02040503050406030204" pitchFamily="18" charset="0"/>
                          </a:rPr>
                          <m:t>=</m:t>
                        </m:r>
                        <m:r>
                          <a:rPr lang="en-US" altLang="zh-CN" sz="2000" b="1" i="1" smtClean="0">
                            <a:solidFill>
                              <a:srgbClr val="000000"/>
                            </a:solidFill>
                            <a:latin typeface="Cambria Math" panose="02040503050406030204" pitchFamily="18" charset="0"/>
                            <a:ea typeface="Cambria Math" panose="02040503050406030204" pitchFamily="18" charset="0"/>
                          </a:rPr>
                          <m:t>𝟏</m:t>
                        </m:r>
                        <m:r>
                          <a:rPr lang="en-US" altLang="zh-CN" sz="2000" b="1" i="1" smtClean="0">
                            <a:solidFill>
                              <a:srgbClr val="000000"/>
                            </a:solidFill>
                            <a:latin typeface="Cambria Math" panose="02040503050406030204" pitchFamily="18" charset="0"/>
                            <a:ea typeface="Cambria Math" panose="02040503050406030204" pitchFamily="18" charset="0"/>
                          </a:rPr>
                          <m:t>,</m:t>
                        </m:r>
                        <m:r>
                          <a:rPr lang="en-US" altLang="zh-CN" sz="2000" b="1" i="1" smtClean="0">
                            <a:solidFill>
                              <a:srgbClr val="000000"/>
                            </a:solidFill>
                            <a:latin typeface="Cambria Math" panose="02040503050406030204" pitchFamily="18" charset="0"/>
                            <a:ea typeface="Cambria Math" panose="02040503050406030204" pitchFamily="18" charset="0"/>
                          </a:rPr>
                          <m:t>𝟐</m:t>
                        </m:r>
                        <m:r>
                          <a:rPr lang="en-US" altLang="zh-CN" sz="2000" b="1" i="1" smtClean="0">
                            <a:solidFill>
                              <a:srgbClr val="000000"/>
                            </a:solidFill>
                            <a:latin typeface="Cambria Math" panose="02040503050406030204" pitchFamily="18" charset="0"/>
                            <a:ea typeface="Cambria Math" panose="02040503050406030204" pitchFamily="18" charset="0"/>
                          </a:rPr>
                          <m:t>,…</m:t>
                        </m:r>
                      </m:e>
                    </m:d>
                  </m:oMath>
                </a14:m>
                <a:endParaRPr lang="zh-CN" altLang="en-US" sz="2000" b="1" dirty="0">
                  <a:solidFill>
                    <a:srgbClr val="000000"/>
                  </a:solidFill>
                  <a:latin typeface="幼圆" pitchFamily="49" charset="-122"/>
                  <a:ea typeface="幼圆" pitchFamily="49" charset="-122"/>
                </a:endParaRPr>
              </a:p>
            </p:txBody>
          </p:sp>
        </mc:Choice>
        <mc:Fallback>
          <p:sp>
            <p:nvSpPr>
              <p:cNvPr id="145431" name="Text Box 23">
                <a:extLst>
                  <a:ext uri="{FF2B5EF4-FFF2-40B4-BE49-F238E27FC236}">
                    <a16:creationId xmlns:a16="http://schemas.microsoft.com/office/drawing/2014/main" id="{C0FA5FAF-64D5-4E67-4C94-C84DA70A9093}"/>
                  </a:ext>
                </a:extLst>
              </p:cNvPr>
              <p:cNvSpPr txBox="1">
                <a:spLocks noRot="1" noChangeAspect="1" noMove="1" noResize="1" noEditPoints="1" noAdjustHandles="1" noChangeArrowheads="1" noChangeShapeType="1" noTextEdit="1"/>
              </p:cNvSpPr>
              <p:nvPr/>
            </p:nvSpPr>
            <p:spPr bwMode="auto">
              <a:xfrm>
                <a:off x="1221422" y="1943835"/>
                <a:ext cx="5954697" cy="400110"/>
              </a:xfrm>
              <a:prstGeom prst="rect">
                <a:avLst/>
              </a:prstGeom>
              <a:blipFill>
                <a:blip r:embed="rId2"/>
                <a:stretch>
                  <a:fillRect l="-1279" t="-18750" b="-28125"/>
                </a:stretch>
              </a:blip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23557" name="Text Box 24">
            <a:extLst>
              <a:ext uri="{FF2B5EF4-FFF2-40B4-BE49-F238E27FC236}">
                <a16:creationId xmlns:a16="http://schemas.microsoft.com/office/drawing/2014/main" id="{21B32C1E-3382-C51A-6D4B-E92279321C4D}"/>
              </a:ext>
            </a:extLst>
          </p:cNvPr>
          <p:cNvSpPr txBox="1">
            <a:spLocks noChangeArrowheads="1"/>
          </p:cNvSpPr>
          <p:nvPr/>
        </p:nvSpPr>
        <p:spPr bwMode="auto">
          <a:xfrm>
            <a:off x="6435725" y="2349501"/>
            <a:ext cx="184150" cy="3968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zh-CN" sz="2000">
              <a:solidFill>
                <a:schemeClr val="tx1"/>
              </a:solidFill>
              <a:latin typeface="幼圆" pitchFamily="49" charset="-122"/>
              <a:ea typeface="幼圆" pitchFamily="49" charset="-122"/>
            </a:endParaRPr>
          </a:p>
        </p:txBody>
      </p:sp>
      <p:sp>
        <p:nvSpPr>
          <p:cNvPr id="145433" name="Freeform 25">
            <a:extLst>
              <a:ext uri="{FF2B5EF4-FFF2-40B4-BE49-F238E27FC236}">
                <a16:creationId xmlns:a16="http://schemas.microsoft.com/office/drawing/2014/main" id="{1DE519E6-B39F-6D15-5BF8-AEE75BEB6710}"/>
              </a:ext>
            </a:extLst>
          </p:cNvPr>
          <p:cNvSpPr>
            <a:spLocks/>
          </p:cNvSpPr>
          <p:nvPr/>
        </p:nvSpPr>
        <p:spPr bwMode="auto">
          <a:xfrm>
            <a:off x="7726893" y="2887183"/>
            <a:ext cx="1754187" cy="1255713"/>
          </a:xfrm>
          <a:custGeom>
            <a:avLst/>
            <a:gdLst>
              <a:gd name="T0" fmla="*/ 0 w 1136"/>
              <a:gd name="T1" fmla="*/ 0 h 791"/>
              <a:gd name="T2" fmla="*/ 2147483646 w 1136"/>
              <a:gd name="T3" fmla="*/ 2147483646 h 791"/>
              <a:gd name="T4" fmla="*/ 2147483646 w 1136"/>
              <a:gd name="T5" fmla="*/ 2147483646 h 791"/>
              <a:gd name="T6" fmla="*/ 2147483646 w 1136"/>
              <a:gd name="T7" fmla="*/ 2147483646 h 791"/>
              <a:gd name="T8" fmla="*/ 2147483646 w 1136"/>
              <a:gd name="T9" fmla="*/ 2147483646 h 7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6" h="791">
                <a:moveTo>
                  <a:pt x="0" y="0"/>
                </a:moveTo>
                <a:cubicBezTo>
                  <a:pt x="58" y="74"/>
                  <a:pt x="203" y="324"/>
                  <a:pt x="343" y="443"/>
                </a:cubicBezTo>
                <a:cubicBezTo>
                  <a:pt x="483" y="562"/>
                  <a:pt x="706" y="657"/>
                  <a:pt x="838" y="715"/>
                </a:cubicBezTo>
                <a:cubicBezTo>
                  <a:pt x="970" y="773"/>
                  <a:pt x="1134" y="791"/>
                  <a:pt x="1135" y="791"/>
                </a:cubicBezTo>
                <a:cubicBezTo>
                  <a:pt x="1136" y="791"/>
                  <a:pt x="907" y="731"/>
                  <a:pt x="847" y="715"/>
                </a:cubicBezTo>
              </a:path>
            </a:pathLst>
          </a:custGeom>
          <a:noFill/>
          <a:ln w="254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434" name="Text Box 26">
            <a:extLst>
              <a:ext uri="{FF2B5EF4-FFF2-40B4-BE49-F238E27FC236}">
                <a16:creationId xmlns:a16="http://schemas.microsoft.com/office/drawing/2014/main" id="{3A3D990E-0842-9C71-4187-FB76DCE7FDCD}"/>
              </a:ext>
            </a:extLst>
          </p:cNvPr>
          <p:cNvSpPr txBox="1">
            <a:spLocks noChangeArrowheads="1"/>
          </p:cNvSpPr>
          <p:nvPr/>
        </p:nvSpPr>
        <p:spPr bwMode="auto">
          <a:xfrm>
            <a:off x="8255530" y="3205478"/>
            <a:ext cx="10160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800" dirty="0">
                <a:solidFill>
                  <a:srgbClr val="000000"/>
                </a:solidFill>
                <a:latin typeface="幼圆" pitchFamily="49" charset="-122"/>
                <a:ea typeface="幼圆" pitchFamily="49" charset="-122"/>
              </a:rPr>
              <a:t>i′</a:t>
            </a:r>
          </a:p>
        </p:txBody>
      </p:sp>
      <p:sp>
        <p:nvSpPr>
          <p:cNvPr id="23560" name="Rectangle 27">
            <a:extLst>
              <a:ext uri="{FF2B5EF4-FFF2-40B4-BE49-F238E27FC236}">
                <a16:creationId xmlns:a16="http://schemas.microsoft.com/office/drawing/2014/main" id="{CECCFEAC-59BD-7736-A51E-FCCAC219297B}"/>
              </a:ext>
            </a:extLst>
          </p:cNvPr>
          <p:cNvSpPr>
            <a:spLocks noChangeArrowheads="1"/>
          </p:cNvSpPr>
          <p:nvPr/>
        </p:nvSpPr>
        <p:spPr bwMode="auto">
          <a:xfrm>
            <a:off x="1992313" y="1628776"/>
            <a:ext cx="4572000" cy="3968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en-US" altLang="zh-CN" sz="2000">
                <a:solidFill>
                  <a:srgbClr val="000000"/>
                </a:solidFill>
                <a:latin typeface="幼圆" pitchFamily="49" charset="-122"/>
                <a:ea typeface="幼圆" pitchFamily="49" charset="-122"/>
              </a:rPr>
              <a:t>      </a:t>
            </a:r>
          </a:p>
        </p:txBody>
      </p:sp>
      <p:grpSp>
        <p:nvGrpSpPr>
          <p:cNvPr id="145436" name="Group 28">
            <a:extLst>
              <a:ext uri="{FF2B5EF4-FFF2-40B4-BE49-F238E27FC236}">
                <a16:creationId xmlns:a16="http://schemas.microsoft.com/office/drawing/2014/main" id="{D554F4C1-86DB-002F-5493-F2C256EE03DB}"/>
              </a:ext>
            </a:extLst>
          </p:cNvPr>
          <p:cNvGrpSpPr>
            <a:grpSpLocks/>
          </p:cNvGrpSpPr>
          <p:nvPr/>
        </p:nvGrpSpPr>
        <p:grpSpPr bwMode="auto">
          <a:xfrm>
            <a:off x="2465517" y="3446997"/>
            <a:ext cx="4098796" cy="1138238"/>
            <a:chOff x="529" y="1561"/>
            <a:chExt cx="2439" cy="717"/>
          </a:xfrm>
        </p:grpSpPr>
        <p:pic>
          <p:nvPicPr>
            <p:cNvPr id="23577" name="Picture 29" descr="BD21300_">
              <a:extLst>
                <a:ext uri="{FF2B5EF4-FFF2-40B4-BE49-F238E27FC236}">
                  <a16:creationId xmlns:a16="http://schemas.microsoft.com/office/drawing/2014/main" id="{3C6F1128-9546-5AE3-EF2F-2EE4A8F3F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 y="1729"/>
              <a:ext cx="272" cy="196"/>
            </a:xfrm>
            <a:prstGeom prst="rect">
              <a:avLst/>
            </a:prstGeom>
            <a:noFill/>
            <a:ln>
              <a:noFill/>
            </a:ln>
            <a:effectLst>
              <a:outerShdw dist="50800" dir="54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8" name="Text Box 30">
              <a:extLst>
                <a:ext uri="{FF2B5EF4-FFF2-40B4-BE49-F238E27FC236}">
                  <a16:creationId xmlns:a16="http://schemas.microsoft.com/office/drawing/2014/main" id="{3821CD45-7D65-1AF2-CBCE-3CB137D007B3}"/>
                </a:ext>
              </a:extLst>
            </p:cNvPr>
            <p:cNvSpPr txBox="1">
              <a:spLocks noChangeArrowheads="1"/>
            </p:cNvSpPr>
            <p:nvPr/>
          </p:nvSpPr>
          <p:spPr bwMode="auto">
            <a:xfrm>
              <a:off x="927" y="1561"/>
              <a:ext cx="2041" cy="717"/>
            </a:xfrm>
            <a:prstGeom prst="rect">
              <a:avLst/>
            </a:prstGeom>
            <a:gradFill rotWithShape="1">
              <a:gsLst>
                <a:gs pos="0">
                  <a:srgbClr val="036D7B"/>
                </a:gs>
                <a:gs pos="50000">
                  <a:srgbClr val="FFFFFF"/>
                </a:gs>
                <a:gs pos="100000">
                  <a:srgbClr val="036D7B"/>
                </a:gs>
              </a:gsLst>
              <a:lin ang="5400000" scaled="1"/>
            </a:gradFill>
            <a:ln>
              <a:noFill/>
            </a:ln>
            <a:effectLst>
              <a:outerShdw dist="71842" dir="18900000" algn="ctr" rotWithShape="0">
                <a:srgbClr val="808080">
                  <a:alpha val="50000"/>
                </a:srgbClr>
              </a:outerShdw>
            </a:effectLst>
            <a:extLst>
              <a:ext uri="{91240B29-F687-4F45-9708-019B960494DF}">
                <a14:hiddenLine xmlns:a14="http://schemas.microsoft.com/office/drawing/2010/main" w="31750" algn="ctr">
                  <a:solidFill>
                    <a:srgbClr val="000000"/>
                  </a:solidFill>
                  <a:miter lim="800000"/>
                  <a:headEnd type="none" w="sm" len="med"/>
                  <a:tailEnd/>
                </a14:hiddenLine>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zh-CN" altLang="en-US" sz="2000" dirty="0">
                  <a:solidFill>
                    <a:srgbClr val="000000"/>
                  </a:solidFill>
                  <a:latin typeface="幼圆" pitchFamily="49" charset="-122"/>
                  <a:ea typeface="幼圆" pitchFamily="49" charset="-122"/>
                </a:rPr>
                <a:t>当</a:t>
              </a:r>
              <a:r>
                <a:rPr lang="en-US" altLang="zh-CN" sz="2000" dirty="0">
                  <a:solidFill>
                    <a:srgbClr val="000000"/>
                  </a:solidFill>
                  <a:latin typeface="幼圆" pitchFamily="49" charset="-122"/>
                  <a:ea typeface="幼圆" pitchFamily="49" charset="-122"/>
                </a:rPr>
                <a:t>i=i′</a:t>
              </a:r>
              <a:r>
                <a:rPr lang="zh-CN" altLang="en-US" sz="2000" dirty="0">
                  <a:solidFill>
                    <a:srgbClr val="000000"/>
                  </a:solidFill>
                  <a:latin typeface="幼圆" pitchFamily="49" charset="-122"/>
                  <a:ea typeface="幼圆" pitchFamily="49" charset="-122"/>
                </a:rPr>
                <a:t>时，</a:t>
              </a:r>
              <a:r>
                <a:rPr lang="en-US" altLang="zh-CN" sz="2000" dirty="0">
                  <a:solidFill>
                    <a:srgbClr val="000000"/>
                  </a:solidFill>
                  <a:latin typeface="幼圆" pitchFamily="49" charset="-122"/>
                  <a:ea typeface="幼圆" pitchFamily="49" charset="-122"/>
                </a:rPr>
                <a:t>NPV=0</a:t>
              </a:r>
              <a:r>
                <a:rPr lang="zh-CN" altLang="en-US" sz="2000" dirty="0">
                  <a:solidFill>
                    <a:srgbClr val="000000"/>
                  </a:solidFill>
                  <a:latin typeface="幼圆" pitchFamily="49" charset="-122"/>
                  <a:ea typeface="幼圆" pitchFamily="49" charset="-122"/>
                </a:rPr>
                <a:t>；</a:t>
              </a:r>
            </a:p>
            <a:p>
              <a:pPr algn="ctr" eaLnBrk="1" hangingPunct="1">
                <a:buClrTx/>
                <a:buSzTx/>
                <a:buFontTx/>
                <a:buNone/>
              </a:pPr>
              <a:r>
                <a:rPr lang="zh-CN" altLang="en-US" sz="2000" dirty="0">
                  <a:solidFill>
                    <a:srgbClr val="000000"/>
                  </a:solidFill>
                  <a:latin typeface="幼圆" pitchFamily="49" charset="-122"/>
                  <a:ea typeface="幼圆" pitchFamily="49" charset="-122"/>
                </a:rPr>
                <a:t>当</a:t>
              </a:r>
              <a:r>
                <a:rPr lang="en-US" altLang="zh-CN" sz="2000" dirty="0">
                  <a:solidFill>
                    <a:srgbClr val="000000"/>
                  </a:solidFill>
                  <a:latin typeface="幼圆" pitchFamily="49" charset="-122"/>
                  <a:ea typeface="幼圆" pitchFamily="49" charset="-122"/>
                </a:rPr>
                <a:t>i&lt;i′</a:t>
              </a:r>
              <a:r>
                <a:rPr lang="zh-CN" altLang="en-US" sz="2000" dirty="0">
                  <a:solidFill>
                    <a:srgbClr val="000000"/>
                  </a:solidFill>
                  <a:latin typeface="幼圆" pitchFamily="49" charset="-122"/>
                  <a:ea typeface="幼圆" pitchFamily="49" charset="-122"/>
                </a:rPr>
                <a:t>时，</a:t>
              </a:r>
              <a:r>
                <a:rPr lang="en-US" altLang="zh-CN" sz="2000" dirty="0">
                  <a:solidFill>
                    <a:srgbClr val="000000"/>
                  </a:solidFill>
                  <a:latin typeface="幼圆" pitchFamily="49" charset="-122"/>
                  <a:ea typeface="幼圆" pitchFamily="49" charset="-122"/>
                </a:rPr>
                <a:t>NPV&gt;0</a:t>
              </a:r>
              <a:r>
                <a:rPr lang="zh-CN" altLang="en-US" sz="2000" dirty="0">
                  <a:solidFill>
                    <a:srgbClr val="000000"/>
                  </a:solidFill>
                  <a:latin typeface="幼圆" pitchFamily="49" charset="-122"/>
                  <a:ea typeface="幼圆" pitchFamily="49" charset="-122"/>
                </a:rPr>
                <a:t>；</a:t>
              </a:r>
            </a:p>
            <a:p>
              <a:pPr algn="ctr" eaLnBrk="1" hangingPunct="1">
                <a:buClrTx/>
                <a:buSzTx/>
                <a:buFontTx/>
                <a:buNone/>
              </a:pPr>
              <a:r>
                <a:rPr lang="zh-CN" altLang="en-US" sz="2000" dirty="0">
                  <a:solidFill>
                    <a:srgbClr val="000000"/>
                  </a:solidFill>
                  <a:latin typeface="幼圆" pitchFamily="49" charset="-122"/>
                  <a:ea typeface="幼圆" pitchFamily="49" charset="-122"/>
                </a:rPr>
                <a:t>当</a:t>
              </a:r>
              <a:r>
                <a:rPr lang="en-US" altLang="zh-CN" sz="2000" dirty="0">
                  <a:solidFill>
                    <a:srgbClr val="000000"/>
                  </a:solidFill>
                  <a:latin typeface="幼圆" pitchFamily="49" charset="-122"/>
                  <a:ea typeface="幼圆" pitchFamily="49" charset="-122"/>
                </a:rPr>
                <a:t>i&gt;i′</a:t>
              </a:r>
              <a:r>
                <a:rPr lang="zh-CN" altLang="en-US" sz="2000" dirty="0">
                  <a:solidFill>
                    <a:srgbClr val="000000"/>
                  </a:solidFill>
                  <a:latin typeface="幼圆" pitchFamily="49" charset="-122"/>
                  <a:ea typeface="幼圆" pitchFamily="49" charset="-122"/>
                </a:rPr>
                <a:t>时，</a:t>
              </a:r>
              <a:r>
                <a:rPr lang="en-US" altLang="zh-CN" sz="2000" dirty="0">
                  <a:solidFill>
                    <a:srgbClr val="000000"/>
                  </a:solidFill>
                  <a:latin typeface="幼圆" pitchFamily="49" charset="-122"/>
                  <a:ea typeface="幼圆" pitchFamily="49" charset="-122"/>
                </a:rPr>
                <a:t>NPV&lt;0</a:t>
              </a:r>
              <a:r>
                <a:rPr lang="zh-CN" altLang="en-US" sz="2000" dirty="0">
                  <a:solidFill>
                    <a:srgbClr val="000000"/>
                  </a:solidFill>
                  <a:latin typeface="幼圆" pitchFamily="49" charset="-122"/>
                  <a:ea typeface="幼圆" pitchFamily="49" charset="-122"/>
                </a:rPr>
                <a:t>。</a:t>
              </a:r>
            </a:p>
          </p:txBody>
        </p:sp>
      </p:grpSp>
      <p:grpSp>
        <p:nvGrpSpPr>
          <p:cNvPr id="145439" name="Group 31">
            <a:extLst>
              <a:ext uri="{FF2B5EF4-FFF2-40B4-BE49-F238E27FC236}">
                <a16:creationId xmlns:a16="http://schemas.microsoft.com/office/drawing/2014/main" id="{072A928F-96B7-1562-5ABF-CA353597DFE7}"/>
              </a:ext>
            </a:extLst>
          </p:cNvPr>
          <p:cNvGrpSpPr>
            <a:grpSpLocks/>
          </p:cNvGrpSpPr>
          <p:nvPr/>
        </p:nvGrpSpPr>
        <p:grpSpPr bwMode="auto">
          <a:xfrm>
            <a:off x="2417511" y="2573723"/>
            <a:ext cx="4572001" cy="708025"/>
            <a:chOff x="546" y="935"/>
            <a:chExt cx="2425" cy="446"/>
          </a:xfrm>
        </p:grpSpPr>
        <p:pic>
          <p:nvPicPr>
            <p:cNvPr id="23575" name="Picture 32" descr="BD21300_">
              <a:extLst>
                <a:ext uri="{FF2B5EF4-FFF2-40B4-BE49-F238E27FC236}">
                  <a16:creationId xmlns:a16="http://schemas.microsoft.com/office/drawing/2014/main" id="{39E78D92-90A9-FA3E-1759-2643250FED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 y="1116"/>
              <a:ext cx="272" cy="196"/>
            </a:xfrm>
            <a:prstGeom prst="rect">
              <a:avLst/>
            </a:prstGeom>
            <a:noFill/>
            <a:ln>
              <a:noFill/>
            </a:ln>
            <a:effectLst>
              <a:outerShdw dist="50800" dir="54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6" name="Text Box 33">
              <a:extLst>
                <a:ext uri="{FF2B5EF4-FFF2-40B4-BE49-F238E27FC236}">
                  <a16:creationId xmlns:a16="http://schemas.microsoft.com/office/drawing/2014/main" id="{02AB088B-00CF-1DC1-DECC-2CC188C0A2E1}"/>
                </a:ext>
              </a:extLst>
            </p:cNvPr>
            <p:cNvSpPr txBox="1">
              <a:spLocks noChangeArrowheads="1"/>
            </p:cNvSpPr>
            <p:nvPr/>
          </p:nvSpPr>
          <p:spPr bwMode="auto">
            <a:xfrm>
              <a:off x="930" y="935"/>
              <a:ext cx="2041" cy="446"/>
            </a:xfrm>
            <a:prstGeom prst="rect">
              <a:avLst/>
            </a:prstGeom>
            <a:gradFill rotWithShape="1">
              <a:gsLst>
                <a:gs pos="0">
                  <a:srgbClr val="036D7B"/>
                </a:gs>
                <a:gs pos="50000">
                  <a:srgbClr val="FFFFFF"/>
                </a:gs>
                <a:gs pos="100000">
                  <a:srgbClr val="036D7B"/>
                </a:gs>
              </a:gsLst>
              <a:lin ang="5400000" scaled="1"/>
            </a:gradFill>
            <a:ln>
              <a:noFill/>
            </a:ln>
            <a:effectLst>
              <a:outerShdw dist="71842" dir="18900000" algn="ctr" rotWithShape="0">
                <a:srgbClr val="808080">
                  <a:alpha val="50000"/>
                </a:srgbClr>
              </a:outerShdw>
            </a:effectLst>
            <a:extLst>
              <a:ext uri="{91240B29-F687-4F45-9708-019B960494DF}">
                <a14:hiddenLine xmlns:a14="http://schemas.microsoft.com/office/drawing/2010/main" w="31750" algn="ctr">
                  <a:solidFill>
                    <a:srgbClr val="000000"/>
                  </a:solidFill>
                  <a:miter lim="800000"/>
                  <a:headEnd type="none" w="sm" len="med"/>
                  <a:tailEnd/>
                </a14:hiddenLine>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000" dirty="0">
                  <a:solidFill>
                    <a:srgbClr val="000000"/>
                  </a:solidFill>
                  <a:latin typeface="幼圆" pitchFamily="49" charset="-122"/>
                  <a:ea typeface="幼圆" pitchFamily="49" charset="-122"/>
                </a:rPr>
                <a:t> i↗</a:t>
              </a:r>
              <a:r>
                <a:rPr lang="zh-CN" altLang="en-US" sz="2000" dirty="0">
                  <a:solidFill>
                    <a:srgbClr val="000000"/>
                  </a:solidFill>
                  <a:latin typeface="幼圆" pitchFamily="49" charset="-122"/>
                  <a:ea typeface="幼圆" pitchFamily="49" charset="-122"/>
                </a:rPr>
                <a:t>，</a:t>
              </a:r>
              <a:r>
                <a:rPr lang="en-US" altLang="zh-CN" sz="2000" dirty="0">
                  <a:solidFill>
                    <a:srgbClr val="000000"/>
                  </a:solidFill>
                  <a:latin typeface="幼圆" pitchFamily="49" charset="-122"/>
                  <a:ea typeface="幼圆" pitchFamily="49" charset="-122"/>
                </a:rPr>
                <a:t>NPV↘</a:t>
              </a:r>
              <a:r>
                <a:rPr lang="zh-CN" altLang="en-US" sz="2000" dirty="0">
                  <a:solidFill>
                    <a:srgbClr val="000000"/>
                  </a:solidFill>
                  <a:latin typeface="幼圆" pitchFamily="49" charset="-122"/>
                  <a:ea typeface="幼圆" pitchFamily="49" charset="-122"/>
                </a:rPr>
                <a:t>，故 </a:t>
              </a:r>
              <a:r>
                <a:rPr lang="en-US" altLang="zh-CN" sz="2000" dirty="0" err="1">
                  <a:solidFill>
                    <a:srgbClr val="000000"/>
                  </a:solidFill>
                  <a:latin typeface="幼圆" pitchFamily="49" charset="-122"/>
                  <a:ea typeface="幼圆" pitchFamily="49" charset="-122"/>
                </a:rPr>
                <a:t>i</a:t>
              </a:r>
              <a:r>
                <a:rPr lang="en-US" altLang="zh-CN" sz="2000" baseline="-25000" dirty="0" err="1">
                  <a:solidFill>
                    <a:srgbClr val="000000"/>
                  </a:solidFill>
                  <a:latin typeface="幼圆" pitchFamily="49" charset="-122"/>
                  <a:ea typeface="幼圆" pitchFamily="49" charset="-122"/>
                </a:rPr>
                <a:t>c</a:t>
              </a:r>
              <a:r>
                <a:rPr lang="zh-CN" altLang="en-US" sz="2000" baseline="-25000" dirty="0">
                  <a:solidFill>
                    <a:srgbClr val="000000"/>
                  </a:solidFill>
                  <a:latin typeface="幼圆" pitchFamily="49" charset="-122"/>
                  <a:ea typeface="幼圆" pitchFamily="49" charset="-122"/>
                </a:rPr>
                <a:t> </a:t>
              </a:r>
              <a:r>
                <a:rPr lang="zh-CN" altLang="en-US" sz="2000" dirty="0">
                  <a:solidFill>
                    <a:srgbClr val="000000"/>
                  </a:solidFill>
                  <a:latin typeface="幼圆" pitchFamily="49" charset="-122"/>
                  <a:ea typeface="幼圆" pitchFamily="49" charset="-122"/>
                </a:rPr>
                <a:t>定的越高，可接受的方案越少；</a:t>
              </a:r>
            </a:p>
          </p:txBody>
        </p:sp>
      </p:grpSp>
      <p:grpSp>
        <p:nvGrpSpPr>
          <p:cNvPr id="145442" name="Group 34">
            <a:extLst>
              <a:ext uri="{FF2B5EF4-FFF2-40B4-BE49-F238E27FC236}">
                <a16:creationId xmlns:a16="http://schemas.microsoft.com/office/drawing/2014/main" id="{02F5F75A-C353-DA59-8498-47D40C057B26}"/>
              </a:ext>
            </a:extLst>
          </p:cNvPr>
          <p:cNvGrpSpPr>
            <a:grpSpLocks/>
          </p:cNvGrpSpPr>
          <p:nvPr/>
        </p:nvGrpSpPr>
        <p:grpSpPr bwMode="auto">
          <a:xfrm>
            <a:off x="7294298" y="2131345"/>
            <a:ext cx="2938463" cy="2879725"/>
            <a:chOff x="3596" y="1015"/>
            <a:chExt cx="1851" cy="1825"/>
          </a:xfrm>
        </p:grpSpPr>
        <p:sp>
          <p:nvSpPr>
            <p:cNvPr id="23570" name="Text Box 35">
              <a:extLst>
                <a:ext uri="{FF2B5EF4-FFF2-40B4-BE49-F238E27FC236}">
                  <a16:creationId xmlns:a16="http://schemas.microsoft.com/office/drawing/2014/main" id="{20C717AD-7854-7847-B7A3-69720D9DDF69}"/>
                </a:ext>
              </a:extLst>
            </p:cNvPr>
            <p:cNvSpPr txBox="1">
              <a:spLocks noChangeArrowheads="1"/>
            </p:cNvSpPr>
            <p:nvPr/>
          </p:nvSpPr>
          <p:spPr bwMode="auto">
            <a:xfrm>
              <a:off x="3752" y="1015"/>
              <a:ext cx="799"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dirty="0">
                  <a:solidFill>
                    <a:srgbClr val="000000"/>
                  </a:solidFill>
                  <a:latin typeface="幼圆" pitchFamily="49" charset="-122"/>
                  <a:ea typeface="幼圆" pitchFamily="49" charset="-122"/>
                </a:rPr>
                <a:t>NPV</a:t>
              </a:r>
            </a:p>
          </p:txBody>
        </p:sp>
        <p:sp>
          <p:nvSpPr>
            <p:cNvPr id="23571" name="Text Box 36">
              <a:extLst>
                <a:ext uri="{FF2B5EF4-FFF2-40B4-BE49-F238E27FC236}">
                  <a16:creationId xmlns:a16="http://schemas.microsoft.com/office/drawing/2014/main" id="{220E428E-D288-B3C3-00AC-C084914F13BD}"/>
                </a:ext>
              </a:extLst>
            </p:cNvPr>
            <p:cNvSpPr txBox="1">
              <a:spLocks noChangeArrowheads="1"/>
            </p:cNvSpPr>
            <p:nvPr/>
          </p:nvSpPr>
          <p:spPr bwMode="auto">
            <a:xfrm>
              <a:off x="4967" y="1888"/>
              <a:ext cx="48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a:solidFill>
                    <a:srgbClr val="000000"/>
                  </a:solidFill>
                  <a:latin typeface="幼圆" pitchFamily="49" charset="-122"/>
                  <a:ea typeface="幼圆" pitchFamily="49" charset="-122"/>
                </a:rPr>
                <a:t>i(%)</a:t>
              </a:r>
            </a:p>
          </p:txBody>
        </p:sp>
        <p:sp>
          <p:nvSpPr>
            <p:cNvPr id="23572" name="Text Box 37">
              <a:extLst>
                <a:ext uri="{FF2B5EF4-FFF2-40B4-BE49-F238E27FC236}">
                  <a16:creationId xmlns:a16="http://schemas.microsoft.com/office/drawing/2014/main" id="{8D4988E9-6D6A-6B69-A0F6-2AA1D476D748}"/>
                </a:ext>
              </a:extLst>
            </p:cNvPr>
            <p:cNvSpPr txBox="1">
              <a:spLocks noChangeArrowheads="1"/>
            </p:cNvSpPr>
            <p:nvPr/>
          </p:nvSpPr>
          <p:spPr bwMode="auto">
            <a:xfrm>
              <a:off x="3610" y="1855"/>
              <a:ext cx="221" cy="25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000000"/>
                  </a:solidFill>
                  <a:latin typeface="幼圆" pitchFamily="49" charset="-122"/>
                  <a:ea typeface="幼圆" pitchFamily="49" charset="-122"/>
                </a:rPr>
                <a:t>0    </a:t>
              </a:r>
            </a:p>
          </p:txBody>
        </p:sp>
        <p:sp>
          <p:nvSpPr>
            <p:cNvPr id="23573" name="Line 38">
              <a:extLst>
                <a:ext uri="{FF2B5EF4-FFF2-40B4-BE49-F238E27FC236}">
                  <a16:creationId xmlns:a16="http://schemas.microsoft.com/office/drawing/2014/main" id="{CB5EAA7A-DCA1-FA51-2BCE-AE5E69E8E282}"/>
                </a:ext>
              </a:extLst>
            </p:cNvPr>
            <p:cNvSpPr>
              <a:spLocks noChangeShapeType="1"/>
            </p:cNvSpPr>
            <p:nvPr/>
          </p:nvSpPr>
          <p:spPr bwMode="auto">
            <a:xfrm>
              <a:off x="3596" y="2096"/>
              <a:ext cx="1407"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574" name="Line 39">
              <a:extLst>
                <a:ext uri="{FF2B5EF4-FFF2-40B4-BE49-F238E27FC236}">
                  <a16:creationId xmlns:a16="http://schemas.microsoft.com/office/drawing/2014/main" id="{E3021AE3-F69A-4319-BBF7-A46CBAB25E56}"/>
                </a:ext>
              </a:extLst>
            </p:cNvPr>
            <p:cNvSpPr>
              <a:spLocks noChangeShapeType="1"/>
            </p:cNvSpPr>
            <p:nvPr/>
          </p:nvSpPr>
          <p:spPr bwMode="auto">
            <a:xfrm>
              <a:off x="3787" y="1207"/>
              <a:ext cx="0" cy="1633"/>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3564" name="Rectangle 40">
            <a:extLst>
              <a:ext uri="{FF2B5EF4-FFF2-40B4-BE49-F238E27FC236}">
                <a16:creationId xmlns:a16="http://schemas.microsoft.com/office/drawing/2014/main" id="{D1627E65-C90B-7E89-0A1F-067FF356C6EB}"/>
              </a:ext>
            </a:extLst>
          </p:cNvPr>
          <p:cNvSpPr>
            <a:spLocks noChangeArrowheads="1"/>
          </p:cNvSpPr>
          <p:nvPr/>
        </p:nvSpPr>
        <p:spPr bwMode="auto">
          <a:xfrm>
            <a:off x="3432175" y="5344469"/>
            <a:ext cx="276038" cy="46166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400">
                <a:solidFill>
                  <a:srgbClr val="000000"/>
                </a:solidFill>
                <a:latin typeface="幼圆" pitchFamily="49" charset="-122"/>
                <a:ea typeface="幼圆" pitchFamily="49" charset="-122"/>
              </a:rPr>
              <a:t> </a:t>
            </a:r>
          </a:p>
        </p:txBody>
      </p:sp>
      <p:sp>
        <p:nvSpPr>
          <p:cNvPr id="145449" name="Rectangle 41">
            <a:extLst>
              <a:ext uri="{FF2B5EF4-FFF2-40B4-BE49-F238E27FC236}">
                <a16:creationId xmlns:a16="http://schemas.microsoft.com/office/drawing/2014/main" id="{714FED33-4CA9-F4BD-6A2A-7834C809D1D4}"/>
              </a:ext>
            </a:extLst>
          </p:cNvPr>
          <p:cNvSpPr>
            <a:spLocks noChangeArrowheads="1"/>
          </p:cNvSpPr>
          <p:nvPr/>
        </p:nvSpPr>
        <p:spPr bwMode="auto">
          <a:xfrm>
            <a:off x="1452328" y="5940425"/>
            <a:ext cx="9966793" cy="7016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0000"/>
                </a:solidFill>
                <a:latin typeface="幼圆" pitchFamily="49" charset="-122"/>
                <a:ea typeface="幼圆" pitchFamily="49" charset="-122"/>
              </a:rPr>
              <a:t>基准收益率确定得合理与否，对投资方案经济效果评价有直接的影响，定得过高或过低都会导致投资决策失误。</a:t>
            </a:r>
          </a:p>
        </p:txBody>
      </p:sp>
      <p:sp>
        <p:nvSpPr>
          <p:cNvPr id="145450" name="AutoShape 42">
            <a:extLst>
              <a:ext uri="{FF2B5EF4-FFF2-40B4-BE49-F238E27FC236}">
                <a16:creationId xmlns:a16="http://schemas.microsoft.com/office/drawing/2014/main" id="{4D10CBC7-7A53-4D56-BFBE-1077A6214E07}"/>
              </a:ext>
            </a:extLst>
          </p:cNvPr>
          <p:cNvSpPr>
            <a:spLocks noChangeArrowheads="1"/>
          </p:cNvSpPr>
          <p:nvPr/>
        </p:nvSpPr>
        <p:spPr bwMode="auto">
          <a:xfrm>
            <a:off x="8550275" y="2119314"/>
            <a:ext cx="1087438" cy="720725"/>
          </a:xfrm>
          <a:prstGeom prst="wedgeRoundRectCallout">
            <a:avLst>
              <a:gd name="adj1" fmla="val -68542"/>
              <a:gd name="adj2" fmla="val 90310"/>
              <a:gd name="adj3" fmla="val 16667"/>
            </a:avLst>
          </a:prstGeom>
          <a:gradFill rotWithShape="1">
            <a:gsLst>
              <a:gs pos="0">
                <a:srgbClr val="E9F7FD"/>
              </a:gs>
              <a:gs pos="50000">
                <a:srgbClr val="C7EAF9"/>
              </a:gs>
              <a:gs pos="100000">
                <a:srgbClr val="E9F7FD"/>
              </a:gs>
            </a:gsLst>
            <a:lin ang="5400000" scaled="1"/>
          </a:gradFill>
          <a:ln>
            <a:noFill/>
          </a:ln>
          <a:effectLst/>
          <a:extLs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000">
                <a:solidFill>
                  <a:srgbClr val="000000"/>
                </a:solidFill>
                <a:latin typeface="幼圆" pitchFamily="49" charset="-122"/>
                <a:ea typeface="幼圆" pitchFamily="49" charset="-122"/>
              </a:rPr>
              <a:t>内部收益率</a:t>
            </a:r>
          </a:p>
        </p:txBody>
      </p:sp>
      <p:grpSp>
        <p:nvGrpSpPr>
          <p:cNvPr id="2" name="Group 28">
            <a:extLst>
              <a:ext uri="{FF2B5EF4-FFF2-40B4-BE49-F238E27FC236}">
                <a16:creationId xmlns:a16="http://schemas.microsoft.com/office/drawing/2014/main" id="{A3DB6440-1801-EDC9-62D8-CB69849F37DA}"/>
              </a:ext>
            </a:extLst>
          </p:cNvPr>
          <p:cNvGrpSpPr>
            <a:grpSpLocks/>
          </p:cNvGrpSpPr>
          <p:nvPr/>
        </p:nvGrpSpPr>
        <p:grpSpPr bwMode="auto">
          <a:xfrm>
            <a:off x="2519166" y="4648699"/>
            <a:ext cx="4150647" cy="1253694"/>
            <a:chOff x="529" y="1561"/>
            <a:chExt cx="2439" cy="574"/>
          </a:xfrm>
        </p:grpSpPr>
        <p:pic>
          <p:nvPicPr>
            <p:cNvPr id="23568" name="Picture 29" descr="BD21300_">
              <a:extLst>
                <a:ext uri="{FF2B5EF4-FFF2-40B4-BE49-F238E27FC236}">
                  <a16:creationId xmlns:a16="http://schemas.microsoft.com/office/drawing/2014/main" id="{91CF5E2F-7A34-902B-9A86-13CEA1E13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 y="1729"/>
              <a:ext cx="272" cy="196"/>
            </a:xfrm>
            <a:prstGeom prst="rect">
              <a:avLst/>
            </a:prstGeom>
            <a:noFill/>
            <a:ln>
              <a:noFill/>
            </a:ln>
            <a:effectLst>
              <a:outerShdw dist="50800" dir="54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0">
              <a:extLst>
                <a:ext uri="{FF2B5EF4-FFF2-40B4-BE49-F238E27FC236}">
                  <a16:creationId xmlns:a16="http://schemas.microsoft.com/office/drawing/2014/main" id="{2C973DDA-E44E-53E4-08F3-710B0D49FA93}"/>
                </a:ext>
              </a:extLst>
            </p:cNvPr>
            <p:cNvSpPr txBox="1">
              <a:spLocks noRot="1" noChangeAspect="1" noMove="1" noResize="1" noEditPoints="1" noAdjustHandles="1" noChangeArrowheads="1" noChangeShapeType="1" noTextEdit="1"/>
            </p:cNvSpPr>
            <p:nvPr/>
          </p:nvSpPr>
          <p:spPr bwMode="auto">
            <a:xfrm>
              <a:off x="927" y="1561"/>
              <a:ext cx="2041" cy="574"/>
            </a:xfrm>
            <a:prstGeom prst="rect">
              <a:avLst/>
            </a:prstGeom>
            <a:blipFill>
              <a:blip r:embed="rId4"/>
              <a:stretch>
                <a:fillRect/>
              </a:stretch>
            </a:blipFill>
            <a:ln>
              <a:noFill/>
            </a:ln>
            <a:effectLst>
              <a:outerShdw dist="71842" dir="18900000" algn="ctr" rotWithShape="0">
                <a:srgbClr val="808080">
                  <a:alpha val="50000"/>
                </a:srgbClr>
              </a:outerShdw>
            </a:effectLst>
          </p:spPr>
          <p:txBody>
            <a:bodyPr/>
            <a:lstStyle/>
            <a:p>
              <a:r>
                <a:rPr lang="zh-CN" altLang="en-US">
                  <a:noFill/>
                </a:rPr>
                <a:t> </a:t>
              </a:r>
            </a:p>
          </p:txBody>
        </p:sp>
      </p:grpSp>
      <p:sp>
        <p:nvSpPr>
          <p:cNvPr id="3" name="Text Box 49">
            <a:extLst>
              <a:ext uri="{FF2B5EF4-FFF2-40B4-BE49-F238E27FC236}">
                <a16:creationId xmlns:a16="http://schemas.microsoft.com/office/drawing/2014/main" id="{ACD7084B-9A4F-54F5-25D4-0E524DD41CB3}"/>
              </a:ext>
            </a:extLst>
          </p:cNvPr>
          <p:cNvSpPr txBox="1">
            <a:spLocks noChangeArrowheads="1"/>
          </p:cNvSpPr>
          <p:nvPr/>
        </p:nvSpPr>
        <p:spPr bwMode="auto">
          <a:xfrm>
            <a:off x="229039" y="1401764"/>
            <a:ext cx="38163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dirty="0">
                <a:solidFill>
                  <a:srgbClr val="000000"/>
                </a:solidFill>
                <a:latin typeface="幼圆" pitchFamily="49" charset="-122"/>
                <a:ea typeface="幼圆" pitchFamily="49" charset="-122"/>
              </a:rPr>
              <a:t>（</a:t>
            </a:r>
            <a:r>
              <a:rPr lang="en-US" altLang="zh-CN" sz="2000" b="1" dirty="0">
                <a:solidFill>
                  <a:srgbClr val="000000"/>
                </a:solidFill>
                <a:latin typeface="幼圆" pitchFamily="49" charset="-122"/>
                <a:ea typeface="幼圆" pitchFamily="49" charset="-122"/>
              </a:rPr>
              <a:t>3</a:t>
            </a:r>
            <a:r>
              <a:rPr lang="zh-CN" altLang="en-US" sz="2000" b="1" dirty="0">
                <a:solidFill>
                  <a:srgbClr val="000000"/>
                </a:solidFill>
                <a:latin typeface="幼圆" pitchFamily="49" charset="-122"/>
                <a:ea typeface="幼圆" pitchFamily="49" charset="-122"/>
              </a:rPr>
              <a:t>）要说明的几个问题：</a:t>
            </a:r>
          </a:p>
        </p:txBody>
      </p:sp>
      <p:sp>
        <p:nvSpPr>
          <p:cNvPr id="6" name="文本框 5">
            <a:extLst>
              <a:ext uri="{FF2B5EF4-FFF2-40B4-BE49-F238E27FC236}">
                <a16:creationId xmlns:a16="http://schemas.microsoft.com/office/drawing/2014/main" id="{4AEB12C1-29FF-3F3E-2B6C-BEF70CCFE2EF}"/>
              </a:ext>
            </a:extLst>
          </p:cNvPr>
          <p:cNvSpPr txBox="1"/>
          <p:nvPr/>
        </p:nvSpPr>
        <p:spPr>
          <a:xfrm>
            <a:off x="829605" y="3712121"/>
            <a:ext cx="1552549" cy="646331"/>
          </a:xfrm>
          <a:prstGeom prst="rect">
            <a:avLst/>
          </a:prstGeom>
          <a:noFill/>
        </p:spPr>
        <p:txBody>
          <a:bodyPr wrap="square">
            <a:spAutoFit/>
          </a:bodyPr>
          <a:lstStyle/>
          <a:p>
            <a:r>
              <a:rPr lang="zh-CN" altLang="en-US" sz="1800" b="1" dirty="0">
                <a:solidFill>
                  <a:srgbClr val="FF0000"/>
                </a:solidFill>
                <a:latin typeface="幼圆" pitchFamily="49" charset="-122"/>
                <a:ea typeface="幼圆" pitchFamily="49" charset="-122"/>
              </a:rPr>
              <a:t>净现值</a:t>
            </a:r>
            <a:r>
              <a:rPr lang="en-US" altLang="zh-CN" sz="1800" b="1" dirty="0">
                <a:solidFill>
                  <a:srgbClr val="FF0000"/>
                </a:solidFill>
                <a:latin typeface="幼圆" pitchFamily="49" charset="-122"/>
                <a:ea typeface="幼圆" pitchFamily="49" charset="-122"/>
              </a:rPr>
              <a:t>NPV</a:t>
            </a:r>
            <a:r>
              <a:rPr lang="zh-CN" altLang="en-US" sz="1800" b="1" dirty="0">
                <a:solidFill>
                  <a:srgbClr val="FF0000"/>
                </a:solidFill>
                <a:latin typeface="幼圆" pitchFamily="49" charset="-122"/>
                <a:ea typeface="幼圆" pitchFamily="49" charset="-122"/>
              </a:rPr>
              <a:t>与 </a:t>
            </a:r>
            <a:r>
              <a:rPr lang="en-US" altLang="zh-CN" sz="1800" b="1" dirty="0" err="1">
                <a:solidFill>
                  <a:srgbClr val="FF0000"/>
                </a:solidFill>
                <a:latin typeface="幼圆" pitchFamily="49" charset="-122"/>
                <a:ea typeface="幼圆" pitchFamily="49" charset="-122"/>
              </a:rPr>
              <a:t>i</a:t>
            </a:r>
            <a:r>
              <a:rPr lang="zh-CN" altLang="en-US" sz="1800" b="1" dirty="0">
                <a:solidFill>
                  <a:srgbClr val="FF0000"/>
                </a:solidFill>
                <a:latin typeface="幼圆" pitchFamily="49" charset="-122"/>
                <a:ea typeface="幼圆" pitchFamily="49" charset="-122"/>
              </a:rPr>
              <a:t> 的关系</a:t>
            </a:r>
            <a:endParaRPr lang="zh-CN" altLang="en-US" dirty="0">
              <a:solidFill>
                <a:srgbClr val="FF0000"/>
              </a:solidFill>
            </a:endParaRPr>
          </a:p>
        </p:txBody>
      </p:sp>
    </p:spTree>
  </p:cSld>
  <p:clrMapOvr>
    <a:masterClrMapping/>
  </p:clrMapOvr>
  <p:transition spd="slow">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E5288CEF-F12C-04C9-AE47-7214ABD1C85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CDBF33B-A75E-CB42-86A8-F34F8CD7A65E}" type="slidenum">
              <a:rPr kumimoji="0" lang="en-US" altLang="zh-CN" sz="1000">
                <a:solidFill>
                  <a:schemeClr val="bg2"/>
                </a:solidFill>
                <a:ea typeface="华文行楷" panose="02010800040101010101" pitchFamily="2" charset="-122"/>
              </a:rPr>
              <a:pPr>
                <a:spcBef>
                  <a:spcPct val="0"/>
                </a:spcBef>
                <a:buClrTx/>
                <a:buSzTx/>
                <a:buFontTx/>
                <a:buNone/>
              </a:pPr>
              <a:t>21</a:t>
            </a:fld>
            <a:endParaRPr kumimoji="0" lang="en-US" altLang="zh-CN" sz="1000">
              <a:solidFill>
                <a:schemeClr val="bg2"/>
              </a:solidFill>
              <a:ea typeface="华文行楷" panose="02010800040101010101" pitchFamily="2" charset="-122"/>
            </a:endParaRPr>
          </a:p>
        </p:txBody>
      </p:sp>
      <p:sp>
        <p:nvSpPr>
          <p:cNvPr id="25603" name="Rectangle 2">
            <a:extLst>
              <a:ext uri="{FF2B5EF4-FFF2-40B4-BE49-F238E27FC236}">
                <a16:creationId xmlns:a16="http://schemas.microsoft.com/office/drawing/2014/main" id="{9CA61484-CC06-378C-BA0E-E2C0210DEA40}"/>
              </a:ext>
            </a:extLst>
          </p:cNvPr>
          <p:cNvSpPr>
            <a:spLocks noGrp="1" noChangeArrowheads="1"/>
          </p:cNvSpPr>
          <p:nvPr>
            <p:ph type="title"/>
          </p:nvPr>
        </p:nvSpPr>
        <p:spPr/>
        <p:txBody>
          <a:bodyPr/>
          <a:lstStyle/>
          <a:p>
            <a:pPr eaLnBrk="1" hangingPunct="1"/>
            <a:r>
              <a:rPr lang="zh-CN" altLang="en-US"/>
              <a:t>盈利能力分析指标</a:t>
            </a:r>
          </a:p>
        </p:txBody>
      </p:sp>
      <p:sp>
        <p:nvSpPr>
          <p:cNvPr id="147471" name="Text Box 15">
            <a:extLst>
              <a:ext uri="{FF2B5EF4-FFF2-40B4-BE49-F238E27FC236}">
                <a16:creationId xmlns:a16="http://schemas.microsoft.com/office/drawing/2014/main" id="{D706F166-A9D4-87FA-90B7-3B2C0C21A4DA}"/>
              </a:ext>
            </a:extLst>
          </p:cNvPr>
          <p:cNvSpPr txBox="1">
            <a:spLocks noChangeArrowheads="1"/>
          </p:cNvSpPr>
          <p:nvPr/>
        </p:nvSpPr>
        <p:spPr bwMode="auto">
          <a:xfrm>
            <a:off x="1010435" y="1719709"/>
            <a:ext cx="40767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457200" indent="-457200" algn="ctr" eaLnBrk="1" hangingPunct="1">
              <a:spcBef>
                <a:spcPct val="50000"/>
              </a:spcBef>
              <a:buClrTx/>
              <a:buSzTx/>
              <a:buFont typeface="+mj-ea"/>
              <a:buAutoNum type="circleNumDbPlain" startAt="3"/>
            </a:pPr>
            <a:r>
              <a:rPr lang="zh-CN" altLang="en-US" sz="2000" b="1" dirty="0">
                <a:solidFill>
                  <a:srgbClr val="000000"/>
                </a:solidFill>
                <a:latin typeface="幼圆" pitchFamily="49" charset="-122"/>
                <a:ea typeface="幼圆" pitchFamily="49" charset="-122"/>
              </a:rPr>
              <a:t>净现值指标的不足之处：</a:t>
            </a:r>
          </a:p>
        </p:txBody>
      </p:sp>
      <p:grpSp>
        <p:nvGrpSpPr>
          <p:cNvPr id="147472" name="Group 16">
            <a:extLst>
              <a:ext uri="{FF2B5EF4-FFF2-40B4-BE49-F238E27FC236}">
                <a16:creationId xmlns:a16="http://schemas.microsoft.com/office/drawing/2014/main" id="{BFF6EF95-4708-08F8-C4D1-70CDD6FCD7DE}"/>
              </a:ext>
            </a:extLst>
          </p:cNvPr>
          <p:cNvGrpSpPr>
            <a:grpSpLocks/>
          </p:cNvGrpSpPr>
          <p:nvPr/>
        </p:nvGrpSpPr>
        <p:grpSpPr bwMode="auto">
          <a:xfrm>
            <a:off x="1616642" y="2928146"/>
            <a:ext cx="5920399" cy="772441"/>
            <a:chOff x="145" y="2659"/>
            <a:chExt cx="4212" cy="494"/>
          </a:xfrm>
        </p:grpSpPr>
        <p:pic>
          <p:nvPicPr>
            <p:cNvPr id="25614" name="Picture 17" descr="BD21300_">
              <a:extLst>
                <a:ext uri="{FF2B5EF4-FFF2-40B4-BE49-F238E27FC236}">
                  <a16:creationId xmlns:a16="http://schemas.microsoft.com/office/drawing/2014/main" id="{2532CCE5-74B3-7088-64D4-11E9B287B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 y="2898"/>
              <a:ext cx="580" cy="196"/>
            </a:xfrm>
            <a:prstGeom prst="rect">
              <a:avLst/>
            </a:prstGeom>
            <a:gradFill rotWithShape="1">
              <a:gsLst>
                <a:gs pos="0">
                  <a:srgbClr val="036D7B"/>
                </a:gs>
                <a:gs pos="50000">
                  <a:srgbClr val="FFFFFF"/>
                </a:gs>
                <a:gs pos="100000">
                  <a:srgbClr val="036D7B"/>
                </a:gs>
              </a:gsLst>
              <a:lin ang="5400000" scaled="1"/>
            </a:gradFill>
            <a:ln>
              <a:noFill/>
            </a:ln>
            <a:effectLst>
              <a:outerShdw dist="63500" dir="19387806" algn="ctr" rotWithShape="0">
                <a:srgbClr val="808080">
                  <a:alpha val="50000"/>
                </a:srgbClr>
              </a:outerShdw>
            </a:effectLst>
            <a:extLst>
              <a:ext uri="{91240B29-F687-4F45-9708-019B960494DF}">
                <a14:hiddenLine xmlns:a14="http://schemas.microsoft.com/office/drawing/2010/main" w="31750" algn="ctr">
                  <a:solidFill>
                    <a:srgbClr val="000000"/>
                  </a:solidFill>
                  <a:miter lim="800000"/>
                  <a:headEnd/>
                  <a:tailEnd/>
                </a14:hiddenLine>
              </a:ext>
            </a:extLst>
          </p:spPr>
        </p:pic>
        <p:sp>
          <p:nvSpPr>
            <p:cNvPr id="25615" name="Text Box 18">
              <a:extLst>
                <a:ext uri="{FF2B5EF4-FFF2-40B4-BE49-F238E27FC236}">
                  <a16:creationId xmlns:a16="http://schemas.microsoft.com/office/drawing/2014/main" id="{D89C08BD-B6F9-D576-FB30-A75E4812D995}"/>
                </a:ext>
              </a:extLst>
            </p:cNvPr>
            <p:cNvSpPr txBox="1">
              <a:spLocks noChangeArrowheads="1"/>
            </p:cNvSpPr>
            <p:nvPr/>
          </p:nvSpPr>
          <p:spPr bwMode="auto">
            <a:xfrm>
              <a:off x="839" y="2659"/>
              <a:ext cx="3518" cy="494"/>
            </a:xfrm>
            <a:prstGeom prst="rect">
              <a:avLst/>
            </a:prstGeom>
            <a:gradFill rotWithShape="1">
              <a:gsLst>
                <a:gs pos="0">
                  <a:srgbClr val="036D7B"/>
                </a:gs>
                <a:gs pos="50000">
                  <a:srgbClr val="FFFFFF"/>
                </a:gs>
                <a:gs pos="100000">
                  <a:srgbClr val="036D7B"/>
                </a:gs>
              </a:gsLst>
              <a:lin ang="5400000" scaled="1"/>
            </a:gradFill>
            <a:ln>
              <a:noFill/>
            </a:ln>
            <a:effectLst>
              <a:outerShdw dist="63500" dir="19387806" algn="ctr" rotWithShape="0">
                <a:srgbClr val="808080">
                  <a:alpha val="50000"/>
                </a:srgbClr>
              </a:outerShdw>
            </a:effectLst>
            <a:extLst>
              <a:ext uri="{91240B29-F687-4F45-9708-019B960494DF}">
                <a14:hiddenLine xmlns:a14="http://schemas.microsoft.com/office/drawing/2010/main" w="31750" algn="ctr">
                  <a:solidFill>
                    <a:srgbClr val="000000"/>
                  </a:solidFill>
                  <a:miter lim="800000"/>
                  <a:headEnd type="none" w="sm" len="med"/>
                  <a:tailEnd/>
                </a14:hiddenLine>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15000"/>
                </a:lnSpc>
                <a:buClrTx/>
                <a:buSzTx/>
                <a:buFontTx/>
                <a:buNone/>
              </a:pPr>
              <a:r>
                <a:rPr lang="en-US" altLang="zh-CN" sz="2000" b="1" dirty="0">
                  <a:solidFill>
                    <a:srgbClr val="000000"/>
                  </a:solidFill>
                  <a:latin typeface="幼圆" pitchFamily="49" charset="-122"/>
                  <a:ea typeface="幼圆" pitchFamily="49" charset="-122"/>
                </a:rPr>
                <a:t>NPV</a:t>
              </a:r>
              <a:r>
                <a:rPr lang="zh-CN" altLang="en-US" sz="2000" b="1" dirty="0">
                  <a:solidFill>
                    <a:srgbClr val="000000"/>
                  </a:solidFill>
                  <a:latin typeface="幼圆" pitchFamily="49" charset="-122"/>
                  <a:ea typeface="幼圆" pitchFamily="49" charset="-122"/>
                </a:rPr>
                <a:t>与 </a:t>
              </a:r>
              <a:r>
                <a:rPr lang="en-US" altLang="zh-CN" sz="2000" b="1" dirty="0" err="1">
                  <a:solidFill>
                    <a:srgbClr val="000000"/>
                  </a:solidFill>
                  <a:latin typeface="幼圆" pitchFamily="49" charset="-122"/>
                  <a:ea typeface="幼圆" pitchFamily="49" charset="-122"/>
                </a:rPr>
                <a:t>i</a:t>
              </a:r>
              <a:r>
                <a:rPr lang="en-US" altLang="zh-CN" sz="2000" b="1" baseline="-25000" dirty="0" err="1">
                  <a:solidFill>
                    <a:srgbClr val="000000"/>
                  </a:solidFill>
                  <a:latin typeface="幼圆" pitchFamily="49" charset="-122"/>
                  <a:ea typeface="幼圆" pitchFamily="49" charset="-122"/>
                </a:rPr>
                <a:t>C</a:t>
              </a:r>
              <a:r>
                <a:rPr lang="zh-CN" altLang="en-US" sz="2000" b="1" baseline="-25000" dirty="0">
                  <a:solidFill>
                    <a:srgbClr val="000000"/>
                  </a:solidFill>
                  <a:latin typeface="幼圆" pitchFamily="49" charset="-122"/>
                  <a:ea typeface="幼圆" pitchFamily="49" charset="-122"/>
                </a:rPr>
                <a:t> </a:t>
              </a:r>
              <a:r>
                <a:rPr lang="zh-CN" altLang="en-US" sz="2000" b="1" dirty="0">
                  <a:solidFill>
                    <a:srgbClr val="000000"/>
                  </a:solidFill>
                  <a:latin typeface="幼圆" pitchFamily="49" charset="-122"/>
                  <a:ea typeface="幼圆" pitchFamily="49" charset="-122"/>
                </a:rPr>
                <a:t>有关，而 </a:t>
              </a:r>
              <a:r>
                <a:rPr lang="en-US" altLang="zh-CN" sz="2000" b="1" dirty="0" err="1">
                  <a:solidFill>
                    <a:srgbClr val="000000"/>
                  </a:solidFill>
                  <a:latin typeface="幼圆" pitchFamily="49" charset="-122"/>
                  <a:ea typeface="幼圆" pitchFamily="49" charset="-122"/>
                </a:rPr>
                <a:t>i</a:t>
              </a:r>
              <a:r>
                <a:rPr lang="en-US" altLang="zh-CN" sz="2000" b="1" baseline="-25000" dirty="0" err="1">
                  <a:solidFill>
                    <a:srgbClr val="000000"/>
                  </a:solidFill>
                  <a:latin typeface="幼圆" pitchFamily="49" charset="-122"/>
                  <a:ea typeface="幼圆" pitchFamily="49" charset="-122"/>
                </a:rPr>
                <a:t>C</a:t>
              </a:r>
              <a:r>
                <a:rPr lang="zh-CN" altLang="en-US" sz="2000" b="1" dirty="0">
                  <a:solidFill>
                    <a:srgbClr val="000000"/>
                  </a:solidFill>
                  <a:latin typeface="幼圆" pitchFamily="49" charset="-122"/>
                  <a:ea typeface="幼圆" pitchFamily="49" charset="-122"/>
                </a:rPr>
                <a:t>的确定往往比较复杂，故其评价的可靠性和可信度下降；</a:t>
              </a:r>
            </a:p>
          </p:txBody>
        </p:sp>
      </p:grpSp>
      <p:grpSp>
        <p:nvGrpSpPr>
          <p:cNvPr id="147475" name="Group 19">
            <a:extLst>
              <a:ext uri="{FF2B5EF4-FFF2-40B4-BE49-F238E27FC236}">
                <a16:creationId xmlns:a16="http://schemas.microsoft.com/office/drawing/2014/main" id="{0B240314-8F6E-F695-CD8D-F75AA3EEDF13}"/>
              </a:ext>
            </a:extLst>
          </p:cNvPr>
          <p:cNvGrpSpPr>
            <a:grpSpLocks/>
          </p:cNvGrpSpPr>
          <p:nvPr/>
        </p:nvGrpSpPr>
        <p:grpSpPr bwMode="auto">
          <a:xfrm>
            <a:off x="7509678" y="2116584"/>
            <a:ext cx="3671887" cy="3024188"/>
            <a:chOff x="3596" y="1015"/>
            <a:chExt cx="1851" cy="1825"/>
          </a:xfrm>
        </p:grpSpPr>
        <p:sp>
          <p:nvSpPr>
            <p:cNvPr id="25609" name="Text Box 20">
              <a:extLst>
                <a:ext uri="{FF2B5EF4-FFF2-40B4-BE49-F238E27FC236}">
                  <a16:creationId xmlns:a16="http://schemas.microsoft.com/office/drawing/2014/main" id="{B2F8813F-C87C-1073-C814-C146173A86B6}"/>
                </a:ext>
              </a:extLst>
            </p:cNvPr>
            <p:cNvSpPr txBox="1">
              <a:spLocks noChangeArrowheads="1"/>
            </p:cNvSpPr>
            <p:nvPr/>
          </p:nvSpPr>
          <p:spPr bwMode="auto">
            <a:xfrm>
              <a:off x="3752" y="1015"/>
              <a:ext cx="799"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a:solidFill>
                    <a:srgbClr val="000000"/>
                  </a:solidFill>
                  <a:latin typeface="幼圆" pitchFamily="49" charset="-122"/>
                  <a:ea typeface="幼圆" pitchFamily="49" charset="-122"/>
                </a:rPr>
                <a:t>NPV</a:t>
              </a:r>
            </a:p>
          </p:txBody>
        </p:sp>
        <p:sp>
          <p:nvSpPr>
            <p:cNvPr id="25610" name="Text Box 21">
              <a:extLst>
                <a:ext uri="{FF2B5EF4-FFF2-40B4-BE49-F238E27FC236}">
                  <a16:creationId xmlns:a16="http://schemas.microsoft.com/office/drawing/2014/main" id="{E4893C7D-79DD-BEAC-6929-01DDA9BE5125}"/>
                </a:ext>
              </a:extLst>
            </p:cNvPr>
            <p:cNvSpPr txBox="1">
              <a:spLocks noChangeArrowheads="1"/>
            </p:cNvSpPr>
            <p:nvPr/>
          </p:nvSpPr>
          <p:spPr bwMode="auto">
            <a:xfrm>
              <a:off x="4967" y="1888"/>
              <a:ext cx="48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a:solidFill>
                    <a:srgbClr val="000000"/>
                  </a:solidFill>
                  <a:latin typeface="幼圆" pitchFamily="49" charset="-122"/>
                  <a:ea typeface="幼圆" pitchFamily="49" charset="-122"/>
                </a:rPr>
                <a:t>i(%)</a:t>
              </a:r>
            </a:p>
          </p:txBody>
        </p:sp>
        <p:sp>
          <p:nvSpPr>
            <p:cNvPr id="25611" name="Text Box 22">
              <a:extLst>
                <a:ext uri="{FF2B5EF4-FFF2-40B4-BE49-F238E27FC236}">
                  <a16:creationId xmlns:a16="http://schemas.microsoft.com/office/drawing/2014/main" id="{97B80A30-7E9D-C19D-7E99-DB9AF70562C7}"/>
                </a:ext>
              </a:extLst>
            </p:cNvPr>
            <p:cNvSpPr txBox="1">
              <a:spLocks noChangeArrowheads="1"/>
            </p:cNvSpPr>
            <p:nvPr/>
          </p:nvSpPr>
          <p:spPr bwMode="auto">
            <a:xfrm>
              <a:off x="3610" y="1855"/>
              <a:ext cx="221" cy="24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000000"/>
                  </a:solidFill>
                  <a:latin typeface="幼圆" pitchFamily="49" charset="-122"/>
                  <a:ea typeface="幼圆" pitchFamily="49" charset="-122"/>
                </a:rPr>
                <a:t>0    </a:t>
              </a:r>
            </a:p>
          </p:txBody>
        </p:sp>
        <p:sp>
          <p:nvSpPr>
            <p:cNvPr id="25612" name="Line 23">
              <a:extLst>
                <a:ext uri="{FF2B5EF4-FFF2-40B4-BE49-F238E27FC236}">
                  <a16:creationId xmlns:a16="http://schemas.microsoft.com/office/drawing/2014/main" id="{C5A4D679-77C1-648D-37BF-FA841887A9AE}"/>
                </a:ext>
              </a:extLst>
            </p:cNvPr>
            <p:cNvSpPr>
              <a:spLocks noChangeShapeType="1"/>
            </p:cNvSpPr>
            <p:nvPr/>
          </p:nvSpPr>
          <p:spPr bwMode="auto">
            <a:xfrm>
              <a:off x="3596" y="2096"/>
              <a:ext cx="1407"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3" name="Line 24">
              <a:extLst>
                <a:ext uri="{FF2B5EF4-FFF2-40B4-BE49-F238E27FC236}">
                  <a16:creationId xmlns:a16="http://schemas.microsoft.com/office/drawing/2014/main" id="{FD46FE0D-B80C-A0D3-69BD-A9AF59E6DBF0}"/>
                </a:ext>
              </a:extLst>
            </p:cNvPr>
            <p:cNvSpPr>
              <a:spLocks noChangeShapeType="1"/>
            </p:cNvSpPr>
            <p:nvPr/>
          </p:nvSpPr>
          <p:spPr bwMode="auto">
            <a:xfrm>
              <a:off x="3787" y="1207"/>
              <a:ext cx="0" cy="1633"/>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7481" name="Freeform 25">
            <a:extLst>
              <a:ext uri="{FF2B5EF4-FFF2-40B4-BE49-F238E27FC236}">
                <a16:creationId xmlns:a16="http://schemas.microsoft.com/office/drawing/2014/main" id="{F9392B4C-6530-D0CB-2DBE-2627090F84FE}"/>
              </a:ext>
            </a:extLst>
          </p:cNvPr>
          <p:cNvSpPr>
            <a:spLocks/>
          </p:cNvSpPr>
          <p:nvPr/>
        </p:nvSpPr>
        <p:spPr bwMode="auto">
          <a:xfrm>
            <a:off x="8070374" y="3075764"/>
            <a:ext cx="2159000" cy="1423987"/>
          </a:xfrm>
          <a:custGeom>
            <a:avLst/>
            <a:gdLst>
              <a:gd name="T0" fmla="*/ 0 w 1136"/>
              <a:gd name="T1" fmla="*/ 0 h 791"/>
              <a:gd name="T2" fmla="*/ 2147483646 w 1136"/>
              <a:gd name="T3" fmla="*/ 2147483646 h 791"/>
              <a:gd name="T4" fmla="*/ 2147483646 w 1136"/>
              <a:gd name="T5" fmla="*/ 2147483646 h 791"/>
              <a:gd name="T6" fmla="*/ 2147483646 w 1136"/>
              <a:gd name="T7" fmla="*/ 2147483646 h 791"/>
              <a:gd name="T8" fmla="*/ 2147483646 w 1136"/>
              <a:gd name="T9" fmla="*/ 2147483646 h 7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6" h="791">
                <a:moveTo>
                  <a:pt x="0" y="0"/>
                </a:moveTo>
                <a:cubicBezTo>
                  <a:pt x="58" y="74"/>
                  <a:pt x="203" y="324"/>
                  <a:pt x="343" y="443"/>
                </a:cubicBezTo>
                <a:cubicBezTo>
                  <a:pt x="483" y="562"/>
                  <a:pt x="706" y="657"/>
                  <a:pt x="838" y="715"/>
                </a:cubicBezTo>
                <a:cubicBezTo>
                  <a:pt x="970" y="773"/>
                  <a:pt x="1134" y="791"/>
                  <a:pt x="1135" y="791"/>
                </a:cubicBezTo>
                <a:cubicBezTo>
                  <a:pt x="1136" y="791"/>
                  <a:pt x="907" y="731"/>
                  <a:pt x="847" y="715"/>
                </a:cubicBezTo>
              </a:path>
            </a:pathLst>
          </a:custGeom>
          <a:noFill/>
          <a:ln w="254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7482" name="AutoShape 26">
            <a:extLst>
              <a:ext uri="{FF2B5EF4-FFF2-40B4-BE49-F238E27FC236}">
                <a16:creationId xmlns:a16="http://schemas.microsoft.com/office/drawing/2014/main" id="{D3614FCA-9DA0-475C-39BE-26EB5366CA0D}"/>
              </a:ext>
            </a:extLst>
          </p:cNvPr>
          <p:cNvSpPr>
            <a:spLocks noChangeArrowheads="1"/>
          </p:cNvSpPr>
          <p:nvPr/>
        </p:nvSpPr>
        <p:spPr bwMode="auto">
          <a:xfrm>
            <a:off x="3260685" y="4624784"/>
            <a:ext cx="2205246" cy="1223963"/>
          </a:xfrm>
          <a:prstGeom prst="wedgeRoundRectCallout">
            <a:avLst>
              <a:gd name="adj1" fmla="val 57431"/>
              <a:gd name="adj2" fmla="val -94356"/>
              <a:gd name="adj3" fmla="val 16667"/>
            </a:avLst>
          </a:prstGeom>
          <a:gradFill rotWithShape="1">
            <a:gsLst>
              <a:gs pos="0">
                <a:srgbClr val="E9F7FD"/>
              </a:gs>
              <a:gs pos="50000">
                <a:srgbClr val="C7EAF9"/>
              </a:gs>
              <a:gs pos="100000">
                <a:srgbClr val="E9F7FD"/>
              </a:gs>
            </a:gsLst>
            <a:lin ang="5400000" scaled="1"/>
          </a:gradFill>
          <a:ln>
            <a:noFill/>
          </a:ln>
          <a:effectLst/>
          <a:extLs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sz="2000" dirty="0">
                <a:solidFill>
                  <a:srgbClr val="000000"/>
                </a:solidFill>
                <a:latin typeface="幼圆" pitchFamily="49" charset="-122"/>
                <a:ea typeface="幼圆" pitchFamily="49" charset="-122"/>
              </a:rPr>
              <a:t>可通过引入内部收益率（</a:t>
            </a:r>
            <a:r>
              <a:rPr kumimoji="0" lang="en-US" altLang="zh-CN" sz="2000" dirty="0">
                <a:solidFill>
                  <a:srgbClr val="000000"/>
                </a:solidFill>
                <a:latin typeface="幼圆" pitchFamily="49" charset="-122"/>
                <a:ea typeface="幼圆" pitchFamily="49" charset="-122"/>
              </a:rPr>
              <a:t>IRR</a:t>
            </a:r>
            <a:r>
              <a:rPr kumimoji="0" lang="zh-CN" altLang="en-US" sz="2000" dirty="0">
                <a:solidFill>
                  <a:srgbClr val="000000"/>
                </a:solidFill>
                <a:latin typeface="幼圆" pitchFamily="49" charset="-122"/>
                <a:ea typeface="幼圆" pitchFamily="49" charset="-122"/>
              </a:rPr>
              <a:t>）来解决此问题。</a:t>
            </a:r>
          </a:p>
        </p:txBody>
      </p:sp>
    </p:spTree>
  </p:cSld>
  <p:clrMapOvr>
    <a:masterClrMapping/>
  </p:clrMapOvr>
  <p:transition spd="slow">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FA280EE3-A2FB-5E5C-F46A-ACF4F72E2E7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6ED4E6A-00FE-C049-A9C1-6944106C09DD}" type="slidenum">
              <a:rPr kumimoji="0" lang="en-US" altLang="zh-CN" sz="1000">
                <a:solidFill>
                  <a:schemeClr val="bg2"/>
                </a:solidFill>
                <a:ea typeface="华文行楷" panose="02010800040101010101" pitchFamily="2" charset="-122"/>
              </a:rPr>
              <a:pPr>
                <a:spcBef>
                  <a:spcPct val="0"/>
                </a:spcBef>
                <a:buClrTx/>
                <a:buSzTx/>
                <a:buFontTx/>
                <a:buNone/>
              </a:pPr>
              <a:t>22</a:t>
            </a:fld>
            <a:endParaRPr kumimoji="0" lang="en-US" altLang="zh-CN" sz="1000">
              <a:solidFill>
                <a:schemeClr val="bg2"/>
              </a:solidFill>
              <a:ea typeface="华文行楷" panose="02010800040101010101" pitchFamily="2" charset="-122"/>
            </a:endParaRPr>
          </a:p>
        </p:txBody>
      </p:sp>
      <p:sp>
        <p:nvSpPr>
          <p:cNvPr id="28675" name="Rectangle 2">
            <a:extLst>
              <a:ext uri="{FF2B5EF4-FFF2-40B4-BE49-F238E27FC236}">
                <a16:creationId xmlns:a16="http://schemas.microsoft.com/office/drawing/2014/main" id="{07E7A16B-E487-279A-5B79-51FF8146F583}"/>
              </a:ext>
            </a:extLst>
          </p:cNvPr>
          <p:cNvSpPr>
            <a:spLocks noGrp="1" noChangeArrowheads="1"/>
          </p:cNvSpPr>
          <p:nvPr>
            <p:ph type="title"/>
          </p:nvPr>
        </p:nvSpPr>
        <p:spPr/>
        <p:txBody>
          <a:bodyPr/>
          <a:lstStyle/>
          <a:p>
            <a:pPr eaLnBrk="1" hangingPunct="1"/>
            <a:r>
              <a:rPr lang="zh-CN" altLang="en-US"/>
              <a:t>盈利能力分析指标</a:t>
            </a:r>
          </a:p>
        </p:txBody>
      </p:sp>
      <p:sp>
        <p:nvSpPr>
          <p:cNvPr id="149531" name="Text Box 27">
            <a:extLst>
              <a:ext uri="{FF2B5EF4-FFF2-40B4-BE49-F238E27FC236}">
                <a16:creationId xmlns:a16="http://schemas.microsoft.com/office/drawing/2014/main" id="{DAFDB727-3388-BF09-DDBC-955101F79967}"/>
              </a:ext>
            </a:extLst>
          </p:cNvPr>
          <p:cNvSpPr txBox="1">
            <a:spLocks noChangeArrowheads="1"/>
          </p:cNvSpPr>
          <p:nvPr/>
        </p:nvSpPr>
        <p:spPr bwMode="auto">
          <a:xfrm>
            <a:off x="1709738" y="3340102"/>
            <a:ext cx="40767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dirty="0">
                <a:solidFill>
                  <a:srgbClr val="000000"/>
                </a:solidFill>
                <a:latin typeface="幼圆" pitchFamily="49" charset="-122"/>
                <a:ea typeface="幼圆" pitchFamily="49" charset="-122"/>
              </a:rPr>
              <a:t>内部收益率（</a:t>
            </a:r>
            <a:r>
              <a:rPr lang="en-US" altLang="zh-CN" sz="2000" b="1" dirty="0">
                <a:solidFill>
                  <a:srgbClr val="000000"/>
                </a:solidFill>
                <a:latin typeface="幼圆" pitchFamily="49" charset="-122"/>
                <a:ea typeface="幼圆" pitchFamily="49" charset="-122"/>
              </a:rPr>
              <a:t>IRR</a:t>
            </a:r>
            <a:r>
              <a:rPr lang="zh-CN" altLang="en-US" sz="2000" b="1" dirty="0">
                <a:solidFill>
                  <a:srgbClr val="000000"/>
                </a:solidFill>
                <a:latin typeface="幼圆" pitchFamily="49" charset="-122"/>
                <a:ea typeface="幼圆" pitchFamily="49" charset="-122"/>
              </a:rPr>
              <a:t>）</a:t>
            </a:r>
          </a:p>
        </p:txBody>
      </p:sp>
      <p:sp>
        <p:nvSpPr>
          <p:cNvPr id="149532" name="Text Box 28">
            <a:extLst>
              <a:ext uri="{FF2B5EF4-FFF2-40B4-BE49-F238E27FC236}">
                <a16:creationId xmlns:a16="http://schemas.microsoft.com/office/drawing/2014/main" id="{DD51900D-B045-9EED-8A6C-9CD991AE0A7A}"/>
              </a:ext>
            </a:extLst>
          </p:cNvPr>
          <p:cNvSpPr txBox="1">
            <a:spLocks noChangeArrowheads="1"/>
          </p:cNvSpPr>
          <p:nvPr/>
        </p:nvSpPr>
        <p:spPr bwMode="auto">
          <a:xfrm>
            <a:off x="1477962" y="1398589"/>
            <a:ext cx="3762375"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chemeClr val="tx1"/>
              </a:buClr>
              <a:buSzPct val="70000"/>
            </a:pPr>
            <a:r>
              <a:rPr kumimoji="0" lang="en-US" altLang="zh-CN" sz="2400" b="1" dirty="0">
                <a:latin typeface="幼圆" pitchFamily="49" charset="-122"/>
                <a:ea typeface="幼圆" pitchFamily="49" charset="-122"/>
              </a:rPr>
              <a:t>6.</a:t>
            </a:r>
            <a:r>
              <a:rPr kumimoji="0" lang="zh-CN" altLang="en-US" sz="2400" b="1" dirty="0">
                <a:latin typeface="幼圆" pitchFamily="49" charset="-122"/>
                <a:ea typeface="幼圆" pitchFamily="49" charset="-122"/>
              </a:rPr>
              <a:t>内部收益率（</a:t>
            </a:r>
            <a:r>
              <a:rPr kumimoji="0" lang="en-US" altLang="zh-CN" sz="2400" b="1" dirty="0">
                <a:latin typeface="幼圆" pitchFamily="49" charset="-122"/>
                <a:ea typeface="幼圆" pitchFamily="49" charset="-122"/>
              </a:rPr>
              <a:t>IRR</a:t>
            </a:r>
            <a:r>
              <a:rPr kumimoji="0" lang="zh-CN" altLang="en-US" sz="2400" b="1" dirty="0">
                <a:latin typeface="幼圆" pitchFamily="49" charset="-122"/>
                <a:ea typeface="幼圆" pitchFamily="49" charset="-122"/>
              </a:rPr>
              <a:t>）</a:t>
            </a:r>
          </a:p>
        </p:txBody>
      </p:sp>
      <p:sp>
        <p:nvSpPr>
          <p:cNvPr id="149533" name="Text Box 29">
            <a:extLst>
              <a:ext uri="{FF2B5EF4-FFF2-40B4-BE49-F238E27FC236}">
                <a16:creationId xmlns:a16="http://schemas.microsoft.com/office/drawing/2014/main" id="{F1689FF3-E415-ADE5-3F87-5A9D5C3E8DDF}"/>
              </a:ext>
            </a:extLst>
          </p:cNvPr>
          <p:cNvSpPr txBox="1">
            <a:spLocks noChangeArrowheads="1"/>
          </p:cNvSpPr>
          <p:nvPr/>
        </p:nvSpPr>
        <p:spPr bwMode="auto">
          <a:xfrm>
            <a:off x="1751700" y="2121919"/>
            <a:ext cx="9885575" cy="76944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200" b="1" dirty="0">
                <a:solidFill>
                  <a:srgbClr val="000000"/>
                </a:solidFill>
                <a:latin typeface="幼圆" pitchFamily="49" charset="-122"/>
                <a:ea typeface="幼圆" pitchFamily="49" charset="-122"/>
              </a:rPr>
              <a:t>内部收益率</a:t>
            </a:r>
            <a:r>
              <a:rPr lang="en-US" altLang="zh-CN" sz="2200" b="1" dirty="0">
                <a:solidFill>
                  <a:srgbClr val="000000"/>
                </a:solidFill>
                <a:latin typeface="幼圆" pitchFamily="49" charset="-122"/>
                <a:ea typeface="幼圆" pitchFamily="49" charset="-122"/>
              </a:rPr>
              <a:t>(IRR)</a:t>
            </a:r>
            <a:r>
              <a:rPr lang="zh-CN" altLang="en-US" sz="2200" b="1" dirty="0">
                <a:solidFill>
                  <a:srgbClr val="000000"/>
                </a:solidFill>
                <a:latin typeface="幼圆" pitchFamily="49" charset="-122"/>
                <a:ea typeface="幼圆" pitchFamily="49" charset="-122"/>
              </a:rPr>
              <a:t>的实质就是使投资方案在计算期内各年净现金流量的现值累计等于零时的折现率</a:t>
            </a:r>
            <a:r>
              <a:rPr lang="en-US" altLang="zh-CN" sz="2200" b="1" dirty="0">
                <a:solidFill>
                  <a:srgbClr val="000000"/>
                </a:solidFill>
                <a:latin typeface="幼圆" pitchFamily="49" charset="-122"/>
                <a:ea typeface="幼圆" pitchFamily="49" charset="-122"/>
              </a:rPr>
              <a:t>(</a:t>
            </a:r>
            <a:r>
              <a:rPr lang="zh-CN" altLang="en-US" sz="2200" b="1" dirty="0">
                <a:solidFill>
                  <a:srgbClr val="000000"/>
                </a:solidFill>
                <a:latin typeface="幼圆" pitchFamily="49" charset="-122"/>
                <a:ea typeface="幼圆" pitchFamily="49" charset="-122"/>
              </a:rPr>
              <a:t>常规项目</a:t>
            </a:r>
            <a:r>
              <a:rPr lang="en-US" altLang="zh-CN" sz="2200" b="1" dirty="0">
                <a:solidFill>
                  <a:srgbClr val="000000"/>
                </a:solidFill>
                <a:latin typeface="幼圆" pitchFamily="49" charset="-122"/>
                <a:ea typeface="幼圆" pitchFamily="49" charset="-122"/>
              </a:rPr>
              <a:t>)</a:t>
            </a:r>
            <a:r>
              <a:rPr lang="zh-CN" altLang="en-US" sz="2200" b="1" dirty="0">
                <a:solidFill>
                  <a:srgbClr val="000000"/>
                </a:solidFill>
                <a:latin typeface="幼圆" pitchFamily="49" charset="-122"/>
                <a:ea typeface="幼圆" pitchFamily="49" charset="-122"/>
              </a:rPr>
              <a:t> </a:t>
            </a:r>
          </a:p>
        </p:txBody>
      </p:sp>
      <p:sp>
        <p:nvSpPr>
          <p:cNvPr id="149534" name="Text Box 30">
            <a:extLst>
              <a:ext uri="{FF2B5EF4-FFF2-40B4-BE49-F238E27FC236}">
                <a16:creationId xmlns:a16="http://schemas.microsoft.com/office/drawing/2014/main" id="{5F256B05-A06D-0F4F-EF07-B40A485D29F8}"/>
              </a:ext>
            </a:extLst>
          </p:cNvPr>
          <p:cNvSpPr txBox="1">
            <a:spLocks noChangeArrowheads="1"/>
          </p:cNvSpPr>
          <p:nvPr/>
        </p:nvSpPr>
        <p:spPr bwMode="auto">
          <a:xfrm>
            <a:off x="7248525" y="4300539"/>
            <a:ext cx="1296988" cy="466725"/>
          </a:xfrm>
          <a:prstGeom prst="rect">
            <a:avLst/>
          </a:prstGeom>
          <a:gradFill rotWithShape="1">
            <a:gsLst>
              <a:gs pos="0">
                <a:srgbClr val="97B2BD"/>
              </a:gs>
              <a:gs pos="50000">
                <a:srgbClr val="C7EAF9"/>
              </a:gs>
              <a:gs pos="100000">
                <a:srgbClr val="97B2BD"/>
              </a:gs>
            </a:gsLst>
            <a:lin ang="5400000" scaled="1"/>
          </a:gradFill>
          <a:ln>
            <a:noFill/>
          </a:ln>
          <a:effectLst/>
          <a:extLs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0" lang="en-US" altLang="zh-CN" sz="2000">
                <a:solidFill>
                  <a:srgbClr val="000000"/>
                </a:solidFill>
                <a:latin typeface="幼圆" pitchFamily="49" charset="-122"/>
                <a:ea typeface="幼圆" pitchFamily="49" charset="-122"/>
              </a:rPr>
              <a:t>i</a:t>
            </a:r>
            <a:r>
              <a:rPr kumimoji="0" lang="zh-CN" altLang="en-US" sz="2000">
                <a:solidFill>
                  <a:srgbClr val="000000"/>
                </a:solidFill>
                <a:latin typeface="幼圆" pitchFamily="49" charset="-122"/>
                <a:ea typeface="幼圆" pitchFamily="49" charset="-122"/>
              </a:rPr>
              <a:t>＝</a:t>
            </a:r>
            <a:r>
              <a:rPr kumimoji="0" lang="en-US" altLang="zh-CN" sz="2000">
                <a:solidFill>
                  <a:srgbClr val="000000"/>
                </a:solidFill>
                <a:latin typeface="幼圆" pitchFamily="49" charset="-122"/>
                <a:ea typeface="幼圆" pitchFamily="49" charset="-122"/>
              </a:rPr>
              <a:t>?</a:t>
            </a:r>
          </a:p>
        </p:txBody>
      </p:sp>
      <p:sp>
        <p:nvSpPr>
          <p:cNvPr id="149535" name="Text Box 31">
            <a:extLst>
              <a:ext uri="{FF2B5EF4-FFF2-40B4-BE49-F238E27FC236}">
                <a16:creationId xmlns:a16="http://schemas.microsoft.com/office/drawing/2014/main" id="{C1DF6AC3-81C1-C526-EDF7-907EE20DD70D}"/>
              </a:ext>
            </a:extLst>
          </p:cNvPr>
          <p:cNvSpPr txBox="1">
            <a:spLocks noChangeArrowheads="1"/>
          </p:cNvSpPr>
          <p:nvPr/>
        </p:nvSpPr>
        <p:spPr bwMode="auto">
          <a:xfrm>
            <a:off x="2952751" y="5777430"/>
            <a:ext cx="15906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dirty="0">
                <a:solidFill>
                  <a:srgbClr val="000000"/>
                </a:solidFill>
                <a:latin typeface="幼圆" pitchFamily="49" charset="-122"/>
                <a:ea typeface="幼圆" pitchFamily="49" charset="-122"/>
              </a:rPr>
              <a:t>NPV=0</a:t>
            </a:r>
            <a:endParaRPr lang="en-US" altLang="zh-CN" sz="2800" b="1" baseline="-20000" dirty="0">
              <a:solidFill>
                <a:srgbClr val="000000"/>
              </a:solidFill>
              <a:latin typeface="幼圆" pitchFamily="49" charset="-122"/>
              <a:ea typeface="幼圆" pitchFamily="49" charset="-122"/>
            </a:endParaRPr>
          </a:p>
        </p:txBody>
      </p:sp>
      <p:sp>
        <p:nvSpPr>
          <p:cNvPr id="149536" name="Freeform 32">
            <a:extLst>
              <a:ext uri="{FF2B5EF4-FFF2-40B4-BE49-F238E27FC236}">
                <a16:creationId xmlns:a16="http://schemas.microsoft.com/office/drawing/2014/main" id="{4A868727-306E-8F9C-137E-E4B62198E802}"/>
              </a:ext>
            </a:extLst>
          </p:cNvPr>
          <p:cNvSpPr>
            <a:spLocks/>
          </p:cNvSpPr>
          <p:nvPr/>
        </p:nvSpPr>
        <p:spPr bwMode="auto">
          <a:xfrm>
            <a:off x="3371852" y="4464115"/>
            <a:ext cx="759150" cy="628405"/>
          </a:xfrm>
          <a:custGeom>
            <a:avLst/>
            <a:gdLst>
              <a:gd name="T0" fmla="*/ 2147483646 w 403"/>
              <a:gd name="T1" fmla="*/ 2147483646 h 325"/>
              <a:gd name="T2" fmla="*/ 2147483646 w 403"/>
              <a:gd name="T3" fmla="*/ 2147483646 h 325"/>
              <a:gd name="T4" fmla="*/ 2147483646 w 403"/>
              <a:gd name="T5" fmla="*/ 2147483646 h 325"/>
              <a:gd name="T6" fmla="*/ 2147483646 w 403"/>
              <a:gd name="T7" fmla="*/ 2147483646 h 325"/>
              <a:gd name="T8" fmla="*/ 2147483646 w 403"/>
              <a:gd name="T9" fmla="*/ 2147483646 h 3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325">
                <a:moveTo>
                  <a:pt x="403" y="233"/>
                </a:moveTo>
                <a:cubicBezTo>
                  <a:pt x="395" y="207"/>
                  <a:pt x="389" y="108"/>
                  <a:pt x="344" y="75"/>
                </a:cubicBezTo>
                <a:cubicBezTo>
                  <a:pt x="269" y="0"/>
                  <a:pt x="189" y="21"/>
                  <a:pt x="135" y="33"/>
                </a:cubicBezTo>
                <a:cubicBezTo>
                  <a:pt x="81" y="45"/>
                  <a:pt x="38" y="101"/>
                  <a:pt x="19" y="150"/>
                </a:cubicBezTo>
                <a:cubicBezTo>
                  <a:pt x="0" y="199"/>
                  <a:pt x="19" y="289"/>
                  <a:pt x="19" y="325"/>
                </a:cubicBezTo>
              </a:path>
            </a:pathLst>
          </a:custGeom>
          <a:noFill/>
          <a:ln w="2857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37" name="Freeform 33">
            <a:extLst>
              <a:ext uri="{FF2B5EF4-FFF2-40B4-BE49-F238E27FC236}">
                <a16:creationId xmlns:a16="http://schemas.microsoft.com/office/drawing/2014/main" id="{CBB59304-9807-6A1F-44C9-0080C5DC9068}"/>
              </a:ext>
            </a:extLst>
          </p:cNvPr>
          <p:cNvSpPr>
            <a:spLocks/>
          </p:cNvSpPr>
          <p:nvPr/>
        </p:nvSpPr>
        <p:spPr bwMode="auto">
          <a:xfrm>
            <a:off x="3359152" y="4132262"/>
            <a:ext cx="1477821" cy="979491"/>
          </a:xfrm>
          <a:custGeom>
            <a:avLst/>
            <a:gdLst>
              <a:gd name="T0" fmla="*/ 2147483646 w 783"/>
              <a:gd name="T1" fmla="*/ 2147483646 h 421"/>
              <a:gd name="T2" fmla="*/ 2147483646 w 783"/>
              <a:gd name="T3" fmla="*/ 2147483646 h 421"/>
              <a:gd name="T4" fmla="*/ 2147483646 w 783"/>
              <a:gd name="T5" fmla="*/ 2147483646 h 421"/>
              <a:gd name="T6" fmla="*/ 2147483646 w 783"/>
              <a:gd name="T7" fmla="*/ 2147483646 h 421"/>
              <a:gd name="T8" fmla="*/ 2147483646 w 783"/>
              <a:gd name="T9" fmla="*/ 2147483646 h 421"/>
              <a:gd name="T10" fmla="*/ 2147483646 w 783"/>
              <a:gd name="T11" fmla="*/ 2147483646 h 421"/>
              <a:gd name="T12" fmla="*/ 0 w 783"/>
              <a:gd name="T13" fmla="*/ 2147483646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3" h="421">
                <a:moveTo>
                  <a:pt x="783" y="341"/>
                </a:moveTo>
                <a:cubicBezTo>
                  <a:pt x="767" y="311"/>
                  <a:pt x="735" y="214"/>
                  <a:pt x="685" y="162"/>
                </a:cubicBezTo>
                <a:cubicBezTo>
                  <a:pt x="635" y="110"/>
                  <a:pt x="549" y="54"/>
                  <a:pt x="484" y="29"/>
                </a:cubicBezTo>
                <a:cubicBezTo>
                  <a:pt x="419" y="4"/>
                  <a:pt x="356" y="0"/>
                  <a:pt x="292" y="12"/>
                </a:cubicBezTo>
                <a:cubicBezTo>
                  <a:pt x="228" y="24"/>
                  <a:pt x="146" y="69"/>
                  <a:pt x="100" y="104"/>
                </a:cubicBezTo>
                <a:cubicBezTo>
                  <a:pt x="61" y="135"/>
                  <a:pt x="28" y="172"/>
                  <a:pt x="17" y="221"/>
                </a:cubicBezTo>
                <a:cubicBezTo>
                  <a:pt x="6" y="270"/>
                  <a:pt x="4" y="379"/>
                  <a:pt x="0" y="421"/>
                </a:cubicBezTo>
              </a:path>
            </a:pathLst>
          </a:custGeom>
          <a:noFill/>
          <a:ln w="2857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38" name="Freeform 34">
            <a:extLst>
              <a:ext uri="{FF2B5EF4-FFF2-40B4-BE49-F238E27FC236}">
                <a16:creationId xmlns:a16="http://schemas.microsoft.com/office/drawing/2014/main" id="{9516129F-AC26-44C9-29C2-4FDBF30F04C1}"/>
              </a:ext>
            </a:extLst>
          </p:cNvPr>
          <p:cNvSpPr>
            <a:spLocks/>
          </p:cNvSpPr>
          <p:nvPr/>
        </p:nvSpPr>
        <p:spPr bwMode="auto">
          <a:xfrm>
            <a:off x="3359150" y="4022545"/>
            <a:ext cx="2136354" cy="1069975"/>
          </a:xfrm>
          <a:custGeom>
            <a:avLst/>
            <a:gdLst>
              <a:gd name="T0" fmla="*/ 2147483646 w 1053"/>
              <a:gd name="T1" fmla="*/ 2147483646 h 570"/>
              <a:gd name="T2" fmla="*/ 2147483646 w 1053"/>
              <a:gd name="T3" fmla="*/ 2147483646 h 570"/>
              <a:gd name="T4" fmla="*/ 2147483646 w 1053"/>
              <a:gd name="T5" fmla="*/ 2147483646 h 570"/>
              <a:gd name="T6" fmla="*/ 2147483646 w 1053"/>
              <a:gd name="T7" fmla="*/ 2147483646 h 570"/>
              <a:gd name="T8" fmla="*/ 2147483646 w 1053"/>
              <a:gd name="T9" fmla="*/ 2147483646 h 570"/>
              <a:gd name="T10" fmla="*/ 2147483646 w 1053"/>
              <a:gd name="T11" fmla="*/ 2147483646 h 570"/>
              <a:gd name="T12" fmla="*/ 2147483646 w 1053"/>
              <a:gd name="T13" fmla="*/ 2147483646 h 570"/>
              <a:gd name="T14" fmla="*/ 0 w 1053"/>
              <a:gd name="T15" fmla="*/ 2147483646 h 5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3" h="570">
                <a:moveTo>
                  <a:pt x="1053" y="487"/>
                </a:moveTo>
                <a:cubicBezTo>
                  <a:pt x="1014" y="436"/>
                  <a:pt x="907" y="255"/>
                  <a:pt x="826" y="178"/>
                </a:cubicBezTo>
                <a:cubicBezTo>
                  <a:pt x="745" y="101"/>
                  <a:pt x="644" y="56"/>
                  <a:pt x="567" y="28"/>
                </a:cubicBezTo>
                <a:cubicBezTo>
                  <a:pt x="490" y="0"/>
                  <a:pt x="425" y="4"/>
                  <a:pt x="367" y="11"/>
                </a:cubicBezTo>
                <a:cubicBezTo>
                  <a:pt x="309" y="18"/>
                  <a:pt x="264" y="37"/>
                  <a:pt x="217" y="69"/>
                </a:cubicBezTo>
                <a:cubicBezTo>
                  <a:pt x="170" y="101"/>
                  <a:pt x="114" y="160"/>
                  <a:pt x="83" y="203"/>
                </a:cubicBezTo>
                <a:cubicBezTo>
                  <a:pt x="52" y="246"/>
                  <a:pt x="47" y="267"/>
                  <a:pt x="33" y="328"/>
                </a:cubicBezTo>
                <a:cubicBezTo>
                  <a:pt x="19" y="389"/>
                  <a:pt x="7" y="520"/>
                  <a:pt x="0" y="570"/>
                </a:cubicBezTo>
              </a:path>
            </a:pathLst>
          </a:custGeom>
          <a:noFill/>
          <a:ln w="2857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39" name="Text Box 35">
            <a:extLst>
              <a:ext uri="{FF2B5EF4-FFF2-40B4-BE49-F238E27FC236}">
                <a16:creationId xmlns:a16="http://schemas.microsoft.com/office/drawing/2014/main" id="{7CF45EC9-3E36-8F20-F112-28CA477204AD}"/>
              </a:ext>
            </a:extLst>
          </p:cNvPr>
          <p:cNvSpPr txBox="1">
            <a:spLocks noChangeArrowheads="1"/>
          </p:cNvSpPr>
          <p:nvPr/>
        </p:nvSpPr>
        <p:spPr bwMode="auto">
          <a:xfrm>
            <a:off x="2566988" y="4716464"/>
            <a:ext cx="1085850" cy="3968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solidFill>
                  <a:srgbClr val="000000"/>
                </a:solidFill>
                <a:latin typeface="幼圆" pitchFamily="49" charset="-122"/>
                <a:ea typeface="幼圆" pitchFamily="49" charset="-122"/>
              </a:rPr>
              <a:t>折现</a:t>
            </a:r>
          </a:p>
        </p:txBody>
      </p:sp>
      <p:grpSp>
        <p:nvGrpSpPr>
          <p:cNvPr id="149540" name="Group 36">
            <a:extLst>
              <a:ext uri="{FF2B5EF4-FFF2-40B4-BE49-F238E27FC236}">
                <a16:creationId xmlns:a16="http://schemas.microsoft.com/office/drawing/2014/main" id="{417ADB26-BBB2-82C5-B16F-E08F8339DB94}"/>
              </a:ext>
            </a:extLst>
          </p:cNvPr>
          <p:cNvGrpSpPr>
            <a:grpSpLocks/>
          </p:cNvGrpSpPr>
          <p:nvPr/>
        </p:nvGrpSpPr>
        <p:grpSpPr bwMode="auto">
          <a:xfrm>
            <a:off x="3365500" y="4197351"/>
            <a:ext cx="6115050" cy="1757363"/>
            <a:chOff x="2643" y="2475"/>
            <a:chExt cx="3069" cy="1107"/>
          </a:xfrm>
        </p:grpSpPr>
        <p:sp>
          <p:nvSpPr>
            <p:cNvPr id="28692" name="Text Box 37">
              <a:extLst>
                <a:ext uri="{FF2B5EF4-FFF2-40B4-BE49-F238E27FC236}">
                  <a16:creationId xmlns:a16="http://schemas.microsoft.com/office/drawing/2014/main" id="{2F4317D5-C73E-806C-6A61-B5432957BAF3}"/>
                </a:ext>
              </a:extLst>
            </p:cNvPr>
            <p:cNvSpPr txBox="1">
              <a:spLocks noChangeArrowheads="1"/>
            </p:cNvSpPr>
            <p:nvPr/>
          </p:nvSpPr>
          <p:spPr bwMode="auto">
            <a:xfrm>
              <a:off x="2816" y="3332"/>
              <a:ext cx="72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dirty="0">
                  <a:solidFill>
                    <a:srgbClr val="000000"/>
                  </a:solidFill>
                  <a:latin typeface="幼圆" pitchFamily="49" charset="-122"/>
                  <a:ea typeface="幼圆" pitchFamily="49" charset="-122"/>
                </a:rPr>
                <a:t>CI-CO</a:t>
              </a:r>
              <a:endParaRPr lang="en-US" altLang="zh-CN" sz="2000" baseline="-20000" dirty="0">
                <a:solidFill>
                  <a:srgbClr val="000000"/>
                </a:solidFill>
                <a:latin typeface="幼圆" pitchFamily="49" charset="-122"/>
                <a:ea typeface="幼圆" pitchFamily="49" charset="-122"/>
              </a:endParaRPr>
            </a:p>
          </p:txBody>
        </p:sp>
        <p:grpSp>
          <p:nvGrpSpPr>
            <p:cNvPr id="28693" name="Group 38">
              <a:extLst>
                <a:ext uri="{FF2B5EF4-FFF2-40B4-BE49-F238E27FC236}">
                  <a16:creationId xmlns:a16="http://schemas.microsoft.com/office/drawing/2014/main" id="{6D49D54D-9A96-D546-B147-C61191CEAAA3}"/>
                </a:ext>
              </a:extLst>
            </p:cNvPr>
            <p:cNvGrpSpPr>
              <a:grpSpLocks/>
            </p:cNvGrpSpPr>
            <p:nvPr/>
          </p:nvGrpSpPr>
          <p:grpSpPr bwMode="auto">
            <a:xfrm>
              <a:off x="2643" y="2706"/>
              <a:ext cx="3069" cy="363"/>
              <a:chOff x="2643" y="2706"/>
              <a:chExt cx="3069" cy="363"/>
            </a:xfrm>
          </p:grpSpPr>
          <p:sp>
            <p:nvSpPr>
              <p:cNvPr id="28697" name="Text Box 39">
                <a:extLst>
                  <a:ext uri="{FF2B5EF4-FFF2-40B4-BE49-F238E27FC236}">
                    <a16:creationId xmlns:a16="http://schemas.microsoft.com/office/drawing/2014/main" id="{7A5E82B6-B934-AABB-07E7-977B58DB4493}"/>
                  </a:ext>
                </a:extLst>
              </p:cNvPr>
              <p:cNvSpPr txBox="1">
                <a:spLocks noChangeArrowheads="1"/>
              </p:cNvSpPr>
              <p:nvPr/>
            </p:nvSpPr>
            <p:spPr bwMode="auto">
              <a:xfrm>
                <a:off x="2643" y="2718"/>
                <a:ext cx="240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dirty="0">
                    <a:solidFill>
                      <a:srgbClr val="000000"/>
                    </a:solidFill>
                    <a:latin typeface="幼圆" pitchFamily="49" charset="-122"/>
                    <a:ea typeface="幼圆" pitchFamily="49" charset="-122"/>
                  </a:rPr>
                  <a:t>0    1    </a:t>
                </a:r>
                <a:r>
                  <a:rPr lang="zh-CN" altLang="en-US" sz="2000" dirty="0">
                    <a:solidFill>
                      <a:srgbClr val="000000"/>
                    </a:solidFill>
                    <a:latin typeface="幼圆" pitchFamily="49" charset="-122"/>
                    <a:ea typeface="幼圆" pitchFamily="49" charset="-122"/>
                  </a:rPr>
                  <a:t>   </a:t>
                </a:r>
                <a:r>
                  <a:rPr lang="en-US" altLang="zh-CN" sz="2000" dirty="0">
                    <a:solidFill>
                      <a:srgbClr val="000000"/>
                    </a:solidFill>
                    <a:latin typeface="幼圆" pitchFamily="49" charset="-122"/>
                    <a:ea typeface="幼圆" pitchFamily="49" charset="-122"/>
                  </a:rPr>
                  <a:t>2    </a:t>
                </a:r>
                <a:r>
                  <a:rPr lang="zh-CN" altLang="en-US" sz="2000" dirty="0">
                    <a:solidFill>
                      <a:srgbClr val="000000"/>
                    </a:solidFill>
                    <a:latin typeface="幼圆" pitchFamily="49" charset="-122"/>
                    <a:ea typeface="幼圆" pitchFamily="49" charset="-122"/>
                  </a:rPr>
                  <a:t>   </a:t>
                </a:r>
                <a:r>
                  <a:rPr lang="en-US" altLang="zh-CN" sz="2000" dirty="0">
                    <a:solidFill>
                      <a:srgbClr val="000000"/>
                    </a:solidFill>
                    <a:latin typeface="幼圆" pitchFamily="49" charset="-122"/>
                    <a:ea typeface="幼圆" pitchFamily="49" charset="-122"/>
                  </a:rPr>
                  <a:t>3</a:t>
                </a:r>
              </a:p>
            </p:txBody>
          </p:sp>
          <p:sp>
            <p:nvSpPr>
              <p:cNvPr id="28698" name="Text Box 40">
                <a:extLst>
                  <a:ext uri="{FF2B5EF4-FFF2-40B4-BE49-F238E27FC236}">
                    <a16:creationId xmlns:a16="http://schemas.microsoft.com/office/drawing/2014/main" id="{A8358553-367C-1EF8-9F1D-C74492E2E4A2}"/>
                  </a:ext>
                </a:extLst>
              </p:cNvPr>
              <p:cNvSpPr txBox="1">
                <a:spLocks noChangeArrowheads="1"/>
              </p:cNvSpPr>
              <p:nvPr/>
            </p:nvSpPr>
            <p:spPr bwMode="auto">
              <a:xfrm>
                <a:off x="5077" y="2766"/>
                <a:ext cx="63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rgbClr val="000000"/>
                    </a:solidFill>
                    <a:latin typeface="幼圆" pitchFamily="49" charset="-122"/>
                    <a:ea typeface="幼圆" pitchFamily="49" charset="-122"/>
                  </a:rPr>
                  <a:t>n</a:t>
                </a:r>
              </a:p>
            </p:txBody>
          </p:sp>
          <p:sp>
            <p:nvSpPr>
              <p:cNvPr id="28699" name="Line 41">
                <a:extLst>
                  <a:ext uri="{FF2B5EF4-FFF2-40B4-BE49-F238E27FC236}">
                    <a16:creationId xmlns:a16="http://schemas.microsoft.com/office/drawing/2014/main" id="{FC93C6E9-B956-BBE0-94CB-B7DF1E5B17B9}"/>
                  </a:ext>
                </a:extLst>
              </p:cNvPr>
              <p:cNvSpPr>
                <a:spLocks noChangeShapeType="1"/>
              </p:cNvSpPr>
              <p:nvPr/>
            </p:nvSpPr>
            <p:spPr bwMode="auto">
              <a:xfrm>
                <a:off x="2679" y="2955"/>
                <a:ext cx="167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00" name="Line 42">
                <a:extLst>
                  <a:ext uri="{FF2B5EF4-FFF2-40B4-BE49-F238E27FC236}">
                    <a16:creationId xmlns:a16="http://schemas.microsoft.com/office/drawing/2014/main" id="{283217B3-75B0-6A0C-CDE9-8CDEA8282149}"/>
                  </a:ext>
                </a:extLst>
              </p:cNvPr>
              <p:cNvSpPr>
                <a:spLocks noChangeShapeType="1"/>
              </p:cNvSpPr>
              <p:nvPr/>
            </p:nvSpPr>
            <p:spPr bwMode="auto">
              <a:xfrm flipV="1">
                <a:off x="4358" y="2706"/>
                <a:ext cx="136" cy="22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01" name="Line 43">
                <a:extLst>
                  <a:ext uri="{FF2B5EF4-FFF2-40B4-BE49-F238E27FC236}">
                    <a16:creationId xmlns:a16="http://schemas.microsoft.com/office/drawing/2014/main" id="{D8F095CA-9FC1-DCC9-D823-4C7658D4F80F}"/>
                  </a:ext>
                </a:extLst>
              </p:cNvPr>
              <p:cNvSpPr>
                <a:spLocks noChangeShapeType="1"/>
              </p:cNvSpPr>
              <p:nvPr/>
            </p:nvSpPr>
            <p:spPr bwMode="auto">
              <a:xfrm>
                <a:off x="4494" y="2706"/>
                <a:ext cx="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02" name="Line 44">
                <a:extLst>
                  <a:ext uri="{FF2B5EF4-FFF2-40B4-BE49-F238E27FC236}">
                    <a16:creationId xmlns:a16="http://schemas.microsoft.com/office/drawing/2014/main" id="{7249BF4E-3B22-CE4C-69DB-4D187CEAFC12}"/>
                  </a:ext>
                </a:extLst>
              </p:cNvPr>
              <p:cNvSpPr>
                <a:spLocks noChangeShapeType="1"/>
              </p:cNvSpPr>
              <p:nvPr/>
            </p:nvSpPr>
            <p:spPr bwMode="auto">
              <a:xfrm flipV="1">
                <a:off x="4494" y="2888"/>
                <a:ext cx="91" cy="18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03" name="Line 45">
                <a:extLst>
                  <a:ext uri="{FF2B5EF4-FFF2-40B4-BE49-F238E27FC236}">
                    <a16:creationId xmlns:a16="http://schemas.microsoft.com/office/drawing/2014/main" id="{A6283E16-2A74-9420-9882-929C2D859FB7}"/>
                  </a:ext>
                </a:extLst>
              </p:cNvPr>
              <p:cNvSpPr>
                <a:spLocks noChangeShapeType="1"/>
              </p:cNvSpPr>
              <p:nvPr/>
            </p:nvSpPr>
            <p:spPr bwMode="auto">
              <a:xfrm>
                <a:off x="4576" y="2897"/>
                <a:ext cx="544"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8694" name="Line 46">
              <a:extLst>
                <a:ext uri="{FF2B5EF4-FFF2-40B4-BE49-F238E27FC236}">
                  <a16:creationId xmlns:a16="http://schemas.microsoft.com/office/drawing/2014/main" id="{F33D514B-0CB9-4A76-A807-B169B2A97828}"/>
                </a:ext>
              </a:extLst>
            </p:cNvPr>
            <p:cNvSpPr>
              <a:spLocks noChangeShapeType="1"/>
            </p:cNvSpPr>
            <p:nvPr/>
          </p:nvSpPr>
          <p:spPr bwMode="auto">
            <a:xfrm>
              <a:off x="3024" y="2931"/>
              <a:ext cx="0" cy="454"/>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695" name="Line 47">
              <a:extLst>
                <a:ext uri="{FF2B5EF4-FFF2-40B4-BE49-F238E27FC236}">
                  <a16:creationId xmlns:a16="http://schemas.microsoft.com/office/drawing/2014/main" id="{B394EB37-4BE2-78CE-6099-7B8CA361D3ED}"/>
                </a:ext>
              </a:extLst>
            </p:cNvPr>
            <p:cNvSpPr>
              <a:spLocks noChangeShapeType="1"/>
            </p:cNvSpPr>
            <p:nvPr/>
          </p:nvSpPr>
          <p:spPr bwMode="auto">
            <a:xfrm>
              <a:off x="3384" y="2931"/>
              <a:ext cx="0" cy="454"/>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696" name="Line 48">
              <a:extLst>
                <a:ext uri="{FF2B5EF4-FFF2-40B4-BE49-F238E27FC236}">
                  <a16:creationId xmlns:a16="http://schemas.microsoft.com/office/drawing/2014/main" id="{ECE2D36B-D39A-67F0-8718-8067FC7965A5}"/>
                </a:ext>
              </a:extLst>
            </p:cNvPr>
            <p:cNvSpPr>
              <a:spLocks noChangeShapeType="1"/>
            </p:cNvSpPr>
            <p:nvPr/>
          </p:nvSpPr>
          <p:spPr bwMode="auto">
            <a:xfrm>
              <a:off x="3712" y="2475"/>
              <a:ext cx="0" cy="454"/>
            </a:xfrm>
            <a:prstGeom prst="line">
              <a:avLst/>
            </a:prstGeom>
            <a:noFill/>
            <a:ln w="2857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9553" name="Line 49">
            <a:extLst>
              <a:ext uri="{FF2B5EF4-FFF2-40B4-BE49-F238E27FC236}">
                <a16:creationId xmlns:a16="http://schemas.microsoft.com/office/drawing/2014/main" id="{53DDE966-2EFA-1033-CA65-D2E251AE9456}"/>
              </a:ext>
            </a:extLst>
          </p:cNvPr>
          <p:cNvSpPr>
            <a:spLocks noChangeShapeType="1"/>
          </p:cNvSpPr>
          <p:nvPr/>
        </p:nvSpPr>
        <p:spPr bwMode="auto">
          <a:xfrm>
            <a:off x="3451225" y="4919664"/>
            <a:ext cx="0" cy="865187"/>
          </a:xfrm>
          <a:prstGeom prst="line">
            <a:avLst/>
          </a:prstGeom>
          <a:noFill/>
          <a:ln w="28575">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554" name="AutoShape 50">
            <a:extLst>
              <a:ext uri="{FF2B5EF4-FFF2-40B4-BE49-F238E27FC236}">
                <a16:creationId xmlns:a16="http://schemas.microsoft.com/office/drawing/2014/main" id="{D22437B6-7B06-AE44-0746-2689DD9FB6FB}"/>
              </a:ext>
            </a:extLst>
          </p:cNvPr>
          <p:cNvSpPr>
            <a:spLocks noChangeArrowheads="1"/>
          </p:cNvSpPr>
          <p:nvPr/>
        </p:nvSpPr>
        <p:spPr bwMode="auto">
          <a:xfrm>
            <a:off x="6527800" y="2932114"/>
            <a:ext cx="2808288" cy="974725"/>
          </a:xfrm>
          <a:prstGeom prst="cloudCallout">
            <a:avLst>
              <a:gd name="adj1" fmla="val -86986"/>
              <a:gd name="adj2" fmla="val 30880"/>
            </a:avLst>
          </a:prstGeom>
          <a:solidFill>
            <a:srgbClr val="BBE0E3"/>
          </a:solidFill>
          <a:ln w="9525">
            <a:solidFill>
              <a:srgbClr val="BBE0E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zh-CN" altLang="en-US" sz="2000" b="1">
                <a:solidFill>
                  <a:srgbClr val="000000"/>
                </a:solidFill>
                <a:latin typeface="幼圆" pitchFamily="49" charset="-122"/>
                <a:ea typeface="幼圆" pitchFamily="49" charset="-122"/>
              </a:rPr>
              <a:t>净现值为</a:t>
            </a:r>
            <a:r>
              <a:rPr lang="en-US" altLang="zh-CN" sz="2400" b="1">
                <a:solidFill>
                  <a:srgbClr val="000000"/>
                </a:solidFill>
                <a:latin typeface="幼圆" pitchFamily="49" charset="-122"/>
                <a:ea typeface="幼圆" pitchFamily="49" charset="-122"/>
              </a:rPr>
              <a:t>0</a:t>
            </a:r>
            <a:r>
              <a:rPr lang="zh-CN" altLang="en-US" sz="2000" b="1">
                <a:solidFill>
                  <a:srgbClr val="000000"/>
                </a:solidFill>
                <a:latin typeface="幼圆" pitchFamily="49" charset="-122"/>
                <a:ea typeface="幼圆" pitchFamily="49" charset="-122"/>
              </a:rPr>
              <a:t>时的折现率</a:t>
            </a:r>
          </a:p>
        </p:txBody>
      </p:sp>
      <p:cxnSp>
        <p:nvCxnSpPr>
          <p:cNvPr id="3" name="直接箭头连接符 2">
            <a:extLst>
              <a:ext uri="{FF2B5EF4-FFF2-40B4-BE49-F238E27FC236}">
                <a16:creationId xmlns:a16="http://schemas.microsoft.com/office/drawing/2014/main" id="{D5392D74-5DDE-6FFD-B90E-E76F578D4CCF}"/>
              </a:ext>
            </a:extLst>
          </p:cNvPr>
          <p:cNvCxnSpPr>
            <a:cxnSpLocks/>
          </p:cNvCxnSpPr>
          <p:nvPr/>
        </p:nvCxnSpPr>
        <p:spPr>
          <a:xfrm>
            <a:off x="5938838" y="2924176"/>
            <a:ext cx="755650" cy="2493963"/>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8690" name="Picture 4" descr="BD21300_">
            <a:extLst>
              <a:ext uri="{FF2B5EF4-FFF2-40B4-BE49-F238E27FC236}">
                <a16:creationId xmlns:a16="http://schemas.microsoft.com/office/drawing/2014/main" id="{9681C890-0904-2B9B-FE2F-6261E892A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276" y="5727474"/>
            <a:ext cx="344187" cy="223529"/>
          </a:xfrm>
          <a:prstGeom prst="rect">
            <a:avLst/>
          </a:prstGeom>
          <a:noFill/>
          <a:ln>
            <a:noFill/>
          </a:ln>
          <a:effectLst>
            <a:outerShdw dist="71842" dir="189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a:extLst>
              <a:ext uri="{FF2B5EF4-FFF2-40B4-BE49-F238E27FC236}">
                <a16:creationId xmlns:a16="http://schemas.microsoft.com/office/drawing/2014/main" id="{295FB080-5C66-758C-706A-9279A9744A21}"/>
              </a:ext>
            </a:extLst>
          </p:cNvPr>
          <p:cNvSpPr txBox="1">
            <a:spLocks noRot="1" noChangeAspect="1" noMove="1" noResize="1" noEditPoints="1" noAdjustHandles="1" noChangeArrowheads="1" noChangeShapeType="1" noTextEdit="1"/>
          </p:cNvSpPr>
          <p:nvPr/>
        </p:nvSpPr>
        <p:spPr bwMode="auto">
          <a:xfrm>
            <a:off x="6088613" y="5568951"/>
            <a:ext cx="4074563" cy="1109663"/>
          </a:xfrm>
          <a:prstGeom prst="rect">
            <a:avLst/>
          </a:prstGeom>
          <a:blipFill>
            <a:blip r:embed="rId3"/>
            <a:stretch>
              <a:fillRect l="-1329" b="-2667"/>
            </a:stretch>
          </a:blipFill>
          <a:ln>
            <a:noFill/>
          </a:ln>
          <a:effectLst>
            <a:outerShdw dist="71842" dir="18900000" algn="ctr" rotWithShape="0">
              <a:srgbClr val="808080">
                <a:alpha val="50000"/>
              </a:srgbClr>
            </a:outerShdw>
          </a:effectLst>
        </p:spPr>
        <p:txBody>
          <a:bodyPr/>
          <a:lstStyle/>
          <a:p>
            <a:r>
              <a:rPr lang="zh-CN" altLang="en-US">
                <a:noFill/>
              </a:rPr>
              <a:t> </a:t>
            </a:r>
          </a:p>
        </p:txBody>
      </p:sp>
    </p:spTree>
  </p:cSld>
  <p:clrMapOvr>
    <a:masterClrMapping/>
  </p:clrMapOvr>
  <p:transition spd="slow">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3B73E97A-6C94-2A91-F9B3-BFAE2BA87B8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25335DF-7C39-CE41-8A9D-E904368F474A}" type="slidenum">
              <a:rPr kumimoji="0" lang="en-US" altLang="zh-CN" sz="1000">
                <a:solidFill>
                  <a:schemeClr val="bg2"/>
                </a:solidFill>
                <a:ea typeface="华文行楷" panose="02010800040101010101" pitchFamily="2" charset="-122"/>
              </a:rPr>
              <a:pPr>
                <a:spcBef>
                  <a:spcPct val="0"/>
                </a:spcBef>
                <a:buClrTx/>
                <a:buSzTx/>
                <a:buFontTx/>
                <a:buNone/>
              </a:pPr>
              <a:t>23</a:t>
            </a:fld>
            <a:endParaRPr kumimoji="0" lang="en-US" altLang="zh-CN" sz="1000">
              <a:solidFill>
                <a:schemeClr val="bg2"/>
              </a:solidFill>
              <a:ea typeface="华文行楷" panose="02010800040101010101" pitchFamily="2" charset="-122"/>
            </a:endParaRPr>
          </a:p>
        </p:txBody>
      </p:sp>
      <p:sp>
        <p:nvSpPr>
          <p:cNvPr id="29699" name="Rectangle 2">
            <a:extLst>
              <a:ext uri="{FF2B5EF4-FFF2-40B4-BE49-F238E27FC236}">
                <a16:creationId xmlns:a16="http://schemas.microsoft.com/office/drawing/2014/main" id="{DC12BC6A-D6EA-F45A-EFFB-C396E6F96CA2}"/>
              </a:ext>
            </a:extLst>
          </p:cNvPr>
          <p:cNvSpPr>
            <a:spLocks noGrp="1" noChangeArrowheads="1"/>
          </p:cNvSpPr>
          <p:nvPr>
            <p:ph type="title"/>
          </p:nvPr>
        </p:nvSpPr>
        <p:spPr/>
        <p:txBody>
          <a:bodyPr/>
          <a:lstStyle/>
          <a:p>
            <a:pPr eaLnBrk="1" hangingPunct="1"/>
            <a:r>
              <a:rPr lang="zh-CN" altLang="en-US"/>
              <a:t>盈利能力分析指标</a:t>
            </a:r>
          </a:p>
        </p:txBody>
      </p:sp>
      <p:sp>
        <p:nvSpPr>
          <p:cNvPr id="150546" name="Rectangle 18">
            <a:extLst>
              <a:ext uri="{FF2B5EF4-FFF2-40B4-BE49-F238E27FC236}">
                <a16:creationId xmlns:a16="http://schemas.microsoft.com/office/drawing/2014/main" id="{106BDD56-49D6-9219-6E67-F1B223FFECC8}"/>
              </a:ext>
            </a:extLst>
          </p:cNvPr>
          <p:cNvSpPr>
            <a:spLocks noChangeArrowheads="1"/>
          </p:cNvSpPr>
          <p:nvPr/>
        </p:nvSpPr>
        <p:spPr bwMode="auto">
          <a:xfrm>
            <a:off x="669634" y="3969841"/>
            <a:ext cx="260985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solidFill>
                  <a:srgbClr val="000000"/>
                </a:solidFill>
                <a:latin typeface="幼圆" pitchFamily="49" charset="-122"/>
                <a:ea typeface="幼圆" pitchFamily="49" charset="-122"/>
              </a:rPr>
              <a:t>（</a:t>
            </a:r>
            <a:r>
              <a:rPr lang="en-US" altLang="zh-CN" sz="2400" b="1" dirty="0">
                <a:solidFill>
                  <a:srgbClr val="000000"/>
                </a:solidFill>
                <a:latin typeface="幼圆" pitchFamily="49" charset="-122"/>
                <a:ea typeface="幼圆" pitchFamily="49" charset="-122"/>
              </a:rPr>
              <a:t>2</a:t>
            </a:r>
            <a:r>
              <a:rPr lang="zh-CN" altLang="en-US" sz="2400" b="1" dirty="0">
                <a:solidFill>
                  <a:srgbClr val="000000"/>
                </a:solidFill>
                <a:latin typeface="幼圆" pitchFamily="49" charset="-122"/>
                <a:ea typeface="幼圆" pitchFamily="49" charset="-122"/>
              </a:rPr>
              <a:t>）评价准则：</a:t>
            </a:r>
          </a:p>
        </p:txBody>
      </p:sp>
      <p:sp>
        <p:nvSpPr>
          <p:cNvPr id="150547" name="Rectangle 19">
            <a:extLst>
              <a:ext uri="{FF2B5EF4-FFF2-40B4-BE49-F238E27FC236}">
                <a16:creationId xmlns:a16="http://schemas.microsoft.com/office/drawing/2014/main" id="{F3DB3BC2-D247-19A2-1338-FD53BB07A765}"/>
              </a:ext>
            </a:extLst>
          </p:cNvPr>
          <p:cNvSpPr>
            <a:spLocks noChangeArrowheads="1"/>
          </p:cNvSpPr>
          <p:nvPr/>
        </p:nvSpPr>
        <p:spPr bwMode="auto">
          <a:xfrm>
            <a:off x="2303213" y="4904023"/>
            <a:ext cx="6451057" cy="868956"/>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000" b="1" dirty="0">
                <a:solidFill>
                  <a:srgbClr val="FF0000"/>
                </a:solidFill>
                <a:latin typeface="幼圆" pitchFamily="49" charset="-122"/>
                <a:ea typeface="幼圆" pitchFamily="49" charset="-122"/>
              </a:rPr>
              <a:t>若 </a:t>
            </a:r>
            <a:r>
              <a:rPr lang="en-US" altLang="zh-CN" sz="2000" b="1" dirty="0">
                <a:solidFill>
                  <a:srgbClr val="FF0000"/>
                </a:solidFill>
                <a:latin typeface="幼圆" pitchFamily="49" charset="-122"/>
                <a:ea typeface="幼圆" pitchFamily="49" charset="-122"/>
              </a:rPr>
              <a:t>IRR &gt;</a:t>
            </a:r>
            <a:r>
              <a:rPr lang="en-US" altLang="zh-CN" sz="2000" b="1" i="1" dirty="0" err="1">
                <a:solidFill>
                  <a:srgbClr val="FF0000"/>
                </a:solidFill>
                <a:latin typeface="幼圆" pitchFamily="49" charset="-122"/>
                <a:ea typeface="幼圆" pitchFamily="49" charset="-122"/>
              </a:rPr>
              <a:t>I</a:t>
            </a:r>
            <a:r>
              <a:rPr lang="en-US" altLang="zh-CN" sz="2000" b="1" baseline="-20000" dirty="0" err="1">
                <a:solidFill>
                  <a:srgbClr val="FF0000"/>
                </a:solidFill>
                <a:latin typeface="幼圆" pitchFamily="49" charset="-122"/>
                <a:ea typeface="幼圆" pitchFamily="49" charset="-122"/>
              </a:rPr>
              <a:t>c</a:t>
            </a:r>
            <a:r>
              <a:rPr lang="zh-CN" altLang="en-US" sz="2000" b="1" dirty="0">
                <a:solidFill>
                  <a:srgbClr val="FF0000"/>
                </a:solidFill>
                <a:latin typeface="幼圆" pitchFamily="49" charset="-122"/>
                <a:ea typeface="幼圆" pitchFamily="49" charset="-122"/>
              </a:rPr>
              <a:t>，则</a:t>
            </a:r>
            <a:r>
              <a:rPr lang="en-US" altLang="zh-CN" sz="2000" b="1" dirty="0">
                <a:solidFill>
                  <a:srgbClr val="FF0000"/>
                </a:solidFill>
                <a:latin typeface="幼圆" pitchFamily="49" charset="-122"/>
                <a:ea typeface="幼圆" pitchFamily="49" charset="-122"/>
              </a:rPr>
              <a:t>NPV&gt;0</a:t>
            </a:r>
            <a:r>
              <a:rPr lang="zh-CN" altLang="en-US" sz="2000" b="1" dirty="0">
                <a:solidFill>
                  <a:srgbClr val="FF0000"/>
                </a:solidFill>
                <a:latin typeface="幼圆" pitchFamily="49" charset="-122"/>
                <a:ea typeface="幼圆" pitchFamily="49" charset="-122"/>
              </a:rPr>
              <a:t>，项目在经济效果上可行；</a:t>
            </a:r>
          </a:p>
          <a:p>
            <a:pPr eaLnBrk="1" hangingPunct="1">
              <a:lnSpc>
                <a:spcPct val="150000"/>
              </a:lnSpc>
              <a:buClrTx/>
              <a:buSzTx/>
              <a:buFontTx/>
              <a:buNone/>
            </a:pPr>
            <a:r>
              <a:rPr lang="zh-CN" altLang="en-US" sz="2000" b="1" dirty="0">
                <a:solidFill>
                  <a:srgbClr val="FF0000"/>
                </a:solidFill>
                <a:latin typeface="幼圆" pitchFamily="49" charset="-122"/>
                <a:ea typeface="幼圆" pitchFamily="49" charset="-122"/>
              </a:rPr>
              <a:t>若 </a:t>
            </a:r>
            <a:r>
              <a:rPr lang="en-US" altLang="zh-CN" sz="2000" b="1" dirty="0">
                <a:solidFill>
                  <a:srgbClr val="FF0000"/>
                </a:solidFill>
                <a:latin typeface="幼圆" pitchFamily="49" charset="-122"/>
                <a:ea typeface="幼圆" pitchFamily="49" charset="-122"/>
              </a:rPr>
              <a:t>IRR &lt;</a:t>
            </a:r>
            <a:r>
              <a:rPr lang="en-US" altLang="zh-CN" sz="2000" b="1" i="1" dirty="0" err="1">
                <a:solidFill>
                  <a:srgbClr val="FF0000"/>
                </a:solidFill>
                <a:latin typeface="幼圆" pitchFamily="49" charset="-122"/>
                <a:ea typeface="幼圆" pitchFamily="49" charset="-122"/>
              </a:rPr>
              <a:t>i</a:t>
            </a:r>
            <a:r>
              <a:rPr lang="en-US" altLang="zh-CN" sz="2000" b="1" i="1" baseline="-20000" dirty="0" err="1">
                <a:solidFill>
                  <a:srgbClr val="FF0000"/>
                </a:solidFill>
                <a:latin typeface="幼圆" pitchFamily="49" charset="-122"/>
                <a:ea typeface="幼圆" pitchFamily="49" charset="-122"/>
              </a:rPr>
              <a:t>c</a:t>
            </a:r>
            <a:r>
              <a:rPr lang="zh-CN" altLang="en-US" sz="2000" b="1" dirty="0">
                <a:solidFill>
                  <a:srgbClr val="FF0000"/>
                </a:solidFill>
                <a:latin typeface="幼圆" pitchFamily="49" charset="-122"/>
                <a:ea typeface="幼圆" pitchFamily="49" charset="-122"/>
              </a:rPr>
              <a:t>，则</a:t>
            </a:r>
            <a:r>
              <a:rPr lang="en-US" altLang="zh-CN" sz="2000" b="1" dirty="0">
                <a:solidFill>
                  <a:srgbClr val="FF0000"/>
                </a:solidFill>
                <a:latin typeface="幼圆" pitchFamily="49" charset="-122"/>
                <a:ea typeface="幼圆" pitchFamily="49" charset="-122"/>
              </a:rPr>
              <a:t>NPV&lt;0</a:t>
            </a:r>
            <a:r>
              <a:rPr lang="zh-CN" altLang="en-US" sz="2000" b="1" dirty="0">
                <a:solidFill>
                  <a:srgbClr val="FF0000"/>
                </a:solidFill>
                <a:latin typeface="幼圆" pitchFamily="49" charset="-122"/>
                <a:ea typeface="幼圆" pitchFamily="49" charset="-122"/>
              </a:rPr>
              <a:t>，项目在经济效果上不可行。</a:t>
            </a:r>
          </a:p>
        </p:txBody>
      </p:sp>
      <p:sp>
        <p:nvSpPr>
          <p:cNvPr id="150548" name="Rectangle 20">
            <a:extLst>
              <a:ext uri="{FF2B5EF4-FFF2-40B4-BE49-F238E27FC236}">
                <a16:creationId xmlns:a16="http://schemas.microsoft.com/office/drawing/2014/main" id="{7CAA931E-DEBA-BAEC-71C4-FAE9D45AC8C5}"/>
              </a:ext>
            </a:extLst>
          </p:cNvPr>
          <p:cNvSpPr>
            <a:spLocks noChangeArrowheads="1"/>
          </p:cNvSpPr>
          <p:nvPr/>
        </p:nvSpPr>
        <p:spPr bwMode="auto">
          <a:xfrm>
            <a:off x="740405" y="1452936"/>
            <a:ext cx="22256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dirty="0">
                <a:solidFill>
                  <a:srgbClr val="000000"/>
                </a:solidFill>
                <a:latin typeface="幼圆" pitchFamily="49" charset="-122"/>
                <a:ea typeface="幼圆" pitchFamily="49" charset="-122"/>
              </a:rPr>
              <a:t>（</a:t>
            </a:r>
            <a:r>
              <a:rPr lang="en-US" altLang="zh-CN" sz="2400" b="1" dirty="0">
                <a:solidFill>
                  <a:srgbClr val="000000"/>
                </a:solidFill>
                <a:latin typeface="幼圆" pitchFamily="49" charset="-122"/>
                <a:ea typeface="幼圆" pitchFamily="49" charset="-122"/>
              </a:rPr>
              <a:t>1</a:t>
            </a:r>
            <a:r>
              <a:rPr lang="zh-CN" altLang="en-US" sz="2400" b="1" dirty="0">
                <a:solidFill>
                  <a:srgbClr val="000000"/>
                </a:solidFill>
                <a:latin typeface="幼圆" pitchFamily="49" charset="-122"/>
                <a:ea typeface="幼圆" pitchFamily="49" charset="-122"/>
              </a:rPr>
              <a:t>）表达式：    </a:t>
            </a:r>
          </a:p>
        </p:txBody>
      </p:sp>
      <p:graphicFrame>
        <p:nvGraphicFramePr>
          <p:cNvPr id="150549" name="Object 21">
            <a:extLst>
              <a:ext uri="{FF2B5EF4-FFF2-40B4-BE49-F238E27FC236}">
                <a16:creationId xmlns:a16="http://schemas.microsoft.com/office/drawing/2014/main" id="{6617C1A6-44F0-5781-88DF-C56A4931095B}"/>
              </a:ext>
            </a:extLst>
          </p:cNvPr>
          <p:cNvGraphicFramePr>
            <a:graphicFrameLocks noChangeAspect="1"/>
          </p:cNvGraphicFramePr>
          <p:nvPr>
            <p:extLst>
              <p:ext uri="{D42A27DB-BD31-4B8C-83A1-F6EECF244321}">
                <p14:modId xmlns:p14="http://schemas.microsoft.com/office/powerpoint/2010/main" val="157850806"/>
              </p:ext>
            </p:extLst>
          </p:nvPr>
        </p:nvGraphicFramePr>
        <p:xfrm>
          <a:off x="2273036" y="2448861"/>
          <a:ext cx="3660759" cy="850900"/>
        </p:xfrm>
        <a:graphic>
          <a:graphicData uri="http://schemas.openxmlformats.org/presentationml/2006/ole">
            <mc:AlternateContent xmlns:mc="http://schemas.openxmlformats.org/markup-compatibility/2006">
              <mc:Choice xmlns:v="urn:schemas-microsoft-com:vml" Requires="v">
                <p:oleObj name="Microsoft 公式 3.0" r:id="rId2" imgW="41833800" imgH="9944100" progId="Equation.3">
                  <p:embed/>
                </p:oleObj>
              </mc:Choice>
              <mc:Fallback>
                <p:oleObj name="Microsoft 公式 3.0" r:id="rId2" imgW="41833800" imgH="9944100" progId="Equation.3">
                  <p:embed/>
                  <p:pic>
                    <p:nvPicPr>
                      <p:cNvPr id="0" name="Object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036" y="2448861"/>
                        <a:ext cx="3660759" cy="850900"/>
                      </a:xfrm>
                      <a:prstGeom prst="rect">
                        <a:avLst/>
                      </a:prstGeom>
                      <a:noFill/>
                      <a:ln>
                        <a:noFill/>
                      </a:ln>
                    </p:spPr>
                  </p:pic>
                </p:oleObj>
              </mc:Fallback>
            </mc:AlternateContent>
          </a:graphicData>
        </a:graphic>
      </p:graphicFrame>
      <p:grpSp>
        <p:nvGrpSpPr>
          <p:cNvPr id="150550" name="Group 22">
            <a:extLst>
              <a:ext uri="{FF2B5EF4-FFF2-40B4-BE49-F238E27FC236}">
                <a16:creationId xmlns:a16="http://schemas.microsoft.com/office/drawing/2014/main" id="{B3EEE5A0-2EE0-06D1-897C-662BC359D980}"/>
              </a:ext>
            </a:extLst>
          </p:cNvPr>
          <p:cNvGrpSpPr>
            <a:grpSpLocks/>
          </p:cNvGrpSpPr>
          <p:nvPr/>
        </p:nvGrpSpPr>
        <p:grpSpPr bwMode="auto">
          <a:xfrm>
            <a:off x="7418390" y="1643064"/>
            <a:ext cx="3075749" cy="2897187"/>
            <a:chOff x="3596" y="1015"/>
            <a:chExt cx="1863" cy="1825"/>
          </a:xfrm>
        </p:grpSpPr>
        <p:sp>
          <p:nvSpPr>
            <p:cNvPr id="29708" name="Text Box 23">
              <a:extLst>
                <a:ext uri="{FF2B5EF4-FFF2-40B4-BE49-F238E27FC236}">
                  <a16:creationId xmlns:a16="http://schemas.microsoft.com/office/drawing/2014/main" id="{9F90F7D6-A3D2-9DF4-8E0A-DF496584D179}"/>
                </a:ext>
              </a:extLst>
            </p:cNvPr>
            <p:cNvSpPr txBox="1">
              <a:spLocks noChangeArrowheads="1"/>
            </p:cNvSpPr>
            <p:nvPr/>
          </p:nvSpPr>
          <p:spPr bwMode="auto">
            <a:xfrm>
              <a:off x="3752" y="1015"/>
              <a:ext cx="799"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a:solidFill>
                    <a:srgbClr val="000000"/>
                  </a:solidFill>
                  <a:latin typeface="幼圆" pitchFamily="49" charset="-122"/>
                  <a:ea typeface="幼圆" pitchFamily="49" charset="-122"/>
                </a:rPr>
                <a:t>NPV</a:t>
              </a:r>
            </a:p>
          </p:txBody>
        </p:sp>
        <p:sp>
          <p:nvSpPr>
            <p:cNvPr id="29709" name="Text Box 24">
              <a:extLst>
                <a:ext uri="{FF2B5EF4-FFF2-40B4-BE49-F238E27FC236}">
                  <a16:creationId xmlns:a16="http://schemas.microsoft.com/office/drawing/2014/main" id="{4410F2D3-EB71-3C8C-B9D3-8B1D04145729}"/>
                </a:ext>
              </a:extLst>
            </p:cNvPr>
            <p:cNvSpPr txBox="1">
              <a:spLocks noChangeArrowheads="1"/>
            </p:cNvSpPr>
            <p:nvPr/>
          </p:nvSpPr>
          <p:spPr bwMode="auto">
            <a:xfrm>
              <a:off x="4979" y="1964"/>
              <a:ext cx="48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dirty="0">
                  <a:solidFill>
                    <a:srgbClr val="000000"/>
                  </a:solidFill>
                  <a:latin typeface="幼圆" pitchFamily="49" charset="-122"/>
                  <a:ea typeface="幼圆" pitchFamily="49" charset="-122"/>
                </a:rPr>
                <a:t>i(%)</a:t>
              </a:r>
            </a:p>
          </p:txBody>
        </p:sp>
        <p:sp>
          <p:nvSpPr>
            <p:cNvPr id="29710" name="Text Box 25">
              <a:extLst>
                <a:ext uri="{FF2B5EF4-FFF2-40B4-BE49-F238E27FC236}">
                  <a16:creationId xmlns:a16="http://schemas.microsoft.com/office/drawing/2014/main" id="{E5512C1B-AA7F-611C-F63B-88BA376F0B90}"/>
                </a:ext>
              </a:extLst>
            </p:cNvPr>
            <p:cNvSpPr txBox="1">
              <a:spLocks noChangeArrowheads="1"/>
            </p:cNvSpPr>
            <p:nvPr/>
          </p:nvSpPr>
          <p:spPr bwMode="auto">
            <a:xfrm>
              <a:off x="3610" y="1855"/>
              <a:ext cx="221" cy="2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000000"/>
                  </a:solidFill>
                  <a:latin typeface="幼圆" pitchFamily="49" charset="-122"/>
                  <a:ea typeface="幼圆" pitchFamily="49" charset="-122"/>
                </a:rPr>
                <a:t>0    </a:t>
              </a:r>
            </a:p>
          </p:txBody>
        </p:sp>
        <p:sp>
          <p:nvSpPr>
            <p:cNvPr id="29711" name="Line 26">
              <a:extLst>
                <a:ext uri="{FF2B5EF4-FFF2-40B4-BE49-F238E27FC236}">
                  <a16:creationId xmlns:a16="http://schemas.microsoft.com/office/drawing/2014/main" id="{E01CC6BB-7E23-AE55-0196-069ADDA5CFE9}"/>
                </a:ext>
              </a:extLst>
            </p:cNvPr>
            <p:cNvSpPr>
              <a:spLocks noChangeShapeType="1"/>
            </p:cNvSpPr>
            <p:nvPr/>
          </p:nvSpPr>
          <p:spPr bwMode="auto">
            <a:xfrm>
              <a:off x="3596" y="2096"/>
              <a:ext cx="1407"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712" name="Line 27">
              <a:extLst>
                <a:ext uri="{FF2B5EF4-FFF2-40B4-BE49-F238E27FC236}">
                  <a16:creationId xmlns:a16="http://schemas.microsoft.com/office/drawing/2014/main" id="{EA83B165-9986-BC7D-4B75-73B2BFF21C95}"/>
                </a:ext>
              </a:extLst>
            </p:cNvPr>
            <p:cNvSpPr>
              <a:spLocks noChangeShapeType="1"/>
            </p:cNvSpPr>
            <p:nvPr/>
          </p:nvSpPr>
          <p:spPr bwMode="auto">
            <a:xfrm>
              <a:off x="3787" y="1207"/>
              <a:ext cx="0" cy="1633"/>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50556" name="Freeform 28">
            <a:extLst>
              <a:ext uri="{FF2B5EF4-FFF2-40B4-BE49-F238E27FC236}">
                <a16:creationId xmlns:a16="http://schemas.microsoft.com/office/drawing/2014/main" id="{884ACBDF-AA78-DF6F-7571-1680ED2B1A13}"/>
              </a:ext>
            </a:extLst>
          </p:cNvPr>
          <p:cNvSpPr>
            <a:spLocks/>
          </p:cNvSpPr>
          <p:nvPr/>
        </p:nvSpPr>
        <p:spPr bwMode="auto">
          <a:xfrm>
            <a:off x="7794625" y="2563813"/>
            <a:ext cx="1754188" cy="1255712"/>
          </a:xfrm>
          <a:custGeom>
            <a:avLst/>
            <a:gdLst>
              <a:gd name="T0" fmla="*/ 0 w 1136"/>
              <a:gd name="T1" fmla="*/ 0 h 791"/>
              <a:gd name="T2" fmla="*/ 2147483646 w 1136"/>
              <a:gd name="T3" fmla="*/ 2147483646 h 791"/>
              <a:gd name="T4" fmla="*/ 2147483646 w 1136"/>
              <a:gd name="T5" fmla="*/ 2147483646 h 791"/>
              <a:gd name="T6" fmla="*/ 2147483646 w 1136"/>
              <a:gd name="T7" fmla="*/ 2147483646 h 791"/>
              <a:gd name="T8" fmla="*/ 2147483646 w 1136"/>
              <a:gd name="T9" fmla="*/ 2147483646 h 7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6" h="791">
                <a:moveTo>
                  <a:pt x="0" y="0"/>
                </a:moveTo>
                <a:cubicBezTo>
                  <a:pt x="58" y="74"/>
                  <a:pt x="203" y="324"/>
                  <a:pt x="343" y="443"/>
                </a:cubicBezTo>
                <a:cubicBezTo>
                  <a:pt x="483" y="562"/>
                  <a:pt x="706" y="657"/>
                  <a:pt x="838" y="715"/>
                </a:cubicBezTo>
                <a:cubicBezTo>
                  <a:pt x="970" y="773"/>
                  <a:pt x="1134" y="791"/>
                  <a:pt x="1135" y="791"/>
                </a:cubicBezTo>
                <a:cubicBezTo>
                  <a:pt x="1136" y="791"/>
                  <a:pt x="907" y="731"/>
                  <a:pt x="847" y="715"/>
                </a:cubicBezTo>
              </a:path>
            </a:pathLst>
          </a:custGeom>
          <a:noFill/>
          <a:ln w="25400">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0557" name="Text Box 29">
            <a:extLst>
              <a:ext uri="{FF2B5EF4-FFF2-40B4-BE49-F238E27FC236}">
                <a16:creationId xmlns:a16="http://schemas.microsoft.com/office/drawing/2014/main" id="{447A795A-CB43-C575-CB79-865039E97A18}"/>
              </a:ext>
            </a:extLst>
          </p:cNvPr>
          <p:cNvSpPr txBox="1">
            <a:spLocks noChangeArrowheads="1"/>
          </p:cNvSpPr>
          <p:nvPr/>
        </p:nvSpPr>
        <p:spPr bwMode="auto">
          <a:xfrm>
            <a:off x="8246270" y="2744625"/>
            <a:ext cx="10160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800" dirty="0">
                <a:solidFill>
                  <a:srgbClr val="000000"/>
                </a:solidFill>
                <a:latin typeface="幼圆" pitchFamily="49" charset="-122"/>
                <a:ea typeface="幼圆" pitchFamily="49" charset="-122"/>
              </a:rPr>
              <a:t>i′</a:t>
            </a:r>
          </a:p>
        </p:txBody>
      </p:sp>
      <p:sp>
        <p:nvSpPr>
          <p:cNvPr id="150558" name="AutoShape 30">
            <a:extLst>
              <a:ext uri="{FF2B5EF4-FFF2-40B4-BE49-F238E27FC236}">
                <a16:creationId xmlns:a16="http://schemas.microsoft.com/office/drawing/2014/main" id="{52BC4124-6A8A-3D1B-87A8-2ADC32A431A4}"/>
              </a:ext>
            </a:extLst>
          </p:cNvPr>
          <p:cNvSpPr>
            <a:spLocks noChangeArrowheads="1"/>
          </p:cNvSpPr>
          <p:nvPr/>
        </p:nvSpPr>
        <p:spPr bwMode="auto">
          <a:xfrm>
            <a:off x="8885500" y="2422527"/>
            <a:ext cx="1087437" cy="720725"/>
          </a:xfrm>
          <a:prstGeom prst="wedgeRoundRectCallout">
            <a:avLst>
              <a:gd name="adj1" fmla="val -86644"/>
              <a:gd name="adj2" fmla="val 74671"/>
              <a:gd name="adj3" fmla="val 16667"/>
            </a:avLst>
          </a:prstGeom>
          <a:gradFill rotWithShape="1">
            <a:gsLst>
              <a:gs pos="0">
                <a:srgbClr val="97B2BD"/>
              </a:gs>
              <a:gs pos="50000">
                <a:srgbClr val="C7EAF9"/>
              </a:gs>
              <a:gs pos="100000">
                <a:srgbClr val="97B2BD"/>
              </a:gs>
            </a:gsLst>
            <a:lin ang="5400000" scaled="1"/>
          </a:gradFill>
          <a:ln>
            <a:noFill/>
          </a:ln>
          <a:effectLst/>
          <a:extLst>
            <a:ext uri="{91240B29-F687-4F45-9708-019B960494DF}">
              <a14:hiddenLine xmlns:a14="http://schemas.microsoft.com/office/drawing/2010/main" w="2857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0" lang="zh-CN" altLang="en-US" sz="2000">
                <a:solidFill>
                  <a:srgbClr val="000000"/>
                </a:solidFill>
                <a:latin typeface="幼圆" pitchFamily="49" charset="-122"/>
                <a:ea typeface="幼圆" pitchFamily="49" charset="-122"/>
              </a:rPr>
              <a:t>内部收益率</a:t>
            </a:r>
          </a:p>
        </p:txBody>
      </p:sp>
    </p:spTree>
  </p:cSld>
  <p:clrMapOvr>
    <a:masterClrMapping/>
  </p:clrMapOvr>
  <p:transition spd="slow">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AC26CB90-6C81-642E-55D8-41F4D53F501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576DB99-4C6C-D642-840C-CC5E1FE0068F}" type="slidenum">
              <a:rPr kumimoji="0" lang="en-US" altLang="zh-CN" sz="1000">
                <a:solidFill>
                  <a:schemeClr val="bg2"/>
                </a:solidFill>
                <a:ea typeface="华文行楷" panose="02010800040101010101" pitchFamily="2" charset="-122"/>
              </a:rPr>
              <a:pPr>
                <a:spcBef>
                  <a:spcPct val="0"/>
                </a:spcBef>
                <a:buClrTx/>
                <a:buSzTx/>
                <a:buFontTx/>
                <a:buNone/>
              </a:pPr>
              <a:t>24</a:t>
            </a:fld>
            <a:endParaRPr kumimoji="0" lang="en-US" altLang="zh-CN" sz="1000">
              <a:solidFill>
                <a:schemeClr val="bg2"/>
              </a:solidFill>
              <a:ea typeface="华文行楷" panose="02010800040101010101" pitchFamily="2" charset="-122"/>
            </a:endParaRPr>
          </a:p>
        </p:txBody>
      </p:sp>
      <p:sp>
        <p:nvSpPr>
          <p:cNvPr id="30723" name="Rectangle 2">
            <a:extLst>
              <a:ext uri="{FF2B5EF4-FFF2-40B4-BE49-F238E27FC236}">
                <a16:creationId xmlns:a16="http://schemas.microsoft.com/office/drawing/2014/main" id="{BF6ED97F-56E3-6130-A642-0ECBAB2F8C64}"/>
              </a:ext>
            </a:extLst>
          </p:cNvPr>
          <p:cNvSpPr>
            <a:spLocks noGrp="1" noChangeArrowheads="1"/>
          </p:cNvSpPr>
          <p:nvPr>
            <p:ph type="title"/>
          </p:nvPr>
        </p:nvSpPr>
        <p:spPr/>
        <p:txBody>
          <a:bodyPr/>
          <a:lstStyle/>
          <a:p>
            <a:pPr eaLnBrk="1" hangingPunct="1"/>
            <a:r>
              <a:rPr lang="zh-CN" altLang="en-US"/>
              <a:t>盈利能力分析指标</a:t>
            </a:r>
          </a:p>
        </p:txBody>
      </p:sp>
      <p:sp>
        <p:nvSpPr>
          <p:cNvPr id="30724" name="Rectangle 32">
            <a:extLst>
              <a:ext uri="{FF2B5EF4-FFF2-40B4-BE49-F238E27FC236}">
                <a16:creationId xmlns:a16="http://schemas.microsoft.com/office/drawing/2014/main" id="{E66D45A5-3555-116E-743C-53A4F81D05D6}"/>
              </a:ext>
            </a:extLst>
          </p:cNvPr>
          <p:cNvSpPr>
            <a:spLocks noChangeArrowheads="1"/>
          </p:cNvSpPr>
          <p:nvPr/>
        </p:nvSpPr>
        <p:spPr bwMode="gray">
          <a:xfrm>
            <a:off x="1494338" y="4535707"/>
            <a:ext cx="5028540" cy="2034347"/>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51585" name="Rectangle 33">
                <a:extLst>
                  <a:ext uri="{FF2B5EF4-FFF2-40B4-BE49-F238E27FC236}">
                    <a16:creationId xmlns:a16="http://schemas.microsoft.com/office/drawing/2014/main" id="{47FF816F-F2E2-3614-1540-360B2DA5604D}"/>
                  </a:ext>
                </a:extLst>
              </p:cNvPr>
              <p:cNvSpPr>
                <a:spLocks noChangeArrowheads="1"/>
              </p:cNvSpPr>
              <p:nvPr/>
            </p:nvSpPr>
            <p:spPr bwMode="auto">
              <a:xfrm>
                <a:off x="605390" y="1633229"/>
                <a:ext cx="9639006" cy="984885"/>
              </a:xfrm>
              <a:prstGeom prst="rect">
                <a:avLst/>
              </a:prstGeom>
              <a:noFill/>
              <a:ln>
                <a:noFill/>
              </a:ln>
              <a:effectLst/>
              <a:extLst>
                <a:ext uri="{909E8E84-426E-40DD-AFC4-6F175D3DCCD1}">
                  <a14:hiddenFill>
                    <a:solidFill>
                      <a:srgbClr val="FFFFFF"/>
                    </a:solidFill>
                  </a14:hiddenFill>
                </a:ext>
                <a:ext uri="{91240B29-F687-4F45-9708-019B960494DF}">
                  <a14:hiddenLine w="9525" algn="ctr">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ts val="600"/>
                  </a:spcBef>
                  <a:buClrTx/>
                  <a:buSzTx/>
                  <a:buFontTx/>
                  <a:buNone/>
                </a:pPr>
                <a:r>
                  <a:rPr lang="zh-CN" altLang="en-US" sz="2400" b="1" dirty="0">
                    <a:solidFill>
                      <a:srgbClr val="000000"/>
                    </a:solidFill>
                    <a:latin typeface="幼圆" pitchFamily="49" charset="-122"/>
                    <a:ea typeface="幼圆" pitchFamily="49" charset="-122"/>
                  </a:rPr>
                  <a:t>（</a:t>
                </a:r>
                <a:r>
                  <a:rPr lang="en-US" altLang="zh-CN" sz="2400" b="1" dirty="0">
                    <a:solidFill>
                      <a:srgbClr val="000000"/>
                    </a:solidFill>
                    <a:latin typeface="幼圆" pitchFamily="49" charset="-122"/>
                    <a:ea typeface="幼圆" pitchFamily="49" charset="-122"/>
                  </a:rPr>
                  <a:t>3</a:t>
                </a:r>
                <a:r>
                  <a:rPr lang="zh-CN" altLang="en-US" sz="2400" b="1" dirty="0">
                    <a:solidFill>
                      <a:srgbClr val="000000"/>
                    </a:solidFill>
                    <a:latin typeface="幼圆" pitchFamily="49" charset="-122"/>
                    <a:ea typeface="幼圆" pitchFamily="49" charset="-122"/>
                  </a:rPr>
                  <a:t>）</a:t>
                </a:r>
                <a:r>
                  <a:rPr lang="en-US" altLang="zh-CN" sz="2400" b="1" dirty="0">
                    <a:solidFill>
                      <a:srgbClr val="000000"/>
                    </a:solidFill>
                    <a:latin typeface="幼圆" pitchFamily="49" charset="-122"/>
                    <a:ea typeface="幼圆" pitchFamily="49" charset="-122"/>
                  </a:rPr>
                  <a:t>IRR</a:t>
                </a:r>
                <a:r>
                  <a:rPr lang="zh-CN" altLang="en-US" sz="2400" b="1" dirty="0">
                    <a:solidFill>
                      <a:srgbClr val="000000"/>
                    </a:solidFill>
                    <a:latin typeface="幼圆" pitchFamily="49" charset="-122"/>
                    <a:ea typeface="幼圆" pitchFamily="49" charset="-122"/>
                  </a:rPr>
                  <a:t>计算举例：</a:t>
                </a:r>
                <a:endParaRPr lang="en-US" altLang="zh-CN" sz="2400" b="1" dirty="0">
                  <a:solidFill>
                    <a:srgbClr val="000000"/>
                  </a:solidFill>
                  <a:latin typeface="幼圆" pitchFamily="49" charset="-122"/>
                  <a:ea typeface="幼圆" pitchFamily="49" charset="-122"/>
                </a:endParaRPr>
              </a:p>
              <a:p>
                <a:pPr eaLnBrk="1" hangingPunct="1">
                  <a:spcBef>
                    <a:spcPts val="1200"/>
                  </a:spcBef>
                  <a:spcAft>
                    <a:spcPts val="600"/>
                  </a:spcAft>
                  <a:buClrTx/>
                  <a:buSzTx/>
                </a:pPr>
                <a:r>
                  <a:rPr lang="zh-CN" altLang="en-US" sz="2400" b="1" dirty="0">
                    <a:solidFill>
                      <a:srgbClr val="FF0000"/>
                    </a:solidFill>
                    <a:latin typeface="幼圆" pitchFamily="49" charset="-122"/>
                    <a:ea typeface="幼圆" pitchFamily="49" charset="-122"/>
                  </a:rPr>
                  <a:t>         试算法</a:t>
                </a:r>
                <a:r>
                  <a:rPr lang="en-US" altLang="zh-CN" sz="2400" b="1" dirty="0">
                    <a:solidFill>
                      <a:srgbClr val="FF0000"/>
                    </a:solidFill>
                    <a:latin typeface="幼圆" pitchFamily="49" charset="-122"/>
                    <a:ea typeface="幼圆" pitchFamily="49" charset="-122"/>
                  </a:rPr>
                  <a:t>——</a:t>
                </a:r>
                <a:r>
                  <a:rPr lang="zh-CN" altLang="en-US" sz="2400" b="1" dirty="0">
                    <a:solidFill>
                      <a:srgbClr val="FF0000"/>
                    </a:solidFill>
                    <a:ea typeface="幼圆" pitchFamily="49" charset="-122"/>
                  </a:rPr>
                  <a:t>特殊</a:t>
                </a:r>
                <a:r>
                  <a:rPr lang="zh-CN" altLang="en-US" sz="2400" b="1" dirty="0">
                    <a:solidFill>
                      <a:srgbClr val="000000"/>
                    </a:solidFill>
                    <a:ea typeface="幼圆" pitchFamily="49" charset="-122"/>
                  </a:rPr>
                  <a:t>的常规项目</a:t>
                </a:r>
                <a14:m>
                  <m:oMath xmlns:m="http://schemas.openxmlformats.org/officeDocument/2006/math">
                    <m:d>
                      <m:dPr>
                        <m:ctrlPr>
                          <a:rPr lang="en-US" altLang="zh-CN" sz="2400" b="1" i="1" smtClean="0">
                            <a:solidFill>
                              <a:srgbClr val="000000"/>
                            </a:solidFill>
                            <a:latin typeface="Cambria Math" panose="02040503050406030204" pitchFamily="18" charset="0"/>
                            <a:ea typeface="幼圆" pitchFamily="49" charset="-122"/>
                          </a:rPr>
                        </m:ctrlPr>
                      </m:dPr>
                      <m:e>
                        <m:sSub>
                          <m:sSubPr>
                            <m:ctrlPr>
                              <a:rPr lang="en-US" altLang="zh-CN" sz="2400" b="1" i="1" smtClean="0">
                                <a:solidFill>
                                  <a:srgbClr val="000000"/>
                                </a:solidFill>
                                <a:latin typeface="Cambria Math" panose="02040503050406030204" pitchFamily="18" charset="0"/>
                                <a:ea typeface="幼圆" pitchFamily="49" charset="-122"/>
                              </a:rPr>
                            </m:ctrlPr>
                          </m:sSubPr>
                          <m:e>
                            <m:r>
                              <a:rPr lang="en-US" altLang="zh-CN" sz="2400" b="1" i="1" smtClean="0">
                                <a:solidFill>
                                  <a:srgbClr val="000000"/>
                                </a:solidFill>
                                <a:latin typeface="Cambria Math" panose="02040503050406030204" pitchFamily="18" charset="0"/>
                                <a:ea typeface="幼圆" pitchFamily="49" charset="-122"/>
                              </a:rPr>
                              <m:t>𝑨</m:t>
                            </m:r>
                          </m:e>
                          <m:sub>
                            <m:r>
                              <a:rPr lang="en-US" altLang="zh-CN" sz="2400" b="1" i="1" smtClean="0">
                                <a:solidFill>
                                  <a:srgbClr val="000000"/>
                                </a:solidFill>
                                <a:latin typeface="Cambria Math" panose="02040503050406030204" pitchFamily="18" charset="0"/>
                                <a:ea typeface="幼圆" pitchFamily="49" charset="-122"/>
                              </a:rPr>
                              <m:t>𝟎</m:t>
                            </m:r>
                          </m:sub>
                        </m:sSub>
                        <m:r>
                          <a:rPr lang="en-US" altLang="zh-CN" sz="2400" b="1" i="1" smtClean="0">
                            <a:solidFill>
                              <a:srgbClr val="000000"/>
                            </a:solidFill>
                            <a:latin typeface="Cambria Math" panose="02040503050406030204" pitchFamily="18" charset="0"/>
                            <a:ea typeface="Cambria Math" panose="02040503050406030204" pitchFamily="18" charset="0"/>
                          </a:rPr>
                          <m:t>&lt;</m:t>
                        </m:r>
                        <m:r>
                          <a:rPr lang="en-US" altLang="zh-CN" sz="2400" b="1" i="1" smtClean="0">
                            <a:solidFill>
                              <a:srgbClr val="000000"/>
                            </a:solidFill>
                            <a:latin typeface="Cambria Math" panose="02040503050406030204" pitchFamily="18" charset="0"/>
                            <a:ea typeface="Cambria Math" panose="02040503050406030204" pitchFamily="18" charset="0"/>
                          </a:rPr>
                          <m:t>𝟎</m:t>
                        </m:r>
                        <m:r>
                          <a:rPr lang="en-US" altLang="zh-CN" sz="2400" b="1" i="1" smtClean="0">
                            <a:solidFill>
                              <a:srgbClr val="000000"/>
                            </a:solidFill>
                            <a:latin typeface="Cambria Math" panose="02040503050406030204" pitchFamily="18" charset="0"/>
                            <a:ea typeface="Cambria Math" panose="02040503050406030204" pitchFamily="18" charset="0"/>
                          </a:rPr>
                          <m:t>;</m:t>
                        </m:r>
                        <m:sSub>
                          <m:sSubPr>
                            <m:ctrlPr>
                              <a:rPr lang="en-US" altLang="zh-CN" sz="2400" b="1" i="1" smtClean="0">
                                <a:solidFill>
                                  <a:srgbClr val="000000"/>
                                </a:solidFill>
                                <a:latin typeface="Cambria Math" panose="02040503050406030204" pitchFamily="18" charset="0"/>
                                <a:ea typeface="Cambria Math" panose="02040503050406030204" pitchFamily="18" charset="0"/>
                              </a:rPr>
                            </m:ctrlPr>
                          </m:sSubPr>
                          <m:e>
                            <m:r>
                              <a:rPr lang="en-US" altLang="zh-CN" sz="2400" b="1" i="1" smtClean="0">
                                <a:solidFill>
                                  <a:srgbClr val="000000"/>
                                </a:solidFill>
                                <a:latin typeface="Cambria Math" panose="02040503050406030204" pitchFamily="18" charset="0"/>
                                <a:ea typeface="Cambria Math" panose="02040503050406030204" pitchFamily="18" charset="0"/>
                              </a:rPr>
                              <m:t>𝑨</m:t>
                            </m:r>
                          </m:e>
                          <m:sub>
                            <m:r>
                              <a:rPr lang="en-US" altLang="zh-CN" sz="2400" b="1" i="1" smtClean="0">
                                <a:solidFill>
                                  <a:srgbClr val="000000"/>
                                </a:solidFill>
                                <a:latin typeface="Cambria Math" panose="02040503050406030204" pitchFamily="18" charset="0"/>
                                <a:ea typeface="Cambria Math" panose="02040503050406030204" pitchFamily="18" charset="0"/>
                              </a:rPr>
                              <m:t>𝒊</m:t>
                            </m:r>
                          </m:sub>
                        </m:sSub>
                        <m:r>
                          <a:rPr lang="en-US" altLang="zh-CN" sz="2400" b="1" i="1" smtClean="0">
                            <a:solidFill>
                              <a:srgbClr val="000000"/>
                            </a:solidFill>
                            <a:latin typeface="Cambria Math" panose="02040503050406030204" pitchFamily="18" charset="0"/>
                            <a:ea typeface="Cambria Math" panose="02040503050406030204" pitchFamily="18" charset="0"/>
                          </a:rPr>
                          <m:t>&gt;</m:t>
                        </m:r>
                        <m:r>
                          <a:rPr lang="en-US" altLang="zh-CN" sz="2400" b="1" i="1" smtClean="0">
                            <a:solidFill>
                              <a:srgbClr val="000000"/>
                            </a:solidFill>
                            <a:latin typeface="Cambria Math" panose="02040503050406030204" pitchFamily="18" charset="0"/>
                            <a:ea typeface="Cambria Math" panose="02040503050406030204" pitchFamily="18" charset="0"/>
                          </a:rPr>
                          <m:t>𝟎</m:t>
                        </m:r>
                        <m:r>
                          <a:rPr lang="en-US" altLang="zh-CN" sz="2400" b="1" i="1" smtClean="0">
                            <a:solidFill>
                              <a:srgbClr val="000000"/>
                            </a:solidFill>
                            <a:latin typeface="Cambria Math" panose="02040503050406030204" pitchFamily="18" charset="0"/>
                            <a:ea typeface="Cambria Math" panose="02040503050406030204" pitchFamily="18" charset="0"/>
                          </a:rPr>
                          <m:t>, </m:t>
                        </m:r>
                        <m:r>
                          <a:rPr lang="en-US" altLang="zh-CN" sz="2400" b="1" i="1" smtClean="0">
                            <a:solidFill>
                              <a:srgbClr val="000000"/>
                            </a:solidFill>
                            <a:latin typeface="Cambria Math" panose="02040503050406030204" pitchFamily="18" charset="0"/>
                            <a:ea typeface="Cambria Math" panose="02040503050406030204" pitchFamily="18" charset="0"/>
                          </a:rPr>
                          <m:t>𝒊</m:t>
                        </m:r>
                        <m:r>
                          <a:rPr lang="en-US" altLang="zh-CN" sz="2400" b="1" i="1" smtClean="0">
                            <a:solidFill>
                              <a:srgbClr val="000000"/>
                            </a:solidFill>
                            <a:latin typeface="Cambria Math" panose="02040503050406030204" pitchFamily="18" charset="0"/>
                            <a:ea typeface="Cambria Math" panose="02040503050406030204" pitchFamily="18" charset="0"/>
                          </a:rPr>
                          <m:t>=</m:t>
                        </m:r>
                        <m:r>
                          <a:rPr lang="en-US" altLang="zh-CN" sz="2400" b="1" i="1" smtClean="0">
                            <a:solidFill>
                              <a:srgbClr val="000000"/>
                            </a:solidFill>
                            <a:latin typeface="Cambria Math" panose="02040503050406030204" pitchFamily="18" charset="0"/>
                            <a:ea typeface="Cambria Math" panose="02040503050406030204" pitchFamily="18" charset="0"/>
                          </a:rPr>
                          <m:t>𝟏</m:t>
                        </m:r>
                        <m:r>
                          <a:rPr lang="en-US" altLang="zh-CN" sz="2400" b="1" i="1" smtClean="0">
                            <a:solidFill>
                              <a:srgbClr val="000000"/>
                            </a:solidFill>
                            <a:latin typeface="Cambria Math" panose="02040503050406030204" pitchFamily="18" charset="0"/>
                            <a:ea typeface="Cambria Math" panose="02040503050406030204" pitchFamily="18" charset="0"/>
                          </a:rPr>
                          <m:t>,</m:t>
                        </m:r>
                        <m:r>
                          <a:rPr lang="en-US" altLang="zh-CN" sz="2400" b="1" i="1" smtClean="0">
                            <a:solidFill>
                              <a:srgbClr val="000000"/>
                            </a:solidFill>
                            <a:latin typeface="Cambria Math" panose="02040503050406030204" pitchFamily="18" charset="0"/>
                            <a:ea typeface="Cambria Math" panose="02040503050406030204" pitchFamily="18" charset="0"/>
                          </a:rPr>
                          <m:t>𝟐</m:t>
                        </m:r>
                        <m:r>
                          <a:rPr lang="en-US" altLang="zh-CN" sz="2400" b="1" i="1" smtClean="0">
                            <a:solidFill>
                              <a:srgbClr val="000000"/>
                            </a:solidFill>
                            <a:latin typeface="Cambria Math" panose="02040503050406030204" pitchFamily="18" charset="0"/>
                            <a:ea typeface="Cambria Math" panose="02040503050406030204" pitchFamily="18" charset="0"/>
                          </a:rPr>
                          <m:t>,…</m:t>
                        </m:r>
                      </m:e>
                    </m:d>
                  </m:oMath>
                </a14:m>
                <a:endParaRPr lang="zh-CN" altLang="en-US" sz="2400" b="1" dirty="0">
                  <a:solidFill>
                    <a:srgbClr val="000000"/>
                  </a:solidFill>
                  <a:latin typeface="幼圆" pitchFamily="49" charset="-122"/>
                  <a:ea typeface="幼圆" pitchFamily="49" charset="-122"/>
                </a:endParaRPr>
              </a:p>
            </p:txBody>
          </p:sp>
        </mc:Choice>
        <mc:Fallback>
          <p:sp>
            <p:nvSpPr>
              <p:cNvPr id="151585" name="Rectangle 33">
                <a:extLst>
                  <a:ext uri="{FF2B5EF4-FFF2-40B4-BE49-F238E27FC236}">
                    <a16:creationId xmlns:a16="http://schemas.microsoft.com/office/drawing/2014/main" id="{47FF816F-F2E2-3614-1540-360B2DA5604D}"/>
                  </a:ext>
                </a:extLst>
              </p:cNvPr>
              <p:cNvSpPr>
                <a:spLocks noRot="1" noChangeAspect="1" noMove="1" noResize="1" noEditPoints="1" noAdjustHandles="1" noChangeArrowheads="1" noChangeShapeType="1" noTextEdit="1"/>
              </p:cNvSpPr>
              <p:nvPr/>
            </p:nvSpPr>
            <p:spPr bwMode="auto">
              <a:xfrm>
                <a:off x="605390" y="1633229"/>
                <a:ext cx="9639006" cy="984885"/>
              </a:xfrm>
              <a:prstGeom prst="rect">
                <a:avLst/>
              </a:prstGeom>
              <a:blipFill>
                <a:blip r:embed="rId2"/>
                <a:stretch>
                  <a:fillRect l="-921" t="-5128" b="-14103"/>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
        <p:nvSpPr>
          <p:cNvPr id="151586" name="Rectangle 34">
            <a:extLst>
              <a:ext uri="{FF2B5EF4-FFF2-40B4-BE49-F238E27FC236}">
                <a16:creationId xmlns:a16="http://schemas.microsoft.com/office/drawing/2014/main" id="{243D69E4-F502-5DA2-C58C-2EE05BA82BA7}"/>
              </a:ext>
            </a:extLst>
          </p:cNvPr>
          <p:cNvSpPr>
            <a:spLocks noChangeArrowheads="1"/>
          </p:cNvSpPr>
          <p:nvPr/>
        </p:nvSpPr>
        <p:spPr bwMode="auto">
          <a:xfrm>
            <a:off x="1346784" y="3039207"/>
            <a:ext cx="5040313" cy="3968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000" b="1" dirty="0">
                <a:solidFill>
                  <a:srgbClr val="000000"/>
                </a:solidFill>
                <a:latin typeface="幼圆" pitchFamily="49" charset="-122"/>
                <a:ea typeface="幼圆" pitchFamily="49" charset="-122"/>
              </a:rPr>
              <a:t>①</a:t>
            </a:r>
            <a:r>
              <a:rPr lang="zh-CN" altLang="en-US" sz="2000" b="1" dirty="0">
                <a:solidFill>
                  <a:srgbClr val="000000"/>
                </a:solidFill>
                <a:latin typeface="幼圆" pitchFamily="49" charset="-122"/>
                <a:ea typeface="幼圆" pitchFamily="49" charset="-122"/>
              </a:rPr>
              <a:t> 初估</a:t>
            </a:r>
            <a:r>
              <a:rPr lang="en-US" altLang="zh-CN" sz="2000" b="1" dirty="0">
                <a:solidFill>
                  <a:srgbClr val="000000"/>
                </a:solidFill>
                <a:ea typeface="幼圆" pitchFamily="49" charset="-122"/>
              </a:rPr>
              <a:t>——</a:t>
            </a:r>
            <a:r>
              <a:rPr lang="zh-CN" altLang="en-US" sz="2000" b="1" dirty="0">
                <a:solidFill>
                  <a:srgbClr val="000000"/>
                </a:solidFill>
                <a:latin typeface="幼圆" pitchFamily="49" charset="-122"/>
                <a:ea typeface="幼圆" pitchFamily="49" charset="-122"/>
              </a:rPr>
              <a:t>初始计算值首选 </a:t>
            </a:r>
            <a:r>
              <a:rPr lang="en-US" altLang="zh-CN" sz="2000" b="1" dirty="0" err="1">
                <a:solidFill>
                  <a:srgbClr val="000000"/>
                </a:solidFill>
                <a:latin typeface="幼圆" pitchFamily="49" charset="-122"/>
                <a:ea typeface="幼圆" pitchFamily="49" charset="-122"/>
              </a:rPr>
              <a:t>i</a:t>
            </a:r>
            <a:r>
              <a:rPr lang="en-US" altLang="zh-CN" sz="2000" b="1" baseline="-18000" dirty="0" err="1">
                <a:solidFill>
                  <a:srgbClr val="000000"/>
                </a:solidFill>
                <a:latin typeface="幼圆" pitchFamily="49" charset="-122"/>
                <a:ea typeface="幼圆" pitchFamily="49" charset="-122"/>
              </a:rPr>
              <a:t>C</a:t>
            </a:r>
            <a:endParaRPr lang="en-US" altLang="zh-CN" sz="2000" b="1" baseline="-18000" dirty="0">
              <a:solidFill>
                <a:srgbClr val="000000"/>
              </a:solidFill>
              <a:latin typeface="幼圆" pitchFamily="49" charset="-122"/>
              <a:ea typeface="幼圆" pitchFamily="49" charset="-122"/>
            </a:endParaRPr>
          </a:p>
        </p:txBody>
      </p:sp>
      <p:sp>
        <p:nvSpPr>
          <p:cNvPr id="151587" name="Rectangle 35">
            <a:extLst>
              <a:ext uri="{FF2B5EF4-FFF2-40B4-BE49-F238E27FC236}">
                <a16:creationId xmlns:a16="http://schemas.microsoft.com/office/drawing/2014/main" id="{2B93380B-81BB-92D4-F794-E0C6E71C1CFD}"/>
              </a:ext>
            </a:extLst>
          </p:cNvPr>
          <p:cNvSpPr>
            <a:spLocks noChangeArrowheads="1"/>
          </p:cNvSpPr>
          <p:nvPr/>
        </p:nvSpPr>
        <p:spPr bwMode="auto">
          <a:xfrm>
            <a:off x="1346784" y="4562632"/>
            <a:ext cx="4321175" cy="3968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000" b="1" dirty="0">
                <a:solidFill>
                  <a:srgbClr val="000000"/>
                </a:solidFill>
                <a:latin typeface="幼圆" pitchFamily="49" charset="-122"/>
                <a:ea typeface="幼圆" pitchFamily="49" charset="-122"/>
              </a:rPr>
              <a:t>③</a:t>
            </a:r>
            <a:r>
              <a:rPr lang="zh-CN" altLang="en-US" sz="2000" b="1" dirty="0">
                <a:solidFill>
                  <a:srgbClr val="000000"/>
                </a:solidFill>
                <a:latin typeface="幼圆" pitchFamily="49" charset="-122"/>
                <a:ea typeface="幼圆" pitchFamily="49" charset="-122"/>
              </a:rPr>
              <a:t> 线性内插法 </a:t>
            </a:r>
          </a:p>
        </p:txBody>
      </p:sp>
      <p:graphicFrame>
        <p:nvGraphicFramePr>
          <p:cNvPr id="151588" name="Object 36">
            <a:extLst>
              <a:ext uri="{FF2B5EF4-FFF2-40B4-BE49-F238E27FC236}">
                <a16:creationId xmlns:a16="http://schemas.microsoft.com/office/drawing/2014/main" id="{7DF7E7B1-6C06-1568-0390-C7616F26A8CA}"/>
              </a:ext>
            </a:extLst>
          </p:cNvPr>
          <p:cNvGraphicFramePr>
            <a:graphicFrameLocks noChangeAspect="1"/>
          </p:cNvGraphicFramePr>
          <p:nvPr>
            <p:extLst>
              <p:ext uri="{D42A27DB-BD31-4B8C-83A1-F6EECF244321}">
                <p14:modId xmlns:p14="http://schemas.microsoft.com/office/powerpoint/2010/main" val="180036859"/>
              </p:ext>
            </p:extLst>
          </p:nvPr>
        </p:nvGraphicFramePr>
        <p:xfrm>
          <a:off x="1583688" y="5915362"/>
          <a:ext cx="4789207" cy="867872"/>
        </p:xfrm>
        <a:graphic>
          <a:graphicData uri="http://schemas.openxmlformats.org/presentationml/2006/ole">
            <mc:AlternateContent xmlns:mc="http://schemas.openxmlformats.org/markup-compatibility/2006">
              <mc:Choice xmlns:v="urn:schemas-microsoft-com:vml" Requires="v">
                <p:oleObj name="Microsoft 公式 3.0" r:id="rId3" imgW="56172100" imgH="10528300" progId="Equation.3">
                  <p:embed/>
                </p:oleObj>
              </mc:Choice>
              <mc:Fallback>
                <p:oleObj name="Microsoft 公式 3.0" r:id="rId3" imgW="56172100" imgH="10528300"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688" y="5915362"/>
                        <a:ext cx="4789207" cy="867872"/>
                      </a:xfrm>
                      <a:prstGeom prst="rect">
                        <a:avLst/>
                      </a:prstGeom>
                      <a:noFill/>
                      <a:ln>
                        <a:noFill/>
                      </a:ln>
                    </p:spPr>
                  </p:pic>
                </p:oleObj>
              </mc:Fallback>
            </mc:AlternateContent>
          </a:graphicData>
        </a:graphic>
      </p:graphicFrame>
      <p:sp>
        <p:nvSpPr>
          <p:cNvPr id="151589" name="Rectangle 37">
            <a:extLst>
              <a:ext uri="{FF2B5EF4-FFF2-40B4-BE49-F238E27FC236}">
                <a16:creationId xmlns:a16="http://schemas.microsoft.com/office/drawing/2014/main" id="{54BBBA80-D397-89E7-B062-3166CE0E06F4}"/>
              </a:ext>
            </a:extLst>
          </p:cNvPr>
          <p:cNvSpPr>
            <a:spLocks noChangeArrowheads="1"/>
          </p:cNvSpPr>
          <p:nvPr/>
        </p:nvSpPr>
        <p:spPr bwMode="auto">
          <a:xfrm>
            <a:off x="1346784" y="3640666"/>
            <a:ext cx="5583579" cy="79375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5000"/>
              </a:lnSpc>
              <a:buClrTx/>
              <a:buSzTx/>
              <a:buFontTx/>
              <a:buNone/>
            </a:pPr>
            <a:r>
              <a:rPr lang="en-US" altLang="zh-CN" sz="2000" b="1" dirty="0">
                <a:solidFill>
                  <a:srgbClr val="000000"/>
                </a:solidFill>
                <a:latin typeface="幼圆" pitchFamily="49" charset="-122"/>
                <a:ea typeface="幼圆" pitchFamily="49" charset="-122"/>
                <a:sym typeface="Wingdings" pitchFamily="2" charset="2"/>
              </a:rPr>
              <a:t>②</a:t>
            </a:r>
            <a:r>
              <a:rPr lang="zh-CN" altLang="en-US" sz="2000" b="1" dirty="0">
                <a:solidFill>
                  <a:srgbClr val="000000"/>
                </a:solidFill>
                <a:latin typeface="幼圆" pitchFamily="49" charset="-122"/>
                <a:ea typeface="幼圆" pitchFamily="49" charset="-122"/>
                <a:sym typeface="Wingdings" pitchFamily="2" charset="2"/>
              </a:rPr>
              <a:t> </a:t>
            </a:r>
            <a:r>
              <a:rPr lang="zh-CN" altLang="en-US" sz="2000" b="1" dirty="0">
                <a:solidFill>
                  <a:srgbClr val="000000"/>
                </a:solidFill>
                <a:latin typeface="幼圆" pitchFamily="49" charset="-122"/>
                <a:ea typeface="幼圆" pitchFamily="49" charset="-122"/>
              </a:rPr>
              <a:t>试算</a:t>
            </a:r>
            <a:r>
              <a:rPr lang="en-US" altLang="zh-CN" sz="2000" b="1" dirty="0">
                <a:solidFill>
                  <a:srgbClr val="000000"/>
                </a:solidFill>
                <a:ea typeface="幼圆" pitchFamily="49" charset="-122"/>
              </a:rPr>
              <a:t>——</a:t>
            </a:r>
            <a:r>
              <a:rPr lang="en-US" altLang="zh-CN" sz="2000" b="1" dirty="0">
                <a:solidFill>
                  <a:srgbClr val="000000"/>
                </a:solidFill>
                <a:latin typeface="幼圆" pitchFamily="49" charset="-122"/>
                <a:ea typeface="幼圆" pitchFamily="49" charset="-122"/>
              </a:rPr>
              <a:t>i</a:t>
            </a:r>
            <a:r>
              <a:rPr lang="en-US" altLang="zh-CN" sz="2000" b="1" baseline="-20000" dirty="0">
                <a:solidFill>
                  <a:srgbClr val="000000"/>
                </a:solidFill>
                <a:latin typeface="幼圆" pitchFamily="49" charset="-122"/>
                <a:ea typeface="幼圆" pitchFamily="49" charset="-122"/>
              </a:rPr>
              <a:t>1</a:t>
            </a:r>
            <a:r>
              <a:rPr lang="zh-CN" altLang="en-US" sz="2000" b="1" baseline="-20000" dirty="0">
                <a:solidFill>
                  <a:srgbClr val="000000"/>
                </a:solidFill>
                <a:latin typeface="幼圆" pitchFamily="49" charset="-122"/>
                <a:ea typeface="幼圆" pitchFamily="49" charset="-122"/>
              </a:rPr>
              <a:t> </a:t>
            </a:r>
            <a:r>
              <a:rPr lang="zh-CN" altLang="en-US" sz="2000" b="1" dirty="0">
                <a:solidFill>
                  <a:srgbClr val="000000"/>
                </a:solidFill>
                <a:latin typeface="幼圆" pitchFamily="49" charset="-122"/>
                <a:ea typeface="幼圆" pitchFamily="49" charset="-122"/>
              </a:rPr>
              <a:t>与 </a:t>
            </a:r>
            <a:r>
              <a:rPr lang="en-US" altLang="zh-CN" sz="2000" b="1" dirty="0">
                <a:solidFill>
                  <a:srgbClr val="000000"/>
                </a:solidFill>
                <a:latin typeface="幼圆" pitchFamily="49" charset="-122"/>
                <a:ea typeface="幼圆" pitchFamily="49" charset="-122"/>
              </a:rPr>
              <a:t>i</a:t>
            </a:r>
            <a:r>
              <a:rPr lang="en-US" altLang="zh-CN" sz="2000" b="1" baseline="-18000" dirty="0">
                <a:solidFill>
                  <a:srgbClr val="000000"/>
                </a:solidFill>
                <a:latin typeface="幼圆" pitchFamily="49" charset="-122"/>
                <a:ea typeface="幼圆" pitchFamily="49" charset="-122"/>
              </a:rPr>
              <a:t>2</a:t>
            </a:r>
            <a:r>
              <a:rPr lang="zh-CN" altLang="en-US" sz="2000" b="1" baseline="-18000" dirty="0">
                <a:solidFill>
                  <a:srgbClr val="000000"/>
                </a:solidFill>
                <a:latin typeface="幼圆" pitchFamily="49" charset="-122"/>
                <a:ea typeface="幼圆" pitchFamily="49" charset="-122"/>
              </a:rPr>
              <a:t> </a:t>
            </a:r>
            <a:r>
              <a:rPr lang="zh-CN" altLang="en-US" sz="2000" b="1" dirty="0">
                <a:solidFill>
                  <a:srgbClr val="000000"/>
                </a:solidFill>
                <a:latin typeface="幼圆" pitchFamily="49" charset="-122"/>
                <a:ea typeface="幼圆" pitchFamily="49" charset="-122"/>
              </a:rPr>
              <a:t>之间的差距一般以不超过 </a:t>
            </a:r>
            <a:r>
              <a:rPr lang="en-US" altLang="zh-CN" sz="2000" b="1" dirty="0">
                <a:solidFill>
                  <a:srgbClr val="000000"/>
                </a:solidFill>
                <a:latin typeface="幼圆" pitchFamily="49" charset="-122"/>
                <a:ea typeface="幼圆" pitchFamily="49" charset="-122"/>
              </a:rPr>
              <a:t>2%</a:t>
            </a:r>
            <a:r>
              <a:rPr lang="zh-CN" altLang="en-US" sz="2000" b="1" dirty="0">
                <a:solidFill>
                  <a:srgbClr val="000000"/>
                </a:solidFill>
                <a:latin typeface="幼圆" pitchFamily="49" charset="-122"/>
                <a:ea typeface="幼圆" pitchFamily="49" charset="-122"/>
              </a:rPr>
              <a:t>为宜，最大不宜超过</a:t>
            </a:r>
            <a:r>
              <a:rPr lang="en-US" altLang="zh-CN" sz="2000" b="1" dirty="0">
                <a:solidFill>
                  <a:srgbClr val="000000"/>
                </a:solidFill>
                <a:latin typeface="幼圆" pitchFamily="49" charset="-122"/>
                <a:ea typeface="幼圆" pitchFamily="49" charset="-122"/>
              </a:rPr>
              <a:t>5%</a:t>
            </a:r>
            <a:r>
              <a:rPr lang="zh-CN" altLang="en-US" sz="2000" b="1" dirty="0">
                <a:solidFill>
                  <a:srgbClr val="000000"/>
                </a:solidFill>
                <a:latin typeface="幼圆" pitchFamily="49" charset="-122"/>
                <a:ea typeface="幼圆" pitchFamily="49" charset="-122"/>
              </a:rPr>
              <a:t>。</a:t>
            </a:r>
          </a:p>
        </p:txBody>
      </p:sp>
      <p:sp>
        <p:nvSpPr>
          <p:cNvPr id="151612" name="AutoShape 60">
            <a:hlinkClick r:id="" action="ppaction://customshow?id=4&amp;return=true" highlightClick="1"/>
            <a:extLst>
              <a:ext uri="{FF2B5EF4-FFF2-40B4-BE49-F238E27FC236}">
                <a16:creationId xmlns:a16="http://schemas.microsoft.com/office/drawing/2014/main" id="{4960EED0-9F3F-57E9-3B3C-3950E046AB50}"/>
              </a:ext>
            </a:extLst>
          </p:cNvPr>
          <p:cNvSpPr>
            <a:spLocks noChangeArrowheads="1"/>
          </p:cNvSpPr>
          <p:nvPr/>
        </p:nvSpPr>
        <p:spPr bwMode="auto">
          <a:xfrm>
            <a:off x="8759826" y="5734051"/>
            <a:ext cx="720725" cy="360363"/>
          </a:xfrm>
          <a:prstGeom prst="actionButtonBlank">
            <a:avLst/>
          </a:prstGeom>
          <a:solidFill>
            <a:srgbClr val="036D7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FFFF"/>
                </a:solidFill>
                <a:latin typeface="幼圆" pitchFamily="49" charset="-122"/>
                <a:ea typeface="幼圆" pitchFamily="49" charset="-122"/>
              </a:rPr>
              <a:t>例题</a:t>
            </a:r>
          </a:p>
        </p:txBody>
      </p:sp>
      <p:pic>
        <p:nvPicPr>
          <p:cNvPr id="3" name="图片 2" descr="图示&#10;&#10;描述已自动生成">
            <a:extLst>
              <a:ext uri="{FF2B5EF4-FFF2-40B4-BE49-F238E27FC236}">
                <a16:creationId xmlns:a16="http://schemas.microsoft.com/office/drawing/2014/main" id="{8EAAEF69-52BE-554A-EC45-069AD24DC1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4017" y="2907741"/>
            <a:ext cx="3973067" cy="2664292"/>
          </a:xfrm>
          <a:prstGeom prst="rect">
            <a:avLst/>
          </a:prstGeom>
        </p:spPr>
      </p:pic>
    </p:spTree>
  </p:cSld>
  <p:clrMapOvr>
    <a:masterClrMapping/>
  </p:clrMapOvr>
  <p:transition spd="slow">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90094B40-2DCE-9F4B-FE24-35C4D35532C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76CA7EA-42F1-7446-9777-7F5C95B5C736}" type="slidenum">
              <a:rPr kumimoji="0" lang="en-US" altLang="zh-CN" sz="1000">
                <a:solidFill>
                  <a:schemeClr val="bg2"/>
                </a:solidFill>
                <a:ea typeface="华文行楷" panose="02010800040101010101" pitchFamily="2" charset="-122"/>
              </a:rPr>
              <a:pPr>
                <a:spcBef>
                  <a:spcPct val="0"/>
                </a:spcBef>
                <a:buClrTx/>
                <a:buSzTx/>
                <a:buFontTx/>
                <a:buNone/>
              </a:pPr>
              <a:t>25</a:t>
            </a:fld>
            <a:endParaRPr kumimoji="0" lang="en-US" altLang="zh-CN" sz="1000">
              <a:solidFill>
                <a:schemeClr val="bg2"/>
              </a:solidFill>
              <a:ea typeface="华文行楷" panose="02010800040101010101" pitchFamily="2" charset="-122"/>
            </a:endParaRPr>
          </a:p>
        </p:txBody>
      </p:sp>
      <p:sp>
        <p:nvSpPr>
          <p:cNvPr id="31747" name="Rectangle 2">
            <a:extLst>
              <a:ext uri="{FF2B5EF4-FFF2-40B4-BE49-F238E27FC236}">
                <a16:creationId xmlns:a16="http://schemas.microsoft.com/office/drawing/2014/main" id="{623E04D6-3C56-BAD2-7288-CDA0D7A71726}"/>
              </a:ext>
            </a:extLst>
          </p:cNvPr>
          <p:cNvSpPr>
            <a:spLocks noGrp="1" noChangeArrowheads="1"/>
          </p:cNvSpPr>
          <p:nvPr>
            <p:ph type="title"/>
          </p:nvPr>
        </p:nvSpPr>
        <p:spPr/>
        <p:txBody>
          <a:bodyPr/>
          <a:lstStyle/>
          <a:p>
            <a:pPr eaLnBrk="1" hangingPunct="1"/>
            <a:r>
              <a:rPr lang="zh-CN" altLang="en-US"/>
              <a:t>盈利能力分析指标</a:t>
            </a:r>
          </a:p>
        </p:txBody>
      </p:sp>
      <p:sp>
        <p:nvSpPr>
          <p:cNvPr id="152581" name="Rectangle 5">
            <a:extLst>
              <a:ext uri="{FF2B5EF4-FFF2-40B4-BE49-F238E27FC236}">
                <a16:creationId xmlns:a16="http://schemas.microsoft.com/office/drawing/2014/main" id="{99EB5338-761D-F044-CFA0-D44D5E69F995}"/>
              </a:ext>
            </a:extLst>
          </p:cNvPr>
          <p:cNvSpPr>
            <a:spLocks noChangeArrowheads="1"/>
          </p:cNvSpPr>
          <p:nvPr/>
        </p:nvSpPr>
        <p:spPr bwMode="auto">
          <a:xfrm>
            <a:off x="695400" y="1425684"/>
            <a:ext cx="2520950"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200" b="1" dirty="0">
                <a:solidFill>
                  <a:srgbClr val="000000"/>
                </a:solidFill>
                <a:latin typeface="幼圆" pitchFamily="49" charset="-122"/>
                <a:ea typeface="幼圆" pitchFamily="49" charset="-122"/>
              </a:rPr>
              <a:t>（</a:t>
            </a:r>
            <a:r>
              <a:rPr lang="en-US" altLang="zh-CN" sz="2200" b="1" dirty="0">
                <a:solidFill>
                  <a:srgbClr val="000000"/>
                </a:solidFill>
                <a:latin typeface="幼圆" pitchFamily="49" charset="-122"/>
                <a:ea typeface="幼圆" pitchFamily="49" charset="-122"/>
              </a:rPr>
              <a:t>4</a:t>
            </a:r>
            <a:r>
              <a:rPr lang="zh-CN" altLang="en-US" sz="2200" b="1" dirty="0">
                <a:solidFill>
                  <a:srgbClr val="000000"/>
                </a:solidFill>
                <a:latin typeface="幼圆" pitchFamily="49" charset="-122"/>
                <a:ea typeface="幼圆" pitchFamily="49" charset="-122"/>
              </a:rPr>
              <a:t>）</a:t>
            </a:r>
            <a:r>
              <a:rPr lang="en-US" altLang="zh-CN" sz="2200" b="1" dirty="0">
                <a:solidFill>
                  <a:srgbClr val="000000"/>
                </a:solidFill>
                <a:latin typeface="幼圆" pitchFamily="49" charset="-122"/>
                <a:ea typeface="幼圆" pitchFamily="49" charset="-122"/>
              </a:rPr>
              <a:t>IRR</a:t>
            </a:r>
            <a:r>
              <a:rPr lang="zh-CN" altLang="en-US" sz="2200" b="1" dirty="0">
                <a:solidFill>
                  <a:srgbClr val="000000"/>
                </a:solidFill>
                <a:latin typeface="幼圆" pitchFamily="49" charset="-122"/>
                <a:ea typeface="幼圆" pitchFamily="49" charset="-122"/>
              </a:rPr>
              <a:t>的特点：</a:t>
            </a:r>
          </a:p>
        </p:txBody>
      </p:sp>
      <p:sp>
        <p:nvSpPr>
          <p:cNvPr id="152582" name="Text Box 6">
            <a:extLst>
              <a:ext uri="{FF2B5EF4-FFF2-40B4-BE49-F238E27FC236}">
                <a16:creationId xmlns:a16="http://schemas.microsoft.com/office/drawing/2014/main" id="{1DE786F8-FFAD-22F3-1EC1-783BEF3BD5C9}"/>
              </a:ext>
            </a:extLst>
          </p:cNvPr>
          <p:cNvSpPr txBox="1">
            <a:spLocks noChangeArrowheads="1"/>
          </p:cNvSpPr>
          <p:nvPr/>
        </p:nvSpPr>
        <p:spPr bwMode="auto">
          <a:xfrm>
            <a:off x="1534585" y="2347912"/>
            <a:ext cx="8791885" cy="2686050"/>
          </a:xfrm>
          <a:prstGeom prst="rect">
            <a:avLst/>
          </a:prstGeom>
          <a:gradFill rotWithShape="1">
            <a:gsLst>
              <a:gs pos="0">
                <a:srgbClr val="D1F4FB"/>
              </a:gs>
              <a:gs pos="100000">
                <a:srgbClr val="96ADB8"/>
              </a:gs>
            </a:gsLst>
            <a:lin ang="18900000" scaled="1"/>
          </a:gradFill>
          <a:ln>
            <a:noFill/>
          </a:ln>
          <a:effectLst>
            <a:outerShdw dist="71842" dir="18900000" algn="ctr" rotWithShape="0">
              <a:schemeClr val="bg2">
                <a:alpha val="50000"/>
              </a:scheme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square" anchor="ctr" anchorCtr="1">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spcBef>
                <a:spcPct val="50000"/>
              </a:spcBef>
              <a:buClrTx/>
              <a:buSzTx/>
              <a:buFontTx/>
              <a:buNone/>
            </a:pPr>
            <a:r>
              <a:rPr lang="zh-CN" altLang="en-US" sz="2000" b="1" dirty="0">
                <a:solidFill>
                  <a:srgbClr val="000000"/>
                </a:solidFill>
                <a:ea typeface="幼圆" pitchFamily="49" charset="-122"/>
                <a:sym typeface="Wingdings" pitchFamily="2" charset="2"/>
              </a:rPr>
              <a:t>优点：</a:t>
            </a:r>
          </a:p>
          <a:p>
            <a:pPr algn="just" eaLnBrk="1" hangingPunct="1">
              <a:lnSpc>
                <a:spcPct val="130000"/>
              </a:lnSpc>
              <a:spcBef>
                <a:spcPct val="50000"/>
              </a:spcBef>
              <a:buClrTx/>
              <a:buSzTx/>
              <a:buFontTx/>
              <a:buNone/>
            </a:pPr>
            <a:r>
              <a:rPr lang="zh-CN" altLang="en-US" sz="1000" b="1" dirty="0">
                <a:solidFill>
                  <a:srgbClr val="000000"/>
                </a:solidFill>
                <a:ea typeface="宋体" panose="02010600030101010101" pitchFamily="2" charset="-122"/>
              </a:rPr>
              <a:t>◆</a:t>
            </a:r>
            <a:r>
              <a:rPr lang="zh-CN" altLang="en-US" sz="2000" b="1" dirty="0">
                <a:solidFill>
                  <a:srgbClr val="000000"/>
                </a:solidFill>
                <a:ea typeface="幼圆" pitchFamily="49" charset="-122"/>
              </a:rPr>
              <a:t>反映投资的使用效率，概念清晰明确，深受实际经济工作者喜爱。</a:t>
            </a:r>
          </a:p>
          <a:p>
            <a:pPr algn="just" eaLnBrk="1" hangingPunct="1">
              <a:lnSpc>
                <a:spcPct val="130000"/>
              </a:lnSpc>
              <a:spcBef>
                <a:spcPct val="50000"/>
              </a:spcBef>
              <a:buClrTx/>
              <a:buSzTx/>
              <a:buFontTx/>
              <a:buNone/>
            </a:pPr>
            <a:r>
              <a:rPr lang="zh-CN" altLang="en-US" sz="1000" b="1" dirty="0">
                <a:solidFill>
                  <a:srgbClr val="000000"/>
                </a:solidFill>
                <a:ea typeface="宋体" panose="02010600030101010101" pitchFamily="2" charset="-122"/>
              </a:rPr>
              <a:t>◆</a:t>
            </a:r>
            <a:r>
              <a:rPr lang="zh-CN" altLang="en-US" sz="2000" b="1" dirty="0">
                <a:solidFill>
                  <a:srgbClr val="000000"/>
                </a:solidFill>
                <a:ea typeface="幼圆" pitchFamily="49" charset="-122"/>
              </a:rPr>
              <a:t>考虑了资金的时间价值以及项目在整个计算期内的经济状况。</a:t>
            </a:r>
          </a:p>
          <a:p>
            <a:pPr algn="just" eaLnBrk="1" hangingPunct="1">
              <a:lnSpc>
                <a:spcPct val="130000"/>
              </a:lnSpc>
              <a:spcBef>
                <a:spcPct val="50000"/>
              </a:spcBef>
              <a:buClrTx/>
              <a:buSzTx/>
              <a:buFontTx/>
              <a:buNone/>
            </a:pPr>
            <a:r>
              <a:rPr lang="zh-CN" altLang="en-US" sz="1000" b="1" dirty="0">
                <a:solidFill>
                  <a:srgbClr val="000000"/>
                </a:solidFill>
                <a:ea typeface="宋体" panose="02010600030101010101" pitchFamily="2" charset="-122"/>
              </a:rPr>
              <a:t>◆</a:t>
            </a:r>
            <a:r>
              <a:rPr lang="zh-CN" altLang="en-US" sz="2000" b="1" dirty="0">
                <a:solidFill>
                  <a:srgbClr val="000000"/>
                </a:solidFill>
                <a:ea typeface="幼圆" pitchFamily="49" charset="-122"/>
              </a:rPr>
              <a:t>避免了净现值指标须事先确定基准收益率这个难题，而只需要知道</a:t>
            </a:r>
          </a:p>
          <a:p>
            <a:pPr algn="just" eaLnBrk="1" hangingPunct="1">
              <a:lnSpc>
                <a:spcPct val="130000"/>
              </a:lnSpc>
              <a:spcBef>
                <a:spcPct val="50000"/>
              </a:spcBef>
              <a:buClrTx/>
              <a:buSzTx/>
              <a:buFontTx/>
              <a:buNone/>
            </a:pPr>
            <a:r>
              <a:rPr lang="zh-CN" altLang="en-US" sz="2000" b="1" dirty="0">
                <a:solidFill>
                  <a:srgbClr val="000000"/>
                </a:solidFill>
                <a:ea typeface="幼圆" pitchFamily="49" charset="-122"/>
              </a:rPr>
              <a:t>  基准收益率的大致范围即可。</a:t>
            </a:r>
          </a:p>
        </p:txBody>
      </p:sp>
    </p:spTree>
  </p:cSld>
  <p:clrMapOvr>
    <a:masterClrMapping/>
  </p:clrMapOvr>
  <p:transition spd="slow">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7B8B9FDA-EAA9-4022-07C6-65A6A32E260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5BB129E-4C6C-604C-B005-C84C2153F409}" type="slidenum">
              <a:rPr kumimoji="0" lang="en-US" altLang="zh-CN" sz="1000">
                <a:solidFill>
                  <a:schemeClr val="bg2"/>
                </a:solidFill>
                <a:ea typeface="华文行楷" panose="02010800040101010101" pitchFamily="2" charset="-122"/>
              </a:rPr>
              <a:pPr>
                <a:spcBef>
                  <a:spcPct val="0"/>
                </a:spcBef>
                <a:buClrTx/>
                <a:buSzTx/>
                <a:buFontTx/>
                <a:buNone/>
              </a:pPr>
              <a:t>26</a:t>
            </a:fld>
            <a:endParaRPr kumimoji="0" lang="en-US" altLang="zh-CN" sz="1000">
              <a:solidFill>
                <a:schemeClr val="bg2"/>
              </a:solidFill>
              <a:ea typeface="华文行楷" panose="02010800040101010101" pitchFamily="2" charset="-122"/>
            </a:endParaRPr>
          </a:p>
        </p:txBody>
      </p:sp>
      <p:sp>
        <p:nvSpPr>
          <p:cNvPr id="32771" name="Rectangle 2">
            <a:extLst>
              <a:ext uri="{FF2B5EF4-FFF2-40B4-BE49-F238E27FC236}">
                <a16:creationId xmlns:a16="http://schemas.microsoft.com/office/drawing/2014/main" id="{28EE8AD5-FA7D-F326-5E30-B54487D94AC2}"/>
              </a:ext>
            </a:extLst>
          </p:cNvPr>
          <p:cNvSpPr>
            <a:spLocks noGrp="1" noChangeArrowheads="1"/>
          </p:cNvSpPr>
          <p:nvPr>
            <p:ph type="title"/>
          </p:nvPr>
        </p:nvSpPr>
        <p:spPr/>
        <p:txBody>
          <a:bodyPr/>
          <a:lstStyle/>
          <a:p>
            <a:pPr eaLnBrk="1" hangingPunct="1"/>
            <a:r>
              <a:rPr lang="zh-CN" altLang="en-US"/>
              <a:t>盈利能力分析指标</a:t>
            </a:r>
          </a:p>
        </p:txBody>
      </p:sp>
      <p:sp>
        <p:nvSpPr>
          <p:cNvPr id="153603" name="Text Box 3">
            <a:extLst>
              <a:ext uri="{FF2B5EF4-FFF2-40B4-BE49-F238E27FC236}">
                <a16:creationId xmlns:a16="http://schemas.microsoft.com/office/drawing/2014/main" id="{D396AAB7-61B5-67D6-7559-CF188F23BE91}"/>
              </a:ext>
            </a:extLst>
          </p:cNvPr>
          <p:cNvSpPr txBox="1">
            <a:spLocks noChangeArrowheads="1"/>
          </p:cNvSpPr>
          <p:nvPr/>
        </p:nvSpPr>
        <p:spPr bwMode="auto">
          <a:xfrm>
            <a:off x="1548642" y="1868487"/>
            <a:ext cx="9002853" cy="1311275"/>
          </a:xfrm>
          <a:prstGeom prst="rect">
            <a:avLst/>
          </a:prstGeom>
          <a:gradFill rotWithShape="1">
            <a:gsLst>
              <a:gs pos="0">
                <a:srgbClr val="D1F4FB"/>
              </a:gs>
              <a:gs pos="100000">
                <a:srgbClr val="96ADB8"/>
              </a:gs>
            </a:gsLst>
            <a:lin ang="18900000" scaled="1"/>
          </a:gradFill>
          <a:ln>
            <a:noFill/>
          </a:ln>
          <a:effectLst>
            <a:outerShdw dist="71842" dir="189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squar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dirty="0">
                <a:solidFill>
                  <a:schemeClr val="tx1"/>
                </a:solidFill>
                <a:ea typeface="幼圆" pitchFamily="49" charset="-122"/>
                <a:sym typeface="Wingdings" pitchFamily="2" charset="2"/>
              </a:rPr>
              <a:t>不足：</a:t>
            </a:r>
          </a:p>
          <a:p>
            <a:pPr algn="just" eaLnBrk="1" hangingPunct="1">
              <a:spcBef>
                <a:spcPct val="50000"/>
              </a:spcBef>
              <a:buClrTx/>
              <a:buSzTx/>
              <a:buFontTx/>
              <a:buNone/>
            </a:pPr>
            <a:r>
              <a:rPr lang="zh-CN" altLang="en-US" sz="2000" b="1" dirty="0">
                <a:solidFill>
                  <a:schemeClr val="tx1"/>
                </a:solidFill>
                <a:ea typeface="幼圆" pitchFamily="49" charset="-122"/>
              </a:rPr>
              <a:t>计算比较麻烦；</a:t>
            </a:r>
          </a:p>
          <a:p>
            <a:pPr algn="just" eaLnBrk="1" hangingPunct="1">
              <a:spcBef>
                <a:spcPct val="50000"/>
              </a:spcBef>
              <a:buClrTx/>
              <a:buSzTx/>
              <a:buFontTx/>
              <a:buNone/>
            </a:pPr>
            <a:r>
              <a:rPr lang="zh-CN" altLang="en-US" sz="2000" b="1" dirty="0">
                <a:solidFill>
                  <a:schemeClr val="tx1"/>
                </a:solidFill>
                <a:ea typeface="幼圆" pitchFamily="49" charset="-122"/>
              </a:rPr>
              <a:t>对于非常规现金流量的项目来讲，内部收益率可能不存在。</a:t>
            </a:r>
          </a:p>
        </p:txBody>
      </p:sp>
      <p:sp>
        <p:nvSpPr>
          <p:cNvPr id="153604" name="Text Box 4">
            <a:extLst>
              <a:ext uri="{FF2B5EF4-FFF2-40B4-BE49-F238E27FC236}">
                <a16:creationId xmlns:a16="http://schemas.microsoft.com/office/drawing/2014/main" id="{30F607FF-7BAC-F419-F789-FD208DD499E8}"/>
              </a:ext>
            </a:extLst>
          </p:cNvPr>
          <p:cNvSpPr txBox="1">
            <a:spLocks noChangeArrowheads="1"/>
          </p:cNvSpPr>
          <p:nvPr/>
        </p:nvSpPr>
        <p:spPr bwMode="auto">
          <a:xfrm>
            <a:off x="1555153" y="3909015"/>
            <a:ext cx="8996342" cy="1368836"/>
          </a:xfrm>
          <a:prstGeom prst="rect">
            <a:avLst/>
          </a:prstGeom>
          <a:gradFill rotWithShape="1">
            <a:gsLst>
              <a:gs pos="0">
                <a:srgbClr val="D1F4FB"/>
              </a:gs>
              <a:gs pos="100000">
                <a:srgbClr val="96ADB8"/>
              </a:gs>
            </a:gsLst>
            <a:lin ang="18900000" scaled="1"/>
          </a:gradFill>
          <a:ln>
            <a:noFill/>
          </a:ln>
          <a:effectLst>
            <a:outerShdw dist="71842" dir="189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squar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dirty="0">
                <a:solidFill>
                  <a:schemeClr val="tx1"/>
                </a:solidFill>
                <a:ea typeface="幼圆" pitchFamily="49" charset="-122"/>
                <a:sym typeface="Wingdings" pitchFamily="2" charset="2"/>
              </a:rPr>
              <a:t>适用于：</a:t>
            </a:r>
          </a:p>
          <a:p>
            <a:pPr algn="just" eaLnBrk="1" hangingPunct="1">
              <a:lnSpc>
                <a:spcPct val="140000"/>
              </a:lnSpc>
              <a:spcBef>
                <a:spcPct val="50000"/>
              </a:spcBef>
              <a:buClrTx/>
              <a:buSzTx/>
              <a:buFontTx/>
              <a:buNone/>
            </a:pPr>
            <a:r>
              <a:rPr lang="zh-CN" altLang="en-US" sz="2000" b="1" dirty="0">
                <a:solidFill>
                  <a:schemeClr val="tx1"/>
                </a:solidFill>
                <a:ea typeface="幼圆" pitchFamily="49" charset="-122"/>
              </a:rPr>
              <a:t>当要对一个项目进行开发，而未来的情况和未来的折现率都带有高度的不确定性时，采用内部收益率对项目进行评价，往往能取得满意的效果。</a:t>
            </a:r>
          </a:p>
        </p:txBody>
      </p:sp>
    </p:spTree>
  </p:cSld>
  <p:clrMapOvr>
    <a:masterClrMapping/>
  </p:clrMapOvr>
  <p:transition spd="slow">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290C8F3E-FC24-9D8E-BDF3-6A0E239FA67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A781B34-9B01-3C4A-BE5B-0CDD0D6CAEEF}" type="slidenum">
              <a:rPr kumimoji="0" lang="en-US" altLang="zh-CN" sz="1000">
                <a:solidFill>
                  <a:schemeClr val="bg2"/>
                </a:solidFill>
                <a:ea typeface="华文行楷" panose="02010800040101010101" pitchFamily="2" charset="-122"/>
              </a:rPr>
              <a:pPr>
                <a:spcBef>
                  <a:spcPct val="0"/>
                </a:spcBef>
                <a:buClrTx/>
                <a:buSzTx/>
                <a:buFontTx/>
                <a:buNone/>
              </a:pPr>
              <a:t>27</a:t>
            </a:fld>
            <a:endParaRPr kumimoji="0" lang="en-US" altLang="zh-CN" sz="1000">
              <a:solidFill>
                <a:schemeClr val="bg2"/>
              </a:solidFill>
              <a:ea typeface="华文行楷" panose="02010800040101010101" pitchFamily="2" charset="-122"/>
            </a:endParaRPr>
          </a:p>
        </p:txBody>
      </p:sp>
      <p:sp>
        <p:nvSpPr>
          <p:cNvPr id="34819" name="Rectangle 2">
            <a:extLst>
              <a:ext uri="{FF2B5EF4-FFF2-40B4-BE49-F238E27FC236}">
                <a16:creationId xmlns:a16="http://schemas.microsoft.com/office/drawing/2014/main" id="{8D82C653-C87C-53BA-B830-8749677BE365}"/>
              </a:ext>
            </a:extLst>
          </p:cNvPr>
          <p:cNvSpPr>
            <a:spLocks noGrp="1" noChangeArrowheads="1"/>
          </p:cNvSpPr>
          <p:nvPr>
            <p:ph type="title"/>
          </p:nvPr>
        </p:nvSpPr>
        <p:spPr/>
        <p:txBody>
          <a:bodyPr/>
          <a:lstStyle/>
          <a:p>
            <a:pPr eaLnBrk="1" hangingPunct="1"/>
            <a:r>
              <a:rPr lang="zh-CN" altLang="en-US"/>
              <a:t>盈利能力分析指标</a:t>
            </a:r>
          </a:p>
        </p:txBody>
      </p:sp>
      <p:sp>
        <p:nvSpPr>
          <p:cNvPr id="156685" name="Rectangle 13">
            <a:extLst>
              <a:ext uri="{FF2B5EF4-FFF2-40B4-BE49-F238E27FC236}">
                <a16:creationId xmlns:a16="http://schemas.microsoft.com/office/drawing/2014/main" id="{529D28DB-FB18-ECB0-9432-D430DC536E4E}"/>
              </a:ext>
            </a:extLst>
          </p:cNvPr>
          <p:cNvSpPr>
            <a:spLocks noChangeArrowheads="1"/>
          </p:cNvSpPr>
          <p:nvPr/>
        </p:nvSpPr>
        <p:spPr bwMode="auto">
          <a:xfrm>
            <a:off x="1145450" y="1285083"/>
            <a:ext cx="5760640"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2000" b="1" dirty="0">
                <a:solidFill>
                  <a:srgbClr val="000000"/>
                </a:solidFill>
                <a:latin typeface="幼圆" pitchFamily="49" charset="-122"/>
                <a:ea typeface="幼圆" pitchFamily="49" charset="-122"/>
              </a:rPr>
              <a:t>（</a:t>
            </a:r>
            <a:r>
              <a:rPr lang="en-US" altLang="zh-CN" sz="2200" b="1" dirty="0">
                <a:solidFill>
                  <a:srgbClr val="000000"/>
                </a:solidFill>
                <a:latin typeface="幼圆" pitchFamily="49" charset="-122"/>
                <a:ea typeface="幼圆" pitchFamily="49" charset="-122"/>
              </a:rPr>
              <a:t>5</a:t>
            </a:r>
            <a:r>
              <a:rPr lang="zh-CN" altLang="en-US" sz="2200" b="1" dirty="0">
                <a:solidFill>
                  <a:srgbClr val="000000"/>
                </a:solidFill>
                <a:latin typeface="幼圆" pitchFamily="49" charset="-122"/>
                <a:ea typeface="幼圆" pitchFamily="49" charset="-122"/>
              </a:rPr>
              <a:t>）下面讨论与</a:t>
            </a:r>
            <a:r>
              <a:rPr lang="en-US" altLang="zh-CN" sz="2200" b="1" dirty="0">
                <a:solidFill>
                  <a:srgbClr val="000000"/>
                </a:solidFill>
                <a:latin typeface="幼圆" pitchFamily="49" charset="-122"/>
                <a:ea typeface="幼圆" pitchFamily="49" charset="-122"/>
              </a:rPr>
              <a:t>IRR</a:t>
            </a:r>
            <a:r>
              <a:rPr lang="zh-CN" altLang="en-US" sz="2200" b="1" dirty="0">
                <a:solidFill>
                  <a:srgbClr val="000000"/>
                </a:solidFill>
                <a:latin typeface="幼圆" pitchFamily="49" charset="-122"/>
                <a:ea typeface="幼圆" pitchFamily="49" charset="-122"/>
              </a:rPr>
              <a:t>有关的几个问题：</a:t>
            </a:r>
          </a:p>
        </p:txBody>
      </p:sp>
      <p:sp>
        <p:nvSpPr>
          <p:cNvPr id="156686" name="Rectangle 14">
            <a:extLst>
              <a:ext uri="{FF2B5EF4-FFF2-40B4-BE49-F238E27FC236}">
                <a16:creationId xmlns:a16="http://schemas.microsoft.com/office/drawing/2014/main" id="{9E8808B1-B517-54E2-D56B-1D938B6C1E6F}"/>
              </a:ext>
            </a:extLst>
          </p:cNvPr>
          <p:cNvSpPr>
            <a:spLocks noChangeArrowheads="1"/>
          </p:cNvSpPr>
          <p:nvPr/>
        </p:nvSpPr>
        <p:spPr bwMode="auto">
          <a:xfrm>
            <a:off x="1640505" y="2019978"/>
            <a:ext cx="27352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000000"/>
                </a:solidFill>
                <a:latin typeface="幼圆" pitchFamily="49" charset="-122"/>
                <a:ea typeface="幼圆" pitchFamily="49" charset="-122"/>
              </a:rPr>
              <a:t>①IRR</a:t>
            </a:r>
            <a:r>
              <a:rPr lang="zh-CN" altLang="en-US" sz="2000" b="1" dirty="0">
                <a:solidFill>
                  <a:srgbClr val="000000"/>
                </a:solidFill>
                <a:latin typeface="幼圆" pitchFamily="49" charset="-122"/>
                <a:ea typeface="幼圆" pitchFamily="49" charset="-122"/>
              </a:rPr>
              <a:t>的经济含义：</a:t>
            </a:r>
          </a:p>
        </p:txBody>
      </p:sp>
      <p:sp>
        <p:nvSpPr>
          <p:cNvPr id="156687" name="Text Box 15">
            <a:extLst>
              <a:ext uri="{FF2B5EF4-FFF2-40B4-BE49-F238E27FC236}">
                <a16:creationId xmlns:a16="http://schemas.microsoft.com/office/drawing/2014/main" id="{BFB2AEB1-2A9A-9ECB-1669-415708232AA4}"/>
              </a:ext>
            </a:extLst>
          </p:cNvPr>
          <p:cNvSpPr txBox="1">
            <a:spLocks noChangeArrowheads="1"/>
          </p:cNvSpPr>
          <p:nvPr/>
        </p:nvSpPr>
        <p:spPr bwMode="auto">
          <a:xfrm>
            <a:off x="2028031" y="2598739"/>
            <a:ext cx="9288549" cy="14954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15000"/>
              </a:lnSpc>
              <a:buClrTx/>
              <a:buSzTx/>
              <a:buFontTx/>
              <a:buNone/>
            </a:pPr>
            <a:r>
              <a:rPr lang="zh-CN" altLang="en-US" sz="2000" b="1" dirty="0">
                <a:solidFill>
                  <a:srgbClr val="000000"/>
                </a:solidFill>
                <a:latin typeface="幼圆" pitchFamily="49" charset="-122"/>
                <a:ea typeface="幼圆" pitchFamily="49" charset="-122"/>
              </a:rPr>
              <a:t>从上例现金流量的演变过程可发现，在整个计算期内，未回收投资始终为负，只有计算期末的未回收投资为</a:t>
            </a:r>
            <a:r>
              <a:rPr lang="en-US" altLang="zh-CN" sz="2000" b="1" dirty="0">
                <a:solidFill>
                  <a:srgbClr val="000000"/>
                </a:solidFill>
                <a:latin typeface="幼圆" pitchFamily="49" charset="-122"/>
                <a:ea typeface="幼圆" pitchFamily="49" charset="-122"/>
              </a:rPr>
              <a:t>0</a:t>
            </a:r>
            <a:r>
              <a:rPr lang="zh-CN" altLang="en-US" sz="2000" b="1" dirty="0">
                <a:solidFill>
                  <a:srgbClr val="000000"/>
                </a:solidFill>
                <a:latin typeface="幼圆" pitchFamily="49" charset="-122"/>
                <a:ea typeface="幼圆" pitchFamily="49" charset="-122"/>
              </a:rPr>
              <a:t>。因此，可将内部收益率定义为：</a:t>
            </a:r>
            <a:r>
              <a:rPr lang="zh-CN" altLang="en-US" sz="2000" b="1" dirty="0">
                <a:solidFill>
                  <a:srgbClr val="6699FF"/>
                </a:solidFill>
                <a:latin typeface="幼圆" pitchFamily="49" charset="-122"/>
                <a:ea typeface="幼圆" pitchFamily="49" charset="-122"/>
              </a:rPr>
              <a:t>在整个寿命期内，如按利率ｉ＝</a:t>
            </a:r>
            <a:r>
              <a:rPr lang="en-US" altLang="zh-CN" sz="2000" b="1" dirty="0">
                <a:solidFill>
                  <a:srgbClr val="6699FF"/>
                </a:solidFill>
                <a:latin typeface="幼圆" pitchFamily="49" charset="-122"/>
                <a:ea typeface="幼圆" pitchFamily="49" charset="-122"/>
              </a:rPr>
              <a:t>IRR</a:t>
            </a:r>
            <a:r>
              <a:rPr lang="zh-CN" altLang="en-US" sz="2000" b="1" dirty="0">
                <a:solidFill>
                  <a:srgbClr val="6699FF"/>
                </a:solidFill>
                <a:latin typeface="幼圆" pitchFamily="49" charset="-122"/>
                <a:ea typeface="幼圆" pitchFamily="49" charset="-122"/>
              </a:rPr>
              <a:t>计算，始终存在未回收的投资，且仅在寿命结束时，投资才恰好被完全收回</a:t>
            </a:r>
            <a:r>
              <a:rPr lang="zh-CN" altLang="en-US" sz="2000" b="1" dirty="0">
                <a:solidFill>
                  <a:srgbClr val="000000"/>
                </a:solidFill>
                <a:latin typeface="幼圆" pitchFamily="49" charset="-122"/>
                <a:ea typeface="幼圆" pitchFamily="49" charset="-122"/>
              </a:rPr>
              <a:t>。</a:t>
            </a:r>
            <a:endParaRPr lang="zh-CN" altLang="en-US" sz="2400" b="1" dirty="0">
              <a:solidFill>
                <a:srgbClr val="000000"/>
              </a:solidFill>
              <a:latin typeface="幼圆" pitchFamily="49" charset="-122"/>
              <a:ea typeface="幼圆" pitchFamily="49" charset="-122"/>
            </a:endParaRPr>
          </a:p>
        </p:txBody>
      </p:sp>
      <p:sp>
        <p:nvSpPr>
          <p:cNvPr id="156688" name="AutoShape 16">
            <a:hlinkClick r:id="" action="ppaction://customshow?id=5&amp;return=true" highlightClick="1"/>
            <a:extLst>
              <a:ext uri="{FF2B5EF4-FFF2-40B4-BE49-F238E27FC236}">
                <a16:creationId xmlns:a16="http://schemas.microsoft.com/office/drawing/2014/main" id="{71985098-E913-36DD-72FD-3FDD6643B74E}"/>
              </a:ext>
            </a:extLst>
          </p:cNvPr>
          <p:cNvSpPr>
            <a:spLocks noChangeArrowheads="1"/>
          </p:cNvSpPr>
          <p:nvPr/>
        </p:nvSpPr>
        <p:spPr bwMode="auto">
          <a:xfrm>
            <a:off x="4943475" y="2157413"/>
            <a:ext cx="1081088" cy="360362"/>
          </a:xfrm>
          <a:prstGeom prst="actionButtonBlank">
            <a:avLst/>
          </a:prstGeom>
          <a:solidFill>
            <a:srgbClr val="036D7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FFFF"/>
                </a:solidFill>
                <a:latin typeface="幼圆" pitchFamily="49" charset="-122"/>
                <a:ea typeface="幼圆" pitchFamily="49" charset="-122"/>
              </a:rPr>
              <a:t>例题</a:t>
            </a:r>
          </a:p>
        </p:txBody>
      </p:sp>
      <p:sp>
        <p:nvSpPr>
          <p:cNvPr id="156689" name="Rectangle 17">
            <a:extLst>
              <a:ext uri="{FF2B5EF4-FFF2-40B4-BE49-F238E27FC236}">
                <a16:creationId xmlns:a16="http://schemas.microsoft.com/office/drawing/2014/main" id="{DF943033-55CE-98D9-F2E5-41738A43345E}"/>
              </a:ext>
            </a:extLst>
          </p:cNvPr>
          <p:cNvSpPr>
            <a:spLocks noChangeArrowheads="1"/>
          </p:cNvSpPr>
          <p:nvPr/>
        </p:nvSpPr>
        <p:spPr bwMode="auto">
          <a:xfrm>
            <a:off x="1883146" y="5295900"/>
            <a:ext cx="9693594" cy="895350"/>
          </a:xfrm>
          <a:prstGeom prst="rect">
            <a:avLst/>
          </a:prstGeom>
          <a:gradFill rotWithShape="1">
            <a:gsLst>
              <a:gs pos="0">
                <a:srgbClr val="FFFFFF"/>
              </a:gs>
              <a:gs pos="100000">
                <a:srgbClr val="66FFFF">
                  <a:alpha val="60001"/>
                </a:srgbClr>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buClrTx/>
              <a:buSzTx/>
              <a:buFontTx/>
              <a:buNone/>
            </a:pPr>
            <a:r>
              <a:rPr lang="zh-CN" altLang="en-US" sz="2000" b="1" dirty="0">
                <a:solidFill>
                  <a:srgbClr val="000000"/>
                </a:solidFill>
                <a:latin typeface="幼圆" pitchFamily="49" charset="-122"/>
                <a:ea typeface="幼圆" pitchFamily="49" charset="-122"/>
              </a:rPr>
              <a:t>它表明了项目的资金恢复能力或收益能力。</a:t>
            </a:r>
            <a:r>
              <a:rPr lang="en-US" altLang="zh-CN" sz="2000" b="1" dirty="0">
                <a:solidFill>
                  <a:srgbClr val="000000"/>
                </a:solidFill>
                <a:latin typeface="幼圆" pitchFamily="49" charset="-122"/>
                <a:ea typeface="幼圆" pitchFamily="49" charset="-122"/>
              </a:rPr>
              <a:t>IRR</a:t>
            </a:r>
            <a:r>
              <a:rPr lang="zh-CN" altLang="en-US" sz="2000" b="1" dirty="0">
                <a:solidFill>
                  <a:srgbClr val="000000"/>
                </a:solidFill>
                <a:latin typeface="幼圆" pitchFamily="49" charset="-122"/>
                <a:ea typeface="幼圆" pitchFamily="49" charset="-122"/>
              </a:rPr>
              <a:t>越大，则恢复能力越强（经济性越好）。且这个恢复能力完全取决于项目内部的生产经营状况。</a:t>
            </a:r>
            <a:r>
              <a:rPr lang="zh-CN" altLang="en-US" sz="2400" b="1" dirty="0">
                <a:solidFill>
                  <a:srgbClr val="000000"/>
                </a:solidFill>
                <a:latin typeface="幼圆" pitchFamily="49" charset="-122"/>
                <a:ea typeface="幼圆" pitchFamily="49" charset="-122"/>
              </a:rPr>
              <a:t> </a:t>
            </a:r>
          </a:p>
        </p:txBody>
      </p:sp>
      <p:grpSp>
        <p:nvGrpSpPr>
          <p:cNvPr id="156690" name="Group 18">
            <a:extLst>
              <a:ext uri="{FF2B5EF4-FFF2-40B4-BE49-F238E27FC236}">
                <a16:creationId xmlns:a16="http://schemas.microsoft.com/office/drawing/2014/main" id="{CF79A12D-38E7-ECBE-BB7D-1F3FD631EEA5}"/>
              </a:ext>
            </a:extLst>
          </p:cNvPr>
          <p:cNvGrpSpPr>
            <a:grpSpLocks/>
          </p:cNvGrpSpPr>
          <p:nvPr/>
        </p:nvGrpSpPr>
        <p:grpSpPr bwMode="auto">
          <a:xfrm>
            <a:off x="3733536" y="4276050"/>
            <a:ext cx="5992813" cy="792163"/>
            <a:chOff x="657" y="2432"/>
            <a:chExt cx="3775" cy="499"/>
          </a:xfrm>
        </p:grpSpPr>
        <p:sp>
          <p:nvSpPr>
            <p:cNvPr id="34826" name="Text Box 19">
              <a:extLst>
                <a:ext uri="{FF2B5EF4-FFF2-40B4-BE49-F238E27FC236}">
                  <a16:creationId xmlns:a16="http://schemas.microsoft.com/office/drawing/2014/main" id="{638E4A40-57DB-0BC8-360E-DF39342A7DC1}"/>
                </a:ext>
              </a:extLst>
            </p:cNvPr>
            <p:cNvSpPr txBox="1">
              <a:spLocks noChangeArrowheads="1"/>
            </p:cNvSpPr>
            <p:nvPr/>
          </p:nvSpPr>
          <p:spPr bwMode="auto">
            <a:xfrm>
              <a:off x="1247" y="2568"/>
              <a:ext cx="3185" cy="23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10000"/>
                </a:spcBef>
                <a:buSzPct val="75000"/>
              </a:pPr>
              <a:r>
                <a:rPr lang="zh-CN" altLang="en-US" sz="1800" b="1">
                  <a:solidFill>
                    <a:srgbClr val="000000"/>
                  </a:solidFill>
                  <a:ea typeface="幼圆" pitchFamily="49" charset="-122"/>
                </a:rPr>
                <a:t>项目寿命期内没有回收的投资的盈利率</a:t>
              </a:r>
            </a:p>
          </p:txBody>
        </p:sp>
        <p:grpSp>
          <p:nvGrpSpPr>
            <p:cNvPr id="34827" name="Group 20">
              <a:extLst>
                <a:ext uri="{FF2B5EF4-FFF2-40B4-BE49-F238E27FC236}">
                  <a16:creationId xmlns:a16="http://schemas.microsoft.com/office/drawing/2014/main" id="{2D3C34A9-445E-6B54-CBC9-3410A70A4427}"/>
                </a:ext>
              </a:extLst>
            </p:cNvPr>
            <p:cNvGrpSpPr>
              <a:grpSpLocks/>
            </p:cNvGrpSpPr>
            <p:nvPr/>
          </p:nvGrpSpPr>
          <p:grpSpPr bwMode="auto">
            <a:xfrm>
              <a:off x="657" y="2432"/>
              <a:ext cx="3221" cy="499"/>
              <a:chOff x="385" y="2432"/>
              <a:chExt cx="3085" cy="499"/>
            </a:xfrm>
          </p:grpSpPr>
          <p:sp>
            <p:nvSpPr>
              <p:cNvPr id="34828" name="AutoShape 21">
                <a:extLst>
                  <a:ext uri="{FF2B5EF4-FFF2-40B4-BE49-F238E27FC236}">
                    <a16:creationId xmlns:a16="http://schemas.microsoft.com/office/drawing/2014/main" id="{38EE0796-ECE1-61FA-7370-42A1C8D393FF}"/>
                  </a:ext>
                </a:extLst>
              </p:cNvPr>
              <p:cNvSpPr>
                <a:spLocks noChangeArrowheads="1"/>
              </p:cNvSpPr>
              <p:nvPr/>
            </p:nvSpPr>
            <p:spPr bwMode="auto">
              <a:xfrm>
                <a:off x="656" y="2432"/>
                <a:ext cx="2814" cy="499"/>
              </a:xfrm>
              <a:prstGeom prst="roundRect">
                <a:avLst>
                  <a:gd name="adj" fmla="val 16667"/>
                </a:avLst>
              </a:prstGeom>
              <a:noFill/>
              <a:ln w="12700">
                <a:solidFill>
                  <a:srgbClr val="000000"/>
                </a:solidFill>
                <a:round/>
                <a:headEnd/>
                <a:tailEnd/>
              </a:ln>
              <a:effectLst/>
              <a:extLst>
                <a:ext uri="{909E8E84-426E-40DD-AFC4-6F175D3DCCD1}">
                  <a14:hiddenFill xmlns:a14="http://schemas.microsoft.com/office/drawing/2010/main">
                    <a:gradFill rotWithShape="1">
                      <a:gsLst>
                        <a:gs pos="0">
                          <a:srgbClr val="99CCFF"/>
                        </a:gs>
                        <a:gs pos="100000">
                          <a:srgbClr val="E3F1F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1800">
                  <a:solidFill>
                    <a:schemeClr val="tx1"/>
                  </a:solidFill>
                  <a:latin typeface="Verdana" panose="020B0604030504040204" pitchFamily="34" charset="0"/>
                  <a:ea typeface="幼圆" pitchFamily="49" charset="-122"/>
                </a:endParaRPr>
              </a:p>
            </p:txBody>
          </p:sp>
          <p:sp>
            <p:nvSpPr>
              <p:cNvPr id="34829" name="AutoShape 22">
                <a:extLst>
                  <a:ext uri="{FF2B5EF4-FFF2-40B4-BE49-F238E27FC236}">
                    <a16:creationId xmlns:a16="http://schemas.microsoft.com/office/drawing/2014/main" id="{BA88E8CA-2636-8192-C042-9772D073F60E}"/>
                  </a:ext>
                </a:extLst>
              </p:cNvPr>
              <p:cNvSpPr>
                <a:spLocks noChangeArrowheads="1"/>
              </p:cNvSpPr>
              <p:nvPr/>
            </p:nvSpPr>
            <p:spPr bwMode="auto">
              <a:xfrm>
                <a:off x="385" y="2432"/>
                <a:ext cx="588" cy="499"/>
              </a:xfrm>
              <a:prstGeom prst="homePlate">
                <a:avLst>
                  <a:gd name="adj" fmla="val 29459"/>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000" b="1">
                    <a:solidFill>
                      <a:srgbClr val="000000"/>
                    </a:solidFill>
                    <a:ea typeface="幼圆" pitchFamily="49" charset="-122"/>
                  </a:rPr>
                  <a:t>经济含义</a:t>
                </a:r>
              </a:p>
            </p:txBody>
          </p:sp>
        </p:grpSp>
      </p:grpSp>
    </p:spTree>
  </p:cSld>
  <p:clrMapOvr>
    <a:masterClrMapping/>
  </p:clrMapOvr>
  <p:transition spd="slow">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821ED662-F6E5-5428-DC6D-F117ED141DC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0D347F2-B61F-BF49-B4F2-9F41D44070E4}" type="slidenum">
              <a:rPr kumimoji="0" lang="en-US" altLang="zh-CN" sz="1000">
                <a:solidFill>
                  <a:schemeClr val="bg2"/>
                </a:solidFill>
                <a:ea typeface="华文行楷" panose="02010800040101010101" pitchFamily="2" charset="-122"/>
              </a:rPr>
              <a:pPr>
                <a:spcBef>
                  <a:spcPct val="0"/>
                </a:spcBef>
                <a:buClrTx/>
                <a:buSzTx/>
                <a:buFontTx/>
                <a:buNone/>
              </a:pPr>
              <a:t>28</a:t>
            </a:fld>
            <a:endParaRPr kumimoji="0" lang="en-US" altLang="zh-CN" sz="1000">
              <a:solidFill>
                <a:schemeClr val="bg2"/>
              </a:solidFill>
              <a:ea typeface="华文行楷" panose="02010800040101010101" pitchFamily="2" charset="-122"/>
            </a:endParaRPr>
          </a:p>
        </p:txBody>
      </p:sp>
      <p:sp>
        <p:nvSpPr>
          <p:cNvPr id="36867" name="Rectangle 2">
            <a:extLst>
              <a:ext uri="{FF2B5EF4-FFF2-40B4-BE49-F238E27FC236}">
                <a16:creationId xmlns:a16="http://schemas.microsoft.com/office/drawing/2014/main" id="{99392EF5-F6BB-A2A5-3B84-D96F0F443622}"/>
              </a:ext>
            </a:extLst>
          </p:cNvPr>
          <p:cNvSpPr>
            <a:spLocks noGrp="1" noChangeArrowheads="1"/>
          </p:cNvSpPr>
          <p:nvPr>
            <p:ph type="title"/>
          </p:nvPr>
        </p:nvSpPr>
        <p:spPr/>
        <p:txBody>
          <a:bodyPr/>
          <a:lstStyle/>
          <a:p>
            <a:pPr eaLnBrk="1" hangingPunct="1"/>
            <a:r>
              <a:rPr lang="zh-CN" altLang="en-US"/>
              <a:t>盈利能力分析指标</a:t>
            </a:r>
          </a:p>
        </p:txBody>
      </p:sp>
      <mc:AlternateContent xmlns:mc="http://schemas.openxmlformats.org/markup-compatibility/2006">
        <mc:Choice xmlns:a14="http://schemas.microsoft.com/office/drawing/2010/main" Requires="a14">
          <p:sp>
            <p:nvSpPr>
              <p:cNvPr id="157732" name="Rectangle 36">
                <a:extLst>
                  <a:ext uri="{FF2B5EF4-FFF2-40B4-BE49-F238E27FC236}">
                    <a16:creationId xmlns:a16="http://schemas.microsoft.com/office/drawing/2014/main" id="{16FA4A7C-7039-0F2C-D705-FC04D15300BB}"/>
                  </a:ext>
                </a:extLst>
              </p:cNvPr>
              <p:cNvSpPr>
                <a:spLocks noChangeArrowheads="1"/>
              </p:cNvSpPr>
              <p:nvPr/>
            </p:nvSpPr>
            <p:spPr bwMode="auto">
              <a:xfrm>
                <a:off x="782109" y="1358770"/>
                <a:ext cx="10390716" cy="4495974"/>
              </a:xfrm>
              <a:prstGeom prst="rect">
                <a:avLst/>
              </a:prstGeom>
              <a:noFill/>
              <a:ln>
                <a:noFill/>
              </a:ln>
              <a:effectLst/>
              <a:extLst>
                <a:ext uri="{909E8E84-426E-40DD-AFC4-6F175D3DCCD1}">
                  <a14:hiddenFill>
                    <a:solidFill>
                      <a:srgbClr val="FFFFFF"/>
                    </a:solidFill>
                  </a14:hiddenFill>
                </a:ext>
                <a:ext uri="{91240B29-F687-4F45-9708-019B960494DF}">
                  <a14:hiddenLine w="9525" algn="ctr">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5000"/>
                  </a:lnSpc>
                  <a:buClrTx/>
                  <a:buSzTx/>
                  <a:buFontTx/>
                  <a:buNone/>
                </a:pPr>
                <a:r>
                  <a:rPr lang="zh-CN" altLang="en-US" sz="2200" dirty="0">
                    <a:solidFill>
                      <a:srgbClr val="000000"/>
                    </a:solidFill>
                    <a:latin typeface="幼圆" pitchFamily="49" charset="-122"/>
                    <a:ea typeface="幼圆" pitchFamily="49" charset="-122"/>
                  </a:rPr>
                  <a:t> </a:t>
                </a:r>
                <a:r>
                  <a:rPr lang="zh-CN" altLang="en-US" sz="2000" b="1" dirty="0">
                    <a:solidFill>
                      <a:schemeClr val="accent5">
                        <a:lumMod val="25000"/>
                      </a:schemeClr>
                    </a:solidFill>
                    <a:latin typeface="幼圆" pitchFamily="49" charset="-122"/>
                    <a:ea typeface="幼圆" pitchFamily="49" charset="-122"/>
                  </a:rPr>
                  <a:t>从上例现金流量的演变过程可发现，当 </a:t>
                </a:r>
                <a14:m>
                  <m:oMath xmlns:m="http://schemas.openxmlformats.org/officeDocument/2006/math">
                    <m:r>
                      <a:rPr lang="en-US" altLang="zh-CN" sz="2000" b="1" i="1" smtClean="0">
                        <a:solidFill>
                          <a:schemeClr val="accent5">
                            <a:lumMod val="25000"/>
                          </a:schemeClr>
                        </a:solidFill>
                        <a:latin typeface="Cambria Math" panose="02040503050406030204" pitchFamily="18" charset="0"/>
                        <a:ea typeface="幼圆" pitchFamily="49" charset="-122"/>
                      </a:rPr>
                      <m:t>𝒊</m:t>
                    </m:r>
                    <m:r>
                      <a:rPr lang="en-US" altLang="zh-CN" sz="2000" b="1" i="1" smtClean="0">
                        <a:solidFill>
                          <a:schemeClr val="accent5">
                            <a:lumMod val="25000"/>
                          </a:schemeClr>
                        </a:solidFill>
                        <a:latin typeface="Cambria Math" panose="02040503050406030204" pitchFamily="18" charset="0"/>
                        <a:ea typeface="幼圆" pitchFamily="49" charset="-122"/>
                      </a:rPr>
                      <m:t>=</m:t>
                    </m:r>
                    <m:sSup>
                      <m:sSupPr>
                        <m:ctrlPr>
                          <a:rPr lang="en-US" altLang="zh-CN" sz="2000" b="1" i="1" smtClean="0">
                            <a:solidFill>
                              <a:schemeClr val="accent5">
                                <a:lumMod val="25000"/>
                              </a:schemeClr>
                            </a:solidFill>
                            <a:latin typeface="Cambria Math" panose="02040503050406030204" pitchFamily="18" charset="0"/>
                            <a:ea typeface="幼圆" pitchFamily="49" charset="-122"/>
                          </a:rPr>
                        </m:ctrlPr>
                      </m:sSupPr>
                      <m:e>
                        <m:r>
                          <a:rPr lang="en-US" altLang="zh-CN" sz="2000" b="1" i="1" smtClean="0">
                            <a:solidFill>
                              <a:schemeClr val="accent5">
                                <a:lumMod val="25000"/>
                              </a:schemeClr>
                            </a:solidFill>
                            <a:latin typeface="Cambria Math" panose="02040503050406030204" pitchFamily="18" charset="0"/>
                            <a:ea typeface="幼圆" pitchFamily="49" charset="-122"/>
                          </a:rPr>
                          <m:t>𝒊</m:t>
                        </m:r>
                      </m:e>
                      <m:sup>
                        <m:r>
                          <a:rPr lang="en-US" altLang="zh-CN" sz="2000" b="1" i="1" smtClean="0">
                            <a:solidFill>
                              <a:schemeClr val="accent5">
                                <a:lumMod val="25000"/>
                              </a:schemeClr>
                            </a:solidFill>
                            <a:latin typeface="Cambria Math" panose="02040503050406030204" pitchFamily="18" charset="0"/>
                            <a:ea typeface="Cambria Math" panose="02040503050406030204" pitchFamily="18" charset="0"/>
                          </a:rPr>
                          <m:t>∗</m:t>
                        </m:r>
                      </m:sup>
                    </m:sSup>
                    <m:r>
                      <a:rPr lang="zh-CN" altLang="en-US" sz="2000" b="1" i="1">
                        <a:solidFill>
                          <a:schemeClr val="accent5">
                            <a:lumMod val="25000"/>
                          </a:schemeClr>
                        </a:solidFill>
                        <a:latin typeface="Cambria Math" panose="02040503050406030204" pitchFamily="18" charset="0"/>
                        <a:ea typeface="幼圆" pitchFamily="49" charset="-122"/>
                      </a:rPr>
                      <m:t>同时</m:t>
                    </m:r>
                    <m:r>
                      <a:rPr lang="zh-CN" altLang="en-US" sz="2000" b="1" i="1" smtClean="0">
                        <a:solidFill>
                          <a:schemeClr val="accent5">
                            <a:lumMod val="25000"/>
                          </a:schemeClr>
                        </a:solidFill>
                        <a:latin typeface="Cambria Math" panose="02040503050406030204" pitchFamily="18" charset="0"/>
                        <a:ea typeface="幼圆" pitchFamily="49" charset="-122"/>
                      </a:rPr>
                      <m:t>满足</m:t>
                    </m:r>
                    <m:r>
                      <a:rPr lang="zh-CN" altLang="en-US" sz="2000" b="1" i="1">
                        <a:solidFill>
                          <a:schemeClr val="accent5">
                            <a:lumMod val="25000"/>
                          </a:schemeClr>
                        </a:solidFill>
                        <a:latin typeface="Cambria Math" panose="02040503050406030204" pitchFamily="18" charset="0"/>
                        <a:ea typeface="幼圆" pitchFamily="49" charset="-122"/>
                      </a:rPr>
                      <m:t>以下</m:t>
                    </m:r>
                    <m:r>
                      <a:rPr lang="zh-CN" altLang="en-US" sz="2000" b="1" i="1" smtClean="0">
                        <a:solidFill>
                          <a:schemeClr val="accent5">
                            <a:lumMod val="25000"/>
                          </a:schemeClr>
                        </a:solidFill>
                        <a:latin typeface="Cambria Math" panose="02040503050406030204" pitchFamily="18" charset="0"/>
                        <a:ea typeface="幼圆" pitchFamily="49" charset="-122"/>
                      </a:rPr>
                      <m:t>条件，</m:t>
                    </m:r>
                    <m:r>
                      <a:rPr lang="zh-CN" altLang="en-US" sz="2000" b="1" i="1">
                        <a:solidFill>
                          <a:schemeClr val="accent5">
                            <a:lumMod val="25000"/>
                          </a:schemeClr>
                        </a:solidFill>
                        <a:latin typeface="Cambria Math" panose="02040503050406030204" pitchFamily="18" charset="0"/>
                        <a:ea typeface="幼圆" pitchFamily="49" charset="-122"/>
                      </a:rPr>
                      <m:t>则</m:t>
                    </m:r>
                    <m:r>
                      <a:rPr lang="zh-CN" altLang="en-US" sz="2000" b="1" i="1" smtClean="0">
                        <a:solidFill>
                          <a:schemeClr val="accent5">
                            <a:lumMod val="25000"/>
                          </a:schemeClr>
                        </a:solidFill>
                        <a:latin typeface="Cambria Math" panose="02040503050406030204" pitchFamily="18" charset="0"/>
                        <a:ea typeface="幼圆" pitchFamily="49" charset="-122"/>
                      </a:rPr>
                      <m:t>：</m:t>
                    </m:r>
                  </m:oMath>
                </a14:m>
                <a:endParaRPr lang="en-US" altLang="zh-CN" sz="2000" b="1" dirty="0">
                  <a:solidFill>
                    <a:schemeClr val="accent5">
                      <a:lumMod val="25000"/>
                    </a:schemeClr>
                  </a:solidFill>
                  <a:latin typeface="幼圆" pitchFamily="49" charset="-122"/>
                  <a:ea typeface="幼圆" pitchFamily="49" charset="-122"/>
                </a:endParaRPr>
              </a:p>
              <a:p>
                <a:pPr algn="ctr" eaLnBrk="1" hangingPunct="1">
                  <a:lnSpc>
                    <a:spcPct val="125000"/>
                  </a:lnSpc>
                  <a:buClrTx/>
                  <a:buSzTx/>
                  <a:buFontTx/>
                  <a:buNone/>
                </a:pPr>
                <a14:m>
                  <m:oMath xmlns:m="http://schemas.openxmlformats.org/officeDocument/2006/math">
                    <m:sSup>
                      <m:sSupPr>
                        <m:ctrlPr>
                          <a:rPr lang="en-US" altLang="zh-CN" sz="2400" b="1" i="1">
                            <a:solidFill>
                              <a:srgbClr val="000000"/>
                            </a:solidFill>
                            <a:latin typeface="Cambria Math" panose="02040503050406030204" pitchFamily="18" charset="0"/>
                            <a:ea typeface="幼圆" pitchFamily="49" charset="-122"/>
                          </a:rPr>
                        </m:ctrlPr>
                      </m:sSupPr>
                      <m:e>
                        <m:r>
                          <a:rPr lang="en-US" altLang="zh-CN" sz="2400" b="1" i="1">
                            <a:solidFill>
                              <a:srgbClr val="000000"/>
                            </a:solidFill>
                            <a:latin typeface="Cambria Math" panose="02040503050406030204" pitchFamily="18" charset="0"/>
                            <a:ea typeface="幼圆" pitchFamily="49" charset="-122"/>
                          </a:rPr>
                          <m:t>𝒊</m:t>
                        </m:r>
                      </m:e>
                      <m:sup>
                        <m:r>
                          <a:rPr lang="en-US" altLang="zh-CN" sz="2400" b="1" i="1">
                            <a:solidFill>
                              <a:srgbClr val="000000"/>
                            </a:solidFill>
                            <a:latin typeface="Cambria Math" panose="02040503050406030204" pitchFamily="18" charset="0"/>
                            <a:ea typeface="Cambria Math" panose="02040503050406030204" pitchFamily="18" charset="0"/>
                          </a:rPr>
                          <m:t>∗</m:t>
                        </m:r>
                      </m:sup>
                    </m:sSup>
                  </m:oMath>
                </a14:m>
                <a:r>
                  <a:rPr lang="en-US" altLang="zh-CN" sz="2400" b="1" dirty="0">
                    <a:solidFill>
                      <a:srgbClr val="000000"/>
                    </a:solidFill>
                    <a:latin typeface="幼圆" pitchFamily="49" charset="-122"/>
                    <a:ea typeface="幼圆" pitchFamily="49" charset="-122"/>
                  </a:rPr>
                  <a:t>=</a:t>
                </a:r>
                <a:r>
                  <a:rPr lang="en-US" altLang="zh-CN" sz="2400" b="1" dirty="0">
                    <a:solidFill>
                      <a:srgbClr val="000000"/>
                    </a:solidFill>
                    <a:latin typeface="+mn-lt"/>
                    <a:ea typeface="SimSun" panose="02010600030101010101" pitchFamily="2" charset="-122"/>
                  </a:rPr>
                  <a:t>IRR</a:t>
                </a:r>
              </a:p>
              <a:p>
                <a:pPr algn="just" eaLnBrk="1" hangingPunct="1">
                  <a:lnSpc>
                    <a:spcPct val="150000"/>
                  </a:lnSpc>
                  <a:buClrTx/>
                  <a:buSzTx/>
                  <a:buFontTx/>
                  <a:buNone/>
                </a:pPr>
                <a:r>
                  <a:rPr lang="zh-CN" altLang="en-US" sz="2000" dirty="0">
                    <a:solidFill>
                      <a:srgbClr val="000000"/>
                    </a:solidFill>
                    <a:ea typeface="+mj-ea"/>
                  </a:rPr>
                  <a:t>          </a:t>
                </a:r>
                <a14:m>
                  <m:oMath xmlns:m="http://schemas.openxmlformats.org/officeDocument/2006/math">
                    <m:d>
                      <m:dPr>
                        <m:begChr m:val="（"/>
                        <m:endChr m:val="）"/>
                        <m:ctrlPr>
                          <a:rPr lang="zh-CN" altLang="en-US" sz="2000" i="1" smtClean="0">
                            <a:solidFill>
                              <a:srgbClr val="000000"/>
                            </a:solidFill>
                            <a:latin typeface="Cambria Math" panose="02040503050406030204" pitchFamily="18" charset="0"/>
                            <a:ea typeface="+mj-ea"/>
                          </a:rPr>
                        </m:ctrlPr>
                      </m:dPr>
                      <m:e>
                        <m:r>
                          <a:rPr lang="en-US" altLang="zh-CN" sz="2000" b="0" i="1" smtClean="0">
                            <a:solidFill>
                              <a:srgbClr val="000000"/>
                            </a:solidFill>
                            <a:latin typeface="Cambria Math" panose="02040503050406030204" pitchFamily="18" charset="0"/>
                            <a:ea typeface="+mj-ea"/>
                          </a:rPr>
                          <m:t>1</m:t>
                        </m:r>
                      </m:e>
                    </m:d>
                    <m:sSub>
                      <m:sSubPr>
                        <m:ctrlPr>
                          <a:rPr lang="en-US" altLang="zh-CN" sz="2000" i="1" smtClean="0">
                            <a:solidFill>
                              <a:srgbClr val="000000"/>
                            </a:solidFill>
                            <a:latin typeface="Cambria Math" panose="02040503050406030204" pitchFamily="18" charset="0"/>
                            <a:ea typeface="+mj-ea"/>
                          </a:rPr>
                        </m:ctrlPr>
                      </m:sSubPr>
                      <m:e>
                        <m:r>
                          <a:rPr lang="en-US" altLang="zh-CN" sz="2000" b="0" i="1" smtClean="0">
                            <a:solidFill>
                              <a:srgbClr val="000000"/>
                            </a:solidFill>
                            <a:latin typeface="Cambria Math" panose="02040503050406030204" pitchFamily="18" charset="0"/>
                            <a:ea typeface="+mj-ea"/>
                          </a:rPr>
                          <m:t> </m:t>
                        </m:r>
                        <m:r>
                          <a:rPr lang="en-US" altLang="zh-CN" sz="2000" b="0" i="1" smtClean="0">
                            <a:solidFill>
                              <a:srgbClr val="000000"/>
                            </a:solidFill>
                            <a:latin typeface="Cambria Math" panose="02040503050406030204" pitchFamily="18" charset="0"/>
                            <a:ea typeface="+mj-ea"/>
                          </a:rPr>
                          <m:t>𝐹</m:t>
                        </m:r>
                      </m:e>
                      <m:sub>
                        <m:r>
                          <a:rPr lang="en-US" altLang="zh-CN" sz="2000" b="0" i="1" smtClean="0">
                            <a:solidFill>
                              <a:srgbClr val="000000"/>
                            </a:solidFill>
                            <a:latin typeface="Cambria Math" panose="02040503050406030204" pitchFamily="18" charset="0"/>
                            <a:ea typeface="+mj-ea"/>
                          </a:rPr>
                          <m:t>𝑡</m:t>
                        </m:r>
                      </m:sub>
                    </m:sSub>
                    <m:d>
                      <m:dPr>
                        <m:ctrlPr>
                          <a:rPr lang="en-US" altLang="zh-CN" sz="2000" i="1" smtClean="0">
                            <a:solidFill>
                              <a:srgbClr val="000000"/>
                            </a:solidFill>
                            <a:latin typeface="Cambria Math" panose="02040503050406030204" pitchFamily="18" charset="0"/>
                            <a:ea typeface="+mj-ea"/>
                          </a:rPr>
                        </m:ctrlPr>
                      </m:dPr>
                      <m:e>
                        <m:sSup>
                          <m:sSupPr>
                            <m:ctrlPr>
                              <a:rPr lang="en-US" altLang="zh-CN" sz="2000" i="1">
                                <a:solidFill>
                                  <a:srgbClr val="000000"/>
                                </a:solidFill>
                                <a:latin typeface="Cambria Math" panose="02040503050406030204" pitchFamily="18" charset="0"/>
                                <a:ea typeface="+mj-ea"/>
                              </a:rPr>
                            </m:ctrlPr>
                          </m:sSupPr>
                          <m:e>
                            <m:r>
                              <a:rPr lang="en-US" altLang="zh-CN" sz="2000" b="0" i="1">
                                <a:solidFill>
                                  <a:srgbClr val="000000"/>
                                </a:solidFill>
                                <a:latin typeface="Cambria Math" panose="02040503050406030204" pitchFamily="18" charset="0"/>
                                <a:ea typeface="+mj-ea"/>
                              </a:rPr>
                              <m:t>𝑖</m:t>
                            </m:r>
                          </m:e>
                          <m:sup>
                            <m:r>
                              <a:rPr lang="en-US" altLang="zh-CN" sz="2000" b="0" i="1">
                                <a:solidFill>
                                  <a:srgbClr val="000000"/>
                                </a:solidFill>
                                <a:latin typeface="Cambria Math" panose="02040503050406030204" pitchFamily="18" charset="0"/>
                                <a:ea typeface="+mj-ea"/>
                              </a:rPr>
                              <m:t>∗</m:t>
                            </m:r>
                          </m:sup>
                        </m:sSup>
                      </m:e>
                    </m:d>
                    <m:r>
                      <a:rPr lang="en-US" altLang="zh-CN" sz="2000" b="0" i="1" smtClean="0">
                        <a:solidFill>
                          <a:srgbClr val="000000"/>
                        </a:solidFill>
                        <a:latin typeface="Cambria Math" panose="02040503050406030204" pitchFamily="18" charset="0"/>
                        <a:ea typeface="+mj-ea"/>
                      </a:rPr>
                      <m:t>&lt;0, </m:t>
                    </m:r>
                    <m:d>
                      <m:dPr>
                        <m:ctrlPr>
                          <a:rPr lang="en-US" altLang="zh-CN" sz="2000" i="1" smtClean="0">
                            <a:solidFill>
                              <a:srgbClr val="000000"/>
                            </a:solidFill>
                            <a:latin typeface="Cambria Math" panose="02040503050406030204" pitchFamily="18" charset="0"/>
                            <a:ea typeface="+mj-ea"/>
                          </a:rPr>
                        </m:ctrlPr>
                      </m:dPr>
                      <m:e>
                        <m:r>
                          <a:rPr lang="en-US" altLang="zh-CN" sz="2000" b="0" i="1" smtClean="0">
                            <a:solidFill>
                              <a:srgbClr val="000000"/>
                            </a:solidFill>
                            <a:latin typeface="Cambria Math" panose="02040503050406030204" pitchFamily="18" charset="0"/>
                            <a:ea typeface="+mj-ea"/>
                          </a:rPr>
                          <m:t>𝑡</m:t>
                        </m:r>
                        <m:r>
                          <a:rPr lang="en-US" altLang="zh-CN" sz="2000" b="0" i="1" smtClean="0">
                            <a:solidFill>
                              <a:srgbClr val="000000"/>
                            </a:solidFill>
                            <a:latin typeface="Cambria Math" panose="02040503050406030204" pitchFamily="18" charset="0"/>
                            <a:ea typeface="+mj-ea"/>
                          </a:rPr>
                          <m:t>=0,1,2,…,</m:t>
                        </m:r>
                        <m:r>
                          <a:rPr lang="en-US" altLang="zh-CN" sz="2000" b="0" i="1" smtClean="0">
                            <a:solidFill>
                              <a:srgbClr val="000000"/>
                            </a:solidFill>
                            <a:latin typeface="Cambria Math" panose="02040503050406030204" pitchFamily="18" charset="0"/>
                            <a:ea typeface="+mj-ea"/>
                          </a:rPr>
                          <m:t>𝑛</m:t>
                        </m:r>
                        <m:r>
                          <a:rPr lang="en-US" altLang="zh-CN" sz="2000" b="0" i="1" smtClean="0">
                            <a:solidFill>
                              <a:srgbClr val="000000"/>
                            </a:solidFill>
                            <a:latin typeface="Cambria Math" panose="02040503050406030204" pitchFamily="18" charset="0"/>
                            <a:ea typeface="+mj-ea"/>
                          </a:rPr>
                          <m:t>−1</m:t>
                        </m:r>
                      </m:e>
                    </m:d>
                  </m:oMath>
                </a14:m>
                <a:endParaRPr lang="en-US" altLang="zh-CN" sz="2000" dirty="0">
                  <a:solidFill>
                    <a:srgbClr val="000000"/>
                  </a:solidFill>
                  <a:latin typeface="+mn-lt"/>
                  <a:ea typeface="+mj-ea"/>
                </a:endParaRPr>
              </a:p>
              <a:p>
                <a:pPr algn="just" eaLnBrk="1" hangingPunct="1">
                  <a:lnSpc>
                    <a:spcPct val="150000"/>
                  </a:lnSpc>
                  <a:spcAft>
                    <a:spcPts val="1200"/>
                  </a:spcAft>
                  <a:buClrTx/>
                  <a:buSzTx/>
                </a:pPr>
                <a:r>
                  <a:rPr lang="zh-CN" altLang="en-US" sz="2000" dirty="0">
                    <a:solidFill>
                      <a:srgbClr val="000000"/>
                    </a:solidFill>
                    <a:ea typeface="+mj-ea"/>
                  </a:rPr>
                  <a:t>          </a:t>
                </a:r>
                <a14:m>
                  <m:oMath xmlns:m="http://schemas.openxmlformats.org/officeDocument/2006/math">
                    <m:d>
                      <m:dPr>
                        <m:begChr m:val="（"/>
                        <m:endChr m:val="）"/>
                        <m:ctrlPr>
                          <a:rPr lang="zh-CN" altLang="en-US" sz="2000" i="1">
                            <a:solidFill>
                              <a:srgbClr val="000000"/>
                            </a:solidFill>
                            <a:latin typeface="Cambria Math" panose="02040503050406030204" pitchFamily="18" charset="0"/>
                            <a:ea typeface="+mj-ea"/>
                          </a:rPr>
                        </m:ctrlPr>
                      </m:dPr>
                      <m:e>
                        <m:r>
                          <a:rPr lang="en-US" altLang="zh-CN" sz="2000" b="0" i="1" smtClean="0">
                            <a:solidFill>
                              <a:srgbClr val="000000"/>
                            </a:solidFill>
                            <a:latin typeface="Cambria Math" panose="02040503050406030204" pitchFamily="18" charset="0"/>
                            <a:ea typeface="+mj-ea"/>
                          </a:rPr>
                          <m:t>2</m:t>
                        </m:r>
                      </m:e>
                    </m:d>
                    <m:sSub>
                      <m:sSubPr>
                        <m:ctrlPr>
                          <a:rPr lang="en-US" altLang="zh-CN" sz="2000" i="1">
                            <a:solidFill>
                              <a:srgbClr val="000000"/>
                            </a:solidFill>
                            <a:latin typeface="Cambria Math" panose="02040503050406030204" pitchFamily="18" charset="0"/>
                            <a:ea typeface="+mj-ea"/>
                          </a:rPr>
                        </m:ctrlPr>
                      </m:sSubPr>
                      <m:e>
                        <m:r>
                          <a:rPr lang="en-US" altLang="zh-CN" sz="2000" b="0" i="1" smtClean="0">
                            <a:solidFill>
                              <a:srgbClr val="000000"/>
                            </a:solidFill>
                            <a:latin typeface="Cambria Math" panose="02040503050406030204" pitchFamily="18" charset="0"/>
                            <a:ea typeface="+mj-ea"/>
                          </a:rPr>
                          <m:t> </m:t>
                        </m:r>
                        <m:r>
                          <a:rPr lang="en-US" altLang="zh-CN" sz="2000" i="1">
                            <a:solidFill>
                              <a:srgbClr val="000000"/>
                            </a:solidFill>
                            <a:latin typeface="Cambria Math" panose="02040503050406030204" pitchFamily="18" charset="0"/>
                            <a:ea typeface="+mj-ea"/>
                          </a:rPr>
                          <m:t>𝐹</m:t>
                        </m:r>
                      </m:e>
                      <m:sub>
                        <m:r>
                          <a:rPr lang="en-US" altLang="zh-CN" sz="2000" i="1">
                            <a:solidFill>
                              <a:srgbClr val="000000"/>
                            </a:solidFill>
                            <a:latin typeface="Cambria Math" panose="02040503050406030204" pitchFamily="18" charset="0"/>
                            <a:ea typeface="+mj-ea"/>
                          </a:rPr>
                          <m:t>𝑡</m:t>
                        </m:r>
                      </m:sub>
                    </m:sSub>
                    <m:d>
                      <m:dPr>
                        <m:ctrlPr>
                          <a:rPr lang="en-US" altLang="zh-CN" sz="2000" i="1">
                            <a:solidFill>
                              <a:srgbClr val="000000"/>
                            </a:solidFill>
                            <a:latin typeface="Cambria Math" panose="02040503050406030204" pitchFamily="18" charset="0"/>
                            <a:ea typeface="+mj-ea"/>
                          </a:rPr>
                        </m:ctrlPr>
                      </m:dPr>
                      <m:e>
                        <m:sSup>
                          <m:sSupPr>
                            <m:ctrlPr>
                              <a:rPr lang="en-US" altLang="zh-CN" sz="2000" i="1">
                                <a:solidFill>
                                  <a:srgbClr val="000000"/>
                                </a:solidFill>
                                <a:latin typeface="Cambria Math" panose="02040503050406030204" pitchFamily="18" charset="0"/>
                                <a:ea typeface="+mj-ea"/>
                              </a:rPr>
                            </m:ctrlPr>
                          </m:sSupPr>
                          <m:e>
                            <m:r>
                              <a:rPr lang="en-US" altLang="zh-CN" sz="2000" i="1">
                                <a:solidFill>
                                  <a:srgbClr val="000000"/>
                                </a:solidFill>
                                <a:latin typeface="Cambria Math" panose="02040503050406030204" pitchFamily="18" charset="0"/>
                                <a:ea typeface="+mj-ea"/>
                              </a:rPr>
                              <m:t>𝑖</m:t>
                            </m:r>
                          </m:e>
                          <m:sup>
                            <m:r>
                              <a:rPr lang="en-US" altLang="zh-CN" sz="2000" i="1">
                                <a:solidFill>
                                  <a:srgbClr val="000000"/>
                                </a:solidFill>
                                <a:latin typeface="Cambria Math" panose="02040503050406030204" pitchFamily="18" charset="0"/>
                                <a:ea typeface="+mj-ea"/>
                              </a:rPr>
                              <m:t>∗</m:t>
                            </m:r>
                          </m:sup>
                        </m:sSup>
                      </m:e>
                    </m:d>
                  </m:oMath>
                </a14:m>
                <a:r>
                  <a:rPr lang="en-US" altLang="zh-CN" sz="2000" dirty="0">
                    <a:solidFill>
                      <a:srgbClr val="000000"/>
                    </a:solidFill>
                    <a:latin typeface="+mn-lt"/>
                    <a:ea typeface="+mj-ea"/>
                  </a:rPr>
                  <a:t> </a:t>
                </a:r>
                <a14:m>
                  <m:oMath xmlns:m="http://schemas.openxmlformats.org/officeDocument/2006/math">
                    <m:r>
                      <a:rPr lang="en-US" altLang="zh-CN" sz="2000" i="1" dirty="0" smtClean="0">
                        <a:solidFill>
                          <a:srgbClr val="000000"/>
                        </a:solidFill>
                        <a:latin typeface="Cambria Math" panose="02040503050406030204" pitchFamily="18" charset="0"/>
                        <a:ea typeface="+mj-ea"/>
                      </a:rPr>
                      <m:t>=</m:t>
                    </m:r>
                  </m:oMath>
                </a14:m>
                <a:r>
                  <a:rPr lang="en-US" altLang="zh-CN" sz="2000" dirty="0">
                    <a:solidFill>
                      <a:srgbClr val="000000"/>
                    </a:solidFill>
                    <a:latin typeface="+mn-lt"/>
                    <a:ea typeface="+mj-ea"/>
                  </a:rPr>
                  <a:t> </a:t>
                </a:r>
                <a14:m>
                  <m:oMath xmlns:m="http://schemas.openxmlformats.org/officeDocument/2006/math">
                    <m:r>
                      <a:rPr lang="en-US" altLang="zh-CN" sz="2000" i="1">
                        <a:solidFill>
                          <a:srgbClr val="000000"/>
                        </a:solidFill>
                        <a:latin typeface="Cambria Math" panose="02040503050406030204" pitchFamily="18" charset="0"/>
                        <a:ea typeface="+mj-ea"/>
                      </a:rPr>
                      <m:t>0, </m:t>
                    </m:r>
                    <m:d>
                      <m:dPr>
                        <m:ctrlPr>
                          <a:rPr lang="en-US" altLang="zh-CN" sz="2000" i="1">
                            <a:solidFill>
                              <a:srgbClr val="000000"/>
                            </a:solidFill>
                            <a:latin typeface="Cambria Math" panose="02040503050406030204" pitchFamily="18" charset="0"/>
                            <a:ea typeface="+mj-ea"/>
                          </a:rPr>
                        </m:ctrlPr>
                      </m:dPr>
                      <m:e>
                        <m:r>
                          <a:rPr lang="en-US" altLang="zh-CN" sz="2000" i="1">
                            <a:solidFill>
                              <a:srgbClr val="000000"/>
                            </a:solidFill>
                            <a:latin typeface="Cambria Math" panose="02040503050406030204" pitchFamily="18" charset="0"/>
                            <a:ea typeface="+mj-ea"/>
                          </a:rPr>
                          <m:t>𝑡</m:t>
                        </m:r>
                        <m:r>
                          <a:rPr lang="en-US" altLang="zh-CN" sz="2000" i="1">
                            <a:solidFill>
                              <a:srgbClr val="000000"/>
                            </a:solidFill>
                            <a:latin typeface="Cambria Math" panose="02040503050406030204" pitchFamily="18" charset="0"/>
                            <a:ea typeface="+mj-ea"/>
                          </a:rPr>
                          <m:t>=</m:t>
                        </m:r>
                        <m:r>
                          <a:rPr lang="en-US" altLang="zh-CN" sz="2000" i="1">
                            <a:solidFill>
                              <a:srgbClr val="000000"/>
                            </a:solidFill>
                            <a:latin typeface="Cambria Math" panose="02040503050406030204" pitchFamily="18" charset="0"/>
                            <a:ea typeface="+mj-ea"/>
                          </a:rPr>
                          <m:t>𝑛</m:t>
                        </m:r>
                      </m:e>
                    </m:d>
                  </m:oMath>
                </a14:m>
                <a:endParaRPr lang="en-US" altLang="zh-CN" sz="2200" dirty="0">
                  <a:solidFill>
                    <a:srgbClr val="000000"/>
                  </a:solidFill>
                  <a:latin typeface="幼圆" pitchFamily="49" charset="-122"/>
                  <a:ea typeface="幼圆" pitchFamily="49" charset="-122"/>
                </a:endParaRPr>
              </a:p>
              <a:p>
                <a:pPr algn="just" eaLnBrk="1" hangingPunct="1">
                  <a:lnSpc>
                    <a:spcPct val="125000"/>
                  </a:lnSpc>
                  <a:buClrTx/>
                  <a:buSzTx/>
                </a:pPr>
                <a14:m>
                  <m:oMathPara xmlns:m="http://schemas.openxmlformats.org/officeDocument/2006/math">
                    <m:oMathParaPr>
                      <m:jc m:val="left"/>
                    </m:oMathParaPr>
                    <m:oMath xmlns:m="http://schemas.openxmlformats.org/officeDocument/2006/math">
                      <m:sSub>
                        <m:sSubPr>
                          <m:ctrlPr>
                            <a:rPr lang="en-US" altLang="zh-CN" sz="2000" i="1" smtClean="0">
                              <a:solidFill>
                                <a:srgbClr val="000000"/>
                              </a:solidFill>
                              <a:latin typeface="Cambria Math" panose="02040503050406030204" pitchFamily="18" charset="0"/>
                              <a:ea typeface="幼圆" pitchFamily="49" charset="-122"/>
                            </a:rPr>
                          </m:ctrlPr>
                        </m:sSubPr>
                        <m:e>
                          <m:r>
                            <a:rPr lang="zh-CN" altLang="en-US" sz="2000" b="0" i="1" smtClean="0">
                              <a:solidFill>
                                <a:srgbClr val="000000"/>
                              </a:solidFill>
                              <a:latin typeface="Cambria Math" panose="02040503050406030204" pitchFamily="18" charset="0"/>
                              <a:ea typeface="幼圆" pitchFamily="49" charset="-122"/>
                            </a:rPr>
                            <m:t> </m:t>
                          </m:r>
                          <m:r>
                            <a:rPr lang="zh-CN" altLang="en-US" sz="2000" i="1">
                              <a:solidFill>
                                <a:srgbClr val="000000"/>
                              </a:solidFill>
                              <a:latin typeface="Cambria Math" panose="02040503050406030204" pitchFamily="18" charset="0"/>
                              <a:ea typeface="幼圆" pitchFamily="49" charset="-122"/>
                            </a:rPr>
                            <m:t>其中</m:t>
                          </m:r>
                          <m:r>
                            <a:rPr lang="zh-CN" altLang="en-US" sz="2000" b="0" i="1" smtClean="0">
                              <a:solidFill>
                                <a:srgbClr val="000000"/>
                              </a:solidFill>
                              <a:latin typeface="Cambria Math" panose="02040503050406030204" pitchFamily="18" charset="0"/>
                              <a:ea typeface="幼圆" pitchFamily="49" charset="-122"/>
                            </a:rPr>
                            <m:t> </m:t>
                          </m:r>
                          <m:r>
                            <a:rPr lang="en-US" altLang="zh-CN" sz="2000" b="0" i="1" smtClean="0">
                              <a:solidFill>
                                <a:srgbClr val="000000"/>
                              </a:solidFill>
                              <a:latin typeface="Cambria Math" panose="02040503050406030204" pitchFamily="18" charset="0"/>
                              <a:ea typeface="幼圆" pitchFamily="49" charset="-122"/>
                            </a:rPr>
                            <m:t>𝐹</m:t>
                          </m:r>
                        </m:e>
                        <m:sub>
                          <m:r>
                            <a:rPr lang="en-US" altLang="zh-CN" sz="2000" b="0" i="1" smtClean="0">
                              <a:solidFill>
                                <a:srgbClr val="000000"/>
                              </a:solidFill>
                              <a:latin typeface="Cambria Math" panose="02040503050406030204" pitchFamily="18" charset="0"/>
                              <a:ea typeface="幼圆" pitchFamily="49" charset="-122"/>
                            </a:rPr>
                            <m:t>𝑡</m:t>
                          </m:r>
                        </m:sub>
                      </m:sSub>
                      <m:d>
                        <m:dPr>
                          <m:ctrlPr>
                            <a:rPr lang="en-US" altLang="zh-CN" sz="2000" i="1" smtClean="0">
                              <a:solidFill>
                                <a:srgbClr val="000000"/>
                              </a:solidFill>
                              <a:latin typeface="Cambria Math" panose="02040503050406030204" pitchFamily="18" charset="0"/>
                              <a:ea typeface="幼圆" pitchFamily="49" charset="-122"/>
                            </a:rPr>
                          </m:ctrlPr>
                        </m:dPr>
                        <m:e>
                          <m:r>
                            <a:rPr lang="en-US" altLang="zh-CN" sz="2000" b="0" i="1" smtClean="0">
                              <a:solidFill>
                                <a:srgbClr val="000000"/>
                              </a:solidFill>
                              <a:latin typeface="Cambria Math" panose="02040503050406030204" pitchFamily="18" charset="0"/>
                              <a:ea typeface="幼圆" pitchFamily="49" charset="-122"/>
                            </a:rPr>
                            <m:t>𝑡</m:t>
                          </m:r>
                        </m:e>
                      </m:d>
                      <m:r>
                        <a:rPr lang="zh-CN" altLang="en-US" sz="2000" i="1">
                          <a:solidFill>
                            <a:srgbClr val="000000"/>
                          </a:solidFill>
                          <a:latin typeface="Cambria Math" panose="02040503050406030204" pitchFamily="18" charset="0"/>
                          <a:ea typeface="幼圆" pitchFamily="49" charset="-122"/>
                        </a:rPr>
                        <m:t>为</m:t>
                      </m:r>
                      <m:r>
                        <a:rPr lang="zh-CN" altLang="en-US" sz="2000" i="1" smtClean="0">
                          <a:solidFill>
                            <a:srgbClr val="000000"/>
                          </a:solidFill>
                          <a:latin typeface="Cambria Math" panose="02040503050406030204" pitchFamily="18" charset="0"/>
                          <a:ea typeface="幼圆" pitchFamily="49" charset="-122"/>
                        </a:rPr>
                        <m:t>第</m:t>
                      </m:r>
                      <m:r>
                        <a:rPr lang="en-US" altLang="zh-CN" sz="2000" b="0" i="1" smtClean="0">
                          <a:solidFill>
                            <a:srgbClr val="000000"/>
                          </a:solidFill>
                          <a:latin typeface="Cambria Math" panose="02040503050406030204" pitchFamily="18" charset="0"/>
                          <a:ea typeface="幼圆" pitchFamily="49" charset="-122"/>
                        </a:rPr>
                        <m:t> </m:t>
                      </m:r>
                      <m:r>
                        <a:rPr lang="en-US" altLang="zh-CN" sz="2000" b="0" i="1" smtClean="0">
                          <a:solidFill>
                            <a:srgbClr val="000000"/>
                          </a:solidFill>
                          <a:latin typeface="Cambria Math" panose="02040503050406030204" pitchFamily="18" charset="0"/>
                          <a:ea typeface="幼圆" pitchFamily="49" charset="-122"/>
                        </a:rPr>
                        <m:t>𝑡</m:t>
                      </m:r>
                      <m:r>
                        <a:rPr lang="en-US" altLang="zh-CN" sz="2000" b="0" i="1" smtClean="0">
                          <a:solidFill>
                            <a:srgbClr val="000000"/>
                          </a:solidFill>
                          <a:latin typeface="Cambria Math" panose="02040503050406030204" pitchFamily="18" charset="0"/>
                          <a:ea typeface="幼圆" pitchFamily="49" charset="-122"/>
                        </a:rPr>
                        <m:t> </m:t>
                      </m:r>
                      <m:r>
                        <a:rPr lang="zh-CN" altLang="en-US" sz="2000" i="1">
                          <a:solidFill>
                            <a:srgbClr val="000000"/>
                          </a:solidFill>
                          <a:latin typeface="Cambria Math" panose="02040503050406030204" pitchFamily="18" charset="0"/>
                          <a:ea typeface="幼圆" pitchFamily="49" charset="-122"/>
                        </a:rPr>
                        <m:t>期</m:t>
                      </m:r>
                      <m:r>
                        <a:rPr lang="zh-CN" altLang="en-US" sz="2000" i="1" smtClean="0">
                          <a:solidFill>
                            <a:srgbClr val="000000"/>
                          </a:solidFill>
                          <a:latin typeface="Cambria Math" panose="02040503050406030204" pitchFamily="18" charset="0"/>
                          <a:ea typeface="幼圆" pitchFamily="49" charset="-122"/>
                        </a:rPr>
                        <m:t>尚未</m:t>
                      </m:r>
                      <m:r>
                        <a:rPr lang="zh-CN" altLang="en-US" sz="2000" i="1">
                          <a:solidFill>
                            <a:srgbClr val="000000"/>
                          </a:solidFill>
                          <a:latin typeface="Cambria Math" panose="02040503050406030204" pitchFamily="18" charset="0"/>
                          <a:ea typeface="幼圆" pitchFamily="49" charset="-122"/>
                        </a:rPr>
                        <m:t>回收</m:t>
                      </m:r>
                      <m:r>
                        <a:rPr lang="zh-CN" altLang="en-US" sz="2000" i="1" smtClean="0">
                          <a:solidFill>
                            <a:srgbClr val="000000"/>
                          </a:solidFill>
                          <a:latin typeface="Cambria Math" panose="02040503050406030204" pitchFamily="18" charset="0"/>
                          <a:ea typeface="幼圆" pitchFamily="49" charset="-122"/>
                        </a:rPr>
                        <m:t>的</m:t>
                      </m:r>
                      <m:r>
                        <a:rPr lang="zh-CN" altLang="en-US" sz="2000" i="1">
                          <a:solidFill>
                            <a:srgbClr val="000000"/>
                          </a:solidFill>
                          <a:latin typeface="Cambria Math" panose="02040503050406030204" pitchFamily="18" charset="0"/>
                          <a:ea typeface="幼圆" pitchFamily="49" charset="-122"/>
                        </a:rPr>
                        <m:t>投资</m:t>
                      </m:r>
                      <m:r>
                        <a:rPr lang="zh-CN" altLang="en-US" sz="2000" i="1" smtClean="0">
                          <a:solidFill>
                            <a:srgbClr val="000000"/>
                          </a:solidFill>
                          <a:latin typeface="Cambria Math" panose="02040503050406030204" pitchFamily="18" charset="0"/>
                          <a:ea typeface="幼圆" pitchFamily="49" charset="-122"/>
                        </a:rPr>
                        <m:t>余</m:t>
                      </m:r>
                      <m:r>
                        <a:rPr lang="zh-CN" altLang="en-US" sz="2000" i="1">
                          <a:solidFill>
                            <a:srgbClr val="000000"/>
                          </a:solidFill>
                          <a:latin typeface="Cambria Math" panose="02040503050406030204" pitchFamily="18" charset="0"/>
                          <a:ea typeface="幼圆" pitchFamily="49" charset="-122"/>
                        </a:rPr>
                        <m:t>额</m:t>
                      </m:r>
                      <m:r>
                        <a:rPr lang="zh-CN" altLang="en-US" sz="2000" b="0" i="1" smtClean="0">
                          <a:solidFill>
                            <a:srgbClr val="000000"/>
                          </a:solidFill>
                          <a:latin typeface="Cambria Math" panose="02040503050406030204" pitchFamily="18" charset="0"/>
                          <a:ea typeface="幼圆" pitchFamily="49" charset="-122"/>
                        </a:rPr>
                        <m:t>。</m:t>
                      </m:r>
                    </m:oMath>
                  </m:oMathPara>
                </a14:m>
                <a:endParaRPr lang="en-US" altLang="zh-CN" sz="2000" b="0" i="1" dirty="0">
                  <a:solidFill>
                    <a:srgbClr val="000000"/>
                  </a:solidFill>
                  <a:latin typeface="Cambria Math" panose="02040503050406030204" pitchFamily="18" charset="0"/>
                  <a:ea typeface="幼圆" pitchFamily="49" charset="-122"/>
                </a:endParaRPr>
              </a:p>
              <a:p>
                <a:pPr algn="just" eaLnBrk="1" hangingPunct="1">
                  <a:lnSpc>
                    <a:spcPct val="125000"/>
                  </a:lnSpc>
                  <a:buClrTx/>
                  <a:buSzTx/>
                </a:pPr>
                <a14:m>
                  <m:oMath xmlns:m="http://schemas.openxmlformats.org/officeDocument/2006/math">
                    <m:d>
                      <m:dPr>
                        <m:ctrlPr>
                          <a:rPr lang="en-US" altLang="zh-CN" sz="2000" b="1" i="1" smtClean="0">
                            <a:solidFill>
                              <a:srgbClr val="FF0000"/>
                            </a:solidFill>
                            <a:latin typeface="Cambria Math" panose="02040503050406030204" pitchFamily="18" charset="0"/>
                            <a:ea typeface="幼圆" pitchFamily="49" charset="-122"/>
                          </a:rPr>
                        </m:ctrlPr>
                      </m:dPr>
                      <m:e>
                        <m:r>
                          <a:rPr lang="en-US" altLang="zh-CN" sz="2000" b="1" i="1" smtClean="0">
                            <a:solidFill>
                              <a:srgbClr val="FF0000"/>
                            </a:solidFill>
                            <a:latin typeface="Cambria Math" panose="02040503050406030204" pitchFamily="18" charset="0"/>
                            <a:ea typeface="幼圆" pitchFamily="49" charset="-122"/>
                          </a:rPr>
                          <m:t>𝟐</m:t>
                        </m:r>
                      </m:e>
                    </m:d>
                    <m:r>
                      <a:rPr lang="en-US" altLang="zh-CN" sz="2000" b="1" i="1" smtClean="0">
                        <a:solidFill>
                          <a:srgbClr val="FF0000"/>
                        </a:solidFill>
                        <a:latin typeface="Cambria Math" panose="02040503050406030204" pitchFamily="18" charset="0"/>
                        <a:ea typeface="幼圆" pitchFamily="49" charset="-122"/>
                      </a:rPr>
                      <m:t> </m:t>
                    </m:r>
                    <m:r>
                      <a:rPr lang="zh-CN" altLang="en-US" sz="2000" b="1" i="1">
                        <a:solidFill>
                          <a:srgbClr val="FF0000"/>
                        </a:solidFill>
                        <a:latin typeface="Cambria Math" panose="02040503050406030204" pitchFamily="18" charset="0"/>
                        <a:ea typeface="幼圆" pitchFamily="49" charset="-122"/>
                      </a:rPr>
                      <m:t>式</m:t>
                    </m:r>
                    <m:r>
                      <a:rPr lang="zh-CN" altLang="en-US" sz="2000" b="1" i="1" smtClean="0">
                        <a:solidFill>
                          <a:srgbClr val="FF0000"/>
                        </a:solidFill>
                        <a:latin typeface="Cambria Math" panose="02040503050406030204" pitchFamily="18" charset="0"/>
                        <a:ea typeface="幼圆" pitchFamily="49" charset="-122"/>
                      </a:rPr>
                      <m:t>只是</m:t>
                    </m:r>
                    <m:sSup>
                      <m:sSupPr>
                        <m:ctrlPr>
                          <a:rPr lang="en-US" altLang="zh-CN" sz="2000" b="1" i="1">
                            <a:solidFill>
                              <a:srgbClr val="FF0000"/>
                            </a:solidFill>
                            <a:latin typeface="Cambria Math" panose="02040503050406030204" pitchFamily="18" charset="0"/>
                            <a:ea typeface="幼圆" pitchFamily="49" charset="-122"/>
                          </a:rPr>
                        </m:ctrlPr>
                      </m:sSupPr>
                      <m:e>
                        <m:r>
                          <a:rPr lang="zh-CN" altLang="en-US" sz="2000" b="1" i="1" smtClean="0">
                            <a:solidFill>
                              <a:srgbClr val="FF0000"/>
                            </a:solidFill>
                            <a:latin typeface="Cambria Math" panose="02040503050406030204" pitchFamily="18" charset="0"/>
                            <a:ea typeface="幼圆" pitchFamily="49" charset="-122"/>
                          </a:rPr>
                          <m:t> </m:t>
                        </m:r>
                        <m:r>
                          <a:rPr lang="en-US" altLang="zh-CN" sz="2000" b="1" i="1">
                            <a:solidFill>
                              <a:srgbClr val="FF0000"/>
                            </a:solidFill>
                            <a:latin typeface="Cambria Math" panose="02040503050406030204" pitchFamily="18" charset="0"/>
                            <a:ea typeface="幼圆" pitchFamily="49" charset="-122"/>
                          </a:rPr>
                          <m:t>𝒊</m:t>
                        </m:r>
                      </m:e>
                      <m:sup>
                        <m:r>
                          <a:rPr lang="en-US" altLang="zh-CN" sz="2000" b="1" i="1">
                            <a:solidFill>
                              <a:srgbClr val="FF0000"/>
                            </a:solidFill>
                            <a:latin typeface="Cambria Math" panose="02040503050406030204" pitchFamily="18" charset="0"/>
                            <a:ea typeface="Cambria Math" panose="02040503050406030204" pitchFamily="18" charset="0"/>
                          </a:rPr>
                          <m:t>∗</m:t>
                        </m:r>
                      </m:sup>
                    </m:sSup>
                  </m:oMath>
                </a14:m>
                <a:r>
                  <a:rPr lang="en-US" altLang="zh-CN" sz="2000" b="1" dirty="0">
                    <a:solidFill>
                      <a:srgbClr val="FF0000"/>
                    </a:solidFill>
                    <a:latin typeface="Microsoft YaHei" panose="020B0503020204020204" pitchFamily="34" charset="-122"/>
                    <a:ea typeface="Microsoft YaHei" panose="020B0503020204020204" pitchFamily="34" charset="-122"/>
                  </a:rPr>
                  <a:t>=IRR </a:t>
                </a:r>
                <a:r>
                  <a:rPr lang="zh-CN" altLang="en-US" sz="2000" b="1" dirty="0">
                    <a:solidFill>
                      <a:srgbClr val="FF0000"/>
                    </a:solidFill>
                    <a:latin typeface="Microsoft YaHei" panose="020B0503020204020204" pitchFamily="34" charset="-122"/>
                    <a:ea typeface="Microsoft YaHei" panose="020B0503020204020204" pitchFamily="34" charset="-122"/>
                  </a:rPr>
                  <a:t>的必要条件，还不充分。</a:t>
                </a:r>
                <a:r>
                  <a:rPr lang="zh-CN" altLang="en-US" sz="2000" dirty="0">
                    <a:solidFill>
                      <a:srgbClr val="000000"/>
                    </a:solidFill>
                    <a:latin typeface="Microsoft YaHei" panose="020B0503020204020204" pitchFamily="34" charset="-122"/>
                    <a:ea typeface="Microsoft YaHei" panose="020B0503020204020204" pitchFamily="34" charset="-122"/>
                  </a:rPr>
                  <a:t>必须同时满足 </a:t>
                </a:r>
                <a14:m>
                  <m:oMath xmlns:m="http://schemas.openxmlformats.org/officeDocument/2006/math">
                    <m:d>
                      <m:dPr>
                        <m:ctrlPr>
                          <a:rPr lang="en-US" altLang="zh-CN" sz="2000" i="1">
                            <a:solidFill>
                              <a:srgbClr val="000000"/>
                            </a:solidFill>
                            <a:latin typeface="Cambria Math" panose="02040503050406030204" pitchFamily="18" charset="0"/>
                            <a:ea typeface="幼圆" pitchFamily="49" charset="-122"/>
                          </a:rPr>
                        </m:ctrlPr>
                      </m:dPr>
                      <m:e>
                        <m:r>
                          <a:rPr lang="en-US" altLang="zh-CN" sz="2000" b="0" i="1" smtClean="0">
                            <a:solidFill>
                              <a:srgbClr val="000000"/>
                            </a:solidFill>
                            <a:latin typeface="Cambria Math" panose="02040503050406030204" pitchFamily="18" charset="0"/>
                            <a:ea typeface="幼圆" pitchFamily="49" charset="-122"/>
                          </a:rPr>
                          <m:t>1</m:t>
                        </m:r>
                      </m:e>
                    </m:d>
                  </m:oMath>
                </a14:m>
                <a:r>
                  <a:rPr lang="en-US" altLang="zh-CN" sz="2000" dirty="0">
                    <a:solidFill>
                      <a:srgbClr val="000000"/>
                    </a:solidFill>
                    <a:latin typeface="Microsoft YaHei" panose="020B0503020204020204" pitchFamily="34" charset="-122"/>
                    <a:ea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rPr>
                  <a:t>式，才能保证 </a:t>
                </a:r>
                <a14:m>
                  <m:oMath xmlns:m="http://schemas.openxmlformats.org/officeDocument/2006/math">
                    <m:sSup>
                      <m:sSupPr>
                        <m:ctrlPr>
                          <a:rPr lang="en-US" altLang="zh-CN" sz="2000" i="1">
                            <a:solidFill>
                              <a:srgbClr val="000000"/>
                            </a:solidFill>
                            <a:latin typeface="Cambria Math" panose="02040503050406030204" pitchFamily="18" charset="0"/>
                            <a:ea typeface="幼圆" pitchFamily="49" charset="-122"/>
                          </a:rPr>
                        </m:ctrlPr>
                      </m:sSupPr>
                      <m:e>
                        <m:r>
                          <a:rPr lang="zh-CN" altLang="en-US" sz="2000" i="1">
                            <a:solidFill>
                              <a:srgbClr val="000000"/>
                            </a:solidFill>
                            <a:latin typeface="Cambria Math" panose="02040503050406030204" pitchFamily="18" charset="0"/>
                            <a:ea typeface="幼圆" pitchFamily="49" charset="-122"/>
                          </a:rPr>
                          <m:t> </m:t>
                        </m:r>
                        <m:r>
                          <a:rPr lang="en-US" altLang="zh-CN" sz="2000" i="1">
                            <a:solidFill>
                              <a:srgbClr val="000000"/>
                            </a:solidFill>
                            <a:latin typeface="Cambria Math" panose="02040503050406030204" pitchFamily="18" charset="0"/>
                            <a:ea typeface="幼圆" pitchFamily="49" charset="-122"/>
                          </a:rPr>
                          <m:t>𝑖</m:t>
                        </m:r>
                      </m:e>
                      <m:sup>
                        <m:r>
                          <a:rPr lang="en-US" altLang="zh-CN" sz="2000" i="1">
                            <a:solidFill>
                              <a:srgbClr val="000000"/>
                            </a:solidFill>
                            <a:latin typeface="Cambria Math" panose="02040503050406030204" pitchFamily="18" charset="0"/>
                            <a:ea typeface="Cambria Math" panose="02040503050406030204" pitchFamily="18" charset="0"/>
                          </a:rPr>
                          <m:t>∗</m:t>
                        </m:r>
                      </m:sup>
                    </m:sSup>
                  </m:oMath>
                </a14:m>
                <a:r>
                  <a:rPr lang="zh-CN" altLang="en-US" sz="2000" dirty="0">
                    <a:solidFill>
                      <a:srgbClr val="000000"/>
                    </a:solidFill>
                    <a:latin typeface="Microsoft YaHei" panose="020B0503020204020204" pitchFamily="34" charset="-122"/>
                    <a:ea typeface="Microsoft YaHei" panose="020B0503020204020204" pitchFamily="34" charset="-122"/>
                  </a:rPr>
                  <a:t> 是内部收益率。若只满足</a:t>
                </a:r>
                <a14:m>
                  <m:oMath xmlns:m="http://schemas.openxmlformats.org/officeDocument/2006/math">
                    <m:d>
                      <m:dPr>
                        <m:ctrlPr>
                          <a:rPr lang="en-US" altLang="zh-CN" sz="2000" i="1">
                            <a:solidFill>
                              <a:srgbClr val="000000"/>
                            </a:solidFill>
                            <a:latin typeface="Cambria Math" panose="02040503050406030204" pitchFamily="18" charset="0"/>
                            <a:ea typeface="幼圆" pitchFamily="49" charset="-122"/>
                          </a:rPr>
                        </m:ctrlPr>
                      </m:dPr>
                      <m:e>
                        <m:r>
                          <a:rPr lang="en-US" altLang="zh-CN" sz="2000" i="1">
                            <a:solidFill>
                              <a:srgbClr val="000000"/>
                            </a:solidFill>
                            <a:latin typeface="Cambria Math" panose="02040503050406030204" pitchFamily="18" charset="0"/>
                            <a:ea typeface="幼圆" pitchFamily="49" charset="-122"/>
                          </a:rPr>
                          <m:t>2</m:t>
                        </m:r>
                      </m:e>
                    </m:d>
                    <m:r>
                      <a:rPr lang="en-US" altLang="zh-CN" sz="2000" i="1">
                        <a:solidFill>
                          <a:srgbClr val="000000"/>
                        </a:solidFill>
                        <a:latin typeface="Cambria Math" panose="02040503050406030204" pitchFamily="18" charset="0"/>
                        <a:ea typeface="幼圆" pitchFamily="49" charset="-122"/>
                      </a:rPr>
                      <m:t> </m:t>
                    </m:r>
                    <m:r>
                      <a:rPr lang="zh-CN" altLang="en-US" sz="2000" i="1" smtClean="0">
                        <a:solidFill>
                          <a:srgbClr val="000000"/>
                        </a:solidFill>
                        <a:latin typeface="Cambria Math" panose="02040503050406030204" pitchFamily="18" charset="0"/>
                        <a:ea typeface="幼圆" pitchFamily="49" charset="-122"/>
                      </a:rPr>
                      <m:t>式</m:t>
                    </m:r>
                  </m:oMath>
                </a14:m>
                <a:r>
                  <a:rPr lang="zh-CN" altLang="en-US" sz="2000" dirty="0">
                    <a:solidFill>
                      <a:srgbClr val="000000"/>
                    </a:solidFill>
                    <a:latin typeface="Microsoft YaHei" panose="020B0503020204020204" pitchFamily="34" charset="-122"/>
                    <a:ea typeface="Microsoft YaHei" panose="020B0503020204020204" pitchFamily="34" charset="-122"/>
                  </a:rPr>
                  <a:t>，则意味着项目回收完资金后还存在盈余，从项目外部获得收益。</a:t>
                </a:r>
                <a:endParaRPr lang="zh-CN" altLang="en-US" sz="2200" dirty="0">
                  <a:solidFill>
                    <a:srgbClr val="000000"/>
                  </a:solidFill>
                  <a:latin typeface="Microsoft YaHei" panose="020B0503020204020204" pitchFamily="34" charset="-122"/>
                  <a:ea typeface="Microsoft YaHei" panose="020B0503020204020204" pitchFamily="34" charset="-122"/>
                </a:endParaRPr>
              </a:p>
              <a:p>
                <a:pPr algn="just" eaLnBrk="1" hangingPunct="1">
                  <a:lnSpc>
                    <a:spcPct val="125000"/>
                  </a:lnSpc>
                  <a:buClrTx/>
                  <a:buSzTx/>
                  <a:buFontTx/>
                  <a:buNone/>
                </a:pPr>
                <a:endParaRPr lang="zh-CN" altLang="en-US" sz="2200" dirty="0">
                  <a:solidFill>
                    <a:srgbClr val="000000"/>
                  </a:solidFill>
                  <a:latin typeface="幼圆" pitchFamily="49" charset="-122"/>
                  <a:ea typeface="幼圆" pitchFamily="49" charset="-122"/>
                </a:endParaRPr>
              </a:p>
              <a:p>
                <a:pPr algn="just" eaLnBrk="1" hangingPunct="1">
                  <a:lnSpc>
                    <a:spcPct val="125000"/>
                  </a:lnSpc>
                  <a:buClrTx/>
                  <a:buSzTx/>
                  <a:buFontTx/>
                  <a:buNone/>
                </a:pPr>
                <a:endParaRPr lang="en-US" altLang="zh-CN" sz="2000" b="1" dirty="0">
                  <a:solidFill>
                    <a:srgbClr val="000000"/>
                  </a:solidFill>
                  <a:highlight>
                    <a:srgbClr val="008080"/>
                  </a:highlight>
                  <a:latin typeface="幼圆" pitchFamily="49" charset="-122"/>
                  <a:ea typeface="幼圆" pitchFamily="49" charset="-122"/>
                </a:endParaRPr>
              </a:p>
            </p:txBody>
          </p:sp>
        </mc:Choice>
        <mc:Fallback>
          <p:sp>
            <p:nvSpPr>
              <p:cNvPr id="157732" name="Rectangle 36">
                <a:extLst>
                  <a:ext uri="{FF2B5EF4-FFF2-40B4-BE49-F238E27FC236}">
                    <a16:creationId xmlns:a16="http://schemas.microsoft.com/office/drawing/2014/main" id="{16FA4A7C-7039-0F2C-D705-FC04D15300BB}"/>
                  </a:ext>
                </a:extLst>
              </p:cNvPr>
              <p:cNvSpPr>
                <a:spLocks noRot="1" noChangeAspect="1" noMove="1" noResize="1" noEditPoints="1" noAdjustHandles="1" noChangeArrowheads="1" noChangeShapeType="1" noTextEdit="1"/>
              </p:cNvSpPr>
              <p:nvPr/>
            </p:nvSpPr>
            <p:spPr bwMode="auto">
              <a:xfrm>
                <a:off x="782109" y="1358770"/>
                <a:ext cx="10390716" cy="4495974"/>
              </a:xfrm>
              <a:prstGeom prst="rect">
                <a:avLst/>
              </a:prstGeom>
              <a:blipFill>
                <a:blip r:embed="rId2"/>
                <a:stretch>
                  <a:fillRect l="-611" r="-61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337285469"/>
      </p:ext>
    </p:extLst>
  </p:cSld>
  <p:clrMapOvr>
    <a:masterClrMapping/>
  </p:clrMapOvr>
  <p:transition spd="slow">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821ED662-F6E5-5428-DC6D-F117ED141DC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0D347F2-B61F-BF49-B4F2-9F41D44070E4}" type="slidenum">
              <a:rPr kumimoji="0" lang="en-US" altLang="zh-CN" sz="1000">
                <a:solidFill>
                  <a:schemeClr val="bg2"/>
                </a:solidFill>
                <a:ea typeface="华文行楷" panose="02010800040101010101" pitchFamily="2" charset="-122"/>
              </a:rPr>
              <a:pPr>
                <a:spcBef>
                  <a:spcPct val="0"/>
                </a:spcBef>
                <a:buClrTx/>
                <a:buSzTx/>
                <a:buFontTx/>
                <a:buNone/>
              </a:pPr>
              <a:t>29</a:t>
            </a:fld>
            <a:endParaRPr kumimoji="0" lang="en-US" altLang="zh-CN" sz="1000">
              <a:solidFill>
                <a:schemeClr val="bg2"/>
              </a:solidFill>
              <a:ea typeface="华文行楷" panose="02010800040101010101" pitchFamily="2" charset="-122"/>
            </a:endParaRPr>
          </a:p>
        </p:txBody>
      </p:sp>
      <p:sp>
        <p:nvSpPr>
          <p:cNvPr id="36867" name="Rectangle 2">
            <a:extLst>
              <a:ext uri="{FF2B5EF4-FFF2-40B4-BE49-F238E27FC236}">
                <a16:creationId xmlns:a16="http://schemas.microsoft.com/office/drawing/2014/main" id="{99392EF5-F6BB-A2A5-3B84-D96F0F443622}"/>
              </a:ext>
            </a:extLst>
          </p:cNvPr>
          <p:cNvSpPr>
            <a:spLocks noGrp="1" noChangeArrowheads="1"/>
          </p:cNvSpPr>
          <p:nvPr>
            <p:ph type="title"/>
          </p:nvPr>
        </p:nvSpPr>
        <p:spPr/>
        <p:txBody>
          <a:bodyPr/>
          <a:lstStyle/>
          <a:p>
            <a:pPr eaLnBrk="1" hangingPunct="1"/>
            <a:r>
              <a:rPr lang="zh-CN" altLang="en-US"/>
              <a:t>盈利能力分析指标</a:t>
            </a:r>
          </a:p>
        </p:txBody>
      </p:sp>
      <p:sp>
        <p:nvSpPr>
          <p:cNvPr id="157732" name="Rectangle 36">
            <a:extLst>
              <a:ext uri="{FF2B5EF4-FFF2-40B4-BE49-F238E27FC236}">
                <a16:creationId xmlns:a16="http://schemas.microsoft.com/office/drawing/2014/main" id="{16FA4A7C-7039-0F2C-D705-FC04D15300BB}"/>
              </a:ext>
            </a:extLst>
          </p:cNvPr>
          <p:cNvSpPr>
            <a:spLocks noChangeArrowheads="1"/>
          </p:cNvSpPr>
          <p:nvPr/>
        </p:nvSpPr>
        <p:spPr bwMode="auto">
          <a:xfrm>
            <a:off x="1073517" y="1625601"/>
            <a:ext cx="10160853" cy="888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5000"/>
              </a:lnSpc>
              <a:buClrTx/>
              <a:buSzTx/>
              <a:buFontTx/>
              <a:buNone/>
            </a:pPr>
            <a:endParaRPr lang="en-US" altLang="zh-CN" sz="2000" b="1" dirty="0">
              <a:solidFill>
                <a:srgbClr val="000000"/>
              </a:solidFill>
              <a:highlight>
                <a:srgbClr val="008080"/>
              </a:highlight>
              <a:latin typeface="幼圆" pitchFamily="49" charset="-122"/>
              <a:ea typeface="幼圆" pitchFamily="49" charset="-122"/>
            </a:endParaRPr>
          </a:p>
          <a:p>
            <a:pPr algn="just" eaLnBrk="1" hangingPunct="1">
              <a:lnSpc>
                <a:spcPct val="125000"/>
              </a:lnSpc>
              <a:buClrTx/>
              <a:buSzTx/>
              <a:buFontTx/>
              <a:buNone/>
            </a:pPr>
            <a:r>
              <a:rPr lang="zh-CN" altLang="en-US" sz="2000" b="1" dirty="0">
                <a:solidFill>
                  <a:srgbClr val="000000"/>
                </a:solidFill>
                <a:highlight>
                  <a:srgbClr val="008080"/>
                </a:highlight>
                <a:latin typeface="幼圆" pitchFamily="49" charset="-122"/>
                <a:ea typeface="幼圆" pitchFamily="49" charset="-122"/>
              </a:rPr>
              <a:t>例如：</a:t>
            </a:r>
          </a:p>
        </p:txBody>
      </p:sp>
      <p:graphicFrame>
        <p:nvGraphicFramePr>
          <p:cNvPr id="157733" name="Group 37">
            <a:extLst>
              <a:ext uri="{FF2B5EF4-FFF2-40B4-BE49-F238E27FC236}">
                <a16:creationId xmlns:a16="http://schemas.microsoft.com/office/drawing/2014/main" id="{FEB912AF-A436-AF23-D94D-B47AC68763F2}"/>
              </a:ext>
            </a:extLst>
          </p:cNvPr>
          <p:cNvGraphicFramePr>
            <a:graphicFrameLocks noGrp="1"/>
          </p:cNvGraphicFramePr>
          <p:nvPr>
            <p:extLst>
              <p:ext uri="{D42A27DB-BD31-4B8C-83A1-F6EECF244321}">
                <p14:modId xmlns:p14="http://schemas.microsoft.com/office/powerpoint/2010/main" val="1701156798"/>
              </p:ext>
            </p:extLst>
          </p:nvPr>
        </p:nvGraphicFramePr>
        <p:xfrm>
          <a:off x="2565399" y="3879050"/>
          <a:ext cx="7177088" cy="1247775"/>
        </p:xfrm>
        <a:graphic>
          <a:graphicData uri="http://schemas.openxmlformats.org/drawingml/2006/table">
            <a:tbl>
              <a:tblPr/>
              <a:tblGrid>
                <a:gridCol w="1800225">
                  <a:extLst>
                    <a:ext uri="{9D8B030D-6E8A-4147-A177-3AD203B41FA5}">
                      <a16:colId xmlns:a16="http://schemas.microsoft.com/office/drawing/2014/main" val="1023063294"/>
                    </a:ext>
                  </a:extLst>
                </a:gridCol>
                <a:gridCol w="1022350">
                  <a:extLst>
                    <a:ext uri="{9D8B030D-6E8A-4147-A177-3AD203B41FA5}">
                      <a16:colId xmlns:a16="http://schemas.microsoft.com/office/drawing/2014/main" val="4263977444"/>
                    </a:ext>
                  </a:extLst>
                </a:gridCol>
                <a:gridCol w="871538">
                  <a:extLst>
                    <a:ext uri="{9D8B030D-6E8A-4147-A177-3AD203B41FA5}">
                      <a16:colId xmlns:a16="http://schemas.microsoft.com/office/drawing/2014/main" val="2750495310"/>
                    </a:ext>
                  </a:extLst>
                </a:gridCol>
                <a:gridCol w="844550">
                  <a:extLst>
                    <a:ext uri="{9D8B030D-6E8A-4147-A177-3AD203B41FA5}">
                      <a16:colId xmlns:a16="http://schemas.microsoft.com/office/drawing/2014/main" val="3503737389"/>
                    </a:ext>
                  </a:extLst>
                </a:gridCol>
                <a:gridCol w="896937">
                  <a:extLst>
                    <a:ext uri="{9D8B030D-6E8A-4147-A177-3AD203B41FA5}">
                      <a16:colId xmlns:a16="http://schemas.microsoft.com/office/drawing/2014/main" val="2131101598"/>
                    </a:ext>
                  </a:extLst>
                </a:gridCol>
                <a:gridCol w="869950">
                  <a:extLst>
                    <a:ext uri="{9D8B030D-6E8A-4147-A177-3AD203B41FA5}">
                      <a16:colId xmlns:a16="http://schemas.microsoft.com/office/drawing/2014/main" val="804982858"/>
                    </a:ext>
                  </a:extLst>
                </a:gridCol>
                <a:gridCol w="871538">
                  <a:extLst>
                    <a:ext uri="{9D8B030D-6E8A-4147-A177-3AD203B41FA5}">
                      <a16:colId xmlns:a16="http://schemas.microsoft.com/office/drawing/2014/main" val="1297930441"/>
                    </a:ext>
                  </a:extLst>
                </a:gridCol>
              </a:tblGrid>
              <a:tr h="558800">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0" i="0" u="none" strike="noStrike" cap="none" normalizeH="0" baseline="0" dirty="0">
                          <a:ln>
                            <a:noFill/>
                          </a:ln>
                          <a:solidFill>
                            <a:schemeClr val="tx1"/>
                          </a:solidFill>
                          <a:effectLst/>
                          <a:latin typeface="幼圆" pitchFamily="49" charset="-122"/>
                          <a:ea typeface="幼圆" pitchFamily="49" charset="-122"/>
                        </a:rPr>
                        <a:t>年末</a:t>
                      </a:r>
                    </a:p>
                  </a:txBody>
                  <a:tcPr horzOverflow="overflow">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a:ln>
                            <a:noFill/>
                          </a:ln>
                          <a:solidFill>
                            <a:schemeClr val="tx1"/>
                          </a:solidFill>
                          <a:effectLst/>
                          <a:latin typeface="幼圆" pitchFamily="49" charset="-122"/>
                          <a:ea typeface="幼圆" pitchFamily="49"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a:ln>
                            <a:noFill/>
                          </a:ln>
                          <a:solidFill>
                            <a:schemeClr val="tx1"/>
                          </a:solidFill>
                          <a:effectLst/>
                          <a:latin typeface="幼圆" pitchFamily="49" charset="-122"/>
                          <a:ea typeface="幼圆"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a:ln>
                            <a:noFill/>
                          </a:ln>
                          <a:solidFill>
                            <a:schemeClr val="tx1"/>
                          </a:solidFill>
                          <a:effectLst/>
                          <a:latin typeface="幼圆" pitchFamily="49" charset="-122"/>
                          <a:ea typeface="幼圆"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a:ln>
                            <a:noFill/>
                          </a:ln>
                          <a:solidFill>
                            <a:schemeClr val="tx1"/>
                          </a:solidFill>
                          <a:effectLst/>
                          <a:latin typeface="幼圆" pitchFamily="49" charset="-122"/>
                          <a:ea typeface="幼圆"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a:ln>
                            <a:noFill/>
                          </a:ln>
                          <a:solidFill>
                            <a:schemeClr val="tx1"/>
                          </a:solidFill>
                          <a:effectLst/>
                          <a:latin typeface="幼圆" pitchFamily="49" charset="-122"/>
                          <a:ea typeface="幼圆"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a:ln>
                            <a:noFill/>
                          </a:ln>
                          <a:solidFill>
                            <a:schemeClr val="tx1"/>
                          </a:solidFill>
                          <a:effectLst/>
                          <a:latin typeface="幼圆" pitchFamily="49" charset="-122"/>
                          <a:ea typeface="幼圆" pitchFamily="49" charset="-122"/>
                        </a:rPr>
                        <a:t>5</a:t>
                      </a:r>
                    </a:p>
                  </a:txBody>
                  <a:tcPr horzOverflow="overflow">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0259120"/>
                  </a:ext>
                </a:extLst>
              </a:tr>
              <a:tr h="688975">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1"/>
                        </a:buClr>
                        <a:buSzPct val="60000"/>
                        <a:buFontTx/>
                        <a:buNone/>
                        <a:tabLst/>
                      </a:pPr>
                      <a:r>
                        <a:rPr kumimoji="1" lang="zh-CN" altLang="en-US" sz="2200" b="0" i="0" u="none" strike="noStrike" cap="none" normalizeH="0" baseline="0">
                          <a:ln>
                            <a:noFill/>
                          </a:ln>
                          <a:solidFill>
                            <a:schemeClr val="tx1"/>
                          </a:solidFill>
                          <a:effectLst/>
                          <a:latin typeface="幼圆" pitchFamily="49" charset="-122"/>
                          <a:ea typeface="幼圆" pitchFamily="49" charset="-122"/>
                        </a:rPr>
                        <a:t>净现金流量 </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a:ln>
                            <a:noFill/>
                          </a:ln>
                          <a:solidFill>
                            <a:schemeClr val="tx1"/>
                          </a:solidFill>
                          <a:effectLst/>
                          <a:latin typeface="幼圆" pitchFamily="49" charset="-122"/>
                          <a:ea typeface="幼圆" pitchFamily="49" charset="-122"/>
                        </a:rPr>
                        <a:t>-300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a:ln>
                            <a:noFill/>
                          </a:ln>
                          <a:solidFill>
                            <a:schemeClr val="tx1"/>
                          </a:solidFill>
                          <a:effectLst/>
                          <a:latin typeface="幼圆" pitchFamily="49" charset="-122"/>
                          <a:ea typeface="幼圆" pitchFamily="49" charset="-122"/>
                        </a:rPr>
                        <a:t>-200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a:ln>
                            <a:noFill/>
                          </a:ln>
                          <a:solidFill>
                            <a:schemeClr val="tx1"/>
                          </a:solidFill>
                          <a:effectLst/>
                          <a:latin typeface="幼圆" pitchFamily="49" charset="-122"/>
                          <a:ea typeface="幼圆" pitchFamily="49" charset="-122"/>
                        </a:rPr>
                        <a:t>200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a:ln>
                            <a:noFill/>
                          </a:ln>
                          <a:solidFill>
                            <a:schemeClr val="tx1"/>
                          </a:solidFill>
                          <a:effectLst/>
                          <a:latin typeface="幼圆" pitchFamily="49" charset="-122"/>
                          <a:ea typeface="幼圆" pitchFamily="49" charset="-122"/>
                        </a:rPr>
                        <a:t>300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a:ln>
                            <a:noFill/>
                          </a:ln>
                          <a:solidFill>
                            <a:schemeClr val="tx1"/>
                          </a:solidFill>
                          <a:effectLst/>
                          <a:latin typeface="幼圆" pitchFamily="49" charset="-122"/>
                          <a:ea typeface="幼圆" pitchFamily="49" charset="-122"/>
                        </a:rPr>
                        <a:t>500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0" i="0" u="none" strike="noStrike" cap="none" normalizeH="0" baseline="0" dirty="0">
                          <a:ln>
                            <a:noFill/>
                          </a:ln>
                          <a:solidFill>
                            <a:schemeClr val="tx1"/>
                          </a:solidFill>
                          <a:effectLst/>
                          <a:latin typeface="幼圆" pitchFamily="49" charset="-122"/>
                          <a:ea typeface="幼圆" pitchFamily="49" charset="-122"/>
                        </a:rPr>
                        <a:t>500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441876"/>
                  </a:ext>
                </a:extLst>
              </a:tr>
            </a:tbl>
          </a:graphicData>
        </a:graphic>
      </p:graphicFrame>
      <p:grpSp>
        <p:nvGrpSpPr>
          <p:cNvPr id="157761" name="Group 65">
            <a:extLst>
              <a:ext uri="{FF2B5EF4-FFF2-40B4-BE49-F238E27FC236}">
                <a16:creationId xmlns:a16="http://schemas.microsoft.com/office/drawing/2014/main" id="{55804CCF-10F3-1F63-EAD8-F398FB65A81A}"/>
              </a:ext>
            </a:extLst>
          </p:cNvPr>
          <p:cNvGrpSpPr>
            <a:grpSpLocks/>
          </p:cNvGrpSpPr>
          <p:nvPr/>
        </p:nvGrpSpPr>
        <p:grpSpPr bwMode="auto">
          <a:xfrm>
            <a:off x="5420925" y="3293985"/>
            <a:ext cx="1657350" cy="519113"/>
            <a:chOff x="2394" y="1681"/>
            <a:chExt cx="1044" cy="379"/>
          </a:xfrm>
        </p:grpSpPr>
        <p:sp>
          <p:nvSpPr>
            <p:cNvPr id="36895" name="Text Box 66">
              <a:extLst>
                <a:ext uri="{FF2B5EF4-FFF2-40B4-BE49-F238E27FC236}">
                  <a16:creationId xmlns:a16="http://schemas.microsoft.com/office/drawing/2014/main" id="{823ABEFE-0D94-66A6-27C6-E9F914B2D57C}"/>
                </a:ext>
              </a:extLst>
            </p:cNvPr>
            <p:cNvSpPr txBox="1">
              <a:spLocks noChangeArrowheads="1"/>
            </p:cNvSpPr>
            <p:nvPr/>
          </p:nvSpPr>
          <p:spPr bwMode="auto">
            <a:xfrm>
              <a:off x="2394" y="1681"/>
              <a:ext cx="1044" cy="379"/>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zh-CN" altLang="en-US" sz="2000" dirty="0">
                  <a:solidFill>
                    <a:srgbClr val="C00000"/>
                  </a:solidFill>
                  <a:latin typeface="幼圆" pitchFamily="49" charset="-122"/>
                  <a:ea typeface="幼圆" pitchFamily="49" charset="-122"/>
                </a:rPr>
                <a:t>一      </a:t>
              </a:r>
              <a:r>
                <a:rPr lang="en-US" altLang="zh-CN" sz="2800" dirty="0">
                  <a:solidFill>
                    <a:srgbClr val="C00000"/>
                  </a:solidFill>
                  <a:latin typeface="幼圆" pitchFamily="49" charset="-122"/>
                  <a:ea typeface="幼圆" pitchFamily="49" charset="-122"/>
                </a:rPr>
                <a:t>+</a:t>
              </a:r>
              <a:r>
                <a:rPr lang="en-US" altLang="zh-CN" sz="2800" b="1" dirty="0">
                  <a:solidFill>
                    <a:srgbClr val="C00000"/>
                  </a:solidFill>
                  <a:latin typeface="幼圆" pitchFamily="49" charset="-122"/>
                  <a:ea typeface="幼圆" pitchFamily="49" charset="-122"/>
                </a:rPr>
                <a:t> </a:t>
              </a:r>
            </a:p>
          </p:txBody>
        </p:sp>
        <p:sp>
          <p:nvSpPr>
            <p:cNvPr id="36896" name="Line 67">
              <a:extLst>
                <a:ext uri="{FF2B5EF4-FFF2-40B4-BE49-F238E27FC236}">
                  <a16:creationId xmlns:a16="http://schemas.microsoft.com/office/drawing/2014/main" id="{5E97A160-B174-ECF3-1498-499520470BC1}"/>
                </a:ext>
              </a:extLst>
            </p:cNvPr>
            <p:cNvSpPr>
              <a:spLocks noChangeShapeType="1"/>
            </p:cNvSpPr>
            <p:nvPr/>
          </p:nvSpPr>
          <p:spPr bwMode="auto">
            <a:xfrm>
              <a:off x="2802" y="1890"/>
              <a:ext cx="219" cy="0"/>
            </a:xfrm>
            <a:prstGeom prst="line">
              <a:avLst/>
            </a:prstGeom>
            <a:noFill/>
            <a:ln w="28575">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57764" name="Rectangle 68">
            <a:extLst>
              <a:ext uri="{FF2B5EF4-FFF2-40B4-BE49-F238E27FC236}">
                <a16:creationId xmlns:a16="http://schemas.microsoft.com/office/drawing/2014/main" id="{327A53FE-C441-227F-35D0-F8A060B68652}"/>
              </a:ext>
            </a:extLst>
          </p:cNvPr>
          <p:cNvSpPr>
            <a:spLocks noChangeArrowheads="1"/>
          </p:cNvSpPr>
          <p:nvPr/>
        </p:nvSpPr>
        <p:spPr bwMode="auto">
          <a:xfrm>
            <a:off x="2558211" y="5499230"/>
            <a:ext cx="8064500" cy="4419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5000"/>
              </a:lnSpc>
              <a:buClrTx/>
              <a:buSzTx/>
              <a:buFontTx/>
              <a:buNone/>
            </a:pPr>
            <a:r>
              <a:rPr lang="zh-CN" altLang="en-US" sz="2000" b="1" dirty="0">
                <a:solidFill>
                  <a:srgbClr val="000000"/>
                </a:solidFill>
                <a:latin typeface="幼圆" pitchFamily="49" charset="-122"/>
                <a:ea typeface="幼圆" pitchFamily="49" charset="-122"/>
              </a:rPr>
              <a:t>该类项目，只要累计净现金流量大于零，</a:t>
            </a:r>
            <a:r>
              <a:rPr lang="en-US" altLang="zh-CN" sz="2000" b="1" dirty="0">
                <a:solidFill>
                  <a:srgbClr val="000000"/>
                </a:solidFill>
                <a:latin typeface="幼圆" pitchFamily="49" charset="-122"/>
                <a:ea typeface="幼圆" pitchFamily="49" charset="-122"/>
              </a:rPr>
              <a:t>IRR</a:t>
            </a:r>
            <a:r>
              <a:rPr lang="zh-CN" altLang="en-US" sz="2000" b="1" dirty="0">
                <a:solidFill>
                  <a:srgbClr val="000000"/>
                </a:solidFill>
                <a:latin typeface="幼圆" pitchFamily="49" charset="-122"/>
                <a:ea typeface="幼圆" pitchFamily="49" charset="-122"/>
              </a:rPr>
              <a:t>就有唯一解。</a:t>
            </a:r>
          </a:p>
        </p:txBody>
      </p:sp>
      <p:sp>
        <p:nvSpPr>
          <p:cNvPr id="2" name="文本框 1">
            <a:extLst>
              <a:ext uri="{FF2B5EF4-FFF2-40B4-BE49-F238E27FC236}">
                <a16:creationId xmlns:a16="http://schemas.microsoft.com/office/drawing/2014/main" id="{2EC2E10E-B06C-CA64-6094-2F3FDFA3508B}"/>
              </a:ext>
            </a:extLst>
          </p:cNvPr>
          <p:cNvSpPr txBox="1"/>
          <p:nvPr/>
        </p:nvSpPr>
        <p:spPr>
          <a:xfrm>
            <a:off x="2135560" y="2000768"/>
            <a:ext cx="9366187" cy="753220"/>
          </a:xfrm>
          <a:prstGeom prst="rect">
            <a:avLst/>
          </a:prstGeom>
          <a:noFill/>
        </p:spPr>
        <p:txBody>
          <a:bodyPr wrap="square">
            <a:spAutoFit/>
          </a:bodyPr>
          <a:lstStyle/>
          <a:p>
            <a:pPr algn="just" eaLnBrk="1" hangingPunct="1">
              <a:lnSpc>
                <a:spcPct val="125000"/>
              </a:lnSpc>
              <a:buClrTx/>
              <a:buSzTx/>
              <a:buFontTx/>
              <a:buNone/>
            </a:pPr>
            <a:r>
              <a:rPr lang="zh-CN" altLang="en-US" sz="1800" b="1" dirty="0">
                <a:solidFill>
                  <a:schemeClr val="accent5">
                    <a:lumMod val="25000"/>
                  </a:schemeClr>
                </a:solidFill>
                <a:latin typeface="幼圆" pitchFamily="49" charset="-122"/>
                <a:ea typeface="幼圆" pitchFamily="49" charset="-122"/>
              </a:rPr>
              <a:t>常规项目：</a:t>
            </a:r>
            <a:r>
              <a:rPr lang="zh-CN" altLang="en-US" sz="1800" b="1" dirty="0">
                <a:solidFill>
                  <a:srgbClr val="000000"/>
                </a:solidFill>
                <a:latin typeface="幼圆" pitchFamily="49" charset="-122"/>
                <a:ea typeface="幼圆" pitchFamily="49" charset="-122"/>
              </a:rPr>
              <a:t>计算期内，净现金流量序列符号只变化一次的项目，即所有负现金流量都出现在正现金流量之前 。</a:t>
            </a:r>
          </a:p>
        </p:txBody>
      </p:sp>
    </p:spTree>
  </p:cSld>
  <p:clrMapOvr>
    <a:masterClrMapping/>
  </p:clrMapOvr>
  <p:transition spd="slow">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7F3110AE-7ACA-FF94-D992-5A772577991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CD326D1-06ED-7342-9610-CDB1F4C6A061}" type="slidenum">
              <a:rPr kumimoji="0" lang="en-US" altLang="zh-CN" sz="1000">
                <a:solidFill>
                  <a:schemeClr val="bg2"/>
                </a:solidFill>
                <a:ea typeface="华文行楷" panose="02010800040101010101" pitchFamily="2" charset="-122"/>
              </a:rPr>
              <a:pPr>
                <a:spcBef>
                  <a:spcPct val="0"/>
                </a:spcBef>
                <a:buClrTx/>
                <a:buSzTx/>
                <a:buFontTx/>
                <a:buNone/>
              </a:pPr>
              <a:t>3</a:t>
            </a:fld>
            <a:endParaRPr kumimoji="0" lang="en-US" altLang="zh-CN" sz="1000" dirty="0">
              <a:solidFill>
                <a:schemeClr val="bg2"/>
              </a:solidFill>
              <a:ea typeface="华文行楷" panose="02010800040101010101" pitchFamily="2" charset="-122"/>
            </a:endParaRPr>
          </a:p>
        </p:txBody>
      </p:sp>
      <p:sp>
        <p:nvSpPr>
          <p:cNvPr id="7171" name="Rectangle 2">
            <a:extLst>
              <a:ext uri="{FF2B5EF4-FFF2-40B4-BE49-F238E27FC236}">
                <a16:creationId xmlns:a16="http://schemas.microsoft.com/office/drawing/2014/main" id="{3020F79F-D9A1-9467-BAEA-6281C6E9F3C6}"/>
              </a:ext>
            </a:extLst>
          </p:cNvPr>
          <p:cNvSpPr>
            <a:spLocks noGrp="1" noChangeArrowheads="1"/>
          </p:cNvSpPr>
          <p:nvPr>
            <p:ph type="title"/>
          </p:nvPr>
        </p:nvSpPr>
        <p:spPr/>
        <p:txBody>
          <a:bodyPr/>
          <a:lstStyle/>
          <a:p>
            <a:pPr eaLnBrk="1" hangingPunct="1"/>
            <a:r>
              <a:rPr lang="zh-CN" altLang="en-US"/>
              <a:t>经济评价指标</a:t>
            </a:r>
          </a:p>
        </p:txBody>
      </p:sp>
      <p:sp>
        <p:nvSpPr>
          <p:cNvPr id="37947" name="Rectangle 59">
            <a:extLst>
              <a:ext uri="{FF2B5EF4-FFF2-40B4-BE49-F238E27FC236}">
                <a16:creationId xmlns:a16="http://schemas.microsoft.com/office/drawing/2014/main" id="{285B9303-61B8-C57C-E174-C04E8A9930FA}"/>
              </a:ext>
            </a:extLst>
          </p:cNvPr>
          <p:cNvSpPr>
            <a:spLocks noChangeArrowheads="1"/>
          </p:cNvSpPr>
          <p:nvPr/>
        </p:nvSpPr>
        <p:spPr bwMode="gray">
          <a:xfrm>
            <a:off x="7534275" y="2638425"/>
            <a:ext cx="2736850" cy="863600"/>
          </a:xfrm>
          <a:prstGeom prst="rect">
            <a:avLst/>
          </a:prstGeom>
          <a:gradFill rotWithShape="1">
            <a:gsLst>
              <a:gs pos="0">
                <a:srgbClr val="D1E5E9"/>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37948" name="Rectangle 60">
            <a:extLst>
              <a:ext uri="{FF2B5EF4-FFF2-40B4-BE49-F238E27FC236}">
                <a16:creationId xmlns:a16="http://schemas.microsoft.com/office/drawing/2014/main" id="{2D975B10-ABA8-A8B3-25DA-05127E54A4BB}"/>
              </a:ext>
            </a:extLst>
          </p:cNvPr>
          <p:cNvSpPr>
            <a:spLocks noChangeArrowheads="1"/>
          </p:cNvSpPr>
          <p:nvPr/>
        </p:nvSpPr>
        <p:spPr bwMode="gray">
          <a:xfrm>
            <a:off x="7534275" y="4006850"/>
            <a:ext cx="2736850" cy="287338"/>
          </a:xfrm>
          <a:prstGeom prst="rect">
            <a:avLst/>
          </a:prstGeom>
          <a:gradFill rotWithShape="1">
            <a:gsLst>
              <a:gs pos="0">
                <a:srgbClr val="D1E5E9"/>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37949" name="Rectangle 61">
            <a:extLst>
              <a:ext uri="{FF2B5EF4-FFF2-40B4-BE49-F238E27FC236}">
                <a16:creationId xmlns:a16="http://schemas.microsoft.com/office/drawing/2014/main" id="{12C4BDDD-AFF0-AF40-9769-DC6161CC14B1}"/>
              </a:ext>
            </a:extLst>
          </p:cNvPr>
          <p:cNvSpPr>
            <a:spLocks noChangeArrowheads="1"/>
          </p:cNvSpPr>
          <p:nvPr/>
        </p:nvSpPr>
        <p:spPr bwMode="gray">
          <a:xfrm>
            <a:off x="7534275" y="4797426"/>
            <a:ext cx="2736850" cy="1152525"/>
          </a:xfrm>
          <a:prstGeom prst="rect">
            <a:avLst/>
          </a:prstGeom>
          <a:gradFill rotWithShape="1">
            <a:gsLst>
              <a:gs pos="0">
                <a:srgbClr val="D1E5E9"/>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37950" name="Rectangle 62">
            <a:extLst>
              <a:ext uri="{FF2B5EF4-FFF2-40B4-BE49-F238E27FC236}">
                <a16:creationId xmlns:a16="http://schemas.microsoft.com/office/drawing/2014/main" id="{AF373B66-64EB-79D2-C438-389F49396D2B}"/>
              </a:ext>
            </a:extLst>
          </p:cNvPr>
          <p:cNvSpPr>
            <a:spLocks noChangeArrowheads="1"/>
          </p:cNvSpPr>
          <p:nvPr/>
        </p:nvSpPr>
        <p:spPr bwMode="gray">
          <a:xfrm>
            <a:off x="7534275" y="1485900"/>
            <a:ext cx="2736850" cy="647700"/>
          </a:xfrm>
          <a:prstGeom prst="rect">
            <a:avLst/>
          </a:prstGeom>
          <a:gradFill rotWithShape="1">
            <a:gsLst>
              <a:gs pos="0">
                <a:srgbClr val="D1E5E9"/>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grpSp>
        <p:nvGrpSpPr>
          <p:cNvPr id="37951" name="Group 63">
            <a:extLst>
              <a:ext uri="{FF2B5EF4-FFF2-40B4-BE49-F238E27FC236}">
                <a16:creationId xmlns:a16="http://schemas.microsoft.com/office/drawing/2014/main" id="{19AF225A-6783-580D-E22C-B87B7685E41A}"/>
              </a:ext>
            </a:extLst>
          </p:cNvPr>
          <p:cNvGrpSpPr>
            <a:grpSpLocks/>
          </p:cNvGrpSpPr>
          <p:nvPr/>
        </p:nvGrpSpPr>
        <p:grpSpPr bwMode="auto">
          <a:xfrm>
            <a:off x="7534276" y="1270001"/>
            <a:ext cx="2972211" cy="1355726"/>
            <a:chOff x="3424" y="754"/>
            <a:chExt cx="1451" cy="854"/>
          </a:xfrm>
        </p:grpSpPr>
        <p:sp>
          <p:nvSpPr>
            <p:cNvPr id="7241" name="Text Box 64">
              <a:extLst>
                <a:ext uri="{FF2B5EF4-FFF2-40B4-BE49-F238E27FC236}">
                  <a16:creationId xmlns:a16="http://schemas.microsoft.com/office/drawing/2014/main" id="{5CBF34DB-FD40-3AE9-1328-16D3197DE773}"/>
                </a:ext>
              </a:extLst>
            </p:cNvPr>
            <p:cNvSpPr txBox="1">
              <a:spLocks noChangeArrowheads="1"/>
            </p:cNvSpPr>
            <p:nvPr/>
          </p:nvSpPr>
          <p:spPr bwMode="auto">
            <a:xfrm>
              <a:off x="3424" y="962"/>
              <a:ext cx="14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总投资收益率</a:t>
              </a:r>
              <a:r>
                <a:rPr lang="en-US" altLang="zh-CN" sz="2000" dirty="0">
                  <a:solidFill>
                    <a:schemeClr val="tx1"/>
                  </a:solidFill>
                  <a:latin typeface="隶书" pitchFamily="49" charset="-122"/>
                </a:rPr>
                <a:t>(E)</a:t>
              </a:r>
            </a:p>
          </p:txBody>
        </p:sp>
        <p:sp>
          <p:nvSpPr>
            <p:cNvPr id="7242" name="Text Box 65">
              <a:extLst>
                <a:ext uri="{FF2B5EF4-FFF2-40B4-BE49-F238E27FC236}">
                  <a16:creationId xmlns:a16="http://schemas.microsoft.com/office/drawing/2014/main" id="{D37767F0-15D4-AABB-E6E3-FDD59515A33E}"/>
                </a:ext>
              </a:extLst>
            </p:cNvPr>
            <p:cNvSpPr txBox="1">
              <a:spLocks noChangeArrowheads="1"/>
            </p:cNvSpPr>
            <p:nvPr/>
          </p:nvSpPr>
          <p:spPr bwMode="auto">
            <a:xfrm>
              <a:off x="3424" y="1162"/>
              <a:ext cx="1451"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项目资本金净利润率</a:t>
              </a:r>
            </a:p>
          </p:txBody>
        </p:sp>
        <p:sp>
          <p:nvSpPr>
            <p:cNvPr id="7243" name="Text Box 66">
              <a:extLst>
                <a:ext uri="{FF2B5EF4-FFF2-40B4-BE49-F238E27FC236}">
                  <a16:creationId xmlns:a16="http://schemas.microsoft.com/office/drawing/2014/main" id="{BF873D49-5A63-E6A2-CE8B-7B68348F0913}"/>
                </a:ext>
              </a:extLst>
            </p:cNvPr>
            <p:cNvSpPr txBox="1">
              <a:spLocks noChangeArrowheads="1"/>
            </p:cNvSpPr>
            <p:nvPr/>
          </p:nvSpPr>
          <p:spPr bwMode="auto">
            <a:xfrm>
              <a:off x="3424" y="754"/>
              <a:ext cx="14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静态投资回收期</a:t>
              </a:r>
              <a:r>
                <a:rPr lang="en-US" altLang="zh-CN" sz="2000" dirty="0">
                  <a:solidFill>
                    <a:schemeClr val="tx1"/>
                  </a:solidFill>
                  <a:latin typeface="隶书" pitchFamily="49" charset="-122"/>
                </a:rPr>
                <a:t>(P</a:t>
              </a:r>
              <a:r>
                <a:rPr lang="en-US" altLang="zh-CN" sz="2000" baseline="-25000" dirty="0">
                  <a:solidFill>
                    <a:schemeClr val="tx1"/>
                  </a:solidFill>
                  <a:latin typeface="隶书" pitchFamily="49" charset="-122"/>
                </a:rPr>
                <a:t>t</a:t>
              </a:r>
              <a:r>
                <a:rPr lang="en-US" altLang="zh-CN" sz="2000" dirty="0">
                  <a:solidFill>
                    <a:schemeClr val="tx1"/>
                  </a:solidFill>
                  <a:latin typeface="隶书" pitchFamily="49" charset="-122"/>
                </a:rPr>
                <a:t>)</a:t>
              </a:r>
            </a:p>
          </p:txBody>
        </p:sp>
      </p:grpSp>
      <p:sp>
        <p:nvSpPr>
          <p:cNvPr id="37955" name="AutoShape 67">
            <a:extLst>
              <a:ext uri="{FF2B5EF4-FFF2-40B4-BE49-F238E27FC236}">
                <a16:creationId xmlns:a16="http://schemas.microsoft.com/office/drawing/2014/main" id="{1F553075-8889-EA01-85C3-E1081DEFE21E}"/>
              </a:ext>
            </a:extLst>
          </p:cNvPr>
          <p:cNvSpPr>
            <a:spLocks noChangeArrowheads="1"/>
          </p:cNvSpPr>
          <p:nvPr/>
        </p:nvSpPr>
        <p:spPr bwMode="auto">
          <a:xfrm>
            <a:off x="1989138" y="2709864"/>
            <a:ext cx="576262" cy="2232025"/>
          </a:xfrm>
          <a:prstGeom prst="cube">
            <a:avLst>
              <a:gd name="adj" fmla="val 25000"/>
            </a:avLst>
          </a:prstGeom>
          <a:gradFill rotWithShape="1">
            <a:gsLst>
              <a:gs pos="0">
                <a:srgbClr val="FFFFFF"/>
              </a:gs>
              <a:gs pos="50000">
                <a:srgbClr val="CCECFF"/>
              </a:gs>
              <a:gs pos="100000">
                <a:srgbClr val="FFFFFF"/>
              </a:gs>
            </a:gsLst>
            <a:lin ang="0" scaled="1"/>
          </a:gradFill>
          <a:ln>
            <a:noFill/>
          </a:ln>
          <a:effectLst/>
          <a:extLst>
            <a:ext uri="{91240B29-F687-4F45-9708-019B960494DF}">
              <a14:hiddenLine xmlns:a14="http://schemas.microsoft.com/office/drawing/2010/main" w="9525">
                <a:solidFill>
                  <a:srgbClr val="FFCC99"/>
                </a:solidFill>
                <a:miter lim="800000"/>
                <a:headEnd/>
                <a:tailEnd/>
              </a14:hiddenLine>
            </a:ext>
            <a:ext uri="{AF507438-7753-43E0-B8FC-AC1667EBCBE1}">
              <a14:hiddenEffects xmlns:a14="http://schemas.microsoft.com/office/drawing/2010/main">
                <a:effectLst>
                  <a:outerShdw dist="107763" dir="8100000" algn="ctr" rotWithShape="0">
                    <a:srgbClr val="808080">
                      <a:alpha val="50000"/>
                    </a:srgb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600" b="1" dirty="0">
                <a:solidFill>
                  <a:schemeClr val="tx1"/>
                </a:solidFill>
                <a:latin typeface="幼圆" pitchFamily="49" charset="-122"/>
                <a:ea typeface="幼圆" pitchFamily="49" charset="-122"/>
              </a:rPr>
              <a:t>指</a:t>
            </a:r>
          </a:p>
          <a:p>
            <a:pPr algn="ctr" eaLnBrk="1" hangingPunct="1">
              <a:spcBef>
                <a:spcPct val="0"/>
              </a:spcBef>
              <a:buClrTx/>
              <a:buSzTx/>
              <a:buFontTx/>
              <a:buNone/>
            </a:pPr>
            <a:r>
              <a:rPr lang="zh-CN" altLang="en-US" sz="2600" b="1" dirty="0">
                <a:solidFill>
                  <a:schemeClr val="tx1"/>
                </a:solidFill>
                <a:latin typeface="幼圆" pitchFamily="49" charset="-122"/>
                <a:ea typeface="幼圆" pitchFamily="49" charset="-122"/>
              </a:rPr>
              <a:t>标</a:t>
            </a:r>
          </a:p>
          <a:p>
            <a:pPr algn="ctr" eaLnBrk="1" hangingPunct="1">
              <a:spcBef>
                <a:spcPct val="0"/>
              </a:spcBef>
              <a:buClrTx/>
              <a:buSzTx/>
              <a:buFontTx/>
              <a:buNone/>
            </a:pPr>
            <a:r>
              <a:rPr lang="zh-CN" altLang="en-US" sz="2600" b="1" dirty="0">
                <a:solidFill>
                  <a:schemeClr val="tx1"/>
                </a:solidFill>
                <a:latin typeface="幼圆" pitchFamily="49" charset="-122"/>
                <a:ea typeface="幼圆" pitchFamily="49" charset="-122"/>
              </a:rPr>
              <a:t>分</a:t>
            </a:r>
          </a:p>
          <a:p>
            <a:pPr algn="ctr" eaLnBrk="1" hangingPunct="1">
              <a:spcBef>
                <a:spcPct val="0"/>
              </a:spcBef>
              <a:buClrTx/>
              <a:buSzTx/>
              <a:buFontTx/>
              <a:buNone/>
            </a:pPr>
            <a:r>
              <a:rPr lang="zh-CN" altLang="en-US" sz="2600" b="1" dirty="0">
                <a:solidFill>
                  <a:schemeClr val="tx1"/>
                </a:solidFill>
                <a:latin typeface="幼圆" pitchFamily="49" charset="-122"/>
                <a:ea typeface="幼圆" pitchFamily="49" charset="-122"/>
              </a:rPr>
              <a:t>类</a:t>
            </a:r>
          </a:p>
        </p:txBody>
      </p:sp>
      <p:sp>
        <p:nvSpPr>
          <p:cNvPr id="37956" name="Text Box 68">
            <a:extLst>
              <a:ext uri="{FF2B5EF4-FFF2-40B4-BE49-F238E27FC236}">
                <a16:creationId xmlns:a16="http://schemas.microsoft.com/office/drawing/2014/main" id="{C605B12F-1B5A-A38B-81BE-D0CACE217734}"/>
              </a:ext>
            </a:extLst>
          </p:cNvPr>
          <p:cNvSpPr txBox="1">
            <a:spLocks noChangeArrowheads="1"/>
          </p:cNvSpPr>
          <p:nvPr/>
        </p:nvSpPr>
        <p:spPr bwMode="auto">
          <a:xfrm>
            <a:off x="2852739" y="2206625"/>
            <a:ext cx="2363787" cy="801688"/>
          </a:xfrm>
          <a:prstGeom prst="rect">
            <a:avLst/>
          </a:prstGeom>
          <a:gradFill rotWithShape="1">
            <a:gsLst>
              <a:gs pos="0">
                <a:srgbClr val="DBD7DF"/>
              </a:gs>
              <a:gs pos="100000">
                <a:srgbClr val="FFFFFF"/>
              </a:gs>
            </a:gsLst>
            <a:path path="shape">
              <a:fillToRect l="50000" t="50000" r="50000" b="50000"/>
            </a:path>
          </a:gradFill>
          <a:ln>
            <a:noFill/>
          </a:ln>
          <a:effectLst/>
          <a:extLst>
            <a:ext uri="{91240B29-F687-4F45-9708-019B960494DF}">
              <a14:hiddenLine xmlns:a14="http://schemas.microsoft.com/office/drawing/2010/main" w="57150" algn="ctr">
                <a:solidFill>
                  <a:srgbClr val="B5C5C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70000"/>
              </a:lnSpc>
              <a:spcBef>
                <a:spcPct val="50000"/>
              </a:spcBef>
              <a:buClrTx/>
              <a:buSzTx/>
              <a:buFontTx/>
              <a:buNone/>
            </a:pPr>
            <a:r>
              <a:rPr lang="zh-CN" altLang="en-US" sz="2200" b="1" dirty="0">
                <a:solidFill>
                  <a:schemeClr val="tx1"/>
                </a:solidFill>
                <a:latin typeface="幼圆" pitchFamily="49" charset="-122"/>
                <a:ea typeface="幼圆" pitchFamily="49" charset="-122"/>
              </a:rPr>
              <a:t>静态指标</a:t>
            </a:r>
          </a:p>
          <a:p>
            <a:pPr algn="ctr" eaLnBrk="1" hangingPunct="1">
              <a:lnSpc>
                <a:spcPct val="70000"/>
              </a:lnSpc>
              <a:spcBef>
                <a:spcPct val="50000"/>
              </a:spcBef>
              <a:buClrTx/>
              <a:buSzTx/>
              <a:buFontTx/>
              <a:buNone/>
            </a:pPr>
            <a:r>
              <a:rPr lang="en-US" altLang="zh-CN" sz="1800" dirty="0">
                <a:solidFill>
                  <a:schemeClr val="tx1"/>
                </a:solidFill>
                <a:latin typeface="隶书" pitchFamily="49" charset="-122"/>
              </a:rPr>
              <a:t>(</a:t>
            </a:r>
            <a:r>
              <a:rPr lang="zh-CN" altLang="en-US" sz="1800" dirty="0">
                <a:solidFill>
                  <a:schemeClr val="tx1"/>
                </a:solidFill>
                <a:latin typeface="隶书" pitchFamily="49" charset="-122"/>
              </a:rPr>
              <a:t>不考虑资金时间价值</a:t>
            </a:r>
            <a:r>
              <a:rPr lang="en-US" altLang="zh-CN" sz="1800" dirty="0">
                <a:solidFill>
                  <a:schemeClr val="tx1"/>
                </a:solidFill>
                <a:latin typeface="隶书" pitchFamily="49" charset="-122"/>
              </a:rPr>
              <a:t>)</a:t>
            </a:r>
          </a:p>
        </p:txBody>
      </p:sp>
      <p:sp>
        <p:nvSpPr>
          <p:cNvPr id="37957" name="Text Box 69">
            <a:extLst>
              <a:ext uri="{FF2B5EF4-FFF2-40B4-BE49-F238E27FC236}">
                <a16:creationId xmlns:a16="http://schemas.microsoft.com/office/drawing/2014/main" id="{1D2B3852-2184-D06A-4BF7-8E1CF4BE4557}"/>
              </a:ext>
            </a:extLst>
          </p:cNvPr>
          <p:cNvSpPr txBox="1">
            <a:spLocks noChangeArrowheads="1"/>
          </p:cNvSpPr>
          <p:nvPr/>
        </p:nvSpPr>
        <p:spPr bwMode="auto">
          <a:xfrm>
            <a:off x="5734051" y="1557339"/>
            <a:ext cx="1368425" cy="711220"/>
          </a:xfrm>
          <a:prstGeom prst="rect">
            <a:avLst/>
          </a:prstGeom>
          <a:gradFill rotWithShape="1">
            <a:gsLst>
              <a:gs pos="0">
                <a:srgbClr val="036D7B">
                  <a:alpha val="41000"/>
                </a:srgbClr>
              </a:gs>
              <a:gs pos="50000">
                <a:srgbClr val="036D7B">
                  <a:gamma/>
                  <a:tint val="0"/>
                  <a:invGamma/>
                </a:srgbClr>
              </a:gs>
              <a:gs pos="100000">
                <a:srgbClr val="036D7B">
                  <a:alpha val="41000"/>
                </a:srgbClr>
              </a:gs>
            </a:gsLst>
            <a:lin ang="0" scaled="1"/>
          </a:gradFill>
          <a:ln>
            <a:noFill/>
          </a:ln>
          <a:effec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lnSpc>
                <a:spcPct val="75000"/>
              </a:lnSpc>
              <a:spcBef>
                <a:spcPct val="50000"/>
              </a:spcBef>
            </a:pPr>
            <a:r>
              <a:rPr kumimoji="1" lang="zh-CN" altLang="en-US" sz="2000" b="1" dirty="0">
                <a:latin typeface="幼圆" pitchFamily="49" charset="-122"/>
                <a:ea typeface="幼圆" pitchFamily="49" charset="-122"/>
              </a:rPr>
              <a:t>盈利能力</a:t>
            </a:r>
          </a:p>
          <a:p>
            <a:pPr algn="ctr" eaLnBrk="1" hangingPunct="1">
              <a:lnSpc>
                <a:spcPct val="75000"/>
              </a:lnSpc>
              <a:spcBef>
                <a:spcPct val="50000"/>
              </a:spcBef>
            </a:pPr>
            <a:r>
              <a:rPr kumimoji="1" lang="zh-CN" altLang="en-US" sz="2000" b="1" dirty="0">
                <a:latin typeface="幼圆" pitchFamily="49" charset="-122"/>
                <a:ea typeface="幼圆" pitchFamily="49" charset="-122"/>
              </a:rPr>
              <a:t>分析指标</a:t>
            </a:r>
          </a:p>
        </p:txBody>
      </p:sp>
      <p:sp>
        <p:nvSpPr>
          <p:cNvPr id="37958" name="Text Box 70">
            <a:extLst>
              <a:ext uri="{FF2B5EF4-FFF2-40B4-BE49-F238E27FC236}">
                <a16:creationId xmlns:a16="http://schemas.microsoft.com/office/drawing/2014/main" id="{BEE4AC0D-F914-08F4-C140-866E0C47F7DC}"/>
              </a:ext>
            </a:extLst>
          </p:cNvPr>
          <p:cNvSpPr txBox="1">
            <a:spLocks noChangeArrowheads="1"/>
          </p:cNvSpPr>
          <p:nvPr/>
        </p:nvSpPr>
        <p:spPr bwMode="auto">
          <a:xfrm>
            <a:off x="5734051" y="2781300"/>
            <a:ext cx="1368425" cy="711220"/>
          </a:xfrm>
          <a:prstGeom prst="rect">
            <a:avLst/>
          </a:prstGeom>
          <a:gradFill rotWithShape="1">
            <a:gsLst>
              <a:gs pos="0">
                <a:srgbClr val="036D7B">
                  <a:alpha val="41000"/>
                </a:srgbClr>
              </a:gs>
              <a:gs pos="50000">
                <a:srgbClr val="036D7B">
                  <a:gamma/>
                  <a:tint val="0"/>
                  <a:invGamma/>
                </a:srgbClr>
              </a:gs>
              <a:gs pos="100000">
                <a:srgbClr val="036D7B">
                  <a:alpha val="41000"/>
                </a:srgbClr>
              </a:gs>
            </a:gsLst>
            <a:lin ang="0" scaled="1"/>
          </a:gradFill>
          <a:ln>
            <a:noFill/>
          </a:ln>
          <a:effec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lnSpc>
                <a:spcPct val="75000"/>
              </a:lnSpc>
              <a:spcBef>
                <a:spcPct val="50000"/>
              </a:spcBef>
            </a:pPr>
            <a:r>
              <a:rPr kumimoji="1" lang="zh-CN" altLang="en-US" sz="2000" b="1" dirty="0">
                <a:latin typeface="幼圆" pitchFamily="49" charset="-122"/>
                <a:ea typeface="幼圆" pitchFamily="49" charset="-122"/>
              </a:rPr>
              <a:t>清偿能力</a:t>
            </a:r>
          </a:p>
          <a:p>
            <a:pPr algn="ctr" eaLnBrk="1" hangingPunct="1">
              <a:lnSpc>
                <a:spcPct val="75000"/>
              </a:lnSpc>
              <a:spcBef>
                <a:spcPct val="50000"/>
              </a:spcBef>
            </a:pPr>
            <a:r>
              <a:rPr kumimoji="1" lang="zh-CN" altLang="en-US" sz="2000" b="1" dirty="0">
                <a:latin typeface="幼圆" pitchFamily="49" charset="-122"/>
                <a:ea typeface="幼圆" pitchFamily="49" charset="-122"/>
              </a:rPr>
              <a:t>分析指标</a:t>
            </a:r>
          </a:p>
        </p:txBody>
      </p:sp>
      <p:sp>
        <p:nvSpPr>
          <p:cNvPr id="37959" name="Text Box 71">
            <a:extLst>
              <a:ext uri="{FF2B5EF4-FFF2-40B4-BE49-F238E27FC236}">
                <a16:creationId xmlns:a16="http://schemas.microsoft.com/office/drawing/2014/main" id="{9F9CACF0-BDB8-727F-02F2-F6080DC79BE5}"/>
              </a:ext>
            </a:extLst>
          </p:cNvPr>
          <p:cNvSpPr txBox="1">
            <a:spLocks noChangeArrowheads="1"/>
          </p:cNvSpPr>
          <p:nvPr/>
        </p:nvSpPr>
        <p:spPr bwMode="auto">
          <a:xfrm>
            <a:off x="2927351" y="4581526"/>
            <a:ext cx="2232025" cy="792163"/>
          </a:xfrm>
          <a:prstGeom prst="rect">
            <a:avLst/>
          </a:prstGeom>
          <a:gradFill rotWithShape="1">
            <a:gsLst>
              <a:gs pos="0">
                <a:srgbClr val="DBD7DF"/>
              </a:gs>
              <a:gs pos="100000">
                <a:srgbClr val="FFFFFF"/>
              </a:gs>
            </a:gsLst>
            <a:path path="shape">
              <a:fillToRect l="50000" t="50000" r="50000" b="50000"/>
            </a:path>
          </a:gradFill>
          <a:ln>
            <a:noFill/>
          </a:ln>
          <a:effectLst/>
          <a:extLst>
            <a:ext uri="{91240B29-F687-4F45-9708-019B960494DF}">
              <a14:hiddenLine xmlns:a14="http://schemas.microsoft.com/office/drawing/2010/main" w="57150" algn="ctr">
                <a:solidFill>
                  <a:srgbClr val="B5C5C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70000"/>
              </a:lnSpc>
              <a:spcBef>
                <a:spcPct val="50000"/>
              </a:spcBef>
              <a:buClrTx/>
              <a:buSzTx/>
              <a:buFontTx/>
              <a:buNone/>
            </a:pPr>
            <a:r>
              <a:rPr lang="zh-CN" altLang="en-US" sz="2200" b="1" dirty="0">
                <a:solidFill>
                  <a:schemeClr val="tx1"/>
                </a:solidFill>
                <a:latin typeface="幼圆" pitchFamily="49" charset="-122"/>
                <a:ea typeface="幼圆" pitchFamily="49" charset="-122"/>
              </a:rPr>
              <a:t>动态指标</a:t>
            </a:r>
          </a:p>
          <a:p>
            <a:pPr algn="ctr" eaLnBrk="1" hangingPunct="1">
              <a:lnSpc>
                <a:spcPct val="70000"/>
              </a:lnSpc>
              <a:spcBef>
                <a:spcPct val="50000"/>
              </a:spcBef>
              <a:buClrTx/>
              <a:buSzTx/>
              <a:buFontTx/>
              <a:buNone/>
            </a:pPr>
            <a:r>
              <a:rPr lang="en-US" altLang="zh-CN" sz="1800" dirty="0">
                <a:solidFill>
                  <a:schemeClr val="tx1"/>
                </a:solidFill>
                <a:latin typeface="隶书" pitchFamily="49" charset="-122"/>
              </a:rPr>
              <a:t>(</a:t>
            </a:r>
            <a:r>
              <a:rPr lang="zh-CN" altLang="en-US" sz="1800" dirty="0">
                <a:solidFill>
                  <a:schemeClr val="tx1"/>
                </a:solidFill>
                <a:latin typeface="隶书" pitchFamily="49" charset="-122"/>
              </a:rPr>
              <a:t>考虑资金时间价值</a:t>
            </a:r>
            <a:r>
              <a:rPr lang="en-US" altLang="zh-CN" sz="1800" dirty="0">
                <a:solidFill>
                  <a:schemeClr val="tx1"/>
                </a:solidFill>
                <a:latin typeface="隶书" pitchFamily="49" charset="-122"/>
              </a:rPr>
              <a:t>)</a:t>
            </a:r>
          </a:p>
        </p:txBody>
      </p:sp>
      <p:grpSp>
        <p:nvGrpSpPr>
          <p:cNvPr id="37960" name="Group 72">
            <a:extLst>
              <a:ext uri="{FF2B5EF4-FFF2-40B4-BE49-F238E27FC236}">
                <a16:creationId xmlns:a16="http://schemas.microsoft.com/office/drawing/2014/main" id="{C582F8E8-DAB1-A17C-5BF6-733359ECA877}"/>
              </a:ext>
            </a:extLst>
          </p:cNvPr>
          <p:cNvGrpSpPr>
            <a:grpSpLocks/>
          </p:cNvGrpSpPr>
          <p:nvPr/>
        </p:nvGrpSpPr>
        <p:grpSpPr bwMode="auto">
          <a:xfrm>
            <a:off x="7534276" y="3789365"/>
            <a:ext cx="1749425" cy="687388"/>
            <a:chOff x="3334" y="2160"/>
            <a:chExt cx="1102" cy="433"/>
          </a:xfrm>
        </p:grpSpPr>
        <p:sp>
          <p:nvSpPr>
            <p:cNvPr id="7239" name="Text Box 73">
              <a:extLst>
                <a:ext uri="{FF2B5EF4-FFF2-40B4-BE49-F238E27FC236}">
                  <a16:creationId xmlns:a16="http://schemas.microsoft.com/office/drawing/2014/main" id="{E4C7F4E4-AF04-FB4C-A447-F3B7F7CA80C7}"/>
                </a:ext>
              </a:extLst>
            </p:cNvPr>
            <p:cNvSpPr txBox="1">
              <a:spLocks noChangeArrowheads="1"/>
            </p:cNvSpPr>
            <p:nvPr/>
          </p:nvSpPr>
          <p:spPr bwMode="auto">
            <a:xfrm>
              <a:off x="3334" y="2160"/>
              <a:ext cx="11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费用现值</a:t>
              </a:r>
              <a:r>
                <a:rPr lang="en-US" altLang="zh-CN" sz="2000" dirty="0">
                  <a:solidFill>
                    <a:schemeClr val="tx1"/>
                  </a:solidFill>
                  <a:latin typeface="隶书" pitchFamily="49" charset="-122"/>
                </a:rPr>
                <a:t>(PC)</a:t>
              </a:r>
            </a:p>
          </p:txBody>
        </p:sp>
        <p:sp>
          <p:nvSpPr>
            <p:cNvPr id="7240" name="Text Box 74">
              <a:extLst>
                <a:ext uri="{FF2B5EF4-FFF2-40B4-BE49-F238E27FC236}">
                  <a16:creationId xmlns:a16="http://schemas.microsoft.com/office/drawing/2014/main" id="{E95555CC-1CAE-6C8F-BFFD-95B79BD128F3}"/>
                </a:ext>
              </a:extLst>
            </p:cNvPr>
            <p:cNvSpPr txBox="1">
              <a:spLocks noChangeArrowheads="1"/>
            </p:cNvSpPr>
            <p:nvPr/>
          </p:nvSpPr>
          <p:spPr bwMode="auto">
            <a:xfrm>
              <a:off x="3334" y="2341"/>
              <a:ext cx="10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费用年值</a:t>
              </a:r>
              <a:r>
                <a:rPr lang="en-US" altLang="zh-CN" sz="2000" dirty="0">
                  <a:solidFill>
                    <a:schemeClr val="tx1"/>
                  </a:solidFill>
                  <a:latin typeface="隶书" pitchFamily="49" charset="-122"/>
                </a:rPr>
                <a:t>(AC)</a:t>
              </a:r>
            </a:p>
          </p:txBody>
        </p:sp>
      </p:grpSp>
      <p:grpSp>
        <p:nvGrpSpPr>
          <p:cNvPr id="37963" name="Group 75">
            <a:extLst>
              <a:ext uri="{FF2B5EF4-FFF2-40B4-BE49-F238E27FC236}">
                <a16:creationId xmlns:a16="http://schemas.microsoft.com/office/drawing/2014/main" id="{E6717722-380A-E565-03A3-AF2C59E7E971}"/>
              </a:ext>
            </a:extLst>
          </p:cNvPr>
          <p:cNvGrpSpPr>
            <a:grpSpLocks/>
          </p:cNvGrpSpPr>
          <p:nvPr/>
        </p:nvGrpSpPr>
        <p:grpSpPr bwMode="auto">
          <a:xfrm>
            <a:off x="7534275" y="2422526"/>
            <a:ext cx="2692400" cy="1273176"/>
            <a:chOff x="3361" y="1247"/>
            <a:chExt cx="1696" cy="802"/>
          </a:xfrm>
        </p:grpSpPr>
        <p:sp>
          <p:nvSpPr>
            <p:cNvPr id="7235" name="Text Box 76">
              <a:extLst>
                <a:ext uri="{FF2B5EF4-FFF2-40B4-BE49-F238E27FC236}">
                  <a16:creationId xmlns:a16="http://schemas.microsoft.com/office/drawing/2014/main" id="{C644D16D-45B7-1784-953D-1BE617CBD0D1}"/>
                </a:ext>
              </a:extLst>
            </p:cNvPr>
            <p:cNvSpPr txBox="1">
              <a:spLocks noChangeArrowheads="1"/>
            </p:cNvSpPr>
            <p:nvPr/>
          </p:nvSpPr>
          <p:spPr bwMode="auto">
            <a:xfrm>
              <a:off x="3361" y="1247"/>
              <a:ext cx="11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资产负债率</a:t>
              </a:r>
            </a:p>
          </p:txBody>
        </p:sp>
        <p:sp>
          <p:nvSpPr>
            <p:cNvPr id="7236" name="Text Box 77">
              <a:extLst>
                <a:ext uri="{FF2B5EF4-FFF2-40B4-BE49-F238E27FC236}">
                  <a16:creationId xmlns:a16="http://schemas.microsoft.com/office/drawing/2014/main" id="{75A5A9EE-F3D2-2EED-F9D6-8E43AA33D3D5}"/>
                </a:ext>
              </a:extLst>
            </p:cNvPr>
            <p:cNvSpPr txBox="1">
              <a:spLocks noChangeArrowheads="1"/>
            </p:cNvSpPr>
            <p:nvPr/>
          </p:nvSpPr>
          <p:spPr bwMode="auto">
            <a:xfrm>
              <a:off x="3379" y="1797"/>
              <a:ext cx="167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借款偿还期</a:t>
              </a:r>
              <a:r>
                <a:rPr lang="en-US" altLang="zh-CN" sz="2000" dirty="0">
                  <a:solidFill>
                    <a:schemeClr val="tx1"/>
                  </a:solidFill>
                  <a:latin typeface="隶书" pitchFamily="49" charset="-122"/>
                </a:rPr>
                <a:t>( P</a:t>
              </a:r>
              <a:r>
                <a:rPr lang="en-US" altLang="zh-CN" sz="2000" baseline="-25000" dirty="0">
                  <a:solidFill>
                    <a:schemeClr val="tx1"/>
                  </a:solidFill>
                  <a:latin typeface="隶书" pitchFamily="49" charset="-122"/>
                </a:rPr>
                <a:t>d</a:t>
              </a:r>
              <a:r>
                <a:rPr lang="en-US" altLang="zh-CN" sz="2000" dirty="0">
                  <a:solidFill>
                    <a:schemeClr val="tx1"/>
                  </a:solidFill>
                  <a:latin typeface="隶书" pitchFamily="49" charset="-122"/>
                </a:rPr>
                <a:t> )</a:t>
              </a:r>
            </a:p>
          </p:txBody>
        </p:sp>
        <p:sp>
          <p:nvSpPr>
            <p:cNvPr id="7237" name="Text Box 78">
              <a:extLst>
                <a:ext uri="{FF2B5EF4-FFF2-40B4-BE49-F238E27FC236}">
                  <a16:creationId xmlns:a16="http://schemas.microsoft.com/office/drawing/2014/main" id="{BF9D280F-9455-2FF0-52B9-E62FE5C1240F}"/>
                </a:ext>
              </a:extLst>
            </p:cNvPr>
            <p:cNvSpPr txBox="1">
              <a:spLocks noChangeArrowheads="1"/>
            </p:cNvSpPr>
            <p:nvPr/>
          </p:nvSpPr>
          <p:spPr bwMode="auto">
            <a:xfrm>
              <a:off x="3379" y="1616"/>
              <a:ext cx="108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偿债备付率</a:t>
              </a:r>
            </a:p>
          </p:txBody>
        </p:sp>
        <p:sp>
          <p:nvSpPr>
            <p:cNvPr id="7238" name="Text Box 79">
              <a:extLst>
                <a:ext uri="{FF2B5EF4-FFF2-40B4-BE49-F238E27FC236}">
                  <a16:creationId xmlns:a16="http://schemas.microsoft.com/office/drawing/2014/main" id="{5D732D32-220F-4DC0-8377-A26461430884}"/>
                </a:ext>
              </a:extLst>
            </p:cNvPr>
            <p:cNvSpPr txBox="1">
              <a:spLocks noChangeArrowheads="1"/>
            </p:cNvSpPr>
            <p:nvPr/>
          </p:nvSpPr>
          <p:spPr bwMode="auto">
            <a:xfrm>
              <a:off x="3379" y="1434"/>
              <a:ext cx="10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利息备付率</a:t>
              </a:r>
            </a:p>
          </p:txBody>
        </p:sp>
      </p:grpSp>
      <p:grpSp>
        <p:nvGrpSpPr>
          <p:cNvPr id="37968" name="Group 80">
            <a:extLst>
              <a:ext uri="{FF2B5EF4-FFF2-40B4-BE49-F238E27FC236}">
                <a16:creationId xmlns:a16="http://schemas.microsoft.com/office/drawing/2014/main" id="{1CC8D882-3A3D-2CBB-24C9-AC04FC1614AA}"/>
              </a:ext>
            </a:extLst>
          </p:cNvPr>
          <p:cNvGrpSpPr>
            <a:grpSpLocks/>
          </p:cNvGrpSpPr>
          <p:nvPr/>
        </p:nvGrpSpPr>
        <p:grpSpPr bwMode="auto">
          <a:xfrm>
            <a:off x="7534276" y="4581526"/>
            <a:ext cx="3133725" cy="1557338"/>
            <a:chOff x="3424" y="2704"/>
            <a:chExt cx="1974" cy="981"/>
          </a:xfrm>
        </p:grpSpPr>
        <p:sp>
          <p:nvSpPr>
            <p:cNvPr id="7230" name="Text Box 81">
              <a:extLst>
                <a:ext uri="{FF2B5EF4-FFF2-40B4-BE49-F238E27FC236}">
                  <a16:creationId xmlns:a16="http://schemas.microsoft.com/office/drawing/2014/main" id="{A78E4353-96BA-90A8-C91B-1C37BED18706}"/>
                </a:ext>
              </a:extLst>
            </p:cNvPr>
            <p:cNvSpPr txBox="1">
              <a:spLocks noChangeArrowheads="1"/>
            </p:cNvSpPr>
            <p:nvPr/>
          </p:nvSpPr>
          <p:spPr bwMode="auto">
            <a:xfrm>
              <a:off x="3424" y="3067"/>
              <a:ext cx="159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净年值</a:t>
              </a:r>
              <a:r>
                <a:rPr lang="en-US" altLang="zh-CN" sz="2000" dirty="0">
                  <a:solidFill>
                    <a:schemeClr val="tx1"/>
                  </a:solidFill>
                  <a:latin typeface="隶书" pitchFamily="49" charset="-122"/>
                </a:rPr>
                <a:t>(NAV)</a:t>
              </a:r>
            </a:p>
          </p:txBody>
        </p:sp>
        <p:sp>
          <p:nvSpPr>
            <p:cNvPr id="7231" name="Text Box 82">
              <a:extLst>
                <a:ext uri="{FF2B5EF4-FFF2-40B4-BE49-F238E27FC236}">
                  <a16:creationId xmlns:a16="http://schemas.microsoft.com/office/drawing/2014/main" id="{A1EE6ECD-8466-CA2B-467E-43328239B4E7}"/>
                </a:ext>
              </a:extLst>
            </p:cNvPr>
            <p:cNvSpPr txBox="1">
              <a:spLocks noChangeArrowheads="1"/>
            </p:cNvSpPr>
            <p:nvPr/>
          </p:nvSpPr>
          <p:spPr bwMode="auto">
            <a:xfrm>
              <a:off x="3424" y="3249"/>
              <a:ext cx="16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内部收益率</a:t>
              </a:r>
              <a:r>
                <a:rPr lang="en-US" altLang="zh-CN" sz="2000" dirty="0">
                  <a:solidFill>
                    <a:schemeClr val="tx1"/>
                  </a:solidFill>
                  <a:latin typeface="隶书" pitchFamily="49" charset="-122"/>
                </a:rPr>
                <a:t>(IRR)</a:t>
              </a:r>
            </a:p>
          </p:txBody>
        </p:sp>
        <p:sp>
          <p:nvSpPr>
            <p:cNvPr id="7232" name="Text Box 83">
              <a:extLst>
                <a:ext uri="{FF2B5EF4-FFF2-40B4-BE49-F238E27FC236}">
                  <a16:creationId xmlns:a16="http://schemas.microsoft.com/office/drawing/2014/main" id="{CF3F903B-E258-8103-851B-72F72346C3B3}"/>
                </a:ext>
              </a:extLst>
            </p:cNvPr>
            <p:cNvSpPr txBox="1">
              <a:spLocks noChangeArrowheads="1"/>
            </p:cNvSpPr>
            <p:nvPr/>
          </p:nvSpPr>
          <p:spPr bwMode="auto">
            <a:xfrm>
              <a:off x="3424" y="3433"/>
              <a:ext cx="197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动态投资回收期</a:t>
              </a:r>
              <a:r>
                <a:rPr lang="en-US" altLang="zh-CN" sz="2000" dirty="0">
                  <a:solidFill>
                    <a:schemeClr val="tx1"/>
                  </a:solidFill>
                  <a:latin typeface="隶书" pitchFamily="49" charset="-122"/>
                </a:rPr>
                <a:t>( P</a:t>
              </a:r>
              <a:r>
                <a:rPr lang="en-US" altLang="zh-CN" sz="2000" baseline="-25000" dirty="0">
                  <a:solidFill>
                    <a:schemeClr val="tx1"/>
                  </a:solidFill>
                  <a:latin typeface="隶书" pitchFamily="49" charset="-122"/>
                </a:rPr>
                <a:t>t</a:t>
              </a:r>
              <a:r>
                <a:rPr lang="en-US" altLang="zh-CN" sz="2000" dirty="0">
                  <a:solidFill>
                    <a:schemeClr val="tx1"/>
                  </a:solidFill>
                  <a:latin typeface="幼圆" pitchFamily="49" charset="-122"/>
                  <a:ea typeface="幼圆" pitchFamily="49" charset="-122"/>
                </a:rPr>
                <a:t>′</a:t>
              </a:r>
              <a:r>
                <a:rPr lang="en-US" altLang="zh-CN" sz="2000" dirty="0">
                  <a:solidFill>
                    <a:schemeClr val="tx1"/>
                  </a:solidFill>
                  <a:latin typeface="隶书" pitchFamily="49" charset="-122"/>
                </a:rPr>
                <a:t>)</a:t>
              </a:r>
            </a:p>
          </p:txBody>
        </p:sp>
        <p:sp>
          <p:nvSpPr>
            <p:cNvPr id="7233" name="Text Box 84">
              <a:extLst>
                <a:ext uri="{FF2B5EF4-FFF2-40B4-BE49-F238E27FC236}">
                  <a16:creationId xmlns:a16="http://schemas.microsoft.com/office/drawing/2014/main" id="{A9C12C1E-0E15-7BFB-DA81-BE78D54DC06F}"/>
                </a:ext>
              </a:extLst>
            </p:cNvPr>
            <p:cNvSpPr txBox="1">
              <a:spLocks noChangeArrowheads="1"/>
            </p:cNvSpPr>
            <p:nvPr/>
          </p:nvSpPr>
          <p:spPr bwMode="auto">
            <a:xfrm>
              <a:off x="3424" y="2886"/>
              <a:ext cx="15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净现值指数</a:t>
              </a:r>
              <a:r>
                <a:rPr lang="en-US" altLang="zh-CN" sz="2000" dirty="0">
                  <a:solidFill>
                    <a:schemeClr val="tx1"/>
                  </a:solidFill>
                  <a:latin typeface="隶书" pitchFamily="49" charset="-122"/>
                </a:rPr>
                <a:t>(NPVI)</a:t>
              </a:r>
            </a:p>
          </p:txBody>
        </p:sp>
        <p:sp>
          <p:nvSpPr>
            <p:cNvPr id="7234" name="Text Box 85">
              <a:extLst>
                <a:ext uri="{FF2B5EF4-FFF2-40B4-BE49-F238E27FC236}">
                  <a16:creationId xmlns:a16="http://schemas.microsoft.com/office/drawing/2014/main" id="{B0B9B97B-DD42-D540-99DB-763E8D6CB6AC}"/>
                </a:ext>
              </a:extLst>
            </p:cNvPr>
            <p:cNvSpPr txBox="1">
              <a:spLocks noChangeArrowheads="1"/>
            </p:cNvSpPr>
            <p:nvPr/>
          </p:nvSpPr>
          <p:spPr bwMode="auto">
            <a:xfrm>
              <a:off x="3424" y="2704"/>
              <a:ext cx="156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净现值</a:t>
              </a:r>
              <a:r>
                <a:rPr lang="en-US" altLang="zh-CN" sz="2000" dirty="0">
                  <a:solidFill>
                    <a:schemeClr val="tx1"/>
                  </a:solidFill>
                  <a:latin typeface="隶书" pitchFamily="49" charset="-122"/>
                </a:rPr>
                <a:t>(NPV)</a:t>
              </a:r>
            </a:p>
          </p:txBody>
        </p:sp>
      </p:grpSp>
      <p:sp>
        <p:nvSpPr>
          <p:cNvPr id="37974" name="Text Box 86">
            <a:extLst>
              <a:ext uri="{FF2B5EF4-FFF2-40B4-BE49-F238E27FC236}">
                <a16:creationId xmlns:a16="http://schemas.microsoft.com/office/drawing/2014/main" id="{A9F28F6D-DF07-8DB7-6296-4C6584375210}"/>
              </a:ext>
            </a:extLst>
          </p:cNvPr>
          <p:cNvSpPr txBox="1">
            <a:spLocks noChangeArrowheads="1"/>
          </p:cNvSpPr>
          <p:nvPr/>
        </p:nvSpPr>
        <p:spPr bwMode="auto">
          <a:xfrm>
            <a:off x="5734050" y="5086350"/>
            <a:ext cx="1333500" cy="711220"/>
          </a:xfrm>
          <a:prstGeom prst="rect">
            <a:avLst/>
          </a:prstGeom>
          <a:gradFill rotWithShape="1">
            <a:gsLst>
              <a:gs pos="0">
                <a:srgbClr val="036D7B">
                  <a:alpha val="41000"/>
                </a:srgbClr>
              </a:gs>
              <a:gs pos="50000">
                <a:srgbClr val="036D7B">
                  <a:gamma/>
                  <a:tint val="0"/>
                  <a:invGamma/>
                </a:srgbClr>
              </a:gs>
              <a:gs pos="100000">
                <a:srgbClr val="036D7B">
                  <a:alpha val="41000"/>
                </a:srgbClr>
              </a:gs>
            </a:gsLst>
            <a:lin ang="0" scaled="1"/>
          </a:gradFill>
          <a:ln>
            <a:noFill/>
          </a:ln>
          <a:effec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lnSpc>
                <a:spcPct val="75000"/>
              </a:lnSpc>
              <a:spcBef>
                <a:spcPct val="50000"/>
              </a:spcBef>
            </a:pPr>
            <a:r>
              <a:rPr kumimoji="1" lang="zh-CN" altLang="en-US" sz="2000" b="1" dirty="0">
                <a:latin typeface="幼圆" pitchFamily="49" charset="-122"/>
                <a:ea typeface="幼圆" pitchFamily="49" charset="-122"/>
              </a:rPr>
              <a:t>盈利能力</a:t>
            </a:r>
          </a:p>
          <a:p>
            <a:pPr algn="ctr" eaLnBrk="1" hangingPunct="1">
              <a:lnSpc>
                <a:spcPct val="75000"/>
              </a:lnSpc>
              <a:spcBef>
                <a:spcPct val="50000"/>
              </a:spcBef>
            </a:pPr>
            <a:r>
              <a:rPr kumimoji="1" lang="zh-CN" altLang="en-US" sz="2000" b="1" dirty="0">
                <a:latin typeface="幼圆" pitchFamily="49" charset="-122"/>
                <a:ea typeface="幼圆" pitchFamily="49" charset="-122"/>
              </a:rPr>
              <a:t>分析指标</a:t>
            </a:r>
          </a:p>
        </p:txBody>
      </p:sp>
      <p:grpSp>
        <p:nvGrpSpPr>
          <p:cNvPr id="37975" name="Group 87">
            <a:extLst>
              <a:ext uri="{FF2B5EF4-FFF2-40B4-BE49-F238E27FC236}">
                <a16:creationId xmlns:a16="http://schemas.microsoft.com/office/drawing/2014/main" id="{629930E8-C419-2332-24D9-5FB53D908187}"/>
              </a:ext>
            </a:extLst>
          </p:cNvPr>
          <p:cNvGrpSpPr>
            <a:grpSpLocks/>
          </p:cNvGrpSpPr>
          <p:nvPr/>
        </p:nvGrpSpPr>
        <p:grpSpPr bwMode="auto">
          <a:xfrm>
            <a:off x="7173913" y="1485900"/>
            <a:ext cx="360362" cy="647700"/>
            <a:chOff x="3515" y="845"/>
            <a:chExt cx="227" cy="453"/>
          </a:xfrm>
        </p:grpSpPr>
        <p:sp>
          <p:nvSpPr>
            <p:cNvPr id="7226" name="Line 88">
              <a:extLst>
                <a:ext uri="{FF2B5EF4-FFF2-40B4-BE49-F238E27FC236}">
                  <a16:creationId xmlns:a16="http://schemas.microsoft.com/office/drawing/2014/main" id="{75BE9CE8-C69B-B06B-DBF1-05B18F9A9B4C}"/>
                </a:ext>
              </a:extLst>
            </p:cNvPr>
            <p:cNvSpPr>
              <a:spLocks noChangeShapeType="1"/>
            </p:cNvSpPr>
            <p:nvPr/>
          </p:nvSpPr>
          <p:spPr bwMode="gray">
            <a:xfrm>
              <a:off x="3651" y="845"/>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7" name="Line 89">
              <a:extLst>
                <a:ext uri="{FF2B5EF4-FFF2-40B4-BE49-F238E27FC236}">
                  <a16:creationId xmlns:a16="http://schemas.microsoft.com/office/drawing/2014/main" id="{D7ADC6D0-91CC-FE1A-8860-E137CD713665}"/>
                </a:ext>
              </a:extLst>
            </p:cNvPr>
            <p:cNvSpPr>
              <a:spLocks noChangeShapeType="1"/>
            </p:cNvSpPr>
            <p:nvPr/>
          </p:nvSpPr>
          <p:spPr bwMode="gray">
            <a:xfrm>
              <a:off x="3651" y="845"/>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8" name="Line 90">
              <a:extLst>
                <a:ext uri="{FF2B5EF4-FFF2-40B4-BE49-F238E27FC236}">
                  <a16:creationId xmlns:a16="http://schemas.microsoft.com/office/drawing/2014/main" id="{D9197457-B9D9-C594-3DAC-8E6D34F274E6}"/>
                </a:ext>
              </a:extLst>
            </p:cNvPr>
            <p:cNvSpPr>
              <a:spLocks noChangeShapeType="1"/>
            </p:cNvSpPr>
            <p:nvPr/>
          </p:nvSpPr>
          <p:spPr bwMode="gray">
            <a:xfrm>
              <a:off x="3651" y="1298"/>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9" name="Line 91">
              <a:extLst>
                <a:ext uri="{FF2B5EF4-FFF2-40B4-BE49-F238E27FC236}">
                  <a16:creationId xmlns:a16="http://schemas.microsoft.com/office/drawing/2014/main" id="{247922A0-8035-4231-EAE1-93538680365E}"/>
                </a:ext>
              </a:extLst>
            </p:cNvPr>
            <p:cNvSpPr>
              <a:spLocks noChangeShapeType="1"/>
            </p:cNvSpPr>
            <p:nvPr/>
          </p:nvSpPr>
          <p:spPr bwMode="gray">
            <a:xfrm>
              <a:off x="3515" y="1071"/>
              <a:ext cx="1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980" name="Group 92">
            <a:extLst>
              <a:ext uri="{FF2B5EF4-FFF2-40B4-BE49-F238E27FC236}">
                <a16:creationId xmlns:a16="http://schemas.microsoft.com/office/drawing/2014/main" id="{1FFE7B59-C24F-C8CB-192C-3DA12C1FFA1D}"/>
              </a:ext>
            </a:extLst>
          </p:cNvPr>
          <p:cNvGrpSpPr>
            <a:grpSpLocks/>
          </p:cNvGrpSpPr>
          <p:nvPr/>
        </p:nvGrpSpPr>
        <p:grpSpPr bwMode="auto">
          <a:xfrm>
            <a:off x="7173913" y="2638425"/>
            <a:ext cx="360362" cy="863600"/>
            <a:chOff x="3515" y="845"/>
            <a:chExt cx="227" cy="453"/>
          </a:xfrm>
        </p:grpSpPr>
        <p:sp>
          <p:nvSpPr>
            <p:cNvPr id="7222" name="Line 93">
              <a:extLst>
                <a:ext uri="{FF2B5EF4-FFF2-40B4-BE49-F238E27FC236}">
                  <a16:creationId xmlns:a16="http://schemas.microsoft.com/office/drawing/2014/main" id="{3409C85A-0210-1B0F-3FB2-27DEAA82E26D}"/>
                </a:ext>
              </a:extLst>
            </p:cNvPr>
            <p:cNvSpPr>
              <a:spLocks noChangeShapeType="1"/>
            </p:cNvSpPr>
            <p:nvPr/>
          </p:nvSpPr>
          <p:spPr bwMode="gray">
            <a:xfrm>
              <a:off x="3651" y="845"/>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3" name="Line 94">
              <a:extLst>
                <a:ext uri="{FF2B5EF4-FFF2-40B4-BE49-F238E27FC236}">
                  <a16:creationId xmlns:a16="http://schemas.microsoft.com/office/drawing/2014/main" id="{8DFAD8B2-D8A4-7A39-40A7-770E3CEAE494}"/>
                </a:ext>
              </a:extLst>
            </p:cNvPr>
            <p:cNvSpPr>
              <a:spLocks noChangeShapeType="1"/>
            </p:cNvSpPr>
            <p:nvPr/>
          </p:nvSpPr>
          <p:spPr bwMode="gray">
            <a:xfrm>
              <a:off x="3651" y="845"/>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4" name="Line 95">
              <a:extLst>
                <a:ext uri="{FF2B5EF4-FFF2-40B4-BE49-F238E27FC236}">
                  <a16:creationId xmlns:a16="http://schemas.microsoft.com/office/drawing/2014/main" id="{ECE80AE7-5443-98C5-D404-3CFCEE6DCC5C}"/>
                </a:ext>
              </a:extLst>
            </p:cNvPr>
            <p:cNvSpPr>
              <a:spLocks noChangeShapeType="1"/>
            </p:cNvSpPr>
            <p:nvPr/>
          </p:nvSpPr>
          <p:spPr bwMode="gray">
            <a:xfrm>
              <a:off x="3651" y="1298"/>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5" name="Line 96">
              <a:extLst>
                <a:ext uri="{FF2B5EF4-FFF2-40B4-BE49-F238E27FC236}">
                  <a16:creationId xmlns:a16="http://schemas.microsoft.com/office/drawing/2014/main" id="{3AEF1908-289B-9CF5-53B6-BD1BD3F8969D}"/>
                </a:ext>
              </a:extLst>
            </p:cNvPr>
            <p:cNvSpPr>
              <a:spLocks noChangeShapeType="1"/>
            </p:cNvSpPr>
            <p:nvPr/>
          </p:nvSpPr>
          <p:spPr bwMode="gray">
            <a:xfrm>
              <a:off x="3515" y="1071"/>
              <a:ext cx="1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985" name="Group 97">
            <a:extLst>
              <a:ext uri="{FF2B5EF4-FFF2-40B4-BE49-F238E27FC236}">
                <a16:creationId xmlns:a16="http://schemas.microsoft.com/office/drawing/2014/main" id="{4F94F74D-C65A-7FFA-D865-32C0E6B5E37C}"/>
              </a:ext>
            </a:extLst>
          </p:cNvPr>
          <p:cNvGrpSpPr>
            <a:grpSpLocks/>
          </p:cNvGrpSpPr>
          <p:nvPr/>
        </p:nvGrpSpPr>
        <p:grpSpPr bwMode="auto">
          <a:xfrm>
            <a:off x="7173913" y="4006850"/>
            <a:ext cx="360362" cy="287338"/>
            <a:chOff x="3515" y="845"/>
            <a:chExt cx="227" cy="453"/>
          </a:xfrm>
        </p:grpSpPr>
        <p:sp>
          <p:nvSpPr>
            <p:cNvPr id="7218" name="Line 98">
              <a:extLst>
                <a:ext uri="{FF2B5EF4-FFF2-40B4-BE49-F238E27FC236}">
                  <a16:creationId xmlns:a16="http://schemas.microsoft.com/office/drawing/2014/main" id="{22EFD18B-2444-482C-0CFB-3D8BE2709CE1}"/>
                </a:ext>
              </a:extLst>
            </p:cNvPr>
            <p:cNvSpPr>
              <a:spLocks noChangeShapeType="1"/>
            </p:cNvSpPr>
            <p:nvPr/>
          </p:nvSpPr>
          <p:spPr bwMode="gray">
            <a:xfrm>
              <a:off x="3651" y="845"/>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9" name="Line 99">
              <a:extLst>
                <a:ext uri="{FF2B5EF4-FFF2-40B4-BE49-F238E27FC236}">
                  <a16:creationId xmlns:a16="http://schemas.microsoft.com/office/drawing/2014/main" id="{47377347-0C69-9753-F1FD-69BFA5252219}"/>
                </a:ext>
              </a:extLst>
            </p:cNvPr>
            <p:cNvSpPr>
              <a:spLocks noChangeShapeType="1"/>
            </p:cNvSpPr>
            <p:nvPr/>
          </p:nvSpPr>
          <p:spPr bwMode="gray">
            <a:xfrm>
              <a:off x="3651" y="845"/>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0" name="Line 100">
              <a:extLst>
                <a:ext uri="{FF2B5EF4-FFF2-40B4-BE49-F238E27FC236}">
                  <a16:creationId xmlns:a16="http://schemas.microsoft.com/office/drawing/2014/main" id="{D1F2B215-1AF3-CB3D-4B55-F49326E2DAA5}"/>
                </a:ext>
              </a:extLst>
            </p:cNvPr>
            <p:cNvSpPr>
              <a:spLocks noChangeShapeType="1"/>
            </p:cNvSpPr>
            <p:nvPr/>
          </p:nvSpPr>
          <p:spPr bwMode="gray">
            <a:xfrm>
              <a:off x="3651" y="1298"/>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1" name="Line 101">
              <a:extLst>
                <a:ext uri="{FF2B5EF4-FFF2-40B4-BE49-F238E27FC236}">
                  <a16:creationId xmlns:a16="http://schemas.microsoft.com/office/drawing/2014/main" id="{F5DCA82D-DD07-6C16-18DC-545455885EB6}"/>
                </a:ext>
              </a:extLst>
            </p:cNvPr>
            <p:cNvSpPr>
              <a:spLocks noChangeShapeType="1"/>
            </p:cNvSpPr>
            <p:nvPr/>
          </p:nvSpPr>
          <p:spPr bwMode="gray">
            <a:xfrm>
              <a:off x="3515" y="1071"/>
              <a:ext cx="1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990" name="Group 102">
            <a:extLst>
              <a:ext uri="{FF2B5EF4-FFF2-40B4-BE49-F238E27FC236}">
                <a16:creationId xmlns:a16="http://schemas.microsoft.com/office/drawing/2014/main" id="{7C3E6C77-ACBD-5AE5-14A2-34341F0CDF4B}"/>
              </a:ext>
            </a:extLst>
          </p:cNvPr>
          <p:cNvGrpSpPr>
            <a:grpSpLocks/>
          </p:cNvGrpSpPr>
          <p:nvPr/>
        </p:nvGrpSpPr>
        <p:grpSpPr bwMode="auto">
          <a:xfrm>
            <a:off x="7173913" y="4797426"/>
            <a:ext cx="360362" cy="1152525"/>
            <a:chOff x="3515" y="845"/>
            <a:chExt cx="227" cy="453"/>
          </a:xfrm>
        </p:grpSpPr>
        <p:sp>
          <p:nvSpPr>
            <p:cNvPr id="7214" name="Line 103">
              <a:extLst>
                <a:ext uri="{FF2B5EF4-FFF2-40B4-BE49-F238E27FC236}">
                  <a16:creationId xmlns:a16="http://schemas.microsoft.com/office/drawing/2014/main" id="{31C418FD-E207-9553-1053-84DC8F29C3FA}"/>
                </a:ext>
              </a:extLst>
            </p:cNvPr>
            <p:cNvSpPr>
              <a:spLocks noChangeShapeType="1"/>
            </p:cNvSpPr>
            <p:nvPr/>
          </p:nvSpPr>
          <p:spPr bwMode="gray">
            <a:xfrm>
              <a:off x="3651" y="845"/>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5" name="Line 104">
              <a:extLst>
                <a:ext uri="{FF2B5EF4-FFF2-40B4-BE49-F238E27FC236}">
                  <a16:creationId xmlns:a16="http://schemas.microsoft.com/office/drawing/2014/main" id="{866B9107-F44D-2FDD-EDF4-FC20886DD5CA}"/>
                </a:ext>
              </a:extLst>
            </p:cNvPr>
            <p:cNvSpPr>
              <a:spLocks noChangeShapeType="1"/>
            </p:cNvSpPr>
            <p:nvPr/>
          </p:nvSpPr>
          <p:spPr bwMode="gray">
            <a:xfrm>
              <a:off x="3651" y="845"/>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6" name="Line 105">
              <a:extLst>
                <a:ext uri="{FF2B5EF4-FFF2-40B4-BE49-F238E27FC236}">
                  <a16:creationId xmlns:a16="http://schemas.microsoft.com/office/drawing/2014/main" id="{1E84252A-06CF-E4A8-EF9F-C1925063C077}"/>
                </a:ext>
              </a:extLst>
            </p:cNvPr>
            <p:cNvSpPr>
              <a:spLocks noChangeShapeType="1"/>
            </p:cNvSpPr>
            <p:nvPr/>
          </p:nvSpPr>
          <p:spPr bwMode="gray">
            <a:xfrm>
              <a:off x="3651" y="1298"/>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7" name="Line 106">
              <a:extLst>
                <a:ext uri="{FF2B5EF4-FFF2-40B4-BE49-F238E27FC236}">
                  <a16:creationId xmlns:a16="http://schemas.microsoft.com/office/drawing/2014/main" id="{367994BC-731E-13E8-F7EF-76F86E509F67}"/>
                </a:ext>
              </a:extLst>
            </p:cNvPr>
            <p:cNvSpPr>
              <a:spLocks noChangeShapeType="1"/>
            </p:cNvSpPr>
            <p:nvPr/>
          </p:nvSpPr>
          <p:spPr bwMode="gray">
            <a:xfrm>
              <a:off x="3515" y="1071"/>
              <a:ext cx="1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995" name="Group 107">
            <a:extLst>
              <a:ext uri="{FF2B5EF4-FFF2-40B4-BE49-F238E27FC236}">
                <a16:creationId xmlns:a16="http://schemas.microsoft.com/office/drawing/2014/main" id="{4EAE7F5E-7AFC-8B81-DD03-12B08A386DDF}"/>
              </a:ext>
            </a:extLst>
          </p:cNvPr>
          <p:cNvGrpSpPr>
            <a:grpSpLocks/>
          </p:cNvGrpSpPr>
          <p:nvPr/>
        </p:nvGrpSpPr>
        <p:grpSpPr bwMode="auto">
          <a:xfrm>
            <a:off x="5229226" y="1917700"/>
            <a:ext cx="360363" cy="1150938"/>
            <a:chOff x="3515" y="845"/>
            <a:chExt cx="227" cy="453"/>
          </a:xfrm>
        </p:grpSpPr>
        <p:sp>
          <p:nvSpPr>
            <p:cNvPr id="7210" name="Line 108">
              <a:extLst>
                <a:ext uri="{FF2B5EF4-FFF2-40B4-BE49-F238E27FC236}">
                  <a16:creationId xmlns:a16="http://schemas.microsoft.com/office/drawing/2014/main" id="{6F59B3BE-EF90-75A6-9898-7CCC02DF06AB}"/>
                </a:ext>
              </a:extLst>
            </p:cNvPr>
            <p:cNvSpPr>
              <a:spLocks noChangeShapeType="1"/>
            </p:cNvSpPr>
            <p:nvPr/>
          </p:nvSpPr>
          <p:spPr bwMode="gray">
            <a:xfrm>
              <a:off x="3651" y="845"/>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1" name="Line 109">
              <a:extLst>
                <a:ext uri="{FF2B5EF4-FFF2-40B4-BE49-F238E27FC236}">
                  <a16:creationId xmlns:a16="http://schemas.microsoft.com/office/drawing/2014/main" id="{EEB92875-B076-C653-5DEF-D5729A8014EC}"/>
                </a:ext>
              </a:extLst>
            </p:cNvPr>
            <p:cNvSpPr>
              <a:spLocks noChangeShapeType="1"/>
            </p:cNvSpPr>
            <p:nvPr/>
          </p:nvSpPr>
          <p:spPr bwMode="gray">
            <a:xfrm>
              <a:off x="3651" y="845"/>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2" name="Line 110">
              <a:extLst>
                <a:ext uri="{FF2B5EF4-FFF2-40B4-BE49-F238E27FC236}">
                  <a16:creationId xmlns:a16="http://schemas.microsoft.com/office/drawing/2014/main" id="{6C7A5B68-6E0F-FEEB-593B-AEBF597F132F}"/>
                </a:ext>
              </a:extLst>
            </p:cNvPr>
            <p:cNvSpPr>
              <a:spLocks noChangeShapeType="1"/>
            </p:cNvSpPr>
            <p:nvPr/>
          </p:nvSpPr>
          <p:spPr bwMode="gray">
            <a:xfrm>
              <a:off x="3651" y="1298"/>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3" name="Line 111">
              <a:extLst>
                <a:ext uri="{FF2B5EF4-FFF2-40B4-BE49-F238E27FC236}">
                  <a16:creationId xmlns:a16="http://schemas.microsoft.com/office/drawing/2014/main" id="{130D2B2F-52E8-1EDB-6C57-56033AA4FC98}"/>
                </a:ext>
              </a:extLst>
            </p:cNvPr>
            <p:cNvSpPr>
              <a:spLocks noChangeShapeType="1"/>
            </p:cNvSpPr>
            <p:nvPr/>
          </p:nvSpPr>
          <p:spPr bwMode="gray">
            <a:xfrm>
              <a:off x="3515" y="1071"/>
              <a:ext cx="1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000" name="Group 112">
            <a:extLst>
              <a:ext uri="{FF2B5EF4-FFF2-40B4-BE49-F238E27FC236}">
                <a16:creationId xmlns:a16="http://schemas.microsoft.com/office/drawing/2014/main" id="{08E9B355-A82F-9B3D-5CEB-74A21735F723}"/>
              </a:ext>
            </a:extLst>
          </p:cNvPr>
          <p:cNvGrpSpPr>
            <a:grpSpLocks/>
          </p:cNvGrpSpPr>
          <p:nvPr/>
        </p:nvGrpSpPr>
        <p:grpSpPr bwMode="auto">
          <a:xfrm>
            <a:off x="5229226" y="4149725"/>
            <a:ext cx="360363" cy="1296988"/>
            <a:chOff x="3515" y="845"/>
            <a:chExt cx="227" cy="453"/>
          </a:xfrm>
        </p:grpSpPr>
        <p:sp>
          <p:nvSpPr>
            <p:cNvPr id="7206" name="Line 113">
              <a:extLst>
                <a:ext uri="{FF2B5EF4-FFF2-40B4-BE49-F238E27FC236}">
                  <a16:creationId xmlns:a16="http://schemas.microsoft.com/office/drawing/2014/main" id="{ECA772B9-B3DC-89D3-F1E8-681CA5ED5268}"/>
                </a:ext>
              </a:extLst>
            </p:cNvPr>
            <p:cNvSpPr>
              <a:spLocks noChangeShapeType="1"/>
            </p:cNvSpPr>
            <p:nvPr/>
          </p:nvSpPr>
          <p:spPr bwMode="gray">
            <a:xfrm>
              <a:off x="3651" y="845"/>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7" name="Line 114">
              <a:extLst>
                <a:ext uri="{FF2B5EF4-FFF2-40B4-BE49-F238E27FC236}">
                  <a16:creationId xmlns:a16="http://schemas.microsoft.com/office/drawing/2014/main" id="{91A608BD-65E1-8CE5-D8A0-67A973ABBA29}"/>
                </a:ext>
              </a:extLst>
            </p:cNvPr>
            <p:cNvSpPr>
              <a:spLocks noChangeShapeType="1"/>
            </p:cNvSpPr>
            <p:nvPr/>
          </p:nvSpPr>
          <p:spPr bwMode="gray">
            <a:xfrm>
              <a:off x="3651" y="845"/>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8" name="Line 115">
              <a:extLst>
                <a:ext uri="{FF2B5EF4-FFF2-40B4-BE49-F238E27FC236}">
                  <a16:creationId xmlns:a16="http://schemas.microsoft.com/office/drawing/2014/main" id="{D37EE1D8-8042-9904-D06B-A30C57BADAB9}"/>
                </a:ext>
              </a:extLst>
            </p:cNvPr>
            <p:cNvSpPr>
              <a:spLocks noChangeShapeType="1"/>
            </p:cNvSpPr>
            <p:nvPr/>
          </p:nvSpPr>
          <p:spPr bwMode="gray">
            <a:xfrm>
              <a:off x="3651" y="1298"/>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9" name="Line 116">
              <a:extLst>
                <a:ext uri="{FF2B5EF4-FFF2-40B4-BE49-F238E27FC236}">
                  <a16:creationId xmlns:a16="http://schemas.microsoft.com/office/drawing/2014/main" id="{E8B21BDC-14FC-462C-3177-85C3D9CC6C79}"/>
                </a:ext>
              </a:extLst>
            </p:cNvPr>
            <p:cNvSpPr>
              <a:spLocks noChangeShapeType="1"/>
            </p:cNvSpPr>
            <p:nvPr/>
          </p:nvSpPr>
          <p:spPr bwMode="gray">
            <a:xfrm>
              <a:off x="3515" y="1071"/>
              <a:ext cx="1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005" name="Text Box 117">
            <a:extLst>
              <a:ext uri="{FF2B5EF4-FFF2-40B4-BE49-F238E27FC236}">
                <a16:creationId xmlns:a16="http://schemas.microsoft.com/office/drawing/2014/main" id="{F51C9E6E-383E-2C2C-54B7-6AE99B39099F}"/>
              </a:ext>
            </a:extLst>
          </p:cNvPr>
          <p:cNvSpPr txBox="1">
            <a:spLocks noChangeArrowheads="1"/>
          </p:cNvSpPr>
          <p:nvPr/>
        </p:nvSpPr>
        <p:spPr bwMode="auto">
          <a:xfrm>
            <a:off x="5734050" y="3862389"/>
            <a:ext cx="1333500" cy="711220"/>
          </a:xfrm>
          <a:prstGeom prst="rect">
            <a:avLst/>
          </a:prstGeom>
          <a:gradFill rotWithShape="1">
            <a:gsLst>
              <a:gs pos="0">
                <a:srgbClr val="036D7B">
                  <a:alpha val="41000"/>
                </a:srgbClr>
              </a:gs>
              <a:gs pos="50000">
                <a:srgbClr val="036D7B">
                  <a:gamma/>
                  <a:tint val="0"/>
                  <a:invGamma/>
                </a:srgbClr>
              </a:gs>
              <a:gs pos="100000">
                <a:srgbClr val="036D7B">
                  <a:alpha val="41000"/>
                </a:srgbClr>
              </a:gs>
            </a:gsLst>
            <a:lin ang="0" scaled="1"/>
          </a:gradFill>
          <a:ln>
            <a:noFill/>
          </a:ln>
          <a:effec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lnSpc>
                <a:spcPct val="75000"/>
              </a:lnSpc>
              <a:spcBef>
                <a:spcPct val="50000"/>
              </a:spcBef>
            </a:pPr>
            <a:r>
              <a:rPr kumimoji="1" lang="zh-CN" altLang="en-US" sz="2000" b="1" dirty="0">
                <a:latin typeface="幼圆" pitchFamily="49" charset="-122"/>
                <a:ea typeface="幼圆" pitchFamily="49" charset="-122"/>
              </a:rPr>
              <a:t>费用评价</a:t>
            </a:r>
          </a:p>
          <a:p>
            <a:pPr algn="ctr" eaLnBrk="1" hangingPunct="1">
              <a:lnSpc>
                <a:spcPct val="75000"/>
              </a:lnSpc>
              <a:spcBef>
                <a:spcPct val="50000"/>
              </a:spcBef>
            </a:pPr>
            <a:r>
              <a:rPr kumimoji="1" lang="zh-CN" altLang="en-US" sz="2000" b="1" dirty="0">
                <a:latin typeface="幼圆" pitchFamily="49" charset="-122"/>
                <a:ea typeface="幼圆" pitchFamily="49" charset="-122"/>
              </a:rPr>
              <a:t>分析指标</a:t>
            </a:r>
          </a:p>
        </p:txBody>
      </p:sp>
      <p:grpSp>
        <p:nvGrpSpPr>
          <p:cNvPr id="38006" name="Group 118">
            <a:extLst>
              <a:ext uri="{FF2B5EF4-FFF2-40B4-BE49-F238E27FC236}">
                <a16:creationId xmlns:a16="http://schemas.microsoft.com/office/drawing/2014/main" id="{A0386E9D-DA74-140B-5401-B35CF3AAB0A9}"/>
              </a:ext>
            </a:extLst>
          </p:cNvPr>
          <p:cNvGrpSpPr>
            <a:grpSpLocks/>
          </p:cNvGrpSpPr>
          <p:nvPr/>
        </p:nvGrpSpPr>
        <p:grpSpPr bwMode="auto">
          <a:xfrm>
            <a:off x="2565401" y="2493963"/>
            <a:ext cx="360363" cy="2303462"/>
            <a:chOff x="3515" y="845"/>
            <a:chExt cx="227" cy="453"/>
          </a:xfrm>
        </p:grpSpPr>
        <p:sp>
          <p:nvSpPr>
            <p:cNvPr id="7202" name="Line 119">
              <a:extLst>
                <a:ext uri="{FF2B5EF4-FFF2-40B4-BE49-F238E27FC236}">
                  <a16:creationId xmlns:a16="http://schemas.microsoft.com/office/drawing/2014/main" id="{FA67785E-B8D6-AB4F-FE11-B2F3A35A45EF}"/>
                </a:ext>
              </a:extLst>
            </p:cNvPr>
            <p:cNvSpPr>
              <a:spLocks noChangeShapeType="1"/>
            </p:cNvSpPr>
            <p:nvPr/>
          </p:nvSpPr>
          <p:spPr bwMode="gray">
            <a:xfrm>
              <a:off x="3651" y="845"/>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3" name="Line 120">
              <a:extLst>
                <a:ext uri="{FF2B5EF4-FFF2-40B4-BE49-F238E27FC236}">
                  <a16:creationId xmlns:a16="http://schemas.microsoft.com/office/drawing/2014/main" id="{2EDE2253-72EC-D3FF-C5D9-29EBD4EB5989}"/>
                </a:ext>
              </a:extLst>
            </p:cNvPr>
            <p:cNvSpPr>
              <a:spLocks noChangeShapeType="1"/>
            </p:cNvSpPr>
            <p:nvPr/>
          </p:nvSpPr>
          <p:spPr bwMode="gray">
            <a:xfrm>
              <a:off x="3651" y="845"/>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4" name="Line 121">
              <a:extLst>
                <a:ext uri="{FF2B5EF4-FFF2-40B4-BE49-F238E27FC236}">
                  <a16:creationId xmlns:a16="http://schemas.microsoft.com/office/drawing/2014/main" id="{7E0FF50D-142A-9A83-9606-447E80BACE4B}"/>
                </a:ext>
              </a:extLst>
            </p:cNvPr>
            <p:cNvSpPr>
              <a:spLocks noChangeShapeType="1"/>
            </p:cNvSpPr>
            <p:nvPr/>
          </p:nvSpPr>
          <p:spPr bwMode="gray">
            <a:xfrm>
              <a:off x="3651" y="1298"/>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5" name="Line 122">
              <a:extLst>
                <a:ext uri="{FF2B5EF4-FFF2-40B4-BE49-F238E27FC236}">
                  <a16:creationId xmlns:a16="http://schemas.microsoft.com/office/drawing/2014/main" id="{C98A5EE7-5479-6B00-FCCA-1133BB0118C2}"/>
                </a:ext>
              </a:extLst>
            </p:cNvPr>
            <p:cNvSpPr>
              <a:spLocks noChangeShapeType="1"/>
            </p:cNvSpPr>
            <p:nvPr/>
          </p:nvSpPr>
          <p:spPr bwMode="gray">
            <a:xfrm>
              <a:off x="3515" y="1071"/>
              <a:ext cx="1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7955"/>
                                        </p:tgtEl>
                                        <p:attrNameLst>
                                          <p:attrName>style.visibility</p:attrName>
                                        </p:attrNameLst>
                                      </p:cBhvr>
                                      <p:to>
                                        <p:strVal val="visible"/>
                                      </p:to>
                                    </p:set>
                                    <p:animEffect transition="in" filter="slide(fromLeft)">
                                      <p:cBhvr>
                                        <p:cTn id="7" dur="500"/>
                                        <p:tgtEl>
                                          <p:spTgt spid="37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8006"/>
                                        </p:tgtEl>
                                        <p:attrNameLst>
                                          <p:attrName>style.visibility</p:attrName>
                                        </p:attrNameLst>
                                      </p:cBhvr>
                                      <p:to>
                                        <p:strVal val="visible"/>
                                      </p:to>
                                    </p:set>
                                    <p:animEffect transition="in" filter="slide(fromLeft)">
                                      <p:cBhvr>
                                        <p:cTn id="12" dur="1000"/>
                                        <p:tgtEl>
                                          <p:spTgt spid="38006"/>
                                        </p:tgtEl>
                                      </p:cBhvr>
                                    </p:animEffect>
                                  </p:childTnLst>
                                </p:cTn>
                              </p:par>
                              <p:par>
                                <p:cTn id="13" presetID="12" presetClass="entr" presetSubtype="8" fill="hold" nodeType="withEffect">
                                  <p:stCondLst>
                                    <p:cond delay="0"/>
                                  </p:stCondLst>
                                  <p:childTnLst>
                                    <p:set>
                                      <p:cBhvr>
                                        <p:cTn id="14" dur="1" fill="hold">
                                          <p:stCondLst>
                                            <p:cond delay="0"/>
                                          </p:stCondLst>
                                        </p:cTn>
                                        <p:tgtEl>
                                          <p:spTgt spid="37956"/>
                                        </p:tgtEl>
                                        <p:attrNameLst>
                                          <p:attrName>style.visibility</p:attrName>
                                        </p:attrNameLst>
                                      </p:cBhvr>
                                      <p:to>
                                        <p:strVal val="visible"/>
                                      </p:to>
                                    </p:set>
                                    <p:animEffect transition="in" filter="slide(fromLeft)">
                                      <p:cBhvr>
                                        <p:cTn id="15" dur="1000"/>
                                        <p:tgtEl>
                                          <p:spTgt spid="37956"/>
                                        </p:tgtEl>
                                      </p:cBhvr>
                                    </p:animEffect>
                                  </p:childTnLst>
                                </p:cTn>
                              </p:par>
                              <p:par>
                                <p:cTn id="16" presetID="12" presetClass="entr" presetSubtype="8" fill="hold" nodeType="withEffect">
                                  <p:stCondLst>
                                    <p:cond delay="0"/>
                                  </p:stCondLst>
                                  <p:childTnLst>
                                    <p:set>
                                      <p:cBhvr>
                                        <p:cTn id="17" dur="1" fill="hold">
                                          <p:stCondLst>
                                            <p:cond delay="0"/>
                                          </p:stCondLst>
                                        </p:cTn>
                                        <p:tgtEl>
                                          <p:spTgt spid="37959"/>
                                        </p:tgtEl>
                                        <p:attrNameLst>
                                          <p:attrName>style.visibility</p:attrName>
                                        </p:attrNameLst>
                                      </p:cBhvr>
                                      <p:to>
                                        <p:strVal val="visible"/>
                                      </p:to>
                                    </p:set>
                                    <p:animEffect transition="in" filter="slide(fromLeft)">
                                      <p:cBhvr>
                                        <p:cTn id="18" dur="1000"/>
                                        <p:tgtEl>
                                          <p:spTgt spid="3795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nodeType="clickEffect">
                                  <p:stCondLst>
                                    <p:cond delay="0"/>
                                  </p:stCondLst>
                                  <p:childTnLst>
                                    <p:set>
                                      <p:cBhvr>
                                        <p:cTn id="22" dur="1" fill="hold">
                                          <p:stCondLst>
                                            <p:cond delay="0"/>
                                          </p:stCondLst>
                                        </p:cTn>
                                        <p:tgtEl>
                                          <p:spTgt spid="37995"/>
                                        </p:tgtEl>
                                        <p:attrNameLst>
                                          <p:attrName>style.visibility</p:attrName>
                                        </p:attrNameLst>
                                      </p:cBhvr>
                                      <p:to>
                                        <p:strVal val="visible"/>
                                      </p:to>
                                    </p:set>
                                    <p:animEffect transition="in" filter="slide(fromLeft)">
                                      <p:cBhvr>
                                        <p:cTn id="23" dur="1000"/>
                                        <p:tgtEl>
                                          <p:spTgt spid="37995"/>
                                        </p:tgtEl>
                                      </p:cBhvr>
                                    </p:animEffect>
                                  </p:childTnLst>
                                </p:cTn>
                              </p:par>
                              <p:par>
                                <p:cTn id="24" presetID="12" presetClass="entr" presetSubtype="8" fill="hold" nodeType="withEffect">
                                  <p:stCondLst>
                                    <p:cond delay="0"/>
                                  </p:stCondLst>
                                  <p:childTnLst>
                                    <p:set>
                                      <p:cBhvr>
                                        <p:cTn id="25" dur="1" fill="hold">
                                          <p:stCondLst>
                                            <p:cond delay="0"/>
                                          </p:stCondLst>
                                        </p:cTn>
                                        <p:tgtEl>
                                          <p:spTgt spid="37957"/>
                                        </p:tgtEl>
                                        <p:attrNameLst>
                                          <p:attrName>style.visibility</p:attrName>
                                        </p:attrNameLst>
                                      </p:cBhvr>
                                      <p:to>
                                        <p:strVal val="visible"/>
                                      </p:to>
                                    </p:set>
                                    <p:animEffect transition="in" filter="slide(fromLeft)">
                                      <p:cBhvr>
                                        <p:cTn id="26" dur="1000"/>
                                        <p:tgtEl>
                                          <p:spTgt spid="37957"/>
                                        </p:tgtEl>
                                      </p:cBhvr>
                                    </p:animEffect>
                                  </p:childTnLst>
                                </p:cTn>
                              </p:par>
                              <p:par>
                                <p:cTn id="27" presetID="12" presetClass="entr" presetSubtype="8" fill="hold" nodeType="withEffect">
                                  <p:stCondLst>
                                    <p:cond delay="0"/>
                                  </p:stCondLst>
                                  <p:childTnLst>
                                    <p:set>
                                      <p:cBhvr>
                                        <p:cTn id="28" dur="1" fill="hold">
                                          <p:stCondLst>
                                            <p:cond delay="0"/>
                                          </p:stCondLst>
                                        </p:cTn>
                                        <p:tgtEl>
                                          <p:spTgt spid="37958"/>
                                        </p:tgtEl>
                                        <p:attrNameLst>
                                          <p:attrName>style.visibility</p:attrName>
                                        </p:attrNameLst>
                                      </p:cBhvr>
                                      <p:to>
                                        <p:strVal val="visible"/>
                                      </p:to>
                                    </p:set>
                                    <p:animEffect transition="in" filter="slide(fromLeft)">
                                      <p:cBhvr>
                                        <p:cTn id="29" dur="1000"/>
                                        <p:tgtEl>
                                          <p:spTgt spid="3795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8" fill="hold" nodeType="clickEffect">
                                  <p:stCondLst>
                                    <p:cond delay="0"/>
                                  </p:stCondLst>
                                  <p:childTnLst>
                                    <p:set>
                                      <p:cBhvr>
                                        <p:cTn id="33" dur="1" fill="hold">
                                          <p:stCondLst>
                                            <p:cond delay="0"/>
                                          </p:stCondLst>
                                        </p:cTn>
                                        <p:tgtEl>
                                          <p:spTgt spid="37950"/>
                                        </p:tgtEl>
                                        <p:attrNameLst>
                                          <p:attrName>style.visibility</p:attrName>
                                        </p:attrNameLst>
                                      </p:cBhvr>
                                      <p:to>
                                        <p:strVal val="visible"/>
                                      </p:to>
                                    </p:set>
                                    <p:animEffect transition="in" filter="slide(fromLeft)">
                                      <p:cBhvr>
                                        <p:cTn id="34" dur="1000"/>
                                        <p:tgtEl>
                                          <p:spTgt spid="37950"/>
                                        </p:tgtEl>
                                      </p:cBhvr>
                                    </p:animEffect>
                                  </p:childTnLst>
                                </p:cTn>
                              </p:par>
                              <p:par>
                                <p:cTn id="35" presetID="12" presetClass="entr" presetSubtype="8" fill="hold" nodeType="withEffect">
                                  <p:stCondLst>
                                    <p:cond delay="0"/>
                                  </p:stCondLst>
                                  <p:childTnLst>
                                    <p:set>
                                      <p:cBhvr>
                                        <p:cTn id="36" dur="1" fill="hold">
                                          <p:stCondLst>
                                            <p:cond delay="0"/>
                                          </p:stCondLst>
                                        </p:cTn>
                                        <p:tgtEl>
                                          <p:spTgt spid="37951"/>
                                        </p:tgtEl>
                                        <p:attrNameLst>
                                          <p:attrName>style.visibility</p:attrName>
                                        </p:attrNameLst>
                                      </p:cBhvr>
                                      <p:to>
                                        <p:strVal val="visible"/>
                                      </p:to>
                                    </p:set>
                                    <p:animEffect transition="in" filter="slide(fromLeft)">
                                      <p:cBhvr>
                                        <p:cTn id="37" dur="1000"/>
                                        <p:tgtEl>
                                          <p:spTgt spid="37951"/>
                                        </p:tgtEl>
                                      </p:cBhvr>
                                    </p:animEffect>
                                  </p:childTnLst>
                                </p:cTn>
                              </p:par>
                              <p:par>
                                <p:cTn id="38" presetID="12" presetClass="entr" presetSubtype="8" fill="hold" nodeType="withEffect">
                                  <p:stCondLst>
                                    <p:cond delay="0"/>
                                  </p:stCondLst>
                                  <p:childTnLst>
                                    <p:set>
                                      <p:cBhvr>
                                        <p:cTn id="39" dur="1" fill="hold">
                                          <p:stCondLst>
                                            <p:cond delay="0"/>
                                          </p:stCondLst>
                                        </p:cTn>
                                        <p:tgtEl>
                                          <p:spTgt spid="37975"/>
                                        </p:tgtEl>
                                        <p:attrNameLst>
                                          <p:attrName>style.visibility</p:attrName>
                                        </p:attrNameLst>
                                      </p:cBhvr>
                                      <p:to>
                                        <p:strVal val="visible"/>
                                      </p:to>
                                    </p:set>
                                    <p:animEffect transition="in" filter="slide(fromLeft)">
                                      <p:cBhvr>
                                        <p:cTn id="40" dur="1000"/>
                                        <p:tgtEl>
                                          <p:spTgt spid="3797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8" fill="hold" nodeType="clickEffect">
                                  <p:stCondLst>
                                    <p:cond delay="0"/>
                                  </p:stCondLst>
                                  <p:childTnLst>
                                    <p:set>
                                      <p:cBhvr>
                                        <p:cTn id="44" dur="1" fill="hold">
                                          <p:stCondLst>
                                            <p:cond delay="0"/>
                                          </p:stCondLst>
                                        </p:cTn>
                                        <p:tgtEl>
                                          <p:spTgt spid="37980"/>
                                        </p:tgtEl>
                                        <p:attrNameLst>
                                          <p:attrName>style.visibility</p:attrName>
                                        </p:attrNameLst>
                                      </p:cBhvr>
                                      <p:to>
                                        <p:strVal val="visible"/>
                                      </p:to>
                                    </p:set>
                                    <p:animEffect transition="in" filter="slide(fromLeft)">
                                      <p:cBhvr>
                                        <p:cTn id="45" dur="1000"/>
                                        <p:tgtEl>
                                          <p:spTgt spid="37980"/>
                                        </p:tgtEl>
                                      </p:cBhvr>
                                    </p:animEffect>
                                  </p:childTnLst>
                                </p:cTn>
                              </p:par>
                              <p:par>
                                <p:cTn id="46" presetID="12" presetClass="entr" presetSubtype="8" fill="hold" nodeType="withEffect">
                                  <p:stCondLst>
                                    <p:cond delay="0"/>
                                  </p:stCondLst>
                                  <p:childTnLst>
                                    <p:set>
                                      <p:cBhvr>
                                        <p:cTn id="47" dur="1" fill="hold">
                                          <p:stCondLst>
                                            <p:cond delay="0"/>
                                          </p:stCondLst>
                                        </p:cTn>
                                        <p:tgtEl>
                                          <p:spTgt spid="37947"/>
                                        </p:tgtEl>
                                        <p:attrNameLst>
                                          <p:attrName>style.visibility</p:attrName>
                                        </p:attrNameLst>
                                      </p:cBhvr>
                                      <p:to>
                                        <p:strVal val="visible"/>
                                      </p:to>
                                    </p:set>
                                    <p:animEffect transition="in" filter="slide(fromLeft)">
                                      <p:cBhvr>
                                        <p:cTn id="48" dur="1000"/>
                                        <p:tgtEl>
                                          <p:spTgt spid="37947"/>
                                        </p:tgtEl>
                                      </p:cBhvr>
                                    </p:animEffect>
                                  </p:childTnLst>
                                </p:cTn>
                              </p:par>
                              <p:par>
                                <p:cTn id="49" presetID="12" presetClass="entr" presetSubtype="8" fill="hold" nodeType="withEffect">
                                  <p:stCondLst>
                                    <p:cond delay="0"/>
                                  </p:stCondLst>
                                  <p:childTnLst>
                                    <p:set>
                                      <p:cBhvr>
                                        <p:cTn id="50" dur="1" fill="hold">
                                          <p:stCondLst>
                                            <p:cond delay="0"/>
                                          </p:stCondLst>
                                        </p:cTn>
                                        <p:tgtEl>
                                          <p:spTgt spid="37963"/>
                                        </p:tgtEl>
                                        <p:attrNameLst>
                                          <p:attrName>style.visibility</p:attrName>
                                        </p:attrNameLst>
                                      </p:cBhvr>
                                      <p:to>
                                        <p:strVal val="visible"/>
                                      </p:to>
                                    </p:set>
                                    <p:animEffect transition="in" filter="slide(fromLeft)">
                                      <p:cBhvr>
                                        <p:cTn id="51" dur="1000"/>
                                        <p:tgtEl>
                                          <p:spTgt spid="3796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8" fill="hold" nodeType="clickEffect">
                                  <p:stCondLst>
                                    <p:cond delay="0"/>
                                  </p:stCondLst>
                                  <p:childTnLst>
                                    <p:set>
                                      <p:cBhvr>
                                        <p:cTn id="55" dur="1" fill="hold">
                                          <p:stCondLst>
                                            <p:cond delay="0"/>
                                          </p:stCondLst>
                                        </p:cTn>
                                        <p:tgtEl>
                                          <p:spTgt spid="38005"/>
                                        </p:tgtEl>
                                        <p:attrNameLst>
                                          <p:attrName>style.visibility</p:attrName>
                                        </p:attrNameLst>
                                      </p:cBhvr>
                                      <p:to>
                                        <p:strVal val="visible"/>
                                      </p:to>
                                    </p:set>
                                    <p:animEffect transition="in" filter="slide(fromLeft)">
                                      <p:cBhvr>
                                        <p:cTn id="56" dur="1000"/>
                                        <p:tgtEl>
                                          <p:spTgt spid="38005"/>
                                        </p:tgtEl>
                                      </p:cBhvr>
                                    </p:animEffect>
                                  </p:childTnLst>
                                </p:cTn>
                              </p:par>
                              <p:par>
                                <p:cTn id="57" presetID="12" presetClass="entr" presetSubtype="8" fill="hold" nodeType="withEffect">
                                  <p:stCondLst>
                                    <p:cond delay="0"/>
                                  </p:stCondLst>
                                  <p:childTnLst>
                                    <p:set>
                                      <p:cBhvr>
                                        <p:cTn id="58" dur="1" fill="hold">
                                          <p:stCondLst>
                                            <p:cond delay="0"/>
                                          </p:stCondLst>
                                        </p:cTn>
                                        <p:tgtEl>
                                          <p:spTgt spid="37974"/>
                                        </p:tgtEl>
                                        <p:attrNameLst>
                                          <p:attrName>style.visibility</p:attrName>
                                        </p:attrNameLst>
                                      </p:cBhvr>
                                      <p:to>
                                        <p:strVal val="visible"/>
                                      </p:to>
                                    </p:set>
                                    <p:animEffect transition="in" filter="slide(fromLeft)">
                                      <p:cBhvr>
                                        <p:cTn id="59" dur="1000"/>
                                        <p:tgtEl>
                                          <p:spTgt spid="37974"/>
                                        </p:tgtEl>
                                      </p:cBhvr>
                                    </p:animEffect>
                                  </p:childTnLst>
                                </p:cTn>
                              </p:par>
                              <p:par>
                                <p:cTn id="60" presetID="12" presetClass="entr" presetSubtype="8" fill="hold" nodeType="withEffect">
                                  <p:stCondLst>
                                    <p:cond delay="0"/>
                                  </p:stCondLst>
                                  <p:childTnLst>
                                    <p:set>
                                      <p:cBhvr>
                                        <p:cTn id="61" dur="1" fill="hold">
                                          <p:stCondLst>
                                            <p:cond delay="0"/>
                                          </p:stCondLst>
                                        </p:cTn>
                                        <p:tgtEl>
                                          <p:spTgt spid="38000"/>
                                        </p:tgtEl>
                                        <p:attrNameLst>
                                          <p:attrName>style.visibility</p:attrName>
                                        </p:attrNameLst>
                                      </p:cBhvr>
                                      <p:to>
                                        <p:strVal val="visible"/>
                                      </p:to>
                                    </p:set>
                                    <p:animEffect transition="in" filter="slide(fromLeft)">
                                      <p:cBhvr>
                                        <p:cTn id="62" dur="1000"/>
                                        <p:tgtEl>
                                          <p:spTgt spid="3800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8" fill="hold" nodeType="clickEffect">
                                  <p:stCondLst>
                                    <p:cond delay="0"/>
                                  </p:stCondLst>
                                  <p:childTnLst>
                                    <p:set>
                                      <p:cBhvr>
                                        <p:cTn id="66" dur="1" fill="hold">
                                          <p:stCondLst>
                                            <p:cond delay="0"/>
                                          </p:stCondLst>
                                        </p:cTn>
                                        <p:tgtEl>
                                          <p:spTgt spid="37948"/>
                                        </p:tgtEl>
                                        <p:attrNameLst>
                                          <p:attrName>style.visibility</p:attrName>
                                        </p:attrNameLst>
                                      </p:cBhvr>
                                      <p:to>
                                        <p:strVal val="visible"/>
                                      </p:to>
                                    </p:set>
                                    <p:animEffect transition="in" filter="slide(fromLeft)">
                                      <p:cBhvr>
                                        <p:cTn id="67" dur="1000"/>
                                        <p:tgtEl>
                                          <p:spTgt spid="37948"/>
                                        </p:tgtEl>
                                      </p:cBhvr>
                                    </p:animEffect>
                                  </p:childTnLst>
                                </p:cTn>
                              </p:par>
                              <p:par>
                                <p:cTn id="68" presetID="12" presetClass="entr" presetSubtype="8" fill="hold" nodeType="withEffect">
                                  <p:stCondLst>
                                    <p:cond delay="0"/>
                                  </p:stCondLst>
                                  <p:childTnLst>
                                    <p:set>
                                      <p:cBhvr>
                                        <p:cTn id="69" dur="1" fill="hold">
                                          <p:stCondLst>
                                            <p:cond delay="0"/>
                                          </p:stCondLst>
                                        </p:cTn>
                                        <p:tgtEl>
                                          <p:spTgt spid="37960"/>
                                        </p:tgtEl>
                                        <p:attrNameLst>
                                          <p:attrName>style.visibility</p:attrName>
                                        </p:attrNameLst>
                                      </p:cBhvr>
                                      <p:to>
                                        <p:strVal val="visible"/>
                                      </p:to>
                                    </p:set>
                                    <p:animEffect transition="in" filter="slide(fromLeft)">
                                      <p:cBhvr>
                                        <p:cTn id="70" dur="1000"/>
                                        <p:tgtEl>
                                          <p:spTgt spid="37960"/>
                                        </p:tgtEl>
                                      </p:cBhvr>
                                    </p:animEffect>
                                  </p:childTnLst>
                                </p:cTn>
                              </p:par>
                              <p:par>
                                <p:cTn id="71" presetID="12" presetClass="entr" presetSubtype="8" fill="hold" nodeType="withEffect">
                                  <p:stCondLst>
                                    <p:cond delay="0"/>
                                  </p:stCondLst>
                                  <p:childTnLst>
                                    <p:set>
                                      <p:cBhvr>
                                        <p:cTn id="72" dur="1" fill="hold">
                                          <p:stCondLst>
                                            <p:cond delay="0"/>
                                          </p:stCondLst>
                                        </p:cTn>
                                        <p:tgtEl>
                                          <p:spTgt spid="37985"/>
                                        </p:tgtEl>
                                        <p:attrNameLst>
                                          <p:attrName>style.visibility</p:attrName>
                                        </p:attrNameLst>
                                      </p:cBhvr>
                                      <p:to>
                                        <p:strVal val="visible"/>
                                      </p:to>
                                    </p:set>
                                    <p:animEffect transition="in" filter="slide(fromLeft)">
                                      <p:cBhvr>
                                        <p:cTn id="73" dur="1000"/>
                                        <p:tgtEl>
                                          <p:spTgt spid="3798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8" fill="hold" nodeType="clickEffect">
                                  <p:stCondLst>
                                    <p:cond delay="0"/>
                                  </p:stCondLst>
                                  <p:childTnLst>
                                    <p:set>
                                      <p:cBhvr>
                                        <p:cTn id="77" dur="1" fill="hold">
                                          <p:stCondLst>
                                            <p:cond delay="0"/>
                                          </p:stCondLst>
                                        </p:cTn>
                                        <p:tgtEl>
                                          <p:spTgt spid="37949"/>
                                        </p:tgtEl>
                                        <p:attrNameLst>
                                          <p:attrName>style.visibility</p:attrName>
                                        </p:attrNameLst>
                                      </p:cBhvr>
                                      <p:to>
                                        <p:strVal val="visible"/>
                                      </p:to>
                                    </p:set>
                                    <p:animEffect transition="in" filter="slide(fromLeft)">
                                      <p:cBhvr>
                                        <p:cTn id="78" dur="1000"/>
                                        <p:tgtEl>
                                          <p:spTgt spid="37949"/>
                                        </p:tgtEl>
                                      </p:cBhvr>
                                    </p:animEffect>
                                  </p:childTnLst>
                                </p:cTn>
                              </p:par>
                              <p:par>
                                <p:cTn id="79" presetID="12" presetClass="entr" presetSubtype="8" fill="hold" nodeType="withEffect">
                                  <p:stCondLst>
                                    <p:cond delay="0"/>
                                  </p:stCondLst>
                                  <p:childTnLst>
                                    <p:set>
                                      <p:cBhvr>
                                        <p:cTn id="80" dur="1" fill="hold">
                                          <p:stCondLst>
                                            <p:cond delay="0"/>
                                          </p:stCondLst>
                                        </p:cTn>
                                        <p:tgtEl>
                                          <p:spTgt spid="37968"/>
                                        </p:tgtEl>
                                        <p:attrNameLst>
                                          <p:attrName>style.visibility</p:attrName>
                                        </p:attrNameLst>
                                      </p:cBhvr>
                                      <p:to>
                                        <p:strVal val="visible"/>
                                      </p:to>
                                    </p:set>
                                    <p:animEffect transition="in" filter="slide(fromLeft)">
                                      <p:cBhvr>
                                        <p:cTn id="81" dur="1000"/>
                                        <p:tgtEl>
                                          <p:spTgt spid="37968"/>
                                        </p:tgtEl>
                                      </p:cBhvr>
                                    </p:animEffect>
                                  </p:childTnLst>
                                </p:cTn>
                              </p:par>
                              <p:par>
                                <p:cTn id="82" presetID="12" presetClass="entr" presetSubtype="8" fill="hold" nodeType="withEffect">
                                  <p:stCondLst>
                                    <p:cond delay="0"/>
                                  </p:stCondLst>
                                  <p:childTnLst>
                                    <p:set>
                                      <p:cBhvr>
                                        <p:cTn id="83" dur="1" fill="hold">
                                          <p:stCondLst>
                                            <p:cond delay="0"/>
                                          </p:stCondLst>
                                        </p:cTn>
                                        <p:tgtEl>
                                          <p:spTgt spid="37990"/>
                                        </p:tgtEl>
                                        <p:attrNameLst>
                                          <p:attrName>style.visibility</p:attrName>
                                        </p:attrNameLst>
                                      </p:cBhvr>
                                      <p:to>
                                        <p:strVal val="visible"/>
                                      </p:to>
                                    </p:set>
                                    <p:animEffect transition="in" filter="slide(fromLeft)">
                                      <p:cBhvr>
                                        <p:cTn id="84" dur="1000"/>
                                        <p:tgtEl>
                                          <p:spTgt spid="37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47" grpId="0" animBg="1"/>
      <p:bldP spid="37948" grpId="0" animBg="1"/>
      <p:bldP spid="37949" grpId="0" animBg="1"/>
      <p:bldP spid="37950" grpId="0" animBg="1"/>
      <p:bldP spid="37955" grpId="0" animBg="1"/>
      <p:bldP spid="37956" grpId="0" animBg="1"/>
      <p:bldP spid="3795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32ECED30-04E0-DDD9-C34D-D1DE16E1558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755C685-79C3-D643-8AA4-5396F83ADD2F}" type="slidenum">
              <a:rPr kumimoji="0" lang="en-US" altLang="zh-CN" sz="1000">
                <a:solidFill>
                  <a:schemeClr val="bg2"/>
                </a:solidFill>
                <a:ea typeface="华文行楷" panose="02010800040101010101" pitchFamily="2" charset="-122"/>
              </a:rPr>
              <a:pPr>
                <a:spcBef>
                  <a:spcPct val="0"/>
                </a:spcBef>
                <a:buClrTx/>
                <a:buSzTx/>
                <a:buFontTx/>
                <a:buNone/>
              </a:pPr>
              <a:t>30</a:t>
            </a:fld>
            <a:endParaRPr kumimoji="0" lang="en-US" altLang="zh-CN" sz="1000">
              <a:solidFill>
                <a:schemeClr val="bg2"/>
              </a:solidFill>
              <a:ea typeface="华文行楷" panose="02010800040101010101" pitchFamily="2" charset="-122"/>
            </a:endParaRPr>
          </a:p>
        </p:txBody>
      </p:sp>
      <p:sp>
        <p:nvSpPr>
          <p:cNvPr id="37891" name="Rectangle 2">
            <a:extLst>
              <a:ext uri="{FF2B5EF4-FFF2-40B4-BE49-F238E27FC236}">
                <a16:creationId xmlns:a16="http://schemas.microsoft.com/office/drawing/2014/main" id="{354D84B8-BDB2-7FD0-FCFD-E2B994D1FEFD}"/>
              </a:ext>
            </a:extLst>
          </p:cNvPr>
          <p:cNvSpPr>
            <a:spLocks noGrp="1" noChangeArrowheads="1"/>
          </p:cNvSpPr>
          <p:nvPr>
            <p:ph type="title"/>
          </p:nvPr>
        </p:nvSpPr>
        <p:spPr/>
        <p:txBody>
          <a:bodyPr/>
          <a:lstStyle/>
          <a:p>
            <a:pPr eaLnBrk="1" hangingPunct="1"/>
            <a:r>
              <a:rPr lang="zh-CN" altLang="en-US"/>
              <a:t>盈利能力分析指标</a:t>
            </a:r>
          </a:p>
        </p:txBody>
      </p:sp>
      <p:sp>
        <p:nvSpPr>
          <p:cNvPr id="158763" name="Rectangle 43">
            <a:extLst>
              <a:ext uri="{FF2B5EF4-FFF2-40B4-BE49-F238E27FC236}">
                <a16:creationId xmlns:a16="http://schemas.microsoft.com/office/drawing/2014/main" id="{B4F664D3-D856-3DFB-3A66-62218700D41C}"/>
              </a:ext>
            </a:extLst>
          </p:cNvPr>
          <p:cNvSpPr>
            <a:spLocks noChangeArrowheads="1"/>
          </p:cNvSpPr>
          <p:nvPr/>
        </p:nvSpPr>
        <p:spPr bwMode="auto">
          <a:xfrm>
            <a:off x="1102698" y="1627523"/>
            <a:ext cx="9875719" cy="76944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endParaRPr lang="en-US" altLang="zh-CN" sz="2000" b="1" dirty="0">
              <a:solidFill>
                <a:srgbClr val="000000"/>
              </a:solidFill>
              <a:latin typeface="幼圆" pitchFamily="49" charset="-122"/>
              <a:ea typeface="幼圆" pitchFamily="49" charset="-122"/>
            </a:endParaRPr>
          </a:p>
          <a:p>
            <a:pPr eaLnBrk="1" hangingPunct="1">
              <a:buClrTx/>
              <a:buSzTx/>
              <a:buFontTx/>
              <a:buNone/>
            </a:pPr>
            <a:r>
              <a:rPr lang="zh-CN" altLang="en-US" sz="2000" b="1" dirty="0">
                <a:solidFill>
                  <a:srgbClr val="000000"/>
                </a:solidFill>
                <a:highlight>
                  <a:srgbClr val="008080"/>
                </a:highlight>
                <a:latin typeface="幼圆" pitchFamily="49" charset="-122"/>
                <a:ea typeface="幼圆" pitchFamily="49" charset="-122"/>
              </a:rPr>
              <a:t>例如： </a:t>
            </a:r>
          </a:p>
        </p:txBody>
      </p:sp>
      <p:grpSp>
        <p:nvGrpSpPr>
          <p:cNvPr id="158792" name="Group 72">
            <a:extLst>
              <a:ext uri="{FF2B5EF4-FFF2-40B4-BE49-F238E27FC236}">
                <a16:creationId xmlns:a16="http://schemas.microsoft.com/office/drawing/2014/main" id="{1C9BC1A5-EFCF-5D45-8DA0-46EEBF5A9308}"/>
              </a:ext>
            </a:extLst>
          </p:cNvPr>
          <p:cNvGrpSpPr>
            <a:grpSpLocks/>
          </p:cNvGrpSpPr>
          <p:nvPr/>
        </p:nvGrpSpPr>
        <p:grpSpPr bwMode="auto">
          <a:xfrm>
            <a:off x="4583069" y="4657423"/>
            <a:ext cx="574675" cy="504825"/>
            <a:chOff x="2200" y="2316"/>
            <a:chExt cx="362" cy="318"/>
          </a:xfrm>
        </p:grpSpPr>
        <p:sp>
          <p:nvSpPr>
            <p:cNvPr id="37926" name="Line 73">
              <a:extLst>
                <a:ext uri="{FF2B5EF4-FFF2-40B4-BE49-F238E27FC236}">
                  <a16:creationId xmlns:a16="http://schemas.microsoft.com/office/drawing/2014/main" id="{68523524-A29A-26E1-1EF0-FAD3F11E6F0C}"/>
                </a:ext>
              </a:extLst>
            </p:cNvPr>
            <p:cNvSpPr>
              <a:spLocks noChangeShapeType="1"/>
            </p:cNvSpPr>
            <p:nvPr/>
          </p:nvSpPr>
          <p:spPr bwMode="auto">
            <a:xfrm>
              <a:off x="2200" y="2316"/>
              <a:ext cx="181" cy="318"/>
            </a:xfrm>
            <a:prstGeom prst="line">
              <a:avLst/>
            </a:prstGeom>
            <a:noFill/>
            <a:ln w="28575">
              <a:solidFill>
                <a:srgbClr val="66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27" name="Line 74">
              <a:extLst>
                <a:ext uri="{FF2B5EF4-FFF2-40B4-BE49-F238E27FC236}">
                  <a16:creationId xmlns:a16="http://schemas.microsoft.com/office/drawing/2014/main" id="{9F078D75-D3D7-8C20-1908-33D90E6FDC9F}"/>
                </a:ext>
              </a:extLst>
            </p:cNvPr>
            <p:cNvSpPr>
              <a:spLocks noChangeShapeType="1"/>
            </p:cNvSpPr>
            <p:nvPr/>
          </p:nvSpPr>
          <p:spPr bwMode="auto">
            <a:xfrm flipV="1">
              <a:off x="2381" y="2316"/>
              <a:ext cx="181" cy="318"/>
            </a:xfrm>
            <a:prstGeom prst="line">
              <a:avLst/>
            </a:prstGeom>
            <a:noFill/>
            <a:ln w="28575">
              <a:solidFill>
                <a:srgbClr val="66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8795" name="Group 75">
            <a:extLst>
              <a:ext uri="{FF2B5EF4-FFF2-40B4-BE49-F238E27FC236}">
                <a16:creationId xmlns:a16="http://schemas.microsoft.com/office/drawing/2014/main" id="{900437D3-F057-2B11-B171-0165E9BF46FF}"/>
              </a:ext>
            </a:extLst>
          </p:cNvPr>
          <p:cNvGrpSpPr>
            <a:grpSpLocks/>
          </p:cNvGrpSpPr>
          <p:nvPr/>
        </p:nvGrpSpPr>
        <p:grpSpPr bwMode="auto">
          <a:xfrm>
            <a:off x="5464296" y="4657422"/>
            <a:ext cx="576262" cy="504825"/>
            <a:chOff x="2925" y="2341"/>
            <a:chExt cx="363" cy="318"/>
          </a:xfrm>
        </p:grpSpPr>
        <p:sp>
          <p:nvSpPr>
            <p:cNvPr id="37924" name="Line 76">
              <a:extLst>
                <a:ext uri="{FF2B5EF4-FFF2-40B4-BE49-F238E27FC236}">
                  <a16:creationId xmlns:a16="http://schemas.microsoft.com/office/drawing/2014/main" id="{1CFE375E-4279-F658-B432-851D10356419}"/>
                </a:ext>
              </a:extLst>
            </p:cNvPr>
            <p:cNvSpPr>
              <a:spLocks noChangeShapeType="1"/>
            </p:cNvSpPr>
            <p:nvPr/>
          </p:nvSpPr>
          <p:spPr bwMode="auto">
            <a:xfrm>
              <a:off x="2925" y="2341"/>
              <a:ext cx="181" cy="318"/>
            </a:xfrm>
            <a:prstGeom prst="line">
              <a:avLst/>
            </a:prstGeom>
            <a:noFill/>
            <a:ln w="28575">
              <a:solidFill>
                <a:srgbClr val="66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25" name="Line 77">
              <a:extLst>
                <a:ext uri="{FF2B5EF4-FFF2-40B4-BE49-F238E27FC236}">
                  <a16:creationId xmlns:a16="http://schemas.microsoft.com/office/drawing/2014/main" id="{3F526429-43B8-18D0-31EE-9FC53DF1B0BE}"/>
                </a:ext>
              </a:extLst>
            </p:cNvPr>
            <p:cNvSpPr>
              <a:spLocks noChangeShapeType="1"/>
            </p:cNvSpPr>
            <p:nvPr/>
          </p:nvSpPr>
          <p:spPr bwMode="auto">
            <a:xfrm flipV="1">
              <a:off x="3107" y="2341"/>
              <a:ext cx="181" cy="318"/>
            </a:xfrm>
            <a:prstGeom prst="line">
              <a:avLst/>
            </a:prstGeom>
            <a:noFill/>
            <a:ln w="28575">
              <a:solidFill>
                <a:srgbClr val="66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8798" name="Group 78">
            <a:extLst>
              <a:ext uri="{FF2B5EF4-FFF2-40B4-BE49-F238E27FC236}">
                <a16:creationId xmlns:a16="http://schemas.microsoft.com/office/drawing/2014/main" id="{E698552D-11C2-1ACC-6068-7DBD01A81E96}"/>
              </a:ext>
            </a:extLst>
          </p:cNvPr>
          <p:cNvGrpSpPr>
            <a:grpSpLocks/>
          </p:cNvGrpSpPr>
          <p:nvPr/>
        </p:nvGrpSpPr>
        <p:grpSpPr bwMode="auto">
          <a:xfrm>
            <a:off x="6453601" y="4656470"/>
            <a:ext cx="574675" cy="504825"/>
            <a:chOff x="3515" y="2341"/>
            <a:chExt cx="362" cy="318"/>
          </a:xfrm>
        </p:grpSpPr>
        <p:sp>
          <p:nvSpPr>
            <p:cNvPr id="37922" name="Line 79">
              <a:extLst>
                <a:ext uri="{FF2B5EF4-FFF2-40B4-BE49-F238E27FC236}">
                  <a16:creationId xmlns:a16="http://schemas.microsoft.com/office/drawing/2014/main" id="{85F94785-BD67-B6D2-4777-4B63649756E0}"/>
                </a:ext>
              </a:extLst>
            </p:cNvPr>
            <p:cNvSpPr>
              <a:spLocks noChangeShapeType="1"/>
            </p:cNvSpPr>
            <p:nvPr/>
          </p:nvSpPr>
          <p:spPr bwMode="auto">
            <a:xfrm>
              <a:off x="3515" y="2341"/>
              <a:ext cx="181" cy="318"/>
            </a:xfrm>
            <a:prstGeom prst="line">
              <a:avLst/>
            </a:prstGeom>
            <a:noFill/>
            <a:ln w="28575">
              <a:solidFill>
                <a:srgbClr val="66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923" name="Line 80">
              <a:extLst>
                <a:ext uri="{FF2B5EF4-FFF2-40B4-BE49-F238E27FC236}">
                  <a16:creationId xmlns:a16="http://schemas.microsoft.com/office/drawing/2014/main" id="{858A916F-9D7D-2EE9-664C-D8E490BB7753}"/>
                </a:ext>
              </a:extLst>
            </p:cNvPr>
            <p:cNvSpPr>
              <a:spLocks noChangeShapeType="1"/>
            </p:cNvSpPr>
            <p:nvPr/>
          </p:nvSpPr>
          <p:spPr bwMode="auto">
            <a:xfrm flipV="1">
              <a:off x="3696" y="2341"/>
              <a:ext cx="181" cy="318"/>
            </a:xfrm>
            <a:prstGeom prst="line">
              <a:avLst/>
            </a:prstGeom>
            <a:noFill/>
            <a:ln w="28575">
              <a:solidFill>
                <a:srgbClr val="66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58801" name="Rectangle 81">
            <a:extLst>
              <a:ext uri="{FF2B5EF4-FFF2-40B4-BE49-F238E27FC236}">
                <a16:creationId xmlns:a16="http://schemas.microsoft.com/office/drawing/2014/main" id="{FE3440A5-AD93-DACE-4FD5-AAC22201A618}"/>
              </a:ext>
            </a:extLst>
          </p:cNvPr>
          <p:cNvSpPr>
            <a:spLocks noChangeArrowheads="1"/>
          </p:cNvSpPr>
          <p:nvPr/>
        </p:nvSpPr>
        <p:spPr bwMode="auto">
          <a:xfrm>
            <a:off x="1395856" y="5292028"/>
            <a:ext cx="10118501" cy="4001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000" b="1" dirty="0">
                <a:solidFill>
                  <a:srgbClr val="000000"/>
                </a:solidFill>
                <a:latin typeface="幼圆" pitchFamily="49" charset="-122"/>
                <a:ea typeface="幼圆" pitchFamily="49" charset="-122"/>
              </a:rPr>
              <a:t>该类项目方程的解可能不止一个，需根据</a:t>
            </a:r>
            <a:r>
              <a:rPr lang="en-US" altLang="zh-CN" sz="2000" b="1" dirty="0">
                <a:solidFill>
                  <a:srgbClr val="000000"/>
                </a:solidFill>
                <a:latin typeface="幼圆" pitchFamily="49" charset="-122"/>
                <a:ea typeface="幼圆" pitchFamily="49" charset="-122"/>
              </a:rPr>
              <a:t>IRR</a:t>
            </a:r>
            <a:r>
              <a:rPr lang="zh-CN" altLang="en-US" sz="2000" b="1" dirty="0">
                <a:solidFill>
                  <a:srgbClr val="000000"/>
                </a:solidFill>
                <a:latin typeface="幼圆" pitchFamily="49" charset="-122"/>
                <a:ea typeface="幼圆" pitchFamily="49" charset="-122"/>
              </a:rPr>
              <a:t>的经济涵义检验这些解是否是项目的</a:t>
            </a:r>
            <a:r>
              <a:rPr lang="en-US" altLang="zh-CN" sz="2000" b="1" dirty="0">
                <a:solidFill>
                  <a:srgbClr val="000000"/>
                </a:solidFill>
                <a:latin typeface="幼圆" pitchFamily="49" charset="-122"/>
                <a:ea typeface="幼圆" pitchFamily="49" charset="-122"/>
              </a:rPr>
              <a:t>IRR</a:t>
            </a:r>
            <a:r>
              <a:rPr lang="zh-CN" altLang="en-US" sz="2000" b="1" dirty="0">
                <a:solidFill>
                  <a:srgbClr val="000000"/>
                </a:solidFill>
                <a:latin typeface="幼圆" pitchFamily="49" charset="-122"/>
                <a:ea typeface="幼圆" pitchFamily="49" charset="-122"/>
              </a:rPr>
              <a:t>。</a:t>
            </a:r>
          </a:p>
        </p:txBody>
      </p:sp>
      <p:sp>
        <p:nvSpPr>
          <p:cNvPr id="158802" name="AutoShape 82">
            <a:hlinkClick r:id="" action="ppaction://customshow?id=6&amp;return=true" highlightClick="1"/>
            <a:extLst>
              <a:ext uri="{FF2B5EF4-FFF2-40B4-BE49-F238E27FC236}">
                <a16:creationId xmlns:a16="http://schemas.microsoft.com/office/drawing/2014/main" id="{CE665A6C-0C14-E16F-7D59-8D712054F971}"/>
              </a:ext>
            </a:extLst>
          </p:cNvPr>
          <p:cNvSpPr>
            <a:spLocks noChangeArrowheads="1"/>
          </p:cNvSpPr>
          <p:nvPr/>
        </p:nvSpPr>
        <p:spPr bwMode="auto">
          <a:xfrm>
            <a:off x="8975726" y="5876926"/>
            <a:ext cx="720725" cy="360363"/>
          </a:xfrm>
          <a:prstGeom prst="actionButtonBlank">
            <a:avLst/>
          </a:prstGeom>
          <a:solidFill>
            <a:srgbClr val="036D7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FFFF"/>
                </a:solidFill>
                <a:latin typeface="幼圆" pitchFamily="49" charset="-122"/>
                <a:ea typeface="幼圆" pitchFamily="49" charset="-122"/>
              </a:rPr>
              <a:t>例题</a:t>
            </a:r>
          </a:p>
        </p:txBody>
      </p:sp>
      <p:graphicFrame>
        <p:nvGraphicFramePr>
          <p:cNvPr id="158764" name="Group 44">
            <a:extLst>
              <a:ext uri="{FF2B5EF4-FFF2-40B4-BE49-F238E27FC236}">
                <a16:creationId xmlns:a16="http://schemas.microsoft.com/office/drawing/2014/main" id="{A84B653C-37DC-393B-BCD9-B31026D08AE7}"/>
              </a:ext>
            </a:extLst>
          </p:cNvPr>
          <p:cNvGraphicFramePr>
            <a:graphicFrameLocks noGrp="1"/>
          </p:cNvGraphicFramePr>
          <p:nvPr>
            <p:extLst>
              <p:ext uri="{D42A27DB-BD31-4B8C-83A1-F6EECF244321}">
                <p14:modId xmlns:p14="http://schemas.microsoft.com/office/powerpoint/2010/main" val="1694337303"/>
              </p:ext>
            </p:extLst>
          </p:nvPr>
        </p:nvGraphicFramePr>
        <p:xfrm>
          <a:off x="2029857" y="3319160"/>
          <a:ext cx="7177088" cy="1338263"/>
        </p:xfrm>
        <a:graphic>
          <a:graphicData uri="http://schemas.openxmlformats.org/drawingml/2006/table">
            <a:tbl>
              <a:tblPr/>
              <a:tblGrid>
                <a:gridCol w="1677232">
                  <a:extLst>
                    <a:ext uri="{9D8B030D-6E8A-4147-A177-3AD203B41FA5}">
                      <a16:colId xmlns:a16="http://schemas.microsoft.com/office/drawing/2014/main" val="1329352911"/>
                    </a:ext>
                  </a:extLst>
                </a:gridCol>
                <a:gridCol w="1145343">
                  <a:extLst>
                    <a:ext uri="{9D8B030D-6E8A-4147-A177-3AD203B41FA5}">
                      <a16:colId xmlns:a16="http://schemas.microsoft.com/office/drawing/2014/main" val="3332557755"/>
                    </a:ext>
                  </a:extLst>
                </a:gridCol>
                <a:gridCol w="871538">
                  <a:extLst>
                    <a:ext uri="{9D8B030D-6E8A-4147-A177-3AD203B41FA5}">
                      <a16:colId xmlns:a16="http://schemas.microsoft.com/office/drawing/2014/main" val="85030680"/>
                    </a:ext>
                  </a:extLst>
                </a:gridCol>
                <a:gridCol w="985837">
                  <a:extLst>
                    <a:ext uri="{9D8B030D-6E8A-4147-A177-3AD203B41FA5}">
                      <a16:colId xmlns:a16="http://schemas.microsoft.com/office/drawing/2014/main" val="25663606"/>
                    </a:ext>
                  </a:extLst>
                </a:gridCol>
                <a:gridCol w="755650">
                  <a:extLst>
                    <a:ext uri="{9D8B030D-6E8A-4147-A177-3AD203B41FA5}">
                      <a16:colId xmlns:a16="http://schemas.microsoft.com/office/drawing/2014/main" val="4228742881"/>
                    </a:ext>
                  </a:extLst>
                </a:gridCol>
                <a:gridCol w="869950">
                  <a:extLst>
                    <a:ext uri="{9D8B030D-6E8A-4147-A177-3AD203B41FA5}">
                      <a16:colId xmlns:a16="http://schemas.microsoft.com/office/drawing/2014/main" val="1767611349"/>
                    </a:ext>
                  </a:extLst>
                </a:gridCol>
                <a:gridCol w="871538">
                  <a:extLst>
                    <a:ext uri="{9D8B030D-6E8A-4147-A177-3AD203B41FA5}">
                      <a16:colId xmlns:a16="http://schemas.microsoft.com/office/drawing/2014/main" val="778404173"/>
                    </a:ext>
                  </a:extLst>
                </a:gridCol>
              </a:tblGrid>
              <a:tr h="625475">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dirty="0">
                          <a:ln>
                            <a:noFill/>
                          </a:ln>
                          <a:solidFill>
                            <a:srgbClr val="036D7B"/>
                          </a:solidFill>
                          <a:effectLst/>
                          <a:latin typeface="幼圆" pitchFamily="49" charset="-122"/>
                          <a:ea typeface="幼圆" pitchFamily="49" charset="-122"/>
                        </a:rPr>
                        <a:t>年末</a:t>
                      </a:r>
                    </a:p>
                  </a:txBody>
                  <a:tcPr horzOverflow="overflow">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rgbClr val="036D7B"/>
                          </a:solidFill>
                          <a:effectLst/>
                          <a:latin typeface="幼圆" pitchFamily="49" charset="-122"/>
                          <a:ea typeface="幼圆" pitchFamily="49" charset="-122"/>
                        </a:rPr>
                        <a:t>5</a:t>
                      </a:r>
                    </a:p>
                  </a:txBody>
                  <a:tcPr horzOverflow="overflow">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4366251"/>
                  </a:ext>
                </a:extLst>
              </a:tr>
              <a:tr h="712788">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bg1"/>
                        </a:buClr>
                        <a:buSzPct val="60000"/>
                        <a:buFontTx/>
                        <a:buNone/>
                        <a:tabLst/>
                      </a:pPr>
                      <a:r>
                        <a:rPr kumimoji="1" lang="zh-CN" altLang="en-US" sz="2000" b="0" i="0" u="none" strike="noStrike" cap="none" normalizeH="0" baseline="0" dirty="0">
                          <a:ln>
                            <a:noFill/>
                          </a:ln>
                          <a:solidFill>
                            <a:srgbClr val="036D7B"/>
                          </a:solidFill>
                          <a:effectLst/>
                          <a:latin typeface="幼圆" pitchFamily="49" charset="-122"/>
                          <a:ea typeface="幼圆" pitchFamily="49" charset="-122"/>
                        </a:rPr>
                        <a:t>净现金流量 </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-3100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1000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-1000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500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2000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rgbClr val="036D7B"/>
                          </a:solidFill>
                          <a:effectLst/>
                          <a:latin typeface="幼圆" pitchFamily="49" charset="-122"/>
                          <a:ea typeface="幼圆" pitchFamily="49" charset="-122"/>
                        </a:rPr>
                        <a:t>2000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099035"/>
                  </a:ext>
                </a:extLst>
              </a:tr>
            </a:tbl>
          </a:graphicData>
        </a:graphic>
      </p:graphicFrame>
      <p:sp>
        <p:nvSpPr>
          <p:cNvPr id="3" name="文本框 2">
            <a:extLst>
              <a:ext uri="{FF2B5EF4-FFF2-40B4-BE49-F238E27FC236}">
                <a16:creationId xmlns:a16="http://schemas.microsoft.com/office/drawing/2014/main" id="{1B6F2CAF-2F6F-B183-2B65-5008CE113783}"/>
              </a:ext>
            </a:extLst>
          </p:cNvPr>
          <p:cNvSpPr txBox="1"/>
          <p:nvPr/>
        </p:nvSpPr>
        <p:spPr>
          <a:xfrm>
            <a:off x="2135560" y="1980016"/>
            <a:ext cx="8477932" cy="656270"/>
          </a:xfrm>
          <a:prstGeom prst="rect">
            <a:avLst/>
          </a:prstGeom>
          <a:noFill/>
        </p:spPr>
        <p:txBody>
          <a:bodyPr wrap="square">
            <a:spAutoFit/>
          </a:bodyPr>
          <a:lstStyle/>
          <a:p>
            <a:pPr eaLnBrk="1" hangingPunct="1">
              <a:lnSpc>
                <a:spcPct val="105000"/>
              </a:lnSpc>
              <a:buClrTx/>
              <a:buSzTx/>
              <a:buFontTx/>
              <a:buNone/>
            </a:pPr>
            <a:r>
              <a:rPr lang="zh-CN" altLang="en-US" sz="1800" b="1" dirty="0">
                <a:solidFill>
                  <a:schemeClr val="accent5">
                    <a:lumMod val="25000"/>
                  </a:schemeClr>
                </a:solidFill>
                <a:ea typeface="幼圆" pitchFamily="49" charset="-122"/>
              </a:rPr>
              <a:t>非常规项目：</a:t>
            </a:r>
            <a:r>
              <a:rPr lang="zh-CN" altLang="en-US" sz="1800" b="1" dirty="0">
                <a:solidFill>
                  <a:srgbClr val="000000"/>
                </a:solidFill>
                <a:latin typeface="幼圆" pitchFamily="49" charset="-122"/>
                <a:ea typeface="幼圆" pitchFamily="49" charset="-122"/>
              </a:rPr>
              <a:t>净现金流量序列符号变化多次的项目，即在计算期内净现金流量变更多次正负号。 </a:t>
            </a:r>
          </a:p>
        </p:txBody>
      </p:sp>
    </p:spTree>
  </p:cSld>
  <p:clrMapOvr>
    <a:masterClrMapping/>
  </p:clrMapOvr>
  <p:transition spd="slow">
    <p:pull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2">
            <a:extLst>
              <a:ext uri="{FF2B5EF4-FFF2-40B4-BE49-F238E27FC236}">
                <a16:creationId xmlns:a16="http://schemas.microsoft.com/office/drawing/2014/main" id="{13D69A29-19D0-EA99-BA19-E0DF253BBA62}"/>
              </a:ext>
            </a:extLst>
          </p:cNvPr>
          <p:cNvSpPr>
            <a:spLocks noChangeArrowheads="1"/>
          </p:cNvSpPr>
          <p:nvPr/>
        </p:nvSpPr>
        <p:spPr bwMode="gray">
          <a:xfrm>
            <a:off x="1534585" y="3933347"/>
            <a:ext cx="5028540" cy="2034347"/>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37890" name="灯片编号占位符 3">
            <a:extLst>
              <a:ext uri="{FF2B5EF4-FFF2-40B4-BE49-F238E27FC236}">
                <a16:creationId xmlns:a16="http://schemas.microsoft.com/office/drawing/2014/main" id="{32ECED30-04E0-DDD9-C34D-D1DE16E1558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755C685-79C3-D643-8AA4-5396F83ADD2F}" type="slidenum">
              <a:rPr kumimoji="0" lang="en-US" altLang="zh-CN" sz="1000">
                <a:solidFill>
                  <a:schemeClr val="bg2"/>
                </a:solidFill>
                <a:ea typeface="华文行楷" panose="02010800040101010101" pitchFamily="2" charset="-122"/>
              </a:rPr>
              <a:pPr>
                <a:spcBef>
                  <a:spcPct val="0"/>
                </a:spcBef>
                <a:buClrTx/>
                <a:buSzTx/>
                <a:buFontTx/>
                <a:buNone/>
              </a:pPr>
              <a:t>31</a:t>
            </a:fld>
            <a:endParaRPr kumimoji="0" lang="en-US" altLang="zh-CN" sz="1000">
              <a:solidFill>
                <a:schemeClr val="bg2"/>
              </a:solidFill>
              <a:ea typeface="华文行楷" panose="02010800040101010101" pitchFamily="2" charset="-122"/>
            </a:endParaRPr>
          </a:p>
        </p:txBody>
      </p:sp>
      <p:sp>
        <p:nvSpPr>
          <p:cNvPr id="37891" name="Rectangle 2">
            <a:extLst>
              <a:ext uri="{FF2B5EF4-FFF2-40B4-BE49-F238E27FC236}">
                <a16:creationId xmlns:a16="http://schemas.microsoft.com/office/drawing/2014/main" id="{354D84B8-BDB2-7FD0-FCFD-E2B994D1FEFD}"/>
              </a:ext>
            </a:extLst>
          </p:cNvPr>
          <p:cNvSpPr>
            <a:spLocks noGrp="1" noChangeArrowheads="1"/>
          </p:cNvSpPr>
          <p:nvPr>
            <p:ph type="title"/>
          </p:nvPr>
        </p:nvSpPr>
        <p:spPr/>
        <p:txBody>
          <a:bodyPr/>
          <a:lstStyle/>
          <a:p>
            <a:pPr eaLnBrk="1" hangingPunct="1"/>
            <a:r>
              <a:rPr lang="zh-CN" altLang="en-US"/>
              <a:t>盈利能力分析指标</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CE8995B4-EFAA-2C06-3C8B-3F90E0B2FED2}"/>
                  </a:ext>
                </a:extLst>
              </p:cNvPr>
              <p:cNvSpPr txBox="1"/>
              <p:nvPr/>
            </p:nvSpPr>
            <p:spPr>
              <a:xfrm>
                <a:off x="830415" y="1493785"/>
                <a:ext cx="9406045" cy="919098"/>
              </a:xfrm>
              <a:prstGeom prst="rect">
                <a:avLst/>
              </a:prstGeom>
              <a:noFill/>
            </p:spPr>
            <p:txBody>
              <a:bodyPr wrap="square" rtlCol="0">
                <a:spAutoFit/>
              </a:bodyPr>
              <a:lstStyle/>
              <a:p>
                <a:pPr>
                  <a:lnSpc>
                    <a:spcPct val="150000"/>
                  </a:lnSpc>
                </a:pPr>
                <a:r>
                  <a:rPr lang="zh-CN" altLang="en-US" sz="2000" b="1" dirty="0">
                    <a:solidFill>
                      <a:schemeClr val="tx1">
                        <a:lumMod val="95000"/>
                        <a:lumOff val="5000"/>
                      </a:schemeClr>
                    </a:solidFill>
                    <a:ea typeface="幼圆" pitchFamily="49" charset="-122"/>
                  </a:rPr>
                  <a:t>思考： </a:t>
                </a:r>
                <a:r>
                  <a:rPr lang="zh-CN" altLang="en-US" sz="1800" b="1" dirty="0">
                    <a:solidFill>
                      <a:schemeClr val="tx1">
                        <a:lumMod val="95000"/>
                        <a:lumOff val="5000"/>
                      </a:schemeClr>
                    </a:solidFill>
                    <a:ea typeface="幼圆" pitchFamily="49" charset="-122"/>
                  </a:rPr>
                  <a:t>对于</a:t>
                </a:r>
                <a:r>
                  <a:rPr lang="zh-CN" altLang="en-US" sz="1800" b="1" dirty="0">
                    <a:solidFill>
                      <a:srgbClr val="FF0000"/>
                    </a:solidFill>
                    <a:ea typeface="幼圆" pitchFamily="49" charset="-122"/>
                  </a:rPr>
                  <a:t>特殊的常规项目</a:t>
                </a:r>
                <a14:m>
                  <m:oMath xmlns:m="http://schemas.openxmlformats.org/officeDocument/2006/math">
                    <m:d>
                      <m:dPr>
                        <m:ctrlPr>
                          <a:rPr lang="en-US" altLang="zh-CN" sz="1800" b="1" i="1" smtClean="0">
                            <a:solidFill>
                              <a:srgbClr val="000000"/>
                            </a:solidFill>
                            <a:latin typeface="Cambria Math" panose="02040503050406030204" pitchFamily="18" charset="0"/>
                            <a:ea typeface="幼圆" pitchFamily="49" charset="-122"/>
                          </a:rPr>
                        </m:ctrlPr>
                      </m:dPr>
                      <m:e>
                        <m:sSub>
                          <m:sSubPr>
                            <m:ctrlPr>
                              <a:rPr lang="en-US" altLang="zh-CN" sz="1800" b="1" i="1" smtClean="0">
                                <a:solidFill>
                                  <a:srgbClr val="000000"/>
                                </a:solidFill>
                                <a:latin typeface="Cambria Math" panose="02040503050406030204" pitchFamily="18" charset="0"/>
                                <a:ea typeface="幼圆" pitchFamily="49" charset="-122"/>
                              </a:rPr>
                            </m:ctrlPr>
                          </m:sSubPr>
                          <m:e>
                            <m:r>
                              <a:rPr lang="en-US" altLang="zh-CN" sz="1800" b="1" i="1" smtClean="0">
                                <a:solidFill>
                                  <a:srgbClr val="000000"/>
                                </a:solidFill>
                                <a:latin typeface="Cambria Math" panose="02040503050406030204" pitchFamily="18" charset="0"/>
                                <a:ea typeface="幼圆" pitchFamily="49" charset="-122"/>
                              </a:rPr>
                              <m:t>𝑨</m:t>
                            </m:r>
                          </m:e>
                          <m:sub>
                            <m:r>
                              <a:rPr lang="en-US" altLang="zh-CN" sz="1800" b="1" i="1" smtClean="0">
                                <a:solidFill>
                                  <a:srgbClr val="000000"/>
                                </a:solidFill>
                                <a:latin typeface="Cambria Math" panose="02040503050406030204" pitchFamily="18" charset="0"/>
                                <a:ea typeface="幼圆" pitchFamily="49" charset="-122"/>
                              </a:rPr>
                              <m:t>𝟎</m:t>
                            </m:r>
                          </m:sub>
                        </m:sSub>
                        <m:r>
                          <a:rPr lang="en-US" altLang="zh-CN" sz="1800" b="1" i="1" smtClean="0">
                            <a:solidFill>
                              <a:srgbClr val="000000"/>
                            </a:solidFill>
                            <a:latin typeface="Cambria Math" panose="02040503050406030204" pitchFamily="18" charset="0"/>
                            <a:ea typeface="Cambria Math" panose="02040503050406030204" pitchFamily="18" charset="0"/>
                          </a:rPr>
                          <m:t>&lt;</m:t>
                        </m:r>
                        <m:r>
                          <a:rPr lang="en-US" altLang="zh-CN" sz="1800" b="1" i="1" smtClean="0">
                            <a:solidFill>
                              <a:srgbClr val="000000"/>
                            </a:solidFill>
                            <a:latin typeface="Cambria Math" panose="02040503050406030204" pitchFamily="18" charset="0"/>
                            <a:ea typeface="Cambria Math" panose="02040503050406030204" pitchFamily="18" charset="0"/>
                          </a:rPr>
                          <m:t>𝟎</m:t>
                        </m:r>
                        <m:r>
                          <a:rPr lang="en-US" altLang="zh-CN" sz="1800" b="1" i="1" smtClean="0">
                            <a:solidFill>
                              <a:srgbClr val="000000"/>
                            </a:solidFill>
                            <a:latin typeface="Cambria Math" panose="02040503050406030204" pitchFamily="18" charset="0"/>
                            <a:ea typeface="Cambria Math" panose="02040503050406030204" pitchFamily="18" charset="0"/>
                          </a:rPr>
                          <m:t>;</m:t>
                        </m:r>
                        <m:sSub>
                          <m:sSubPr>
                            <m:ctrlPr>
                              <a:rPr lang="en-US" altLang="zh-CN" sz="1800" b="1" i="1" smtClean="0">
                                <a:solidFill>
                                  <a:srgbClr val="000000"/>
                                </a:solidFill>
                                <a:latin typeface="Cambria Math" panose="02040503050406030204" pitchFamily="18" charset="0"/>
                                <a:ea typeface="Cambria Math" panose="02040503050406030204" pitchFamily="18" charset="0"/>
                              </a:rPr>
                            </m:ctrlPr>
                          </m:sSubPr>
                          <m:e>
                            <m:r>
                              <a:rPr lang="en-US" altLang="zh-CN" sz="1800" b="1" i="1" smtClean="0">
                                <a:solidFill>
                                  <a:srgbClr val="000000"/>
                                </a:solidFill>
                                <a:latin typeface="Cambria Math" panose="02040503050406030204" pitchFamily="18" charset="0"/>
                                <a:ea typeface="Cambria Math" panose="02040503050406030204" pitchFamily="18" charset="0"/>
                              </a:rPr>
                              <m:t>𝑨</m:t>
                            </m:r>
                          </m:e>
                          <m:sub>
                            <m:r>
                              <a:rPr lang="en-US" altLang="zh-CN" sz="1800" b="1" i="1" smtClean="0">
                                <a:solidFill>
                                  <a:srgbClr val="000000"/>
                                </a:solidFill>
                                <a:latin typeface="Cambria Math" panose="02040503050406030204" pitchFamily="18" charset="0"/>
                                <a:ea typeface="Cambria Math" panose="02040503050406030204" pitchFamily="18" charset="0"/>
                              </a:rPr>
                              <m:t>𝒊</m:t>
                            </m:r>
                          </m:sub>
                        </m:sSub>
                        <m:r>
                          <a:rPr lang="en-US" altLang="zh-CN" sz="1800" b="1" i="1" smtClean="0">
                            <a:solidFill>
                              <a:srgbClr val="000000"/>
                            </a:solidFill>
                            <a:latin typeface="Cambria Math" panose="02040503050406030204" pitchFamily="18" charset="0"/>
                            <a:ea typeface="Cambria Math" panose="02040503050406030204" pitchFamily="18" charset="0"/>
                          </a:rPr>
                          <m:t>&gt;</m:t>
                        </m:r>
                        <m:r>
                          <a:rPr lang="en-US" altLang="zh-CN" sz="1800" b="1" i="1" smtClean="0">
                            <a:solidFill>
                              <a:srgbClr val="000000"/>
                            </a:solidFill>
                            <a:latin typeface="Cambria Math" panose="02040503050406030204" pitchFamily="18" charset="0"/>
                            <a:ea typeface="Cambria Math" panose="02040503050406030204" pitchFamily="18" charset="0"/>
                          </a:rPr>
                          <m:t>𝟎</m:t>
                        </m:r>
                        <m:r>
                          <a:rPr lang="en-US" altLang="zh-CN" sz="1800" b="1" i="1" smtClean="0">
                            <a:solidFill>
                              <a:srgbClr val="000000"/>
                            </a:solidFill>
                            <a:latin typeface="Cambria Math" panose="02040503050406030204" pitchFamily="18" charset="0"/>
                            <a:ea typeface="Cambria Math" panose="02040503050406030204" pitchFamily="18" charset="0"/>
                          </a:rPr>
                          <m:t>, </m:t>
                        </m:r>
                        <m:r>
                          <a:rPr lang="en-US" altLang="zh-CN" sz="1800" b="1" i="1" smtClean="0">
                            <a:solidFill>
                              <a:srgbClr val="000000"/>
                            </a:solidFill>
                            <a:latin typeface="Cambria Math" panose="02040503050406030204" pitchFamily="18" charset="0"/>
                            <a:ea typeface="Cambria Math" panose="02040503050406030204" pitchFamily="18" charset="0"/>
                          </a:rPr>
                          <m:t>𝒊</m:t>
                        </m:r>
                        <m:r>
                          <a:rPr lang="en-US" altLang="zh-CN" sz="1800" b="1" i="1" smtClean="0">
                            <a:solidFill>
                              <a:srgbClr val="000000"/>
                            </a:solidFill>
                            <a:latin typeface="Cambria Math" panose="02040503050406030204" pitchFamily="18" charset="0"/>
                            <a:ea typeface="Cambria Math" panose="02040503050406030204" pitchFamily="18" charset="0"/>
                          </a:rPr>
                          <m:t>=</m:t>
                        </m:r>
                        <m:r>
                          <a:rPr lang="en-US" altLang="zh-CN" sz="1800" b="1" i="1" smtClean="0">
                            <a:solidFill>
                              <a:srgbClr val="000000"/>
                            </a:solidFill>
                            <a:latin typeface="Cambria Math" panose="02040503050406030204" pitchFamily="18" charset="0"/>
                            <a:ea typeface="Cambria Math" panose="02040503050406030204" pitchFamily="18" charset="0"/>
                          </a:rPr>
                          <m:t>𝟏</m:t>
                        </m:r>
                        <m:r>
                          <a:rPr lang="en-US" altLang="zh-CN" sz="1800" b="1" i="1" smtClean="0">
                            <a:solidFill>
                              <a:srgbClr val="000000"/>
                            </a:solidFill>
                            <a:latin typeface="Cambria Math" panose="02040503050406030204" pitchFamily="18" charset="0"/>
                            <a:ea typeface="Cambria Math" panose="02040503050406030204" pitchFamily="18" charset="0"/>
                          </a:rPr>
                          <m:t>,</m:t>
                        </m:r>
                        <m:r>
                          <a:rPr lang="en-US" altLang="zh-CN" sz="1800" b="1" i="1" smtClean="0">
                            <a:solidFill>
                              <a:srgbClr val="000000"/>
                            </a:solidFill>
                            <a:latin typeface="Cambria Math" panose="02040503050406030204" pitchFamily="18" charset="0"/>
                            <a:ea typeface="Cambria Math" panose="02040503050406030204" pitchFamily="18" charset="0"/>
                          </a:rPr>
                          <m:t>𝟐</m:t>
                        </m:r>
                        <m:r>
                          <a:rPr lang="en-US" altLang="zh-CN" sz="1800" b="1" i="1" smtClean="0">
                            <a:solidFill>
                              <a:srgbClr val="000000"/>
                            </a:solidFill>
                            <a:latin typeface="Cambria Math" panose="02040503050406030204" pitchFamily="18" charset="0"/>
                            <a:ea typeface="Cambria Math" panose="02040503050406030204" pitchFamily="18" charset="0"/>
                          </a:rPr>
                          <m:t>,…</m:t>
                        </m:r>
                      </m:e>
                    </m:d>
                  </m:oMath>
                </a14:m>
                <a:r>
                  <a:rPr lang="zh-CN" altLang="en-US" b="1" dirty="0">
                    <a:solidFill>
                      <a:schemeClr val="tx1">
                        <a:lumMod val="95000"/>
                        <a:lumOff val="5000"/>
                      </a:schemeClr>
                    </a:solidFill>
                    <a:ea typeface="幼圆" pitchFamily="49" charset="-122"/>
                  </a:rPr>
                  <a:t> 可以使用试算法逐步逼近求得</a:t>
                </a:r>
                <a:r>
                  <a:rPr lang="en-US" altLang="zh-CN" b="1" dirty="0">
                    <a:solidFill>
                      <a:schemeClr val="tx1">
                        <a:lumMod val="95000"/>
                        <a:lumOff val="5000"/>
                      </a:schemeClr>
                    </a:solidFill>
                    <a:ea typeface="幼圆" pitchFamily="49" charset="-122"/>
                  </a:rPr>
                  <a:t>IRR. </a:t>
                </a:r>
                <a:r>
                  <a:rPr lang="zh-CN" altLang="en-US" b="1" dirty="0">
                    <a:solidFill>
                      <a:schemeClr val="tx1">
                        <a:lumMod val="95000"/>
                        <a:lumOff val="5000"/>
                      </a:schemeClr>
                    </a:solidFill>
                    <a:ea typeface="幼圆" pitchFamily="49" charset="-122"/>
                  </a:rPr>
                  <a:t>那么对于</a:t>
                </a:r>
                <a:r>
                  <a:rPr lang="zh-CN" altLang="en-US" b="1" dirty="0">
                    <a:solidFill>
                      <a:schemeClr val="accent1">
                        <a:lumMod val="50000"/>
                      </a:schemeClr>
                    </a:solidFill>
                    <a:ea typeface="幼圆" pitchFamily="49" charset="-122"/>
                  </a:rPr>
                  <a:t>一般的常规项目</a:t>
                </a:r>
                <a:r>
                  <a:rPr lang="zh-CN" altLang="en-US" b="1" dirty="0">
                    <a:solidFill>
                      <a:schemeClr val="tx1">
                        <a:lumMod val="95000"/>
                        <a:lumOff val="5000"/>
                      </a:schemeClr>
                    </a:solidFill>
                    <a:ea typeface="幼圆" pitchFamily="49" charset="-122"/>
                  </a:rPr>
                  <a:t>和</a:t>
                </a:r>
                <a:r>
                  <a:rPr lang="zh-CN" altLang="en-US" b="1" dirty="0">
                    <a:solidFill>
                      <a:schemeClr val="accent1">
                        <a:lumMod val="50000"/>
                      </a:schemeClr>
                    </a:solidFill>
                    <a:ea typeface="幼圆" pitchFamily="49" charset="-122"/>
                  </a:rPr>
                  <a:t>非常规项目，怎么计算</a:t>
                </a:r>
                <a:r>
                  <a:rPr lang="en-US" altLang="zh-CN" b="1" dirty="0">
                    <a:solidFill>
                      <a:schemeClr val="accent1">
                        <a:lumMod val="50000"/>
                      </a:schemeClr>
                    </a:solidFill>
                    <a:ea typeface="幼圆" pitchFamily="49" charset="-122"/>
                  </a:rPr>
                  <a:t>IRR</a:t>
                </a:r>
                <a:r>
                  <a:rPr lang="zh-CN" altLang="en-US" b="1" dirty="0">
                    <a:solidFill>
                      <a:schemeClr val="accent1">
                        <a:lumMod val="50000"/>
                      </a:schemeClr>
                    </a:solidFill>
                    <a:ea typeface="幼圆" pitchFamily="49" charset="-122"/>
                  </a:rPr>
                  <a:t>呢？</a:t>
                </a:r>
              </a:p>
            </p:txBody>
          </p:sp>
        </mc:Choice>
        <mc:Fallback>
          <p:sp>
            <p:nvSpPr>
              <p:cNvPr id="2" name="文本框 1">
                <a:extLst>
                  <a:ext uri="{FF2B5EF4-FFF2-40B4-BE49-F238E27FC236}">
                    <a16:creationId xmlns:a16="http://schemas.microsoft.com/office/drawing/2014/main" id="{CE8995B4-EFAA-2C06-3C8B-3F90E0B2FED2}"/>
                  </a:ext>
                </a:extLst>
              </p:cNvPr>
              <p:cNvSpPr txBox="1">
                <a:spLocks noRot="1" noChangeAspect="1" noMove="1" noResize="1" noEditPoints="1" noAdjustHandles="1" noChangeArrowheads="1" noChangeShapeType="1" noTextEdit="1"/>
              </p:cNvSpPr>
              <p:nvPr/>
            </p:nvSpPr>
            <p:spPr>
              <a:xfrm>
                <a:off x="830415" y="1493785"/>
                <a:ext cx="9406045" cy="919098"/>
              </a:xfrm>
              <a:prstGeom prst="rect">
                <a:avLst/>
              </a:prstGeom>
              <a:blipFill>
                <a:blip r:embed="rId2"/>
                <a:stretch>
                  <a:fillRect l="-675" r="-1215" b="-8108"/>
                </a:stretch>
              </a:blipFill>
            </p:spPr>
            <p:txBody>
              <a:bodyPr/>
              <a:lstStyle/>
              <a:p>
                <a:r>
                  <a:rPr lang="zh-CN" altLang="en-US">
                    <a:noFill/>
                  </a:rPr>
                  <a:t> </a:t>
                </a:r>
              </a:p>
            </p:txBody>
          </p:sp>
        </mc:Fallback>
      </mc:AlternateContent>
      <p:graphicFrame>
        <p:nvGraphicFramePr>
          <p:cNvPr id="4" name="Object 21">
            <a:extLst>
              <a:ext uri="{FF2B5EF4-FFF2-40B4-BE49-F238E27FC236}">
                <a16:creationId xmlns:a16="http://schemas.microsoft.com/office/drawing/2014/main" id="{122BEBEA-12A7-4D04-C809-EA32F4453E94}"/>
              </a:ext>
            </a:extLst>
          </p:cNvPr>
          <p:cNvGraphicFramePr>
            <a:graphicFrameLocks noChangeAspect="1"/>
          </p:cNvGraphicFramePr>
          <p:nvPr>
            <p:extLst>
              <p:ext uri="{D42A27DB-BD31-4B8C-83A1-F6EECF244321}">
                <p14:modId xmlns:p14="http://schemas.microsoft.com/office/powerpoint/2010/main" val="1437029851"/>
              </p:ext>
            </p:extLst>
          </p:nvPr>
        </p:nvGraphicFramePr>
        <p:xfrm>
          <a:off x="2585611" y="2663915"/>
          <a:ext cx="3291564" cy="765085"/>
        </p:xfrm>
        <a:graphic>
          <a:graphicData uri="http://schemas.openxmlformats.org/presentationml/2006/ole">
            <mc:AlternateContent xmlns:mc="http://schemas.openxmlformats.org/markup-compatibility/2006">
              <mc:Choice xmlns:v="urn:schemas-microsoft-com:vml" Requires="v">
                <p:oleObj name="Microsoft 公式 3.0" r:id="rId3" imgW="41833800" imgH="9944100" progId="Equation.3">
                  <p:embed/>
                </p:oleObj>
              </mc:Choice>
              <mc:Fallback>
                <p:oleObj name="Microsoft 公式 3.0" r:id="rId3" imgW="41833800" imgH="9944100" progId="Equation.3">
                  <p:embed/>
                  <p:pic>
                    <p:nvPicPr>
                      <p:cNvPr id="150549" name="Object 21">
                        <a:extLst>
                          <a:ext uri="{FF2B5EF4-FFF2-40B4-BE49-F238E27FC236}">
                            <a16:creationId xmlns:a16="http://schemas.microsoft.com/office/drawing/2014/main" id="{6617C1A6-44F0-5781-88DF-C56A493109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5611" y="2663915"/>
                        <a:ext cx="3291564" cy="765085"/>
                      </a:xfrm>
                      <a:prstGeom prst="rect">
                        <a:avLst/>
                      </a:prstGeom>
                      <a:noFill/>
                      <a:ln>
                        <a:noFill/>
                      </a:ln>
                    </p:spPr>
                  </p:pic>
                </p:oleObj>
              </mc:Fallback>
            </mc:AlternateContent>
          </a:graphicData>
        </a:graphic>
      </p:graphicFrame>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3C29800C-941A-560B-0FB3-1378351BCB4D}"/>
                  </a:ext>
                </a:extLst>
              </p:cNvPr>
              <p:cNvSpPr txBox="1"/>
              <p:nvPr/>
            </p:nvSpPr>
            <p:spPr>
              <a:xfrm>
                <a:off x="1010435" y="3564015"/>
                <a:ext cx="5085565" cy="369332"/>
              </a:xfrm>
              <a:prstGeom prst="rect">
                <a:avLst/>
              </a:prstGeom>
              <a:noFill/>
            </p:spPr>
            <p:txBody>
              <a:bodyPr wrap="square" rtlCol="0">
                <a:spAutoFit/>
              </a:bodyPr>
              <a:lstStyle/>
              <a:p>
                <a:r>
                  <a:rPr kumimoji="1" lang="zh-CN" altLang="en-US" dirty="0"/>
                  <a:t>假设 </a:t>
                </a:r>
                <a14:m>
                  <m:oMath xmlns:m="http://schemas.openxmlformats.org/officeDocument/2006/math">
                    <m:sSub>
                      <m:sSubPr>
                        <m:ctrlPr>
                          <a:rPr kumimoji="1" lang="en-US" altLang="zh-CN" i="1" smtClean="0">
                            <a:latin typeface="Cambria Math" panose="02040503050406030204" pitchFamily="18" charset="0"/>
                          </a:rPr>
                        </m:ctrlPr>
                      </m:sSubPr>
                      <m:e>
                        <m:d>
                          <m:dPr>
                            <m:ctrlPr>
                              <a:rPr kumimoji="1" lang="en-US" altLang="zh-CN" i="1" smtClean="0">
                                <a:latin typeface="Cambria Math" panose="02040503050406030204" pitchFamily="18" charset="0"/>
                              </a:rPr>
                            </m:ctrlPr>
                          </m:dPr>
                          <m:e>
                            <m:r>
                              <a:rPr kumimoji="1" lang="en-US" altLang="zh-CN" b="0" i="1" smtClean="0">
                                <a:latin typeface="Cambria Math" panose="02040503050406030204" pitchFamily="18" charset="0"/>
                              </a:rPr>
                              <m:t>𝐶𝐼</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𝐶𝑂</m:t>
                            </m:r>
                          </m:e>
                        </m:d>
                      </m:e>
                      <m:sub>
                        <m:r>
                          <a:rPr kumimoji="1" lang="en-US" altLang="zh-CN" b="0" i="1" smtClean="0">
                            <a:latin typeface="Cambria Math" panose="02040503050406030204" pitchFamily="18" charset="0"/>
                          </a:rPr>
                          <m:t>𝑡</m:t>
                        </m:r>
                      </m:sub>
                    </m:sSub>
                    <m:r>
                      <a:rPr kumimoji="1" lang="en-US" altLang="zh-CN" i="1" smtClean="0">
                        <a:latin typeface="Cambria Math" panose="02040503050406030204" pitchFamily="18" charset="0"/>
                        <a:ea typeface="Cambria Math" panose="02040503050406030204" pitchFamily="18" charset="0"/>
                      </a:rPr>
                      <m:t>=</m:t>
                    </m:r>
                    <m:sSub>
                      <m:sSubPr>
                        <m:ctrlPr>
                          <a:rPr kumimoji="1" lang="en-US" altLang="zh-CN"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𝐴</m:t>
                        </m:r>
                      </m:e>
                      <m:sub>
                        <m:r>
                          <a:rPr kumimoji="1" lang="en-US" altLang="zh-CN" b="0" i="1" smtClean="0">
                            <a:latin typeface="Cambria Math" panose="02040503050406030204" pitchFamily="18" charset="0"/>
                            <a:ea typeface="Cambria Math" panose="02040503050406030204" pitchFamily="18" charset="0"/>
                          </a:rPr>
                          <m:t>𝑡</m:t>
                        </m:r>
                      </m:sub>
                    </m:sSub>
                  </m:oMath>
                </a14:m>
                <a:r>
                  <a:rPr kumimoji="1" lang="en-US" altLang="zh-CN" dirty="0"/>
                  <a:t>, </a:t>
                </a:r>
                <a14:m>
                  <m:oMath xmlns:m="http://schemas.openxmlformats.org/officeDocument/2006/math">
                    <m:sSup>
                      <m:sSupPr>
                        <m:ctrlPr>
                          <a:rPr kumimoji="1" lang="en-US" altLang="zh-CN" i="1" smtClean="0">
                            <a:latin typeface="Cambria Math" panose="02040503050406030204" pitchFamily="18" charset="0"/>
                          </a:rPr>
                        </m:ctrlPr>
                      </m:sSupPr>
                      <m:e>
                        <m:d>
                          <m:dPr>
                            <m:ctrlPr>
                              <a:rPr kumimoji="1" lang="en-US" altLang="zh-CN" i="1" smtClean="0">
                                <a:latin typeface="Cambria Math" panose="02040503050406030204" pitchFamily="18" charset="0"/>
                              </a:rPr>
                            </m:ctrlPr>
                          </m:dPr>
                          <m:e>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𝐼𝑅𝑅</m:t>
                            </m:r>
                          </m:e>
                        </m:d>
                      </m:e>
                      <m:sup>
                        <m:r>
                          <a:rPr kumimoji="1" lang="en-US" altLang="zh-CN" b="0" i="1" smtClean="0">
                            <a:latin typeface="Cambria Math" panose="02040503050406030204" pitchFamily="18" charset="0"/>
                          </a:rPr>
                          <m:t>−1</m:t>
                        </m:r>
                      </m:sup>
                    </m:sSup>
                    <m:r>
                      <a:rPr kumimoji="1" lang="en-US" altLang="zh-CN"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rPr>
                      <m:t>𝑥</m:t>
                    </m:r>
                  </m:oMath>
                </a14:m>
                <a:endParaRPr kumimoji="1" lang="zh-CN" altLang="en-US" dirty="0"/>
              </a:p>
            </p:txBody>
          </p:sp>
        </mc:Choice>
        <mc:Fallback>
          <p:sp>
            <p:nvSpPr>
              <p:cNvPr id="5" name="文本框 4">
                <a:extLst>
                  <a:ext uri="{FF2B5EF4-FFF2-40B4-BE49-F238E27FC236}">
                    <a16:creationId xmlns:a16="http://schemas.microsoft.com/office/drawing/2014/main" id="{3C29800C-941A-560B-0FB3-1378351BCB4D}"/>
                  </a:ext>
                </a:extLst>
              </p:cNvPr>
              <p:cNvSpPr txBox="1">
                <a:spLocks noRot="1" noChangeAspect="1" noMove="1" noResize="1" noEditPoints="1" noAdjustHandles="1" noChangeArrowheads="1" noChangeShapeType="1" noTextEdit="1"/>
              </p:cNvSpPr>
              <p:nvPr/>
            </p:nvSpPr>
            <p:spPr>
              <a:xfrm>
                <a:off x="1010435" y="3564015"/>
                <a:ext cx="5085565" cy="369332"/>
              </a:xfrm>
              <a:prstGeom prst="rect">
                <a:avLst/>
              </a:prstGeom>
              <a:blipFill>
                <a:blip r:embed="rId5"/>
                <a:stretch>
                  <a:fillRect l="-995" t="-10000"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C69CB63F-D4D1-3F2C-5811-AB7FC3FF037A}"/>
                  </a:ext>
                </a:extLst>
              </p:cNvPr>
              <p:cNvSpPr txBox="1"/>
              <p:nvPr/>
            </p:nvSpPr>
            <p:spPr>
              <a:xfrm>
                <a:off x="1010435" y="4098571"/>
                <a:ext cx="5805645" cy="646331"/>
              </a:xfrm>
              <a:prstGeom prst="rect">
                <a:avLst/>
              </a:prstGeom>
              <a:noFill/>
            </p:spPr>
            <p:txBody>
              <a:bodyPr wrap="square" rtlCol="0">
                <a:spAutoFit/>
              </a:bodyPr>
              <a:lstStyle/>
              <a:p>
                <a:r>
                  <a:rPr kumimoji="1" lang="zh-CN" altLang="en-US" dirty="0"/>
                  <a:t>那么有：</a:t>
                </a:r>
                <a14:m>
                  <m:oMath xmlns:m="http://schemas.openxmlformats.org/officeDocument/2006/math">
                    <m:sSub>
                      <m:sSubPr>
                        <m:ctrlPr>
                          <a:rPr kumimoji="1" lang="en-US" altLang="zh-CN"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𝐴</m:t>
                        </m:r>
                      </m:e>
                      <m:sub>
                        <m:r>
                          <a:rPr kumimoji="1" lang="en-US" altLang="zh-CN" b="0" i="1" smtClean="0">
                            <a:latin typeface="Cambria Math" panose="02040503050406030204" pitchFamily="18" charset="0"/>
                            <a:ea typeface="Cambria Math" panose="02040503050406030204" pitchFamily="18" charset="0"/>
                          </a:rPr>
                          <m:t>0</m:t>
                        </m:r>
                      </m:sub>
                    </m:sSub>
                  </m:oMath>
                </a14:m>
                <a:r>
                  <a:rPr kumimoji="1" lang="en-US" altLang="zh-CN" dirty="0"/>
                  <a:t>+</a:t>
                </a:r>
                <a:r>
                  <a:rPr kumimoji="1" lang="en-US" altLang="zh-CN" dirty="0">
                    <a:ea typeface="Cambria Math" panose="02040503050406030204" pitchFamily="18" charset="0"/>
                  </a:rPr>
                  <a:t> </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𝐴</m:t>
                        </m:r>
                      </m:e>
                      <m:sub>
                        <m:r>
                          <a:rPr kumimoji="1" lang="en-US" altLang="zh-CN" b="0" i="1" smtClean="0">
                            <a:latin typeface="Cambria Math" panose="02040503050406030204" pitchFamily="18" charset="0"/>
                            <a:ea typeface="Cambria Math" panose="02040503050406030204" pitchFamily="18" charset="0"/>
                          </a:rPr>
                          <m:t>1</m:t>
                        </m:r>
                      </m:sub>
                    </m:sSub>
                    <m:r>
                      <a:rPr kumimoji="1" lang="en-US" altLang="zh-CN" b="0" i="1" dirty="0" smtClean="0">
                        <a:latin typeface="Cambria Math" panose="02040503050406030204" pitchFamily="18" charset="0"/>
                      </a:rPr>
                      <m:t>𝑥</m:t>
                    </m:r>
                  </m:oMath>
                </a14:m>
                <a:r>
                  <a:rPr kumimoji="1" lang="en-US" altLang="zh-CN" dirty="0"/>
                  <a:t> + </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𝐴</m:t>
                        </m:r>
                      </m:e>
                      <m:sub>
                        <m:r>
                          <a:rPr kumimoji="1" lang="en-US" altLang="zh-CN" b="0" i="1" smtClean="0">
                            <a:latin typeface="Cambria Math" panose="02040503050406030204" pitchFamily="18" charset="0"/>
                            <a:ea typeface="Cambria Math" panose="02040503050406030204" pitchFamily="18" charset="0"/>
                          </a:rPr>
                          <m:t>2</m:t>
                        </m:r>
                      </m:sub>
                    </m:sSub>
                    <m:sSup>
                      <m:sSupPr>
                        <m:ctrlPr>
                          <a:rPr kumimoji="1" lang="en-US" altLang="zh-CN" i="1" smtClean="0">
                            <a:latin typeface="Cambria Math" panose="02040503050406030204" pitchFamily="18" charset="0"/>
                            <a:ea typeface="Cambria Math" panose="02040503050406030204" pitchFamily="18" charset="0"/>
                          </a:rPr>
                        </m:ctrlPr>
                      </m:sSupPr>
                      <m:e>
                        <m:r>
                          <a:rPr kumimoji="1" lang="en-US" altLang="zh-CN" b="0" i="1" smtClean="0">
                            <a:latin typeface="Cambria Math" panose="02040503050406030204" pitchFamily="18" charset="0"/>
                            <a:ea typeface="Cambria Math" panose="02040503050406030204" pitchFamily="18" charset="0"/>
                          </a:rPr>
                          <m:t>𝑥</m:t>
                        </m:r>
                      </m:e>
                      <m:sup>
                        <m:r>
                          <a:rPr kumimoji="1" lang="en-US" altLang="zh-CN" b="0" i="1" smtClean="0">
                            <a:latin typeface="Cambria Math" panose="02040503050406030204" pitchFamily="18" charset="0"/>
                            <a:ea typeface="Cambria Math" panose="02040503050406030204" pitchFamily="18" charset="0"/>
                          </a:rPr>
                          <m:t>2</m:t>
                        </m:r>
                      </m:sup>
                    </m:sSup>
                  </m:oMath>
                </a14:m>
                <a:r>
                  <a:rPr kumimoji="1" lang="en-US" altLang="zh-CN" dirty="0"/>
                  <a:t>+</a:t>
                </a:r>
                <a:r>
                  <a:rPr kumimoji="1" lang="en-US" altLang="zh-CN" dirty="0">
                    <a:ea typeface="Cambria Math" panose="02040503050406030204" pitchFamily="18" charset="0"/>
                  </a:rPr>
                  <a:t> </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𝐴</m:t>
                        </m:r>
                      </m:e>
                      <m:sub>
                        <m:r>
                          <a:rPr kumimoji="1" lang="en-US" altLang="zh-CN" b="0" i="1" smtClean="0">
                            <a:latin typeface="Cambria Math" panose="02040503050406030204" pitchFamily="18" charset="0"/>
                            <a:ea typeface="Cambria Math" panose="02040503050406030204" pitchFamily="18" charset="0"/>
                          </a:rPr>
                          <m:t>3</m:t>
                        </m:r>
                      </m:sub>
                    </m:sSub>
                    <m:sSup>
                      <m:sSupPr>
                        <m:ctrlPr>
                          <a:rPr kumimoji="1" lang="en-US" altLang="zh-CN" i="1">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𝑥</m:t>
                        </m:r>
                      </m:e>
                      <m:sup>
                        <m:r>
                          <a:rPr kumimoji="1" lang="en-US" altLang="zh-CN" b="0" i="1" smtClean="0">
                            <a:latin typeface="Cambria Math" panose="02040503050406030204" pitchFamily="18" charset="0"/>
                            <a:ea typeface="Cambria Math" panose="02040503050406030204" pitchFamily="18" charset="0"/>
                          </a:rPr>
                          <m:t>3</m:t>
                        </m:r>
                      </m:sup>
                    </m:sSup>
                  </m:oMath>
                </a14:m>
                <a:r>
                  <a:rPr kumimoji="1" lang="en-US" altLang="zh-CN" dirty="0"/>
                  <a:t>+…+</a:t>
                </a:r>
                <a:r>
                  <a:rPr kumimoji="1" lang="en-US" altLang="zh-CN" dirty="0">
                    <a:ea typeface="Cambria Math" panose="02040503050406030204" pitchFamily="18" charset="0"/>
                  </a:rPr>
                  <a:t> </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𝐴</m:t>
                        </m:r>
                      </m:e>
                      <m:sub>
                        <m:r>
                          <a:rPr kumimoji="1" lang="en-US" altLang="zh-CN" b="0" i="1" smtClean="0">
                            <a:latin typeface="Cambria Math" panose="02040503050406030204" pitchFamily="18" charset="0"/>
                            <a:ea typeface="Cambria Math" panose="02040503050406030204" pitchFamily="18" charset="0"/>
                          </a:rPr>
                          <m:t>𝑛</m:t>
                        </m:r>
                      </m:sub>
                    </m:sSub>
                    <m:sSup>
                      <m:sSupPr>
                        <m:ctrlPr>
                          <a:rPr kumimoji="1" lang="en-US" altLang="zh-CN" i="1">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𝑥</m:t>
                        </m:r>
                      </m:e>
                      <m:sup>
                        <m:r>
                          <a:rPr kumimoji="1" lang="en-US" altLang="zh-CN" b="0" i="1" smtClean="0">
                            <a:latin typeface="Cambria Math" panose="02040503050406030204" pitchFamily="18" charset="0"/>
                            <a:ea typeface="Cambria Math" panose="02040503050406030204" pitchFamily="18" charset="0"/>
                          </a:rPr>
                          <m:t>𝑛</m:t>
                        </m:r>
                      </m:sup>
                    </m:sSup>
                  </m:oMath>
                </a14:m>
                <a:r>
                  <a:rPr kumimoji="1" lang="en-US" altLang="zh-CN" dirty="0"/>
                  <a:t>=0</a:t>
                </a:r>
              </a:p>
              <a:p>
                <a:endParaRPr kumimoji="1" lang="zh-CN" altLang="en-US" dirty="0"/>
              </a:p>
            </p:txBody>
          </p:sp>
        </mc:Choice>
        <mc:Fallback>
          <p:sp>
            <p:nvSpPr>
              <p:cNvPr id="6" name="文本框 5">
                <a:extLst>
                  <a:ext uri="{FF2B5EF4-FFF2-40B4-BE49-F238E27FC236}">
                    <a16:creationId xmlns:a16="http://schemas.microsoft.com/office/drawing/2014/main" id="{C69CB63F-D4D1-3F2C-5811-AB7FC3FF037A}"/>
                  </a:ext>
                </a:extLst>
              </p:cNvPr>
              <p:cNvSpPr txBox="1">
                <a:spLocks noRot="1" noChangeAspect="1" noMove="1" noResize="1" noEditPoints="1" noAdjustHandles="1" noChangeArrowheads="1" noChangeShapeType="1" noTextEdit="1"/>
              </p:cNvSpPr>
              <p:nvPr/>
            </p:nvSpPr>
            <p:spPr>
              <a:xfrm>
                <a:off x="1010435" y="4098571"/>
                <a:ext cx="5805645" cy="646331"/>
              </a:xfrm>
              <a:prstGeom prst="rect">
                <a:avLst/>
              </a:prstGeom>
              <a:blipFill>
                <a:blip r:embed="rId6"/>
                <a:stretch>
                  <a:fillRect l="-873" t="-5769"/>
                </a:stretch>
              </a:blipFill>
            </p:spPr>
            <p:txBody>
              <a:bodyPr/>
              <a:lstStyle/>
              <a:p>
                <a:r>
                  <a:rPr lang="zh-CN" altLang="en-US">
                    <a:noFill/>
                  </a:rPr>
                  <a:t> </a:t>
                </a:r>
              </a:p>
            </p:txBody>
          </p:sp>
        </mc:Fallback>
      </mc:AlternateContent>
      <p:sp>
        <p:nvSpPr>
          <p:cNvPr id="10" name="Rectangle 32">
            <a:extLst>
              <a:ext uri="{FF2B5EF4-FFF2-40B4-BE49-F238E27FC236}">
                <a16:creationId xmlns:a16="http://schemas.microsoft.com/office/drawing/2014/main" id="{FD1D282B-1C9B-0D54-3D68-01A30FAB9483}"/>
              </a:ext>
            </a:extLst>
          </p:cNvPr>
          <p:cNvSpPr>
            <a:spLocks noChangeArrowheads="1"/>
          </p:cNvSpPr>
          <p:nvPr/>
        </p:nvSpPr>
        <p:spPr bwMode="gray">
          <a:xfrm>
            <a:off x="1325470" y="4680778"/>
            <a:ext cx="7827995" cy="2034347"/>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03F2DE35-7AE5-6D2F-2458-BA09DC41F18A}"/>
                  </a:ext>
                </a:extLst>
              </p:cNvPr>
              <p:cNvSpPr txBox="1"/>
              <p:nvPr/>
            </p:nvSpPr>
            <p:spPr>
              <a:xfrm>
                <a:off x="1214395" y="4726057"/>
                <a:ext cx="5466670" cy="400110"/>
              </a:xfrm>
              <a:prstGeom prst="rect">
                <a:avLst/>
              </a:prstGeom>
              <a:noFill/>
            </p:spPr>
            <p:txBody>
              <a:bodyPr wrap="square" rtlCol="0">
                <a:spAutoFit/>
              </a:bodyPr>
              <a:lstStyle/>
              <a:p>
                <a:r>
                  <a:rPr kumimoji="1" lang="en-US" altLang="zh-CN" sz="2000" b="1" dirty="0"/>
                  <a:t>Step1:</a:t>
                </a:r>
                <a:r>
                  <a:rPr kumimoji="1" lang="zh-CN" altLang="en-US" sz="2000" b="1" dirty="0"/>
                  <a:t> 先求出 </a:t>
                </a:r>
                <a14:m>
                  <m:oMath xmlns:m="http://schemas.openxmlformats.org/officeDocument/2006/math">
                    <m:r>
                      <a:rPr kumimoji="1" lang="en-US" altLang="zh-CN" sz="2000" b="1" i="1" dirty="0" smtClean="0">
                        <a:latin typeface="Cambria Math" panose="02040503050406030204" pitchFamily="18" charset="0"/>
                      </a:rPr>
                      <m:t>𝒙</m:t>
                    </m:r>
                    <m:r>
                      <a:rPr kumimoji="1" lang="zh-CN" altLang="en-US" sz="2000" b="1" i="1" dirty="0" smtClean="0">
                        <a:latin typeface="Cambria Math" panose="02040503050406030204" pitchFamily="18" charset="0"/>
                      </a:rPr>
                      <m:t>，</m:t>
                    </m:r>
                    <m:r>
                      <a:rPr kumimoji="1" lang="zh-CN" altLang="en-US" sz="2000" b="1" i="1" dirty="0">
                        <a:latin typeface="Cambria Math" panose="02040503050406030204" pitchFamily="18" charset="0"/>
                      </a:rPr>
                      <m:t>然后</m:t>
                    </m:r>
                    <m:r>
                      <a:rPr kumimoji="1" lang="zh-CN" altLang="en-US" sz="2000" b="1" i="1" dirty="0" smtClean="0">
                        <a:latin typeface="Cambria Math" panose="02040503050406030204" pitchFamily="18" charset="0"/>
                      </a:rPr>
                      <m:t>反</m:t>
                    </m:r>
                    <m:r>
                      <a:rPr kumimoji="1" lang="zh-CN" altLang="en-US" sz="2000" b="1" i="1" dirty="0">
                        <a:latin typeface="Cambria Math" panose="02040503050406030204" pitchFamily="18" charset="0"/>
                      </a:rPr>
                      <m:t>解</m:t>
                    </m:r>
                    <m:r>
                      <a:rPr kumimoji="1" lang="zh-CN" altLang="en-US" sz="2000" b="1" i="1" dirty="0" smtClean="0">
                        <a:latin typeface="Cambria Math" panose="02040503050406030204" pitchFamily="18" charset="0"/>
                      </a:rPr>
                      <m:t>，</m:t>
                    </m:r>
                    <m:r>
                      <a:rPr kumimoji="1" lang="zh-CN" altLang="en-US" sz="2000" b="1" i="1" dirty="0">
                        <a:latin typeface="Cambria Math" panose="02040503050406030204" pitchFamily="18" charset="0"/>
                      </a:rPr>
                      <m:t>得到</m:t>
                    </m:r>
                    <m:r>
                      <a:rPr kumimoji="1" lang="zh-CN" altLang="en-US" sz="2000" b="1" i="1" dirty="0" smtClean="0">
                        <a:latin typeface="Cambria Math" panose="02040503050406030204" pitchFamily="18" charset="0"/>
                      </a:rPr>
                      <m:t> </m:t>
                    </m:r>
                    <m:r>
                      <a:rPr kumimoji="1" lang="en-US" altLang="zh-CN" sz="2000" b="1" i="1" dirty="0" smtClean="0">
                        <a:latin typeface="Cambria Math" panose="02040503050406030204" pitchFamily="18" charset="0"/>
                      </a:rPr>
                      <m:t>𝑰𝑹𝑹</m:t>
                    </m:r>
                    <m:r>
                      <a:rPr kumimoji="1" lang="zh-CN" altLang="en-US" sz="2000" b="1" i="1" dirty="0" smtClean="0">
                        <a:latin typeface="Cambria Math" panose="02040503050406030204" pitchFamily="18" charset="0"/>
                      </a:rPr>
                      <m:t>。</m:t>
                    </m:r>
                  </m:oMath>
                </a14:m>
                <a:r>
                  <a:rPr kumimoji="1" lang="zh-CN" altLang="en-US" sz="2000" b="1" dirty="0"/>
                  <a:t>    </a:t>
                </a:r>
              </a:p>
            </p:txBody>
          </p:sp>
        </mc:Choice>
        <mc:Fallback>
          <p:sp>
            <p:nvSpPr>
              <p:cNvPr id="7" name="文本框 6">
                <a:extLst>
                  <a:ext uri="{FF2B5EF4-FFF2-40B4-BE49-F238E27FC236}">
                    <a16:creationId xmlns:a16="http://schemas.microsoft.com/office/drawing/2014/main" id="{03F2DE35-7AE5-6D2F-2458-BA09DC41F18A}"/>
                  </a:ext>
                </a:extLst>
              </p:cNvPr>
              <p:cNvSpPr txBox="1">
                <a:spLocks noRot="1" noChangeAspect="1" noMove="1" noResize="1" noEditPoints="1" noAdjustHandles="1" noChangeArrowheads="1" noChangeShapeType="1" noTextEdit="1"/>
              </p:cNvSpPr>
              <p:nvPr/>
            </p:nvSpPr>
            <p:spPr>
              <a:xfrm>
                <a:off x="1214395" y="4726057"/>
                <a:ext cx="5466670" cy="400110"/>
              </a:xfrm>
              <a:prstGeom prst="rect">
                <a:avLst/>
              </a:prstGeom>
              <a:blipFill>
                <a:blip r:embed="rId7"/>
                <a:stretch>
                  <a:fillRect l="-1157" t="-12500" b="-25000"/>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6CA5CC52-FC92-B869-8D82-DE647D8FEFE2}"/>
              </a:ext>
            </a:extLst>
          </p:cNvPr>
          <p:cNvSpPr txBox="1"/>
          <p:nvPr/>
        </p:nvSpPr>
        <p:spPr>
          <a:xfrm>
            <a:off x="1214395" y="5453811"/>
            <a:ext cx="6951835" cy="707886"/>
          </a:xfrm>
          <a:prstGeom prst="rect">
            <a:avLst/>
          </a:prstGeom>
          <a:noFill/>
        </p:spPr>
        <p:txBody>
          <a:bodyPr wrap="square" rtlCol="0">
            <a:spAutoFit/>
          </a:bodyPr>
          <a:lstStyle/>
          <a:p>
            <a:r>
              <a:rPr kumimoji="1" lang="en-US" altLang="zh-CN" sz="2000" b="1" dirty="0"/>
              <a:t>Step2:</a:t>
            </a:r>
            <a:r>
              <a:rPr kumimoji="1" lang="zh-CN" altLang="en-US" sz="2000" b="1" dirty="0"/>
              <a:t>再利用回收的概念，来验证所得到的解中哪些是真正的内部收益率</a:t>
            </a:r>
          </a:p>
        </p:txBody>
      </p:sp>
    </p:spTree>
    <p:extLst>
      <p:ext uri="{BB962C8B-B14F-4D97-AF65-F5344CB8AC3E}">
        <p14:creationId xmlns:p14="http://schemas.microsoft.com/office/powerpoint/2010/main" val="3038040583"/>
      </p:ext>
    </p:extLst>
  </p:cSld>
  <p:clrMapOvr>
    <a:masterClrMapping/>
  </p:clrMapOvr>
  <p:transition spd="slow">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393A3CB8-62D5-4251-8688-616709F8C65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57BDD24-8FA8-A745-B305-B3EBCC9CA8D5}" type="slidenum">
              <a:rPr kumimoji="0" lang="en-US" altLang="zh-CN" sz="1000">
                <a:solidFill>
                  <a:schemeClr val="bg2"/>
                </a:solidFill>
                <a:ea typeface="华文行楷" panose="02010800040101010101" pitchFamily="2" charset="-122"/>
              </a:rPr>
              <a:pPr>
                <a:spcBef>
                  <a:spcPct val="0"/>
                </a:spcBef>
                <a:buClrTx/>
                <a:buSzTx/>
                <a:buFontTx/>
                <a:buNone/>
              </a:pPr>
              <a:t>32</a:t>
            </a:fld>
            <a:endParaRPr kumimoji="0" lang="en-US" altLang="zh-CN" sz="1000">
              <a:solidFill>
                <a:schemeClr val="bg2"/>
              </a:solidFill>
              <a:ea typeface="华文行楷" panose="02010800040101010101" pitchFamily="2" charset="-122"/>
            </a:endParaRPr>
          </a:p>
        </p:txBody>
      </p:sp>
      <p:sp>
        <p:nvSpPr>
          <p:cNvPr id="38915" name="Rectangle 2">
            <a:extLst>
              <a:ext uri="{FF2B5EF4-FFF2-40B4-BE49-F238E27FC236}">
                <a16:creationId xmlns:a16="http://schemas.microsoft.com/office/drawing/2014/main" id="{10365A46-C008-922A-BA6E-3BCA4EB5EE1E}"/>
              </a:ext>
            </a:extLst>
          </p:cNvPr>
          <p:cNvSpPr>
            <a:spLocks noGrp="1" noChangeArrowheads="1"/>
          </p:cNvSpPr>
          <p:nvPr>
            <p:ph type="title"/>
          </p:nvPr>
        </p:nvSpPr>
        <p:spPr/>
        <p:txBody>
          <a:bodyPr/>
          <a:lstStyle/>
          <a:p>
            <a:pPr eaLnBrk="1" hangingPunct="1"/>
            <a:r>
              <a:rPr lang="zh-CN" altLang="en-US"/>
              <a:t>盈利能力分析指标</a:t>
            </a:r>
          </a:p>
        </p:txBody>
      </p:sp>
      <p:sp>
        <p:nvSpPr>
          <p:cNvPr id="172075" name="Text Box 43">
            <a:extLst>
              <a:ext uri="{FF2B5EF4-FFF2-40B4-BE49-F238E27FC236}">
                <a16:creationId xmlns:a16="http://schemas.microsoft.com/office/drawing/2014/main" id="{F2AD716F-AEC6-340D-3915-7D55F085D0AD}"/>
              </a:ext>
            </a:extLst>
          </p:cNvPr>
          <p:cNvSpPr txBox="1">
            <a:spLocks noChangeArrowheads="1"/>
          </p:cNvSpPr>
          <p:nvPr/>
        </p:nvSpPr>
        <p:spPr bwMode="auto">
          <a:xfrm>
            <a:off x="7062788" y="3215049"/>
            <a:ext cx="3827462" cy="1311275"/>
          </a:xfrm>
          <a:prstGeom prst="rect">
            <a:avLst/>
          </a:prstGeom>
          <a:solidFill>
            <a:srgbClr val="66FFFF">
              <a:alpha val="52940"/>
            </a:srgbClr>
          </a:solidFill>
          <a:ln>
            <a:noFill/>
          </a:ln>
          <a:effectLst>
            <a:prstShdw prst="shdw12">
              <a:srgbClr val="808080">
                <a:alpha val="50000"/>
              </a:srgbClr>
            </a:prstShdw>
          </a:effectLst>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dirty="0">
                <a:solidFill>
                  <a:schemeClr val="tx1"/>
                </a:solidFill>
                <a:latin typeface="幼圆" pitchFamily="49" charset="-122"/>
                <a:ea typeface="幼圆" pitchFamily="49" charset="-122"/>
              </a:rPr>
              <a:t>净现值率</a:t>
            </a:r>
            <a:r>
              <a:rPr lang="en-US" altLang="zh-CN" sz="2000" b="1" dirty="0">
                <a:solidFill>
                  <a:schemeClr val="tx1"/>
                </a:solidFill>
                <a:latin typeface="幼圆" pitchFamily="49" charset="-122"/>
                <a:ea typeface="幼圆" pitchFamily="49" charset="-122"/>
              </a:rPr>
              <a:t>(NPVR)</a:t>
            </a:r>
            <a:endParaRPr lang="en-US" altLang="zh-CN" sz="2000" dirty="0">
              <a:solidFill>
                <a:schemeClr val="tx1"/>
              </a:solidFill>
              <a:latin typeface="幼圆" pitchFamily="49" charset="-122"/>
              <a:ea typeface="幼圆" pitchFamily="49" charset="-122"/>
            </a:endParaRPr>
          </a:p>
          <a:p>
            <a:pPr eaLnBrk="1" hangingPunct="1">
              <a:spcBef>
                <a:spcPct val="50000"/>
              </a:spcBef>
              <a:buClrTx/>
              <a:buSzTx/>
              <a:buFontTx/>
              <a:buNone/>
            </a:pPr>
            <a:r>
              <a:rPr lang="zh-CN" altLang="en-US" sz="2000" b="1" dirty="0">
                <a:solidFill>
                  <a:schemeClr val="tx1"/>
                </a:solidFill>
                <a:latin typeface="幼圆" pitchFamily="49" charset="-122"/>
                <a:ea typeface="幼圆" pitchFamily="49" charset="-122"/>
              </a:rPr>
              <a:t>也叫净现值指数（</a:t>
            </a:r>
            <a:r>
              <a:rPr lang="en-US" altLang="zh-CN" sz="2000" b="1" dirty="0">
                <a:solidFill>
                  <a:schemeClr val="tx1"/>
                </a:solidFill>
                <a:latin typeface="幼圆" pitchFamily="49" charset="-122"/>
                <a:ea typeface="幼圆" pitchFamily="49" charset="-122"/>
              </a:rPr>
              <a:t>NPVI</a:t>
            </a:r>
            <a:r>
              <a:rPr lang="zh-CN" altLang="en-US" sz="2000" b="1" dirty="0">
                <a:solidFill>
                  <a:schemeClr val="tx1"/>
                </a:solidFill>
                <a:latin typeface="幼圆" pitchFamily="49" charset="-122"/>
                <a:ea typeface="幼圆" pitchFamily="49" charset="-122"/>
              </a:rPr>
              <a:t>）</a:t>
            </a:r>
          </a:p>
          <a:p>
            <a:pPr eaLnBrk="1" hangingPunct="1">
              <a:spcBef>
                <a:spcPct val="50000"/>
              </a:spcBef>
              <a:buClrTx/>
              <a:buSzTx/>
              <a:buFontTx/>
              <a:buNone/>
            </a:pPr>
            <a:r>
              <a:rPr lang="zh-CN" altLang="en-US" sz="2000" b="1" dirty="0">
                <a:solidFill>
                  <a:schemeClr val="tx1"/>
                </a:solidFill>
                <a:latin typeface="幼圆" pitchFamily="49" charset="-122"/>
                <a:ea typeface="幼圆" pitchFamily="49" charset="-122"/>
              </a:rPr>
              <a:t>是净现值的辅助指标。</a:t>
            </a:r>
          </a:p>
        </p:txBody>
      </p:sp>
      <p:sp>
        <p:nvSpPr>
          <p:cNvPr id="172077" name="AutoShape 45">
            <a:extLst>
              <a:ext uri="{FF2B5EF4-FFF2-40B4-BE49-F238E27FC236}">
                <a16:creationId xmlns:a16="http://schemas.microsoft.com/office/drawing/2014/main" id="{04BEEA85-3894-87A7-67EF-8C38A4AA8D92}"/>
              </a:ext>
            </a:extLst>
          </p:cNvPr>
          <p:cNvSpPr>
            <a:spLocks noChangeArrowheads="1"/>
          </p:cNvSpPr>
          <p:nvPr/>
        </p:nvSpPr>
        <p:spPr bwMode="auto">
          <a:xfrm>
            <a:off x="351300" y="3549651"/>
            <a:ext cx="2038350" cy="1225550"/>
          </a:xfrm>
          <a:prstGeom prst="wedgeEllipseCallout">
            <a:avLst>
              <a:gd name="adj1" fmla="val 35824"/>
              <a:gd name="adj2" fmla="val -97148"/>
            </a:avLst>
          </a:prstGeom>
          <a:gradFill rotWithShape="1">
            <a:gsLst>
              <a:gs pos="0">
                <a:srgbClr val="97B2BD"/>
              </a:gs>
              <a:gs pos="50000">
                <a:srgbClr val="C7EAF9"/>
              </a:gs>
              <a:gs pos="100000">
                <a:srgbClr val="97B2BD"/>
              </a:gs>
            </a:gsLst>
            <a:lin ang="5400000" scaled="1"/>
          </a:gradFill>
          <a:ln>
            <a:noFill/>
          </a:ln>
          <a:effectLst/>
          <a:extLst>
            <a:ext uri="{91240B29-F687-4F45-9708-019B960494DF}">
              <a14:hiddenLine xmlns:a14="http://schemas.microsoft.com/office/drawing/2010/main" w="28575" algn="ctr">
                <a:solidFill>
                  <a:schemeClr val="tx1"/>
                </a:solidFill>
                <a:miter lim="800000"/>
                <a:headEnd type="none" w="sm"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000">
                <a:solidFill>
                  <a:schemeClr val="tx1"/>
                </a:solidFill>
                <a:latin typeface="幼圆" pitchFamily="49" charset="-122"/>
                <a:ea typeface="幼圆" pitchFamily="49" charset="-122"/>
              </a:rPr>
              <a:t>常用于多方案排序</a:t>
            </a:r>
          </a:p>
        </p:txBody>
      </p:sp>
      <p:sp>
        <p:nvSpPr>
          <p:cNvPr id="172078" name="Text Box 46">
            <a:extLst>
              <a:ext uri="{FF2B5EF4-FFF2-40B4-BE49-F238E27FC236}">
                <a16:creationId xmlns:a16="http://schemas.microsoft.com/office/drawing/2014/main" id="{D4249E7B-34F1-2173-59DF-1DBDE86E999B}"/>
              </a:ext>
            </a:extLst>
          </p:cNvPr>
          <p:cNvSpPr txBox="1">
            <a:spLocks noChangeArrowheads="1"/>
          </p:cNvSpPr>
          <p:nvPr/>
        </p:nvSpPr>
        <p:spPr bwMode="auto">
          <a:xfrm>
            <a:off x="980569" y="2013590"/>
            <a:ext cx="9872005" cy="92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50000"/>
              </a:spcBef>
              <a:buClrTx/>
              <a:buSzTx/>
              <a:buFontTx/>
              <a:buNone/>
            </a:pPr>
            <a:r>
              <a:rPr lang="zh-CN" altLang="en-US" sz="2200" b="1" dirty="0">
                <a:solidFill>
                  <a:schemeClr val="tx1"/>
                </a:solidFill>
                <a:latin typeface="幼圆" pitchFamily="49" charset="-122"/>
                <a:ea typeface="幼圆" pitchFamily="49" charset="-122"/>
              </a:rPr>
              <a:t>净现值率是项目净现值与项目全部投资现值之比，其经济涵义是单位投资现值所能带来的净现值，是一个考察项目单位投资盈利能力的指标。</a:t>
            </a:r>
          </a:p>
        </p:txBody>
      </p:sp>
      <p:sp>
        <p:nvSpPr>
          <p:cNvPr id="172079" name="AutoShape 47">
            <a:hlinkClick r:id="" action="ppaction://customshow?id=7&amp;return=true" highlightClick="1"/>
            <a:extLst>
              <a:ext uri="{FF2B5EF4-FFF2-40B4-BE49-F238E27FC236}">
                <a16:creationId xmlns:a16="http://schemas.microsoft.com/office/drawing/2014/main" id="{854A0B84-8625-2786-CA8A-01DF6AA6D170}"/>
              </a:ext>
            </a:extLst>
          </p:cNvPr>
          <p:cNvSpPr>
            <a:spLocks noChangeArrowheads="1"/>
          </p:cNvSpPr>
          <p:nvPr/>
        </p:nvSpPr>
        <p:spPr bwMode="auto">
          <a:xfrm>
            <a:off x="8616950" y="5843588"/>
            <a:ext cx="719138" cy="361950"/>
          </a:xfrm>
          <a:prstGeom prst="actionButtonBlank">
            <a:avLst/>
          </a:prstGeom>
          <a:solidFill>
            <a:srgbClr val="036D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1"/>
                </a:solidFill>
                <a:latin typeface="幼圆" pitchFamily="49" charset="-122"/>
                <a:ea typeface="幼圆" pitchFamily="49" charset="-122"/>
              </a:rPr>
              <a:t>例题</a:t>
            </a:r>
          </a:p>
        </p:txBody>
      </p:sp>
      <p:sp>
        <p:nvSpPr>
          <p:cNvPr id="172080" name="Text Box 48">
            <a:extLst>
              <a:ext uri="{FF2B5EF4-FFF2-40B4-BE49-F238E27FC236}">
                <a16:creationId xmlns:a16="http://schemas.microsoft.com/office/drawing/2014/main" id="{CCD7FC65-0AFB-F630-086C-B13584964C26}"/>
              </a:ext>
            </a:extLst>
          </p:cNvPr>
          <p:cNvSpPr txBox="1">
            <a:spLocks noChangeArrowheads="1"/>
          </p:cNvSpPr>
          <p:nvPr/>
        </p:nvSpPr>
        <p:spPr bwMode="auto">
          <a:xfrm>
            <a:off x="945092" y="1395174"/>
            <a:ext cx="3762375"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chemeClr val="tx1"/>
              </a:buClr>
              <a:buSzPct val="70000"/>
            </a:pPr>
            <a:r>
              <a:rPr kumimoji="0" lang="en-US" altLang="zh-CN" sz="2400" b="1" dirty="0">
                <a:latin typeface="幼圆" pitchFamily="49" charset="-122"/>
                <a:ea typeface="幼圆" pitchFamily="49" charset="-122"/>
              </a:rPr>
              <a:t>7.</a:t>
            </a:r>
            <a:r>
              <a:rPr kumimoji="0" lang="zh-CN" altLang="en-US" sz="2400" b="1" dirty="0">
                <a:latin typeface="幼圆" pitchFamily="49" charset="-122"/>
                <a:ea typeface="幼圆" pitchFamily="49" charset="-122"/>
              </a:rPr>
              <a:t>净现值率（</a:t>
            </a:r>
            <a:r>
              <a:rPr kumimoji="0" lang="en-US" altLang="zh-CN" sz="2400" b="1" dirty="0">
                <a:latin typeface="幼圆" pitchFamily="49" charset="-122"/>
                <a:ea typeface="幼圆" pitchFamily="49" charset="-122"/>
              </a:rPr>
              <a:t>NPVR</a:t>
            </a:r>
            <a:r>
              <a:rPr kumimoji="0" lang="zh-CN" altLang="en-US" sz="2400" b="1" dirty="0">
                <a:latin typeface="幼圆" pitchFamily="49" charset="-122"/>
                <a:ea typeface="幼圆" pitchFamily="49" charset="-122"/>
              </a:rPr>
              <a:t>）</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3F4C7F6-1B4F-FA55-EF77-9FE7C0600EB2}"/>
                  </a:ext>
                </a:extLst>
              </p:cNvPr>
              <p:cNvSpPr txBox="1"/>
              <p:nvPr/>
            </p:nvSpPr>
            <p:spPr>
              <a:xfrm>
                <a:off x="4183744" y="3260771"/>
                <a:ext cx="1996765" cy="7990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𝑁𝑃𝑉𝑅</m:t>
                      </m:r>
                      <m:r>
                        <a:rPr kumimoji="1" lang="en-US" altLang="zh-CN" sz="2400" b="0" i="1" smtClean="0">
                          <a:latin typeface="Cambria Math" panose="02040503050406030204" pitchFamily="18" charset="0"/>
                        </a:rPr>
                        <m:t>=</m:t>
                      </m:r>
                      <m:f>
                        <m:fPr>
                          <m:ctrlPr>
                            <a:rPr kumimoji="1" lang="en-US" altLang="zh-CN" sz="2400" i="1" smtClean="0">
                              <a:latin typeface="Cambria Math" panose="02040503050406030204" pitchFamily="18" charset="0"/>
                            </a:rPr>
                          </m:ctrlPr>
                        </m:fPr>
                        <m:num>
                          <m:r>
                            <a:rPr kumimoji="1" lang="en-US" altLang="zh-CN" sz="2400" b="0" i="1" smtClean="0">
                              <a:latin typeface="Cambria Math" panose="02040503050406030204" pitchFamily="18" charset="0"/>
                            </a:rPr>
                            <m:t>𝑁𝑃𝑉</m:t>
                          </m:r>
                        </m:num>
                        <m:den>
                          <m:sSub>
                            <m:sSubPr>
                              <m:ctrlPr>
                                <a:rPr kumimoji="1" lang="en-US" altLang="zh-CN" sz="2400" i="1" smtClean="0">
                                  <a:latin typeface="Cambria Math" panose="02040503050406030204" pitchFamily="18" charset="0"/>
                                </a:rPr>
                              </m:ctrlPr>
                            </m:sSubPr>
                            <m:e>
                              <m:r>
                                <a:rPr kumimoji="1" lang="en-US" altLang="zh-CN" sz="2400" b="0" i="1" smtClean="0">
                                  <a:latin typeface="Cambria Math" panose="02040503050406030204" pitchFamily="18" charset="0"/>
                                </a:rPr>
                                <m:t>𝐼</m:t>
                              </m:r>
                            </m:e>
                            <m:sub>
                              <m:r>
                                <a:rPr kumimoji="1" lang="en-US" altLang="zh-CN" sz="2400" b="0" i="1" smtClean="0">
                                  <a:latin typeface="Cambria Math" panose="02040503050406030204" pitchFamily="18" charset="0"/>
                                </a:rPr>
                                <m:t>𝑝</m:t>
                              </m:r>
                            </m:sub>
                          </m:sSub>
                        </m:den>
                      </m:f>
                    </m:oMath>
                  </m:oMathPara>
                </a14:m>
                <a:endParaRPr kumimoji="1" lang="zh-CN" altLang="en-US" sz="2400" dirty="0"/>
              </a:p>
            </p:txBody>
          </p:sp>
        </mc:Choice>
        <mc:Fallback xmlns="">
          <p:sp>
            <p:nvSpPr>
              <p:cNvPr id="2" name="文本框 1">
                <a:extLst>
                  <a:ext uri="{FF2B5EF4-FFF2-40B4-BE49-F238E27FC236}">
                    <a16:creationId xmlns:a16="http://schemas.microsoft.com/office/drawing/2014/main" id="{13F4C7F6-1B4F-FA55-EF77-9FE7C0600EB2}"/>
                  </a:ext>
                </a:extLst>
              </p:cNvPr>
              <p:cNvSpPr txBox="1">
                <a:spLocks noRot="1" noChangeAspect="1" noMove="1" noResize="1" noEditPoints="1" noAdjustHandles="1" noChangeArrowheads="1" noChangeShapeType="1" noTextEdit="1"/>
              </p:cNvSpPr>
              <p:nvPr/>
            </p:nvSpPr>
            <p:spPr>
              <a:xfrm>
                <a:off x="4183744" y="3260771"/>
                <a:ext cx="1996765" cy="799001"/>
              </a:xfrm>
              <a:prstGeom prst="rect">
                <a:avLst/>
              </a:prstGeom>
              <a:blipFill>
                <a:blip r:embed="rId2"/>
                <a:stretch>
                  <a:fillRect l="-633" b="-7813"/>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3ADCEC26-2196-AB5A-EDD8-3237C274719A}"/>
              </a:ext>
            </a:extLst>
          </p:cNvPr>
          <p:cNvSpPr txBox="1"/>
          <p:nvPr/>
        </p:nvSpPr>
        <p:spPr>
          <a:xfrm>
            <a:off x="5298231" y="3237257"/>
            <a:ext cx="4668199" cy="461665"/>
          </a:xfrm>
          <a:prstGeom prst="rect">
            <a:avLst/>
          </a:prstGeom>
          <a:noFill/>
        </p:spPr>
        <p:txBody>
          <a:bodyPr wrap="square" rtlCol="0">
            <a:spAutoFit/>
          </a:bodyPr>
          <a:lstStyle/>
          <a:p>
            <a:r>
              <a:rPr kumimoji="1" lang="en-US" altLang="zh-CN" sz="2400" dirty="0"/>
              <a:t> </a:t>
            </a:r>
            <a:endParaRPr kumimoji="1" lang="zh-CN" altLang="en-US" sz="24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66B1015-2136-9C1E-8170-7B2FBBC4E391}"/>
                  </a:ext>
                </a:extLst>
              </p:cNvPr>
              <p:cNvSpPr txBox="1"/>
              <p:nvPr/>
            </p:nvSpPr>
            <p:spPr>
              <a:xfrm>
                <a:off x="3174514" y="4770610"/>
                <a:ext cx="8145905" cy="606000"/>
              </a:xfrm>
              <a:prstGeom prst="rect">
                <a:avLst/>
              </a:prstGeom>
              <a:noFill/>
            </p:spPr>
            <p:txBody>
              <a:bodyPr wrap="square" rtlCol="0">
                <a:spAutoFit/>
              </a:bodyPr>
              <a:lstStyle/>
              <a:p>
                <a:pPr>
                  <a:lnSpc>
                    <a:spcPct val="150000"/>
                  </a:lnSpc>
                </a:pPr>
                <a14:m>
                  <m:oMath xmlns:m="http://schemas.openxmlformats.org/officeDocument/2006/math">
                    <m:sSub>
                      <m:sSubPr>
                        <m:ctrlPr>
                          <a:rPr kumimoji="1" lang="en-US" altLang="zh-CN" sz="2200" b="1" i="1" smtClean="0">
                            <a:latin typeface="Cambria Math" panose="02040503050406030204" pitchFamily="18" charset="0"/>
                          </a:rPr>
                        </m:ctrlPr>
                      </m:sSubPr>
                      <m:e>
                        <m:r>
                          <a:rPr kumimoji="1" lang="en-US" altLang="zh-CN" sz="2200" b="1" i="1" smtClean="0">
                            <a:latin typeface="Cambria Math" panose="02040503050406030204" pitchFamily="18" charset="0"/>
                          </a:rPr>
                          <m:t>𝑰</m:t>
                        </m:r>
                      </m:e>
                      <m:sub>
                        <m:r>
                          <a:rPr kumimoji="1" lang="en-US" altLang="zh-CN" sz="2200" b="1" i="1" smtClean="0">
                            <a:latin typeface="Cambria Math" panose="02040503050406030204" pitchFamily="18" charset="0"/>
                          </a:rPr>
                          <m:t>𝒑</m:t>
                        </m:r>
                      </m:sub>
                    </m:sSub>
                    <m:r>
                      <a:rPr kumimoji="1" lang="zh-CN" altLang="en-US" sz="2200" b="1" i="1">
                        <a:latin typeface="Cambria Math" panose="02040503050406030204" pitchFamily="18" charset="0"/>
                      </a:rPr>
                      <m:t>为</m:t>
                    </m:r>
                    <m:r>
                      <a:rPr kumimoji="1" lang="zh-CN" altLang="en-US" sz="2200" b="1" i="1" smtClean="0">
                        <a:latin typeface="Cambria Math" panose="02040503050406030204" pitchFamily="18" charset="0"/>
                      </a:rPr>
                      <m:t>投入</m:t>
                    </m:r>
                    <m:r>
                      <a:rPr kumimoji="1" lang="zh-CN" altLang="en-US" sz="2200" b="1" i="1">
                        <a:latin typeface="Cambria Math" panose="02040503050406030204" pitchFamily="18" charset="0"/>
                      </a:rPr>
                      <m:t>资金</m:t>
                    </m:r>
                    <m:r>
                      <a:rPr kumimoji="1" lang="zh-CN" altLang="en-US" sz="2200" b="1" i="1" smtClean="0">
                        <a:latin typeface="Cambria Math" panose="02040503050406030204" pitchFamily="18" charset="0"/>
                      </a:rPr>
                      <m:t>现</m:t>
                    </m:r>
                    <m:r>
                      <a:rPr kumimoji="1" lang="zh-CN" altLang="en-US" sz="2200" b="1" i="1">
                        <a:latin typeface="Cambria Math" panose="02040503050406030204" pitchFamily="18" charset="0"/>
                      </a:rPr>
                      <m:t>值</m:t>
                    </m:r>
                    <m:r>
                      <a:rPr kumimoji="1" lang="zh-CN" altLang="en-US" sz="2200" b="1" i="1" smtClean="0">
                        <a:latin typeface="Cambria Math" panose="02040503050406030204" pitchFamily="18" charset="0"/>
                      </a:rPr>
                      <m:t>，</m:t>
                    </m:r>
                    <m:sSub>
                      <m:sSubPr>
                        <m:ctrlPr>
                          <a:rPr kumimoji="1" lang="en-US" altLang="zh-CN" sz="2200" b="1" i="1" dirty="0">
                            <a:latin typeface="Cambria Math" panose="02040503050406030204" pitchFamily="18" charset="0"/>
                          </a:rPr>
                        </m:ctrlPr>
                      </m:sSubPr>
                      <m:e>
                        <m:r>
                          <a:rPr kumimoji="1" lang="en-US" altLang="zh-CN" sz="2200" b="1" i="1" dirty="0">
                            <a:latin typeface="Cambria Math" panose="02040503050406030204" pitchFamily="18" charset="0"/>
                          </a:rPr>
                          <m:t>𝑰</m:t>
                        </m:r>
                      </m:e>
                      <m:sub>
                        <m:r>
                          <a:rPr kumimoji="1" lang="en-US" altLang="zh-CN" sz="2200" b="1" i="1" dirty="0">
                            <a:latin typeface="Cambria Math" panose="02040503050406030204" pitchFamily="18" charset="0"/>
                          </a:rPr>
                          <m:t>𝒕</m:t>
                        </m:r>
                      </m:sub>
                    </m:sSub>
                  </m:oMath>
                </a14:m>
                <a:r>
                  <a:rPr kumimoji="1" lang="zh-CN" altLang="en-US" sz="2200" b="1" dirty="0"/>
                  <a:t> 为第</a:t>
                </a:r>
                <a14:m>
                  <m:oMath xmlns:m="http://schemas.openxmlformats.org/officeDocument/2006/math">
                    <m:r>
                      <a:rPr kumimoji="1" lang="en-US" altLang="zh-CN" sz="2200" b="1" i="1">
                        <a:latin typeface="Cambria Math" panose="02040503050406030204" pitchFamily="18" charset="0"/>
                      </a:rPr>
                      <m:t>𝒕</m:t>
                    </m:r>
                    <m:r>
                      <a:rPr kumimoji="1" lang="zh-CN" altLang="en-US" sz="2200" b="1" i="1">
                        <a:latin typeface="Cambria Math" panose="02040503050406030204" pitchFamily="18" charset="0"/>
                      </a:rPr>
                      <m:t>年投资额，</m:t>
                    </m:r>
                    <m:r>
                      <a:rPr kumimoji="1" lang="en-US" altLang="zh-CN" sz="2200" b="1" i="1">
                        <a:latin typeface="Cambria Math" panose="02040503050406030204" pitchFamily="18" charset="0"/>
                      </a:rPr>
                      <m:t>𝒎</m:t>
                    </m:r>
                    <m:r>
                      <a:rPr kumimoji="1" lang="zh-CN" altLang="en-US" sz="2200" b="1" i="1">
                        <a:latin typeface="Cambria Math" panose="02040503050406030204" pitchFamily="18" charset="0"/>
                      </a:rPr>
                      <m:t>为建设期年数。</m:t>
                    </m:r>
                  </m:oMath>
                </a14:m>
                <a:endParaRPr kumimoji="1" lang="zh-CN" altLang="en-US" sz="2200" b="1" dirty="0"/>
              </a:p>
            </p:txBody>
          </p:sp>
        </mc:Choice>
        <mc:Fallback xmlns="">
          <p:sp>
            <p:nvSpPr>
              <p:cNvPr id="4" name="文本框 3">
                <a:extLst>
                  <a:ext uri="{FF2B5EF4-FFF2-40B4-BE49-F238E27FC236}">
                    <a16:creationId xmlns:a16="http://schemas.microsoft.com/office/drawing/2014/main" id="{066B1015-2136-9C1E-8170-7B2FBBC4E391}"/>
                  </a:ext>
                </a:extLst>
              </p:cNvPr>
              <p:cNvSpPr txBox="1">
                <a:spLocks noRot="1" noChangeAspect="1" noMove="1" noResize="1" noEditPoints="1" noAdjustHandles="1" noChangeArrowheads="1" noChangeShapeType="1" noTextEdit="1"/>
              </p:cNvSpPr>
              <p:nvPr/>
            </p:nvSpPr>
            <p:spPr>
              <a:xfrm>
                <a:off x="3174514" y="4770610"/>
                <a:ext cx="8145905" cy="606000"/>
              </a:xfrm>
              <a:prstGeom prst="rect">
                <a:avLst/>
              </a:prstGeom>
              <a:blipFill>
                <a:blip r:embed="rId3"/>
                <a:stretch>
                  <a:fillRect l="-156" b="-122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F3A5441-BE30-245B-A8EF-9C254A97E898}"/>
                  </a:ext>
                </a:extLst>
              </p:cNvPr>
              <p:cNvSpPr txBox="1"/>
              <p:nvPr/>
            </p:nvSpPr>
            <p:spPr>
              <a:xfrm>
                <a:off x="2507090" y="4317956"/>
                <a:ext cx="5582282" cy="461152"/>
              </a:xfrm>
              <a:prstGeom prst="rect">
                <a:avLst/>
              </a:prstGeom>
              <a:noFill/>
            </p:spPr>
            <p:txBody>
              <a:bodyPr wrap="square">
                <a:spAutoFit/>
              </a:bodyPr>
              <a:lstStyle/>
              <a:p>
                <a:r>
                  <a:rPr kumimoji="1" lang="zh-CN" altLang="en-US" sz="2200" b="1" dirty="0"/>
                  <a:t>其中 </a:t>
                </a:r>
                <a14:m>
                  <m:oMath xmlns:m="http://schemas.openxmlformats.org/officeDocument/2006/math">
                    <m:sSub>
                      <m:sSubPr>
                        <m:ctrlPr>
                          <a:rPr kumimoji="1" lang="en-US" altLang="zh-CN" sz="2200" b="1" i="1" smtClean="0">
                            <a:latin typeface="Cambria Math" panose="02040503050406030204" pitchFamily="18" charset="0"/>
                          </a:rPr>
                        </m:ctrlPr>
                      </m:sSubPr>
                      <m:e>
                        <m:r>
                          <a:rPr kumimoji="1" lang="en-US" altLang="zh-CN" sz="2200" b="1" i="1" smtClean="0">
                            <a:latin typeface="Cambria Math" panose="02040503050406030204" pitchFamily="18" charset="0"/>
                          </a:rPr>
                          <m:t>𝑰</m:t>
                        </m:r>
                      </m:e>
                      <m:sub>
                        <m:r>
                          <a:rPr kumimoji="1" lang="en-US" altLang="zh-CN" sz="2200" b="1" i="1" smtClean="0">
                            <a:latin typeface="Cambria Math" panose="02040503050406030204" pitchFamily="18" charset="0"/>
                          </a:rPr>
                          <m:t>𝒑</m:t>
                        </m:r>
                      </m:sub>
                    </m:sSub>
                  </m:oMath>
                </a14:m>
                <a:r>
                  <a:rPr kumimoji="1" lang="en-US" altLang="zh-CN" sz="2200" b="1" dirty="0"/>
                  <a:t>=</a:t>
                </a:r>
                <a14:m>
                  <m:oMath xmlns:m="http://schemas.openxmlformats.org/officeDocument/2006/math">
                    <m:nary>
                      <m:naryPr>
                        <m:chr m:val="∑"/>
                        <m:ctrlPr>
                          <a:rPr kumimoji="1" lang="en-US" altLang="zh-CN" sz="2200" b="1" i="1" dirty="0" smtClean="0">
                            <a:latin typeface="Cambria Math" panose="02040503050406030204" pitchFamily="18" charset="0"/>
                          </a:rPr>
                        </m:ctrlPr>
                      </m:naryPr>
                      <m:sub>
                        <m:r>
                          <m:rPr>
                            <m:brk m:alnAt="23"/>
                          </m:rPr>
                          <a:rPr kumimoji="1" lang="en-US" altLang="zh-CN" sz="2200" b="1" i="1" dirty="0" smtClean="0">
                            <a:latin typeface="Cambria Math" panose="02040503050406030204" pitchFamily="18" charset="0"/>
                          </a:rPr>
                          <m:t>𝒕</m:t>
                        </m:r>
                        <m:r>
                          <a:rPr kumimoji="1" lang="en-US" altLang="zh-CN" sz="2200" b="1" i="1" dirty="0" smtClean="0">
                            <a:latin typeface="Cambria Math" panose="02040503050406030204" pitchFamily="18" charset="0"/>
                          </a:rPr>
                          <m:t>=</m:t>
                        </m:r>
                        <m:r>
                          <a:rPr kumimoji="1" lang="en-US" altLang="zh-CN" sz="2200" b="1" i="1" dirty="0" smtClean="0">
                            <a:latin typeface="Cambria Math" panose="02040503050406030204" pitchFamily="18" charset="0"/>
                          </a:rPr>
                          <m:t>𝟎</m:t>
                        </m:r>
                      </m:sub>
                      <m:sup>
                        <m:r>
                          <a:rPr kumimoji="1" lang="en-US" altLang="zh-CN" sz="2200" b="1" i="1" dirty="0" smtClean="0">
                            <a:latin typeface="Cambria Math" panose="02040503050406030204" pitchFamily="18" charset="0"/>
                          </a:rPr>
                          <m:t>𝒎</m:t>
                        </m:r>
                      </m:sup>
                      <m:e>
                        <m:sSub>
                          <m:sSubPr>
                            <m:ctrlPr>
                              <a:rPr kumimoji="1" lang="en-US" altLang="zh-CN" sz="2200" b="1" i="1" dirty="0" smtClean="0">
                                <a:latin typeface="Cambria Math" panose="02040503050406030204" pitchFamily="18" charset="0"/>
                              </a:rPr>
                            </m:ctrlPr>
                          </m:sSubPr>
                          <m:e>
                            <m:r>
                              <a:rPr kumimoji="1" lang="en-US" altLang="zh-CN" sz="2200" b="1" i="1" dirty="0" smtClean="0">
                                <a:latin typeface="Cambria Math" panose="02040503050406030204" pitchFamily="18" charset="0"/>
                              </a:rPr>
                              <m:t>𝑰</m:t>
                            </m:r>
                          </m:e>
                          <m:sub>
                            <m:r>
                              <a:rPr kumimoji="1" lang="en-US" altLang="zh-CN" sz="2200" b="1" i="1" dirty="0" smtClean="0">
                                <a:latin typeface="Cambria Math" panose="02040503050406030204" pitchFamily="18" charset="0"/>
                              </a:rPr>
                              <m:t>𝒕</m:t>
                            </m:r>
                          </m:sub>
                        </m:sSub>
                      </m:e>
                    </m:nary>
                    <m:sSup>
                      <m:sSupPr>
                        <m:ctrlPr>
                          <a:rPr kumimoji="1" lang="en-US" altLang="zh-CN" sz="2200" b="1" i="1" dirty="0">
                            <a:latin typeface="Cambria Math" panose="02040503050406030204" pitchFamily="18" charset="0"/>
                          </a:rPr>
                        </m:ctrlPr>
                      </m:sSupPr>
                      <m:e>
                        <m:d>
                          <m:dPr>
                            <m:ctrlPr>
                              <a:rPr kumimoji="1" lang="en-US" altLang="zh-CN" sz="2200" b="1" i="1" dirty="0">
                                <a:latin typeface="Cambria Math" panose="02040503050406030204" pitchFamily="18" charset="0"/>
                              </a:rPr>
                            </m:ctrlPr>
                          </m:dPr>
                          <m:e>
                            <m:r>
                              <a:rPr kumimoji="1" lang="en-US" altLang="zh-CN" sz="2200" b="1" i="1" dirty="0">
                                <a:latin typeface="Cambria Math" panose="02040503050406030204" pitchFamily="18" charset="0"/>
                              </a:rPr>
                              <m:t>𝟏</m:t>
                            </m:r>
                            <m:r>
                              <a:rPr kumimoji="1" lang="en-US" altLang="zh-CN" sz="2200" b="1" i="1" dirty="0">
                                <a:latin typeface="Cambria Math" panose="02040503050406030204" pitchFamily="18" charset="0"/>
                              </a:rPr>
                              <m:t>+</m:t>
                            </m:r>
                            <m:sSub>
                              <m:sSubPr>
                                <m:ctrlPr>
                                  <a:rPr kumimoji="1" lang="en-US" altLang="zh-CN" sz="2200" b="1" i="1" dirty="0">
                                    <a:latin typeface="Cambria Math" panose="02040503050406030204" pitchFamily="18" charset="0"/>
                                  </a:rPr>
                                </m:ctrlPr>
                              </m:sSubPr>
                              <m:e>
                                <m:r>
                                  <a:rPr kumimoji="1" lang="en-US" altLang="zh-CN" sz="2200" b="1" i="1" dirty="0">
                                    <a:latin typeface="Cambria Math" panose="02040503050406030204" pitchFamily="18" charset="0"/>
                                  </a:rPr>
                                  <m:t>𝒊</m:t>
                                </m:r>
                              </m:e>
                              <m:sub>
                                <m:r>
                                  <a:rPr kumimoji="1" lang="en-US" altLang="zh-CN" sz="2200" b="1" i="1" dirty="0">
                                    <a:latin typeface="Cambria Math" panose="02040503050406030204" pitchFamily="18" charset="0"/>
                                  </a:rPr>
                                  <m:t>𝒄</m:t>
                                </m:r>
                              </m:sub>
                            </m:sSub>
                          </m:e>
                        </m:d>
                      </m:e>
                      <m:sup>
                        <m:r>
                          <a:rPr kumimoji="1" lang="en-US" altLang="zh-CN" sz="2200" b="1" i="1" dirty="0">
                            <a:latin typeface="Cambria Math" panose="02040503050406030204" pitchFamily="18" charset="0"/>
                          </a:rPr>
                          <m:t>−</m:t>
                        </m:r>
                        <m:r>
                          <a:rPr kumimoji="1" lang="en-US" altLang="zh-CN" sz="2200" b="1" i="1" dirty="0">
                            <a:latin typeface="Cambria Math" panose="02040503050406030204" pitchFamily="18" charset="0"/>
                          </a:rPr>
                          <m:t>𝒕</m:t>
                        </m:r>
                      </m:sup>
                    </m:sSup>
                  </m:oMath>
                </a14:m>
                <a:endParaRPr lang="zh-CN" altLang="en-US" sz="2200" b="1" dirty="0"/>
              </a:p>
            </p:txBody>
          </p:sp>
        </mc:Choice>
        <mc:Fallback xmlns="">
          <p:sp>
            <p:nvSpPr>
              <p:cNvPr id="6" name="文本框 5">
                <a:extLst>
                  <a:ext uri="{FF2B5EF4-FFF2-40B4-BE49-F238E27FC236}">
                    <a16:creationId xmlns:a16="http://schemas.microsoft.com/office/drawing/2014/main" id="{7F3A5441-BE30-245B-A8EF-9C254A97E898}"/>
                  </a:ext>
                </a:extLst>
              </p:cNvPr>
              <p:cNvSpPr txBox="1">
                <a:spLocks noRot="1" noChangeAspect="1" noMove="1" noResize="1" noEditPoints="1" noAdjustHandles="1" noChangeArrowheads="1" noChangeShapeType="1" noTextEdit="1"/>
              </p:cNvSpPr>
              <p:nvPr/>
            </p:nvSpPr>
            <p:spPr>
              <a:xfrm>
                <a:off x="2507090" y="4317956"/>
                <a:ext cx="5582282" cy="461152"/>
              </a:xfrm>
              <a:prstGeom prst="rect">
                <a:avLst/>
              </a:prstGeom>
              <a:blipFill>
                <a:blip r:embed="rId4"/>
                <a:stretch>
                  <a:fillRect l="-1364" t="-107895" b="-163158"/>
                </a:stretch>
              </a:blipFill>
            </p:spPr>
            <p:txBody>
              <a:bodyPr/>
              <a:lstStyle/>
              <a:p>
                <a:r>
                  <a:rPr lang="zh-CN" altLang="en-US">
                    <a:noFill/>
                  </a:rPr>
                  <a:t> </a:t>
                </a:r>
              </a:p>
            </p:txBody>
          </p:sp>
        </mc:Fallback>
      </mc:AlternateContent>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72079"/>
                                        </p:tgtEl>
                                        <p:attrNameLst>
                                          <p:attrName>style.visibility</p:attrName>
                                        </p:attrNameLst>
                                      </p:cBhvr>
                                      <p:to>
                                        <p:strVal val="visible"/>
                                      </p:to>
                                    </p:set>
                                    <p:anim calcmode="lin" valueType="num">
                                      <p:cBhvr>
                                        <p:cTn id="7" dur="500" fill="hold"/>
                                        <p:tgtEl>
                                          <p:spTgt spid="172079"/>
                                        </p:tgtEl>
                                        <p:attrNameLst>
                                          <p:attrName>ppt_w</p:attrName>
                                        </p:attrNameLst>
                                      </p:cBhvr>
                                      <p:tavLst>
                                        <p:tav tm="0">
                                          <p:val>
                                            <p:fltVal val="0"/>
                                          </p:val>
                                        </p:tav>
                                        <p:tav tm="100000">
                                          <p:val>
                                            <p:strVal val="#ppt_w"/>
                                          </p:val>
                                        </p:tav>
                                      </p:tavLst>
                                    </p:anim>
                                    <p:anim calcmode="lin" valueType="num">
                                      <p:cBhvr>
                                        <p:cTn id="8" dur="500" fill="hold"/>
                                        <p:tgtEl>
                                          <p:spTgt spid="172079"/>
                                        </p:tgtEl>
                                        <p:attrNameLst>
                                          <p:attrName>ppt_h</p:attrName>
                                        </p:attrNameLst>
                                      </p:cBhvr>
                                      <p:tavLst>
                                        <p:tav tm="0">
                                          <p:val>
                                            <p:fltVal val="0"/>
                                          </p:val>
                                        </p:tav>
                                        <p:tav tm="100000">
                                          <p:val>
                                            <p:strVal val="#ppt_h"/>
                                          </p:val>
                                        </p:tav>
                                      </p:tavLst>
                                    </p:anim>
                                    <p:anim calcmode="lin" valueType="num">
                                      <p:cBhvr>
                                        <p:cTn id="9" dur="500" fill="hold"/>
                                        <p:tgtEl>
                                          <p:spTgt spid="172079"/>
                                        </p:tgtEl>
                                        <p:attrNameLst>
                                          <p:attrName>style.rotation</p:attrName>
                                        </p:attrNameLst>
                                      </p:cBhvr>
                                      <p:tavLst>
                                        <p:tav tm="0">
                                          <p:val>
                                            <p:fltVal val="360"/>
                                          </p:val>
                                        </p:tav>
                                        <p:tav tm="100000">
                                          <p:val>
                                            <p:fltVal val="0"/>
                                          </p:val>
                                        </p:tav>
                                      </p:tavLst>
                                    </p:anim>
                                    <p:animEffect transition="in" filter="fade">
                                      <p:cBhvr>
                                        <p:cTn id="10" dur="500"/>
                                        <p:tgtEl>
                                          <p:spTgt spid="172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75" grpId="0" animBg="1"/>
      <p:bldP spid="172077" grpId="0" animBg="1"/>
      <p:bldP spid="172078" grpId="0"/>
      <p:bldP spid="172079" grpId="0" animBg="1"/>
      <p:bldP spid="17208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047CA007-1D32-4A8A-97AE-B9A29B8CB1A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6FE29E4-638E-004E-8BFD-0FA4860DB9C3}" type="slidenum">
              <a:rPr kumimoji="0" lang="en-US" altLang="zh-CN" sz="1000">
                <a:solidFill>
                  <a:schemeClr val="bg2"/>
                </a:solidFill>
                <a:ea typeface="华文行楷" panose="02010800040101010101" pitchFamily="2" charset="-122"/>
              </a:rPr>
              <a:pPr>
                <a:spcBef>
                  <a:spcPct val="0"/>
                </a:spcBef>
                <a:buClrTx/>
                <a:buSzTx/>
                <a:buFontTx/>
                <a:buNone/>
              </a:pPr>
              <a:t>33</a:t>
            </a:fld>
            <a:endParaRPr kumimoji="0" lang="en-US" altLang="zh-CN" sz="1000">
              <a:solidFill>
                <a:schemeClr val="bg2"/>
              </a:solidFill>
              <a:ea typeface="华文行楷" panose="02010800040101010101" pitchFamily="2" charset="-122"/>
            </a:endParaRPr>
          </a:p>
        </p:txBody>
      </p:sp>
      <p:sp>
        <p:nvSpPr>
          <p:cNvPr id="39939" name="Rectangle 2">
            <a:extLst>
              <a:ext uri="{FF2B5EF4-FFF2-40B4-BE49-F238E27FC236}">
                <a16:creationId xmlns:a16="http://schemas.microsoft.com/office/drawing/2014/main" id="{3270F1CE-48B5-7499-4E1E-D5F2DF56768E}"/>
              </a:ext>
            </a:extLst>
          </p:cNvPr>
          <p:cNvSpPr>
            <a:spLocks noGrp="1" noChangeArrowheads="1"/>
          </p:cNvSpPr>
          <p:nvPr>
            <p:ph type="title"/>
          </p:nvPr>
        </p:nvSpPr>
        <p:spPr/>
        <p:txBody>
          <a:bodyPr/>
          <a:lstStyle/>
          <a:p>
            <a:pPr eaLnBrk="1" hangingPunct="1"/>
            <a:r>
              <a:rPr lang="zh-CN" altLang="en-US"/>
              <a:t>盈利能力分析指标</a:t>
            </a:r>
          </a:p>
        </p:txBody>
      </p:sp>
      <p:sp>
        <p:nvSpPr>
          <p:cNvPr id="173059" name="Text Box 3">
            <a:extLst>
              <a:ext uri="{FF2B5EF4-FFF2-40B4-BE49-F238E27FC236}">
                <a16:creationId xmlns:a16="http://schemas.microsoft.com/office/drawing/2014/main" id="{B49457D1-F936-D1FC-7E5D-B65E7C0F0C75}"/>
              </a:ext>
            </a:extLst>
          </p:cNvPr>
          <p:cNvSpPr txBox="1">
            <a:spLocks noChangeArrowheads="1"/>
          </p:cNvSpPr>
          <p:nvPr/>
        </p:nvSpPr>
        <p:spPr bwMode="auto">
          <a:xfrm>
            <a:off x="1774825" y="3236913"/>
            <a:ext cx="3365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b="1">
                <a:solidFill>
                  <a:schemeClr val="tx1"/>
                </a:solidFill>
                <a:latin typeface="幼圆" pitchFamily="49" charset="-122"/>
                <a:ea typeface="幼圆" pitchFamily="49" charset="-122"/>
              </a:rPr>
              <a:t>净年值（</a:t>
            </a:r>
            <a:r>
              <a:rPr lang="en-US" altLang="zh-CN" sz="2400" b="1">
                <a:solidFill>
                  <a:schemeClr val="tx1"/>
                </a:solidFill>
                <a:latin typeface="幼圆" pitchFamily="49" charset="-122"/>
                <a:ea typeface="幼圆" pitchFamily="49" charset="-122"/>
              </a:rPr>
              <a:t>NAV</a:t>
            </a:r>
            <a:r>
              <a:rPr lang="zh-CN" altLang="en-US" sz="2400" b="1">
                <a:solidFill>
                  <a:schemeClr val="tx1"/>
                </a:solidFill>
                <a:latin typeface="幼圆" pitchFamily="49" charset="-122"/>
                <a:ea typeface="幼圆" pitchFamily="49" charset="-122"/>
              </a:rPr>
              <a:t>）</a:t>
            </a:r>
          </a:p>
        </p:txBody>
      </p:sp>
      <p:sp>
        <p:nvSpPr>
          <p:cNvPr id="173060" name="AutoShape 4">
            <a:extLst>
              <a:ext uri="{FF2B5EF4-FFF2-40B4-BE49-F238E27FC236}">
                <a16:creationId xmlns:a16="http://schemas.microsoft.com/office/drawing/2014/main" id="{CF984D26-8020-E9A4-A6F1-383DC0C1D8C7}"/>
              </a:ext>
            </a:extLst>
          </p:cNvPr>
          <p:cNvSpPr>
            <a:spLocks noChangeArrowheads="1"/>
          </p:cNvSpPr>
          <p:nvPr/>
        </p:nvSpPr>
        <p:spPr bwMode="auto">
          <a:xfrm>
            <a:off x="7277100" y="3530600"/>
            <a:ext cx="2160588" cy="833438"/>
          </a:xfrm>
          <a:prstGeom prst="wedgeEllipseCallout">
            <a:avLst>
              <a:gd name="adj1" fmla="val -70278"/>
              <a:gd name="adj2" fmla="val -74380"/>
            </a:avLst>
          </a:prstGeom>
          <a:gradFill rotWithShape="1">
            <a:gsLst>
              <a:gs pos="0">
                <a:srgbClr val="97B2BD"/>
              </a:gs>
              <a:gs pos="50000">
                <a:srgbClr val="C7EAF9"/>
              </a:gs>
              <a:gs pos="100000">
                <a:srgbClr val="97B2BD"/>
              </a:gs>
            </a:gsLst>
            <a:lin ang="5400000" scaled="1"/>
          </a:gradFill>
          <a:ln>
            <a:noFill/>
          </a:ln>
          <a:effectLst/>
          <a:extLst>
            <a:ext uri="{91240B29-F687-4F45-9708-019B960494DF}">
              <a14:hiddenLine xmlns:a14="http://schemas.microsoft.com/office/drawing/2010/main" w="28575" algn="ctr">
                <a:solidFill>
                  <a:schemeClr val="tx1"/>
                </a:solidFill>
                <a:miter lim="800000"/>
                <a:headEnd type="none" w="sm"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000">
                <a:solidFill>
                  <a:schemeClr val="tx1"/>
                </a:solidFill>
                <a:latin typeface="幼圆" pitchFamily="49" charset="-122"/>
                <a:ea typeface="幼圆" pitchFamily="49" charset="-122"/>
              </a:rPr>
              <a:t>适用于寿命不等的方案</a:t>
            </a:r>
          </a:p>
        </p:txBody>
      </p:sp>
      <p:sp>
        <p:nvSpPr>
          <p:cNvPr id="173061" name="Text Box 5">
            <a:extLst>
              <a:ext uri="{FF2B5EF4-FFF2-40B4-BE49-F238E27FC236}">
                <a16:creationId xmlns:a16="http://schemas.microsoft.com/office/drawing/2014/main" id="{312D24AA-3239-B2FE-BAB4-6CEB7CDE9D19}"/>
              </a:ext>
            </a:extLst>
          </p:cNvPr>
          <p:cNvSpPr txBox="1">
            <a:spLocks noChangeArrowheads="1"/>
          </p:cNvSpPr>
          <p:nvPr/>
        </p:nvSpPr>
        <p:spPr bwMode="auto">
          <a:xfrm>
            <a:off x="1156775" y="1886164"/>
            <a:ext cx="9878450" cy="870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200" b="1" dirty="0">
                <a:solidFill>
                  <a:schemeClr val="tx1"/>
                </a:solidFill>
                <a:latin typeface="幼圆" pitchFamily="49" charset="-122"/>
                <a:ea typeface="幼圆" pitchFamily="49" charset="-122"/>
              </a:rPr>
              <a:t>净年值是将一个投资系统的全部净现金流量均折算为年值后的代数和。也就是说净年值是通过</a:t>
            </a:r>
            <a:r>
              <a:rPr lang="zh-CN" altLang="en-US" sz="2200" b="1" dirty="0">
                <a:solidFill>
                  <a:srgbClr val="6699FF"/>
                </a:solidFill>
                <a:latin typeface="幼圆" pitchFamily="49" charset="-122"/>
                <a:ea typeface="幼圆" pitchFamily="49" charset="-122"/>
              </a:rPr>
              <a:t>资金等值换算</a:t>
            </a:r>
            <a:r>
              <a:rPr lang="zh-CN" altLang="en-US" sz="2200" b="1" dirty="0">
                <a:solidFill>
                  <a:schemeClr val="tx1"/>
                </a:solidFill>
                <a:latin typeface="幼圆" pitchFamily="49" charset="-122"/>
                <a:ea typeface="幼圆" pitchFamily="49" charset="-122"/>
              </a:rPr>
              <a:t>将项目净现值分摊到寿命期内各年的等额年值。</a:t>
            </a:r>
          </a:p>
        </p:txBody>
      </p:sp>
      <p:sp>
        <p:nvSpPr>
          <p:cNvPr id="173062" name="Rectangle 6">
            <a:extLst>
              <a:ext uri="{FF2B5EF4-FFF2-40B4-BE49-F238E27FC236}">
                <a16:creationId xmlns:a16="http://schemas.microsoft.com/office/drawing/2014/main" id="{84BFD909-EEBA-3113-017F-315F1A298BDD}"/>
              </a:ext>
            </a:extLst>
          </p:cNvPr>
          <p:cNvSpPr>
            <a:spLocks noChangeArrowheads="1"/>
          </p:cNvSpPr>
          <p:nvPr/>
        </p:nvSpPr>
        <p:spPr bwMode="auto">
          <a:xfrm>
            <a:off x="1325470" y="5013508"/>
            <a:ext cx="9496427"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5000"/>
              </a:lnSpc>
              <a:spcBef>
                <a:spcPct val="0"/>
              </a:spcBef>
              <a:buClrTx/>
              <a:buSzTx/>
              <a:buFontTx/>
              <a:buNone/>
            </a:pPr>
            <a:r>
              <a:rPr kumimoji="0" lang="zh-CN" altLang="en-US" sz="2000" b="1" dirty="0">
                <a:solidFill>
                  <a:schemeClr val="tx1"/>
                </a:solidFill>
                <a:latin typeface="幼圆" pitchFamily="49" charset="-122"/>
                <a:ea typeface="幼圆" pitchFamily="49" charset="-122"/>
              </a:rPr>
              <a:t>相同之处：两者都要在给定基准收益率的基础上进行计算；</a:t>
            </a:r>
          </a:p>
          <a:p>
            <a:pPr eaLnBrk="1" hangingPunct="1">
              <a:lnSpc>
                <a:spcPct val="115000"/>
              </a:lnSpc>
              <a:spcBef>
                <a:spcPct val="0"/>
              </a:spcBef>
              <a:buClrTx/>
              <a:buSzTx/>
              <a:buFontTx/>
              <a:buNone/>
            </a:pPr>
            <a:r>
              <a:rPr kumimoji="0" lang="zh-CN" altLang="en-US" sz="2000" b="1" dirty="0">
                <a:solidFill>
                  <a:schemeClr val="tx1"/>
                </a:solidFill>
                <a:latin typeface="幼圆" pitchFamily="49" charset="-122"/>
                <a:ea typeface="幼圆" pitchFamily="49" charset="-122"/>
              </a:rPr>
              <a:t>不同之处：净现值把投资过程的现金流量折算为基准期的现值，</a:t>
            </a:r>
          </a:p>
          <a:p>
            <a:pPr eaLnBrk="1" hangingPunct="1">
              <a:lnSpc>
                <a:spcPct val="115000"/>
              </a:lnSpc>
              <a:spcBef>
                <a:spcPct val="0"/>
              </a:spcBef>
              <a:buClrTx/>
              <a:buSzTx/>
              <a:buFontTx/>
              <a:buNone/>
            </a:pPr>
            <a:r>
              <a:rPr kumimoji="0" lang="zh-CN" altLang="en-US" sz="2000" b="1" dirty="0">
                <a:solidFill>
                  <a:schemeClr val="tx1"/>
                </a:solidFill>
                <a:latin typeface="幼圆" pitchFamily="49" charset="-122"/>
                <a:ea typeface="幼圆" pitchFamily="49" charset="-122"/>
              </a:rPr>
              <a:t>                净年值则是把该现金流量折算为等额年值。</a:t>
            </a:r>
            <a:r>
              <a:rPr kumimoji="0" lang="zh-CN" altLang="en-US" sz="2400" b="1" dirty="0">
                <a:solidFill>
                  <a:schemeClr val="tx1"/>
                </a:solidFill>
                <a:latin typeface="幼圆" pitchFamily="49" charset="-122"/>
                <a:ea typeface="幼圆" pitchFamily="49" charset="-122"/>
              </a:rPr>
              <a:t> </a:t>
            </a:r>
          </a:p>
        </p:txBody>
      </p:sp>
      <p:grpSp>
        <p:nvGrpSpPr>
          <p:cNvPr id="173063" name="Group 7">
            <a:extLst>
              <a:ext uri="{FF2B5EF4-FFF2-40B4-BE49-F238E27FC236}">
                <a16:creationId xmlns:a16="http://schemas.microsoft.com/office/drawing/2014/main" id="{55921023-D09B-1560-1AE5-30A1A6CE5657}"/>
              </a:ext>
            </a:extLst>
          </p:cNvPr>
          <p:cNvGrpSpPr>
            <a:grpSpLocks/>
          </p:cNvGrpSpPr>
          <p:nvPr/>
        </p:nvGrpSpPr>
        <p:grpSpPr bwMode="auto">
          <a:xfrm>
            <a:off x="4440238" y="2987676"/>
            <a:ext cx="2470150" cy="504825"/>
            <a:chOff x="1791" y="1933"/>
            <a:chExt cx="1556" cy="318"/>
          </a:xfrm>
        </p:grpSpPr>
        <p:sp>
          <p:nvSpPr>
            <p:cNvPr id="39947" name="Line 8">
              <a:extLst>
                <a:ext uri="{FF2B5EF4-FFF2-40B4-BE49-F238E27FC236}">
                  <a16:creationId xmlns:a16="http://schemas.microsoft.com/office/drawing/2014/main" id="{4BF814F9-4C8B-9F6C-B0CF-7296E5B87A21}"/>
                </a:ext>
              </a:extLst>
            </p:cNvPr>
            <p:cNvSpPr>
              <a:spLocks noChangeShapeType="1"/>
            </p:cNvSpPr>
            <p:nvPr/>
          </p:nvSpPr>
          <p:spPr bwMode="auto">
            <a:xfrm>
              <a:off x="1837" y="2251"/>
              <a:ext cx="1451" cy="0"/>
            </a:xfrm>
            <a:prstGeom prst="line">
              <a:avLst/>
            </a:prstGeom>
            <a:noFill/>
            <a:ln w="38100">
              <a:solidFill>
                <a:srgbClr val="66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948" name="Rectangle 9">
              <a:extLst>
                <a:ext uri="{FF2B5EF4-FFF2-40B4-BE49-F238E27FC236}">
                  <a16:creationId xmlns:a16="http://schemas.microsoft.com/office/drawing/2014/main" id="{AC635F8C-DC1D-47FA-6F0A-E3730BDCD349}"/>
                </a:ext>
              </a:extLst>
            </p:cNvPr>
            <p:cNvSpPr>
              <a:spLocks noChangeArrowheads="1"/>
            </p:cNvSpPr>
            <p:nvPr/>
          </p:nvSpPr>
          <p:spPr bwMode="auto">
            <a:xfrm>
              <a:off x="1791" y="1933"/>
              <a:ext cx="15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kumimoji="0" lang="zh-CN" altLang="en-US" sz="2000">
                  <a:solidFill>
                    <a:schemeClr val="tx1"/>
                  </a:solidFill>
                  <a:latin typeface="幼圆" pitchFamily="49" charset="-122"/>
                  <a:ea typeface="幼圆" pitchFamily="49" charset="-122"/>
                </a:rPr>
                <a:t>等额年值、等额年金</a:t>
              </a:r>
            </a:p>
          </p:txBody>
        </p:sp>
      </p:grpSp>
      <p:sp>
        <p:nvSpPr>
          <p:cNvPr id="173066" name="Text Box 10">
            <a:extLst>
              <a:ext uri="{FF2B5EF4-FFF2-40B4-BE49-F238E27FC236}">
                <a16:creationId xmlns:a16="http://schemas.microsoft.com/office/drawing/2014/main" id="{93A3429B-5BED-8690-35BB-841352297D4F}"/>
              </a:ext>
            </a:extLst>
          </p:cNvPr>
          <p:cNvSpPr txBox="1">
            <a:spLocks noChangeArrowheads="1"/>
          </p:cNvSpPr>
          <p:nvPr/>
        </p:nvSpPr>
        <p:spPr bwMode="auto">
          <a:xfrm>
            <a:off x="1325470" y="4361977"/>
            <a:ext cx="4521200" cy="396875"/>
          </a:xfrm>
          <a:prstGeom prst="rect">
            <a:avLst/>
          </a:prstGeom>
          <a:gradFill rotWithShape="1">
            <a:gsLst>
              <a:gs pos="0">
                <a:schemeClr val="bg1"/>
              </a:gs>
              <a:gs pos="100000">
                <a:srgbClr val="036D7D"/>
              </a:gs>
            </a:gsLst>
            <a:lin ang="5400000" scaled="1"/>
          </a:gradFill>
          <a:ln>
            <a:noFill/>
          </a:ln>
          <a:effectLst>
            <a:outerShdw dist="71842" dir="18900000" algn="ctr" rotWithShape="0">
              <a:srgbClr val="80808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a:solidFill>
                  <a:schemeClr val="tx1"/>
                </a:solidFill>
                <a:latin typeface="幼圆" pitchFamily="49" charset="-122"/>
                <a:ea typeface="幼圆" pitchFamily="49" charset="-122"/>
              </a:rPr>
              <a:t>净现值与净年值的异同：</a:t>
            </a:r>
          </a:p>
        </p:txBody>
      </p:sp>
      <p:sp>
        <p:nvSpPr>
          <p:cNvPr id="173067" name="Text Box 11">
            <a:extLst>
              <a:ext uri="{FF2B5EF4-FFF2-40B4-BE49-F238E27FC236}">
                <a16:creationId xmlns:a16="http://schemas.microsoft.com/office/drawing/2014/main" id="{2E31D9CC-A53E-6F99-F840-E22FA8B45157}"/>
              </a:ext>
            </a:extLst>
          </p:cNvPr>
          <p:cNvSpPr txBox="1">
            <a:spLocks noChangeArrowheads="1"/>
          </p:cNvSpPr>
          <p:nvPr/>
        </p:nvSpPr>
        <p:spPr bwMode="auto">
          <a:xfrm>
            <a:off x="945092" y="1343026"/>
            <a:ext cx="3762375"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chemeClr val="tx1"/>
              </a:buClr>
              <a:buSzPct val="70000"/>
            </a:pPr>
            <a:r>
              <a:rPr kumimoji="0" lang="en-US" altLang="zh-CN" sz="2400" b="1" dirty="0">
                <a:latin typeface="幼圆" pitchFamily="49" charset="-122"/>
                <a:ea typeface="幼圆" pitchFamily="49" charset="-122"/>
              </a:rPr>
              <a:t>8.</a:t>
            </a:r>
            <a:r>
              <a:rPr kumimoji="0" lang="zh-CN" altLang="en-US" sz="2400" b="1" dirty="0">
                <a:latin typeface="幼圆" pitchFamily="49" charset="-122"/>
                <a:ea typeface="幼圆" pitchFamily="49" charset="-122"/>
              </a:rPr>
              <a:t>净年值（</a:t>
            </a:r>
            <a:r>
              <a:rPr kumimoji="0" lang="en-US" altLang="zh-CN" sz="2400" b="1" dirty="0">
                <a:latin typeface="幼圆" pitchFamily="49" charset="-122"/>
                <a:ea typeface="幼圆" pitchFamily="49" charset="-122"/>
              </a:rPr>
              <a:t>NAV</a:t>
            </a:r>
            <a:r>
              <a:rPr kumimoji="0" lang="zh-CN" altLang="en-US" sz="2400" b="1" dirty="0">
                <a:latin typeface="幼圆" pitchFamily="49" charset="-122"/>
                <a:ea typeface="幼圆" pitchFamily="49" charset="-122"/>
              </a:rPr>
              <a:t>）</a:t>
            </a:r>
          </a:p>
        </p:txBody>
      </p:sp>
    </p:spTree>
  </p:cSld>
  <p:clrMapOvr>
    <a:masterClrMapping/>
  </p:clrMapOvr>
  <p:transition spd="slow">
    <p:pull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D6BF6A8F-5585-CF4A-6AA5-647807ED79F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A51967D-F01F-7B4C-BE0A-1C5AA0F42D21}" type="slidenum">
              <a:rPr kumimoji="0" lang="en-US" altLang="zh-CN" sz="1000">
                <a:solidFill>
                  <a:schemeClr val="bg2"/>
                </a:solidFill>
                <a:ea typeface="华文行楷" panose="02010800040101010101" pitchFamily="2" charset="-122"/>
              </a:rPr>
              <a:pPr>
                <a:spcBef>
                  <a:spcPct val="0"/>
                </a:spcBef>
                <a:buClrTx/>
                <a:buSzTx/>
                <a:buFontTx/>
                <a:buNone/>
              </a:pPr>
              <a:t>34</a:t>
            </a:fld>
            <a:endParaRPr kumimoji="0" lang="en-US" altLang="zh-CN" sz="1000">
              <a:solidFill>
                <a:schemeClr val="bg2"/>
              </a:solidFill>
              <a:ea typeface="华文行楷" panose="02010800040101010101" pitchFamily="2" charset="-122"/>
            </a:endParaRPr>
          </a:p>
        </p:txBody>
      </p:sp>
      <p:sp>
        <p:nvSpPr>
          <p:cNvPr id="40963" name="Rectangle 2">
            <a:extLst>
              <a:ext uri="{FF2B5EF4-FFF2-40B4-BE49-F238E27FC236}">
                <a16:creationId xmlns:a16="http://schemas.microsoft.com/office/drawing/2014/main" id="{8FED3AD3-B0AD-902E-1EE8-E93EC992D05A}"/>
              </a:ext>
            </a:extLst>
          </p:cNvPr>
          <p:cNvSpPr>
            <a:spLocks noGrp="1" noChangeArrowheads="1"/>
          </p:cNvSpPr>
          <p:nvPr>
            <p:ph type="title"/>
          </p:nvPr>
        </p:nvSpPr>
        <p:spPr/>
        <p:txBody>
          <a:bodyPr/>
          <a:lstStyle/>
          <a:p>
            <a:pPr eaLnBrk="1" hangingPunct="1"/>
            <a:r>
              <a:rPr lang="zh-CN" altLang="en-US"/>
              <a:t>盈利能力分析指标</a:t>
            </a:r>
          </a:p>
        </p:txBody>
      </p:sp>
      <p:graphicFrame>
        <p:nvGraphicFramePr>
          <p:cNvPr id="174083" name="Object 3">
            <a:extLst>
              <a:ext uri="{FF2B5EF4-FFF2-40B4-BE49-F238E27FC236}">
                <a16:creationId xmlns:a16="http://schemas.microsoft.com/office/drawing/2014/main" id="{7AA75CBA-1E8D-E830-F6FB-0BD0BFA3245D}"/>
              </a:ext>
            </a:extLst>
          </p:cNvPr>
          <p:cNvGraphicFramePr>
            <a:graphicFrameLocks noChangeAspect="1"/>
          </p:cNvGraphicFramePr>
          <p:nvPr>
            <p:extLst>
              <p:ext uri="{D42A27DB-BD31-4B8C-83A1-F6EECF244321}">
                <p14:modId xmlns:p14="http://schemas.microsoft.com/office/powerpoint/2010/main" val="516051925"/>
              </p:ext>
            </p:extLst>
          </p:nvPr>
        </p:nvGraphicFramePr>
        <p:xfrm>
          <a:off x="2609579" y="1953433"/>
          <a:ext cx="3396412" cy="461965"/>
        </p:xfrm>
        <a:graphic>
          <a:graphicData uri="http://schemas.openxmlformats.org/presentationml/2006/ole">
            <mc:AlternateContent xmlns:mc="http://schemas.openxmlformats.org/markup-compatibility/2006">
              <mc:Choice xmlns:v="urn:schemas-microsoft-com:vml" Requires="v">
                <p:oleObj name="Equation" r:id="rId2" imgW="36576000" imgH="5270500" progId="Equation.DSMT4">
                  <p:embed/>
                </p:oleObj>
              </mc:Choice>
              <mc:Fallback>
                <p:oleObj name="Equation" r:id="rId2" imgW="36576000" imgH="52705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579" y="1953433"/>
                        <a:ext cx="3396412" cy="461965"/>
                      </a:xfrm>
                      <a:prstGeom prst="rect">
                        <a:avLst/>
                      </a:prstGeom>
                      <a:noFill/>
                      <a:ln>
                        <a:noFill/>
                      </a:ln>
                    </p:spPr>
                  </p:pic>
                </p:oleObj>
              </mc:Fallback>
            </mc:AlternateContent>
          </a:graphicData>
        </a:graphic>
      </p:graphicFrame>
      <p:sp>
        <p:nvSpPr>
          <p:cNvPr id="174084" name="Rectangle 4">
            <a:extLst>
              <a:ext uri="{FF2B5EF4-FFF2-40B4-BE49-F238E27FC236}">
                <a16:creationId xmlns:a16="http://schemas.microsoft.com/office/drawing/2014/main" id="{576F91E8-802D-F7A0-E48E-8FBD7F684791}"/>
              </a:ext>
            </a:extLst>
          </p:cNvPr>
          <p:cNvSpPr>
            <a:spLocks noChangeArrowheads="1"/>
          </p:cNvSpPr>
          <p:nvPr/>
        </p:nvSpPr>
        <p:spPr bwMode="auto">
          <a:xfrm>
            <a:off x="1122084" y="1298902"/>
            <a:ext cx="2085975"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dirty="0">
                <a:solidFill>
                  <a:schemeClr val="tx1"/>
                </a:solidFill>
                <a:latin typeface="幼圆" pitchFamily="49" charset="-122"/>
                <a:ea typeface="幼圆" pitchFamily="49" charset="-122"/>
              </a:rPr>
              <a:t>（</a:t>
            </a:r>
            <a:r>
              <a:rPr lang="en-US" altLang="zh-CN" sz="2200" b="1" dirty="0">
                <a:solidFill>
                  <a:schemeClr val="tx1"/>
                </a:solidFill>
                <a:latin typeface="幼圆" pitchFamily="49" charset="-122"/>
                <a:ea typeface="幼圆" pitchFamily="49" charset="-122"/>
              </a:rPr>
              <a:t>1</a:t>
            </a:r>
            <a:r>
              <a:rPr lang="zh-CN" altLang="en-US" sz="2200" b="1" dirty="0">
                <a:solidFill>
                  <a:schemeClr val="tx1"/>
                </a:solidFill>
                <a:latin typeface="幼圆" pitchFamily="49" charset="-122"/>
                <a:ea typeface="幼圆" pitchFamily="49" charset="-122"/>
              </a:rPr>
              <a:t>）表达式：    </a:t>
            </a:r>
          </a:p>
        </p:txBody>
      </p:sp>
      <p:grpSp>
        <p:nvGrpSpPr>
          <p:cNvPr id="174085" name="Group 5">
            <a:extLst>
              <a:ext uri="{FF2B5EF4-FFF2-40B4-BE49-F238E27FC236}">
                <a16:creationId xmlns:a16="http://schemas.microsoft.com/office/drawing/2014/main" id="{4C3746AD-527A-ED50-3E18-FB07B2F5DD9D}"/>
              </a:ext>
            </a:extLst>
          </p:cNvPr>
          <p:cNvGrpSpPr>
            <a:grpSpLocks/>
          </p:cNvGrpSpPr>
          <p:nvPr/>
        </p:nvGrpSpPr>
        <p:grpSpPr bwMode="auto">
          <a:xfrm>
            <a:off x="1839728" y="2458685"/>
            <a:ext cx="6184443" cy="523877"/>
            <a:chOff x="330" y="1452"/>
            <a:chExt cx="4192" cy="330"/>
          </a:xfrm>
        </p:grpSpPr>
        <p:grpSp>
          <p:nvGrpSpPr>
            <p:cNvPr id="40971" name="Group 6">
              <a:extLst>
                <a:ext uri="{FF2B5EF4-FFF2-40B4-BE49-F238E27FC236}">
                  <a16:creationId xmlns:a16="http://schemas.microsoft.com/office/drawing/2014/main" id="{38C5E0DE-5B47-BE10-6B5F-99681D6B8931}"/>
                </a:ext>
              </a:extLst>
            </p:cNvPr>
            <p:cNvGrpSpPr>
              <a:grpSpLocks/>
            </p:cNvGrpSpPr>
            <p:nvPr/>
          </p:nvGrpSpPr>
          <p:grpSpPr bwMode="auto">
            <a:xfrm>
              <a:off x="924" y="1491"/>
              <a:ext cx="3598" cy="291"/>
              <a:chOff x="616" y="1700"/>
              <a:chExt cx="3598" cy="291"/>
            </a:xfrm>
          </p:grpSpPr>
          <p:graphicFrame>
            <p:nvGraphicFramePr>
              <p:cNvPr id="40973" name="Object 7">
                <a:extLst>
                  <a:ext uri="{FF2B5EF4-FFF2-40B4-BE49-F238E27FC236}">
                    <a16:creationId xmlns:a16="http://schemas.microsoft.com/office/drawing/2014/main" id="{BB0E386E-9AB9-BCB8-74F3-2AB3085BC9CF}"/>
                  </a:ext>
                </a:extLst>
              </p:cNvPr>
              <p:cNvGraphicFramePr>
                <a:graphicFrameLocks noChangeAspect="1"/>
              </p:cNvGraphicFramePr>
              <p:nvPr>
                <p:extLst>
                  <p:ext uri="{D42A27DB-BD31-4B8C-83A1-F6EECF244321}">
                    <p14:modId xmlns:p14="http://schemas.microsoft.com/office/powerpoint/2010/main" val="410760100"/>
                  </p:ext>
                </p:extLst>
              </p:nvPr>
            </p:nvGraphicFramePr>
            <p:xfrm>
              <a:off x="616" y="1700"/>
              <a:ext cx="1220" cy="291"/>
            </p:xfrm>
            <a:graphic>
              <a:graphicData uri="http://schemas.openxmlformats.org/presentationml/2006/ole">
                <mc:AlternateContent xmlns:mc="http://schemas.openxmlformats.org/markup-compatibility/2006">
                  <mc:Choice xmlns:v="urn:schemas-microsoft-com:vml" Requires="v">
                    <p:oleObj name="Equation" r:id="rId4" imgW="16383000" imgH="5270500" progId="Equation.DSMT4">
                      <p:embed/>
                    </p:oleObj>
                  </mc:Choice>
                  <mc:Fallback>
                    <p:oleObj name="Equation" r:id="rId4" imgW="16383000" imgH="52705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 y="1700"/>
                            <a:ext cx="1220" cy="291"/>
                          </a:xfrm>
                          <a:prstGeom prst="rect">
                            <a:avLst/>
                          </a:prstGeom>
                          <a:noFill/>
                          <a:ln>
                            <a:noFill/>
                          </a:ln>
                          <a:effectLst/>
                        </p:spPr>
                      </p:pic>
                    </p:oleObj>
                  </mc:Fallback>
                </mc:AlternateContent>
              </a:graphicData>
            </a:graphic>
          </p:graphicFrame>
          <p:sp>
            <p:nvSpPr>
              <p:cNvPr id="40974" name="Text Box 8">
                <a:extLst>
                  <a:ext uri="{FF2B5EF4-FFF2-40B4-BE49-F238E27FC236}">
                    <a16:creationId xmlns:a16="http://schemas.microsoft.com/office/drawing/2014/main" id="{89425B72-09F9-DE1F-C8F4-F66EBA525131}"/>
                  </a:ext>
                </a:extLst>
              </p:cNvPr>
              <p:cNvSpPr txBox="1">
                <a:spLocks noChangeArrowheads="1"/>
              </p:cNvSpPr>
              <p:nvPr/>
            </p:nvSpPr>
            <p:spPr bwMode="auto">
              <a:xfrm>
                <a:off x="1401" y="1713"/>
                <a:ext cx="28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dirty="0">
                    <a:solidFill>
                      <a:schemeClr val="tx1"/>
                    </a:solidFill>
                    <a:latin typeface="幼圆" pitchFamily="49" charset="-122"/>
                    <a:ea typeface="幼圆" pitchFamily="49" charset="-122"/>
                  </a:rPr>
                  <a:t>是资本回收系数且大于</a:t>
                </a:r>
                <a:r>
                  <a:rPr lang="en-US" altLang="zh-CN" sz="2000" b="1" dirty="0">
                    <a:solidFill>
                      <a:schemeClr val="tx1"/>
                    </a:solidFill>
                    <a:latin typeface="幼圆" pitchFamily="49" charset="-122"/>
                    <a:ea typeface="幼圆" pitchFamily="49" charset="-122"/>
                  </a:rPr>
                  <a:t>0</a:t>
                </a:r>
              </a:p>
            </p:txBody>
          </p:sp>
        </p:grpSp>
        <p:sp>
          <p:nvSpPr>
            <p:cNvPr id="40972" name="Text Box 9">
              <a:extLst>
                <a:ext uri="{FF2B5EF4-FFF2-40B4-BE49-F238E27FC236}">
                  <a16:creationId xmlns:a16="http://schemas.microsoft.com/office/drawing/2014/main" id="{558021ED-1236-DBA0-1475-AD9ED93EEEE3}"/>
                </a:ext>
              </a:extLst>
            </p:cNvPr>
            <p:cNvSpPr txBox="1">
              <a:spLocks noChangeArrowheads="1"/>
            </p:cNvSpPr>
            <p:nvPr/>
          </p:nvSpPr>
          <p:spPr bwMode="auto">
            <a:xfrm>
              <a:off x="330" y="1452"/>
              <a:ext cx="81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dirty="0">
                  <a:solidFill>
                    <a:schemeClr val="tx1"/>
                  </a:solidFill>
                  <a:latin typeface="幼圆" pitchFamily="49" charset="-122"/>
                  <a:ea typeface="幼圆" pitchFamily="49" charset="-122"/>
                </a:rPr>
                <a:t>其中</a:t>
              </a:r>
              <a:r>
                <a:rPr lang="zh-CN" altLang="en-US" sz="2400" b="1" dirty="0">
                  <a:solidFill>
                    <a:schemeClr val="tx1"/>
                  </a:solidFill>
                  <a:latin typeface="幼圆" pitchFamily="49" charset="-122"/>
                  <a:ea typeface="幼圆" pitchFamily="49" charset="-122"/>
                </a:rPr>
                <a:t>，</a:t>
              </a:r>
            </a:p>
          </p:txBody>
        </p:sp>
      </p:grpSp>
      <p:sp>
        <p:nvSpPr>
          <p:cNvPr id="174090" name="Rectangle 10">
            <a:extLst>
              <a:ext uri="{FF2B5EF4-FFF2-40B4-BE49-F238E27FC236}">
                <a16:creationId xmlns:a16="http://schemas.microsoft.com/office/drawing/2014/main" id="{9F50F888-47E8-A4CD-65A3-CF4F208A51B1}"/>
              </a:ext>
            </a:extLst>
          </p:cNvPr>
          <p:cNvSpPr>
            <a:spLocks noChangeArrowheads="1"/>
          </p:cNvSpPr>
          <p:nvPr/>
        </p:nvSpPr>
        <p:spPr bwMode="auto">
          <a:xfrm>
            <a:off x="1955540" y="3154562"/>
            <a:ext cx="8865985" cy="1096962"/>
          </a:xfrm>
          <a:prstGeom prst="rect">
            <a:avLst/>
          </a:prstGeom>
          <a:gradFill rotWithShape="1">
            <a:gsLst>
              <a:gs pos="0">
                <a:schemeClr val="bg1"/>
              </a:gs>
              <a:gs pos="100000">
                <a:srgbClr val="036D7D"/>
              </a:gs>
            </a:gsLst>
            <a:lin ang="5400000" scaled="1"/>
          </a:gradFill>
          <a:ln>
            <a:noFill/>
          </a:ln>
          <a:effectLst>
            <a:outerShdw dist="71842" dir="18900000" algn="ctr" rotWithShape="0">
              <a:srgbClr val="80808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50000"/>
              </a:spcBef>
              <a:buClrTx/>
              <a:buSzTx/>
              <a:buFontTx/>
              <a:buNone/>
            </a:pPr>
            <a:r>
              <a:rPr lang="zh-CN" altLang="en-US" sz="2000" b="1" dirty="0">
                <a:solidFill>
                  <a:schemeClr val="tx1"/>
                </a:solidFill>
                <a:latin typeface="幼圆" pitchFamily="49" charset="-122"/>
                <a:ea typeface="幼圆" pitchFamily="49" charset="-122"/>
              </a:rPr>
              <a:t>说明：由于</a:t>
            </a:r>
            <a:r>
              <a:rPr lang="en-US" altLang="zh-CN" sz="2000" b="1" dirty="0">
                <a:solidFill>
                  <a:schemeClr val="tx1"/>
                </a:solidFill>
                <a:latin typeface="幼圆" pitchFamily="49" charset="-122"/>
                <a:ea typeface="幼圆" pitchFamily="49" charset="-122"/>
              </a:rPr>
              <a:t>NAV</a:t>
            </a:r>
            <a:r>
              <a:rPr lang="zh-CN" altLang="en-US" sz="2000" b="1" dirty="0">
                <a:solidFill>
                  <a:schemeClr val="tx1"/>
                </a:solidFill>
                <a:latin typeface="幼圆" pitchFamily="49" charset="-122"/>
                <a:ea typeface="幼圆" pitchFamily="49" charset="-122"/>
              </a:rPr>
              <a:t>与</a:t>
            </a:r>
            <a:r>
              <a:rPr lang="en-US" altLang="zh-CN" sz="2000" b="1" dirty="0">
                <a:solidFill>
                  <a:schemeClr val="tx1"/>
                </a:solidFill>
                <a:latin typeface="幼圆" pitchFamily="49" charset="-122"/>
                <a:ea typeface="幼圆" pitchFamily="49" charset="-122"/>
              </a:rPr>
              <a:t>NPV</a:t>
            </a:r>
            <a:r>
              <a:rPr lang="zh-CN" altLang="en-US" sz="2000" b="1" dirty="0">
                <a:solidFill>
                  <a:schemeClr val="tx1"/>
                </a:solidFill>
                <a:latin typeface="幼圆" pitchFamily="49" charset="-122"/>
                <a:ea typeface="幼圆" pitchFamily="49" charset="-122"/>
              </a:rPr>
              <a:t>的比值是一常数，故二者是等效的评价尺度，在项目评价结论上是一致的。但在处理某些问题时（如寿命期不同的多方案比选），用</a:t>
            </a:r>
            <a:r>
              <a:rPr lang="en-US" altLang="zh-CN" sz="2000" b="1" dirty="0">
                <a:solidFill>
                  <a:schemeClr val="tx1"/>
                </a:solidFill>
                <a:latin typeface="幼圆" pitchFamily="49" charset="-122"/>
                <a:ea typeface="幼圆" pitchFamily="49" charset="-122"/>
              </a:rPr>
              <a:t>NAV</a:t>
            </a:r>
            <a:r>
              <a:rPr lang="zh-CN" altLang="en-US" sz="2000" b="1" dirty="0">
                <a:solidFill>
                  <a:schemeClr val="tx1"/>
                </a:solidFill>
                <a:latin typeface="幼圆" pitchFamily="49" charset="-122"/>
                <a:ea typeface="幼圆" pitchFamily="49" charset="-122"/>
              </a:rPr>
              <a:t>就简便得多。</a:t>
            </a:r>
          </a:p>
        </p:txBody>
      </p:sp>
      <p:sp>
        <p:nvSpPr>
          <p:cNvPr id="174091" name="Rectangle 11">
            <a:extLst>
              <a:ext uri="{FF2B5EF4-FFF2-40B4-BE49-F238E27FC236}">
                <a16:creationId xmlns:a16="http://schemas.microsoft.com/office/drawing/2014/main" id="{CC59463E-92BC-3120-85E9-D14157E319C0}"/>
              </a:ext>
            </a:extLst>
          </p:cNvPr>
          <p:cNvSpPr>
            <a:spLocks noChangeArrowheads="1"/>
          </p:cNvSpPr>
          <p:nvPr/>
        </p:nvSpPr>
        <p:spPr bwMode="auto">
          <a:xfrm>
            <a:off x="1955540" y="5205116"/>
            <a:ext cx="51225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000" b="1" dirty="0">
                <a:solidFill>
                  <a:schemeClr val="tx1"/>
                </a:solidFill>
                <a:latin typeface="幼圆" pitchFamily="49" charset="-122"/>
                <a:ea typeface="幼圆" pitchFamily="49" charset="-122"/>
              </a:rPr>
              <a:t>对单方案，</a:t>
            </a:r>
            <a:r>
              <a:rPr lang="en-US" altLang="zh-CN" sz="2000" b="1" dirty="0">
                <a:solidFill>
                  <a:schemeClr val="tx1"/>
                </a:solidFill>
                <a:latin typeface="幼圆" pitchFamily="49" charset="-122"/>
                <a:ea typeface="幼圆" pitchFamily="49" charset="-122"/>
              </a:rPr>
              <a:t>NAV≥0</a:t>
            </a:r>
            <a:r>
              <a:rPr lang="zh-CN" altLang="en-US" sz="2000" b="1" dirty="0">
                <a:solidFill>
                  <a:schemeClr val="tx1"/>
                </a:solidFill>
                <a:latin typeface="幼圆" pitchFamily="49" charset="-122"/>
                <a:ea typeface="幼圆" pitchFamily="49" charset="-122"/>
              </a:rPr>
              <a:t>，可行；</a:t>
            </a:r>
          </a:p>
          <a:p>
            <a:pPr eaLnBrk="1" hangingPunct="1">
              <a:buClrTx/>
              <a:buSzTx/>
              <a:buFontTx/>
              <a:buNone/>
            </a:pPr>
            <a:r>
              <a:rPr lang="zh-CN" altLang="en-US" sz="2000" b="1" dirty="0">
                <a:solidFill>
                  <a:schemeClr val="tx1"/>
                </a:solidFill>
                <a:latin typeface="幼圆" pitchFamily="49" charset="-122"/>
                <a:ea typeface="幼圆" pitchFamily="49" charset="-122"/>
              </a:rPr>
              <a:t>多方案比选时，</a:t>
            </a:r>
            <a:r>
              <a:rPr lang="en-US" altLang="zh-CN" sz="2000" b="1" dirty="0">
                <a:solidFill>
                  <a:schemeClr val="tx1"/>
                </a:solidFill>
                <a:latin typeface="幼圆" pitchFamily="49" charset="-122"/>
                <a:ea typeface="幼圆" pitchFamily="49" charset="-122"/>
              </a:rPr>
              <a:t>NAV</a:t>
            </a:r>
            <a:r>
              <a:rPr lang="zh-CN" altLang="en-US" sz="2000" b="1" dirty="0">
                <a:solidFill>
                  <a:schemeClr val="tx1"/>
                </a:solidFill>
                <a:latin typeface="幼圆" pitchFamily="49" charset="-122"/>
                <a:ea typeface="幼圆" pitchFamily="49" charset="-122"/>
              </a:rPr>
              <a:t>越大，方案相对越优。</a:t>
            </a:r>
          </a:p>
        </p:txBody>
      </p:sp>
      <p:sp>
        <p:nvSpPr>
          <p:cNvPr id="174092" name="Rectangle 12">
            <a:extLst>
              <a:ext uri="{FF2B5EF4-FFF2-40B4-BE49-F238E27FC236}">
                <a16:creationId xmlns:a16="http://schemas.microsoft.com/office/drawing/2014/main" id="{5ABB9098-98B8-501A-6D45-AAB7B8B4363E}"/>
              </a:ext>
            </a:extLst>
          </p:cNvPr>
          <p:cNvSpPr>
            <a:spLocks noChangeArrowheads="1"/>
          </p:cNvSpPr>
          <p:nvPr/>
        </p:nvSpPr>
        <p:spPr bwMode="auto">
          <a:xfrm>
            <a:off x="1239174" y="4573694"/>
            <a:ext cx="2519362"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200" b="1" dirty="0">
                <a:solidFill>
                  <a:schemeClr val="tx1"/>
                </a:solidFill>
                <a:latin typeface="幼圆" pitchFamily="49" charset="-122"/>
                <a:ea typeface="幼圆" pitchFamily="49" charset="-122"/>
              </a:rPr>
              <a:t>（</a:t>
            </a:r>
            <a:r>
              <a:rPr lang="en-US" altLang="zh-CN" sz="2200" b="1" dirty="0">
                <a:solidFill>
                  <a:schemeClr val="tx1"/>
                </a:solidFill>
                <a:latin typeface="幼圆" pitchFamily="49" charset="-122"/>
                <a:ea typeface="幼圆" pitchFamily="49" charset="-122"/>
              </a:rPr>
              <a:t>2</a:t>
            </a:r>
            <a:r>
              <a:rPr lang="zh-CN" altLang="en-US" sz="2200" b="1" dirty="0">
                <a:solidFill>
                  <a:schemeClr val="tx1"/>
                </a:solidFill>
                <a:latin typeface="幼圆" pitchFamily="49" charset="-122"/>
                <a:ea typeface="幼圆" pitchFamily="49" charset="-122"/>
              </a:rPr>
              <a:t>）判别准则：</a:t>
            </a:r>
          </a:p>
        </p:txBody>
      </p:sp>
      <p:sp>
        <p:nvSpPr>
          <p:cNvPr id="174093" name="AutoShape 13">
            <a:hlinkClick r:id="" action="ppaction://customshow?id=8&amp;return=true" highlightClick="1"/>
            <a:extLst>
              <a:ext uri="{FF2B5EF4-FFF2-40B4-BE49-F238E27FC236}">
                <a16:creationId xmlns:a16="http://schemas.microsoft.com/office/drawing/2014/main" id="{FB2CB185-0DC7-A64A-54A8-04F229D4A2F8}"/>
              </a:ext>
            </a:extLst>
          </p:cNvPr>
          <p:cNvSpPr>
            <a:spLocks noChangeArrowheads="1"/>
          </p:cNvSpPr>
          <p:nvPr/>
        </p:nvSpPr>
        <p:spPr bwMode="auto">
          <a:xfrm>
            <a:off x="8616951" y="5794376"/>
            <a:ext cx="720725" cy="360363"/>
          </a:xfrm>
          <a:prstGeom prst="actionButtonBlank">
            <a:avLst/>
          </a:prstGeom>
          <a:solidFill>
            <a:srgbClr val="036D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1"/>
                </a:solidFill>
                <a:latin typeface="幼圆" pitchFamily="49" charset="-122"/>
                <a:ea typeface="幼圆" pitchFamily="49" charset="-122"/>
              </a:rPr>
              <a:t>例题</a:t>
            </a:r>
          </a:p>
        </p:txBody>
      </p:sp>
    </p:spTree>
  </p:cSld>
  <p:clrMapOvr>
    <a:masterClrMapping/>
  </p:clrMapOvr>
  <p:transition spd="slow">
    <p:pull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5A6F4430-AFBE-BBEC-2625-B15D97E1E20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5EA799B-FD99-7641-80E4-814B068EB102}" type="slidenum">
              <a:rPr kumimoji="0" lang="en-US" altLang="zh-CN" sz="1000">
                <a:solidFill>
                  <a:schemeClr val="bg2"/>
                </a:solidFill>
                <a:ea typeface="华文行楷" panose="02010800040101010101" pitchFamily="2" charset="-122"/>
              </a:rPr>
              <a:pPr>
                <a:spcBef>
                  <a:spcPct val="0"/>
                </a:spcBef>
                <a:buClrTx/>
                <a:buSzTx/>
                <a:buFontTx/>
                <a:buNone/>
              </a:pPr>
              <a:t>35</a:t>
            </a:fld>
            <a:endParaRPr kumimoji="0" lang="en-US" altLang="zh-CN" sz="1000">
              <a:solidFill>
                <a:schemeClr val="bg2"/>
              </a:solidFill>
              <a:ea typeface="华文行楷" panose="02010800040101010101" pitchFamily="2" charset="-122"/>
            </a:endParaRPr>
          </a:p>
        </p:txBody>
      </p:sp>
      <p:sp>
        <p:nvSpPr>
          <p:cNvPr id="41987" name="Rectangle 2">
            <a:extLst>
              <a:ext uri="{FF2B5EF4-FFF2-40B4-BE49-F238E27FC236}">
                <a16:creationId xmlns:a16="http://schemas.microsoft.com/office/drawing/2014/main" id="{6968D12F-48B3-7F67-4F4D-5F0B5AD317D8}"/>
              </a:ext>
            </a:extLst>
          </p:cNvPr>
          <p:cNvSpPr>
            <a:spLocks noGrp="1" noChangeArrowheads="1"/>
          </p:cNvSpPr>
          <p:nvPr>
            <p:ph type="title"/>
          </p:nvPr>
        </p:nvSpPr>
        <p:spPr/>
        <p:txBody>
          <a:bodyPr/>
          <a:lstStyle/>
          <a:p>
            <a:pPr eaLnBrk="1" hangingPunct="1"/>
            <a:r>
              <a:rPr lang="zh-CN" altLang="en-US"/>
              <a:t>盈利能力分析指标</a:t>
            </a:r>
          </a:p>
        </p:txBody>
      </p:sp>
      <p:sp>
        <p:nvSpPr>
          <p:cNvPr id="175107" name="AutoShape 3">
            <a:extLst>
              <a:ext uri="{FF2B5EF4-FFF2-40B4-BE49-F238E27FC236}">
                <a16:creationId xmlns:a16="http://schemas.microsoft.com/office/drawing/2014/main" id="{648000BA-02FC-BBE8-C6B3-9CA6C6D09873}"/>
              </a:ext>
            </a:extLst>
          </p:cNvPr>
          <p:cNvSpPr>
            <a:spLocks noChangeArrowheads="1"/>
          </p:cNvSpPr>
          <p:nvPr/>
        </p:nvSpPr>
        <p:spPr bwMode="auto">
          <a:xfrm>
            <a:off x="8472488" y="1455739"/>
            <a:ext cx="2195512" cy="1296987"/>
          </a:xfrm>
          <a:prstGeom prst="star24">
            <a:avLst>
              <a:gd name="adj" fmla="val 37500"/>
            </a:avLst>
          </a:prstGeom>
          <a:solidFill>
            <a:srgbClr val="66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zh-CN" altLang="en-US" sz="2000" b="1">
                <a:solidFill>
                  <a:schemeClr val="tx1"/>
                </a:solidFill>
                <a:latin typeface="幼圆" pitchFamily="49" charset="-122"/>
                <a:ea typeface="幼圆" pitchFamily="49" charset="-122"/>
              </a:rPr>
              <a:t>仅用于</a:t>
            </a:r>
          </a:p>
          <a:p>
            <a:pPr algn="ctr" eaLnBrk="1" hangingPunct="1">
              <a:buClrTx/>
              <a:buSzTx/>
              <a:buFontTx/>
              <a:buNone/>
            </a:pPr>
            <a:r>
              <a:rPr lang="zh-CN" altLang="en-US" sz="2000" b="1">
                <a:solidFill>
                  <a:schemeClr val="tx1"/>
                </a:solidFill>
                <a:latin typeface="幼圆" pitchFamily="49" charset="-122"/>
                <a:ea typeface="幼圆" pitchFamily="49" charset="-122"/>
              </a:rPr>
              <a:t>多方案比选</a:t>
            </a:r>
          </a:p>
        </p:txBody>
      </p:sp>
      <p:sp>
        <p:nvSpPr>
          <p:cNvPr id="175108" name="Rectangle 4">
            <a:extLst>
              <a:ext uri="{FF2B5EF4-FFF2-40B4-BE49-F238E27FC236}">
                <a16:creationId xmlns:a16="http://schemas.microsoft.com/office/drawing/2014/main" id="{90BAE981-2A50-B079-D436-D15D63BD431F}"/>
              </a:ext>
            </a:extLst>
          </p:cNvPr>
          <p:cNvSpPr>
            <a:spLocks noChangeArrowheads="1"/>
          </p:cNvSpPr>
          <p:nvPr/>
        </p:nvSpPr>
        <p:spPr bwMode="auto">
          <a:xfrm>
            <a:off x="1160382" y="3467034"/>
            <a:ext cx="334739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zh-CN" altLang="en-US" sz="2000" b="1" dirty="0">
                <a:solidFill>
                  <a:schemeClr val="tx1"/>
                </a:solidFill>
                <a:latin typeface="幼圆" pitchFamily="49" charset="-122"/>
                <a:ea typeface="幼圆" pitchFamily="49" charset="-122"/>
              </a:rPr>
              <a:t>费用现值（</a:t>
            </a:r>
            <a:r>
              <a:rPr lang="en-US" altLang="zh-CN" sz="2000" b="1" dirty="0">
                <a:solidFill>
                  <a:schemeClr val="tx1"/>
                </a:solidFill>
                <a:latin typeface="幼圆" pitchFamily="49" charset="-122"/>
                <a:ea typeface="幼圆" pitchFamily="49" charset="-122"/>
              </a:rPr>
              <a:t>PC</a:t>
            </a:r>
            <a:r>
              <a:rPr lang="zh-CN" altLang="en-US" sz="2000" b="1" dirty="0">
                <a:solidFill>
                  <a:schemeClr val="tx1"/>
                </a:solidFill>
                <a:latin typeface="幼圆" pitchFamily="49" charset="-122"/>
                <a:ea typeface="幼圆" pitchFamily="49" charset="-122"/>
              </a:rPr>
              <a:t>）的表达式：</a:t>
            </a:r>
          </a:p>
        </p:txBody>
      </p:sp>
      <p:graphicFrame>
        <p:nvGraphicFramePr>
          <p:cNvPr id="175109" name="Object 5">
            <a:extLst>
              <a:ext uri="{FF2B5EF4-FFF2-40B4-BE49-F238E27FC236}">
                <a16:creationId xmlns:a16="http://schemas.microsoft.com/office/drawing/2014/main" id="{B9EDEA25-2B0D-58E9-BCF1-5AEF1DD0CFCF}"/>
              </a:ext>
            </a:extLst>
          </p:cNvPr>
          <p:cNvGraphicFramePr>
            <a:graphicFrameLocks noChangeAspect="1"/>
          </p:cNvGraphicFramePr>
          <p:nvPr>
            <p:extLst>
              <p:ext uri="{D42A27DB-BD31-4B8C-83A1-F6EECF244321}">
                <p14:modId xmlns:p14="http://schemas.microsoft.com/office/powerpoint/2010/main" val="2064598395"/>
              </p:ext>
            </p:extLst>
          </p:nvPr>
        </p:nvGraphicFramePr>
        <p:xfrm>
          <a:off x="2990656" y="4071920"/>
          <a:ext cx="2970330" cy="850900"/>
        </p:xfrm>
        <a:graphic>
          <a:graphicData uri="http://schemas.openxmlformats.org/presentationml/2006/ole">
            <mc:AlternateContent xmlns:mc="http://schemas.openxmlformats.org/markup-compatibility/2006">
              <mc:Choice xmlns:v="urn:schemas-microsoft-com:vml" Requires="v">
                <p:oleObj name="Equation" r:id="rId2" imgW="31889700" imgH="9944100" progId="Equation.DSMT4">
                  <p:embed/>
                </p:oleObj>
              </mc:Choice>
              <mc:Fallback>
                <p:oleObj name="Equation" r:id="rId2" imgW="31889700" imgH="99441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656" y="4071920"/>
                        <a:ext cx="2970330" cy="850900"/>
                      </a:xfrm>
                      <a:prstGeom prst="rect">
                        <a:avLst/>
                      </a:prstGeom>
                      <a:noFill/>
                      <a:ln>
                        <a:noFill/>
                      </a:ln>
                    </p:spPr>
                  </p:pic>
                </p:oleObj>
              </mc:Fallback>
            </mc:AlternateContent>
          </a:graphicData>
        </a:graphic>
      </p:graphicFrame>
      <p:sp>
        <p:nvSpPr>
          <p:cNvPr id="175110" name="Rectangle 6">
            <a:extLst>
              <a:ext uri="{FF2B5EF4-FFF2-40B4-BE49-F238E27FC236}">
                <a16:creationId xmlns:a16="http://schemas.microsoft.com/office/drawing/2014/main" id="{70D8070F-0B88-A76B-98F2-85335DE38D42}"/>
              </a:ext>
            </a:extLst>
          </p:cNvPr>
          <p:cNvSpPr>
            <a:spLocks noChangeArrowheads="1"/>
          </p:cNvSpPr>
          <p:nvPr/>
        </p:nvSpPr>
        <p:spPr bwMode="auto">
          <a:xfrm>
            <a:off x="1160382" y="2113435"/>
            <a:ext cx="7265394" cy="769441"/>
          </a:xfrm>
          <a:prstGeom prst="rect">
            <a:avLst/>
          </a:prstGeom>
          <a:gradFill rotWithShape="1">
            <a:gsLst>
              <a:gs pos="0">
                <a:srgbClr val="D1F4FB"/>
              </a:gs>
              <a:gs pos="100000">
                <a:srgbClr val="96ADB8"/>
              </a:gs>
            </a:gsLst>
            <a:lin ang="18900000" scaled="1"/>
          </a:gradFill>
          <a:ln>
            <a:noFill/>
          </a:ln>
          <a:effectLst>
            <a:outerShdw dist="53882" dir="189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squar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200" b="1" dirty="0">
                <a:solidFill>
                  <a:schemeClr val="tx1"/>
                </a:solidFill>
                <a:ea typeface="幼圆" pitchFamily="49" charset="-122"/>
              </a:rPr>
              <a:t>费用现值（</a:t>
            </a:r>
            <a:r>
              <a:rPr lang="en-US" altLang="zh-CN" sz="2200" b="1" dirty="0">
                <a:solidFill>
                  <a:schemeClr val="tx1"/>
                </a:solidFill>
                <a:ea typeface="幼圆" pitchFamily="49" charset="-122"/>
              </a:rPr>
              <a:t>PC</a:t>
            </a:r>
            <a:r>
              <a:rPr lang="zh-CN" altLang="en-US" sz="2200" b="1" dirty="0">
                <a:solidFill>
                  <a:schemeClr val="tx1"/>
                </a:solidFill>
                <a:ea typeface="幼圆" pitchFamily="49" charset="-122"/>
              </a:rPr>
              <a:t>）是指项目在整个寿命期内发生的现金流出量（即费用支出，包括总投资和各年的成本费用）的现值。</a:t>
            </a:r>
          </a:p>
        </p:txBody>
      </p:sp>
      <p:sp>
        <p:nvSpPr>
          <p:cNvPr id="175111" name="Rectangle 7">
            <a:extLst>
              <a:ext uri="{FF2B5EF4-FFF2-40B4-BE49-F238E27FC236}">
                <a16:creationId xmlns:a16="http://schemas.microsoft.com/office/drawing/2014/main" id="{1F270435-1D24-25E7-BB47-6BD4CA56089B}"/>
              </a:ext>
            </a:extLst>
          </p:cNvPr>
          <p:cNvSpPr>
            <a:spLocks noChangeArrowheads="1"/>
          </p:cNvSpPr>
          <p:nvPr/>
        </p:nvSpPr>
        <p:spPr bwMode="auto">
          <a:xfrm>
            <a:off x="1160382" y="5056188"/>
            <a:ext cx="5976937" cy="488082"/>
          </a:xfrm>
          <a:prstGeom prst="rect">
            <a:avLst/>
          </a:prstGeom>
          <a:gradFill rotWithShape="1">
            <a:gsLst>
              <a:gs pos="0">
                <a:srgbClr val="AACED2"/>
              </a:gs>
              <a:gs pos="100000">
                <a:srgbClr val="036D7B">
                  <a:alpha val="84000"/>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45000"/>
              </a:lnSpc>
              <a:spcBef>
                <a:spcPct val="50000"/>
              </a:spcBef>
              <a:buClrTx/>
              <a:buSzTx/>
              <a:buFontTx/>
              <a:buNone/>
            </a:pPr>
            <a:r>
              <a:rPr lang="zh-CN" altLang="en-US" sz="2000" b="1" dirty="0">
                <a:solidFill>
                  <a:schemeClr val="tx1"/>
                </a:solidFill>
                <a:latin typeface="幼圆" pitchFamily="49" charset="-122"/>
                <a:ea typeface="幼圆" pitchFamily="49" charset="-122"/>
              </a:rPr>
              <a:t>其判别的准则是：费用现值最小的方案为最优。</a:t>
            </a:r>
          </a:p>
        </p:txBody>
      </p:sp>
      <p:sp>
        <p:nvSpPr>
          <p:cNvPr id="175112" name="Text Box 8">
            <a:extLst>
              <a:ext uri="{FF2B5EF4-FFF2-40B4-BE49-F238E27FC236}">
                <a16:creationId xmlns:a16="http://schemas.microsoft.com/office/drawing/2014/main" id="{9A1DDDA2-1AF1-4FEA-5112-9C944F2AF745}"/>
              </a:ext>
            </a:extLst>
          </p:cNvPr>
          <p:cNvSpPr txBox="1">
            <a:spLocks noChangeArrowheads="1"/>
          </p:cNvSpPr>
          <p:nvPr/>
        </p:nvSpPr>
        <p:spPr bwMode="auto">
          <a:xfrm>
            <a:off x="945092" y="1384335"/>
            <a:ext cx="3762375"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chemeClr val="tx1"/>
              </a:buClr>
              <a:buSzPct val="70000"/>
            </a:pPr>
            <a:r>
              <a:rPr kumimoji="0" lang="en-US" altLang="zh-CN" sz="2400" b="1" dirty="0">
                <a:latin typeface="幼圆" pitchFamily="49" charset="-122"/>
                <a:ea typeface="幼圆" pitchFamily="49" charset="-122"/>
              </a:rPr>
              <a:t>9.</a:t>
            </a:r>
            <a:r>
              <a:rPr kumimoji="0" lang="zh-CN" altLang="en-US" sz="2400" b="1" dirty="0">
                <a:latin typeface="幼圆" pitchFamily="49" charset="-122"/>
                <a:ea typeface="幼圆" pitchFamily="49" charset="-122"/>
              </a:rPr>
              <a:t>费用现值（</a:t>
            </a:r>
            <a:r>
              <a:rPr kumimoji="0" lang="en-US" altLang="zh-CN" sz="2400" b="1" dirty="0">
                <a:latin typeface="幼圆" pitchFamily="49" charset="-122"/>
                <a:ea typeface="幼圆" pitchFamily="49" charset="-122"/>
              </a:rPr>
              <a:t>PC</a:t>
            </a:r>
            <a:r>
              <a:rPr kumimoji="0" lang="zh-CN" altLang="en-US" sz="2400" b="1" dirty="0">
                <a:latin typeface="幼圆" pitchFamily="49" charset="-122"/>
                <a:ea typeface="幼圆" pitchFamily="49" charset="-122"/>
              </a:rPr>
              <a:t>）</a:t>
            </a:r>
          </a:p>
        </p:txBody>
      </p:sp>
    </p:spTree>
  </p:cSld>
  <p:clrMapOvr>
    <a:masterClrMapping/>
  </p:clrMapOvr>
  <p:transition spd="slow">
    <p:pull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7DFC868-EE7A-F5F6-69BD-1FD28BC4764D}"/>
              </a:ext>
            </a:extLst>
          </p:cNvPr>
          <p:cNvSpPr>
            <a:spLocks noGrp="1" noChangeArrowheads="1"/>
          </p:cNvSpPr>
          <p:nvPr>
            <p:ph type="title"/>
          </p:nvPr>
        </p:nvSpPr>
        <p:spPr/>
        <p:txBody>
          <a:bodyPr/>
          <a:lstStyle/>
          <a:p>
            <a:pPr eaLnBrk="1" hangingPunct="1"/>
            <a:r>
              <a:rPr lang="zh-CN" altLang="en-US"/>
              <a:t>盈利能力分析指标</a:t>
            </a:r>
          </a:p>
        </p:txBody>
      </p:sp>
      <p:sp>
        <p:nvSpPr>
          <p:cNvPr id="43011" name="Rectangle 3">
            <a:extLst>
              <a:ext uri="{FF2B5EF4-FFF2-40B4-BE49-F238E27FC236}">
                <a16:creationId xmlns:a16="http://schemas.microsoft.com/office/drawing/2014/main" id="{D49D167B-82DA-297F-1545-2652B0F82D0A}"/>
              </a:ext>
            </a:extLst>
          </p:cNvPr>
          <p:cNvSpPr>
            <a:spLocks noChangeArrowheads="1"/>
          </p:cNvSpPr>
          <p:nvPr/>
        </p:nvSpPr>
        <p:spPr bwMode="auto">
          <a:xfrm>
            <a:off x="920425" y="1088729"/>
            <a:ext cx="10621180" cy="834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4000"/>
              </a:lnSpc>
              <a:spcBef>
                <a:spcPct val="0"/>
              </a:spcBef>
              <a:buClrTx/>
              <a:buSzTx/>
              <a:buFontTx/>
              <a:buNone/>
            </a:pPr>
            <a:r>
              <a:rPr kumimoji="0" lang="zh-CN" altLang="en-US" sz="2200" b="1" dirty="0">
                <a:solidFill>
                  <a:srgbClr val="000000"/>
                </a:solidFill>
                <a:ea typeface="幼圆" pitchFamily="49" charset="-122"/>
              </a:rPr>
              <a:t>【例题3.10】</a:t>
            </a:r>
            <a:r>
              <a:rPr kumimoji="0" lang="zh-CN" altLang="en-US" sz="2200" b="1" dirty="0">
                <a:solidFill>
                  <a:srgbClr val="000000"/>
                </a:solidFill>
                <a:latin typeface="幼圆" pitchFamily="49" charset="-122"/>
                <a:ea typeface="幼圆" pitchFamily="49" charset="-122"/>
              </a:rPr>
              <a:t>试用费用现值法在下表中的两个型号不同但功能相同的设备购置方案中选择一个实施。基准收益率为10%。</a:t>
            </a:r>
          </a:p>
        </p:txBody>
      </p:sp>
      <p:graphicFrame>
        <p:nvGraphicFramePr>
          <p:cNvPr id="3" name="Group 10">
            <a:extLst>
              <a:ext uri="{FF2B5EF4-FFF2-40B4-BE49-F238E27FC236}">
                <a16:creationId xmlns:a16="http://schemas.microsoft.com/office/drawing/2014/main" id="{495CC576-BA9D-627B-D3F9-1BD0E7785407}"/>
              </a:ext>
            </a:extLst>
          </p:cNvPr>
          <p:cNvGraphicFramePr>
            <a:graphicFrameLocks noGrp="1"/>
          </p:cNvGraphicFramePr>
          <p:nvPr>
            <p:extLst>
              <p:ext uri="{D42A27DB-BD31-4B8C-83A1-F6EECF244321}">
                <p14:modId xmlns:p14="http://schemas.microsoft.com/office/powerpoint/2010/main" val="3160457819"/>
              </p:ext>
            </p:extLst>
          </p:nvPr>
        </p:nvGraphicFramePr>
        <p:xfrm>
          <a:off x="2135560" y="2123855"/>
          <a:ext cx="7245350" cy="1641476"/>
        </p:xfrm>
        <a:graphic>
          <a:graphicData uri="http://schemas.openxmlformats.org/drawingml/2006/table">
            <a:tbl>
              <a:tblPr/>
              <a:tblGrid>
                <a:gridCol w="1812925">
                  <a:extLst>
                    <a:ext uri="{9D8B030D-6E8A-4147-A177-3AD203B41FA5}">
                      <a16:colId xmlns:a16="http://schemas.microsoft.com/office/drawing/2014/main" val="608366921"/>
                    </a:ext>
                  </a:extLst>
                </a:gridCol>
                <a:gridCol w="1811337">
                  <a:extLst>
                    <a:ext uri="{9D8B030D-6E8A-4147-A177-3AD203B41FA5}">
                      <a16:colId xmlns:a16="http://schemas.microsoft.com/office/drawing/2014/main" val="1949936490"/>
                    </a:ext>
                  </a:extLst>
                </a:gridCol>
                <a:gridCol w="1812925">
                  <a:extLst>
                    <a:ext uri="{9D8B030D-6E8A-4147-A177-3AD203B41FA5}">
                      <a16:colId xmlns:a16="http://schemas.microsoft.com/office/drawing/2014/main" val="1614873194"/>
                    </a:ext>
                  </a:extLst>
                </a:gridCol>
                <a:gridCol w="1808163">
                  <a:extLst>
                    <a:ext uri="{9D8B030D-6E8A-4147-A177-3AD203B41FA5}">
                      <a16:colId xmlns:a16="http://schemas.microsoft.com/office/drawing/2014/main" val="3473424045"/>
                    </a:ext>
                  </a:extLst>
                </a:gridCol>
              </a:tblGrid>
              <a:tr h="787400">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rPr>
                        <a:t>设备型号</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rPr>
                        <a:t>一次性投资</a:t>
                      </a:r>
                    </a:p>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rPr>
                        <a:t>(</a:t>
                      </a:r>
                      <a:r>
                        <a:rPr kumimoji="0" lang="zh-CN" altLang="en-US" sz="2000" b="1" i="0" u="none" strike="noStrike" cap="none" normalizeH="0" baseline="0" dirty="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rPr>
                        <a:t>第0年</a:t>
                      </a:r>
                      <a:r>
                        <a:rPr kumimoji="0" lang="en-US" altLang="zh-CN" sz="2000" b="1" i="0" u="none" strike="noStrike" cap="none" normalizeH="0" baseline="0" dirty="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rPr>
                        <a:t>)</a:t>
                      </a:r>
                      <a:endParaRPr kumimoji="0" lang="zh-CN" altLang="en-US" sz="2000" b="1" i="0" u="none" strike="noStrike" cap="none" normalizeH="0" baseline="0" dirty="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dirty="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rPr>
                        <a:t>年经营费           </a:t>
                      </a:r>
                      <a:r>
                        <a:rPr kumimoji="0" lang="en-US" altLang="zh-CN" sz="2000" b="1" i="0" u="none" strike="noStrike" cap="none" normalizeH="0" baseline="0" dirty="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rPr>
                        <a:t>(</a:t>
                      </a:r>
                      <a:r>
                        <a:rPr kumimoji="0" lang="zh-CN" altLang="en-US" sz="2000" b="1" i="0" u="none" strike="noStrike" cap="none" normalizeH="0" baseline="0" dirty="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rPr>
                        <a:t>第1~6年年末</a:t>
                      </a:r>
                      <a:r>
                        <a:rPr kumimoji="0" lang="en-US" altLang="zh-CN" sz="2000" b="1" i="0" u="none" strike="noStrike" cap="none" normalizeH="0" baseline="0" dirty="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rPr>
                        <a:t>)</a:t>
                      </a:r>
                      <a:endParaRPr kumimoji="0" lang="zh-CN" altLang="en-US" sz="2000" b="1" i="0" u="none" strike="noStrike" cap="none" normalizeH="0" baseline="0" dirty="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1" i="0" u="none" strike="noStrike" cap="none" normalizeH="0" baseline="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rPr>
                        <a:t>收回残值           </a:t>
                      </a:r>
                      <a:r>
                        <a:rPr kumimoji="0" lang="en-US" altLang="zh-CN" sz="2000" b="1" i="0" u="none" strike="noStrike" cap="none" normalizeH="0" baseline="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rPr>
                        <a:t>(</a:t>
                      </a:r>
                      <a:r>
                        <a:rPr kumimoji="0" lang="zh-CN" altLang="en-US" sz="2000" b="1" i="0" u="none" strike="noStrike" cap="none" normalizeH="0" baseline="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rPr>
                        <a:t>第6年年末</a:t>
                      </a:r>
                      <a:r>
                        <a:rPr kumimoji="0" lang="en-US" altLang="zh-CN" sz="2000" b="1" i="0" u="none" strike="noStrike" cap="none" normalizeH="0" baseline="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rPr>
                        <a:t>)</a:t>
                      </a:r>
                      <a:endParaRPr kumimoji="0" lang="zh-CN" altLang="en-US" sz="2000" b="1" i="0" u="none" strike="noStrike" cap="none" normalizeH="0" baseline="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3121533892"/>
                  </a:ext>
                </a:extLst>
              </a:tr>
              <a:tr h="427038">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rPr>
                        <a:t>A</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26500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1050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2150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175988832"/>
                  </a:ext>
                </a:extLst>
              </a:tr>
              <a:tr h="427038">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rPr>
                        <a:t>B</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3650</a:t>
                      </a:r>
                      <a:r>
                        <a:rPr kumimoji="0" lang="en-US" altLang="zh-CN" sz="20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0</a:t>
                      </a:r>
                      <a:endParaRPr kumimoji="0" lang="zh-CN" altLang="en-US" sz="20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850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000" b="0" i="0" u="none" strike="noStrike" cap="none" normalizeH="0" baseline="0" dirty="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3650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504190440"/>
                  </a:ext>
                </a:extLst>
              </a:tr>
            </a:tbl>
          </a:graphicData>
        </a:graphic>
      </p:graphicFrame>
      <p:sp>
        <p:nvSpPr>
          <p:cNvPr id="4" name="Text Box 48">
            <a:extLst>
              <a:ext uri="{FF2B5EF4-FFF2-40B4-BE49-F238E27FC236}">
                <a16:creationId xmlns:a16="http://schemas.microsoft.com/office/drawing/2014/main" id="{383267E8-8D35-9A6F-9E3C-7B26C137921B}"/>
              </a:ext>
            </a:extLst>
          </p:cNvPr>
          <p:cNvSpPr txBox="1">
            <a:spLocks noChangeArrowheads="1"/>
          </p:cNvSpPr>
          <p:nvPr/>
        </p:nvSpPr>
        <p:spPr bwMode="auto">
          <a:xfrm>
            <a:off x="1213539" y="4048071"/>
            <a:ext cx="7559675" cy="228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4000"/>
              </a:lnSpc>
              <a:spcBef>
                <a:spcPct val="0"/>
              </a:spcBef>
              <a:buClrTx/>
              <a:buSzTx/>
              <a:buFontTx/>
              <a:buNone/>
            </a:pPr>
            <a:r>
              <a:rPr kumimoji="0" lang="zh-CN" altLang="en-US" sz="2000" dirty="0">
                <a:solidFill>
                  <a:srgbClr val="000000"/>
                </a:solidFill>
                <a:latin typeface="幼圆" pitchFamily="49" charset="-122"/>
                <a:ea typeface="幼圆" pitchFamily="49" charset="-122"/>
              </a:rPr>
              <a:t>解：两个方案的费用现值PC</a:t>
            </a:r>
            <a:r>
              <a:rPr kumimoji="0" lang="zh-CN" altLang="en-US" sz="2000" baseline="-30000" dirty="0">
                <a:solidFill>
                  <a:srgbClr val="000000"/>
                </a:solidFill>
                <a:latin typeface="幼圆" pitchFamily="49" charset="-122"/>
                <a:ea typeface="幼圆" pitchFamily="49" charset="-122"/>
              </a:rPr>
              <a:t>A、</a:t>
            </a:r>
            <a:r>
              <a:rPr kumimoji="0" lang="zh-CN" altLang="en-US" sz="2000" dirty="0">
                <a:solidFill>
                  <a:srgbClr val="000000"/>
                </a:solidFill>
                <a:latin typeface="幼圆" pitchFamily="49" charset="-122"/>
                <a:ea typeface="幼圆" pitchFamily="49" charset="-122"/>
              </a:rPr>
              <a:t>PC</a:t>
            </a:r>
            <a:r>
              <a:rPr kumimoji="0" lang="zh-CN" altLang="en-US" sz="2000" baseline="-30000" dirty="0">
                <a:solidFill>
                  <a:srgbClr val="000000"/>
                </a:solidFill>
                <a:latin typeface="幼圆" pitchFamily="49" charset="-122"/>
                <a:ea typeface="幼圆" pitchFamily="49" charset="-122"/>
              </a:rPr>
              <a:t>B</a:t>
            </a:r>
            <a:r>
              <a:rPr kumimoji="0" lang="zh-CN" altLang="en-US" sz="2000" dirty="0">
                <a:solidFill>
                  <a:srgbClr val="000000"/>
                </a:solidFill>
                <a:latin typeface="幼圆" pitchFamily="49" charset="-122"/>
                <a:ea typeface="幼圆" pitchFamily="49" charset="-122"/>
              </a:rPr>
              <a:t>计算为</a:t>
            </a:r>
            <a:r>
              <a:rPr kumimoji="0" lang="en-US" altLang="zh-CN" sz="2000" dirty="0">
                <a:solidFill>
                  <a:srgbClr val="000000"/>
                </a:solidFill>
                <a:latin typeface="幼圆" pitchFamily="49" charset="-122"/>
                <a:ea typeface="幼圆" pitchFamily="49" charset="-122"/>
              </a:rPr>
              <a:t>:</a:t>
            </a:r>
          </a:p>
          <a:p>
            <a:pPr eaLnBrk="1" hangingPunct="1">
              <a:lnSpc>
                <a:spcPct val="114000"/>
              </a:lnSpc>
              <a:spcBef>
                <a:spcPct val="0"/>
              </a:spcBef>
              <a:buClrTx/>
              <a:buSzTx/>
              <a:buFontTx/>
              <a:buNone/>
            </a:pPr>
            <a:endParaRPr kumimoji="0" lang="en-US" altLang="zh-CN" sz="2000" baseline="-30000" dirty="0">
              <a:solidFill>
                <a:srgbClr val="000000"/>
              </a:solidFill>
              <a:latin typeface="幼圆" pitchFamily="49" charset="-122"/>
              <a:ea typeface="幼圆" pitchFamily="49" charset="-122"/>
            </a:endParaRPr>
          </a:p>
          <a:p>
            <a:pPr eaLnBrk="1" hangingPunct="1">
              <a:lnSpc>
                <a:spcPct val="114000"/>
              </a:lnSpc>
              <a:spcBef>
                <a:spcPct val="0"/>
              </a:spcBef>
              <a:buClrTx/>
              <a:buSzTx/>
              <a:buFontTx/>
              <a:buNone/>
            </a:pPr>
            <a:endParaRPr kumimoji="0" lang="en-US" altLang="zh-CN" sz="2000" baseline="-30000" dirty="0">
              <a:solidFill>
                <a:srgbClr val="000000"/>
              </a:solidFill>
              <a:latin typeface="幼圆" pitchFamily="49" charset="-122"/>
              <a:ea typeface="幼圆" pitchFamily="49" charset="-122"/>
            </a:endParaRPr>
          </a:p>
          <a:p>
            <a:pPr eaLnBrk="1" hangingPunct="1">
              <a:lnSpc>
                <a:spcPct val="114000"/>
              </a:lnSpc>
              <a:spcBef>
                <a:spcPct val="0"/>
              </a:spcBef>
              <a:buClrTx/>
              <a:buSzTx/>
              <a:buFontTx/>
              <a:buNone/>
            </a:pPr>
            <a:endParaRPr kumimoji="0" lang="en-US" altLang="zh-CN" sz="2000" baseline="-30000" dirty="0">
              <a:solidFill>
                <a:srgbClr val="000000"/>
              </a:solidFill>
              <a:latin typeface="幼圆" pitchFamily="49" charset="-122"/>
              <a:ea typeface="幼圆" pitchFamily="49" charset="-122"/>
            </a:endParaRPr>
          </a:p>
          <a:p>
            <a:pPr eaLnBrk="1" hangingPunct="1">
              <a:lnSpc>
                <a:spcPct val="114000"/>
              </a:lnSpc>
              <a:spcBef>
                <a:spcPct val="0"/>
              </a:spcBef>
              <a:buClrTx/>
              <a:buSzTx/>
              <a:buFontTx/>
              <a:buNone/>
            </a:pPr>
            <a:endParaRPr kumimoji="0" lang="en-US" altLang="zh-CN" sz="2000" baseline="-30000" dirty="0">
              <a:solidFill>
                <a:srgbClr val="000000"/>
              </a:solidFill>
              <a:latin typeface="幼圆" pitchFamily="49" charset="-122"/>
              <a:ea typeface="幼圆" pitchFamily="49" charset="-122"/>
            </a:endParaRPr>
          </a:p>
          <a:p>
            <a:pPr eaLnBrk="1" hangingPunct="1">
              <a:lnSpc>
                <a:spcPct val="114000"/>
              </a:lnSpc>
              <a:spcBef>
                <a:spcPct val="0"/>
              </a:spcBef>
              <a:buClrTx/>
              <a:buSzTx/>
              <a:buFontTx/>
              <a:buNone/>
            </a:pPr>
            <a:endParaRPr kumimoji="0" lang="en-US" altLang="zh-CN" sz="2000" baseline="-30000" dirty="0">
              <a:solidFill>
                <a:srgbClr val="000000"/>
              </a:solidFill>
              <a:latin typeface="幼圆" pitchFamily="49" charset="-122"/>
              <a:ea typeface="幼圆" pitchFamily="49" charset="-122"/>
            </a:endParaRPr>
          </a:p>
          <a:p>
            <a:pPr eaLnBrk="1" hangingPunct="1">
              <a:lnSpc>
                <a:spcPct val="114000"/>
              </a:lnSpc>
              <a:spcBef>
                <a:spcPct val="0"/>
              </a:spcBef>
              <a:buClrTx/>
              <a:buSzTx/>
              <a:buFontTx/>
              <a:buNone/>
            </a:pPr>
            <a:endParaRPr kumimoji="0" lang="en-US" altLang="zh-CN" sz="2000" dirty="0">
              <a:solidFill>
                <a:srgbClr val="000000"/>
              </a:solidFill>
              <a:latin typeface="幼圆" pitchFamily="49" charset="-122"/>
              <a:ea typeface="幼圆" pitchFamily="49" charset="-122"/>
            </a:endParaRPr>
          </a:p>
          <a:p>
            <a:pPr eaLnBrk="1" hangingPunct="1">
              <a:lnSpc>
                <a:spcPct val="114000"/>
              </a:lnSpc>
              <a:spcBef>
                <a:spcPct val="0"/>
              </a:spcBef>
              <a:buClrTx/>
              <a:buSzTx/>
              <a:buFontTx/>
              <a:buNone/>
            </a:pPr>
            <a:r>
              <a:rPr kumimoji="0" lang="zh-CN" altLang="en-US" sz="2000" dirty="0">
                <a:solidFill>
                  <a:srgbClr val="000000"/>
                </a:solidFill>
                <a:latin typeface="幼圆" pitchFamily="49" charset="-122"/>
                <a:ea typeface="幼圆" pitchFamily="49" charset="-122"/>
              </a:rPr>
              <a:t>       因为PC</a:t>
            </a:r>
            <a:r>
              <a:rPr kumimoji="0" lang="zh-CN" altLang="en-US" sz="2000" baseline="-30000" dirty="0">
                <a:solidFill>
                  <a:srgbClr val="000000"/>
                </a:solidFill>
                <a:latin typeface="幼圆" pitchFamily="49" charset="-122"/>
                <a:ea typeface="幼圆" pitchFamily="49" charset="-122"/>
              </a:rPr>
              <a:t>A</a:t>
            </a:r>
            <a:r>
              <a:rPr kumimoji="0" lang="zh-CN" altLang="en-US" sz="2000" dirty="0">
                <a:solidFill>
                  <a:srgbClr val="000000"/>
                </a:solidFill>
                <a:latin typeface="幼圆" pitchFamily="49" charset="-122"/>
                <a:ea typeface="幼圆" pitchFamily="49" charset="-122"/>
              </a:rPr>
              <a:t>&lt;PC</a:t>
            </a:r>
            <a:r>
              <a:rPr kumimoji="0" lang="zh-CN" altLang="en-US" sz="2000" baseline="-30000" dirty="0">
                <a:solidFill>
                  <a:srgbClr val="000000"/>
                </a:solidFill>
                <a:latin typeface="幼圆" pitchFamily="49" charset="-122"/>
                <a:ea typeface="幼圆" pitchFamily="49" charset="-122"/>
              </a:rPr>
              <a:t>B</a:t>
            </a:r>
            <a:r>
              <a:rPr kumimoji="0" lang="zh-CN" altLang="en-US" sz="2000" dirty="0">
                <a:solidFill>
                  <a:srgbClr val="000000"/>
                </a:solidFill>
                <a:latin typeface="幼圆" pitchFamily="49" charset="-122"/>
                <a:ea typeface="幼圆" pitchFamily="49" charset="-122"/>
              </a:rPr>
              <a:t>，故建议选择A型设备。</a:t>
            </a:r>
          </a:p>
        </p:txBody>
      </p:sp>
      <p:graphicFrame>
        <p:nvGraphicFramePr>
          <p:cNvPr id="5" name="Object 51">
            <a:hlinkClick r:id="" action="ppaction://ole?verb=1"/>
            <a:extLst>
              <a:ext uri="{FF2B5EF4-FFF2-40B4-BE49-F238E27FC236}">
                <a16:creationId xmlns:a16="http://schemas.microsoft.com/office/drawing/2014/main" id="{687AF73A-C48B-D917-A3EC-87B4BA2458AE}"/>
              </a:ext>
            </a:extLst>
          </p:cNvPr>
          <p:cNvGraphicFramePr>
            <a:graphicFrameLocks noChangeAspect="1"/>
          </p:cNvGraphicFramePr>
          <p:nvPr>
            <p:extLst>
              <p:ext uri="{D42A27DB-BD31-4B8C-83A1-F6EECF244321}">
                <p14:modId xmlns:p14="http://schemas.microsoft.com/office/powerpoint/2010/main" val="1219034396"/>
              </p:ext>
            </p:extLst>
          </p:nvPr>
        </p:nvGraphicFramePr>
        <p:xfrm>
          <a:off x="1775520" y="4464115"/>
          <a:ext cx="6435715" cy="1508018"/>
        </p:xfrm>
        <a:graphic>
          <a:graphicData uri="http://schemas.openxmlformats.org/presentationml/2006/ole">
            <mc:AlternateContent xmlns:mc="http://schemas.openxmlformats.org/markup-compatibility/2006">
              <mc:Choice xmlns:v="urn:schemas-microsoft-com:vml" Requires="v">
                <p:oleObj name="Equation" r:id="rId2" imgW="67881500" imgH="16675100" progId="Equation.DSMT4">
                  <p:embed/>
                </p:oleObj>
              </mc:Choice>
              <mc:Fallback>
                <p:oleObj name="Equation" r:id="rId2" imgW="67881500" imgH="16675100" progId="Equation.DSMT4">
                  <p:embed/>
                  <p:pic>
                    <p:nvPicPr>
                      <p:cNvPr id="0" name="Object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520" y="4464115"/>
                        <a:ext cx="6435715" cy="1508018"/>
                      </a:xfrm>
                      <a:prstGeom prst="rect">
                        <a:avLst/>
                      </a:prstGeom>
                      <a:noFill/>
                      <a:ln>
                        <a:noFill/>
                      </a:ln>
                    </p:spPr>
                  </p:pic>
                </p:oleObj>
              </mc:Fallback>
            </mc:AlternateContent>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animEffect transition="in" filter="fade">
                                      <p:cBhvr>
                                        <p:cTn id="20" dur="1000"/>
                                        <p:tgtEl>
                                          <p:spTgt spid="4">
                                            <p:txEl>
                                              <p:pRg st="7" end="7"/>
                                            </p:txEl>
                                          </p:spTgt>
                                        </p:tgtEl>
                                      </p:cBhvr>
                                    </p:animEffect>
                                    <p:anim calcmode="lin" valueType="num">
                                      <p:cBhvr>
                                        <p:cTn id="21"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22DE8331-7153-AF08-C91D-1836BF792FD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274738B-6DEE-B940-AD9A-EF71D365CB41}" type="slidenum">
              <a:rPr kumimoji="0" lang="en-US" altLang="zh-CN" sz="1000">
                <a:solidFill>
                  <a:schemeClr val="bg2"/>
                </a:solidFill>
                <a:ea typeface="华文行楷" panose="02010800040101010101" pitchFamily="2" charset="-122"/>
              </a:rPr>
              <a:pPr>
                <a:spcBef>
                  <a:spcPct val="0"/>
                </a:spcBef>
                <a:buClrTx/>
                <a:buSzTx/>
                <a:buFontTx/>
                <a:buNone/>
              </a:pPr>
              <a:t>37</a:t>
            </a:fld>
            <a:endParaRPr kumimoji="0" lang="en-US" altLang="zh-CN" sz="1000">
              <a:solidFill>
                <a:schemeClr val="bg2"/>
              </a:solidFill>
              <a:ea typeface="华文行楷" panose="02010800040101010101" pitchFamily="2" charset="-122"/>
            </a:endParaRPr>
          </a:p>
        </p:txBody>
      </p:sp>
      <p:sp>
        <p:nvSpPr>
          <p:cNvPr id="44035" name="Rectangle 2">
            <a:extLst>
              <a:ext uri="{FF2B5EF4-FFF2-40B4-BE49-F238E27FC236}">
                <a16:creationId xmlns:a16="http://schemas.microsoft.com/office/drawing/2014/main" id="{841620D8-9262-E121-F280-FFDCAE6CCAAE}"/>
              </a:ext>
            </a:extLst>
          </p:cNvPr>
          <p:cNvSpPr>
            <a:spLocks noGrp="1" noChangeArrowheads="1"/>
          </p:cNvSpPr>
          <p:nvPr>
            <p:ph type="title"/>
          </p:nvPr>
        </p:nvSpPr>
        <p:spPr/>
        <p:txBody>
          <a:bodyPr/>
          <a:lstStyle/>
          <a:p>
            <a:pPr eaLnBrk="1" hangingPunct="1"/>
            <a:r>
              <a:rPr lang="zh-CN" altLang="en-US"/>
              <a:t>盈利能力分析指标</a:t>
            </a:r>
          </a:p>
        </p:txBody>
      </p:sp>
      <p:sp>
        <p:nvSpPr>
          <p:cNvPr id="176131" name="Rectangle 3">
            <a:extLst>
              <a:ext uri="{FF2B5EF4-FFF2-40B4-BE49-F238E27FC236}">
                <a16:creationId xmlns:a16="http://schemas.microsoft.com/office/drawing/2014/main" id="{00DECB24-AD29-03B1-7AC9-1170BB503C2B}"/>
              </a:ext>
            </a:extLst>
          </p:cNvPr>
          <p:cNvSpPr>
            <a:spLocks noChangeArrowheads="1"/>
          </p:cNvSpPr>
          <p:nvPr/>
        </p:nvSpPr>
        <p:spPr bwMode="auto">
          <a:xfrm>
            <a:off x="1269030" y="3849419"/>
            <a:ext cx="3403752"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zh-CN" altLang="en-US" sz="2200" b="1" dirty="0">
                <a:solidFill>
                  <a:schemeClr val="tx1"/>
                </a:solidFill>
                <a:latin typeface="幼圆" pitchFamily="49" charset="-122"/>
                <a:ea typeface="幼圆" pitchFamily="49" charset="-122"/>
              </a:rPr>
              <a:t>费用年值（</a:t>
            </a:r>
            <a:r>
              <a:rPr lang="en-US" altLang="zh-CN" sz="2200" b="1" dirty="0">
                <a:solidFill>
                  <a:schemeClr val="tx1"/>
                </a:solidFill>
                <a:latin typeface="幼圆" pitchFamily="49" charset="-122"/>
                <a:ea typeface="幼圆" pitchFamily="49" charset="-122"/>
              </a:rPr>
              <a:t>AC</a:t>
            </a:r>
            <a:r>
              <a:rPr lang="zh-CN" altLang="en-US" sz="2200" b="1" dirty="0">
                <a:solidFill>
                  <a:schemeClr val="tx1"/>
                </a:solidFill>
                <a:latin typeface="幼圆" pitchFamily="49" charset="-122"/>
                <a:ea typeface="幼圆" pitchFamily="49" charset="-122"/>
              </a:rPr>
              <a:t>）的表达式</a:t>
            </a:r>
          </a:p>
        </p:txBody>
      </p:sp>
      <p:graphicFrame>
        <p:nvGraphicFramePr>
          <p:cNvPr id="176132" name="Object 4">
            <a:extLst>
              <a:ext uri="{FF2B5EF4-FFF2-40B4-BE49-F238E27FC236}">
                <a16:creationId xmlns:a16="http://schemas.microsoft.com/office/drawing/2014/main" id="{E663D8AA-BF07-60CD-D868-9E9884A697F1}"/>
              </a:ext>
            </a:extLst>
          </p:cNvPr>
          <p:cNvGraphicFramePr>
            <a:graphicFrameLocks noChangeAspect="1"/>
          </p:cNvGraphicFramePr>
          <p:nvPr>
            <p:extLst>
              <p:ext uri="{D42A27DB-BD31-4B8C-83A1-F6EECF244321}">
                <p14:modId xmlns:p14="http://schemas.microsoft.com/office/powerpoint/2010/main" val="2443587823"/>
              </p:ext>
            </p:extLst>
          </p:nvPr>
        </p:nvGraphicFramePr>
        <p:xfrm>
          <a:off x="3890755" y="4458351"/>
          <a:ext cx="3240361" cy="545824"/>
        </p:xfrm>
        <a:graphic>
          <a:graphicData uri="http://schemas.openxmlformats.org/presentationml/2006/ole">
            <mc:AlternateContent xmlns:mc="http://schemas.openxmlformats.org/markup-compatibility/2006">
              <mc:Choice xmlns:v="urn:schemas-microsoft-com:vml" Requires="v">
                <p:oleObj name="Microsoft 公式 3.0" r:id="rId2" imgW="32473900" imgH="5270500" progId="Equation.3">
                  <p:embed/>
                </p:oleObj>
              </mc:Choice>
              <mc:Fallback>
                <p:oleObj name="Microsoft 公式 3.0" r:id="rId2" imgW="32473900" imgH="52705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755" y="4458351"/>
                        <a:ext cx="3240361" cy="545824"/>
                      </a:xfrm>
                      <a:prstGeom prst="rect">
                        <a:avLst/>
                      </a:prstGeom>
                      <a:noFill/>
                      <a:ln>
                        <a:noFill/>
                      </a:ln>
                    </p:spPr>
                  </p:pic>
                </p:oleObj>
              </mc:Fallback>
            </mc:AlternateContent>
          </a:graphicData>
        </a:graphic>
      </p:graphicFrame>
      <p:sp>
        <p:nvSpPr>
          <p:cNvPr id="176133" name="Rectangle 5">
            <a:extLst>
              <a:ext uri="{FF2B5EF4-FFF2-40B4-BE49-F238E27FC236}">
                <a16:creationId xmlns:a16="http://schemas.microsoft.com/office/drawing/2014/main" id="{A7AAAE72-362B-25A6-B044-1800D6F41539}"/>
              </a:ext>
            </a:extLst>
          </p:cNvPr>
          <p:cNvSpPr>
            <a:spLocks noChangeArrowheads="1"/>
          </p:cNvSpPr>
          <p:nvPr/>
        </p:nvSpPr>
        <p:spPr bwMode="auto">
          <a:xfrm>
            <a:off x="1325470" y="5218887"/>
            <a:ext cx="56022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zh-CN" altLang="en-US" sz="2000" b="1" dirty="0">
                <a:solidFill>
                  <a:schemeClr val="tx1"/>
                </a:solidFill>
                <a:latin typeface="幼圆" pitchFamily="49" charset="-122"/>
                <a:ea typeface="幼圆" pitchFamily="49" charset="-122"/>
              </a:rPr>
              <a:t>评价准则：费用越小，方案越优。</a:t>
            </a:r>
          </a:p>
        </p:txBody>
      </p:sp>
      <p:sp>
        <p:nvSpPr>
          <p:cNvPr id="176134" name="Rectangle 6">
            <a:extLst>
              <a:ext uri="{FF2B5EF4-FFF2-40B4-BE49-F238E27FC236}">
                <a16:creationId xmlns:a16="http://schemas.microsoft.com/office/drawing/2014/main" id="{7BB3B4AC-4EE1-A54A-31D6-9E6746A0E82F}"/>
              </a:ext>
            </a:extLst>
          </p:cNvPr>
          <p:cNvSpPr>
            <a:spLocks noChangeArrowheads="1"/>
          </p:cNvSpPr>
          <p:nvPr/>
        </p:nvSpPr>
        <p:spPr bwMode="auto">
          <a:xfrm>
            <a:off x="1325469" y="2143670"/>
            <a:ext cx="6705745" cy="1369606"/>
          </a:xfrm>
          <a:prstGeom prst="rect">
            <a:avLst/>
          </a:prstGeom>
          <a:gradFill rotWithShape="1">
            <a:gsLst>
              <a:gs pos="0">
                <a:srgbClr val="D1F4FB"/>
              </a:gs>
              <a:gs pos="100000">
                <a:srgbClr val="96ADB8"/>
              </a:gs>
            </a:gsLst>
            <a:lin ang="18900000" scaled="1"/>
          </a:gradFill>
          <a:ln>
            <a:noFill/>
          </a:ln>
          <a:effectLst>
            <a:outerShdw dist="53882" dir="189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squar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spcBef>
                <a:spcPct val="10000"/>
              </a:spcBef>
              <a:buClrTx/>
              <a:buSzTx/>
              <a:buFontTx/>
              <a:buNone/>
            </a:pPr>
            <a:r>
              <a:rPr lang="en-US" altLang="zh-CN" sz="2000" b="1" dirty="0">
                <a:solidFill>
                  <a:schemeClr val="tx1"/>
                </a:solidFill>
                <a:ea typeface="幼圆" pitchFamily="49" charset="-122"/>
              </a:rPr>
              <a:t> </a:t>
            </a:r>
            <a:r>
              <a:rPr lang="zh-CN" altLang="en-US" sz="2200" b="1" dirty="0">
                <a:solidFill>
                  <a:schemeClr val="tx1"/>
                </a:solidFill>
                <a:ea typeface="幼圆" pitchFamily="49" charset="-122"/>
              </a:rPr>
              <a:t>费用现值（</a:t>
            </a:r>
            <a:r>
              <a:rPr lang="en-US" altLang="zh-CN" sz="2200" b="1" dirty="0">
                <a:solidFill>
                  <a:schemeClr val="tx1"/>
                </a:solidFill>
                <a:ea typeface="幼圆" pitchFamily="49" charset="-122"/>
              </a:rPr>
              <a:t>AC</a:t>
            </a:r>
            <a:r>
              <a:rPr lang="zh-CN" altLang="en-US" sz="2200" b="1" dirty="0">
                <a:solidFill>
                  <a:schemeClr val="tx1"/>
                </a:solidFill>
                <a:ea typeface="幼圆" pitchFamily="49" charset="-122"/>
              </a:rPr>
              <a:t>）是指项目在整个寿命期内发生的现金流出量（即费用支出，包括总投资和各年的成本费用） 的年值。</a:t>
            </a:r>
          </a:p>
        </p:txBody>
      </p:sp>
      <p:sp>
        <p:nvSpPr>
          <p:cNvPr id="176135" name="AutoShape 7">
            <a:extLst>
              <a:ext uri="{FF2B5EF4-FFF2-40B4-BE49-F238E27FC236}">
                <a16:creationId xmlns:a16="http://schemas.microsoft.com/office/drawing/2014/main" id="{48AECC0F-4C14-FBB4-2E1B-8D5AF17202AC}"/>
              </a:ext>
            </a:extLst>
          </p:cNvPr>
          <p:cNvSpPr>
            <a:spLocks noChangeArrowheads="1"/>
          </p:cNvSpPr>
          <p:nvPr/>
        </p:nvSpPr>
        <p:spPr bwMode="auto">
          <a:xfrm>
            <a:off x="8391255" y="1098439"/>
            <a:ext cx="2736850" cy="1296988"/>
          </a:xfrm>
          <a:prstGeom prst="cloudCallout">
            <a:avLst>
              <a:gd name="adj1" fmla="val -59745"/>
              <a:gd name="adj2" fmla="val 96144"/>
            </a:avLst>
          </a:prstGeom>
          <a:solidFill>
            <a:srgbClr val="00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zh-CN" altLang="en-US" sz="2000" dirty="0">
                <a:solidFill>
                  <a:schemeClr val="tx1"/>
                </a:solidFill>
                <a:latin typeface="幼圆" pitchFamily="49" charset="-122"/>
                <a:ea typeface="幼圆" pitchFamily="49" charset="-122"/>
              </a:rPr>
              <a:t>适用于各方案收入均相等的多方案比选</a:t>
            </a:r>
          </a:p>
        </p:txBody>
      </p:sp>
      <p:sp>
        <p:nvSpPr>
          <p:cNvPr id="176136" name="AutoShape 8">
            <a:hlinkClick r:id="" action="ppaction://customshow?id=9&amp;return=true" highlightClick="1"/>
            <a:extLst>
              <a:ext uri="{FF2B5EF4-FFF2-40B4-BE49-F238E27FC236}">
                <a16:creationId xmlns:a16="http://schemas.microsoft.com/office/drawing/2014/main" id="{28E3E751-DEED-40B0-E10E-83DAA6A01F9C}"/>
              </a:ext>
            </a:extLst>
          </p:cNvPr>
          <p:cNvSpPr>
            <a:spLocks noChangeArrowheads="1"/>
          </p:cNvSpPr>
          <p:nvPr/>
        </p:nvSpPr>
        <p:spPr bwMode="auto">
          <a:xfrm>
            <a:off x="9110664" y="5724526"/>
            <a:ext cx="720725" cy="360363"/>
          </a:xfrm>
          <a:prstGeom prst="actionButtonBlank">
            <a:avLst/>
          </a:prstGeom>
          <a:solidFill>
            <a:srgbClr val="036D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1"/>
                </a:solidFill>
                <a:latin typeface="幼圆" pitchFamily="49" charset="-122"/>
                <a:ea typeface="幼圆" pitchFamily="49" charset="-122"/>
              </a:rPr>
              <a:t>例题</a:t>
            </a:r>
          </a:p>
        </p:txBody>
      </p:sp>
      <p:sp>
        <p:nvSpPr>
          <p:cNvPr id="176137" name="Text Box 9">
            <a:extLst>
              <a:ext uri="{FF2B5EF4-FFF2-40B4-BE49-F238E27FC236}">
                <a16:creationId xmlns:a16="http://schemas.microsoft.com/office/drawing/2014/main" id="{299A0B3B-4624-7AA5-621E-EEF0924967B5}"/>
              </a:ext>
            </a:extLst>
          </p:cNvPr>
          <p:cNvSpPr txBox="1">
            <a:spLocks noChangeArrowheads="1"/>
          </p:cNvSpPr>
          <p:nvPr/>
        </p:nvSpPr>
        <p:spPr bwMode="auto">
          <a:xfrm>
            <a:off x="945092" y="1326245"/>
            <a:ext cx="3762375"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chemeClr val="tx1"/>
              </a:buClr>
              <a:buSzPct val="70000"/>
            </a:pPr>
            <a:r>
              <a:rPr kumimoji="0" lang="en-US" altLang="zh-CN" sz="2400" b="1">
                <a:latin typeface="幼圆" pitchFamily="49" charset="-122"/>
                <a:ea typeface="幼圆" pitchFamily="49" charset="-122"/>
              </a:rPr>
              <a:t>10.</a:t>
            </a:r>
            <a:r>
              <a:rPr kumimoji="0" lang="zh-CN" altLang="en-US" sz="2400" b="1">
                <a:latin typeface="幼圆" pitchFamily="49" charset="-122"/>
                <a:ea typeface="幼圆" pitchFamily="49" charset="-122"/>
              </a:rPr>
              <a:t>费用年值（</a:t>
            </a:r>
            <a:r>
              <a:rPr kumimoji="0" lang="en-US" altLang="zh-CN" sz="2400" b="1">
                <a:latin typeface="幼圆" pitchFamily="49" charset="-122"/>
                <a:ea typeface="幼圆" pitchFamily="49" charset="-122"/>
              </a:rPr>
              <a:t>AC</a:t>
            </a:r>
            <a:r>
              <a:rPr kumimoji="0" lang="zh-CN" altLang="en-US" sz="2400" b="1">
                <a:latin typeface="幼圆" pitchFamily="49" charset="-122"/>
                <a:ea typeface="幼圆" pitchFamily="49" charset="-122"/>
              </a:rPr>
              <a:t>）</a:t>
            </a:r>
          </a:p>
        </p:txBody>
      </p:sp>
    </p:spTree>
  </p:cSld>
  <p:clrMapOvr>
    <a:masterClrMapping/>
  </p:clrMapOvr>
  <p:transition spd="slow">
    <p:pull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B0B6A7C9-2DAA-CB08-5147-C161F60AF36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2760BB0-F08C-7342-AA28-E74D90CF374B}" type="slidenum">
              <a:rPr kumimoji="0" lang="en-US" altLang="zh-CN" sz="1000">
                <a:solidFill>
                  <a:schemeClr val="bg2"/>
                </a:solidFill>
                <a:ea typeface="华文行楷" panose="02010800040101010101" pitchFamily="2" charset="-122"/>
              </a:rPr>
              <a:pPr>
                <a:spcBef>
                  <a:spcPct val="0"/>
                </a:spcBef>
                <a:buClrTx/>
                <a:buSzTx/>
                <a:buFontTx/>
                <a:buNone/>
              </a:pPr>
              <a:t>38</a:t>
            </a:fld>
            <a:endParaRPr kumimoji="0" lang="en-US" altLang="zh-CN" sz="1000">
              <a:solidFill>
                <a:schemeClr val="bg2"/>
              </a:solidFill>
              <a:ea typeface="华文行楷" panose="02010800040101010101" pitchFamily="2" charset="-122"/>
            </a:endParaRPr>
          </a:p>
        </p:txBody>
      </p:sp>
      <p:sp>
        <p:nvSpPr>
          <p:cNvPr id="45059" name="Rectangle 2">
            <a:extLst>
              <a:ext uri="{FF2B5EF4-FFF2-40B4-BE49-F238E27FC236}">
                <a16:creationId xmlns:a16="http://schemas.microsoft.com/office/drawing/2014/main" id="{4FB00959-D24A-F37E-84E4-356E1DF285ED}"/>
              </a:ext>
            </a:extLst>
          </p:cNvPr>
          <p:cNvSpPr>
            <a:spLocks noGrp="1" noChangeArrowheads="1"/>
          </p:cNvSpPr>
          <p:nvPr>
            <p:ph type="title"/>
          </p:nvPr>
        </p:nvSpPr>
        <p:spPr/>
        <p:txBody>
          <a:bodyPr/>
          <a:lstStyle/>
          <a:p>
            <a:pPr eaLnBrk="1" hangingPunct="1"/>
            <a:r>
              <a:rPr lang="zh-CN" altLang="en-US"/>
              <a:t>偿债能力分析指标</a:t>
            </a:r>
          </a:p>
        </p:txBody>
      </p:sp>
      <p:sp>
        <p:nvSpPr>
          <p:cNvPr id="177155" name="Text Box 3">
            <a:extLst>
              <a:ext uri="{FF2B5EF4-FFF2-40B4-BE49-F238E27FC236}">
                <a16:creationId xmlns:a16="http://schemas.microsoft.com/office/drawing/2014/main" id="{E45CBB81-19BF-D9F9-C05B-C516753190E0}"/>
              </a:ext>
            </a:extLst>
          </p:cNvPr>
          <p:cNvSpPr txBox="1">
            <a:spLocks noChangeArrowheads="1"/>
          </p:cNvSpPr>
          <p:nvPr/>
        </p:nvSpPr>
        <p:spPr bwMode="auto">
          <a:xfrm>
            <a:off x="1235460" y="1984781"/>
            <a:ext cx="8640960" cy="1047979"/>
          </a:xfrm>
          <a:prstGeom prst="rect">
            <a:avLst/>
          </a:prstGeom>
          <a:gradFill rotWithShape="1">
            <a:gsLst>
              <a:gs pos="0">
                <a:srgbClr val="D1F4FB"/>
              </a:gs>
              <a:gs pos="100000">
                <a:srgbClr val="BFCCD3"/>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squar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lang="zh-CN" altLang="en-US" sz="2200" b="1" dirty="0">
                <a:solidFill>
                  <a:schemeClr val="tx1"/>
                </a:solidFill>
                <a:ea typeface="幼圆" pitchFamily="49" charset="-122"/>
              </a:rPr>
              <a:t>利息备付率也称已获利息倍数，指项目在借款偿还期内各年可用于支付利息的息税前利润与当期应付利息费用的比值。</a:t>
            </a:r>
          </a:p>
        </p:txBody>
      </p:sp>
      <p:sp>
        <p:nvSpPr>
          <p:cNvPr id="177156" name="Rectangle 4">
            <a:extLst>
              <a:ext uri="{FF2B5EF4-FFF2-40B4-BE49-F238E27FC236}">
                <a16:creationId xmlns:a16="http://schemas.microsoft.com/office/drawing/2014/main" id="{9AFCA033-357D-C9CC-2115-F6258F19E8F3}"/>
              </a:ext>
            </a:extLst>
          </p:cNvPr>
          <p:cNvSpPr>
            <a:spLocks noChangeArrowheads="1"/>
          </p:cNvSpPr>
          <p:nvPr/>
        </p:nvSpPr>
        <p:spPr bwMode="auto">
          <a:xfrm>
            <a:off x="947738" y="1438795"/>
            <a:ext cx="2952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400" b="1" dirty="0">
                <a:latin typeface="幼圆" pitchFamily="49" charset="-122"/>
                <a:ea typeface="幼圆" pitchFamily="49" charset="-122"/>
              </a:rPr>
              <a:t>1.</a:t>
            </a:r>
            <a:r>
              <a:rPr lang="zh-CN" altLang="en-US" sz="2400" b="1" dirty="0">
                <a:latin typeface="幼圆" pitchFamily="49" charset="-122"/>
                <a:ea typeface="幼圆" pitchFamily="49" charset="-122"/>
              </a:rPr>
              <a:t>利息备付率</a:t>
            </a:r>
            <a:r>
              <a:rPr lang="en-US" altLang="zh-CN" sz="2400" b="1" dirty="0">
                <a:latin typeface="幼圆" pitchFamily="49" charset="-122"/>
                <a:ea typeface="幼圆" pitchFamily="49" charset="-122"/>
              </a:rPr>
              <a:t>(ICR)</a:t>
            </a:r>
          </a:p>
        </p:txBody>
      </p:sp>
      <p:sp>
        <p:nvSpPr>
          <p:cNvPr id="45062" name="Text Box 5">
            <a:extLst>
              <a:ext uri="{FF2B5EF4-FFF2-40B4-BE49-F238E27FC236}">
                <a16:creationId xmlns:a16="http://schemas.microsoft.com/office/drawing/2014/main" id="{8D7D9963-A73D-A0A5-B1FA-F49191A1F328}"/>
              </a:ext>
            </a:extLst>
          </p:cNvPr>
          <p:cNvSpPr txBox="1">
            <a:spLocks noChangeArrowheads="1"/>
          </p:cNvSpPr>
          <p:nvPr/>
        </p:nvSpPr>
        <p:spPr bwMode="auto">
          <a:xfrm>
            <a:off x="2424113" y="3335339"/>
            <a:ext cx="5903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zh-CN" sz="2000">
              <a:solidFill>
                <a:schemeClr val="tx1"/>
              </a:solidFill>
              <a:latin typeface="幼圆" pitchFamily="49" charset="-122"/>
              <a:ea typeface="幼圆" pitchFamily="49" charset="-122"/>
            </a:endParaRPr>
          </a:p>
        </p:txBody>
      </p:sp>
      <p:sp>
        <p:nvSpPr>
          <p:cNvPr id="177158" name="Rectangle 6">
            <a:extLst>
              <a:ext uri="{FF2B5EF4-FFF2-40B4-BE49-F238E27FC236}">
                <a16:creationId xmlns:a16="http://schemas.microsoft.com/office/drawing/2014/main" id="{09F524A3-E066-5724-6BEF-C3A8A7F102FE}"/>
              </a:ext>
            </a:extLst>
          </p:cNvPr>
          <p:cNvSpPr>
            <a:spLocks noChangeArrowheads="1"/>
          </p:cNvSpPr>
          <p:nvPr/>
        </p:nvSpPr>
        <p:spPr bwMode="auto">
          <a:xfrm>
            <a:off x="3080665" y="5119612"/>
            <a:ext cx="5724525" cy="822325"/>
          </a:xfrm>
          <a:prstGeom prst="rect">
            <a:avLst/>
          </a:prstGeom>
          <a:gradFill rotWithShape="1">
            <a:gsLst>
              <a:gs pos="0">
                <a:srgbClr val="EEECF0"/>
              </a:gs>
              <a:gs pos="50000">
                <a:srgbClr val="FDFDFD"/>
              </a:gs>
              <a:gs pos="100000">
                <a:srgbClr val="EEECF0"/>
              </a:gs>
            </a:gsLst>
            <a:lin ang="5400000" scaled="1"/>
          </a:gradFill>
          <a:ln>
            <a:noFill/>
          </a:ln>
          <a:effectLst/>
          <a:extLst>
            <a:ext uri="{91240B29-F687-4F45-9708-019B960494DF}">
              <a14:hiddenLine xmlns:a14="http://schemas.microsoft.com/office/drawing/2010/main" w="57150" algn="ctr">
                <a:solidFill>
                  <a:srgbClr val="B5C5C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SzTx/>
              <a:buFontTx/>
              <a:buNone/>
            </a:pPr>
            <a:r>
              <a:rPr kumimoji="0" lang="zh-CN" altLang="en-US" sz="1800" b="1" dirty="0">
                <a:solidFill>
                  <a:schemeClr val="tx1"/>
                </a:solidFill>
                <a:ea typeface="幼圆" pitchFamily="49" charset="-122"/>
              </a:rPr>
              <a:t>息税前利润＝利润总额＋当期应付利息</a:t>
            </a:r>
          </a:p>
          <a:p>
            <a:pPr algn="just" eaLnBrk="1" hangingPunct="1">
              <a:lnSpc>
                <a:spcPct val="150000"/>
              </a:lnSpc>
              <a:spcBef>
                <a:spcPct val="0"/>
              </a:spcBef>
              <a:buClrTx/>
              <a:buSzTx/>
              <a:buFontTx/>
              <a:buNone/>
            </a:pPr>
            <a:r>
              <a:rPr kumimoji="0" lang="zh-CN" altLang="en-US" sz="1800" b="1" dirty="0">
                <a:solidFill>
                  <a:schemeClr val="tx1"/>
                </a:solidFill>
                <a:ea typeface="幼圆" pitchFamily="49" charset="-122"/>
              </a:rPr>
              <a:t>当期应付利息</a:t>
            </a:r>
            <a:r>
              <a:rPr kumimoji="0" lang="en-US" altLang="zh-CN" sz="1800" b="1" dirty="0">
                <a:solidFill>
                  <a:schemeClr val="tx1"/>
                </a:solidFill>
                <a:ea typeface="幼圆" pitchFamily="49" charset="-122"/>
              </a:rPr>
              <a:t>=</a:t>
            </a:r>
            <a:r>
              <a:rPr kumimoji="0" lang="zh-CN" altLang="en-US" sz="1800" b="1" dirty="0">
                <a:solidFill>
                  <a:schemeClr val="tx1"/>
                </a:solidFill>
                <a:ea typeface="幼圆" pitchFamily="49" charset="-122"/>
              </a:rPr>
              <a:t>计入总成本费用的全部利息</a:t>
            </a:r>
          </a:p>
        </p:txBody>
      </p:sp>
      <p:sp>
        <p:nvSpPr>
          <p:cNvPr id="177160" name="Oval 8">
            <a:extLst>
              <a:ext uri="{FF2B5EF4-FFF2-40B4-BE49-F238E27FC236}">
                <a16:creationId xmlns:a16="http://schemas.microsoft.com/office/drawing/2014/main" id="{D3ACCF71-12BF-EDAD-ED2D-2B79BCE0BC82}"/>
              </a:ext>
            </a:extLst>
          </p:cNvPr>
          <p:cNvSpPr>
            <a:spLocks noChangeArrowheads="1"/>
          </p:cNvSpPr>
          <p:nvPr/>
        </p:nvSpPr>
        <p:spPr bwMode="auto">
          <a:xfrm>
            <a:off x="2927351" y="3392201"/>
            <a:ext cx="3744423" cy="389513"/>
          </a:xfrm>
          <a:prstGeom prst="ellipse">
            <a:avLst/>
          </a:prstGeom>
          <a:noFill/>
          <a:ln w="57150" algn="ctr">
            <a:solidFill>
              <a:srgbClr val="FFFF99"/>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177161" name="AutoShape 9">
            <a:extLst>
              <a:ext uri="{FF2B5EF4-FFF2-40B4-BE49-F238E27FC236}">
                <a16:creationId xmlns:a16="http://schemas.microsoft.com/office/drawing/2014/main" id="{F023585A-4C92-244C-904C-5BF9F83F2623}"/>
              </a:ext>
            </a:extLst>
          </p:cNvPr>
          <p:cNvSpPr>
            <a:spLocks noChangeArrowheads="1"/>
          </p:cNvSpPr>
          <p:nvPr/>
        </p:nvSpPr>
        <p:spPr bwMode="auto">
          <a:xfrm rot="10800000">
            <a:off x="5448300" y="4270375"/>
            <a:ext cx="4032250" cy="649288"/>
          </a:xfrm>
          <a:prstGeom prst="wedgeRoundRectCallout">
            <a:avLst>
              <a:gd name="adj1" fmla="val 71495"/>
              <a:gd name="adj2" fmla="val 101833"/>
              <a:gd name="adj3" fmla="val 16667"/>
            </a:avLst>
          </a:prstGeom>
          <a:solidFill>
            <a:srgbClr val="FFFFC5"/>
          </a:solidFill>
          <a:ln w="38100" algn="ctr">
            <a:solidFill>
              <a:srgbClr val="FFFF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lIns="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kumimoji="0" lang="zh-CN" altLang="en-US" sz="1800">
                <a:solidFill>
                  <a:schemeClr val="tx1"/>
                </a:solidFill>
                <a:latin typeface="隶书" pitchFamily="49" charset="-122"/>
              </a:rPr>
              <a:t>从付息资金来源的充裕性角度反映项目偿付债务利息的保障程度</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6DD87DF-1179-0C1F-D045-6CA9C4B026F2}"/>
                  </a:ext>
                </a:extLst>
              </p:cNvPr>
              <p:cNvSpPr txBox="1"/>
              <p:nvPr/>
            </p:nvSpPr>
            <p:spPr>
              <a:xfrm>
                <a:off x="3080665" y="3212566"/>
                <a:ext cx="3744423" cy="6481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000" b="1" i="1" smtClean="0">
                          <a:latin typeface="Cambria Math" panose="02040503050406030204" pitchFamily="18" charset="0"/>
                        </a:rPr>
                        <m:t>利息</m:t>
                      </m:r>
                      <m:r>
                        <a:rPr kumimoji="1" lang="zh-CN" altLang="en-US" sz="2000" b="1" i="1">
                          <a:latin typeface="Cambria Math" panose="02040503050406030204" pitchFamily="18" charset="0"/>
                        </a:rPr>
                        <m:t>备</m:t>
                      </m:r>
                      <m:r>
                        <a:rPr kumimoji="1" lang="zh-CN" altLang="en-US" sz="2000" b="1" i="1" smtClean="0">
                          <a:latin typeface="Cambria Math" panose="02040503050406030204" pitchFamily="18" charset="0"/>
                        </a:rPr>
                        <m:t>付</m:t>
                      </m:r>
                      <m:r>
                        <a:rPr kumimoji="1" lang="zh-CN" altLang="en-US" sz="2000" b="1" i="1">
                          <a:latin typeface="Cambria Math" panose="02040503050406030204" pitchFamily="18" charset="0"/>
                        </a:rPr>
                        <m:t>率</m:t>
                      </m:r>
                      <m:r>
                        <a:rPr kumimoji="1" lang="en-US" altLang="zh-CN" sz="2000" b="1" i="1" smtClean="0">
                          <a:latin typeface="Cambria Math" panose="02040503050406030204" pitchFamily="18" charset="0"/>
                        </a:rPr>
                        <m:t>=</m:t>
                      </m:r>
                      <m:f>
                        <m:fPr>
                          <m:ctrlPr>
                            <a:rPr kumimoji="1" lang="en-US" altLang="zh-CN" sz="2000" b="1" i="1" smtClean="0">
                              <a:latin typeface="Cambria Math" panose="02040503050406030204" pitchFamily="18" charset="0"/>
                            </a:rPr>
                          </m:ctrlPr>
                        </m:fPr>
                        <m:num>
                          <m:r>
                            <a:rPr kumimoji="1" lang="zh-CN" altLang="en-US" sz="2000" b="1" i="1">
                              <a:latin typeface="Cambria Math" panose="02040503050406030204" pitchFamily="18" charset="0"/>
                            </a:rPr>
                            <m:t>息</m:t>
                          </m:r>
                          <m:r>
                            <a:rPr kumimoji="1" lang="zh-CN" altLang="en-US" sz="2000" b="1" i="1" smtClean="0">
                              <a:latin typeface="Cambria Math" panose="02040503050406030204" pitchFamily="18" charset="0"/>
                            </a:rPr>
                            <m:t>税</m:t>
                          </m:r>
                          <m:r>
                            <a:rPr kumimoji="1" lang="zh-CN" altLang="en-US" sz="2000" b="1" i="1">
                              <a:latin typeface="Cambria Math" panose="02040503050406030204" pitchFamily="18" charset="0"/>
                            </a:rPr>
                            <m:t>前</m:t>
                          </m:r>
                          <m:r>
                            <a:rPr kumimoji="1" lang="zh-CN" altLang="en-US" sz="2000" b="1" i="1" smtClean="0">
                              <a:latin typeface="Cambria Math" panose="02040503050406030204" pitchFamily="18" charset="0"/>
                            </a:rPr>
                            <m:t>利润</m:t>
                          </m:r>
                        </m:num>
                        <m:den>
                          <m:r>
                            <a:rPr kumimoji="1" lang="zh-CN" altLang="en-US" sz="2000" b="1" i="1">
                              <a:latin typeface="Cambria Math" panose="02040503050406030204" pitchFamily="18" charset="0"/>
                            </a:rPr>
                            <m:t>当期</m:t>
                          </m:r>
                          <m:r>
                            <a:rPr kumimoji="1" lang="zh-CN" altLang="en-US" sz="2000" b="1" i="1" smtClean="0">
                              <a:latin typeface="Cambria Math" panose="02040503050406030204" pitchFamily="18" charset="0"/>
                            </a:rPr>
                            <m:t>应</m:t>
                          </m:r>
                          <m:r>
                            <a:rPr kumimoji="1" lang="zh-CN" altLang="en-US" sz="2000" b="1" i="1">
                              <a:latin typeface="Cambria Math" panose="02040503050406030204" pitchFamily="18" charset="0"/>
                            </a:rPr>
                            <m:t>付</m:t>
                          </m:r>
                          <m:r>
                            <a:rPr kumimoji="1" lang="zh-CN" altLang="en-US" sz="2000" b="1" i="1" smtClean="0">
                              <a:latin typeface="Cambria Math" panose="02040503050406030204" pitchFamily="18" charset="0"/>
                            </a:rPr>
                            <m:t>利息</m:t>
                          </m:r>
                          <m:r>
                            <a:rPr kumimoji="1" lang="zh-CN" altLang="en-US" sz="2000" b="1" i="1">
                              <a:latin typeface="Cambria Math" panose="02040503050406030204" pitchFamily="18" charset="0"/>
                            </a:rPr>
                            <m:t>费用</m:t>
                          </m:r>
                        </m:den>
                      </m:f>
                    </m:oMath>
                  </m:oMathPara>
                </a14:m>
                <a:endParaRPr kumimoji="1" lang="zh-CN" altLang="en-US" sz="2000" b="1" dirty="0"/>
              </a:p>
            </p:txBody>
          </p:sp>
        </mc:Choice>
        <mc:Fallback xmlns="">
          <p:sp>
            <p:nvSpPr>
              <p:cNvPr id="2" name="文本框 1">
                <a:extLst>
                  <a:ext uri="{FF2B5EF4-FFF2-40B4-BE49-F238E27FC236}">
                    <a16:creationId xmlns:a16="http://schemas.microsoft.com/office/drawing/2014/main" id="{06DD87DF-1179-0C1F-D045-6CA9C4B026F2}"/>
                  </a:ext>
                </a:extLst>
              </p:cNvPr>
              <p:cNvSpPr txBox="1">
                <a:spLocks noRot="1" noChangeAspect="1" noMove="1" noResize="1" noEditPoints="1" noAdjustHandles="1" noChangeArrowheads="1" noChangeShapeType="1" noTextEdit="1"/>
              </p:cNvSpPr>
              <p:nvPr/>
            </p:nvSpPr>
            <p:spPr>
              <a:xfrm>
                <a:off x="3080665" y="3212566"/>
                <a:ext cx="3744423" cy="648191"/>
              </a:xfrm>
              <a:prstGeom prst="rect">
                <a:avLst/>
              </a:prstGeom>
              <a:blipFill>
                <a:blip r:embed="rId2"/>
                <a:stretch>
                  <a:fillRect l="-1689" r="-1689" b="-17308"/>
                </a:stretch>
              </a:blipFill>
            </p:spPr>
            <p:txBody>
              <a:bodyPr/>
              <a:lstStyle/>
              <a:p>
                <a:r>
                  <a:rPr lang="zh-CN" altLang="en-US">
                    <a:noFill/>
                  </a:rPr>
                  <a:t> </a:t>
                </a:r>
              </a:p>
            </p:txBody>
          </p:sp>
        </mc:Fallback>
      </mc:AlternateContent>
    </p:spTree>
  </p:cSld>
  <p:clrMapOvr>
    <a:masterClrMapping/>
  </p:clrMapOvr>
  <p:transition spd="slow">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79422874-4798-9BF4-ECF6-ED1BDD89826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73371C6-9B7C-D647-A791-0598EB436FC0}" type="slidenum">
              <a:rPr kumimoji="0" lang="en-US" altLang="zh-CN" sz="1000">
                <a:solidFill>
                  <a:schemeClr val="bg2"/>
                </a:solidFill>
                <a:ea typeface="华文行楷" panose="02010800040101010101" pitchFamily="2" charset="-122"/>
              </a:rPr>
              <a:pPr>
                <a:spcBef>
                  <a:spcPct val="0"/>
                </a:spcBef>
                <a:buClrTx/>
                <a:buSzTx/>
                <a:buFontTx/>
                <a:buNone/>
              </a:pPr>
              <a:t>39</a:t>
            </a:fld>
            <a:endParaRPr kumimoji="0" lang="en-US" altLang="zh-CN" sz="1000">
              <a:solidFill>
                <a:schemeClr val="bg2"/>
              </a:solidFill>
              <a:ea typeface="华文行楷" panose="02010800040101010101" pitchFamily="2" charset="-122"/>
            </a:endParaRPr>
          </a:p>
        </p:txBody>
      </p:sp>
      <p:sp>
        <p:nvSpPr>
          <p:cNvPr id="46083" name="Rectangle 2">
            <a:extLst>
              <a:ext uri="{FF2B5EF4-FFF2-40B4-BE49-F238E27FC236}">
                <a16:creationId xmlns:a16="http://schemas.microsoft.com/office/drawing/2014/main" id="{FA4CB0E1-FBA0-58E3-1E88-FF9BBF15525A}"/>
              </a:ext>
            </a:extLst>
          </p:cNvPr>
          <p:cNvSpPr>
            <a:spLocks noGrp="1" noChangeArrowheads="1"/>
          </p:cNvSpPr>
          <p:nvPr>
            <p:ph type="title"/>
          </p:nvPr>
        </p:nvSpPr>
        <p:spPr/>
        <p:txBody>
          <a:bodyPr/>
          <a:lstStyle/>
          <a:p>
            <a:pPr eaLnBrk="1" hangingPunct="1"/>
            <a:r>
              <a:rPr lang="zh-CN" altLang="en-US"/>
              <a:t>偿债能力分析指标</a:t>
            </a:r>
          </a:p>
        </p:txBody>
      </p:sp>
      <p:sp>
        <p:nvSpPr>
          <p:cNvPr id="187395" name="Text Box 3">
            <a:extLst>
              <a:ext uri="{FF2B5EF4-FFF2-40B4-BE49-F238E27FC236}">
                <a16:creationId xmlns:a16="http://schemas.microsoft.com/office/drawing/2014/main" id="{049595BB-A3DC-8359-A28B-F4E0AE4BDE28}"/>
              </a:ext>
            </a:extLst>
          </p:cNvPr>
          <p:cNvSpPr txBox="1">
            <a:spLocks noChangeArrowheads="1"/>
          </p:cNvSpPr>
          <p:nvPr/>
        </p:nvSpPr>
        <p:spPr bwMode="gray">
          <a:xfrm>
            <a:off x="1991519" y="4995179"/>
            <a:ext cx="8208962" cy="1289905"/>
          </a:xfrm>
          <a:prstGeom prst="rect">
            <a:avLst/>
          </a:prstGeom>
          <a:solidFill>
            <a:srgbClr val="FFFFCC"/>
          </a:solidFill>
          <a:ln w="38100" algn="ctr">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00113" indent="-900113">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1800" b="1" dirty="0">
                <a:solidFill>
                  <a:schemeClr val="tx1"/>
                </a:solidFill>
                <a:latin typeface="幼圆" pitchFamily="49" charset="-122"/>
                <a:ea typeface="幼圆" pitchFamily="49" charset="-122"/>
              </a:rPr>
              <a:t>[</a:t>
            </a:r>
            <a:r>
              <a:rPr lang="zh-CN" altLang="en-US" sz="1800" b="1" dirty="0">
                <a:solidFill>
                  <a:schemeClr val="tx1"/>
                </a:solidFill>
                <a:latin typeface="幼圆" pitchFamily="49" charset="-122"/>
                <a:ea typeface="幼圆" pitchFamily="49" charset="-122"/>
              </a:rPr>
              <a:t>资料</a:t>
            </a:r>
            <a:r>
              <a:rPr lang="en-US" altLang="zh-CN" sz="1800" b="1" dirty="0">
                <a:solidFill>
                  <a:schemeClr val="tx1"/>
                </a:solidFill>
                <a:latin typeface="幼圆" pitchFamily="49" charset="-122"/>
                <a:ea typeface="幼圆" pitchFamily="49" charset="-122"/>
              </a:rPr>
              <a:t>]</a:t>
            </a:r>
            <a:r>
              <a:rPr lang="zh-CN" altLang="en-US" sz="1800" b="1" dirty="0">
                <a:solidFill>
                  <a:schemeClr val="tx1"/>
                </a:solidFill>
                <a:latin typeface="幼圆" pitchFamily="49" charset="-122"/>
                <a:ea typeface="幼圆" pitchFamily="49" charset="-122"/>
              </a:rPr>
              <a:t>：利息备付率应分年计算，利息备付率越高，表明利息偿付的保障程度高。利息备付率应当大于</a:t>
            </a:r>
            <a:r>
              <a:rPr lang="en-US" altLang="zh-CN" sz="1800" b="1" dirty="0">
                <a:solidFill>
                  <a:schemeClr val="tx1"/>
                </a:solidFill>
                <a:latin typeface="幼圆" pitchFamily="49" charset="-122"/>
                <a:ea typeface="幼圆" pitchFamily="49" charset="-122"/>
              </a:rPr>
              <a:t>2</a:t>
            </a:r>
            <a:r>
              <a:rPr lang="zh-CN" altLang="en-US" sz="1800" b="1" dirty="0">
                <a:solidFill>
                  <a:schemeClr val="tx1"/>
                </a:solidFill>
                <a:latin typeface="幼圆" pitchFamily="49" charset="-122"/>
                <a:ea typeface="幼圆" pitchFamily="49" charset="-122"/>
              </a:rPr>
              <a:t>，并结合债权人的要求确定。</a:t>
            </a:r>
          </a:p>
          <a:p>
            <a:pPr eaLnBrk="1" hangingPunct="1">
              <a:lnSpc>
                <a:spcPct val="150000"/>
              </a:lnSpc>
              <a:spcBef>
                <a:spcPct val="0"/>
              </a:spcBef>
              <a:buClrTx/>
              <a:buSzTx/>
              <a:buFontTx/>
              <a:buNone/>
            </a:pPr>
            <a:r>
              <a:rPr lang="zh-CN" altLang="en-US" sz="1800" b="1" dirty="0">
                <a:solidFill>
                  <a:schemeClr val="tx1"/>
                </a:solidFill>
                <a:latin typeface="幼圆" pitchFamily="49" charset="-122"/>
                <a:ea typeface="幼圆" pitchFamily="49" charset="-122"/>
              </a:rPr>
              <a:t>         </a:t>
            </a:r>
            <a:r>
              <a:rPr lang="zh-CN" altLang="en-US" sz="1800" dirty="0">
                <a:solidFill>
                  <a:schemeClr val="tx1"/>
                </a:solidFill>
                <a:latin typeface="隶书" pitchFamily="49" charset="-122"/>
              </a:rPr>
              <a:t>资料来源：</a:t>
            </a:r>
            <a:r>
              <a:rPr lang="en-US" altLang="zh-CN" sz="1800" dirty="0">
                <a:solidFill>
                  <a:schemeClr val="tx1"/>
                </a:solidFill>
                <a:latin typeface="隶书" pitchFamily="49" charset="-122"/>
              </a:rPr>
              <a:t>《</a:t>
            </a:r>
            <a:r>
              <a:rPr lang="zh-CN" altLang="en-US" sz="1800" dirty="0">
                <a:solidFill>
                  <a:schemeClr val="tx1"/>
                </a:solidFill>
                <a:latin typeface="隶书" pitchFamily="49" charset="-122"/>
              </a:rPr>
              <a:t>建设项目经济评价方法与参数</a:t>
            </a:r>
            <a:r>
              <a:rPr lang="en-US" altLang="zh-CN" sz="1800" dirty="0">
                <a:solidFill>
                  <a:schemeClr val="tx1"/>
                </a:solidFill>
                <a:latin typeface="隶书" pitchFamily="49" charset="-122"/>
              </a:rPr>
              <a:t>》</a:t>
            </a:r>
            <a:r>
              <a:rPr lang="zh-CN" altLang="en-US" sz="1800" dirty="0">
                <a:solidFill>
                  <a:schemeClr val="tx1"/>
                </a:solidFill>
                <a:latin typeface="隶书" pitchFamily="49" charset="-122"/>
              </a:rPr>
              <a:t>（第三版）</a:t>
            </a:r>
            <a:r>
              <a:rPr lang="en-US" altLang="zh-CN" sz="1800" dirty="0">
                <a:solidFill>
                  <a:schemeClr val="tx1"/>
                </a:solidFill>
                <a:latin typeface="隶书" pitchFamily="49" charset="-122"/>
              </a:rPr>
              <a:t>P16</a:t>
            </a:r>
          </a:p>
        </p:txBody>
      </p:sp>
      <p:grpSp>
        <p:nvGrpSpPr>
          <p:cNvPr id="187396" name="Group 4">
            <a:extLst>
              <a:ext uri="{FF2B5EF4-FFF2-40B4-BE49-F238E27FC236}">
                <a16:creationId xmlns:a16="http://schemas.microsoft.com/office/drawing/2014/main" id="{A18C8988-2537-B9C1-FB6E-FE253C7D9B57}"/>
              </a:ext>
            </a:extLst>
          </p:cNvPr>
          <p:cNvGrpSpPr>
            <a:grpSpLocks/>
          </p:cNvGrpSpPr>
          <p:nvPr/>
        </p:nvGrpSpPr>
        <p:grpSpPr bwMode="auto">
          <a:xfrm>
            <a:off x="1985624" y="1845044"/>
            <a:ext cx="7200900" cy="2879725"/>
            <a:chOff x="340" y="1753"/>
            <a:chExt cx="2222" cy="1859"/>
          </a:xfrm>
        </p:grpSpPr>
        <p:sp>
          <p:nvSpPr>
            <p:cNvPr id="46086" name="Text Box 5">
              <a:extLst>
                <a:ext uri="{FF2B5EF4-FFF2-40B4-BE49-F238E27FC236}">
                  <a16:creationId xmlns:a16="http://schemas.microsoft.com/office/drawing/2014/main" id="{74E0DAE9-7024-16CA-55F5-7AD18AB75E1C}"/>
                </a:ext>
              </a:extLst>
            </p:cNvPr>
            <p:cNvSpPr txBox="1">
              <a:spLocks noChangeArrowheads="1"/>
            </p:cNvSpPr>
            <p:nvPr/>
          </p:nvSpPr>
          <p:spPr bwMode="auto">
            <a:xfrm>
              <a:off x="340" y="1980"/>
              <a:ext cx="2222" cy="1632"/>
            </a:xfrm>
            <a:prstGeom prst="rect">
              <a:avLst/>
            </a:prstGeom>
            <a:gradFill rotWithShape="1">
              <a:gsLst>
                <a:gs pos="0">
                  <a:srgbClr val="EEECF0"/>
                </a:gs>
                <a:gs pos="100000">
                  <a:srgbClr val="FFFFFF"/>
                </a:gs>
              </a:gsLst>
              <a:lin ang="5400000" scaled="1"/>
            </a:gradFill>
            <a:ln>
              <a:noFill/>
            </a:ln>
            <a:effectLst/>
            <a:extLst>
              <a:ext uri="{91240B29-F687-4F45-9708-019B960494DF}">
                <a14:hiddenLine xmlns:a14="http://schemas.microsoft.com/office/drawing/2010/main" w="2857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12713" indent="-112713">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70000"/>
                </a:lnSpc>
                <a:spcBef>
                  <a:spcPct val="50000"/>
                </a:spcBef>
                <a:buClr>
                  <a:schemeClr val="tx1"/>
                </a:buClr>
                <a:buSzPct val="70000"/>
                <a:buFont typeface="Wingdings" pitchFamily="2" charset="2"/>
                <a:buChar char="l"/>
              </a:pPr>
              <a:r>
                <a:rPr lang="zh-CN" altLang="en-US" sz="2000" b="1">
                  <a:solidFill>
                    <a:schemeClr val="tx1"/>
                  </a:solidFill>
                  <a:latin typeface="幼圆" pitchFamily="49" charset="-122"/>
                  <a:ea typeface="幼圆" pitchFamily="49" charset="-122"/>
                </a:rPr>
                <a:t>利息备付率可以按年计算，也可以按项目的整个借款期计算。</a:t>
              </a:r>
            </a:p>
            <a:p>
              <a:pPr eaLnBrk="1" hangingPunct="1">
                <a:lnSpc>
                  <a:spcPct val="170000"/>
                </a:lnSpc>
                <a:spcBef>
                  <a:spcPct val="50000"/>
                </a:spcBef>
                <a:buClr>
                  <a:schemeClr val="tx1"/>
                </a:buClr>
                <a:buSzPct val="70000"/>
                <a:buFont typeface="Wingdings" pitchFamily="2" charset="2"/>
                <a:buChar char="l"/>
              </a:pPr>
              <a:r>
                <a:rPr lang="zh-CN" altLang="en-US" sz="2000" b="1">
                  <a:solidFill>
                    <a:schemeClr val="tx1"/>
                  </a:solidFill>
                  <a:latin typeface="幼圆" pitchFamily="49" charset="-122"/>
                  <a:ea typeface="幼圆" pitchFamily="49" charset="-122"/>
                </a:rPr>
                <a:t>利息备付率表示使用项目利润偿付利息的保证倍率。</a:t>
              </a:r>
            </a:p>
            <a:p>
              <a:pPr eaLnBrk="1" hangingPunct="1">
                <a:lnSpc>
                  <a:spcPct val="170000"/>
                </a:lnSpc>
                <a:spcBef>
                  <a:spcPct val="50000"/>
                </a:spcBef>
                <a:buClr>
                  <a:schemeClr val="tx1"/>
                </a:buClr>
                <a:buSzPct val="70000"/>
                <a:buFont typeface="Wingdings" pitchFamily="2" charset="2"/>
                <a:buChar char="l"/>
              </a:pPr>
              <a:r>
                <a:rPr lang="zh-CN" altLang="en-US" sz="2000" b="1">
                  <a:solidFill>
                    <a:schemeClr val="tx1"/>
                  </a:solidFill>
                  <a:latin typeface="幼圆" pitchFamily="49" charset="-122"/>
                  <a:ea typeface="幼圆" pitchFamily="49" charset="-122"/>
                </a:rPr>
                <a:t>对于正常经营的企业，利息备付率应当大于</a:t>
              </a:r>
              <a:r>
                <a:rPr lang="en-US" altLang="zh-CN" sz="2000" b="1">
                  <a:solidFill>
                    <a:schemeClr val="tx1"/>
                  </a:solidFill>
                  <a:latin typeface="幼圆" pitchFamily="49" charset="-122"/>
                  <a:ea typeface="幼圆" pitchFamily="49" charset="-122"/>
                </a:rPr>
                <a:t>2</a:t>
              </a:r>
              <a:r>
                <a:rPr lang="zh-CN" altLang="en-US" sz="2000" b="1">
                  <a:solidFill>
                    <a:schemeClr val="tx1"/>
                  </a:solidFill>
                  <a:latin typeface="幼圆" pitchFamily="49" charset="-122"/>
                  <a:ea typeface="幼圆" pitchFamily="49" charset="-122"/>
                </a:rPr>
                <a:t>。否则，表示项目的付息能力保障程度不足。</a:t>
              </a:r>
            </a:p>
          </p:txBody>
        </p:sp>
        <p:sp>
          <p:nvSpPr>
            <p:cNvPr id="46087" name="Text Box 6">
              <a:extLst>
                <a:ext uri="{FF2B5EF4-FFF2-40B4-BE49-F238E27FC236}">
                  <a16:creationId xmlns:a16="http://schemas.microsoft.com/office/drawing/2014/main" id="{2BEEE790-02F3-D930-3D8D-BE55747199A2}"/>
                </a:ext>
              </a:extLst>
            </p:cNvPr>
            <p:cNvSpPr txBox="1">
              <a:spLocks noChangeArrowheads="1"/>
            </p:cNvSpPr>
            <p:nvPr/>
          </p:nvSpPr>
          <p:spPr bwMode="auto">
            <a:xfrm>
              <a:off x="340" y="1753"/>
              <a:ext cx="2222" cy="250"/>
            </a:xfrm>
            <a:prstGeom prst="rect">
              <a:avLst/>
            </a:prstGeom>
            <a:gradFill rotWithShape="0">
              <a:gsLst>
                <a:gs pos="0">
                  <a:srgbClr val="33CCCC"/>
                </a:gs>
                <a:gs pos="100000">
                  <a:srgbClr val="EAEAEA"/>
                </a:gs>
              </a:gsLst>
              <a:lin ang="18900000" scaled="1"/>
            </a:gradFill>
            <a:ln>
              <a:noFill/>
            </a:ln>
            <a:effectLst/>
            <a:extLst>
              <a:ext uri="{91240B29-F687-4F45-9708-019B960494DF}">
                <a14:hiddenLine xmlns:a14="http://schemas.microsoft.com/office/drawing/2010/main" w="2857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b="1" dirty="0">
                  <a:solidFill>
                    <a:schemeClr val="tx1"/>
                  </a:solidFill>
                  <a:latin typeface="幼圆" pitchFamily="49" charset="-122"/>
                  <a:ea typeface="幼圆" pitchFamily="49" charset="-122"/>
                  <a:sym typeface="Wingdings" pitchFamily="2" charset="2"/>
                </a:rPr>
                <a:t>利息备付率</a:t>
              </a:r>
              <a:r>
                <a:rPr lang="en-US" altLang="zh-CN" sz="2000" b="1" dirty="0">
                  <a:solidFill>
                    <a:schemeClr val="tx1"/>
                  </a:solidFill>
                  <a:latin typeface="幼圆" pitchFamily="49" charset="-122"/>
                  <a:ea typeface="幼圆" pitchFamily="49" charset="-122"/>
                  <a:sym typeface="Wingdings" pitchFamily="2" charset="2"/>
                </a:rPr>
                <a:t>(ICR)</a:t>
              </a:r>
              <a:r>
                <a:rPr lang="zh-CN" altLang="en-US" sz="2000" b="1" dirty="0">
                  <a:solidFill>
                    <a:schemeClr val="tx1"/>
                  </a:solidFill>
                  <a:latin typeface="幼圆" pitchFamily="49" charset="-122"/>
                  <a:ea typeface="幼圆" pitchFamily="49" charset="-122"/>
                  <a:sym typeface="Wingdings" pitchFamily="2" charset="2"/>
                </a:rPr>
                <a:t>特点</a:t>
              </a:r>
            </a:p>
          </p:txBody>
        </p:sp>
      </p:grpSp>
    </p:spTree>
  </p:cSld>
  <p:clrMapOvr>
    <a:masterClrMapping/>
  </p:clrMapOvr>
  <p:transition spd="slow">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3F3BAE31-9C8B-F385-7E9B-43A63553F10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8B1090F-C5CE-A94D-ABEB-519FF9B89D20}" type="slidenum">
              <a:rPr kumimoji="0" lang="en-US" altLang="zh-CN" sz="1000">
                <a:solidFill>
                  <a:schemeClr val="bg2"/>
                </a:solidFill>
                <a:ea typeface="华文行楷" panose="02010800040101010101" pitchFamily="2" charset="-122"/>
              </a:rPr>
              <a:pPr>
                <a:spcBef>
                  <a:spcPct val="0"/>
                </a:spcBef>
                <a:buClrTx/>
                <a:buSzTx/>
                <a:buFontTx/>
                <a:buNone/>
              </a:pPr>
              <a:t>4</a:t>
            </a:fld>
            <a:endParaRPr kumimoji="0" lang="en-US" altLang="zh-CN" sz="1000">
              <a:solidFill>
                <a:schemeClr val="bg2"/>
              </a:solidFill>
              <a:ea typeface="华文行楷" panose="02010800040101010101" pitchFamily="2" charset="-122"/>
            </a:endParaRPr>
          </a:p>
        </p:txBody>
      </p:sp>
      <p:sp>
        <p:nvSpPr>
          <p:cNvPr id="8195" name="Rectangle 2">
            <a:extLst>
              <a:ext uri="{FF2B5EF4-FFF2-40B4-BE49-F238E27FC236}">
                <a16:creationId xmlns:a16="http://schemas.microsoft.com/office/drawing/2014/main" id="{5CCB0BC5-50D0-015A-3A11-81A948A1CB18}"/>
              </a:ext>
            </a:extLst>
          </p:cNvPr>
          <p:cNvSpPr>
            <a:spLocks noGrp="1" noChangeArrowheads="1"/>
          </p:cNvSpPr>
          <p:nvPr>
            <p:ph type="title"/>
          </p:nvPr>
        </p:nvSpPr>
        <p:spPr/>
        <p:txBody>
          <a:bodyPr/>
          <a:lstStyle/>
          <a:p>
            <a:pPr eaLnBrk="1" hangingPunct="1"/>
            <a:r>
              <a:rPr lang="zh-CN" altLang="en-US"/>
              <a:t>经济评价指标</a:t>
            </a:r>
          </a:p>
        </p:txBody>
      </p:sp>
      <p:sp>
        <p:nvSpPr>
          <p:cNvPr id="123907" name="Rectangle 3">
            <a:extLst>
              <a:ext uri="{FF2B5EF4-FFF2-40B4-BE49-F238E27FC236}">
                <a16:creationId xmlns:a16="http://schemas.microsoft.com/office/drawing/2014/main" id="{B86CA4FC-2AD0-811F-09EC-CA981E0B3876}"/>
              </a:ext>
            </a:extLst>
          </p:cNvPr>
          <p:cNvSpPr>
            <a:spLocks noChangeArrowheads="1"/>
          </p:cNvSpPr>
          <p:nvPr/>
        </p:nvSpPr>
        <p:spPr bwMode="gray">
          <a:xfrm>
            <a:off x="6591300" y="1528763"/>
            <a:ext cx="2736850" cy="863600"/>
          </a:xfrm>
          <a:prstGeom prst="rect">
            <a:avLst/>
          </a:prstGeom>
          <a:gradFill rotWithShape="1">
            <a:gsLst>
              <a:gs pos="0">
                <a:srgbClr val="D1E5E9"/>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123908" name="Rectangle 4">
            <a:extLst>
              <a:ext uri="{FF2B5EF4-FFF2-40B4-BE49-F238E27FC236}">
                <a16:creationId xmlns:a16="http://schemas.microsoft.com/office/drawing/2014/main" id="{9B7BC081-A2E0-3226-0282-C8AAA0AA2265}"/>
              </a:ext>
            </a:extLst>
          </p:cNvPr>
          <p:cNvSpPr>
            <a:spLocks noChangeArrowheads="1"/>
          </p:cNvSpPr>
          <p:nvPr/>
        </p:nvSpPr>
        <p:spPr bwMode="gray">
          <a:xfrm>
            <a:off x="6635750" y="3016250"/>
            <a:ext cx="2736850" cy="287338"/>
          </a:xfrm>
          <a:prstGeom prst="rect">
            <a:avLst/>
          </a:prstGeom>
          <a:gradFill rotWithShape="1">
            <a:gsLst>
              <a:gs pos="0">
                <a:srgbClr val="D1E5E9"/>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123909" name="Rectangle 5">
            <a:extLst>
              <a:ext uri="{FF2B5EF4-FFF2-40B4-BE49-F238E27FC236}">
                <a16:creationId xmlns:a16="http://schemas.microsoft.com/office/drawing/2014/main" id="{90BFA3DE-35C3-65C8-5133-5302AF07D7B2}"/>
              </a:ext>
            </a:extLst>
          </p:cNvPr>
          <p:cNvSpPr>
            <a:spLocks noChangeArrowheads="1"/>
          </p:cNvSpPr>
          <p:nvPr/>
        </p:nvSpPr>
        <p:spPr bwMode="gray">
          <a:xfrm>
            <a:off x="6726238" y="4238626"/>
            <a:ext cx="2736850" cy="1711325"/>
          </a:xfrm>
          <a:prstGeom prst="rect">
            <a:avLst/>
          </a:prstGeom>
          <a:gradFill rotWithShape="1">
            <a:gsLst>
              <a:gs pos="0">
                <a:srgbClr val="D1E5E9"/>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123915" name="AutoShape 11">
            <a:extLst>
              <a:ext uri="{FF2B5EF4-FFF2-40B4-BE49-F238E27FC236}">
                <a16:creationId xmlns:a16="http://schemas.microsoft.com/office/drawing/2014/main" id="{924949F0-FE12-7AC3-56FA-0ECBA345F992}"/>
              </a:ext>
            </a:extLst>
          </p:cNvPr>
          <p:cNvSpPr>
            <a:spLocks noChangeArrowheads="1"/>
          </p:cNvSpPr>
          <p:nvPr/>
        </p:nvSpPr>
        <p:spPr bwMode="auto">
          <a:xfrm>
            <a:off x="2586038" y="2708276"/>
            <a:ext cx="576262" cy="2232025"/>
          </a:xfrm>
          <a:prstGeom prst="cube">
            <a:avLst>
              <a:gd name="adj" fmla="val 25000"/>
            </a:avLst>
          </a:prstGeom>
          <a:gradFill rotWithShape="1">
            <a:gsLst>
              <a:gs pos="0">
                <a:srgbClr val="FFFFFF"/>
              </a:gs>
              <a:gs pos="50000">
                <a:srgbClr val="CCECFF"/>
              </a:gs>
              <a:gs pos="100000">
                <a:srgbClr val="FFFFFF"/>
              </a:gs>
            </a:gsLst>
            <a:lin ang="0" scaled="1"/>
          </a:gradFill>
          <a:ln>
            <a:noFill/>
          </a:ln>
          <a:effectLst/>
          <a:extLst>
            <a:ext uri="{91240B29-F687-4F45-9708-019B960494DF}">
              <a14:hiddenLine xmlns:a14="http://schemas.microsoft.com/office/drawing/2010/main" w="9525">
                <a:solidFill>
                  <a:srgbClr val="FFCC99"/>
                </a:solidFill>
                <a:miter lim="800000"/>
                <a:headEnd/>
                <a:tailEnd/>
              </a14:hiddenLine>
            </a:ext>
            <a:ext uri="{AF507438-7753-43E0-B8FC-AC1667EBCBE1}">
              <a14:hiddenEffects xmlns:a14="http://schemas.microsoft.com/office/drawing/2010/main">
                <a:effectLst>
                  <a:outerShdw dist="107763" dir="8100000" algn="ctr" rotWithShape="0">
                    <a:srgbClr val="808080">
                      <a:alpha val="50000"/>
                    </a:srgb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600" b="1" dirty="0">
                <a:solidFill>
                  <a:schemeClr val="tx1"/>
                </a:solidFill>
                <a:latin typeface="幼圆" pitchFamily="49" charset="-122"/>
                <a:ea typeface="幼圆" pitchFamily="49" charset="-122"/>
              </a:rPr>
              <a:t>指</a:t>
            </a:r>
          </a:p>
          <a:p>
            <a:pPr algn="ctr" eaLnBrk="1" hangingPunct="1">
              <a:spcBef>
                <a:spcPct val="0"/>
              </a:spcBef>
              <a:buClrTx/>
              <a:buSzTx/>
              <a:buFontTx/>
              <a:buNone/>
            </a:pPr>
            <a:r>
              <a:rPr lang="zh-CN" altLang="en-US" sz="2600" b="1" dirty="0">
                <a:solidFill>
                  <a:schemeClr val="tx1"/>
                </a:solidFill>
                <a:latin typeface="幼圆" pitchFamily="49" charset="-122"/>
                <a:ea typeface="幼圆" pitchFamily="49" charset="-122"/>
              </a:rPr>
              <a:t>标</a:t>
            </a:r>
          </a:p>
          <a:p>
            <a:pPr algn="ctr" eaLnBrk="1" hangingPunct="1">
              <a:spcBef>
                <a:spcPct val="0"/>
              </a:spcBef>
              <a:buClrTx/>
              <a:buSzTx/>
              <a:buFontTx/>
              <a:buNone/>
            </a:pPr>
            <a:r>
              <a:rPr lang="zh-CN" altLang="en-US" sz="2600" b="1" dirty="0">
                <a:solidFill>
                  <a:schemeClr val="tx1"/>
                </a:solidFill>
                <a:latin typeface="幼圆" pitchFamily="49" charset="-122"/>
                <a:ea typeface="幼圆" pitchFamily="49" charset="-122"/>
              </a:rPr>
              <a:t>分</a:t>
            </a:r>
          </a:p>
          <a:p>
            <a:pPr algn="ctr" eaLnBrk="1" hangingPunct="1">
              <a:spcBef>
                <a:spcPct val="0"/>
              </a:spcBef>
              <a:buClrTx/>
              <a:buSzTx/>
              <a:buFontTx/>
              <a:buNone/>
            </a:pPr>
            <a:r>
              <a:rPr lang="zh-CN" altLang="en-US" sz="2600" b="1" dirty="0">
                <a:solidFill>
                  <a:schemeClr val="tx1"/>
                </a:solidFill>
                <a:latin typeface="幼圆" pitchFamily="49" charset="-122"/>
                <a:ea typeface="幼圆" pitchFamily="49" charset="-122"/>
              </a:rPr>
              <a:t>类</a:t>
            </a:r>
          </a:p>
        </p:txBody>
      </p:sp>
      <p:sp>
        <p:nvSpPr>
          <p:cNvPr id="123916" name="Text Box 12">
            <a:extLst>
              <a:ext uri="{FF2B5EF4-FFF2-40B4-BE49-F238E27FC236}">
                <a16:creationId xmlns:a16="http://schemas.microsoft.com/office/drawing/2014/main" id="{08FFEBDB-3B14-39B8-37CE-802898460D76}"/>
              </a:ext>
            </a:extLst>
          </p:cNvPr>
          <p:cNvSpPr txBox="1">
            <a:spLocks noChangeArrowheads="1"/>
          </p:cNvSpPr>
          <p:nvPr/>
        </p:nvSpPr>
        <p:spPr bwMode="auto">
          <a:xfrm>
            <a:off x="3842263" y="1791959"/>
            <a:ext cx="2159566" cy="337208"/>
          </a:xfrm>
          <a:prstGeom prst="rect">
            <a:avLst/>
          </a:prstGeom>
          <a:gradFill rotWithShape="1">
            <a:gsLst>
              <a:gs pos="0">
                <a:srgbClr val="DBD7DF"/>
              </a:gs>
              <a:gs pos="100000">
                <a:srgbClr val="FFFFFF"/>
              </a:gs>
            </a:gsLst>
            <a:path path="shape">
              <a:fillToRect l="50000" t="50000" r="50000" b="50000"/>
            </a:path>
          </a:gradFill>
          <a:ln>
            <a:noFill/>
          </a:ln>
          <a:effectLst/>
          <a:extLst>
            <a:ext uri="{91240B29-F687-4F45-9708-019B960494DF}">
              <a14:hiddenLine xmlns:a14="http://schemas.microsoft.com/office/drawing/2010/main" w="57150" algn="ctr">
                <a:solidFill>
                  <a:srgbClr val="B5C5C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70000"/>
              </a:lnSpc>
              <a:spcBef>
                <a:spcPct val="50000"/>
              </a:spcBef>
              <a:buClrTx/>
              <a:buSzTx/>
              <a:buFontTx/>
              <a:buNone/>
            </a:pPr>
            <a:r>
              <a:rPr lang="zh-CN" altLang="en-US" sz="2200" b="1" dirty="0">
                <a:solidFill>
                  <a:schemeClr val="tx1"/>
                </a:solidFill>
                <a:latin typeface="幼圆" pitchFamily="49" charset="-122"/>
                <a:ea typeface="幼圆" pitchFamily="49" charset="-122"/>
              </a:rPr>
              <a:t>价值性评价指标</a:t>
            </a:r>
          </a:p>
        </p:txBody>
      </p:sp>
      <p:grpSp>
        <p:nvGrpSpPr>
          <p:cNvPr id="123920" name="Group 16">
            <a:extLst>
              <a:ext uri="{FF2B5EF4-FFF2-40B4-BE49-F238E27FC236}">
                <a16:creationId xmlns:a16="http://schemas.microsoft.com/office/drawing/2014/main" id="{FC613CAD-42A2-B90C-D581-65495D03D867}"/>
              </a:ext>
            </a:extLst>
          </p:cNvPr>
          <p:cNvGrpSpPr>
            <a:grpSpLocks/>
          </p:cNvGrpSpPr>
          <p:nvPr/>
        </p:nvGrpSpPr>
        <p:grpSpPr bwMode="auto">
          <a:xfrm>
            <a:off x="6811693" y="2798765"/>
            <a:ext cx="2169358" cy="760413"/>
            <a:chOff x="3329" y="2160"/>
            <a:chExt cx="1107" cy="479"/>
          </a:xfrm>
        </p:grpSpPr>
        <p:sp>
          <p:nvSpPr>
            <p:cNvPr id="8237" name="Text Box 17">
              <a:extLst>
                <a:ext uri="{FF2B5EF4-FFF2-40B4-BE49-F238E27FC236}">
                  <a16:creationId xmlns:a16="http://schemas.microsoft.com/office/drawing/2014/main" id="{86FCC5D1-8A9E-131E-8BAB-77C64E2D621E}"/>
                </a:ext>
              </a:extLst>
            </p:cNvPr>
            <p:cNvSpPr txBox="1">
              <a:spLocks noChangeArrowheads="1"/>
            </p:cNvSpPr>
            <p:nvPr/>
          </p:nvSpPr>
          <p:spPr bwMode="auto">
            <a:xfrm>
              <a:off x="3334" y="2160"/>
              <a:ext cx="1102"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静态投资回收期</a:t>
              </a:r>
            </a:p>
          </p:txBody>
        </p:sp>
        <p:sp>
          <p:nvSpPr>
            <p:cNvPr id="8238" name="Text Box 18">
              <a:extLst>
                <a:ext uri="{FF2B5EF4-FFF2-40B4-BE49-F238E27FC236}">
                  <a16:creationId xmlns:a16="http://schemas.microsoft.com/office/drawing/2014/main" id="{4BE550D7-3D52-4D23-F66E-9C8ED51AE54A}"/>
                </a:ext>
              </a:extLst>
            </p:cNvPr>
            <p:cNvSpPr txBox="1">
              <a:spLocks noChangeArrowheads="1"/>
            </p:cNvSpPr>
            <p:nvPr/>
          </p:nvSpPr>
          <p:spPr bwMode="auto">
            <a:xfrm>
              <a:off x="3329" y="2387"/>
              <a:ext cx="11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动态投资回收期</a:t>
              </a:r>
            </a:p>
          </p:txBody>
        </p:sp>
      </p:grpSp>
      <p:grpSp>
        <p:nvGrpSpPr>
          <p:cNvPr id="123923" name="Group 19">
            <a:extLst>
              <a:ext uri="{FF2B5EF4-FFF2-40B4-BE49-F238E27FC236}">
                <a16:creationId xmlns:a16="http://schemas.microsoft.com/office/drawing/2014/main" id="{BA38DF04-CC47-B09D-D130-BDF1657CD9C3}"/>
              </a:ext>
            </a:extLst>
          </p:cNvPr>
          <p:cNvGrpSpPr>
            <a:grpSpLocks/>
          </p:cNvGrpSpPr>
          <p:nvPr/>
        </p:nvGrpSpPr>
        <p:grpSpPr bwMode="auto">
          <a:xfrm>
            <a:off x="6635750" y="1223962"/>
            <a:ext cx="2692400" cy="1395411"/>
            <a:chOff x="3361" y="1191"/>
            <a:chExt cx="1696" cy="879"/>
          </a:xfrm>
        </p:grpSpPr>
        <p:sp>
          <p:nvSpPr>
            <p:cNvPr id="8233" name="Text Box 20">
              <a:extLst>
                <a:ext uri="{FF2B5EF4-FFF2-40B4-BE49-F238E27FC236}">
                  <a16:creationId xmlns:a16="http://schemas.microsoft.com/office/drawing/2014/main" id="{0D9D8D42-7476-1118-B966-11DD9A1DF3BB}"/>
                </a:ext>
              </a:extLst>
            </p:cNvPr>
            <p:cNvSpPr txBox="1">
              <a:spLocks noChangeArrowheads="1"/>
            </p:cNvSpPr>
            <p:nvPr/>
          </p:nvSpPr>
          <p:spPr bwMode="auto">
            <a:xfrm>
              <a:off x="3361" y="1191"/>
              <a:ext cx="11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净现值</a:t>
              </a:r>
            </a:p>
          </p:txBody>
        </p:sp>
        <p:sp>
          <p:nvSpPr>
            <p:cNvPr id="8234" name="Text Box 21">
              <a:extLst>
                <a:ext uri="{FF2B5EF4-FFF2-40B4-BE49-F238E27FC236}">
                  <a16:creationId xmlns:a16="http://schemas.microsoft.com/office/drawing/2014/main" id="{085E68F1-F52A-26E8-A025-0DCE7DB1B29A}"/>
                </a:ext>
              </a:extLst>
            </p:cNvPr>
            <p:cNvSpPr txBox="1">
              <a:spLocks noChangeArrowheads="1"/>
            </p:cNvSpPr>
            <p:nvPr/>
          </p:nvSpPr>
          <p:spPr bwMode="auto">
            <a:xfrm>
              <a:off x="3379" y="1818"/>
              <a:ext cx="167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费用年值</a:t>
              </a:r>
            </a:p>
          </p:txBody>
        </p:sp>
        <p:sp>
          <p:nvSpPr>
            <p:cNvPr id="8235" name="Text Box 22">
              <a:extLst>
                <a:ext uri="{FF2B5EF4-FFF2-40B4-BE49-F238E27FC236}">
                  <a16:creationId xmlns:a16="http://schemas.microsoft.com/office/drawing/2014/main" id="{20C51EF7-7755-7EBD-A9E8-96D4C14B7186}"/>
                </a:ext>
              </a:extLst>
            </p:cNvPr>
            <p:cNvSpPr txBox="1">
              <a:spLocks noChangeArrowheads="1"/>
            </p:cNvSpPr>
            <p:nvPr/>
          </p:nvSpPr>
          <p:spPr bwMode="auto">
            <a:xfrm>
              <a:off x="3379" y="1616"/>
              <a:ext cx="108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费用现值</a:t>
              </a:r>
            </a:p>
          </p:txBody>
        </p:sp>
        <p:sp>
          <p:nvSpPr>
            <p:cNvPr id="8236" name="Text Box 23">
              <a:extLst>
                <a:ext uri="{FF2B5EF4-FFF2-40B4-BE49-F238E27FC236}">
                  <a16:creationId xmlns:a16="http://schemas.microsoft.com/office/drawing/2014/main" id="{4C945CAE-3D1D-3C61-9A21-97D5D5C74385}"/>
                </a:ext>
              </a:extLst>
            </p:cNvPr>
            <p:cNvSpPr txBox="1">
              <a:spLocks noChangeArrowheads="1"/>
            </p:cNvSpPr>
            <p:nvPr/>
          </p:nvSpPr>
          <p:spPr bwMode="auto">
            <a:xfrm>
              <a:off x="3379" y="1421"/>
              <a:ext cx="10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净年值</a:t>
              </a:r>
            </a:p>
          </p:txBody>
        </p:sp>
      </p:grpSp>
      <p:grpSp>
        <p:nvGrpSpPr>
          <p:cNvPr id="123971" name="Group 67">
            <a:extLst>
              <a:ext uri="{FF2B5EF4-FFF2-40B4-BE49-F238E27FC236}">
                <a16:creationId xmlns:a16="http://schemas.microsoft.com/office/drawing/2014/main" id="{1B3FB2B5-4D79-0686-E866-9A570760BC89}"/>
              </a:ext>
            </a:extLst>
          </p:cNvPr>
          <p:cNvGrpSpPr>
            <a:grpSpLocks/>
          </p:cNvGrpSpPr>
          <p:nvPr/>
        </p:nvGrpSpPr>
        <p:grpSpPr bwMode="auto">
          <a:xfrm>
            <a:off x="6142038" y="1538288"/>
            <a:ext cx="360362" cy="863600"/>
            <a:chOff x="3515" y="845"/>
            <a:chExt cx="227" cy="453"/>
          </a:xfrm>
        </p:grpSpPr>
        <p:sp>
          <p:nvSpPr>
            <p:cNvPr id="8229" name="Line 68">
              <a:extLst>
                <a:ext uri="{FF2B5EF4-FFF2-40B4-BE49-F238E27FC236}">
                  <a16:creationId xmlns:a16="http://schemas.microsoft.com/office/drawing/2014/main" id="{B389160F-FAE7-9F10-E3DE-04BA9FAD1558}"/>
                </a:ext>
              </a:extLst>
            </p:cNvPr>
            <p:cNvSpPr>
              <a:spLocks noChangeShapeType="1"/>
            </p:cNvSpPr>
            <p:nvPr/>
          </p:nvSpPr>
          <p:spPr bwMode="gray">
            <a:xfrm>
              <a:off x="3651" y="845"/>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0" name="Line 69">
              <a:extLst>
                <a:ext uri="{FF2B5EF4-FFF2-40B4-BE49-F238E27FC236}">
                  <a16:creationId xmlns:a16="http://schemas.microsoft.com/office/drawing/2014/main" id="{1DB409AD-96DD-5B1C-EDD4-A37A4992C48B}"/>
                </a:ext>
              </a:extLst>
            </p:cNvPr>
            <p:cNvSpPr>
              <a:spLocks noChangeShapeType="1"/>
            </p:cNvSpPr>
            <p:nvPr/>
          </p:nvSpPr>
          <p:spPr bwMode="gray">
            <a:xfrm>
              <a:off x="3651" y="845"/>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1" name="Line 70">
              <a:extLst>
                <a:ext uri="{FF2B5EF4-FFF2-40B4-BE49-F238E27FC236}">
                  <a16:creationId xmlns:a16="http://schemas.microsoft.com/office/drawing/2014/main" id="{9045A543-7DA6-2F62-AC6F-FDDA28DA0E22}"/>
                </a:ext>
              </a:extLst>
            </p:cNvPr>
            <p:cNvSpPr>
              <a:spLocks noChangeShapeType="1"/>
            </p:cNvSpPr>
            <p:nvPr/>
          </p:nvSpPr>
          <p:spPr bwMode="gray">
            <a:xfrm>
              <a:off x="3651" y="1298"/>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2" name="Line 71">
              <a:extLst>
                <a:ext uri="{FF2B5EF4-FFF2-40B4-BE49-F238E27FC236}">
                  <a16:creationId xmlns:a16="http://schemas.microsoft.com/office/drawing/2014/main" id="{DC461B4E-1A4A-8C90-4BF2-6EA05A71F892}"/>
                </a:ext>
              </a:extLst>
            </p:cNvPr>
            <p:cNvSpPr>
              <a:spLocks noChangeShapeType="1"/>
            </p:cNvSpPr>
            <p:nvPr/>
          </p:nvSpPr>
          <p:spPr bwMode="gray">
            <a:xfrm>
              <a:off x="3515" y="1071"/>
              <a:ext cx="1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3976" name="Group 72">
            <a:extLst>
              <a:ext uri="{FF2B5EF4-FFF2-40B4-BE49-F238E27FC236}">
                <a16:creationId xmlns:a16="http://schemas.microsoft.com/office/drawing/2014/main" id="{EE1490D0-37C8-940D-D94F-0B04CFBB17D2}"/>
              </a:ext>
            </a:extLst>
          </p:cNvPr>
          <p:cNvGrpSpPr>
            <a:grpSpLocks/>
          </p:cNvGrpSpPr>
          <p:nvPr/>
        </p:nvGrpSpPr>
        <p:grpSpPr bwMode="auto">
          <a:xfrm>
            <a:off x="6142038" y="3024189"/>
            <a:ext cx="360362" cy="287337"/>
            <a:chOff x="3515" y="845"/>
            <a:chExt cx="227" cy="453"/>
          </a:xfrm>
        </p:grpSpPr>
        <p:sp>
          <p:nvSpPr>
            <p:cNvPr id="8225" name="Line 73">
              <a:extLst>
                <a:ext uri="{FF2B5EF4-FFF2-40B4-BE49-F238E27FC236}">
                  <a16:creationId xmlns:a16="http://schemas.microsoft.com/office/drawing/2014/main" id="{B9DC30ED-BC3F-03C2-A980-06DE856B7925}"/>
                </a:ext>
              </a:extLst>
            </p:cNvPr>
            <p:cNvSpPr>
              <a:spLocks noChangeShapeType="1"/>
            </p:cNvSpPr>
            <p:nvPr/>
          </p:nvSpPr>
          <p:spPr bwMode="gray">
            <a:xfrm>
              <a:off x="3651" y="845"/>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6" name="Line 74">
              <a:extLst>
                <a:ext uri="{FF2B5EF4-FFF2-40B4-BE49-F238E27FC236}">
                  <a16:creationId xmlns:a16="http://schemas.microsoft.com/office/drawing/2014/main" id="{A0B50740-F5B5-C555-0F4B-7A2CEC0CF67B}"/>
                </a:ext>
              </a:extLst>
            </p:cNvPr>
            <p:cNvSpPr>
              <a:spLocks noChangeShapeType="1"/>
            </p:cNvSpPr>
            <p:nvPr/>
          </p:nvSpPr>
          <p:spPr bwMode="gray">
            <a:xfrm>
              <a:off x="3651" y="845"/>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7" name="Line 75">
              <a:extLst>
                <a:ext uri="{FF2B5EF4-FFF2-40B4-BE49-F238E27FC236}">
                  <a16:creationId xmlns:a16="http://schemas.microsoft.com/office/drawing/2014/main" id="{DAC22126-261D-3344-0654-B14C568FE4BE}"/>
                </a:ext>
              </a:extLst>
            </p:cNvPr>
            <p:cNvSpPr>
              <a:spLocks noChangeShapeType="1"/>
            </p:cNvSpPr>
            <p:nvPr/>
          </p:nvSpPr>
          <p:spPr bwMode="gray">
            <a:xfrm>
              <a:off x="3651" y="1298"/>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8" name="Line 76">
              <a:extLst>
                <a:ext uri="{FF2B5EF4-FFF2-40B4-BE49-F238E27FC236}">
                  <a16:creationId xmlns:a16="http://schemas.microsoft.com/office/drawing/2014/main" id="{492E78AF-850F-73C7-9E0D-AF33708C5778}"/>
                </a:ext>
              </a:extLst>
            </p:cNvPr>
            <p:cNvSpPr>
              <a:spLocks noChangeShapeType="1"/>
            </p:cNvSpPr>
            <p:nvPr/>
          </p:nvSpPr>
          <p:spPr bwMode="gray">
            <a:xfrm>
              <a:off x="3515" y="1071"/>
              <a:ext cx="1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3990" name="Group 86">
            <a:extLst>
              <a:ext uri="{FF2B5EF4-FFF2-40B4-BE49-F238E27FC236}">
                <a16:creationId xmlns:a16="http://schemas.microsoft.com/office/drawing/2014/main" id="{45E81B6A-83DE-60D4-F2CD-1403B4756A90}"/>
              </a:ext>
            </a:extLst>
          </p:cNvPr>
          <p:cNvGrpSpPr>
            <a:grpSpLocks/>
          </p:cNvGrpSpPr>
          <p:nvPr/>
        </p:nvGrpSpPr>
        <p:grpSpPr bwMode="auto">
          <a:xfrm>
            <a:off x="6770689" y="3878268"/>
            <a:ext cx="3133725" cy="2476503"/>
            <a:chOff x="3390" y="2415"/>
            <a:chExt cx="1974" cy="1560"/>
          </a:xfrm>
        </p:grpSpPr>
        <p:sp>
          <p:nvSpPr>
            <p:cNvPr id="8218" name="Text Box 25">
              <a:extLst>
                <a:ext uri="{FF2B5EF4-FFF2-40B4-BE49-F238E27FC236}">
                  <a16:creationId xmlns:a16="http://schemas.microsoft.com/office/drawing/2014/main" id="{D2C1599D-0FC9-75B3-4ABE-888AE0AC6A0F}"/>
                </a:ext>
              </a:extLst>
            </p:cNvPr>
            <p:cNvSpPr txBox="1">
              <a:spLocks noChangeArrowheads="1"/>
            </p:cNvSpPr>
            <p:nvPr/>
          </p:nvSpPr>
          <p:spPr bwMode="auto">
            <a:xfrm>
              <a:off x="3390" y="2869"/>
              <a:ext cx="159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净现值率</a:t>
              </a:r>
            </a:p>
          </p:txBody>
        </p:sp>
        <p:sp>
          <p:nvSpPr>
            <p:cNvPr id="8219" name="Text Box 26">
              <a:extLst>
                <a:ext uri="{FF2B5EF4-FFF2-40B4-BE49-F238E27FC236}">
                  <a16:creationId xmlns:a16="http://schemas.microsoft.com/office/drawing/2014/main" id="{62FB8952-345E-35B1-0AC3-06C3FCFFD527}"/>
                </a:ext>
              </a:extLst>
            </p:cNvPr>
            <p:cNvSpPr txBox="1">
              <a:spLocks noChangeArrowheads="1"/>
            </p:cNvSpPr>
            <p:nvPr/>
          </p:nvSpPr>
          <p:spPr bwMode="auto">
            <a:xfrm>
              <a:off x="3390" y="3099"/>
              <a:ext cx="16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总投资收益率</a:t>
              </a:r>
            </a:p>
          </p:txBody>
        </p:sp>
        <p:sp>
          <p:nvSpPr>
            <p:cNvPr id="8220" name="Text Box 27">
              <a:extLst>
                <a:ext uri="{FF2B5EF4-FFF2-40B4-BE49-F238E27FC236}">
                  <a16:creationId xmlns:a16="http://schemas.microsoft.com/office/drawing/2014/main" id="{59418BD7-380F-28D2-A5F7-D8352B26FA21}"/>
                </a:ext>
              </a:extLst>
            </p:cNvPr>
            <p:cNvSpPr txBox="1">
              <a:spLocks noChangeArrowheads="1"/>
            </p:cNvSpPr>
            <p:nvPr/>
          </p:nvSpPr>
          <p:spPr bwMode="auto">
            <a:xfrm>
              <a:off x="3390" y="3326"/>
              <a:ext cx="197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利息备付率</a:t>
              </a:r>
            </a:p>
          </p:txBody>
        </p:sp>
        <p:sp>
          <p:nvSpPr>
            <p:cNvPr id="8221" name="Text Box 28">
              <a:extLst>
                <a:ext uri="{FF2B5EF4-FFF2-40B4-BE49-F238E27FC236}">
                  <a16:creationId xmlns:a16="http://schemas.microsoft.com/office/drawing/2014/main" id="{C851E1E3-77BA-6D51-9CB3-31D5492A0FAC}"/>
                </a:ext>
              </a:extLst>
            </p:cNvPr>
            <p:cNvSpPr txBox="1">
              <a:spLocks noChangeArrowheads="1"/>
            </p:cNvSpPr>
            <p:nvPr/>
          </p:nvSpPr>
          <p:spPr bwMode="auto">
            <a:xfrm>
              <a:off x="3390" y="2642"/>
              <a:ext cx="157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资本金净利润率</a:t>
              </a:r>
            </a:p>
          </p:txBody>
        </p:sp>
        <p:sp>
          <p:nvSpPr>
            <p:cNvPr id="8222" name="Text Box 29">
              <a:extLst>
                <a:ext uri="{FF2B5EF4-FFF2-40B4-BE49-F238E27FC236}">
                  <a16:creationId xmlns:a16="http://schemas.microsoft.com/office/drawing/2014/main" id="{6F4AB83B-EBDF-7F63-8D67-7D3A2B041E61}"/>
                </a:ext>
              </a:extLst>
            </p:cNvPr>
            <p:cNvSpPr txBox="1">
              <a:spLocks noChangeArrowheads="1"/>
            </p:cNvSpPr>
            <p:nvPr/>
          </p:nvSpPr>
          <p:spPr bwMode="auto">
            <a:xfrm>
              <a:off x="3390" y="2415"/>
              <a:ext cx="156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内部收益率</a:t>
              </a:r>
            </a:p>
          </p:txBody>
        </p:sp>
        <p:sp>
          <p:nvSpPr>
            <p:cNvPr id="8223" name="Text Box 77">
              <a:extLst>
                <a:ext uri="{FF2B5EF4-FFF2-40B4-BE49-F238E27FC236}">
                  <a16:creationId xmlns:a16="http://schemas.microsoft.com/office/drawing/2014/main" id="{A0705936-AF4B-5AE2-D64C-119D18926FA1}"/>
                </a:ext>
              </a:extLst>
            </p:cNvPr>
            <p:cNvSpPr txBox="1">
              <a:spLocks noChangeArrowheads="1"/>
            </p:cNvSpPr>
            <p:nvPr/>
          </p:nvSpPr>
          <p:spPr bwMode="auto">
            <a:xfrm>
              <a:off x="3390" y="3524"/>
              <a:ext cx="16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偿债备付率</a:t>
              </a:r>
            </a:p>
          </p:txBody>
        </p:sp>
        <p:sp>
          <p:nvSpPr>
            <p:cNvPr id="8224" name="Text Box 78">
              <a:extLst>
                <a:ext uri="{FF2B5EF4-FFF2-40B4-BE49-F238E27FC236}">
                  <a16:creationId xmlns:a16="http://schemas.microsoft.com/office/drawing/2014/main" id="{03D0A6D8-1484-65CF-68C7-A3BA3F5BF4C1}"/>
                </a:ext>
              </a:extLst>
            </p:cNvPr>
            <p:cNvSpPr txBox="1">
              <a:spLocks noChangeArrowheads="1"/>
            </p:cNvSpPr>
            <p:nvPr/>
          </p:nvSpPr>
          <p:spPr bwMode="auto">
            <a:xfrm>
              <a:off x="3390" y="3723"/>
              <a:ext cx="197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dirty="0">
                  <a:solidFill>
                    <a:schemeClr val="tx1"/>
                  </a:solidFill>
                  <a:latin typeface="隶书" pitchFamily="49" charset="-122"/>
                </a:rPr>
                <a:t>资产负债率</a:t>
              </a:r>
            </a:p>
          </p:txBody>
        </p:sp>
      </p:grpSp>
      <p:grpSp>
        <p:nvGrpSpPr>
          <p:cNvPr id="123983" name="Group 79">
            <a:extLst>
              <a:ext uri="{FF2B5EF4-FFF2-40B4-BE49-F238E27FC236}">
                <a16:creationId xmlns:a16="http://schemas.microsoft.com/office/drawing/2014/main" id="{49C9AB00-D137-51CF-2CEC-2D868C5EB3B7}"/>
              </a:ext>
            </a:extLst>
          </p:cNvPr>
          <p:cNvGrpSpPr>
            <a:grpSpLocks/>
          </p:cNvGrpSpPr>
          <p:nvPr/>
        </p:nvGrpSpPr>
        <p:grpSpPr bwMode="auto">
          <a:xfrm>
            <a:off x="6230939" y="4329113"/>
            <a:ext cx="314325" cy="1574800"/>
            <a:chOff x="3515" y="845"/>
            <a:chExt cx="227" cy="453"/>
          </a:xfrm>
        </p:grpSpPr>
        <p:sp>
          <p:nvSpPr>
            <p:cNvPr id="8214" name="Line 80">
              <a:extLst>
                <a:ext uri="{FF2B5EF4-FFF2-40B4-BE49-F238E27FC236}">
                  <a16:creationId xmlns:a16="http://schemas.microsoft.com/office/drawing/2014/main" id="{D6C3BC45-F979-0A37-674F-9E4AE71F5C1F}"/>
                </a:ext>
              </a:extLst>
            </p:cNvPr>
            <p:cNvSpPr>
              <a:spLocks noChangeShapeType="1"/>
            </p:cNvSpPr>
            <p:nvPr/>
          </p:nvSpPr>
          <p:spPr bwMode="gray">
            <a:xfrm>
              <a:off x="3651" y="845"/>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5" name="Line 81">
              <a:extLst>
                <a:ext uri="{FF2B5EF4-FFF2-40B4-BE49-F238E27FC236}">
                  <a16:creationId xmlns:a16="http://schemas.microsoft.com/office/drawing/2014/main" id="{E51BAB6C-5366-AA64-DCE2-248293CD1013}"/>
                </a:ext>
              </a:extLst>
            </p:cNvPr>
            <p:cNvSpPr>
              <a:spLocks noChangeShapeType="1"/>
            </p:cNvSpPr>
            <p:nvPr/>
          </p:nvSpPr>
          <p:spPr bwMode="gray">
            <a:xfrm>
              <a:off x="3651" y="845"/>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6" name="Line 82">
              <a:extLst>
                <a:ext uri="{FF2B5EF4-FFF2-40B4-BE49-F238E27FC236}">
                  <a16:creationId xmlns:a16="http://schemas.microsoft.com/office/drawing/2014/main" id="{4D62066F-EDBF-FEB2-C0A0-E5141BA9EA7B}"/>
                </a:ext>
              </a:extLst>
            </p:cNvPr>
            <p:cNvSpPr>
              <a:spLocks noChangeShapeType="1"/>
            </p:cNvSpPr>
            <p:nvPr/>
          </p:nvSpPr>
          <p:spPr bwMode="gray">
            <a:xfrm>
              <a:off x="3651" y="1298"/>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7" name="Line 83">
              <a:extLst>
                <a:ext uri="{FF2B5EF4-FFF2-40B4-BE49-F238E27FC236}">
                  <a16:creationId xmlns:a16="http://schemas.microsoft.com/office/drawing/2014/main" id="{1D7C6D92-BC31-AB03-7C9B-7C779939FEB0}"/>
                </a:ext>
              </a:extLst>
            </p:cNvPr>
            <p:cNvSpPr>
              <a:spLocks noChangeShapeType="1"/>
            </p:cNvSpPr>
            <p:nvPr/>
          </p:nvSpPr>
          <p:spPr bwMode="gray">
            <a:xfrm>
              <a:off x="3515" y="1071"/>
              <a:ext cx="1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3991" name="Text Box 87">
            <a:extLst>
              <a:ext uri="{FF2B5EF4-FFF2-40B4-BE49-F238E27FC236}">
                <a16:creationId xmlns:a16="http://schemas.microsoft.com/office/drawing/2014/main" id="{B3607341-6F7C-2362-847A-19945F9CBBC0}"/>
              </a:ext>
            </a:extLst>
          </p:cNvPr>
          <p:cNvSpPr txBox="1">
            <a:spLocks noChangeArrowheads="1"/>
          </p:cNvSpPr>
          <p:nvPr/>
        </p:nvSpPr>
        <p:spPr bwMode="auto">
          <a:xfrm>
            <a:off x="3888300" y="3007984"/>
            <a:ext cx="2159566" cy="337208"/>
          </a:xfrm>
          <a:prstGeom prst="rect">
            <a:avLst/>
          </a:prstGeom>
          <a:gradFill rotWithShape="1">
            <a:gsLst>
              <a:gs pos="0">
                <a:srgbClr val="DBD7DF"/>
              </a:gs>
              <a:gs pos="100000">
                <a:srgbClr val="FFFFFF"/>
              </a:gs>
            </a:gsLst>
            <a:path path="shape">
              <a:fillToRect l="50000" t="50000" r="50000" b="50000"/>
            </a:path>
          </a:gradFill>
          <a:ln>
            <a:noFill/>
          </a:ln>
          <a:effectLst/>
          <a:extLst>
            <a:ext uri="{91240B29-F687-4F45-9708-019B960494DF}">
              <a14:hiddenLine xmlns:a14="http://schemas.microsoft.com/office/drawing/2010/main" w="57150" algn="ctr">
                <a:solidFill>
                  <a:srgbClr val="B5C5C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70000"/>
              </a:lnSpc>
              <a:spcBef>
                <a:spcPct val="50000"/>
              </a:spcBef>
              <a:buClrTx/>
              <a:buSzTx/>
              <a:buFontTx/>
              <a:buNone/>
            </a:pPr>
            <a:r>
              <a:rPr lang="zh-CN" altLang="en-US" sz="2200" b="1" dirty="0">
                <a:solidFill>
                  <a:schemeClr val="tx1"/>
                </a:solidFill>
                <a:latin typeface="幼圆" pitchFamily="49" charset="-122"/>
                <a:ea typeface="幼圆" pitchFamily="49" charset="-122"/>
              </a:rPr>
              <a:t>时间性评价指标</a:t>
            </a:r>
          </a:p>
        </p:txBody>
      </p:sp>
      <p:sp>
        <p:nvSpPr>
          <p:cNvPr id="123992" name="Text Box 88">
            <a:extLst>
              <a:ext uri="{FF2B5EF4-FFF2-40B4-BE49-F238E27FC236}">
                <a16:creationId xmlns:a16="http://schemas.microsoft.com/office/drawing/2014/main" id="{4DF226FE-027E-12FE-13A3-9E273C226574}"/>
              </a:ext>
            </a:extLst>
          </p:cNvPr>
          <p:cNvSpPr txBox="1">
            <a:spLocks noChangeArrowheads="1"/>
          </p:cNvSpPr>
          <p:nvPr/>
        </p:nvSpPr>
        <p:spPr bwMode="auto">
          <a:xfrm>
            <a:off x="3842263" y="4943146"/>
            <a:ext cx="2159566" cy="337208"/>
          </a:xfrm>
          <a:prstGeom prst="rect">
            <a:avLst/>
          </a:prstGeom>
          <a:gradFill rotWithShape="1">
            <a:gsLst>
              <a:gs pos="0">
                <a:srgbClr val="DBD7DF"/>
              </a:gs>
              <a:gs pos="100000">
                <a:srgbClr val="FFFFFF"/>
              </a:gs>
            </a:gsLst>
            <a:path path="shape">
              <a:fillToRect l="50000" t="50000" r="50000" b="50000"/>
            </a:path>
          </a:gradFill>
          <a:ln>
            <a:noFill/>
          </a:ln>
          <a:effectLst/>
          <a:extLst>
            <a:ext uri="{91240B29-F687-4F45-9708-019B960494DF}">
              <a14:hiddenLine xmlns:a14="http://schemas.microsoft.com/office/drawing/2010/main" w="57150" algn="ctr">
                <a:solidFill>
                  <a:srgbClr val="B5C5C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70000"/>
              </a:lnSpc>
              <a:spcBef>
                <a:spcPct val="50000"/>
              </a:spcBef>
              <a:buClrTx/>
              <a:buSzTx/>
              <a:buFontTx/>
              <a:buNone/>
            </a:pPr>
            <a:r>
              <a:rPr lang="zh-CN" altLang="en-US" sz="2200" b="1" dirty="0">
                <a:solidFill>
                  <a:schemeClr val="tx1"/>
                </a:solidFill>
                <a:latin typeface="幼圆" pitchFamily="49" charset="-122"/>
                <a:ea typeface="幼圆" pitchFamily="49" charset="-122"/>
              </a:rPr>
              <a:t>比率性评价指标</a:t>
            </a:r>
          </a:p>
        </p:txBody>
      </p:sp>
      <p:grpSp>
        <p:nvGrpSpPr>
          <p:cNvPr id="123993" name="Group 89">
            <a:extLst>
              <a:ext uri="{FF2B5EF4-FFF2-40B4-BE49-F238E27FC236}">
                <a16:creationId xmlns:a16="http://schemas.microsoft.com/office/drawing/2014/main" id="{4B1C6DB3-4F15-3961-A579-892D01C422CE}"/>
              </a:ext>
            </a:extLst>
          </p:cNvPr>
          <p:cNvGrpSpPr>
            <a:grpSpLocks/>
          </p:cNvGrpSpPr>
          <p:nvPr/>
        </p:nvGrpSpPr>
        <p:grpSpPr bwMode="auto">
          <a:xfrm>
            <a:off x="3351213" y="1987550"/>
            <a:ext cx="360362" cy="3151188"/>
            <a:chOff x="3515" y="845"/>
            <a:chExt cx="227" cy="453"/>
          </a:xfrm>
        </p:grpSpPr>
        <p:sp>
          <p:nvSpPr>
            <p:cNvPr id="8210" name="Line 90">
              <a:extLst>
                <a:ext uri="{FF2B5EF4-FFF2-40B4-BE49-F238E27FC236}">
                  <a16:creationId xmlns:a16="http://schemas.microsoft.com/office/drawing/2014/main" id="{6F416AD4-7522-CABF-2058-041D0DB354DC}"/>
                </a:ext>
              </a:extLst>
            </p:cNvPr>
            <p:cNvSpPr>
              <a:spLocks noChangeShapeType="1"/>
            </p:cNvSpPr>
            <p:nvPr/>
          </p:nvSpPr>
          <p:spPr bwMode="gray">
            <a:xfrm>
              <a:off x="3651" y="845"/>
              <a:ext cx="0" cy="45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1" name="Line 91">
              <a:extLst>
                <a:ext uri="{FF2B5EF4-FFF2-40B4-BE49-F238E27FC236}">
                  <a16:creationId xmlns:a16="http://schemas.microsoft.com/office/drawing/2014/main" id="{CEF75A20-70C2-631E-3375-535F03A87BF9}"/>
                </a:ext>
              </a:extLst>
            </p:cNvPr>
            <p:cNvSpPr>
              <a:spLocks noChangeShapeType="1"/>
            </p:cNvSpPr>
            <p:nvPr/>
          </p:nvSpPr>
          <p:spPr bwMode="gray">
            <a:xfrm>
              <a:off x="3651" y="845"/>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2" name="Line 92">
              <a:extLst>
                <a:ext uri="{FF2B5EF4-FFF2-40B4-BE49-F238E27FC236}">
                  <a16:creationId xmlns:a16="http://schemas.microsoft.com/office/drawing/2014/main" id="{75FD82A9-CA2C-FDA9-7CCE-0470CA30260B}"/>
                </a:ext>
              </a:extLst>
            </p:cNvPr>
            <p:cNvSpPr>
              <a:spLocks noChangeShapeType="1"/>
            </p:cNvSpPr>
            <p:nvPr/>
          </p:nvSpPr>
          <p:spPr bwMode="gray">
            <a:xfrm>
              <a:off x="3651" y="1298"/>
              <a:ext cx="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3" name="Line 93">
              <a:extLst>
                <a:ext uri="{FF2B5EF4-FFF2-40B4-BE49-F238E27FC236}">
                  <a16:creationId xmlns:a16="http://schemas.microsoft.com/office/drawing/2014/main" id="{95BFB5C1-1F8E-539E-10CC-73AD7234D28C}"/>
                </a:ext>
              </a:extLst>
            </p:cNvPr>
            <p:cNvSpPr>
              <a:spLocks noChangeShapeType="1"/>
            </p:cNvSpPr>
            <p:nvPr/>
          </p:nvSpPr>
          <p:spPr bwMode="gray">
            <a:xfrm>
              <a:off x="3515" y="1071"/>
              <a:ext cx="1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23915"/>
                                        </p:tgtEl>
                                        <p:attrNameLst>
                                          <p:attrName>style.visibility</p:attrName>
                                        </p:attrNameLst>
                                      </p:cBhvr>
                                      <p:to>
                                        <p:strVal val="visible"/>
                                      </p:to>
                                    </p:set>
                                    <p:animEffect transition="in" filter="slide(fromLeft)">
                                      <p:cBhvr>
                                        <p:cTn id="7" dur="500"/>
                                        <p:tgtEl>
                                          <p:spTgt spid="123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23993"/>
                                        </p:tgtEl>
                                        <p:attrNameLst>
                                          <p:attrName>style.visibility</p:attrName>
                                        </p:attrNameLst>
                                      </p:cBhvr>
                                      <p:to>
                                        <p:strVal val="visible"/>
                                      </p:to>
                                    </p:set>
                                    <p:animEffect transition="in" filter="slide(fromLeft)">
                                      <p:cBhvr>
                                        <p:cTn id="12" dur="1000"/>
                                        <p:tgtEl>
                                          <p:spTgt spid="123993"/>
                                        </p:tgtEl>
                                      </p:cBhvr>
                                    </p:animEffect>
                                  </p:childTnLst>
                                </p:cTn>
                              </p:par>
                              <p:par>
                                <p:cTn id="13" presetID="12" presetClass="entr" presetSubtype="8" fill="hold" nodeType="withEffect">
                                  <p:stCondLst>
                                    <p:cond delay="0"/>
                                  </p:stCondLst>
                                  <p:childTnLst>
                                    <p:set>
                                      <p:cBhvr>
                                        <p:cTn id="14" dur="1" fill="hold">
                                          <p:stCondLst>
                                            <p:cond delay="0"/>
                                          </p:stCondLst>
                                        </p:cTn>
                                        <p:tgtEl>
                                          <p:spTgt spid="123916"/>
                                        </p:tgtEl>
                                        <p:attrNameLst>
                                          <p:attrName>style.visibility</p:attrName>
                                        </p:attrNameLst>
                                      </p:cBhvr>
                                      <p:to>
                                        <p:strVal val="visible"/>
                                      </p:to>
                                    </p:set>
                                    <p:animEffect transition="in" filter="slide(fromLeft)">
                                      <p:cBhvr>
                                        <p:cTn id="15" dur="1000"/>
                                        <p:tgtEl>
                                          <p:spTgt spid="123916"/>
                                        </p:tgtEl>
                                      </p:cBhvr>
                                    </p:animEffect>
                                  </p:childTnLst>
                                </p:cTn>
                              </p:par>
                              <p:par>
                                <p:cTn id="16" presetID="12" presetClass="entr" presetSubtype="8" fill="hold" nodeType="withEffect">
                                  <p:stCondLst>
                                    <p:cond delay="0"/>
                                  </p:stCondLst>
                                  <p:childTnLst>
                                    <p:set>
                                      <p:cBhvr>
                                        <p:cTn id="17" dur="1" fill="hold">
                                          <p:stCondLst>
                                            <p:cond delay="0"/>
                                          </p:stCondLst>
                                        </p:cTn>
                                        <p:tgtEl>
                                          <p:spTgt spid="123991"/>
                                        </p:tgtEl>
                                        <p:attrNameLst>
                                          <p:attrName>style.visibility</p:attrName>
                                        </p:attrNameLst>
                                      </p:cBhvr>
                                      <p:to>
                                        <p:strVal val="visible"/>
                                      </p:to>
                                    </p:set>
                                    <p:animEffect transition="in" filter="slide(fromLeft)">
                                      <p:cBhvr>
                                        <p:cTn id="18" dur="1000"/>
                                        <p:tgtEl>
                                          <p:spTgt spid="123991"/>
                                        </p:tgtEl>
                                      </p:cBhvr>
                                    </p:animEffect>
                                  </p:childTnLst>
                                </p:cTn>
                              </p:par>
                              <p:par>
                                <p:cTn id="19" presetID="12" presetClass="entr" presetSubtype="8" fill="hold" nodeType="withEffect">
                                  <p:stCondLst>
                                    <p:cond delay="0"/>
                                  </p:stCondLst>
                                  <p:childTnLst>
                                    <p:set>
                                      <p:cBhvr>
                                        <p:cTn id="20" dur="1" fill="hold">
                                          <p:stCondLst>
                                            <p:cond delay="0"/>
                                          </p:stCondLst>
                                        </p:cTn>
                                        <p:tgtEl>
                                          <p:spTgt spid="123992"/>
                                        </p:tgtEl>
                                        <p:attrNameLst>
                                          <p:attrName>style.visibility</p:attrName>
                                        </p:attrNameLst>
                                      </p:cBhvr>
                                      <p:to>
                                        <p:strVal val="visible"/>
                                      </p:to>
                                    </p:set>
                                    <p:animEffect transition="in" filter="slide(fromLeft)">
                                      <p:cBhvr>
                                        <p:cTn id="21" dur="1000"/>
                                        <p:tgtEl>
                                          <p:spTgt spid="1239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nodeType="clickEffect">
                                  <p:stCondLst>
                                    <p:cond delay="0"/>
                                  </p:stCondLst>
                                  <p:childTnLst>
                                    <p:set>
                                      <p:cBhvr>
                                        <p:cTn id="25" dur="1" fill="hold">
                                          <p:stCondLst>
                                            <p:cond delay="0"/>
                                          </p:stCondLst>
                                        </p:cTn>
                                        <p:tgtEl>
                                          <p:spTgt spid="123971"/>
                                        </p:tgtEl>
                                        <p:attrNameLst>
                                          <p:attrName>style.visibility</p:attrName>
                                        </p:attrNameLst>
                                      </p:cBhvr>
                                      <p:to>
                                        <p:strVal val="visible"/>
                                      </p:to>
                                    </p:set>
                                    <p:animEffect transition="in" filter="slide(fromLeft)">
                                      <p:cBhvr>
                                        <p:cTn id="26" dur="1000"/>
                                        <p:tgtEl>
                                          <p:spTgt spid="123971"/>
                                        </p:tgtEl>
                                      </p:cBhvr>
                                    </p:animEffect>
                                  </p:childTnLst>
                                </p:cTn>
                              </p:par>
                              <p:par>
                                <p:cTn id="27" presetID="12" presetClass="entr" presetSubtype="8" fill="hold" nodeType="withEffect">
                                  <p:stCondLst>
                                    <p:cond delay="0"/>
                                  </p:stCondLst>
                                  <p:childTnLst>
                                    <p:set>
                                      <p:cBhvr>
                                        <p:cTn id="28" dur="1" fill="hold">
                                          <p:stCondLst>
                                            <p:cond delay="0"/>
                                          </p:stCondLst>
                                        </p:cTn>
                                        <p:tgtEl>
                                          <p:spTgt spid="123907"/>
                                        </p:tgtEl>
                                        <p:attrNameLst>
                                          <p:attrName>style.visibility</p:attrName>
                                        </p:attrNameLst>
                                      </p:cBhvr>
                                      <p:to>
                                        <p:strVal val="visible"/>
                                      </p:to>
                                    </p:set>
                                    <p:animEffect transition="in" filter="slide(fromLeft)">
                                      <p:cBhvr>
                                        <p:cTn id="29" dur="1000"/>
                                        <p:tgtEl>
                                          <p:spTgt spid="123907"/>
                                        </p:tgtEl>
                                      </p:cBhvr>
                                    </p:animEffect>
                                  </p:childTnLst>
                                </p:cTn>
                              </p:par>
                              <p:par>
                                <p:cTn id="30" presetID="12" presetClass="entr" presetSubtype="8" fill="hold" nodeType="withEffect">
                                  <p:stCondLst>
                                    <p:cond delay="0"/>
                                  </p:stCondLst>
                                  <p:childTnLst>
                                    <p:set>
                                      <p:cBhvr>
                                        <p:cTn id="31" dur="1" fill="hold">
                                          <p:stCondLst>
                                            <p:cond delay="0"/>
                                          </p:stCondLst>
                                        </p:cTn>
                                        <p:tgtEl>
                                          <p:spTgt spid="123923"/>
                                        </p:tgtEl>
                                        <p:attrNameLst>
                                          <p:attrName>style.visibility</p:attrName>
                                        </p:attrNameLst>
                                      </p:cBhvr>
                                      <p:to>
                                        <p:strVal val="visible"/>
                                      </p:to>
                                    </p:set>
                                    <p:animEffect transition="in" filter="slide(fromLeft)">
                                      <p:cBhvr>
                                        <p:cTn id="32" dur="1000"/>
                                        <p:tgtEl>
                                          <p:spTgt spid="1239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nodeType="clickEffect">
                                  <p:stCondLst>
                                    <p:cond delay="0"/>
                                  </p:stCondLst>
                                  <p:childTnLst>
                                    <p:set>
                                      <p:cBhvr>
                                        <p:cTn id="36" dur="1" fill="hold">
                                          <p:stCondLst>
                                            <p:cond delay="0"/>
                                          </p:stCondLst>
                                        </p:cTn>
                                        <p:tgtEl>
                                          <p:spTgt spid="123976"/>
                                        </p:tgtEl>
                                        <p:attrNameLst>
                                          <p:attrName>style.visibility</p:attrName>
                                        </p:attrNameLst>
                                      </p:cBhvr>
                                      <p:to>
                                        <p:strVal val="visible"/>
                                      </p:to>
                                    </p:set>
                                    <p:animEffect transition="in" filter="slide(fromLeft)">
                                      <p:cBhvr>
                                        <p:cTn id="37" dur="1000"/>
                                        <p:tgtEl>
                                          <p:spTgt spid="123976"/>
                                        </p:tgtEl>
                                      </p:cBhvr>
                                    </p:animEffect>
                                  </p:childTnLst>
                                </p:cTn>
                              </p:par>
                              <p:par>
                                <p:cTn id="38" presetID="12" presetClass="entr" presetSubtype="8" fill="hold" nodeType="withEffect">
                                  <p:stCondLst>
                                    <p:cond delay="0"/>
                                  </p:stCondLst>
                                  <p:childTnLst>
                                    <p:set>
                                      <p:cBhvr>
                                        <p:cTn id="39" dur="1" fill="hold">
                                          <p:stCondLst>
                                            <p:cond delay="0"/>
                                          </p:stCondLst>
                                        </p:cTn>
                                        <p:tgtEl>
                                          <p:spTgt spid="123920"/>
                                        </p:tgtEl>
                                        <p:attrNameLst>
                                          <p:attrName>style.visibility</p:attrName>
                                        </p:attrNameLst>
                                      </p:cBhvr>
                                      <p:to>
                                        <p:strVal val="visible"/>
                                      </p:to>
                                    </p:set>
                                    <p:animEffect transition="in" filter="slide(fromLeft)">
                                      <p:cBhvr>
                                        <p:cTn id="40" dur="1000"/>
                                        <p:tgtEl>
                                          <p:spTgt spid="123920"/>
                                        </p:tgtEl>
                                      </p:cBhvr>
                                    </p:animEffect>
                                  </p:childTnLst>
                                </p:cTn>
                              </p:par>
                              <p:par>
                                <p:cTn id="41" presetID="12" presetClass="entr" presetSubtype="8" fill="hold" nodeType="withEffect">
                                  <p:stCondLst>
                                    <p:cond delay="0"/>
                                  </p:stCondLst>
                                  <p:childTnLst>
                                    <p:set>
                                      <p:cBhvr>
                                        <p:cTn id="42" dur="1" fill="hold">
                                          <p:stCondLst>
                                            <p:cond delay="0"/>
                                          </p:stCondLst>
                                        </p:cTn>
                                        <p:tgtEl>
                                          <p:spTgt spid="123908"/>
                                        </p:tgtEl>
                                        <p:attrNameLst>
                                          <p:attrName>style.visibility</p:attrName>
                                        </p:attrNameLst>
                                      </p:cBhvr>
                                      <p:to>
                                        <p:strVal val="visible"/>
                                      </p:to>
                                    </p:set>
                                    <p:animEffect transition="in" filter="slide(fromLeft)">
                                      <p:cBhvr>
                                        <p:cTn id="43" dur="1000"/>
                                        <p:tgtEl>
                                          <p:spTgt spid="12390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8" fill="hold" nodeType="clickEffect">
                                  <p:stCondLst>
                                    <p:cond delay="0"/>
                                  </p:stCondLst>
                                  <p:childTnLst>
                                    <p:set>
                                      <p:cBhvr>
                                        <p:cTn id="47" dur="1" fill="hold">
                                          <p:stCondLst>
                                            <p:cond delay="0"/>
                                          </p:stCondLst>
                                        </p:cTn>
                                        <p:tgtEl>
                                          <p:spTgt spid="123983"/>
                                        </p:tgtEl>
                                        <p:attrNameLst>
                                          <p:attrName>style.visibility</p:attrName>
                                        </p:attrNameLst>
                                      </p:cBhvr>
                                      <p:to>
                                        <p:strVal val="visible"/>
                                      </p:to>
                                    </p:set>
                                    <p:animEffect transition="in" filter="slide(fromLeft)">
                                      <p:cBhvr>
                                        <p:cTn id="48" dur="1000"/>
                                        <p:tgtEl>
                                          <p:spTgt spid="12398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8" fill="hold" nodeType="clickEffect">
                                  <p:stCondLst>
                                    <p:cond delay="0"/>
                                  </p:stCondLst>
                                  <p:childTnLst>
                                    <p:set>
                                      <p:cBhvr>
                                        <p:cTn id="52" dur="1" fill="hold">
                                          <p:stCondLst>
                                            <p:cond delay="0"/>
                                          </p:stCondLst>
                                        </p:cTn>
                                        <p:tgtEl>
                                          <p:spTgt spid="123990"/>
                                        </p:tgtEl>
                                        <p:attrNameLst>
                                          <p:attrName>style.visibility</p:attrName>
                                        </p:attrNameLst>
                                      </p:cBhvr>
                                      <p:to>
                                        <p:strVal val="visible"/>
                                      </p:to>
                                    </p:set>
                                    <p:animEffect transition="in" filter="slide(fromLeft)">
                                      <p:cBhvr>
                                        <p:cTn id="53" dur="1000"/>
                                        <p:tgtEl>
                                          <p:spTgt spid="123990"/>
                                        </p:tgtEl>
                                      </p:cBhvr>
                                    </p:animEffect>
                                  </p:childTnLst>
                                </p:cTn>
                              </p:par>
                              <p:par>
                                <p:cTn id="54" presetID="12" presetClass="entr" presetSubtype="8" fill="hold" nodeType="withEffect">
                                  <p:stCondLst>
                                    <p:cond delay="0"/>
                                  </p:stCondLst>
                                  <p:childTnLst>
                                    <p:set>
                                      <p:cBhvr>
                                        <p:cTn id="55" dur="1" fill="hold">
                                          <p:stCondLst>
                                            <p:cond delay="0"/>
                                          </p:stCondLst>
                                        </p:cTn>
                                        <p:tgtEl>
                                          <p:spTgt spid="123909"/>
                                        </p:tgtEl>
                                        <p:attrNameLst>
                                          <p:attrName>style.visibility</p:attrName>
                                        </p:attrNameLst>
                                      </p:cBhvr>
                                      <p:to>
                                        <p:strVal val="visible"/>
                                      </p:to>
                                    </p:set>
                                    <p:animEffect transition="in" filter="slide(fromLeft)">
                                      <p:cBhvr>
                                        <p:cTn id="56" dur="1000"/>
                                        <p:tgtEl>
                                          <p:spTgt spid="123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nimBg="1"/>
      <p:bldP spid="123908" grpId="0" animBg="1"/>
      <p:bldP spid="123909" grpId="0" animBg="1"/>
      <p:bldP spid="123915" grpId="0" animBg="1"/>
      <p:bldP spid="123916" grpId="0" animBg="1"/>
      <p:bldP spid="123991" grpId="0" animBg="1"/>
      <p:bldP spid="12399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1175EF29-3D5C-0E2C-DA6E-E2F74A5317B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55C45CC-0EA8-E242-A4C9-3C0B64611808}" type="slidenum">
              <a:rPr kumimoji="0" lang="en-US" altLang="zh-CN" sz="1000">
                <a:solidFill>
                  <a:schemeClr val="bg2"/>
                </a:solidFill>
                <a:ea typeface="华文行楷" panose="02010800040101010101" pitchFamily="2" charset="-122"/>
              </a:rPr>
              <a:pPr>
                <a:spcBef>
                  <a:spcPct val="0"/>
                </a:spcBef>
                <a:buClrTx/>
                <a:buSzTx/>
                <a:buFontTx/>
                <a:buNone/>
              </a:pPr>
              <a:t>40</a:t>
            </a:fld>
            <a:endParaRPr kumimoji="0" lang="en-US" altLang="zh-CN" sz="1000">
              <a:solidFill>
                <a:schemeClr val="bg2"/>
              </a:solidFill>
              <a:ea typeface="华文行楷" panose="02010800040101010101" pitchFamily="2" charset="-122"/>
            </a:endParaRPr>
          </a:p>
        </p:txBody>
      </p:sp>
      <p:sp>
        <p:nvSpPr>
          <p:cNvPr id="47107" name="Rectangle 2">
            <a:extLst>
              <a:ext uri="{FF2B5EF4-FFF2-40B4-BE49-F238E27FC236}">
                <a16:creationId xmlns:a16="http://schemas.microsoft.com/office/drawing/2014/main" id="{8EC8C35A-CEB1-6EA6-CE8D-E9DAA805137C}"/>
              </a:ext>
            </a:extLst>
          </p:cNvPr>
          <p:cNvSpPr>
            <a:spLocks noGrp="1" noChangeArrowheads="1"/>
          </p:cNvSpPr>
          <p:nvPr>
            <p:ph type="title"/>
          </p:nvPr>
        </p:nvSpPr>
        <p:spPr/>
        <p:txBody>
          <a:bodyPr/>
          <a:lstStyle/>
          <a:p>
            <a:pPr eaLnBrk="1" hangingPunct="1"/>
            <a:r>
              <a:rPr lang="zh-CN" altLang="en-US"/>
              <a:t>偿债能力分析指标</a:t>
            </a:r>
          </a:p>
        </p:txBody>
      </p:sp>
      <p:sp>
        <p:nvSpPr>
          <p:cNvPr id="188419" name="Rectangle 3">
            <a:extLst>
              <a:ext uri="{FF2B5EF4-FFF2-40B4-BE49-F238E27FC236}">
                <a16:creationId xmlns:a16="http://schemas.microsoft.com/office/drawing/2014/main" id="{11B57FC4-55C1-5444-CEF7-333D8CDAB2DB}"/>
              </a:ext>
            </a:extLst>
          </p:cNvPr>
          <p:cNvSpPr>
            <a:spLocks noChangeArrowheads="1"/>
          </p:cNvSpPr>
          <p:nvPr/>
        </p:nvSpPr>
        <p:spPr bwMode="auto">
          <a:xfrm>
            <a:off x="1107017" y="1966930"/>
            <a:ext cx="9894528" cy="1047979"/>
          </a:xfrm>
          <a:prstGeom prst="rect">
            <a:avLst/>
          </a:prstGeom>
          <a:gradFill rotWithShape="1">
            <a:gsLst>
              <a:gs pos="0">
                <a:srgbClr val="EEECF0"/>
              </a:gs>
              <a:gs pos="50000">
                <a:srgbClr val="FDFDFD"/>
              </a:gs>
              <a:gs pos="100000">
                <a:srgbClr val="EEECF0"/>
              </a:gs>
            </a:gsLst>
            <a:lin ang="5400000" scaled="1"/>
          </a:gradFill>
          <a:ln>
            <a:noFill/>
          </a:ln>
          <a:effectLst/>
          <a:extLst>
            <a:ext uri="{91240B29-F687-4F45-9708-019B960494DF}">
              <a14:hiddenLine xmlns:a14="http://schemas.microsoft.com/office/drawing/2010/main" w="57150" algn="ctr">
                <a:solidFill>
                  <a:srgbClr val="B5C5C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SzTx/>
              <a:buFontTx/>
              <a:buNone/>
            </a:pPr>
            <a:r>
              <a:rPr kumimoji="0" lang="en-US" altLang="zh-CN" sz="1800" b="1" dirty="0">
                <a:solidFill>
                  <a:schemeClr val="tx1"/>
                </a:solidFill>
                <a:ea typeface="幼圆" pitchFamily="49" charset="-122"/>
              </a:rPr>
              <a:t> </a:t>
            </a:r>
            <a:r>
              <a:rPr kumimoji="0" lang="zh-CN" altLang="en-US" sz="2200" b="1" dirty="0">
                <a:solidFill>
                  <a:schemeClr val="tx1"/>
                </a:solidFill>
                <a:ea typeface="幼圆" pitchFamily="49" charset="-122"/>
              </a:rPr>
              <a:t>偿债备付率指项目在借款偿还期内，各年可用于还本付息的资金与当期应还本付息金额的比值。</a:t>
            </a:r>
          </a:p>
        </p:txBody>
      </p:sp>
      <p:sp>
        <p:nvSpPr>
          <p:cNvPr id="188420" name="Rectangle 4">
            <a:extLst>
              <a:ext uri="{FF2B5EF4-FFF2-40B4-BE49-F238E27FC236}">
                <a16:creationId xmlns:a16="http://schemas.microsoft.com/office/drawing/2014/main" id="{8053ADE0-AA09-32AB-5E9C-58AE9BB81FE2}"/>
              </a:ext>
            </a:extLst>
          </p:cNvPr>
          <p:cNvSpPr>
            <a:spLocks noChangeArrowheads="1"/>
          </p:cNvSpPr>
          <p:nvPr/>
        </p:nvSpPr>
        <p:spPr bwMode="auto">
          <a:xfrm>
            <a:off x="911225" y="1356086"/>
            <a:ext cx="31686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400" b="1" dirty="0">
                <a:latin typeface="幼圆" pitchFamily="49" charset="-122"/>
                <a:ea typeface="幼圆" pitchFamily="49" charset="-122"/>
              </a:rPr>
              <a:t>2.</a:t>
            </a:r>
            <a:r>
              <a:rPr lang="zh-CN" altLang="en-US" sz="2400" b="1" dirty="0">
                <a:latin typeface="幼圆" pitchFamily="49" charset="-122"/>
                <a:ea typeface="幼圆" pitchFamily="49" charset="-122"/>
              </a:rPr>
              <a:t>偿债备付率</a:t>
            </a:r>
            <a:r>
              <a:rPr lang="en-US" altLang="zh-CN" sz="2400" b="1" dirty="0">
                <a:latin typeface="幼圆" pitchFamily="49" charset="-122"/>
                <a:ea typeface="幼圆" pitchFamily="49" charset="-122"/>
              </a:rPr>
              <a:t>(DSCR)</a:t>
            </a:r>
          </a:p>
        </p:txBody>
      </p:sp>
      <p:sp>
        <p:nvSpPr>
          <p:cNvPr id="188421" name="Rectangle 5">
            <a:extLst>
              <a:ext uri="{FF2B5EF4-FFF2-40B4-BE49-F238E27FC236}">
                <a16:creationId xmlns:a16="http://schemas.microsoft.com/office/drawing/2014/main" id="{16C3B45D-A0AB-0AC8-1F02-38C2D114B200}"/>
              </a:ext>
            </a:extLst>
          </p:cNvPr>
          <p:cNvSpPr>
            <a:spLocks noChangeArrowheads="1"/>
          </p:cNvSpPr>
          <p:nvPr/>
        </p:nvSpPr>
        <p:spPr bwMode="gray">
          <a:xfrm>
            <a:off x="2493170" y="5185387"/>
            <a:ext cx="7454900" cy="874407"/>
          </a:xfrm>
          <a:prstGeom prst="rect">
            <a:avLst/>
          </a:prstGeom>
          <a:solidFill>
            <a:srgbClr val="FFFFCC"/>
          </a:solidFill>
          <a:ln w="38100" algn="ctr">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1800" b="1" dirty="0">
                <a:solidFill>
                  <a:schemeClr val="tx1"/>
                </a:solidFill>
                <a:latin typeface="幼圆" pitchFamily="49" charset="-122"/>
                <a:ea typeface="幼圆" pitchFamily="49" charset="-122"/>
              </a:rPr>
              <a:t>可用于还本付息额包括折旧、摊销、税后利润和其他收益等；</a:t>
            </a:r>
          </a:p>
          <a:p>
            <a:pPr eaLnBrk="1" hangingPunct="1">
              <a:lnSpc>
                <a:spcPct val="150000"/>
              </a:lnSpc>
              <a:spcBef>
                <a:spcPct val="0"/>
              </a:spcBef>
              <a:buClrTx/>
              <a:buSzTx/>
              <a:buFontTx/>
              <a:buNone/>
            </a:pPr>
            <a:r>
              <a:rPr lang="zh-CN" altLang="en-US" sz="1800" b="1" dirty="0">
                <a:solidFill>
                  <a:schemeClr val="tx1"/>
                </a:solidFill>
                <a:latin typeface="幼圆" pitchFamily="49" charset="-122"/>
                <a:ea typeface="幼圆" pitchFamily="49" charset="-122"/>
              </a:rPr>
              <a:t>当期应还本付息额包括当期还本金额及计入总成本的全部利息。</a:t>
            </a:r>
          </a:p>
        </p:txBody>
      </p:sp>
      <p:graphicFrame>
        <p:nvGraphicFramePr>
          <p:cNvPr id="188422" name="Object 6">
            <a:extLst>
              <a:ext uri="{FF2B5EF4-FFF2-40B4-BE49-F238E27FC236}">
                <a16:creationId xmlns:a16="http://schemas.microsoft.com/office/drawing/2014/main" id="{FB4021D0-3E58-4041-E558-CD687A5CDD03}"/>
              </a:ext>
            </a:extLst>
          </p:cNvPr>
          <p:cNvGraphicFramePr>
            <a:graphicFrameLocks noChangeAspect="1"/>
          </p:cNvGraphicFramePr>
          <p:nvPr>
            <p:extLst>
              <p:ext uri="{D42A27DB-BD31-4B8C-83A1-F6EECF244321}">
                <p14:modId xmlns:p14="http://schemas.microsoft.com/office/powerpoint/2010/main" val="3207690045"/>
              </p:ext>
            </p:extLst>
          </p:nvPr>
        </p:nvGraphicFramePr>
        <p:xfrm>
          <a:off x="2557657" y="3312494"/>
          <a:ext cx="6958597" cy="823524"/>
        </p:xfrm>
        <a:graphic>
          <a:graphicData uri="http://schemas.openxmlformats.org/presentationml/2006/ole">
            <mc:AlternateContent xmlns:mc="http://schemas.openxmlformats.org/markup-compatibility/2006">
              <mc:Choice xmlns:v="urn:schemas-microsoft-com:vml" Requires="v">
                <p:oleObj name="公式" r:id="rId2" imgW="83388200" imgH="9944100" progId="Equation.3">
                  <p:embed/>
                </p:oleObj>
              </mc:Choice>
              <mc:Fallback>
                <p:oleObj name="公式" r:id="rId2" imgW="83388200" imgH="99441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657" y="3312494"/>
                        <a:ext cx="6958597" cy="823524"/>
                      </a:xfrm>
                      <a:prstGeom prst="rect">
                        <a:avLst/>
                      </a:prstGeom>
                      <a:gradFill rotWithShape="1">
                        <a:gsLst>
                          <a:gs pos="0">
                            <a:srgbClr val="D1F4FB"/>
                          </a:gs>
                          <a:gs pos="100000">
                            <a:srgbClr val="96ADB8"/>
                          </a:gs>
                        </a:gsLst>
                        <a:lin ang="18900000" scaled="1"/>
                      </a:gradFill>
                      <a:ln>
                        <a:noFill/>
                      </a:ln>
                      <a:effectLst/>
                    </p:spPr>
                  </p:pic>
                </p:oleObj>
              </mc:Fallback>
            </mc:AlternateContent>
          </a:graphicData>
        </a:graphic>
      </p:graphicFrame>
      <p:sp>
        <p:nvSpPr>
          <p:cNvPr id="188423" name="Text Box 7">
            <a:extLst>
              <a:ext uri="{FF2B5EF4-FFF2-40B4-BE49-F238E27FC236}">
                <a16:creationId xmlns:a16="http://schemas.microsoft.com/office/drawing/2014/main" id="{76D599A2-A020-E753-5D49-A3A7C80AF09C}"/>
              </a:ext>
            </a:extLst>
          </p:cNvPr>
          <p:cNvSpPr txBox="1">
            <a:spLocks noChangeArrowheads="1"/>
          </p:cNvSpPr>
          <p:nvPr/>
        </p:nvSpPr>
        <p:spPr bwMode="gray">
          <a:xfrm>
            <a:off x="2348835" y="4477024"/>
            <a:ext cx="69193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000" b="1" dirty="0">
                <a:solidFill>
                  <a:schemeClr val="tx1"/>
                </a:solidFill>
                <a:latin typeface="幼圆" pitchFamily="49" charset="-122"/>
                <a:ea typeface="幼圆" pitchFamily="49" charset="-122"/>
              </a:rPr>
              <a:t>注：</a:t>
            </a:r>
            <a:r>
              <a:rPr kumimoji="0" lang="en-US" altLang="zh-CN" sz="2000" b="1" dirty="0">
                <a:solidFill>
                  <a:schemeClr val="tx1"/>
                </a:solidFill>
                <a:latin typeface="幼圆" pitchFamily="49" charset="-122"/>
                <a:ea typeface="幼圆" pitchFamily="49" charset="-122"/>
              </a:rPr>
              <a:t>EBITDA</a:t>
            </a:r>
            <a:r>
              <a:rPr kumimoji="0" lang="zh-CN" altLang="en-US" sz="2000" b="1" dirty="0">
                <a:solidFill>
                  <a:schemeClr val="tx1"/>
                </a:solidFill>
                <a:latin typeface="幼圆" pitchFamily="49" charset="-122"/>
                <a:ea typeface="幼圆" pitchFamily="49" charset="-122"/>
              </a:rPr>
              <a:t>为息税前利润加折旧和摊销；</a:t>
            </a:r>
            <a:r>
              <a:rPr kumimoji="0" lang="en-US" altLang="zh-CN" sz="2000" b="1" dirty="0">
                <a:solidFill>
                  <a:schemeClr val="tx1"/>
                </a:solidFill>
                <a:latin typeface="幼圆" pitchFamily="49" charset="-122"/>
                <a:ea typeface="幼圆" pitchFamily="49" charset="-122"/>
              </a:rPr>
              <a:t>T</a:t>
            </a:r>
            <a:r>
              <a:rPr kumimoji="0" lang="en-US" altLang="zh-CN" sz="2000" b="1" baseline="-25000" dirty="0">
                <a:solidFill>
                  <a:schemeClr val="tx1"/>
                </a:solidFill>
                <a:latin typeface="幼圆" pitchFamily="49" charset="-122"/>
                <a:ea typeface="幼圆" pitchFamily="49" charset="-122"/>
              </a:rPr>
              <a:t>AX</a:t>
            </a:r>
            <a:r>
              <a:rPr kumimoji="0" lang="zh-CN" altLang="en-US" sz="2000" b="1" dirty="0">
                <a:solidFill>
                  <a:schemeClr val="tx1"/>
                </a:solidFill>
                <a:latin typeface="幼圆" pitchFamily="49" charset="-122"/>
                <a:ea typeface="幼圆" pitchFamily="49" charset="-122"/>
              </a:rPr>
              <a:t>为企业所得税</a:t>
            </a:r>
          </a:p>
        </p:txBody>
      </p:sp>
    </p:spTree>
  </p:cSld>
  <p:clrMapOvr>
    <a:masterClrMapping/>
  </p:clrMapOvr>
  <p:transition spd="slow">
    <p:pull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561B73C7-CDFD-1EBA-5895-67672642335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96AE617-580C-534D-BFF4-FBF75CD9BA25}" type="slidenum">
              <a:rPr kumimoji="0" lang="en-US" altLang="zh-CN" sz="1000">
                <a:solidFill>
                  <a:schemeClr val="bg2"/>
                </a:solidFill>
                <a:ea typeface="华文行楷" panose="02010800040101010101" pitchFamily="2" charset="-122"/>
              </a:rPr>
              <a:pPr>
                <a:spcBef>
                  <a:spcPct val="0"/>
                </a:spcBef>
                <a:buClrTx/>
                <a:buSzTx/>
                <a:buFontTx/>
                <a:buNone/>
              </a:pPr>
              <a:t>41</a:t>
            </a:fld>
            <a:endParaRPr kumimoji="0" lang="en-US" altLang="zh-CN" sz="1000">
              <a:solidFill>
                <a:schemeClr val="bg2"/>
              </a:solidFill>
              <a:ea typeface="华文行楷" panose="02010800040101010101" pitchFamily="2" charset="-122"/>
            </a:endParaRPr>
          </a:p>
        </p:txBody>
      </p:sp>
      <p:sp>
        <p:nvSpPr>
          <p:cNvPr id="48131" name="Rectangle 2">
            <a:extLst>
              <a:ext uri="{FF2B5EF4-FFF2-40B4-BE49-F238E27FC236}">
                <a16:creationId xmlns:a16="http://schemas.microsoft.com/office/drawing/2014/main" id="{AF64F6C0-8B1F-FA1E-9511-54479462B3A0}"/>
              </a:ext>
            </a:extLst>
          </p:cNvPr>
          <p:cNvSpPr>
            <a:spLocks noGrp="1" noChangeArrowheads="1"/>
          </p:cNvSpPr>
          <p:nvPr>
            <p:ph type="title"/>
          </p:nvPr>
        </p:nvSpPr>
        <p:spPr/>
        <p:txBody>
          <a:bodyPr/>
          <a:lstStyle/>
          <a:p>
            <a:pPr eaLnBrk="1" hangingPunct="1"/>
            <a:r>
              <a:rPr lang="zh-CN" altLang="en-US"/>
              <a:t>偿债能力分析指标</a:t>
            </a:r>
          </a:p>
        </p:txBody>
      </p:sp>
      <p:sp>
        <p:nvSpPr>
          <p:cNvPr id="189443" name="Text Box 3">
            <a:extLst>
              <a:ext uri="{FF2B5EF4-FFF2-40B4-BE49-F238E27FC236}">
                <a16:creationId xmlns:a16="http://schemas.microsoft.com/office/drawing/2014/main" id="{803E3078-58FF-3E88-7D86-FFE2DB99091A}"/>
              </a:ext>
            </a:extLst>
          </p:cNvPr>
          <p:cNvSpPr txBox="1">
            <a:spLocks noChangeArrowheads="1"/>
          </p:cNvSpPr>
          <p:nvPr/>
        </p:nvSpPr>
        <p:spPr bwMode="auto">
          <a:xfrm>
            <a:off x="1992314" y="1719264"/>
            <a:ext cx="7775575" cy="3140075"/>
          </a:xfrm>
          <a:prstGeom prst="rect">
            <a:avLst/>
          </a:prstGeom>
          <a:gradFill rotWithShape="1">
            <a:gsLst>
              <a:gs pos="0">
                <a:srgbClr val="D1F4FB"/>
              </a:gs>
              <a:gs pos="100000">
                <a:srgbClr val="96ADB8"/>
              </a:gs>
            </a:gsLst>
            <a:lin ang="18900000" scaled="1"/>
          </a:gradFill>
          <a:ln w="9525">
            <a:miter lim="800000"/>
            <a:headEnd/>
            <a:tailEnd/>
          </a:ln>
          <a:effectLst/>
          <a:scene3d>
            <a:camera prst="legacyObliqueTopRight"/>
            <a:lightRig rig="legacyFlat3" dir="b"/>
          </a:scene3d>
          <a:sp3d extrusionH="100000" prstMaterial="legacyMatte">
            <a:bevelT w="13500" h="13500" prst="angle"/>
            <a:bevelB w="13500" h="13500" prst="angle"/>
            <a:extrusionClr>
              <a:srgbClr val="D1F4FB"/>
            </a:extrusionClr>
            <a:contourClr>
              <a:srgbClr val="D1F4FB"/>
            </a:contourClr>
          </a:sp3d>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flatTx/>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a:solidFill>
                  <a:schemeClr val="tx1"/>
                </a:solidFill>
                <a:ea typeface="幼圆" pitchFamily="49" charset="-122"/>
                <a:sym typeface="Wingdings" pitchFamily="2" charset="2"/>
              </a:rPr>
              <a:t>特点：</a:t>
            </a:r>
          </a:p>
          <a:p>
            <a:pPr algn="just" eaLnBrk="1" hangingPunct="1">
              <a:spcBef>
                <a:spcPct val="50000"/>
              </a:spcBef>
              <a:buClrTx/>
              <a:buSzPct val="70000"/>
              <a:buFont typeface="Wingdings" pitchFamily="2" charset="2"/>
              <a:buChar char="l"/>
            </a:pPr>
            <a:r>
              <a:rPr lang="zh-CN" altLang="en-US" sz="2000" b="1">
                <a:solidFill>
                  <a:schemeClr val="tx1"/>
                </a:solidFill>
                <a:ea typeface="幼圆" pitchFamily="49" charset="-122"/>
                <a:sym typeface="Wingdings" pitchFamily="2" charset="2"/>
              </a:rPr>
              <a:t>偿债</a:t>
            </a:r>
            <a:r>
              <a:rPr lang="zh-CN" altLang="en-US" sz="2000" b="1">
                <a:solidFill>
                  <a:schemeClr val="tx1"/>
                </a:solidFill>
                <a:ea typeface="幼圆" pitchFamily="49" charset="-122"/>
              </a:rPr>
              <a:t>备付率可以按年计算，也可以按项目的整个借款期计算。</a:t>
            </a:r>
          </a:p>
          <a:p>
            <a:pPr algn="just" eaLnBrk="1" hangingPunct="1">
              <a:spcBef>
                <a:spcPct val="50000"/>
              </a:spcBef>
              <a:buClrTx/>
              <a:buSzPct val="70000"/>
              <a:buFont typeface="Wingdings" pitchFamily="2" charset="2"/>
              <a:buChar char="l"/>
            </a:pPr>
            <a:r>
              <a:rPr lang="zh-CN" altLang="en-US" sz="2000" b="1">
                <a:solidFill>
                  <a:schemeClr val="tx1"/>
                </a:solidFill>
                <a:ea typeface="幼圆" pitchFamily="49" charset="-122"/>
              </a:rPr>
              <a:t>偿债备付率表示可用于还本付息的资金偿还借款本息的保证程度。</a:t>
            </a:r>
          </a:p>
          <a:p>
            <a:pPr algn="just" eaLnBrk="1" hangingPunct="1">
              <a:spcBef>
                <a:spcPct val="50000"/>
              </a:spcBef>
              <a:buClrTx/>
              <a:buSzPct val="70000"/>
              <a:buFont typeface="Wingdings" pitchFamily="2" charset="2"/>
              <a:buChar char="l"/>
            </a:pPr>
            <a:r>
              <a:rPr lang="zh-CN" altLang="en-US" sz="2000" b="1">
                <a:solidFill>
                  <a:schemeClr val="tx1"/>
                </a:solidFill>
                <a:ea typeface="幼圆" pitchFamily="49" charset="-122"/>
              </a:rPr>
              <a:t>正常情况应当不低于</a:t>
            </a:r>
            <a:r>
              <a:rPr lang="en-US" altLang="zh-CN" sz="2000" b="1">
                <a:solidFill>
                  <a:schemeClr val="tx1"/>
                </a:solidFill>
                <a:ea typeface="幼圆" pitchFamily="49" charset="-122"/>
              </a:rPr>
              <a:t>1.3</a:t>
            </a:r>
            <a:r>
              <a:rPr lang="zh-CN" altLang="en-US" sz="2000" b="1">
                <a:solidFill>
                  <a:schemeClr val="tx1"/>
                </a:solidFill>
                <a:ea typeface="幼圆" pitchFamily="49" charset="-122"/>
              </a:rPr>
              <a:t>，且越高越好。</a:t>
            </a:r>
          </a:p>
          <a:p>
            <a:pPr algn="just" eaLnBrk="1" hangingPunct="1">
              <a:spcBef>
                <a:spcPct val="50000"/>
              </a:spcBef>
              <a:buClrTx/>
              <a:buSzPct val="70000"/>
              <a:buFont typeface="Wingdings" pitchFamily="2" charset="2"/>
              <a:buChar char="l"/>
            </a:pPr>
            <a:r>
              <a:rPr lang="zh-CN" altLang="en-US" sz="2000" b="1">
                <a:solidFill>
                  <a:schemeClr val="tx1"/>
                </a:solidFill>
                <a:ea typeface="幼圆" pitchFamily="49" charset="-122"/>
              </a:rPr>
              <a:t>偿债备付率高，表明可用于还本付息的资金保障程度高。当指标小</a:t>
            </a:r>
          </a:p>
          <a:p>
            <a:pPr algn="just" eaLnBrk="1" hangingPunct="1">
              <a:spcBef>
                <a:spcPct val="50000"/>
              </a:spcBef>
              <a:buClrTx/>
              <a:buSzPct val="70000"/>
            </a:pPr>
            <a:r>
              <a:rPr lang="zh-CN" altLang="en-US" sz="2000" b="1">
                <a:solidFill>
                  <a:schemeClr val="tx1"/>
                </a:solidFill>
                <a:ea typeface="幼圆" pitchFamily="49" charset="-122"/>
              </a:rPr>
              <a:t>  于</a:t>
            </a:r>
            <a:r>
              <a:rPr lang="en-US" altLang="zh-CN" sz="2000" b="1">
                <a:solidFill>
                  <a:schemeClr val="tx1"/>
                </a:solidFill>
                <a:ea typeface="幼圆" pitchFamily="49" charset="-122"/>
              </a:rPr>
              <a:t>1</a:t>
            </a:r>
            <a:r>
              <a:rPr lang="zh-CN" altLang="en-US" sz="2000" b="1">
                <a:solidFill>
                  <a:schemeClr val="tx1"/>
                </a:solidFill>
                <a:ea typeface="幼圆" pitchFamily="49" charset="-122"/>
              </a:rPr>
              <a:t>时，表示当年资金来源不足以偿付当期债务，需要通过短期借</a:t>
            </a:r>
          </a:p>
          <a:p>
            <a:pPr algn="just" eaLnBrk="1" hangingPunct="1">
              <a:spcBef>
                <a:spcPct val="50000"/>
              </a:spcBef>
              <a:buClrTx/>
              <a:buSzPct val="70000"/>
            </a:pPr>
            <a:r>
              <a:rPr lang="zh-CN" altLang="en-US" sz="2000" b="1">
                <a:solidFill>
                  <a:schemeClr val="tx1"/>
                </a:solidFill>
                <a:ea typeface="幼圆" pitchFamily="49" charset="-122"/>
              </a:rPr>
              <a:t>  款偿付已到期债务。</a:t>
            </a:r>
          </a:p>
        </p:txBody>
      </p:sp>
      <p:sp>
        <p:nvSpPr>
          <p:cNvPr id="189444" name="AutoShape 4">
            <a:hlinkClick r:id="" action="ppaction://customshow?id=10&amp;return=true" highlightClick="1"/>
            <a:extLst>
              <a:ext uri="{FF2B5EF4-FFF2-40B4-BE49-F238E27FC236}">
                <a16:creationId xmlns:a16="http://schemas.microsoft.com/office/drawing/2014/main" id="{51BD64DE-E020-A580-E89A-304D367DE11B}"/>
              </a:ext>
            </a:extLst>
          </p:cNvPr>
          <p:cNvSpPr>
            <a:spLocks noChangeArrowheads="1"/>
          </p:cNvSpPr>
          <p:nvPr/>
        </p:nvSpPr>
        <p:spPr bwMode="auto">
          <a:xfrm>
            <a:off x="8472489" y="5464176"/>
            <a:ext cx="719137" cy="360363"/>
          </a:xfrm>
          <a:prstGeom prst="actionButtonBlank">
            <a:avLst/>
          </a:prstGeom>
          <a:solidFill>
            <a:srgbClr val="036D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bg1"/>
                </a:solidFill>
                <a:latin typeface="幼圆" pitchFamily="49" charset="-122"/>
                <a:ea typeface="幼圆" pitchFamily="49" charset="-122"/>
              </a:rPr>
              <a:t>例题</a:t>
            </a:r>
          </a:p>
        </p:txBody>
      </p:sp>
      <p:sp>
        <p:nvSpPr>
          <p:cNvPr id="189445" name="WordArt 5">
            <a:extLst>
              <a:ext uri="{FF2B5EF4-FFF2-40B4-BE49-F238E27FC236}">
                <a16:creationId xmlns:a16="http://schemas.microsoft.com/office/drawing/2014/main" id="{635337EE-3B40-76E0-A9AD-97FEF5496514}"/>
              </a:ext>
            </a:extLst>
          </p:cNvPr>
          <p:cNvSpPr>
            <a:spLocks noChangeArrowheads="1" noChangeShapeType="1" noTextEdit="1"/>
          </p:cNvSpPr>
          <p:nvPr/>
        </p:nvSpPr>
        <p:spPr bwMode="auto">
          <a:xfrm>
            <a:off x="2424113" y="5075239"/>
            <a:ext cx="1219200" cy="403225"/>
          </a:xfrm>
          <a:prstGeom prst="rect">
            <a:avLst/>
          </a:prstGeom>
        </p:spPr>
        <p:txBody>
          <a:bodyPr wrap="none" fromWordArt="1">
            <a:prstTxWarp prst="textPlain">
              <a:avLst>
                <a:gd name="adj" fmla="val 50000"/>
              </a:avLst>
            </a:prstTxWarp>
          </a:bodyPr>
          <a:lstStyle/>
          <a:p>
            <a:pPr algn="ctr"/>
            <a:r>
              <a:rPr lang="zh-CN" altLang="en-US" sz="4000" b="1" kern="10">
                <a:ln w="12700">
                  <a:solidFill>
                    <a:srgbClr val="EAEAEA"/>
                  </a:solidFill>
                  <a:round/>
                  <a:headEnd/>
                  <a:tailEnd/>
                </a:ln>
                <a:effectLst>
                  <a:outerShdw dist="35921" dir="2700000" sy="50000" kx="2115830" algn="bl" rotWithShape="0">
                    <a:srgbClr val="C0C0C0">
                      <a:alpha val="79999"/>
                    </a:srgbClr>
                  </a:outerShdw>
                </a:effectLst>
                <a:latin typeface="黑体" panose="02010609060101010101" pitchFamily="49" charset="-122"/>
                <a:ea typeface="黑体" panose="02010609060101010101" pitchFamily="49" charset="-122"/>
              </a:rPr>
              <a:t>看个例子</a:t>
            </a:r>
          </a:p>
        </p:txBody>
      </p:sp>
    </p:spTree>
  </p:cSld>
  <p:clrMapOvr>
    <a:masterClrMapping/>
  </p:clrMapOvr>
  <p:transition spd="slow">
    <p:pull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a:extLst>
              <a:ext uri="{FF2B5EF4-FFF2-40B4-BE49-F238E27FC236}">
                <a16:creationId xmlns:a16="http://schemas.microsoft.com/office/drawing/2014/main" id="{924CF1E9-7AE1-0585-261B-D7F3E4809E8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6A32707-7CFB-9942-AD1F-AB72E546F9E4}" type="slidenum">
              <a:rPr kumimoji="0" lang="en-US" altLang="zh-CN" sz="1000">
                <a:solidFill>
                  <a:schemeClr val="bg2"/>
                </a:solidFill>
                <a:ea typeface="华文行楷" panose="02010800040101010101" pitchFamily="2" charset="-122"/>
              </a:rPr>
              <a:pPr>
                <a:spcBef>
                  <a:spcPct val="0"/>
                </a:spcBef>
                <a:buClrTx/>
                <a:buSzTx/>
                <a:buFontTx/>
                <a:buNone/>
              </a:pPr>
              <a:t>42</a:t>
            </a:fld>
            <a:endParaRPr kumimoji="0" lang="en-US" altLang="zh-CN" sz="1000">
              <a:solidFill>
                <a:schemeClr val="bg2"/>
              </a:solidFill>
              <a:ea typeface="华文行楷" panose="02010800040101010101" pitchFamily="2" charset="-122"/>
            </a:endParaRPr>
          </a:p>
        </p:txBody>
      </p:sp>
      <p:sp>
        <p:nvSpPr>
          <p:cNvPr id="49155" name="Rectangle 2">
            <a:extLst>
              <a:ext uri="{FF2B5EF4-FFF2-40B4-BE49-F238E27FC236}">
                <a16:creationId xmlns:a16="http://schemas.microsoft.com/office/drawing/2014/main" id="{22CB937B-B9E6-1F37-3958-BE1B1A7FB9A6}"/>
              </a:ext>
            </a:extLst>
          </p:cNvPr>
          <p:cNvSpPr>
            <a:spLocks noGrp="1" noChangeArrowheads="1"/>
          </p:cNvSpPr>
          <p:nvPr>
            <p:ph type="title"/>
          </p:nvPr>
        </p:nvSpPr>
        <p:spPr/>
        <p:txBody>
          <a:bodyPr/>
          <a:lstStyle/>
          <a:p>
            <a:pPr eaLnBrk="1" hangingPunct="1"/>
            <a:r>
              <a:rPr lang="zh-CN" altLang="en-US"/>
              <a:t>偿债能力分析指标</a:t>
            </a:r>
          </a:p>
        </p:txBody>
      </p:sp>
      <p:sp>
        <p:nvSpPr>
          <p:cNvPr id="190467" name="Rectangle 3">
            <a:extLst>
              <a:ext uri="{FF2B5EF4-FFF2-40B4-BE49-F238E27FC236}">
                <a16:creationId xmlns:a16="http://schemas.microsoft.com/office/drawing/2014/main" id="{2B39BFDD-5D7E-6A7F-9CD5-79741A9F2C5C}"/>
              </a:ext>
            </a:extLst>
          </p:cNvPr>
          <p:cNvSpPr>
            <a:spLocks noChangeArrowheads="1"/>
          </p:cNvSpPr>
          <p:nvPr/>
        </p:nvSpPr>
        <p:spPr bwMode="auto">
          <a:xfrm>
            <a:off x="1415480" y="1912145"/>
            <a:ext cx="9271030"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2060575" indent="-2060575">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200" b="1" dirty="0">
                <a:latin typeface="幼圆" pitchFamily="49" charset="-122"/>
                <a:ea typeface="幼圆" pitchFamily="49" charset="-122"/>
              </a:rPr>
              <a:t>资产负债率</a:t>
            </a:r>
            <a:r>
              <a:rPr lang="en-US" altLang="zh-CN" sz="2200" b="1" dirty="0">
                <a:ea typeface="幼圆" pitchFamily="49" charset="-122"/>
              </a:rPr>
              <a:t>——</a:t>
            </a:r>
            <a:r>
              <a:rPr lang="zh-CN" altLang="en-US" sz="2200" b="1" dirty="0">
                <a:latin typeface="幼圆" pitchFamily="49" charset="-122"/>
                <a:ea typeface="幼圆" pitchFamily="49" charset="-122"/>
              </a:rPr>
              <a:t>反映项目各年所面临的财务风险程度及偿债能力的指标</a:t>
            </a:r>
          </a:p>
        </p:txBody>
      </p:sp>
      <p:sp>
        <p:nvSpPr>
          <p:cNvPr id="190468" name="Text Box 4">
            <a:extLst>
              <a:ext uri="{FF2B5EF4-FFF2-40B4-BE49-F238E27FC236}">
                <a16:creationId xmlns:a16="http://schemas.microsoft.com/office/drawing/2014/main" id="{FDE09DA5-59FF-2FAA-17F0-3999EAF4C5F6}"/>
              </a:ext>
            </a:extLst>
          </p:cNvPr>
          <p:cNvSpPr txBox="1">
            <a:spLocks noChangeArrowheads="1"/>
          </p:cNvSpPr>
          <p:nvPr/>
        </p:nvSpPr>
        <p:spPr bwMode="auto">
          <a:xfrm>
            <a:off x="2585610" y="2694664"/>
            <a:ext cx="6264275" cy="579438"/>
          </a:xfrm>
          <a:prstGeom prst="rect">
            <a:avLst/>
          </a:prstGeom>
          <a:gradFill rotWithShape="1">
            <a:gsLst>
              <a:gs pos="0">
                <a:srgbClr val="D1F4FB"/>
              </a:gs>
              <a:gs pos="100000">
                <a:srgbClr val="96ADB8"/>
              </a:gs>
            </a:gsLst>
            <a:lin ang="189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dirty="0">
                <a:solidFill>
                  <a:schemeClr val="tx1"/>
                </a:solidFill>
                <a:ea typeface="幼圆" pitchFamily="49" charset="-122"/>
              </a:rPr>
              <a:t>资产负债率＝期末负债总额</a:t>
            </a:r>
            <a:r>
              <a:rPr lang="en-US" altLang="zh-CN" sz="2000" b="1" dirty="0">
                <a:solidFill>
                  <a:schemeClr val="tx1"/>
                </a:solidFill>
                <a:ea typeface="幼圆" pitchFamily="49" charset="-122"/>
              </a:rPr>
              <a:t>/</a:t>
            </a:r>
            <a:r>
              <a:rPr lang="zh-CN" altLang="en-US" sz="2000" b="1" dirty="0">
                <a:solidFill>
                  <a:schemeClr val="tx1"/>
                </a:solidFill>
                <a:ea typeface="幼圆" pitchFamily="49" charset="-122"/>
              </a:rPr>
              <a:t>期末资产总额</a:t>
            </a:r>
            <a:r>
              <a:rPr lang="en-US" altLang="zh-CN" sz="2000" b="1" dirty="0">
                <a:solidFill>
                  <a:schemeClr val="tx1"/>
                </a:solidFill>
                <a:ea typeface="幼圆" pitchFamily="49" charset="-122"/>
              </a:rPr>
              <a:t>×100%</a:t>
            </a:r>
          </a:p>
        </p:txBody>
      </p:sp>
      <p:sp>
        <p:nvSpPr>
          <p:cNvPr id="190469" name="Rectangle 5">
            <a:extLst>
              <a:ext uri="{FF2B5EF4-FFF2-40B4-BE49-F238E27FC236}">
                <a16:creationId xmlns:a16="http://schemas.microsoft.com/office/drawing/2014/main" id="{62767A7C-80E5-51C2-1820-57BE38E75C87}"/>
              </a:ext>
            </a:extLst>
          </p:cNvPr>
          <p:cNvSpPr>
            <a:spLocks noChangeArrowheads="1"/>
          </p:cNvSpPr>
          <p:nvPr/>
        </p:nvSpPr>
        <p:spPr bwMode="auto">
          <a:xfrm>
            <a:off x="1145450" y="1213643"/>
            <a:ext cx="40322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400" b="1" dirty="0">
                <a:latin typeface="幼圆" pitchFamily="49" charset="-122"/>
                <a:ea typeface="幼圆" pitchFamily="49" charset="-122"/>
              </a:rPr>
              <a:t>3.</a:t>
            </a:r>
            <a:r>
              <a:rPr lang="zh-CN" altLang="en-US" sz="2400" b="1" dirty="0">
                <a:latin typeface="幼圆" pitchFamily="49" charset="-122"/>
                <a:ea typeface="幼圆" pitchFamily="49" charset="-122"/>
              </a:rPr>
              <a:t>资产负债率</a:t>
            </a:r>
          </a:p>
        </p:txBody>
      </p:sp>
      <p:sp>
        <p:nvSpPr>
          <p:cNvPr id="190470" name="Rectangle 6">
            <a:extLst>
              <a:ext uri="{FF2B5EF4-FFF2-40B4-BE49-F238E27FC236}">
                <a16:creationId xmlns:a16="http://schemas.microsoft.com/office/drawing/2014/main" id="{E425AFEA-B6AF-0E56-9620-6ABBEE5405C8}"/>
              </a:ext>
            </a:extLst>
          </p:cNvPr>
          <p:cNvSpPr>
            <a:spLocks noChangeArrowheads="1"/>
          </p:cNvSpPr>
          <p:nvPr/>
        </p:nvSpPr>
        <p:spPr bwMode="gray">
          <a:xfrm>
            <a:off x="1872986" y="3677091"/>
            <a:ext cx="8208962" cy="2193925"/>
          </a:xfrm>
          <a:prstGeom prst="rect">
            <a:avLst/>
          </a:prstGeom>
          <a:solidFill>
            <a:srgbClr val="FFFFCC"/>
          </a:solidFill>
          <a:ln w="38100" algn="ctr">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1000" b="1" dirty="0">
                <a:solidFill>
                  <a:schemeClr val="tx1"/>
                </a:solidFill>
                <a:ea typeface="宋体" panose="02010600030101010101" pitchFamily="2" charset="-122"/>
              </a:rPr>
              <a:t>◆</a:t>
            </a:r>
            <a:r>
              <a:rPr lang="zh-CN" altLang="en-US" sz="1800" b="1" dirty="0">
                <a:solidFill>
                  <a:schemeClr val="tx1"/>
                </a:solidFill>
                <a:latin typeface="幼圆" pitchFamily="49" charset="-122"/>
                <a:ea typeface="幼圆" pitchFamily="49" charset="-122"/>
              </a:rPr>
              <a:t>适度的资产负债率，表明企业经营安全、稳健，具有较强的筹资能力，亦表明  企业和债权人的风险较小。</a:t>
            </a:r>
          </a:p>
          <a:p>
            <a:pPr eaLnBrk="1" hangingPunct="1">
              <a:lnSpc>
                <a:spcPct val="150000"/>
              </a:lnSpc>
              <a:spcBef>
                <a:spcPct val="0"/>
              </a:spcBef>
              <a:buClrTx/>
              <a:buSzTx/>
              <a:buFontTx/>
              <a:buNone/>
            </a:pPr>
            <a:r>
              <a:rPr lang="zh-CN" altLang="en-US" sz="1000" b="1" dirty="0">
                <a:solidFill>
                  <a:schemeClr val="tx1"/>
                </a:solidFill>
                <a:ea typeface="宋体" panose="02010600030101010101" pitchFamily="2" charset="-122"/>
              </a:rPr>
              <a:t>◆</a:t>
            </a:r>
            <a:r>
              <a:rPr lang="zh-CN" altLang="en-US" sz="1800" b="1" dirty="0">
                <a:solidFill>
                  <a:schemeClr val="tx1"/>
                </a:solidFill>
                <a:latin typeface="幼圆" pitchFamily="49" charset="-122"/>
                <a:ea typeface="幼圆" pitchFamily="49" charset="-122"/>
              </a:rPr>
              <a:t>对该指标的分析，应结合国家宏观经济状况、行业发展趋势、企业所处竞争环境等具体条件判定。</a:t>
            </a:r>
          </a:p>
          <a:p>
            <a:pPr eaLnBrk="1" hangingPunct="1">
              <a:lnSpc>
                <a:spcPct val="150000"/>
              </a:lnSpc>
              <a:spcBef>
                <a:spcPct val="0"/>
              </a:spcBef>
              <a:buClrTx/>
              <a:buSzTx/>
              <a:buFontTx/>
              <a:buNone/>
            </a:pPr>
            <a:r>
              <a:rPr lang="zh-CN" altLang="en-US" sz="1000" b="1" dirty="0">
                <a:solidFill>
                  <a:schemeClr val="tx1"/>
                </a:solidFill>
                <a:ea typeface="宋体" panose="02010600030101010101" pitchFamily="2" charset="-122"/>
              </a:rPr>
              <a:t>◆</a:t>
            </a:r>
            <a:r>
              <a:rPr lang="zh-CN" altLang="en-US" sz="1800" b="1" dirty="0">
                <a:solidFill>
                  <a:schemeClr val="tx1"/>
                </a:solidFill>
                <a:latin typeface="幼圆" pitchFamily="49" charset="-122"/>
                <a:ea typeface="幼圆" pitchFamily="49" charset="-122"/>
              </a:rPr>
              <a:t>项目财务分析中，在长期债务还清后，可不再计算资产负债率。</a:t>
            </a:r>
          </a:p>
        </p:txBody>
      </p:sp>
    </p:spTree>
  </p:cSld>
  <p:clrMapOvr>
    <a:masterClrMapping/>
  </p:clrMapOvr>
  <p:transition spd="slow">
    <p:pull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a:extLst>
              <a:ext uri="{FF2B5EF4-FFF2-40B4-BE49-F238E27FC236}">
                <a16:creationId xmlns:a16="http://schemas.microsoft.com/office/drawing/2014/main" id="{C400A92B-FB40-663A-0EB1-920DDE0C375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0918425-7F77-5341-805F-CCD122FFD2E8}" type="slidenum">
              <a:rPr kumimoji="0" lang="en-US" altLang="zh-CN" sz="1000">
                <a:solidFill>
                  <a:schemeClr val="bg2"/>
                </a:solidFill>
                <a:ea typeface="华文行楷" panose="02010800040101010101" pitchFamily="2" charset="-122"/>
              </a:rPr>
              <a:pPr>
                <a:spcBef>
                  <a:spcPct val="0"/>
                </a:spcBef>
                <a:buClrTx/>
                <a:buSzTx/>
                <a:buFontTx/>
                <a:buNone/>
              </a:pPr>
              <a:t>43</a:t>
            </a:fld>
            <a:endParaRPr kumimoji="0" lang="en-US" altLang="zh-CN" sz="1000" dirty="0">
              <a:solidFill>
                <a:schemeClr val="bg2"/>
              </a:solidFill>
              <a:ea typeface="华文行楷" panose="02010800040101010101" pitchFamily="2" charset="-122"/>
            </a:endParaRPr>
          </a:p>
        </p:txBody>
      </p:sp>
      <p:sp>
        <p:nvSpPr>
          <p:cNvPr id="50179" name="Rectangle 2">
            <a:extLst>
              <a:ext uri="{FF2B5EF4-FFF2-40B4-BE49-F238E27FC236}">
                <a16:creationId xmlns:a16="http://schemas.microsoft.com/office/drawing/2014/main" id="{B4C25B06-ED75-F2C5-7F3A-41B81FEABD0B}"/>
              </a:ext>
            </a:extLst>
          </p:cNvPr>
          <p:cNvSpPr>
            <a:spLocks noGrp="1" noChangeArrowheads="1"/>
          </p:cNvSpPr>
          <p:nvPr>
            <p:ph type="title"/>
          </p:nvPr>
        </p:nvSpPr>
        <p:spPr/>
        <p:txBody>
          <a:bodyPr/>
          <a:lstStyle/>
          <a:p>
            <a:pPr eaLnBrk="1" hangingPunct="1"/>
            <a:r>
              <a:rPr lang="zh-CN" altLang="en-US"/>
              <a:t>财务生存分析指标</a:t>
            </a:r>
          </a:p>
        </p:txBody>
      </p:sp>
      <p:sp>
        <p:nvSpPr>
          <p:cNvPr id="191491" name="Text Box 3">
            <a:extLst>
              <a:ext uri="{FF2B5EF4-FFF2-40B4-BE49-F238E27FC236}">
                <a16:creationId xmlns:a16="http://schemas.microsoft.com/office/drawing/2014/main" id="{BA85CC83-18E1-FAA6-4666-42894597715B}"/>
              </a:ext>
            </a:extLst>
          </p:cNvPr>
          <p:cNvSpPr txBox="1">
            <a:spLocks noChangeArrowheads="1"/>
          </p:cNvSpPr>
          <p:nvPr/>
        </p:nvSpPr>
        <p:spPr bwMode="auto">
          <a:xfrm>
            <a:off x="2389189" y="1449389"/>
            <a:ext cx="7704137" cy="1920875"/>
          </a:xfrm>
          <a:prstGeom prst="rect">
            <a:avLst/>
          </a:prstGeom>
          <a:gradFill rotWithShape="1">
            <a:gsLst>
              <a:gs pos="0">
                <a:srgbClr val="D1F4FB"/>
              </a:gs>
              <a:gs pos="100000">
                <a:srgbClr val="BFCCD3"/>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lang="zh-CN" altLang="en-US" sz="2000" b="1">
                <a:solidFill>
                  <a:schemeClr val="tx1"/>
                </a:solidFill>
                <a:ea typeface="幼圆" pitchFamily="49" charset="-122"/>
              </a:rPr>
              <a:t>财务生存能力分析是指通过考察项目计算期内的投资、融资和经营活动所产生的各项现金流入和流出，计算净现金流量和累计盈余资金，分析项目是否有足够的净现金流量维持正常运营，以实现财务可持续性。</a:t>
            </a:r>
          </a:p>
        </p:txBody>
      </p:sp>
      <p:grpSp>
        <p:nvGrpSpPr>
          <p:cNvPr id="191492" name="Group 4">
            <a:extLst>
              <a:ext uri="{FF2B5EF4-FFF2-40B4-BE49-F238E27FC236}">
                <a16:creationId xmlns:a16="http://schemas.microsoft.com/office/drawing/2014/main" id="{19788095-7F0C-B570-DD00-4D0FD64362FD}"/>
              </a:ext>
            </a:extLst>
          </p:cNvPr>
          <p:cNvGrpSpPr>
            <a:grpSpLocks/>
          </p:cNvGrpSpPr>
          <p:nvPr/>
        </p:nvGrpSpPr>
        <p:grpSpPr bwMode="auto">
          <a:xfrm>
            <a:off x="2316163" y="3662364"/>
            <a:ext cx="7993062" cy="930275"/>
            <a:chOff x="521" y="2460"/>
            <a:chExt cx="5035" cy="586"/>
          </a:xfrm>
        </p:grpSpPr>
        <p:grpSp>
          <p:nvGrpSpPr>
            <p:cNvPr id="50192" name="Group 5">
              <a:extLst>
                <a:ext uri="{FF2B5EF4-FFF2-40B4-BE49-F238E27FC236}">
                  <a16:creationId xmlns:a16="http://schemas.microsoft.com/office/drawing/2014/main" id="{CDDCA96A-A2B4-27E1-D0FA-12379D35C332}"/>
                </a:ext>
              </a:extLst>
            </p:cNvPr>
            <p:cNvGrpSpPr>
              <a:grpSpLocks/>
            </p:cNvGrpSpPr>
            <p:nvPr/>
          </p:nvGrpSpPr>
          <p:grpSpPr bwMode="auto">
            <a:xfrm>
              <a:off x="521" y="2460"/>
              <a:ext cx="5007" cy="586"/>
              <a:chOff x="521" y="2460"/>
              <a:chExt cx="5007" cy="586"/>
            </a:xfrm>
          </p:grpSpPr>
          <p:sp>
            <p:nvSpPr>
              <p:cNvPr id="50194" name="AutoShape 6">
                <a:extLst>
                  <a:ext uri="{FF2B5EF4-FFF2-40B4-BE49-F238E27FC236}">
                    <a16:creationId xmlns:a16="http://schemas.microsoft.com/office/drawing/2014/main" id="{5B4137B4-B23E-274B-04A1-6F0B6172AA9C}"/>
                  </a:ext>
                </a:extLst>
              </p:cNvPr>
              <p:cNvSpPr>
                <a:spLocks noChangeArrowheads="1"/>
              </p:cNvSpPr>
              <p:nvPr/>
            </p:nvSpPr>
            <p:spPr bwMode="gray">
              <a:xfrm>
                <a:off x="521" y="2460"/>
                <a:ext cx="5007" cy="586"/>
              </a:xfrm>
              <a:prstGeom prst="roundRect">
                <a:avLst>
                  <a:gd name="adj" fmla="val 10889"/>
                </a:avLst>
              </a:prstGeom>
              <a:gradFill rotWithShape="1">
                <a:gsLst>
                  <a:gs pos="0">
                    <a:srgbClr val="DDDDDD"/>
                  </a:gs>
                  <a:gs pos="50000">
                    <a:srgbClr val="F2F2F2"/>
                  </a:gs>
                  <a:gs pos="100000">
                    <a:srgbClr val="DDDDDD"/>
                  </a:gs>
                </a:gsLst>
                <a:lin ang="2700000" scaled="1"/>
              </a:gradFill>
              <a:ln w="38100">
                <a:solidFill>
                  <a:srgbClr val="FFFFFF"/>
                </a:solidFill>
                <a:round/>
                <a:headEnd/>
                <a:tailEnd/>
              </a:ln>
              <a:effectLst/>
              <a:extLst>
                <a:ext uri="{AF507438-7753-43E0-B8FC-AC1667EBCBE1}">
                  <a14:hiddenEffects xmlns:a14="http://schemas.microsoft.com/office/drawing/2010/main">
                    <a:effectLst>
                      <a:outerShdw dist="135003" dir="2928844" algn="ctr" rotWithShape="0">
                        <a:srgbClr val="000000">
                          <a:alpha val="50000"/>
                        </a:srgb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grpSp>
            <p:nvGrpSpPr>
              <p:cNvPr id="50195" name="Group 7">
                <a:extLst>
                  <a:ext uri="{FF2B5EF4-FFF2-40B4-BE49-F238E27FC236}">
                    <a16:creationId xmlns:a16="http://schemas.microsoft.com/office/drawing/2014/main" id="{AC028563-766A-D696-A778-5C072F611BFA}"/>
                  </a:ext>
                </a:extLst>
              </p:cNvPr>
              <p:cNvGrpSpPr>
                <a:grpSpLocks/>
              </p:cNvGrpSpPr>
              <p:nvPr/>
            </p:nvGrpSpPr>
            <p:grpSpPr bwMode="auto">
              <a:xfrm>
                <a:off x="567" y="2488"/>
                <a:ext cx="1317" cy="318"/>
                <a:chOff x="585" y="2704"/>
                <a:chExt cx="966" cy="318"/>
              </a:xfrm>
            </p:grpSpPr>
            <p:sp>
              <p:nvSpPr>
                <p:cNvPr id="50196" name="AutoShape 8">
                  <a:extLst>
                    <a:ext uri="{FF2B5EF4-FFF2-40B4-BE49-F238E27FC236}">
                      <a16:creationId xmlns:a16="http://schemas.microsoft.com/office/drawing/2014/main" id="{3EB52FB5-4A73-7669-8607-FB68DE73FFB0}"/>
                    </a:ext>
                  </a:extLst>
                </p:cNvPr>
                <p:cNvSpPr>
                  <a:spLocks noChangeArrowheads="1"/>
                </p:cNvSpPr>
                <p:nvPr/>
              </p:nvSpPr>
              <p:spPr bwMode="gray">
                <a:xfrm>
                  <a:off x="585" y="2704"/>
                  <a:ext cx="966" cy="318"/>
                </a:xfrm>
                <a:prstGeom prst="roundRect">
                  <a:avLst>
                    <a:gd name="adj" fmla="val 11921"/>
                  </a:avLst>
                </a:prstGeom>
                <a:gradFill rotWithShape="1">
                  <a:gsLst>
                    <a:gs pos="0">
                      <a:srgbClr val="05ACC3"/>
                    </a:gs>
                    <a:gs pos="100000">
                      <a:srgbClr val="048EA1"/>
                    </a:gs>
                  </a:gsLst>
                  <a:lin ang="54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191497" name="Text Box 9">
                  <a:extLst>
                    <a:ext uri="{FF2B5EF4-FFF2-40B4-BE49-F238E27FC236}">
                      <a16:creationId xmlns:a16="http://schemas.microsoft.com/office/drawing/2014/main" id="{05613724-FBFB-94E1-C481-739B1054E402}"/>
                    </a:ext>
                  </a:extLst>
                </p:cNvPr>
                <p:cNvSpPr txBox="1">
                  <a:spLocks noChangeArrowheads="1"/>
                </p:cNvSpPr>
                <p:nvPr/>
              </p:nvSpPr>
              <p:spPr bwMode="gray">
                <a:xfrm>
                  <a:off x="627" y="2704"/>
                  <a:ext cx="881" cy="271"/>
                </a:xfrm>
                <a:prstGeom prst="rect">
                  <a:avLst/>
                </a:prstGeom>
                <a:noFill/>
                <a:ln>
                  <a:noFill/>
                </a:ln>
                <a:effec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r>
                    <a:rPr lang="zh-CN" altLang="en-US" sz="2200" b="1">
                      <a:solidFill>
                        <a:srgbClr val="FFFFFF"/>
                      </a:solidFill>
                      <a:effectLst>
                        <a:outerShdw blurRad="38100" dist="38100" dir="2700000" algn="tl">
                          <a:srgbClr val="C0C0C0"/>
                        </a:outerShdw>
                      </a:effectLst>
                      <a:latin typeface="Arial" panose="020B0604020202020204" pitchFamily="34" charset="0"/>
                    </a:rPr>
                    <a:t>年净现金流量</a:t>
                  </a:r>
                </a:p>
              </p:txBody>
            </p:sp>
          </p:grpSp>
        </p:grpSp>
        <p:sp>
          <p:nvSpPr>
            <p:cNvPr id="50193" name="Text Box 10">
              <a:extLst>
                <a:ext uri="{FF2B5EF4-FFF2-40B4-BE49-F238E27FC236}">
                  <a16:creationId xmlns:a16="http://schemas.microsoft.com/office/drawing/2014/main" id="{650A97AC-1B02-333A-AE0A-D50DBFF8BEFE}"/>
                </a:ext>
              </a:extLst>
            </p:cNvPr>
            <p:cNvSpPr txBox="1">
              <a:spLocks noChangeArrowheads="1"/>
            </p:cNvSpPr>
            <p:nvPr/>
          </p:nvSpPr>
          <p:spPr bwMode="gray">
            <a:xfrm>
              <a:off x="1882" y="2471"/>
              <a:ext cx="3674" cy="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50000"/>
                </a:spcBef>
                <a:buClrTx/>
                <a:buSzTx/>
                <a:buFontTx/>
                <a:buNone/>
              </a:pPr>
              <a:r>
                <a:rPr lang="en-US" altLang="zh-CN" sz="1800" b="1">
                  <a:solidFill>
                    <a:schemeClr val="tx1"/>
                  </a:solidFill>
                  <a:latin typeface="幼圆" pitchFamily="49" charset="-122"/>
                  <a:ea typeface="幼圆" pitchFamily="49" charset="-122"/>
                </a:rPr>
                <a:t>= </a:t>
              </a:r>
              <a:r>
                <a:rPr lang="zh-CN" altLang="en-US" sz="1800" b="1">
                  <a:solidFill>
                    <a:schemeClr val="tx1"/>
                  </a:solidFill>
                  <a:latin typeface="幼圆" pitchFamily="49" charset="-122"/>
                  <a:ea typeface="幼圆" pitchFamily="49" charset="-122"/>
                </a:rPr>
                <a:t>年经营活动净现金流量</a:t>
              </a:r>
              <a:r>
                <a:rPr lang="en-US" altLang="zh-CN" sz="1800" b="1">
                  <a:solidFill>
                    <a:schemeClr val="tx1"/>
                  </a:solidFill>
                  <a:latin typeface="幼圆" pitchFamily="49" charset="-122"/>
                  <a:ea typeface="幼圆" pitchFamily="49" charset="-122"/>
                </a:rPr>
                <a:t>+</a:t>
              </a:r>
              <a:r>
                <a:rPr lang="zh-CN" altLang="en-US" sz="1800" b="1">
                  <a:solidFill>
                    <a:schemeClr val="tx1"/>
                  </a:solidFill>
                  <a:latin typeface="幼圆" pitchFamily="49" charset="-122"/>
                  <a:ea typeface="幼圆" pitchFamily="49" charset="-122"/>
                </a:rPr>
                <a:t>年投资活动净现金流量</a:t>
              </a:r>
              <a:r>
                <a:rPr lang="en-US" altLang="zh-CN" sz="1800" b="1">
                  <a:solidFill>
                    <a:schemeClr val="tx1"/>
                  </a:solidFill>
                  <a:latin typeface="幼圆" pitchFamily="49" charset="-122"/>
                  <a:ea typeface="幼圆" pitchFamily="49" charset="-122"/>
                </a:rPr>
                <a:t>+</a:t>
              </a:r>
              <a:r>
                <a:rPr lang="zh-CN" altLang="en-US" sz="1800" b="1">
                  <a:solidFill>
                    <a:schemeClr val="tx1"/>
                  </a:solidFill>
                  <a:latin typeface="幼圆" pitchFamily="49" charset="-122"/>
                  <a:ea typeface="幼圆" pitchFamily="49" charset="-122"/>
                </a:rPr>
                <a:t>年筹                        </a:t>
              </a:r>
            </a:p>
            <a:p>
              <a:pPr eaLnBrk="1" hangingPunct="1">
                <a:lnSpc>
                  <a:spcPct val="120000"/>
                </a:lnSpc>
                <a:spcBef>
                  <a:spcPct val="50000"/>
                </a:spcBef>
                <a:buClrTx/>
                <a:buSzTx/>
                <a:buFontTx/>
                <a:buNone/>
              </a:pPr>
              <a:r>
                <a:rPr lang="zh-CN" altLang="en-US" sz="1800" b="1">
                  <a:solidFill>
                    <a:schemeClr val="tx1"/>
                  </a:solidFill>
                  <a:latin typeface="幼圆" pitchFamily="49" charset="-122"/>
                  <a:ea typeface="幼圆" pitchFamily="49" charset="-122"/>
                </a:rPr>
                <a:t>  资活动净现金流量</a:t>
              </a:r>
            </a:p>
          </p:txBody>
        </p:sp>
      </p:grpSp>
      <p:grpSp>
        <p:nvGrpSpPr>
          <p:cNvPr id="191499" name="Group 11">
            <a:extLst>
              <a:ext uri="{FF2B5EF4-FFF2-40B4-BE49-F238E27FC236}">
                <a16:creationId xmlns:a16="http://schemas.microsoft.com/office/drawing/2014/main" id="{8BAB29A2-05FF-CE2B-ADFB-8DE1308C1599}"/>
              </a:ext>
            </a:extLst>
          </p:cNvPr>
          <p:cNvGrpSpPr>
            <a:grpSpLocks/>
          </p:cNvGrpSpPr>
          <p:nvPr/>
        </p:nvGrpSpPr>
        <p:grpSpPr bwMode="auto">
          <a:xfrm>
            <a:off x="2316163" y="4841876"/>
            <a:ext cx="7948612" cy="930275"/>
            <a:chOff x="521" y="3203"/>
            <a:chExt cx="5007" cy="586"/>
          </a:xfrm>
        </p:grpSpPr>
        <p:grpSp>
          <p:nvGrpSpPr>
            <p:cNvPr id="50183" name="Group 12">
              <a:extLst>
                <a:ext uri="{FF2B5EF4-FFF2-40B4-BE49-F238E27FC236}">
                  <a16:creationId xmlns:a16="http://schemas.microsoft.com/office/drawing/2014/main" id="{625FC412-9DE0-3280-DC1A-B84C7A4FA8E8}"/>
                </a:ext>
              </a:extLst>
            </p:cNvPr>
            <p:cNvGrpSpPr>
              <a:grpSpLocks/>
            </p:cNvGrpSpPr>
            <p:nvPr/>
          </p:nvGrpSpPr>
          <p:grpSpPr bwMode="auto">
            <a:xfrm>
              <a:off x="521" y="3203"/>
              <a:ext cx="5007" cy="586"/>
              <a:chOff x="521" y="3203"/>
              <a:chExt cx="5007" cy="586"/>
            </a:xfrm>
          </p:grpSpPr>
          <p:sp>
            <p:nvSpPr>
              <p:cNvPr id="50190" name="AutoShape 13">
                <a:extLst>
                  <a:ext uri="{FF2B5EF4-FFF2-40B4-BE49-F238E27FC236}">
                    <a16:creationId xmlns:a16="http://schemas.microsoft.com/office/drawing/2014/main" id="{62ECD545-4632-92BF-A5DF-65E9FFF5D3B6}"/>
                  </a:ext>
                </a:extLst>
              </p:cNvPr>
              <p:cNvSpPr>
                <a:spLocks noChangeArrowheads="1"/>
              </p:cNvSpPr>
              <p:nvPr/>
            </p:nvSpPr>
            <p:spPr bwMode="gray">
              <a:xfrm>
                <a:off x="521" y="3203"/>
                <a:ext cx="5007" cy="586"/>
              </a:xfrm>
              <a:prstGeom prst="roundRect">
                <a:avLst>
                  <a:gd name="adj" fmla="val 10889"/>
                </a:avLst>
              </a:prstGeom>
              <a:gradFill rotWithShape="1">
                <a:gsLst>
                  <a:gs pos="0">
                    <a:srgbClr val="DDDDDD"/>
                  </a:gs>
                  <a:gs pos="50000">
                    <a:srgbClr val="F2F2F2"/>
                  </a:gs>
                  <a:gs pos="100000">
                    <a:srgbClr val="DDDDDD"/>
                  </a:gs>
                </a:gsLst>
                <a:lin ang="2700000" scaled="1"/>
              </a:gradFill>
              <a:ln w="38100">
                <a:solidFill>
                  <a:srgbClr val="FFFFFF"/>
                </a:solidFill>
                <a:round/>
                <a:headEnd/>
                <a:tailEnd/>
              </a:ln>
              <a:effectLst/>
              <a:extLst>
                <a:ext uri="{AF507438-7753-43E0-B8FC-AC1667EBCBE1}">
                  <a14:hiddenEffects xmlns:a14="http://schemas.microsoft.com/office/drawing/2010/main">
                    <a:effectLst>
                      <a:outerShdw dist="135003" dir="2928844" algn="ctr" rotWithShape="0">
                        <a:srgbClr val="000000">
                          <a:alpha val="50000"/>
                        </a:srgb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50191" name="Text Box 14">
                <a:extLst>
                  <a:ext uri="{FF2B5EF4-FFF2-40B4-BE49-F238E27FC236}">
                    <a16:creationId xmlns:a16="http://schemas.microsoft.com/office/drawing/2014/main" id="{A2EE8D76-FFE8-5450-2D4A-CBC035CEC741}"/>
                  </a:ext>
                </a:extLst>
              </p:cNvPr>
              <p:cNvSpPr txBox="1">
                <a:spLocks noChangeArrowheads="1"/>
              </p:cNvSpPr>
              <p:nvPr/>
            </p:nvSpPr>
            <p:spPr bwMode="gray">
              <a:xfrm>
                <a:off x="1837" y="3385"/>
                <a:ext cx="36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50000"/>
                  </a:spcBef>
                  <a:buClrTx/>
                  <a:buSzTx/>
                  <a:buFontTx/>
                  <a:buNone/>
                </a:pPr>
                <a:r>
                  <a:rPr lang="en-US" altLang="zh-CN" sz="1800" b="1">
                    <a:solidFill>
                      <a:schemeClr val="tx1"/>
                    </a:solidFill>
                    <a:latin typeface="幼圆" pitchFamily="49" charset="-122"/>
                    <a:ea typeface="幼圆" pitchFamily="49" charset="-122"/>
                  </a:rPr>
                  <a:t> =</a:t>
                </a:r>
              </a:p>
            </p:txBody>
          </p:sp>
        </p:grpSp>
        <p:grpSp>
          <p:nvGrpSpPr>
            <p:cNvPr id="50184" name="Group 15">
              <a:extLst>
                <a:ext uri="{FF2B5EF4-FFF2-40B4-BE49-F238E27FC236}">
                  <a16:creationId xmlns:a16="http://schemas.microsoft.com/office/drawing/2014/main" id="{6009C9DF-9AD9-8CFA-4BFC-A7FC0EA59F31}"/>
                </a:ext>
              </a:extLst>
            </p:cNvPr>
            <p:cNvGrpSpPr>
              <a:grpSpLocks/>
            </p:cNvGrpSpPr>
            <p:nvPr/>
          </p:nvGrpSpPr>
          <p:grpSpPr bwMode="auto">
            <a:xfrm>
              <a:off x="554" y="3267"/>
              <a:ext cx="3680" cy="499"/>
              <a:chOff x="554" y="3267"/>
              <a:chExt cx="3680" cy="499"/>
            </a:xfrm>
          </p:grpSpPr>
          <p:grpSp>
            <p:nvGrpSpPr>
              <p:cNvPr id="50185" name="Group 16">
                <a:extLst>
                  <a:ext uri="{FF2B5EF4-FFF2-40B4-BE49-F238E27FC236}">
                    <a16:creationId xmlns:a16="http://schemas.microsoft.com/office/drawing/2014/main" id="{84750200-806E-CED7-66A6-8505EA3A11DB}"/>
                  </a:ext>
                </a:extLst>
              </p:cNvPr>
              <p:cNvGrpSpPr>
                <a:grpSpLocks/>
              </p:cNvGrpSpPr>
              <p:nvPr/>
            </p:nvGrpSpPr>
            <p:grpSpPr bwMode="auto">
              <a:xfrm>
                <a:off x="554" y="3339"/>
                <a:ext cx="1328" cy="318"/>
                <a:chOff x="585" y="2704"/>
                <a:chExt cx="966" cy="318"/>
              </a:xfrm>
            </p:grpSpPr>
            <p:sp>
              <p:nvSpPr>
                <p:cNvPr id="50188" name="AutoShape 17">
                  <a:extLst>
                    <a:ext uri="{FF2B5EF4-FFF2-40B4-BE49-F238E27FC236}">
                      <a16:creationId xmlns:a16="http://schemas.microsoft.com/office/drawing/2014/main" id="{1F51535A-A164-1339-B8A2-7CF72EC2AEE5}"/>
                    </a:ext>
                  </a:extLst>
                </p:cNvPr>
                <p:cNvSpPr>
                  <a:spLocks noChangeArrowheads="1"/>
                </p:cNvSpPr>
                <p:nvPr/>
              </p:nvSpPr>
              <p:spPr bwMode="gray">
                <a:xfrm>
                  <a:off x="585" y="2704"/>
                  <a:ext cx="966" cy="318"/>
                </a:xfrm>
                <a:prstGeom prst="roundRect">
                  <a:avLst>
                    <a:gd name="adj" fmla="val 11921"/>
                  </a:avLst>
                </a:prstGeom>
                <a:gradFill rotWithShape="1">
                  <a:gsLst>
                    <a:gs pos="0">
                      <a:srgbClr val="05ACC3"/>
                    </a:gs>
                    <a:gs pos="100000">
                      <a:srgbClr val="048EA1"/>
                    </a:gs>
                  </a:gsLst>
                  <a:lin ang="54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191506" name="Text Box 18">
                  <a:extLst>
                    <a:ext uri="{FF2B5EF4-FFF2-40B4-BE49-F238E27FC236}">
                      <a16:creationId xmlns:a16="http://schemas.microsoft.com/office/drawing/2014/main" id="{7F153B54-5109-B37A-2BBF-D4C9A422C1FA}"/>
                    </a:ext>
                  </a:extLst>
                </p:cNvPr>
                <p:cNvSpPr txBox="1">
                  <a:spLocks noChangeArrowheads="1"/>
                </p:cNvSpPr>
                <p:nvPr/>
              </p:nvSpPr>
              <p:spPr bwMode="gray">
                <a:xfrm>
                  <a:off x="630" y="2704"/>
                  <a:ext cx="873" cy="271"/>
                </a:xfrm>
                <a:prstGeom prst="rect">
                  <a:avLst/>
                </a:prstGeom>
                <a:noFill/>
                <a:ln>
                  <a:noFill/>
                </a:ln>
                <a:effec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a:r>
                    <a:rPr lang="zh-CN" altLang="en-US" sz="2200" b="1">
                      <a:solidFill>
                        <a:srgbClr val="FFFFFF"/>
                      </a:solidFill>
                      <a:effectLst>
                        <a:outerShdw blurRad="38100" dist="38100" dir="2700000" algn="tl">
                          <a:srgbClr val="C0C0C0"/>
                        </a:outerShdw>
                      </a:effectLst>
                      <a:latin typeface="Arial" panose="020B0604020202020204" pitchFamily="34" charset="0"/>
                    </a:rPr>
                    <a:t>累计盈余资金</a:t>
                  </a:r>
                </a:p>
              </p:txBody>
            </p:sp>
          </p:grpSp>
          <p:graphicFrame>
            <p:nvGraphicFramePr>
              <p:cNvPr id="50186" name="Object 19">
                <a:extLst>
                  <a:ext uri="{FF2B5EF4-FFF2-40B4-BE49-F238E27FC236}">
                    <a16:creationId xmlns:a16="http://schemas.microsoft.com/office/drawing/2014/main" id="{1C9ED1DD-CD3D-6572-8777-D6031C8FD24D}"/>
                  </a:ext>
                </a:extLst>
              </p:cNvPr>
              <p:cNvGraphicFramePr>
                <a:graphicFrameLocks noChangeAspect="1"/>
              </p:cNvGraphicFramePr>
              <p:nvPr>
                <p:extLst>
                  <p:ext uri="{D42A27DB-BD31-4B8C-83A1-F6EECF244321}">
                    <p14:modId xmlns:p14="http://schemas.microsoft.com/office/powerpoint/2010/main" val="3861805391"/>
                  </p:ext>
                </p:extLst>
              </p:nvPr>
            </p:nvGraphicFramePr>
            <p:xfrm>
              <a:off x="2018" y="3267"/>
              <a:ext cx="629" cy="499"/>
            </p:xfrm>
            <a:graphic>
              <a:graphicData uri="http://schemas.openxmlformats.org/presentationml/2006/ole">
                <mc:AlternateContent xmlns:mc="http://schemas.openxmlformats.org/markup-compatibility/2006">
                  <mc:Choice xmlns:v="urn:schemas-microsoft-com:vml" Requires="v">
                    <p:oleObj name="Equation" r:id="rId2" imgW="7023100" imgH="9944100" progId="Equation.DSMT4">
                      <p:embed/>
                    </p:oleObj>
                  </mc:Choice>
                  <mc:Fallback>
                    <p:oleObj name="Equation" r:id="rId2" imgW="7023100" imgH="9944100" progId="Equation.DSMT4">
                      <p:embed/>
                      <p:pic>
                        <p:nvPicPr>
                          <p:cNvPr id="0"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 y="3267"/>
                            <a:ext cx="629" cy="499"/>
                          </a:xfrm>
                          <a:prstGeom prst="rect">
                            <a:avLst/>
                          </a:prstGeom>
                          <a:noFill/>
                          <a:ln>
                            <a:noFill/>
                          </a:ln>
                          <a:effectLst/>
                        </p:spPr>
                      </p:pic>
                    </p:oleObj>
                  </mc:Fallback>
                </mc:AlternateContent>
              </a:graphicData>
            </a:graphic>
          </p:graphicFrame>
          <p:sp>
            <p:nvSpPr>
              <p:cNvPr id="50187" name="Text Box 20">
                <a:extLst>
                  <a:ext uri="{FF2B5EF4-FFF2-40B4-BE49-F238E27FC236}">
                    <a16:creationId xmlns:a16="http://schemas.microsoft.com/office/drawing/2014/main" id="{C184E705-DC53-5DE5-F564-D09226FCE68E}"/>
                  </a:ext>
                </a:extLst>
              </p:cNvPr>
              <p:cNvSpPr txBox="1">
                <a:spLocks noChangeArrowheads="1"/>
              </p:cNvSpPr>
              <p:nvPr/>
            </p:nvSpPr>
            <p:spPr bwMode="gray">
              <a:xfrm>
                <a:off x="2365" y="3360"/>
                <a:ext cx="186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50000"/>
                  </a:spcBef>
                  <a:buClrTx/>
                  <a:buSzTx/>
                  <a:buFontTx/>
                  <a:buNone/>
                </a:pPr>
                <a:r>
                  <a:rPr lang="zh-CN" altLang="en-US" sz="1800" b="1" dirty="0">
                    <a:solidFill>
                      <a:schemeClr val="tx1"/>
                    </a:solidFill>
                    <a:latin typeface="幼圆" pitchFamily="49" charset="-122"/>
                    <a:ea typeface="幼圆" pitchFamily="49" charset="-122"/>
                  </a:rPr>
                  <a:t>各年净现金流量（</a:t>
                </a:r>
                <a:r>
                  <a:rPr lang="en-US" altLang="zh-CN" sz="1800" b="1" dirty="0">
                    <a:solidFill>
                      <a:schemeClr val="tx1"/>
                    </a:solidFill>
                    <a:latin typeface="幼圆" pitchFamily="49" charset="-122"/>
                    <a:ea typeface="幼圆" pitchFamily="49" charset="-122"/>
                  </a:rPr>
                  <a:t>1</a:t>
                </a:r>
                <a:r>
                  <a:rPr lang="en-US" altLang="zh-CN" sz="2000" b="1" dirty="0">
                    <a:solidFill>
                      <a:schemeClr val="tx1"/>
                    </a:solidFill>
                    <a:ea typeface="宋体" panose="02010600030101010101" pitchFamily="2" charset="-122"/>
                  </a:rPr>
                  <a:t>≤</a:t>
                </a:r>
                <a:r>
                  <a:rPr lang="en-US" altLang="zh-CN" sz="2000" b="1" i="1" dirty="0">
                    <a:solidFill>
                      <a:schemeClr val="tx1"/>
                    </a:solidFill>
                    <a:ea typeface="宋体" panose="02010600030101010101" pitchFamily="2" charset="-122"/>
                  </a:rPr>
                  <a:t>m</a:t>
                </a:r>
                <a:r>
                  <a:rPr lang="en-US" altLang="zh-CN" sz="2000" b="1" dirty="0">
                    <a:solidFill>
                      <a:schemeClr val="tx1"/>
                    </a:solidFill>
                    <a:ea typeface="宋体" panose="02010600030101010101" pitchFamily="2" charset="-122"/>
                  </a:rPr>
                  <a:t> ≤</a:t>
                </a:r>
                <a:r>
                  <a:rPr lang="en-US" altLang="zh-CN" sz="2000" b="1" i="1" dirty="0">
                    <a:solidFill>
                      <a:schemeClr val="tx1"/>
                    </a:solidFill>
                    <a:ea typeface="宋体" panose="02010600030101010101" pitchFamily="2" charset="-122"/>
                  </a:rPr>
                  <a:t>n)</a:t>
                </a:r>
              </a:p>
            </p:txBody>
          </p:sp>
        </p:grpSp>
      </p:grpSp>
    </p:spTree>
  </p:cSld>
  <p:clrMapOvr>
    <a:masterClrMapping/>
  </p:clrMapOvr>
  <p:transition spd="slow">
    <p:pull dir="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a:extLst>
              <a:ext uri="{FF2B5EF4-FFF2-40B4-BE49-F238E27FC236}">
                <a16:creationId xmlns:a16="http://schemas.microsoft.com/office/drawing/2014/main" id="{06DC3D6E-7CF4-F02F-5D50-262D47C13CB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CBDE41C-8A47-FF4F-9E15-135573D2A62D}" type="slidenum">
              <a:rPr kumimoji="0" lang="en-US" altLang="zh-CN" sz="1000">
                <a:solidFill>
                  <a:schemeClr val="bg2"/>
                </a:solidFill>
                <a:ea typeface="华文行楷" panose="02010800040101010101" pitchFamily="2" charset="-122"/>
              </a:rPr>
              <a:pPr>
                <a:spcBef>
                  <a:spcPct val="0"/>
                </a:spcBef>
                <a:buClrTx/>
                <a:buSzTx/>
                <a:buFontTx/>
                <a:buNone/>
              </a:pPr>
              <a:t>44</a:t>
            </a:fld>
            <a:endParaRPr kumimoji="0" lang="en-US" altLang="zh-CN" sz="1000">
              <a:solidFill>
                <a:schemeClr val="bg2"/>
              </a:solidFill>
              <a:ea typeface="华文行楷" panose="02010800040101010101" pitchFamily="2" charset="-122"/>
            </a:endParaRPr>
          </a:p>
        </p:txBody>
      </p:sp>
      <p:sp>
        <p:nvSpPr>
          <p:cNvPr id="51203" name="Rectangle 2">
            <a:extLst>
              <a:ext uri="{FF2B5EF4-FFF2-40B4-BE49-F238E27FC236}">
                <a16:creationId xmlns:a16="http://schemas.microsoft.com/office/drawing/2014/main" id="{C4671708-7551-C620-1BAA-9EFCD35FEE20}"/>
              </a:ext>
            </a:extLst>
          </p:cNvPr>
          <p:cNvSpPr>
            <a:spLocks noGrp="1" noChangeArrowheads="1"/>
          </p:cNvSpPr>
          <p:nvPr>
            <p:ph type="title"/>
          </p:nvPr>
        </p:nvSpPr>
        <p:spPr/>
        <p:txBody>
          <a:bodyPr/>
          <a:lstStyle/>
          <a:p>
            <a:pPr eaLnBrk="1" hangingPunct="1"/>
            <a:r>
              <a:rPr kumimoji="0" lang="zh-CN" altLang="en-US">
                <a:solidFill>
                  <a:srgbClr val="036D7B"/>
                </a:solidFill>
              </a:rPr>
              <a:t>基准收益率的影响因素</a:t>
            </a:r>
          </a:p>
        </p:txBody>
      </p:sp>
      <p:pic>
        <p:nvPicPr>
          <p:cNvPr id="192515" name="Picture 3" descr="BS00559_">
            <a:extLst>
              <a:ext uri="{FF2B5EF4-FFF2-40B4-BE49-F238E27FC236}">
                <a16:creationId xmlns:a16="http://schemas.microsoft.com/office/drawing/2014/main" id="{1B878A24-6EBC-30B4-3388-3CC960E35563}"/>
              </a:ext>
            </a:extLst>
          </p:cNvPr>
          <p:cNvPicPr>
            <a:picLocks noChangeAspect="1" noChangeArrowheads="1"/>
          </p:cNvPicPr>
          <p:nvPr/>
        </p:nvPicPr>
        <p:blipFill>
          <a:blip r:embed="rId2" cstate="hqprint">
            <a:lum bright="90000" contrast="-78000"/>
            <a:extLst>
              <a:ext uri="{28A0092B-C50C-407E-A947-70E740481C1C}">
                <a14:useLocalDpi xmlns:a14="http://schemas.microsoft.com/office/drawing/2010/main" val="0"/>
              </a:ext>
            </a:extLst>
          </a:blip>
          <a:srcRect/>
          <a:stretch>
            <a:fillRect/>
          </a:stretch>
        </p:blipFill>
        <p:spPr bwMode="auto">
          <a:xfrm>
            <a:off x="1919289" y="1484313"/>
            <a:ext cx="8351837"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16" name="Text Box 4">
            <a:extLst>
              <a:ext uri="{FF2B5EF4-FFF2-40B4-BE49-F238E27FC236}">
                <a16:creationId xmlns:a16="http://schemas.microsoft.com/office/drawing/2014/main" id="{AF49E059-45BD-6AC0-25F4-CF04BB31B829}"/>
              </a:ext>
            </a:extLst>
          </p:cNvPr>
          <p:cNvSpPr txBox="1">
            <a:spLocks noChangeArrowheads="1"/>
          </p:cNvSpPr>
          <p:nvPr/>
        </p:nvSpPr>
        <p:spPr bwMode="auto">
          <a:xfrm>
            <a:off x="1831976" y="2147889"/>
            <a:ext cx="1655763" cy="396875"/>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dirty="0">
                <a:solidFill>
                  <a:schemeClr val="tx1"/>
                </a:solidFill>
                <a:latin typeface="幼圆" pitchFamily="49" charset="-122"/>
                <a:ea typeface="幼圆" pitchFamily="49" charset="-122"/>
              </a:rPr>
              <a:t>影响因素</a:t>
            </a:r>
          </a:p>
        </p:txBody>
      </p:sp>
      <p:sp>
        <p:nvSpPr>
          <p:cNvPr id="192517" name="Text Box 5">
            <a:extLst>
              <a:ext uri="{FF2B5EF4-FFF2-40B4-BE49-F238E27FC236}">
                <a16:creationId xmlns:a16="http://schemas.microsoft.com/office/drawing/2014/main" id="{C09A2563-0A79-E4DA-75FB-FDA5A7BEB952}"/>
              </a:ext>
            </a:extLst>
          </p:cNvPr>
          <p:cNvSpPr txBox="1">
            <a:spLocks noChangeArrowheads="1"/>
          </p:cNvSpPr>
          <p:nvPr/>
        </p:nvSpPr>
        <p:spPr bwMode="auto">
          <a:xfrm>
            <a:off x="3649664" y="1530351"/>
            <a:ext cx="5038725" cy="3968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b="1" dirty="0">
                <a:solidFill>
                  <a:schemeClr val="tx1"/>
                </a:solidFill>
                <a:latin typeface="幼圆" pitchFamily="49" charset="-122"/>
                <a:ea typeface="幼圆" pitchFamily="49" charset="-122"/>
              </a:rPr>
              <a:t>   </a:t>
            </a:r>
            <a:r>
              <a:rPr lang="zh-CN" altLang="en-US" sz="2000" b="1" dirty="0">
                <a:solidFill>
                  <a:schemeClr val="tx1"/>
                </a:solidFill>
                <a:latin typeface="幼圆" pitchFamily="49" charset="-122"/>
                <a:ea typeface="幼圆" pitchFamily="49" charset="-122"/>
              </a:rPr>
              <a:t>资金成本和机会成本（二者取大为 </a:t>
            </a:r>
            <a:r>
              <a:rPr lang="en-US" altLang="zh-CN" sz="2000" b="1" dirty="0">
                <a:solidFill>
                  <a:schemeClr val="tx1"/>
                </a:solidFill>
                <a:latin typeface="幼圆" pitchFamily="49" charset="-122"/>
                <a:ea typeface="幼圆" pitchFamily="49" charset="-122"/>
              </a:rPr>
              <a:t>i</a:t>
            </a:r>
            <a:r>
              <a:rPr lang="en-US" altLang="zh-CN" sz="2000" b="1" baseline="-25000" dirty="0">
                <a:solidFill>
                  <a:schemeClr val="tx1"/>
                </a:solidFill>
                <a:latin typeface="幼圆" pitchFamily="49" charset="-122"/>
                <a:ea typeface="幼圆" pitchFamily="49" charset="-122"/>
              </a:rPr>
              <a:t>1</a:t>
            </a:r>
            <a:r>
              <a:rPr lang="zh-CN" altLang="en-US" sz="2000" b="1" dirty="0">
                <a:solidFill>
                  <a:schemeClr val="tx1"/>
                </a:solidFill>
                <a:latin typeface="幼圆" pitchFamily="49" charset="-122"/>
                <a:ea typeface="幼圆" pitchFamily="49" charset="-122"/>
              </a:rPr>
              <a:t>）</a:t>
            </a:r>
          </a:p>
        </p:txBody>
      </p:sp>
      <p:sp>
        <p:nvSpPr>
          <p:cNvPr id="192518" name="Text Box 6">
            <a:extLst>
              <a:ext uri="{FF2B5EF4-FFF2-40B4-BE49-F238E27FC236}">
                <a16:creationId xmlns:a16="http://schemas.microsoft.com/office/drawing/2014/main" id="{7B0FB0D7-48C2-24B1-A404-EDCF60788D3E}"/>
              </a:ext>
            </a:extLst>
          </p:cNvPr>
          <p:cNvSpPr txBox="1">
            <a:spLocks noChangeArrowheads="1"/>
          </p:cNvSpPr>
          <p:nvPr/>
        </p:nvSpPr>
        <p:spPr bwMode="auto">
          <a:xfrm>
            <a:off x="3657601" y="2084389"/>
            <a:ext cx="3178175" cy="3968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b="1">
                <a:solidFill>
                  <a:schemeClr val="tx1"/>
                </a:solidFill>
                <a:latin typeface="幼圆" pitchFamily="49" charset="-122"/>
                <a:ea typeface="幼圆" pitchFamily="49" charset="-122"/>
              </a:rPr>
              <a:t>   </a:t>
            </a:r>
            <a:r>
              <a:rPr lang="zh-CN" altLang="en-US" sz="2000" b="1">
                <a:solidFill>
                  <a:schemeClr val="tx1"/>
                </a:solidFill>
                <a:latin typeface="幼圆" pitchFamily="49" charset="-122"/>
                <a:ea typeface="幼圆" pitchFamily="49" charset="-122"/>
              </a:rPr>
              <a:t>风险贴补率（</a:t>
            </a:r>
            <a:r>
              <a:rPr lang="en-US" altLang="zh-CN" sz="2000" b="1">
                <a:solidFill>
                  <a:schemeClr val="tx1"/>
                </a:solidFill>
                <a:latin typeface="幼圆" pitchFamily="49" charset="-122"/>
                <a:ea typeface="幼圆" pitchFamily="49" charset="-122"/>
              </a:rPr>
              <a:t>i</a:t>
            </a:r>
            <a:r>
              <a:rPr lang="en-US" altLang="zh-CN" sz="2000" b="1" baseline="-25000">
                <a:solidFill>
                  <a:schemeClr val="tx1"/>
                </a:solidFill>
                <a:latin typeface="幼圆" pitchFamily="49" charset="-122"/>
                <a:ea typeface="幼圆" pitchFamily="49" charset="-122"/>
              </a:rPr>
              <a:t>2</a:t>
            </a:r>
            <a:r>
              <a:rPr lang="zh-CN" altLang="en-US" sz="2000" b="1">
                <a:solidFill>
                  <a:schemeClr val="tx1"/>
                </a:solidFill>
                <a:latin typeface="幼圆" pitchFamily="49" charset="-122"/>
                <a:ea typeface="幼圆" pitchFamily="49" charset="-122"/>
              </a:rPr>
              <a:t>）</a:t>
            </a:r>
          </a:p>
        </p:txBody>
      </p:sp>
      <p:sp>
        <p:nvSpPr>
          <p:cNvPr id="192519" name="Text Box 7">
            <a:extLst>
              <a:ext uri="{FF2B5EF4-FFF2-40B4-BE49-F238E27FC236}">
                <a16:creationId xmlns:a16="http://schemas.microsoft.com/office/drawing/2014/main" id="{F4377C29-2F8E-538D-2292-9A16BA70D810}"/>
              </a:ext>
            </a:extLst>
          </p:cNvPr>
          <p:cNvSpPr txBox="1">
            <a:spLocks noChangeArrowheads="1"/>
          </p:cNvSpPr>
          <p:nvPr/>
        </p:nvSpPr>
        <p:spPr bwMode="auto">
          <a:xfrm>
            <a:off x="3703639" y="2625726"/>
            <a:ext cx="2808287" cy="3968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solidFill>
                  <a:schemeClr val="tx1"/>
                </a:solidFill>
                <a:latin typeface="幼圆" pitchFamily="49" charset="-122"/>
                <a:ea typeface="幼圆" pitchFamily="49" charset="-122"/>
              </a:rPr>
              <a:t>通货膨胀率（</a:t>
            </a:r>
            <a:r>
              <a:rPr lang="en-US" altLang="zh-CN" sz="2000" b="1">
                <a:solidFill>
                  <a:schemeClr val="tx1"/>
                </a:solidFill>
                <a:latin typeface="幼圆" pitchFamily="49" charset="-122"/>
                <a:ea typeface="幼圆" pitchFamily="49" charset="-122"/>
              </a:rPr>
              <a:t>i</a:t>
            </a:r>
            <a:r>
              <a:rPr lang="en-US" altLang="zh-CN" sz="2000" b="1" baseline="-25000">
                <a:solidFill>
                  <a:schemeClr val="tx1"/>
                </a:solidFill>
                <a:latin typeface="幼圆" pitchFamily="49" charset="-122"/>
                <a:ea typeface="幼圆" pitchFamily="49" charset="-122"/>
              </a:rPr>
              <a:t>3</a:t>
            </a:r>
            <a:r>
              <a:rPr lang="zh-CN" altLang="en-US" sz="2000" b="1">
                <a:solidFill>
                  <a:schemeClr val="tx1"/>
                </a:solidFill>
                <a:latin typeface="幼圆" pitchFamily="49" charset="-122"/>
                <a:ea typeface="幼圆" pitchFamily="49" charset="-122"/>
              </a:rPr>
              <a:t>）</a:t>
            </a:r>
          </a:p>
        </p:txBody>
      </p:sp>
      <p:grpSp>
        <p:nvGrpSpPr>
          <p:cNvPr id="192520" name="Group 8">
            <a:extLst>
              <a:ext uri="{FF2B5EF4-FFF2-40B4-BE49-F238E27FC236}">
                <a16:creationId xmlns:a16="http://schemas.microsoft.com/office/drawing/2014/main" id="{335F8202-D823-DE50-048B-FAD1B1C49FD4}"/>
              </a:ext>
            </a:extLst>
          </p:cNvPr>
          <p:cNvGrpSpPr>
            <a:grpSpLocks/>
          </p:cNvGrpSpPr>
          <p:nvPr/>
        </p:nvGrpSpPr>
        <p:grpSpPr bwMode="auto">
          <a:xfrm>
            <a:off x="3254375" y="1781175"/>
            <a:ext cx="660400" cy="1663700"/>
            <a:chOff x="2728" y="1339"/>
            <a:chExt cx="416" cy="1048"/>
          </a:xfrm>
        </p:grpSpPr>
        <p:sp>
          <p:nvSpPr>
            <p:cNvPr id="51214" name="Line 9">
              <a:extLst>
                <a:ext uri="{FF2B5EF4-FFF2-40B4-BE49-F238E27FC236}">
                  <a16:creationId xmlns:a16="http://schemas.microsoft.com/office/drawing/2014/main" id="{54A5D304-F788-126C-CD92-125937FBE637}"/>
                </a:ext>
              </a:extLst>
            </p:cNvPr>
            <p:cNvSpPr>
              <a:spLocks noChangeShapeType="1"/>
            </p:cNvSpPr>
            <p:nvPr/>
          </p:nvSpPr>
          <p:spPr bwMode="auto">
            <a:xfrm>
              <a:off x="2728" y="1702"/>
              <a:ext cx="272" cy="0"/>
            </a:xfrm>
            <a:prstGeom prst="line">
              <a:avLst/>
            </a:prstGeom>
            <a:noFill/>
            <a:ln w="25400">
              <a:solidFill>
                <a:schemeClr val="tx1"/>
              </a:solidFill>
              <a:round/>
              <a:headEnd type="non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5" name="Line 10">
              <a:extLst>
                <a:ext uri="{FF2B5EF4-FFF2-40B4-BE49-F238E27FC236}">
                  <a16:creationId xmlns:a16="http://schemas.microsoft.com/office/drawing/2014/main" id="{C9FE5C7C-C2E8-038A-E661-FB8CA1E1225F}"/>
                </a:ext>
              </a:extLst>
            </p:cNvPr>
            <p:cNvSpPr>
              <a:spLocks noChangeShapeType="1"/>
            </p:cNvSpPr>
            <p:nvPr/>
          </p:nvSpPr>
          <p:spPr bwMode="auto">
            <a:xfrm>
              <a:off x="3000" y="1339"/>
              <a:ext cx="136" cy="0"/>
            </a:xfrm>
            <a:prstGeom prst="line">
              <a:avLst/>
            </a:prstGeom>
            <a:noFill/>
            <a:ln w="25400">
              <a:solidFill>
                <a:schemeClr val="tx1"/>
              </a:solidFill>
              <a:round/>
              <a:headEnd type="non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6" name="Line 11">
              <a:extLst>
                <a:ext uri="{FF2B5EF4-FFF2-40B4-BE49-F238E27FC236}">
                  <a16:creationId xmlns:a16="http://schemas.microsoft.com/office/drawing/2014/main" id="{6513A430-2E60-A11F-2C2E-2B774DF936FC}"/>
                </a:ext>
              </a:extLst>
            </p:cNvPr>
            <p:cNvSpPr>
              <a:spLocks noChangeShapeType="1"/>
            </p:cNvSpPr>
            <p:nvPr/>
          </p:nvSpPr>
          <p:spPr bwMode="auto">
            <a:xfrm>
              <a:off x="3000" y="1699"/>
              <a:ext cx="136" cy="0"/>
            </a:xfrm>
            <a:prstGeom prst="line">
              <a:avLst/>
            </a:prstGeom>
            <a:noFill/>
            <a:ln w="25400">
              <a:solidFill>
                <a:schemeClr val="tx1"/>
              </a:solidFill>
              <a:round/>
              <a:headEnd type="non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7" name="Line 12">
              <a:extLst>
                <a:ext uri="{FF2B5EF4-FFF2-40B4-BE49-F238E27FC236}">
                  <a16:creationId xmlns:a16="http://schemas.microsoft.com/office/drawing/2014/main" id="{C282E343-A061-EFA6-0686-F606056A00DF}"/>
                </a:ext>
              </a:extLst>
            </p:cNvPr>
            <p:cNvSpPr>
              <a:spLocks noChangeShapeType="1"/>
            </p:cNvSpPr>
            <p:nvPr/>
          </p:nvSpPr>
          <p:spPr bwMode="auto">
            <a:xfrm>
              <a:off x="3000" y="2016"/>
              <a:ext cx="136" cy="0"/>
            </a:xfrm>
            <a:prstGeom prst="line">
              <a:avLst/>
            </a:prstGeom>
            <a:noFill/>
            <a:ln w="25400">
              <a:solidFill>
                <a:schemeClr val="tx1"/>
              </a:solidFill>
              <a:round/>
              <a:headEnd type="non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8" name="Line 13">
              <a:extLst>
                <a:ext uri="{FF2B5EF4-FFF2-40B4-BE49-F238E27FC236}">
                  <a16:creationId xmlns:a16="http://schemas.microsoft.com/office/drawing/2014/main" id="{0A043154-D743-D310-7924-A73063E13840}"/>
                </a:ext>
              </a:extLst>
            </p:cNvPr>
            <p:cNvSpPr>
              <a:spLocks noChangeShapeType="1"/>
            </p:cNvSpPr>
            <p:nvPr/>
          </p:nvSpPr>
          <p:spPr bwMode="auto">
            <a:xfrm>
              <a:off x="3008" y="2377"/>
              <a:ext cx="136" cy="0"/>
            </a:xfrm>
            <a:prstGeom prst="line">
              <a:avLst/>
            </a:prstGeom>
            <a:noFill/>
            <a:ln w="25400">
              <a:solidFill>
                <a:schemeClr val="tx1"/>
              </a:solidFill>
              <a:round/>
              <a:headEnd type="non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9" name="Line 14">
              <a:extLst>
                <a:ext uri="{FF2B5EF4-FFF2-40B4-BE49-F238E27FC236}">
                  <a16:creationId xmlns:a16="http://schemas.microsoft.com/office/drawing/2014/main" id="{FF7E5C4C-0ECA-1DCA-FD09-EB48BA81C8A0}"/>
                </a:ext>
              </a:extLst>
            </p:cNvPr>
            <p:cNvSpPr>
              <a:spLocks noChangeShapeType="1"/>
            </p:cNvSpPr>
            <p:nvPr/>
          </p:nvSpPr>
          <p:spPr bwMode="auto">
            <a:xfrm>
              <a:off x="2992" y="1344"/>
              <a:ext cx="0" cy="104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92527" name="Text Box 15">
            <a:extLst>
              <a:ext uri="{FF2B5EF4-FFF2-40B4-BE49-F238E27FC236}">
                <a16:creationId xmlns:a16="http://schemas.microsoft.com/office/drawing/2014/main" id="{9CB0281F-3689-6A72-DADC-47D34FBFB56E}"/>
              </a:ext>
            </a:extLst>
          </p:cNvPr>
          <p:cNvSpPr txBox="1">
            <a:spLocks noChangeArrowheads="1"/>
          </p:cNvSpPr>
          <p:nvPr/>
        </p:nvSpPr>
        <p:spPr bwMode="auto">
          <a:xfrm>
            <a:off x="3733800" y="3127376"/>
            <a:ext cx="2808288" cy="3968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b="1">
                <a:solidFill>
                  <a:schemeClr val="tx1"/>
                </a:solidFill>
                <a:latin typeface="幼圆" pitchFamily="49" charset="-122"/>
                <a:ea typeface="幼圆" pitchFamily="49" charset="-122"/>
              </a:rPr>
              <a:t>  </a:t>
            </a:r>
            <a:r>
              <a:rPr lang="zh-CN" altLang="en-US" sz="2000" b="1">
                <a:solidFill>
                  <a:schemeClr val="tx1"/>
                </a:solidFill>
                <a:latin typeface="幼圆" pitchFamily="49" charset="-122"/>
                <a:ea typeface="幼圆" pitchFamily="49" charset="-122"/>
              </a:rPr>
              <a:t>资金限制</a:t>
            </a:r>
          </a:p>
        </p:txBody>
      </p:sp>
      <p:sp>
        <p:nvSpPr>
          <p:cNvPr id="192528" name="Rectangle 16">
            <a:extLst>
              <a:ext uri="{FF2B5EF4-FFF2-40B4-BE49-F238E27FC236}">
                <a16:creationId xmlns:a16="http://schemas.microsoft.com/office/drawing/2014/main" id="{DA2A6038-EEB6-177F-DF5A-6C80B1989548}"/>
              </a:ext>
            </a:extLst>
          </p:cNvPr>
          <p:cNvSpPr>
            <a:spLocks noChangeArrowheads="1"/>
          </p:cNvSpPr>
          <p:nvPr/>
        </p:nvSpPr>
        <p:spPr bwMode="auto">
          <a:xfrm>
            <a:off x="643732" y="3719512"/>
            <a:ext cx="4032250"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200" b="1" dirty="0">
                <a:latin typeface="幼圆" pitchFamily="49" charset="-122"/>
                <a:ea typeface="幼圆" pitchFamily="49" charset="-122"/>
              </a:rPr>
              <a:t>1.</a:t>
            </a:r>
            <a:r>
              <a:rPr lang="zh-CN" altLang="en-US" sz="2200" b="1" dirty="0">
                <a:latin typeface="幼圆" pitchFamily="49" charset="-122"/>
                <a:ea typeface="幼圆" pitchFamily="49" charset="-122"/>
              </a:rPr>
              <a:t>资金成本和机会成本</a:t>
            </a:r>
          </a:p>
        </p:txBody>
      </p:sp>
      <p:sp>
        <p:nvSpPr>
          <p:cNvPr id="192529" name="Text Box 17">
            <a:extLst>
              <a:ext uri="{FF2B5EF4-FFF2-40B4-BE49-F238E27FC236}">
                <a16:creationId xmlns:a16="http://schemas.microsoft.com/office/drawing/2014/main" id="{A2F19787-5BAC-0603-5528-787FD7593D5E}"/>
              </a:ext>
            </a:extLst>
          </p:cNvPr>
          <p:cNvSpPr txBox="1">
            <a:spLocks noChangeArrowheads="1"/>
          </p:cNvSpPr>
          <p:nvPr/>
        </p:nvSpPr>
        <p:spPr bwMode="auto">
          <a:xfrm>
            <a:off x="1010435" y="4313241"/>
            <a:ext cx="7775575" cy="504825"/>
          </a:xfrm>
          <a:prstGeom prst="rect">
            <a:avLst/>
          </a:prstGeom>
          <a:gradFill rotWithShape="1">
            <a:gsLst>
              <a:gs pos="0">
                <a:srgbClr val="D1F4FB"/>
              </a:gs>
              <a:gs pos="100000">
                <a:srgbClr val="96ADB8"/>
              </a:gs>
            </a:gsLst>
            <a:lin ang="189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dirty="0">
                <a:solidFill>
                  <a:schemeClr val="tx1"/>
                </a:solidFill>
                <a:ea typeface="幼圆" pitchFamily="49" charset="-122"/>
              </a:rPr>
              <a:t>资金成本是为取得资金使用权所支付的费用。</a:t>
            </a:r>
          </a:p>
        </p:txBody>
      </p:sp>
      <p:sp>
        <p:nvSpPr>
          <p:cNvPr id="192530" name="Text Box 18">
            <a:extLst>
              <a:ext uri="{FF2B5EF4-FFF2-40B4-BE49-F238E27FC236}">
                <a16:creationId xmlns:a16="http://schemas.microsoft.com/office/drawing/2014/main" id="{0896016A-D773-BE5B-33FA-DD5B4CD9D41B}"/>
              </a:ext>
            </a:extLst>
          </p:cNvPr>
          <p:cNvSpPr txBox="1">
            <a:spLocks noChangeArrowheads="1"/>
          </p:cNvSpPr>
          <p:nvPr/>
        </p:nvSpPr>
        <p:spPr bwMode="auto">
          <a:xfrm>
            <a:off x="1029351" y="5105942"/>
            <a:ext cx="7775575" cy="936625"/>
          </a:xfrm>
          <a:prstGeom prst="rect">
            <a:avLst/>
          </a:prstGeom>
          <a:gradFill rotWithShape="1">
            <a:gsLst>
              <a:gs pos="0">
                <a:srgbClr val="D1F4FB"/>
              </a:gs>
              <a:gs pos="100000">
                <a:srgbClr val="96ADB8"/>
              </a:gs>
            </a:gsLst>
            <a:lin ang="189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dirty="0">
                <a:solidFill>
                  <a:schemeClr val="tx1"/>
                </a:solidFill>
                <a:ea typeface="幼圆" pitchFamily="49" charset="-122"/>
              </a:rPr>
              <a:t>投资的机会成本是指投资者将有限的资金用于除拟建项目以外的其</a:t>
            </a:r>
          </a:p>
          <a:p>
            <a:pPr eaLnBrk="1" hangingPunct="1">
              <a:spcBef>
                <a:spcPct val="50000"/>
              </a:spcBef>
              <a:buClrTx/>
              <a:buSzTx/>
              <a:buFontTx/>
              <a:buNone/>
            </a:pPr>
            <a:r>
              <a:rPr lang="zh-CN" altLang="en-US" sz="2000" b="1" dirty="0">
                <a:solidFill>
                  <a:schemeClr val="tx1"/>
                </a:solidFill>
                <a:ea typeface="幼圆" pitchFamily="49" charset="-122"/>
              </a:rPr>
              <a:t>他投资机会所能获得的最好收益。</a:t>
            </a:r>
          </a:p>
        </p:txBody>
      </p:sp>
    </p:spTree>
  </p:cSld>
  <p:clrMapOvr>
    <a:masterClrMapping/>
  </p:clrMapOvr>
  <p:transition spd="slow">
    <p:pull dir="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a:extLst>
              <a:ext uri="{FF2B5EF4-FFF2-40B4-BE49-F238E27FC236}">
                <a16:creationId xmlns:a16="http://schemas.microsoft.com/office/drawing/2014/main" id="{BEDE930E-9EBF-9475-159A-03FB32F9658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69667B3-2F85-7F49-BBD7-DB5B373F0CD7}" type="slidenum">
              <a:rPr kumimoji="0" lang="en-US" altLang="zh-CN" sz="1000">
                <a:solidFill>
                  <a:schemeClr val="bg2"/>
                </a:solidFill>
                <a:ea typeface="华文行楷" panose="02010800040101010101" pitchFamily="2" charset="-122"/>
              </a:rPr>
              <a:pPr>
                <a:spcBef>
                  <a:spcPct val="0"/>
                </a:spcBef>
                <a:buClrTx/>
                <a:buSzTx/>
                <a:buFontTx/>
                <a:buNone/>
              </a:pPr>
              <a:t>45</a:t>
            </a:fld>
            <a:endParaRPr kumimoji="0" lang="en-US" altLang="zh-CN" sz="1000">
              <a:solidFill>
                <a:schemeClr val="bg2"/>
              </a:solidFill>
              <a:ea typeface="华文行楷" panose="02010800040101010101" pitchFamily="2" charset="-122"/>
            </a:endParaRPr>
          </a:p>
        </p:txBody>
      </p:sp>
      <p:sp>
        <p:nvSpPr>
          <p:cNvPr id="52227" name="Rectangle 2">
            <a:extLst>
              <a:ext uri="{FF2B5EF4-FFF2-40B4-BE49-F238E27FC236}">
                <a16:creationId xmlns:a16="http://schemas.microsoft.com/office/drawing/2014/main" id="{39C34B04-2FBA-70EC-AB6E-166FCB945726}"/>
              </a:ext>
            </a:extLst>
          </p:cNvPr>
          <p:cNvSpPr>
            <a:spLocks noGrp="1" noChangeArrowheads="1"/>
          </p:cNvSpPr>
          <p:nvPr>
            <p:ph type="title"/>
          </p:nvPr>
        </p:nvSpPr>
        <p:spPr/>
        <p:txBody>
          <a:bodyPr/>
          <a:lstStyle/>
          <a:p>
            <a:pPr eaLnBrk="1" hangingPunct="1"/>
            <a:r>
              <a:rPr kumimoji="0" lang="zh-CN" altLang="en-US">
                <a:solidFill>
                  <a:srgbClr val="036D7B"/>
                </a:solidFill>
              </a:rPr>
              <a:t>基准收益率的影响因素</a:t>
            </a:r>
          </a:p>
        </p:txBody>
      </p:sp>
      <p:sp>
        <p:nvSpPr>
          <p:cNvPr id="193539" name="Rectangle 3">
            <a:extLst>
              <a:ext uri="{FF2B5EF4-FFF2-40B4-BE49-F238E27FC236}">
                <a16:creationId xmlns:a16="http://schemas.microsoft.com/office/drawing/2014/main" id="{3F5E43E0-9BEB-9DB7-259D-E1B890E5D2D1}"/>
              </a:ext>
            </a:extLst>
          </p:cNvPr>
          <p:cNvSpPr>
            <a:spLocks noChangeArrowheads="1"/>
          </p:cNvSpPr>
          <p:nvPr/>
        </p:nvSpPr>
        <p:spPr bwMode="auto">
          <a:xfrm>
            <a:off x="1460485" y="1348583"/>
            <a:ext cx="4032250"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200" b="1" dirty="0">
                <a:latin typeface="幼圆" pitchFamily="49" charset="-122"/>
                <a:ea typeface="幼圆" pitchFamily="49" charset="-122"/>
              </a:rPr>
              <a:t>2.</a:t>
            </a:r>
            <a:r>
              <a:rPr lang="zh-CN" altLang="en-US" sz="2200" b="1" dirty="0">
                <a:latin typeface="幼圆" pitchFamily="49" charset="-122"/>
                <a:ea typeface="幼圆" pitchFamily="49" charset="-122"/>
              </a:rPr>
              <a:t>风险贴补率</a:t>
            </a:r>
          </a:p>
        </p:txBody>
      </p:sp>
      <p:sp>
        <p:nvSpPr>
          <p:cNvPr id="193540" name="Text Box 4">
            <a:extLst>
              <a:ext uri="{FF2B5EF4-FFF2-40B4-BE49-F238E27FC236}">
                <a16:creationId xmlns:a16="http://schemas.microsoft.com/office/drawing/2014/main" id="{A07402B6-8389-E62C-04CE-F5698FD7974A}"/>
              </a:ext>
            </a:extLst>
          </p:cNvPr>
          <p:cNvSpPr txBox="1">
            <a:spLocks noChangeArrowheads="1"/>
          </p:cNvSpPr>
          <p:nvPr/>
        </p:nvSpPr>
        <p:spPr bwMode="auto">
          <a:xfrm>
            <a:off x="1820525" y="1874851"/>
            <a:ext cx="7775575" cy="1368425"/>
          </a:xfrm>
          <a:prstGeom prst="rect">
            <a:avLst/>
          </a:prstGeom>
          <a:gradFill rotWithShape="1">
            <a:gsLst>
              <a:gs pos="0">
                <a:srgbClr val="D1F4FB"/>
              </a:gs>
              <a:gs pos="100000">
                <a:srgbClr val="96ADB8"/>
              </a:gs>
            </a:gsLst>
            <a:lin ang="189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1800" b="1" dirty="0">
                <a:solidFill>
                  <a:schemeClr val="tx1"/>
                </a:solidFill>
                <a:ea typeface="幼圆" pitchFamily="49" charset="-122"/>
              </a:rPr>
              <a:t>由于投资者做决策时要冒着一定风险，因此在确定基准收益率时，还应考虑</a:t>
            </a:r>
          </a:p>
          <a:p>
            <a:pPr algn="just" eaLnBrk="1" hangingPunct="1">
              <a:spcBef>
                <a:spcPct val="50000"/>
              </a:spcBef>
              <a:buClrTx/>
              <a:buSzTx/>
              <a:buFontTx/>
              <a:buNone/>
            </a:pPr>
            <a:r>
              <a:rPr lang="zh-CN" altLang="en-US" sz="1800" b="1" dirty="0">
                <a:solidFill>
                  <a:schemeClr val="tx1"/>
                </a:solidFill>
                <a:ea typeface="幼圆" pitchFamily="49" charset="-122"/>
              </a:rPr>
              <a:t>风险因素。通常以一个适当的风险贴补率来提高</a:t>
            </a:r>
            <a:r>
              <a:rPr lang="en-US" altLang="zh-CN" sz="1800" b="1" dirty="0" err="1">
                <a:solidFill>
                  <a:schemeClr val="tx1"/>
                </a:solidFill>
                <a:ea typeface="幼圆" pitchFamily="49" charset="-122"/>
              </a:rPr>
              <a:t>i</a:t>
            </a:r>
            <a:r>
              <a:rPr lang="en-US" altLang="zh-CN" sz="1800" b="1" baseline="-25000" dirty="0" err="1">
                <a:solidFill>
                  <a:schemeClr val="tx1"/>
                </a:solidFill>
                <a:ea typeface="幼圆" pitchFamily="49" charset="-122"/>
              </a:rPr>
              <a:t>c</a:t>
            </a:r>
            <a:r>
              <a:rPr lang="zh-CN" altLang="en-US" sz="1800" b="1" dirty="0">
                <a:solidFill>
                  <a:schemeClr val="tx1"/>
                </a:solidFill>
                <a:ea typeface="幼圆" pitchFamily="49" charset="-122"/>
              </a:rPr>
              <a:t>值，即以一个收益水平增</a:t>
            </a:r>
          </a:p>
          <a:p>
            <a:pPr algn="just" eaLnBrk="1" hangingPunct="1">
              <a:spcBef>
                <a:spcPct val="50000"/>
              </a:spcBef>
              <a:buClrTx/>
              <a:buSzTx/>
              <a:buFontTx/>
              <a:buNone/>
            </a:pPr>
            <a:r>
              <a:rPr lang="zh-CN" altLang="en-US" sz="1800" b="1" dirty="0">
                <a:solidFill>
                  <a:schemeClr val="tx1"/>
                </a:solidFill>
                <a:ea typeface="幼圆" pitchFamily="49" charset="-122"/>
              </a:rPr>
              <a:t>量补偿投资者所承担的风险，风险越大，贴补率越高。</a:t>
            </a:r>
          </a:p>
        </p:txBody>
      </p:sp>
      <p:sp>
        <p:nvSpPr>
          <p:cNvPr id="193541" name="Text Box 5">
            <a:extLst>
              <a:ext uri="{FF2B5EF4-FFF2-40B4-BE49-F238E27FC236}">
                <a16:creationId xmlns:a16="http://schemas.microsoft.com/office/drawing/2014/main" id="{18958A5E-29A8-DCAB-6D47-028A287FBE08}"/>
              </a:ext>
            </a:extLst>
          </p:cNvPr>
          <p:cNvSpPr txBox="1">
            <a:spLocks noChangeArrowheads="1"/>
          </p:cNvSpPr>
          <p:nvPr/>
        </p:nvSpPr>
        <p:spPr bwMode="auto">
          <a:xfrm>
            <a:off x="1820525" y="3848397"/>
            <a:ext cx="7775575" cy="936625"/>
          </a:xfrm>
          <a:prstGeom prst="rect">
            <a:avLst/>
          </a:prstGeom>
          <a:gradFill rotWithShape="1">
            <a:gsLst>
              <a:gs pos="0">
                <a:srgbClr val="D1F4FB"/>
              </a:gs>
              <a:gs pos="100000">
                <a:srgbClr val="96ADB8"/>
              </a:gs>
            </a:gsLst>
            <a:lin ang="189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dirty="0">
                <a:solidFill>
                  <a:schemeClr val="tx1"/>
                </a:solidFill>
                <a:ea typeface="幼圆" pitchFamily="49" charset="-122"/>
              </a:rPr>
              <a:t>通货膨胀率主要表现为物价指数的变化，即通货膨胀率约等于物价指数变化</a:t>
            </a:r>
          </a:p>
          <a:p>
            <a:pPr eaLnBrk="1" hangingPunct="1">
              <a:spcBef>
                <a:spcPct val="50000"/>
              </a:spcBef>
              <a:buClrTx/>
              <a:buSzTx/>
              <a:buFontTx/>
              <a:buNone/>
            </a:pPr>
            <a:r>
              <a:rPr lang="zh-CN" altLang="en-US" sz="1800" b="1" dirty="0">
                <a:solidFill>
                  <a:schemeClr val="tx1"/>
                </a:solidFill>
                <a:ea typeface="幼圆" pitchFamily="49" charset="-122"/>
              </a:rPr>
              <a:t>率。为便于研究，常取一定时间的平均通货膨胀率。</a:t>
            </a:r>
          </a:p>
        </p:txBody>
      </p:sp>
      <p:sp>
        <p:nvSpPr>
          <p:cNvPr id="52231" name="Rectangle 6">
            <a:extLst>
              <a:ext uri="{FF2B5EF4-FFF2-40B4-BE49-F238E27FC236}">
                <a16:creationId xmlns:a16="http://schemas.microsoft.com/office/drawing/2014/main" id="{EF7AD134-A3D8-4E0E-A689-EE44538818D5}"/>
              </a:ext>
            </a:extLst>
          </p:cNvPr>
          <p:cNvSpPr>
            <a:spLocks noChangeArrowheads="1"/>
          </p:cNvSpPr>
          <p:nvPr/>
        </p:nvSpPr>
        <p:spPr bwMode="auto">
          <a:xfrm>
            <a:off x="8678863" y="3346451"/>
            <a:ext cx="184150" cy="396875"/>
          </a:xfrm>
          <a:prstGeom prst="rect">
            <a:avLst/>
          </a:prstGeom>
          <a:noFill/>
          <a:ln>
            <a:noFill/>
          </a:ln>
          <a:effectLst>
            <a:outerShdw dist="71842" dir="18900000" algn="ctr" rotWithShape="0">
              <a:schemeClr val="bg2">
                <a:alpha val="50000"/>
              </a:schemeClr>
            </a:outerShdw>
          </a:effectLst>
          <a:extLst>
            <a:ext uri="{909E8E84-426E-40DD-AFC4-6F175D3DCCD1}">
              <a14:hiddenFill xmlns:a14="http://schemas.microsoft.com/office/drawing/2010/main">
                <a:gradFill rotWithShape="1">
                  <a:gsLst>
                    <a:gs pos="0">
                      <a:srgbClr val="D1F4FB"/>
                    </a:gs>
                    <a:gs pos="100000">
                      <a:srgbClr val="96ADB8"/>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nchorCtr="1">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endParaRPr lang="zh-CN" altLang="zh-CN" sz="2000" b="1">
              <a:solidFill>
                <a:schemeClr val="tx1"/>
              </a:solidFill>
              <a:ea typeface="幼圆" pitchFamily="49" charset="-122"/>
            </a:endParaRPr>
          </a:p>
        </p:txBody>
      </p:sp>
      <p:sp>
        <p:nvSpPr>
          <p:cNvPr id="193543" name="Rectangle 7">
            <a:extLst>
              <a:ext uri="{FF2B5EF4-FFF2-40B4-BE49-F238E27FC236}">
                <a16:creationId xmlns:a16="http://schemas.microsoft.com/office/drawing/2014/main" id="{2290D7E1-1230-DF45-F798-E0BB0D0D2DCC}"/>
              </a:ext>
            </a:extLst>
          </p:cNvPr>
          <p:cNvSpPr>
            <a:spLocks noChangeArrowheads="1"/>
          </p:cNvSpPr>
          <p:nvPr/>
        </p:nvSpPr>
        <p:spPr bwMode="auto">
          <a:xfrm>
            <a:off x="1497013" y="3324232"/>
            <a:ext cx="4032250"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200" b="1" dirty="0">
                <a:latin typeface="幼圆" pitchFamily="49" charset="-122"/>
                <a:ea typeface="幼圆" pitchFamily="49" charset="-122"/>
              </a:rPr>
              <a:t>3.</a:t>
            </a:r>
            <a:r>
              <a:rPr lang="zh-CN" altLang="en-US" sz="2200" b="1" dirty="0">
                <a:latin typeface="幼圆" pitchFamily="49" charset="-122"/>
                <a:ea typeface="幼圆" pitchFamily="49" charset="-122"/>
              </a:rPr>
              <a:t>通货膨胀率</a:t>
            </a:r>
          </a:p>
        </p:txBody>
      </p:sp>
      <p:sp>
        <p:nvSpPr>
          <p:cNvPr id="193544" name="Rectangle 8">
            <a:extLst>
              <a:ext uri="{FF2B5EF4-FFF2-40B4-BE49-F238E27FC236}">
                <a16:creationId xmlns:a16="http://schemas.microsoft.com/office/drawing/2014/main" id="{9DDDDEBF-4613-3970-AEE0-6A0BC4305A98}"/>
              </a:ext>
            </a:extLst>
          </p:cNvPr>
          <p:cNvSpPr>
            <a:spLocks noChangeArrowheads="1"/>
          </p:cNvSpPr>
          <p:nvPr/>
        </p:nvSpPr>
        <p:spPr bwMode="auto">
          <a:xfrm>
            <a:off x="1534585" y="4828275"/>
            <a:ext cx="4032250"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200" b="1" dirty="0">
                <a:latin typeface="幼圆" pitchFamily="49" charset="-122"/>
                <a:ea typeface="幼圆" pitchFamily="49" charset="-122"/>
              </a:rPr>
              <a:t>4.</a:t>
            </a:r>
            <a:r>
              <a:rPr lang="zh-CN" altLang="en-US" sz="2200" b="1" dirty="0">
                <a:latin typeface="幼圆" pitchFamily="49" charset="-122"/>
                <a:ea typeface="幼圆" pitchFamily="49" charset="-122"/>
              </a:rPr>
              <a:t>资金限制</a:t>
            </a:r>
          </a:p>
        </p:txBody>
      </p:sp>
      <p:sp>
        <p:nvSpPr>
          <p:cNvPr id="193545" name="Text Box 9">
            <a:extLst>
              <a:ext uri="{FF2B5EF4-FFF2-40B4-BE49-F238E27FC236}">
                <a16:creationId xmlns:a16="http://schemas.microsoft.com/office/drawing/2014/main" id="{C44F6B66-FA26-7456-AD1F-77DEDD1EE8A9}"/>
              </a:ext>
            </a:extLst>
          </p:cNvPr>
          <p:cNvSpPr txBox="1">
            <a:spLocks noChangeArrowheads="1"/>
          </p:cNvSpPr>
          <p:nvPr/>
        </p:nvSpPr>
        <p:spPr bwMode="auto">
          <a:xfrm>
            <a:off x="1820525" y="5400637"/>
            <a:ext cx="7775575" cy="936625"/>
          </a:xfrm>
          <a:prstGeom prst="rect">
            <a:avLst/>
          </a:prstGeom>
          <a:gradFill rotWithShape="1">
            <a:gsLst>
              <a:gs pos="0">
                <a:srgbClr val="D1F4FB"/>
              </a:gs>
              <a:gs pos="100000">
                <a:srgbClr val="96ADB8"/>
              </a:gs>
            </a:gsLst>
            <a:lin ang="189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dirty="0">
                <a:solidFill>
                  <a:schemeClr val="tx1"/>
                </a:solidFill>
                <a:ea typeface="幼圆" pitchFamily="49" charset="-122"/>
              </a:rPr>
              <a:t>资金越少，越要精打细算，使之利用的更加有效。在资金短缺时，应通过提</a:t>
            </a:r>
          </a:p>
          <a:p>
            <a:pPr eaLnBrk="1" hangingPunct="1">
              <a:spcBef>
                <a:spcPct val="50000"/>
              </a:spcBef>
              <a:buClrTx/>
              <a:buSzTx/>
              <a:buFontTx/>
              <a:buNone/>
            </a:pPr>
            <a:r>
              <a:rPr lang="zh-CN" altLang="en-US" sz="1800" b="1" dirty="0">
                <a:solidFill>
                  <a:schemeClr val="tx1"/>
                </a:solidFill>
                <a:ea typeface="幼圆" pitchFamily="49" charset="-122"/>
              </a:rPr>
              <a:t>高基准收益率的方法来进行项目经济评价，以筛选掉盈利能力较低的项目。</a:t>
            </a:r>
          </a:p>
        </p:txBody>
      </p:sp>
    </p:spTree>
  </p:cSld>
  <p:clrMapOvr>
    <a:masterClrMapping/>
  </p:clrMapOvr>
  <p:transition spd="slow">
    <p:pull dir="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a:extLst>
              <a:ext uri="{FF2B5EF4-FFF2-40B4-BE49-F238E27FC236}">
                <a16:creationId xmlns:a16="http://schemas.microsoft.com/office/drawing/2014/main" id="{A6B44A76-9FC6-DF54-3364-34B97D8B4C6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5D1D42B-9E41-D147-8D68-59796F629720}" type="slidenum">
              <a:rPr kumimoji="0" lang="en-US" altLang="zh-CN" sz="1000">
                <a:solidFill>
                  <a:schemeClr val="bg2"/>
                </a:solidFill>
                <a:ea typeface="华文行楷" panose="02010800040101010101" pitchFamily="2" charset="-122"/>
              </a:rPr>
              <a:pPr>
                <a:spcBef>
                  <a:spcPct val="0"/>
                </a:spcBef>
                <a:buClrTx/>
                <a:buSzTx/>
                <a:buFontTx/>
                <a:buNone/>
              </a:pPr>
              <a:t>46</a:t>
            </a:fld>
            <a:endParaRPr kumimoji="0" lang="en-US" altLang="zh-CN" sz="1000">
              <a:solidFill>
                <a:schemeClr val="bg2"/>
              </a:solidFill>
              <a:ea typeface="华文行楷" panose="02010800040101010101" pitchFamily="2" charset="-122"/>
            </a:endParaRPr>
          </a:p>
        </p:txBody>
      </p:sp>
      <p:sp>
        <p:nvSpPr>
          <p:cNvPr id="53251" name="Rectangle 2">
            <a:extLst>
              <a:ext uri="{FF2B5EF4-FFF2-40B4-BE49-F238E27FC236}">
                <a16:creationId xmlns:a16="http://schemas.microsoft.com/office/drawing/2014/main" id="{AF0277BC-3C0A-8121-4657-C6EAA2D776D0}"/>
              </a:ext>
            </a:extLst>
          </p:cNvPr>
          <p:cNvSpPr>
            <a:spLocks noGrp="1" noChangeArrowheads="1"/>
          </p:cNvSpPr>
          <p:nvPr>
            <p:ph type="title"/>
          </p:nvPr>
        </p:nvSpPr>
        <p:spPr/>
        <p:txBody>
          <a:bodyPr/>
          <a:lstStyle/>
          <a:p>
            <a:pPr eaLnBrk="1" hangingPunct="1"/>
            <a:r>
              <a:rPr kumimoji="0" lang="zh-CN" altLang="en-US">
                <a:solidFill>
                  <a:srgbClr val="036D7B"/>
                </a:solidFill>
              </a:rPr>
              <a:t>基准收益率的确定方法</a:t>
            </a:r>
          </a:p>
        </p:txBody>
      </p:sp>
      <p:pic>
        <p:nvPicPr>
          <p:cNvPr id="195608" name="Picture 24" descr="BS00559_">
            <a:extLst>
              <a:ext uri="{FF2B5EF4-FFF2-40B4-BE49-F238E27FC236}">
                <a16:creationId xmlns:a16="http://schemas.microsoft.com/office/drawing/2014/main" id="{527DFFCA-A519-6904-4677-ED311BDE7FE4}"/>
              </a:ext>
            </a:extLst>
          </p:cNvPr>
          <p:cNvPicPr>
            <a:picLocks noChangeAspect="1" noChangeArrowheads="1"/>
          </p:cNvPicPr>
          <p:nvPr/>
        </p:nvPicPr>
        <p:blipFill>
          <a:blip r:embed="rId2" cstate="hqprint">
            <a:lum bright="90000" contrast="-78000"/>
            <a:extLst>
              <a:ext uri="{28A0092B-C50C-407E-A947-70E740481C1C}">
                <a14:useLocalDpi xmlns:a14="http://schemas.microsoft.com/office/drawing/2010/main" val="0"/>
              </a:ext>
            </a:extLst>
          </a:blip>
          <a:srcRect/>
          <a:stretch>
            <a:fillRect/>
          </a:stretch>
        </p:blipFill>
        <p:spPr bwMode="auto">
          <a:xfrm>
            <a:off x="1847850" y="1484314"/>
            <a:ext cx="8351838"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5609" name="Group 25">
            <a:extLst>
              <a:ext uri="{FF2B5EF4-FFF2-40B4-BE49-F238E27FC236}">
                <a16:creationId xmlns:a16="http://schemas.microsoft.com/office/drawing/2014/main" id="{DE604B44-3D9E-427C-8EE7-A1B158D7B857}"/>
              </a:ext>
            </a:extLst>
          </p:cNvPr>
          <p:cNvGrpSpPr>
            <a:grpSpLocks/>
          </p:cNvGrpSpPr>
          <p:nvPr/>
        </p:nvGrpSpPr>
        <p:grpSpPr bwMode="auto">
          <a:xfrm>
            <a:off x="2279651" y="1700214"/>
            <a:ext cx="5980113" cy="2593975"/>
            <a:chOff x="295" y="1071"/>
            <a:chExt cx="3767" cy="2143"/>
          </a:xfrm>
        </p:grpSpPr>
        <p:grpSp>
          <p:nvGrpSpPr>
            <p:cNvPr id="53258" name="Group 26">
              <a:extLst>
                <a:ext uri="{FF2B5EF4-FFF2-40B4-BE49-F238E27FC236}">
                  <a16:creationId xmlns:a16="http://schemas.microsoft.com/office/drawing/2014/main" id="{218122D1-8849-BE17-308E-9A2332281910}"/>
                </a:ext>
              </a:extLst>
            </p:cNvPr>
            <p:cNvGrpSpPr>
              <a:grpSpLocks/>
            </p:cNvGrpSpPr>
            <p:nvPr/>
          </p:nvGrpSpPr>
          <p:grpSpPr bwMode="auto">
            <a:xfrm>
              <a:off x="295" y="1071"/>
              <a:ext cx="3767" cy="1972"/>
              <a:chOff x="220" y="981"/>
              <a:chExt cx="3767" cy="1972"/>
            </a:xfrm>
          </p:grpSpPr>
          <p:sp>
            <p:nvSpPr>
              <p:cNvPr id="53260" name="Text Box 27">
                <a:extLst>
                  <a:ext uri="{FF2B5EF4-FFF2-40B4-BE49-F238E27FC236}">
                    <a16:creationId xmlns:a16="http://schemas.microsoft.com/office/drawing/2014/main" id="{70D7A52C-E07B-3BB0-09B7-035D2D189D78}"/>
                  </a:ext>
                </a:extLst>
              </p:cNvPr>
              <p:cNvSpPr txBox="1">
                <a:spLocks noChangeArrowheads="1"/>
              </p:cNvSpPr>
              <p:nvPr/>
            </p:nvSpPr>
            <p:spPr bwMode="auto">
              <a:xfrm>
                <a:off x="220" y="1894"/>
                <a:ext cx="1587" cy="331"/>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a:solidFill>
                      <a:srgbClr val="000000"/>
                    </a:solidFill>
                    <a:latin typeface="幼圆" pitchFamily="49" charset="-122"/>
                    <a:ea typeface="幼圆" pitchFamily="49" charset="-122"/>
                    <a:sym typeface="Wingdings" pitchFamily="2" charset="2"/>
                  </a:rPr>
                  <a:t>基准收益率的确定</a:t>
                </a:r>
                <a:endParaRPr lang="zh-CN" altLang="en-US" sz="2000" b="1">
                  <a:solidFill>
                    <a:srgbClr val="000000"/>
                  </a:solidFill>
                  <a:latin typeface="幼圆" pitchFamily="49" charset="-122"/>
                  <a:ea typeface="幼圆" pitchFamily="49" charset="-122"/>
                </a:endParaRPr>
              </a:p>
            </p:txBody>
          </p:sp>
          <p:graphicFrame>
            <p:nvGraphicFramePr>
              <p:cNvPr id="53261" name="Object 28">
                <a:extLst>
                  <a:ext uri="{FF2B5EF4-FFF2-40B4-BE49-F238E27FC236}">
                    <a16:creationId xmlns:a16="http://schemas.microsoft.com/office/drawing/2014/main" id="{9E4FD214-A9F2-EC69-C1D7-A75DB4EFD7FE}"/>
                  </a:ext>
                </a:extLst>
              </p:cNvPr>
              <p:cNvGraphicFramePr>
                <a:graphicFrameLocks noChangeAspect="1"/>
              </p:cNvGraphicFramePr>
              <p:nvPr/>
            </p:nvGraphicFramePr>
            <p:xfrm>
              <a:off x="1610" y="1117"/>
              <a:ext cx="408" cy="1836"/>
            </p:xfrm>
            <a:graphic>
              <a:graphicData uri="http://schemas.openxmlformats.org/presentationml/2006/ole">
                <mc:AlternateContent xmlns:mc="http://schemas.openxmlformats.org/markup-compatibility/2006">
                  <mc:Choice xmlns:v="urn:schemas-microsoft-com:vml" Requires="v">
                    <p:oleObj name="Visio" r:id="rId3" imgW="1485900" imgH="2921000" progId="Visio.Drawing.11">
                      <p:embed/>
                    </p:oleObj>
                  </mc:Choice>
                  <mc:Fallback>
                    <p:oleObj name="Visio" r:id="rId3" imgW="1485900" imgH="2921000" progId="Visio.Drawing.11">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 y="1117"/>
                            <a:ext cx="408" cy="1836"/>
                          </a:xfrm>
                          <a:prstGeom prst="rect">
                            <a:avLst/>
                          </a:prstGeom>
                          <a:noFill/>
                          <a:ln>
                            <a:noFill/>
                          </a:ln>
                          <a:effectLst/>
                          <a:extLst>
                            <a:ext uri="{909E8E84-426E-40DD-AFC4-6F175D3DCCD1}">
                              <a14:hiddenFill xmlns:a14="http://schemas.microsoft.com/office/drawing/2010/main">
                                <a:gradFill rotWithShape="1">
                                  <a:gsLst>
                                    <a:gs pos="0">
                                      <a:srgbClr val="D1F4FB"/>
                                    </a:gs>
                                    <a:gs pos="100000">
                                      <a:srgbClr val="96ADB8"/>
                                    </a:gs>
                                  </a:gsLst>
                                  <a:lin ang="189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71842" dir="18900000" algn="ctr" rotWithShape="0">
                                    <a:schemeClr val="bg2">
                                      <a:alpha val="50000"/>
                                    </a:schemeClr>
                                  </a:outerShdw>
                                </a:effectLst>
                              </a14:hiddenEffects>
                            </a:ext>
                          </a:extLst>
                        </p:spPr>
                      </p:pic>
                    </p:oleObj>
                  </mc:Fallback>
                </mc:AlternateContent>
              </a:graphicData>
            </a:graphic>
          </p:graphicFrame>
          <p:sp>
            <p:nvSpPr>
              <p:cNvPr id="53262" name="Text Box 29">
                <a:extLst>
                  <a:ext uri="{FF2B5EF4-FFF2-40B4-BE49-F238E27FC236}">
                    <a16:creationId xmlns:a16="http://schemas.microsoft.com/office/drawing/2014/main" id="{517032FA-E96A-8460-F4D7-FEC3D4434C8A}"/>
                  </a:ext>
                </a:extLst>
              </p:cNvPr>
              <p:cNvSpPr txBox="1">
                <a:spLocks noChangeArrowheads="1"/>
              </p:cNvSpPr>
              <p:nvPr/>
            </p:nvSpPr>
            <p:spPr bwMode="auto">
              <a:xfrm>
                <a:off x="2045" y="981"/>
                <a:ext cx="1287" cy="32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a:solidFill>
                      <a:srgbClr val="000000"/>
                    </a:solidFill>
                    <a:latin typeface="幼圆" pitchFamily="49" charset="-122"/>
                    <a:ea typeface="幼圆" pitchFamily="49" charset="-122"/>
                  </a:rPr>
                  <a:t>代数和法</a:t>
                </a:r>
              </a:p>
            </p:txBody>
          </p:sp>
          <p:sp>
            <p:nvSpPr>
              <p:cNvPr id="53263" name="Text Box 30">
                <a:extLst>
                  <a:ext uri="{FF2B5EF4-FFF2-40B4-BE49-F238E27FC236}">
                    <a16:creationId xmlns:a16="http://schemas.microsoft.com/office/drawing/2014/main" id="{10533285-D66B-30CC-7129-7CE249278E23}"/>
                  </a:ext>
                </a:extLst>
              </p:cNvPr>
              <p:cNvSpPr txBox="1">
                <a:spLocks noChangeArrowheads="1"/>
              </p:cNvSpPr>
              <p:nvPr/>
            </p:nvSpPr>
            <p:spPr bwMode="auto">
              <a:xfrm>
                <a:off x="2018" y="1433"/>
                <a:ext cx="1633" cy="32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solidFill>
                      <a:srgbClr val="000000"/>
                    </a:solidFill>
                    <a:latin typeface="幼圆" pitchFamily="49" charset="-122"/>
                    <a:ea typeface="幼圆" pitchFamily="49" charset="-122"/>
                  </a:rPr>
                  <a:t>资本资产定价模型法</a:t>
                </a:r>
              </a:p>
            </p:txBody>
          </p:sp>
          <p:sp>
            <p:nvSpPr>
              <p:cNvPr id="53264" name="Text Box 31">
                <a:extLst>
                  <a:ext uri="{FF2B5EF4-FFF2-40B4-BE49-F238E27FC236}">
                    <a16:creationId xmlns:a16="http://schemas.microsoft.com/office/drawing/2014/main" id="{BF461E9C-590C-2945-B5A9-3E382F364AC9}"/>
                  </a:ext>
                </a:extLst>
              </p:cNvPr>
              <p:cNvSpPr txBox="1">
                <a:spLocks noChangeArrowheads="1"/>
              </p:cNvSpPr>
              <p:nvPr/>
            </p:nvSpPr>
            <p:spPr bwMode="auto">
              <a:xfrm>
                <a:off x="2036" y="1888"/>
                <a:ext cx="1951" cy="32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a:solidFill>
                      <a:srgbClr val="000000"/>
                    </a:solidFill>
                    <a:latin typeface="幼圆" pitchFamily="49" charset="-122"/>
                    <a:ea typeface="幼圆" pitchFamily="49" charset="-122"/>
                  </a:rPr>
                  <a:t>加权平均资金成本法</a:t>
                </a:r>
              </a:p>
            </p:txBody>
          </p:sp>
          <p:sp>
            <p:nvSpPr>
              <p:cNvPr id="53265" name="Text Box 32">
                <a:extLst>
                  <a:ext uri="{FF2B5EF4-FFF2-40B4-BE49-F238E27FC236}">
                    <a16:creationId xmlns:a16="http://schemas.microsoft.com/office/drawing/2014/main" id="{B066CA68-C663-1B19-F6A6-52D91F26EA3A}"/>
                  </a:ext>
                </a:extLst>
              </p:cNvPr>
              <p:cNvSpPr txBox="1">
                <a:spLocks noChangeArrowheads="1"/>
              </p:cNvSpPr>
              <p:nvPr/>
            </p:nvSpPr>
            <p:spPr bwMode="auto">
              <a:xfrm>
                <a:off x="2045" y="2341"/>
                <a:ext cx="1815" cy="33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a:solidFill>
                      <a:srgbClr val="000000"/>
                    </a:solidFill>
                    <a:latin typeface="幼圆" pitchFamily="49" charset="-122"/>
                    <a:ea typeface="幼圆" pitchFamily="49" charset="-122"/>
                  </a:rPr>
                  <a:t>典型项目模拟法</a:t>
                </a:r>
              </a:p>
            </p:txBody>
          </p:sp>
        </p:grpSp>
        <p:sp>
          <p:nvSpPr>
            <p:cNvPr id="53259" name="Text Box 33">
              <a:extLst>
                <a:ext uri="{FF2B5EF4-FFF2-40B4-BE49-F238E27FC236}">
                  <a16:creationId xmlns:a16="http://schemas.microsoft.com/office/drawing/2014/main" id="{02933D41-91BB-78F1-BEF5-0317FA524F72}"/>
                </a:ext>
              </a:extLst>
            </p:cNvPr>
            <p:cNvSpPr txBox="1">
              <a:spLocks noChangeArrowheads="1"/>
            </p:cNvSpPr>
            <p:nvPr/>
          </p:nvSpPr>
          <p:spPr bwMode="auto">
            <a:xfrm>
              <a:off x="2109" y="2886"/>
              <a:ext cx="1769" cy="32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a:solidFill>
                    <a:srgbClr val="000000"/>
                  </a:solidFill>
                  <a:latin typeface="幼圆" pitchFamily="49" charset="-122"/>
                  <a:ea typeface="幼圆" pitchFamily="49" charset="-122"/>
                </a:rPr>
                <a:t>德尔菲专家调查法</a:t>
              </a:r>
            </a:p>
          </p:txBody>
        </p:sp>
      </p:grpSp>
      <p:sp>
        <p:nvSpPr>
          <p:cNvPr id="195618" name="Rectangle 34">
            <a:extLst>
              <a:ext uri="{FF2B5EF4-FFF2-40B4-BE49-F238E27FC236}">
                <a16:creationId xmlns:a16="http://schemas.microsoft.com/office/drawing/2014/main" id="{E1D35C8E-5D7E-7C16-F7C4-0736FB129194}"/>
              </a:ext>
            </a:extLst>
          </p:cNvPr>
          <p:cNvSpPr>
            <a:spLocks noChangeArrowheads="1"/>
          </p:cNvSpPr>
          <p:nvPr/>
        </p:nvSpPr>
        <p:spPr bwMode="auto">
          <a:xfrm>
            <a:off x="1127126" y="4508501"/>
            <a:ext cx="4032250"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200" b="1" dirty="0">
                <a:latin typeface="幼圆" pitchFamily="49" charset="-122"/>
                <a:ea typeface="幼圆" pitchFamily="49" charset="-122"/>
              </a:rPr>
              <a:t>1.</a:t>
            </a:r>
            <a:r>
              <a:rPr lang="zh-CN" altLang="en-US" sz="2200" b="1" dirty="0">
                <a:latin typeface="幼圆" pitchFamily="49" charset="-122"/>
                <a:ea typeface="幼圆" pitchFamily="49" charset="-122"/>
              </a:rPr>
              <a:t>代数和法</a:t>
            </a:r>
          </a:p>
        </p:txBody>
      </p:sp>
      <p:sp>
        <p:nvSpPr>
          <p:cNvPr id="195619" name="Text Box 35">
            <a:extLst>
              <a:ext uri="{FF2B5EF4-FFF2-40B4-BE49-F238E27FC236}">
                <a16:creationId xmlns:a16="http://schemas.microsoft.com/office/drawing/2014/main" id="{B629AA6C-E73D-1B4F-D687-99BB19ADB921}"/>
              </a:ext>
            </a:extLst>
          </p:cNvPr>
          <p:cNvSpPr txBox="1">
            <a:spLocks noChangeArrowheads="1"/>
          </p:cNvSpPr>
          <p:nvPr/>
        </p:nvSpPr>
        <p:spPr bwMode="auto">
          <a:xfrm>
            <a:off x="2172585" y="5063854"/>
            <a:ext cx="5275082" cy="396875"/>
          </a:xfrm>
          <a:prstGeom prst="rect">
            <a:avLst/>
          </a:prstGeom>
          <a:gradFill rotWithShape="1">
            <a:gsLst>
              <a:gs pos="0">
                <a:srgbClr val="CCFFFF"/>
              </a:gs>
              <a:gs pos="100000">
                <a:srgbClr val="5E7676"/>
              </a:gs>
            </a:gsLst>
            <a:lin ang="5400000" scaled="1"/>
          </a:gradFill>
          <a:ln>
            <a:noFill/>
          </a:ln>
          <a:effectLst/>
          <a:extLs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dirty="0">
                <a:solidFill>
                  <a:srgbClr val="000000"/>
                </a:solidFill>
                <a:latin typeface="幼圆" pitchFamily="49" charset="-122"/>
                <a:ea typeface="幼圆" pitchFamily="49" charset="-122"/>
              </a:rPr>
              <a:t>时价    </a:t>
            </a:r>
            <a:r>
              <a:rPr lang="en-US" altLang="zh-CN" sz="2000" b="1" dirty="0" err="1">
                <a:solidFill>
                  <a:srgbClr val="000000"/>
                </a:solidFill>
                <a:latin typeface="幼圆" pitchFamily="49" charset="-122"/>
                <a:ea typeface="幼圆" pitchFamily="49" charset="-122"/>
              </a:rPr>
              <a:t>i</a:t>
            </a:r>
            <a:r>
              <a:rPr lang="en-US" altLang="zh-CN" sz="2000" b="1" baseline="-25000" dirty="0" err="1">
                <a:solidFill>
                  <a:srgbClr val="000000"/>
                </a:solidFill>
                <a:latin typeface="幼圆" pitchFamily="49" charset="-122"/>
                <a:ea typeface="幼圆" pitchFamily="49" charset="-122"/>
              </a:rPr>
              <a:t>c</a:t>
            </a:r>
            <a:r>
              <a:rPr lang="zh-CN" altLang="en-US" sz="2000" b="1" dirty="0">
                <a:solidFill>
                  <a:srgbClr val="000000"/>
                </a:solidFill>
                <a:latin typeface="幼圆" pitchFamily="49" charset="-122"/>
                <a:ea typeface="幼圆" pitchFamily="49" charset="-122"/>
              </a:rPr>
              <a:t>＝</a:t>
            </a:r>
            <a:r>
              <a:rPr lang="en-US" altLang="zh-CN" sz="2000" b="1" dirty="0">
                <a:solidFill>
                  <a:srgbClr val="000000"/>
                </a:solidFill>
                <a:latin typeface="幼圆" pitchFamily="49" charset="-122"/>
                <a:ea typeface="幼圆" pitchFamily="49" charset="-122"/>
              </a:rPr>
              <a:t>(1</a:t>
            </a:r>
            <a:r>
              <a:rPr lang="zh-CN" altLang="en-US" sz="2000" b="1" dirty="0">
                <a:solidFill>
                  <a:srgbClr val="000000"/>
                </a:solidFill>
                <a:latin typeface="幼圆" pitchFamily="49" charset="-122"/>
                <a:ea typeface="幼圆" pitchFamily="49" charset="-122"/>
              </a:rPr>
              <a:t>＋</a:t>
            </a:r>
            <a:r>
              <a:rPr lang="en-US" altLang="zh-CN" sz="2000" b="1" dirty="0">
                <a:solidFill>
                  <a:srgbClr val="000000"/>
                </a:solidFill>
                <a:latin typeface="幼圆" pitchFamily="49" charset="-122"/>
                <a:ea typeface="幼圆" pitchFamily="49" charset="-122"/>
              </a:rPr>
              <a:t>i</a:t>
            </a:r>
            <a:r>
              <a:rPr lang="en-US" altLang="zh-CN" sz="2000" b="1" baseline="-25000" dirty="0">
                <a:solidFill>
                  <a:srgbClr val="000000"/>
                </a:solidFill>
                <a:latin typeface="幼圆" pitchFamily="49" charset="-122"/>
                <a:ea typeface="幼圆" pitchFamily="49" charset="-122"/>
              </a:rPr>
              <a:t>1</a:t>
            </a:r>
            <a:r>
              <a:rPr lang="en-US" altLang="zh-CN" sz="2000" b="1" dirty="0">
                <a:solidFill>
                  <a:srgbClr val="000000"/>
                </a:solidFill>
                <a:latin typeface="幼圆" pitchFamily="49" charset="-122"/>
                <a:ea typeface="幼圆" pitchFamily="49" charset="-122"/>
              </a:rPr>
              <a:t>)(1+i</a:t>
            </a:r>
            <a:r>
              <a:rPr lang="en-US" altLang="zh-CN" sz="2000" b="1" baseline="-25000" dirty="0">
                <a:solidFill>
                  <a:srgbClr val="000000"/>
                </a:solidFill>
                <a:latin typeface="幼圆" pitchFamily="49" charset="-122"/>
                <a:ea typeface="幼圆" pitchFamily="49" charset="-122"/>
              </a:rPr>
              <a:t>2</a:t>
            </a:r>
            <a:r>
              <a:rPr lang="en-US" altLang="zh-CN" sz="2000" b="1" dirty="0">
                <a:solidFill>
                  <a:srgbClr val="000000"/>
                </a:solidFill>
                <a:latin typeface="幼圆" pitchFamily="49" charset="-122"/>
                <a:ea typeface="幼圆" pitchFamily="49" charset="-122"/>
              </a:rPr>
              <a:t>)(1+i</a:t>
            </a:r>
            <a:r>
              <a:rPr lang="en-US" altLang="zh-CN" sz="2000" b="1" baseline="-25000" dirty="0">
                <a:solidFill>
                  <a:srgbClr val="000000"/>
                </a:solidFill>
                <a:latin typeface="幼圆" pitchFamily="49" charset="-122"/>
                <a:ea typeface="幼圆" pitchFamily="49" charset="-122"/>
              </a:rPr>
              <a:t>3</a:t>
            </a:r>
            <a:r>
              <a:rPr lang="en-US" altLang="zh-CN" sz="2000" b="1" dirty="0">
                <a:solidFill>
                  <a:srgbClr val="000000"/>
                </a:solidFill>
                <a:latin typeface="幼圆" pitchFamily="49" charset="-122"/>
                <a:ea typeface="幼圆" pitchFamily="49" charset="-122"/>
              </a:rPr>
              <a:t>)-1</a:t>
            </a:r>
            <a:r>
              <a:rPr lang="en-US" altLang="zh-CN" sz="2000" b="1" dirty="0">
                <a:solidFill>
                  <a:srgbClr val="000000"/>
                </a:solidFill>
                <a:ea typeface="幼圆" pitchFamily="49" charset="-122"/>
              </a:rPr>
              <a:t>≈ </a:t>
            </a:r>
            <a:r>
              <a:rPr lang="en-US" altLang="zh-CN" sz="2000" b="1" dirty="0">
                <a:solidFill>
                  <a:srgbClr val="000000"/>
                </a:solidFill>
                <a:latin typeface="幼圆" pitchFamily="49" charset="-122"/>
                <a:ea typeface="幼圆" pitchFamily="49" charset="-122"/>
              </a:rPr>
              <a:t>i</a:t>
            </a:r>
            <a:r>
              <a:rPr lang="en-US" altLang="zh-CN" sz="2000" b="1" baseline="-25000" dirty="0">
                <a:solidFill>
                  <a:srgbClr val="000000"/>
                </a:solidFill>
                <a:latin typeface="幼圆" pitchFamily="49" charset="-122"/>
                <a:ea typeface="幼圆" pitchFamily="49" charset="-122"/>
              </a:rPr>
              <a:t>1</a:t>
            </a:r>
            <a:r>
              <a:rPr lang="en-US" altLang="zh-CN" sz="2000" b="1" dirty="0">
                <a:solidFill>
                  <a:srgbClr val="000000"/>
                </a:solidFill>
                <a:latin typeface="幼圆" pitchFamily="49" charset="-122"/>
                <a:ea typeface="幼圆" pitchFamily="49" charset="-122"/>
              </a:rPr>
              <a:t>+i</a:t>
            </a:r>
            <a:r>
              <a:rPr lang="en-US" altLang="zh-CN" sz="2000" b="1" baseline="-25000" dirty="0">
                <a:solidFill>
                  <a:srgbClr val="000000"/>
                </a:solidFill>
                <a:latin typeface="幼圆" pitchFamily="49" charset="-122"/>
                <a:ea typeface="幼圆" pitchFamily="49" charset="-122"/>
              </a:rPr>
              <a:t>2</a:t>
            </a:r>
            <a:r>
              <a:rPr lang="en-US" altLang="zh-CN" sz="2000" b="1" dirty="0">
                <a:solidFill>
                  <a:srgbClr val="000000"/>
                </a:solidFill>
                <a:latin typeface="幼圆" pitchFamily="49" charset="-122"/>
                <a:ea typeface="幼圆" pitchFamily="49" charset="-122"/>
              </a:rPr>
              <a:t>+i</a:t>
            </a:r>
            <a:r>
              <a:rPr lang="en-US" altLang="zh-CN" sz="2000" b="1" baseline="-25000" dirty="0">
                <a:solidFill>
                  <a:srgbClr val="000000"/>
                </a:solidFill>
                <a:latin typeface="幼圆" pitchFamily="49" charset="-122"/>
                <a:ea typeface="幼圆" pitchFamily="49" charset="-122"/>
              </a:rPr>
              <a:t>3</a:t>
            </a:r>
          </a:p>
        </p:txBody>
      </p:sp>
      <p:sp>
        <p:nvSpPr>
          <p:cNvPr id="195620" name="Text Box 36">
            <a:extLst>
              <a:ext uri="{FF2B5EF4-FFF2-40B4-BE49-F238E27FC236}">
                <a16:creationId xmlns:a16="http://schemas.microsoft.com/office/drawing/2014/main" id="{07E8464E-709F-44E5-0CB4-98DEACAEDA49}"/>
              </a:ext>
            </a:extLst>
          </p:cNvPr>
          <p:cNvSpPr txBox="1">
            <a:spLocks noChangeArrowheads="1"/>
          </p:cNvSpPr>
          <p:nvPr/>
        </p:nvSpPr>
        <p:spPr bwMode="auto">
          <a:xfrm>
            <a:off x="2164558" y="5541792"/>
            <a:ext cx="5268912" cy="396875"/>
          </a:xfrm>
          <a:prstGeom prst="rect">
            <a:avLst/>
          </a:prstGeom>
          <a:gradFill rotWithShape="1">
            <a:gsLst>
              <a:gs pos="0">
                <a:srgbClr val="CCFFFF"/>
              </a:gs>
              <a:gs pos="100000">
                <a:srgbClr val="5E7676"/>
              </a:gs>
            </a:gsLst>
            <a:lin ang="5400000" scaled="1"/>
          </a:gradFill>
          <a:ln>
            <a:noFill/>
          </a:ln>
          <a:effectLst/>
          <a:extLs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b="1" dirty="0">
                <a:solidFill>
                  <a:srgbClr val="000000"/>
                </a:solidFill>
                <a:latin typeface="幼圆" pitchFamily="49" charset="-122"/>
                <a:ea typeface="幼圆" pitchFamily="49" charset="-122"/>
              </a:rPr>
              <a:t>不变价  </a:t>
            </a:r>
            <a:r>
              <a:rPr lang="en-US" altLang="zh-CN" sz="2000" b="1" dirty="0" err="1">
                <a:solidFill>
                  <a:srgbClr val="000000"/>
                </a:solidFill>
                <a:latin typeface="幼圆" pitchFamily="49" charset="-122"/>
                <a:ea typeface="幼圆" pitchFamily="49" charset="-122"/>
              </a:rPr>
              <a:t>i</a:t>
            </a:r>
            <a:r>
              <a:rPr lang="en-US" altLang="zh-CN" sz="2000" b="1" baseline="-25000" dirty="0" err="1">
                <a:solidFill>
                  <a:srgbClr val="000000"/>
                </a:solidFill>
                <a:latin typeface="幼圆" pitchFamily="49" charset="-122"/>
                <a:ea typeface="幼圆" pitchFamily="49" charset="-122"/>
              </a:rPr>
              <a:t>c</a:t>
            </a:r>
            <a:r>
              <a:rPr lang="en-US" altLang="zh-CN" sz="2000" b="1" baseline="-25000" dirty="0">
                <a:solidFill>
                  <a:srgbClr val="000000"/>
                </a:solidFill>
                <a:latin typeface="幼圆" pitchFamily="49" charset="-122"/>
                <a:ea typeface="幼圆" pitchFamily="49" charset="-122"/>
              </a:rPr>
              <a:t> </a:t>
            </a:r>
            <a:r>
              <a:rPr lang="en-US" altLang="zh-CN" sz="2000" b="1" dirty="0">
                <a:solidFill>
                  <a:srgbClr val="000000"/>
                </a:solidFill>
                <a:ea typeface="幼圆" pitchFamily="49" charset="-122"/>
              </a:rPr>
              <a:t>= </a:t>
            </a:r>
            <a:r>
              <a:rPr lang="en-US" altLang="zh-CN" sz="2000" b="1" dirty="0">
                <a:solidFill>
                  <a:srgbClr val="000000"/>
                </a:solidFill>
                <a:latin typeface="幼圆" pitchFamily="49" charset="-122"/>
                <a:ea typeface="幼圆" pitchFamily="49" charset="-122"/>
              </a:rPr>
              <a:t>(1</a:t>
            </a:r>
            <a:r>
              <a:rPr lang="zh-CN" altLang="en-US" sz="2000" b="1" dirty="0">
                <a:solidFill>
                  <a:srgbClr val="000000"/>
                </a:solidFill>
                <a:latin typeface="幼圆" pitchFamily="49" charset="-122"/>
                <a:ea typeface="幼圆" pitchFamily="49" charset="-122"/>
              </a:rPr>
              <a:t>＋</a:t>
            </a:r>
            <a:r>
              <a:rPr lang="en-US" altLang="zh-CN" sz="2000" b="1" dirty="0">
                <a:solidFill>
                  <a:srgbClr val="000000"/>
                </a:solidFill>
                <a:latin typeface="幼圆" pitchFamily="49" charset="-122"/>
                <a:ea typeface="幼圆" pitchFamily="49" charset="-122"/>
              </a:rPr>
              <a:t>i</a:t>
            </a:r>
            <a:r>
              <a:rPr lang="en-US" altLang="zh-CN" sz="2000" b="1" baseline="-25000" dirty="0">
                <a:solidFill>
                  <a:srgbClr val="000000"/>
                </a:solidFill>
                <a:latin typeface="幼圆" pitchFamily="49" charset="-122"/>
                <a:ea typeface="幼圆" pitchFamily="49" charset="-122"/>
              </a:rPr>
              <a:t>1</a:t>
            </a:r>
            <a:r>
              <a:rPr lang="en-US" altLang="zh-CN" sz="2000" b="1" dirty="0">
                <a:solidFill>
                  <a:srgbClr val="000000"/>
                </a:solidFill>
                <a:latin typeface="幼圆" pitchFamily="49" charset="-122"/>
                <a:ea typeface="幼圆" pitchFamily="49" charset="-122"/>
              </a:rPr>
              <a:t>)(1+i</a:t>
            </a:r>
            <a:r>
              <a:rPr lang="en-US" altLang="zh-CN" sz="2000" b="1" baseline="-25000" dirty="0">
                <a:solidFill>
                  <a:srgbClr val="000000"/>
                </a:solidFill>
                <a:latin typeface="幼圆" pitchFamily="49" charset="-122"/>
                <a:ea typeface="幼圆" pitchFamily="49" charset="-122"/>
              </a:rPr>
              <a:t>2</a:t>
            </a:r>
            <a:r>
              <a:rPr lang="en-US" altLang="zh-CN" sz="2000" b="1" dirty="0">
                <a:solidFill>
                  <a:srgbClr val="000000"/>
                </a:solidFill>
                <a:latin typeface="幼圆" pitchFamily="49" charset="-122"/>
                <a:ea typeface="幼圆" pitchFamily="49" charset="-122"/>
              </a:rPr>
              <a:t>)-1≈ i</a:t>
            </a:r>
            <a:r>
              <a:rPr lang="en-US" altLang="zh-CN" sz="2000" b="1" baseline="-25000" dirty="0">
                <a:solidFill>
                  <a:srgbClr val="000000"/>
                </a:solidFill>
                <a:latin typeface="幼圆" pitchFamily="49" charset="-122"/>
                <a:ea typeface="幼圆" pitchFamily="49" charset="-122"/>
              </a:rPr>
              <a:t>1</a:t>
            </a:r>
            <a:r>
              <a:rPr lang="en-US" altLang="zh-CN" sz="2000" b="1" dirty="0">
                <a:solidFill>
                  <a:srgbClr val="000000"/>
                </a:solidFill>
                <a:latin typeface="幼圆" pitchFamily="49" charset="-122"/>
                <a:ea typeface="幼圆" pitchFamily="49" charset="-122"/>
              </a:rPr>
              <a:t>+i</a:t>
            </a:r>
            <a:r>
              <a:rPr lang="en-US" altLang="zh-CN" sz="2000" b="1" baseline="-25000" dirty="0">
                <a:solidFill>
                  <a:srgbClr val="000000"/>
                </a:solidFill>
                <a:latin typeface="幼圆" pitchFamily="49" charset="-122"/>
                <a:ea typeface="幼圆" pitchFamily="49" charset="-122"/>
              </a:rPr>
              <a:t>2</a:t>
            </a:r>
          </a:p>
        </p:txBody>
      </p:sp>
      <p:sp>
        <p:nvSpPr>
          <p:cNvPr id="195621" name="Rectangle 37">
            <a:extLst>
              <a:ext uri="{FF2B5EF4-FFF2-40B4-BE49-F238E27FC236}">
                <a16:creationId xmlns:a16="http://schemas.microsoft.com/office/drawing/2014/main" id="{F5201EDB-30C3-BA78-61ED-68A161EF32E3}"/>
              </a:ext>
            </a:extLst>
          </p:cNvPr>
          <p:cNvSpPr>
            <a:spLocks noChangeArrowheads="1"/>
          </p:cNvSpPr>
          <p:nvPr/>
        </p:nvSpPr>
        <p:spPr bwMode="auto">
          <a:xfrm>
            <a:off x="2142226" y="6100819"/>
            <a:ext cx="62642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000" b="1" dirty="0">
                <a:solidFill>
                  <a:srgbClr val="000000"/>
                </a:solidFill>
                <a:latin typeface="幼圆" pitchFamily="49" charset="-122"/>
                <a:ea typeface="幼圆" pitchFamily="49" charset="-122"/>
              </a:rPr>
              <a:t>上述近似计算的前提条件是</a:t>
            </a:r>
            <a:r>
              <a:rPr lang="en-US" altLang="zh-CN" sz="2000" b="1" dirty="0">
                <a:solidFill>
                  <a:srgbClr val="000000"/>
                </a:solidFill>
                <a:latin typeface="幼圆" pitchFamily="49" charset="-122"/>
                <a:ea typeface="幼圆" pitchFamily="49" charset="-122"/>
              </a:rPr>
              <a:t>i</a:t>
            </a:r>
            <a:r>
              <a:rPr lang="en-US" altLang="zh-CN" sz="2000" b="1" baseline="-25000" dirty="0">
                <a:solidFill>
                  <a:srgbClr val="000000"/>
                </a:solidFill>
                <a:latin typeface="幼圆" pitchFamily="49" charset="-122"/>
                <a:ea typeface="幼圆" pitchFamily="49" charset="-122"/>
              </a:rPr>
              <a:t>1</a:t>
            </a:r>
            <a:r>
              <a:rPr lang="zh-CN" altLang="en-US" sz="2000" b="1" dirty="0">
                <a:solidFill>
                  <a:srgbClr val="000000"/>
                </a:solidFill>
                <a:latin typeface="幼圆" pitchFamily="49" charset="-122"/>
                <a:ea typeface="幼圆" pitchFamily="49" charset="-122"/>
              </a:rPr>
              <a:t>、</a:t>
            </a:r>
            <a:r>
              <a:rPr lang="en-US" altLang="zh-CN" sz="2000" b="1" dirty="0">
                <a:solidFill>
                  <a:srgbClr val="000000"/>
                </a:solidFill>
                <a:latin typeface="幼圆" pitchFamily="49" charset="-122"/>
                <a:ea typeface="幼圆" pitchFamily="49" charset="-122"/>
              </a:rPr>
              <a:t>i</a:t>
            </a:r>
            <a:r>
              <a:rPr lang="en-US" altLang="zh-CN" sz="2000" b="1" baseline="-25000" dirty="0">
                <a:solidFill>
                  <a:srgbClr val="000000"/>
                </a:solidFill>
                <a:latin typeface="幼圆" pitchFamily="49" charset="-122"/>
                <a:ea typeface="幼圆" pitchFamily="49" charset="-122"/>
              </a:rPr>
              <a:t>2</a:t>
            </a:r>
            <a:r>
              <a:rPr lang="zh-CN" altLang="en-US" sz="2000" b="1" dirty="0">
                <a:solidFill>
                  <a:srgbClr val="000000"/>
                </a:solidFill>
                <a:latin typeface="幼圆" pitchFamily="49" charset="-122"/>
                <a:ea typeface="幼圆" pitchFamily="49" charset="-122"/>
              </a:rPr>
              <a:t>、</a:t>
            </a:r>
            <a:r>
              <a:rPr lang="en-US" altLang="zh-CN" sz="2000" b="1" dirty="0">
                <a:solidFill>
                  <a:srgbClr val="000000"/>
                </a:solidFill>
                <a:latin typeface="幼圆" pitchFamily="49" charset="-122"/>
                <a:ea typeface="幼圆" pitchFamily="49" charset="-122"/>
              </a:rPr>
              <a:t>i</a:t>
            </a:r>
            <a:r>
              <a:rPr lang="en-US" altLang="zh-CN" sz="2000" b="1" baseline="-25000" dirty="0">
                <a:solidFill>
                  <a:srgbClr val="000000"/>
                </a:solidFill>
                <a:latin typeface="幼圆" pitchFamily="49" charset="-122"/>
                <a:ea typeface="幼圆" pitchFamily="49" charset="-122"/>
              </a:rPr>
              <a:t>3</a:t>
            </a:r>
            <a:r>
              <a:rPr lang="zh-CN" altLang="en-US" sz="2000" b="1" dirty="0">
                <a:solidFill>
                  <a:srgbClr val="000000"/>
                </a:solidFill>
                <a:latin typeface="幼圆" pitchFamily="49" charset="-122"/>
                <a:ea typeface="幼圆" pitchFamily="49" charset="-122"/>
              </a:rPr>
              <a:t>都为较小的数</a:t>
            </a:r>
          </a:p>
        </p:txBody>
      </p:sp>
    </p:spTree>
  </p:cSld>
  <p:clrMapOvr>
    <a:masterClrMapping/>
  </p:clrMapOvr>
  <p:transition spd="slow">
    <p:pull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a:extLst>
              <a:ext uri="{FF2B5EF4-FFF2-40B4-BE49-F238E27FC236}">
                <a16:creationId xmlns:a16="http://schemas.microsoft.com/office/drawing/2014/main" id="{B1C01498-6008-85E3-6FEA-D14EEC15A74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88AD49D-32D8-9540-A1C5-6A16F973A080}" type="slidenum">
              <a:rPr kumimoji="0" lang="en-US" altLang="zh-CN" sz="1000">
                <a:solidFill>
                  <a:schemeClr val="bg2"/>
                </a:solidFill>
                <a:ea typeface="华文行楷" panose="02010800040101010101" pitchFamily="2" charset="-122"/>
              </a:rPr>
              <a:pPr>
                <a:spcBef>
                  <a:spcPct val="0"/>
                </a:spcBef>
                <a:buClrTx/>
                <a:buSzTx/>
                <a:buFontTx/>
                <a:buNone/>
              </a:pPr>
              <a:t>47</a:t>
            </a:fld>
            <a:endParaRPr kumimoji="0" lang="en-US" altLang="zh-CN" sz="1000">
              <a:solidFill>
                <a:schemeClr val="bg2"/>
              </a:solidFill>
              <a:ea typeface="华文行楷" panose="02010800040101010101" pitchFamily="2" charset="-122"/>
            </a:endParaRPr>
          </a:p>
        </p:txBody>
      </p:sp>
      <p:sp>
        <p:nvSpPr>
          <p:cNvPr id="54275" name="Rectangle 2">
            <a:extLst>
              <a:ext uri="{FF2B5EF4-FFF2-40B4-BE49-F238E27FC236}">
                <a16:creationId xmlns:a16="http://schemas.microsoft.com/office/drawing/2014/main" id="{EC94C720-0B78-095E-C4B9-7EB662835D4B}"/>
              </a:ext>
            </a:extLst>
          </p:cNvPr>
          <p:cNvSpPr>
            <a:spLocks noGrp="1" noChangeArrowheads="1"/>
          </p:cNvSpPr>
          <p:nvPr>
            <p:ph type="title"/>
          </p:nvPr>
        </p:nvSpPr>
        <p:spPr/>
        <p:txBody>
          <a:bodyPr/>
          <a:lstStyle/>
          <a:p>
            <a:pPr eaLnBrk="1" hangingPunct="1"/>
            <a:r>
              <a:rPr kumimoji="0" lang="zh-CN" altLang="en-US">
                <a:solidFill>
                  <a:srgbClr val="036D7B"/>
                </a:solidFill>
              </a:rPr>
              <a:t>基准收益率的确定方法</a:t>
            </a:r>
          </a:p>
        </p:txBody>
      </p:sp>
      <p:sp>
        <p:nvSpPr>
          <p:cNvPr id="198659" name="Rectangle 3">
            <a:extLst>
              <a:ext uri="{FF2B5EF4-FFF2-40B4-BE49-F238E27FC236}">
                <a16:creationId xmlns:a16="http://schemas.microsoft.com/office/drawing/2014/main" id="{1D2796C4-D855-2ED6-2FA3-075A1070268F}"/>
              </a:ext>
            </a:extLst>
          </p:cNvPr>
          <p:cNvSpPr>
            <a:spLocks noChangeArrowheads="1"/>
          </p:cNvSpPr>
          <p:nvPr/>
        </p:nvSpPr>
        <p:spPr bwMode="auto">
          <a:xfrm>
            <a:off x="1460485" y="1385888"/>
            <a:ext cx="40322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000" b="1" dirty="0">
                <a:latin typeface="幼圆" pitchFamily="49" charset="-122"/>
                <a:ea typeface="幼圆" pitchFamily="49" charset="-122"/>
              </a:rPr>
              <a:t>2.</a:t>
            </a:r>
            <a:r>
              <a:rPr lang="zh-CN" altLang="en-US" sz="2000" b="1" dirty="0">
                <a:latin typeface="幼圆" pitchFamily="49" charset="-122"/>
                <a:ea typeface="幼圆" pitchFamily="49" charset="-122"/>
              </a:rPr>
              <a:t>资本资产定价模型法（</a:t>
            </a:r>
            <a:r>
              <a:rPr lang="en-US" altLang="zh-CN" sz="2000" b="1" dirty="0">
                <a:latin typeface="幼圆" pitchFamily="49" charset="-122"/>
                <a:ea typeface="幼圆" pitchFamily="49" charset="-122"/>
              </a:rPr>
              <a:t>CAPM</a:t>
            </a:r>
            <a:r>
              <a:rPr lang="zh-CN" altLang="en-US" sz="2000" b="1" dirty="0">
                <a:latin typeface="幼圆" pitchFamily="49" charset="-122"/>
                <a:ea typeface="幼圆" pitchFamily="49" charset="-122"/>
              </a:rPr>
              <a:t>）</a:t>
            </a:r>
          </a:p>
        </p:txBody>
      </p:sp>
      <p:graphicFrame>
        <p:nvGraphicFramePr>
          <p:cNvPr id="198660" name="Object 4">
            <a:extLst>
              <a:ext uri="{FF2B5EF4-FFF2-40B4-BE49-F238E27FC236}">
                <a16:creationId xmlns:a16="http://schemas.microsoft.com/office/drawing/2014/main" id="{73BE3D1E-12B6-8067-9E91-159719F75AF5}"/>
              </a:ext>
            </a:extLst>
          </p:cNvPr>
          <p:cNvGraphicFramePr>
            <a:graphicFrameLocks noChangeAspect="1"/>
          </p:cNvGraphicFramePr>
          <p:nvPr/>
        </p:nvGraphicFramePr>
        <p:xfrm>
          <a:off x="3935414" y="2368551"/>
          <a:ext cx="3240087" cy="504825"/>
        </p:xfrm>
        <a:graphic>
          <a:graphicData uri="http://schemas.openxmlformats.org/presentationml/2006/ole">
            <mc:AlternateContent xmlns:mc="http://schemas.openxmlformats.org/markup-compatibility/2006">
              <mc:Choice xmlns:v="urn:schemas-microsoft-com:vml" Requires="v">
                <p:oleObj name="Equation" r:id="rId2" imgW="34518600" imgH="5562600" progId="Equation.DSMT4">
                  <p:embed/>
                </p:oleObj>
              </mc:Choice>
              <mc:Fallback>
                <p:oleObj name="Equation" r:id="rId2" imgW="34518600" imgH="55626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414" y="2368551"/>
                        <a:ext cx="3240087" cy="504825"/>
                      </a:xfrm>
                      <a:prstGeom prst="rect">
                        <a:avLst/>
                      </a:prstGeom>
                      <a:gradFill rotWithShape="1">
                        <a:gsLst>
                          <a:gs pos="0">
                            <a:srgbClr val="5E7676"/>
                          </a:gs>
                          <a:gs pos="50000">
                            <a:srgbClr val="CCFFFF"/>
                          </a:gs>
                          <a:gs pos="100000">
                            <a:srgbClr val="5E7676"/>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1842" dir="18900000" algn="ctr" rotWithShape="0">
                                <a:schemeClr val="bg2">
                                  <a:alpha val="50000"/>
                                </a:schemeClr>
                              </a:outerShdw>
                            </a:effectLst>
                          </a14:hiddenEffects>
                        </a:ext>
                      </a:extLst>
                    </p:spPr>
                  </p:pic>
                </p:oleObj>
              </mc:Fallback>
            </mc:AlternateContent>
          </a:graphicData>
        </a:graphic>
      </p:graphicFrame>
      <p:sp>
        <p:nvSpPr>
          <p:cNvPr id="198661" name="Rectangle 5">
            <a:extLst>
              <a:ext uri="{FF2B5EF4-FFF2-40B4-BE49-F238E27FC236}">
                <a16:creationId xmlns:a16="http://schemas.microsoft.com/office/drawing/2014/main" id="{6880EC88-2B04-4A44-91CD-1A571C8AFF64}"/>
              </a:ext>
            </a:extLst>
          </p:cNvPr>
          <p:cNvSpPr>
            <a:spLocks noChangeArrowheads="1"/>
          </p:cNvSpPr>
          <p:nvPr/>
        </p:nvSpPr>
        <p:spPr bwMode="auto">
          <a:xfrm>
            <a:off x="1703388" y="1877219"/>
            <a:ext cx="77041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000" b="1">
                <a:solidFill>
                  <a:schemeClr val="tx1"/>
                </a:solidFill>
                <a:latin typeface="幼圆" pitchFamily="49" charset="-122"/>
                <a:ea typeface="幼圆" pitchFamily="49" charset="-122"/>
              </a:rPr>
              <a:t>采用资本资产定价模型法测算行业财务基准收益率的公式为：</a:t>
            </a:r>
          </a:p>
        </p:txBody>
      </p:sp>
      <p:sp>
        <p:nvSpPr>
          <p:cNvPr id="198662" name="Rectangle 6">
            <a:extLst>
              <a:ext uri="{FF2B5EF4-FFF2-40B4-BE49-F238E27FC236}">
                <a16:creationId xmlns:a16="http://schemas.microsoft.com/office/drawing/2014/main" id="{F9E69D8B-983B-E4FD-F720-0A2225854692}"/>
              </a:ext>
            </a:extLst>
          </p:cNvPr>
          <p:cNvSpPr>
            <a:spLocks noChangeArrowheads="1"/>
          </p:cNvSpPr>
          <p:nvPr/>
        </p:nvSpPr>
        <p:spPr bwMode="auto">
          <a:xfrm>
            <a:off x="2424114" y="2947989"/>
            <a:ext cx="792003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buClrTx/>
              <a:buSzTx/>
              <a:buFontTx/>
              <a:buNone/>
            </a:pPr>
            <a:r>
              <a:rPr lang="zh-CN" altLang="en-US" sz="2000" b="1" dirty="0">
                <a:solidFill>
                  <a:schemeClr val="tx1"/>
                </a:solidFill>
                <a:latin typeface="幼圆" pitchFamily="49" charset="-122"/>
                <a:ea typeface="幼圆" pitchFamily="49" charset="-122"/>
              </a:rPr>
              <a:t>式中：</a:t>
            </a:r>
            <a:r>
              <a:rPr lang="en-US" altLang="zh-CN" sz="2000" b="1" dirty="0">
                <a:solidFill>
                  <a:schemeClr val="tx1"/>
                </a:solidFill>
                <a:latin typeface="幼圆" pitchFamily="49" charset="-122"/>
                <a:ea typeface="幼圆" pitchFamily="49" charset="-122"/>
              </a:rPr>
              <a:t>k</a:t>
            </a:r>
            <a:r>
              <a:rPr lang="zh-CN" altLang="en-US" sz="2000" b="1" dirty="0">
                <a:solidFill>
                  <a:schemeClr val="tx1"/>
                </a:solidFill>
                <a:latin typeface="幼圆" pitchFamily="49" charset="-122"/>
                <a:ea typeface="幼圆" pitchFamily="49" charset="-122"/>
              </a:rPr>
              <a:t>为权益资金成本；</a:t>
            </a:r>
            <a:r>
              <a:rPr lang="en-US" altLang="zh-CN" sz="2000" b="1" dirty="0" err="1">
                <a:solidFill>
                  <a:schemeClr val="tx1"/>
                </a:solidFill>
                <a:latin typeface="幼圆" pitchFamily="49" charset="-122"/>
                <a:ea typeface="幼圆" pitchFamily="49" charset="-122"/>
              </a:rPr>
              <a:t>K</a:t>
            </a:r>
            <a:r>
              <a:rPr lang="en-US" altLang="zh-CN" sz="2000" b="1" baseline="-25000" dirty="0" err="1">
                <a:solidFill>
                  <a:schemeClr val="tx1"/>
                </a:solidFill>
                <a:latin typeface="幼圆" pitchFamily="49" charset="-122"/>
                <a:ea typeface="幼圆" pitchFamily="49" charset="-122"/>
              </a:rPr>
              <a:t>f</a:t>
            </a:r>
            <a:r>
              <a:rPr lang="zh-CN" altLang="en-US" sz="2000" b="1" dirty="0">
                <a:solidFill>
                  <a:schemeClr val="tx1"/>
                </a:solidFill>
                <a:latin typeface="幼圆" pitchFamily="49" charset="-122"/>
                <a:ea typeface="幼圆" pitchFamily="49" charset="-122"/>
              </a:rPr>
              <a:t>为市场无风险收益率；</a:t>
            </a:r>
            <a:r>
              <a:rPr lang="el-GR" altLang="zh-CN" sz="2000" b="1" dirty="0">
                <a:solidFill>
                  <a:schemeClr val="tx1"/>
                </a:solidFill>
                <a:latin typeface="幼圆" pitchFamily="49" charset="-122"/>
                <a:ea typeface="幼圆" pitchFamily="49" charset="-122"/>
              </a:rPr>
              <a:t>β</a:t>
            </a:r>
            <a:r>
              <a:rPr lang="zh-CN" altLang="en-US" sz="2000" b="1" dirty="0">
                <a:solidFill>
                  <a:schemeClr val="tx1"/>
                </a:solidFill>
                <a:latin typeface="幼圆" pitchFamily="49" charset="-122"/>
                <a:ea typeface="幼圆" pitchFamily="49" charset="-122"/>
              </a:rPr>
              <a:t>为风险系数；           </a:t>
            </a:r>
            <a:r>
              <a:rPr lang="en-US" altLang="zh-CN" sz="2000" b="1" dirty="0">
                <a:solidFill>
                  <a:schemeClr val="tx1"/>
                </a:solidFill>
                <a:latin typeface="幼圆" pitchFamily="49" charset="-122"/>
                <a:ea typeface="幼圆" pitchFamily="49" charset="-122"/>
              </a:rPr>
              <a:t>K</a:t>
            </a:r>
            <a:r>
              <a:rPr lang="en-US" altLang="zh-CN" sz="2000" baseline="-25000" dirty="0">
                <a:solidFill>
                  <a:schemeClr val="tx1"/>
                </a:solidFill>
                <a:latin typeface="幼圆" pitchFamily="49" charset="-122"/>
                <a:ea typeface="幼圆" pitchFamily="49" charset="-122"/>
              </a:rPr>
              <a:t>m</a:t>
            </a:r>
            <a:r>
              <a:rPr lang="zh-CN" altLang="en-US" sz="2000" b="1" dirty="0">
                <a:solidFill>
                  <a:schemeClr val="tx1"/>
                </a:solidFill>
                <a:latin typeface="幼圆" pitchFamily="49" charset="-122"/>
                <a:ea typeface="幼圆" pitchFamily="49" charset="-122"/>
              </a:rPr>
              <a:t>为市场平均风险投资收益率。</a:t>
            </a:r>
            <a:endParaRPr lang="zh-CN" altLang="el-GR" sz="2000" b="1" dirty="0">
              <a:solidFill>
                <a:schemeClr val="tx1"/>
              </a:solidFill>
              <a:latin typeface="幼圆" pitchFamily="49" charset="-122"/>
              <a:ea typeface="幼圆" pitchFamily="49" charset="-122"/>
            </a:endParaRPr>
          </a:p>
        </p:txBody>
      </p:sp>
      <p:sp>
        <p:nvSpPr>
          <p:cNvPr id="198663" name="Rectangle 7">
            <a:extLst>
              <a:ext uri="{FF2B5EF4-FFF2-40B4-BE49-F238E27FC236}">
                <a16:creationId xmlns:a16="http://schemas.microsoft.com/office/drawing/2014/main" id="{CCC3BA8D-124C-197D-CB46-31EA34DA23CE}"/>
              </a:ext>
            </a:extLst>
          </p:cNvPr>
          <p:cNvSpPr>
            <a:spLocks noChangeArrowheads="1"/>
          </p:cNvSpPr>
          <p:nvPr/>
        </p:nvSpPr>
        <p:spPr bwMode="auto">
          <a:xfrm>
            <a:off x="1534585" y="3875482"/>
            <a:ext cx="40322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000" b="1" dirty="0">
                <a:latin typeface="幼圆" pitchFamily="49" charset="-122"/>
                <a:ea typeface="幼圆" pitchFamily="49" charset="-122"/>
              </a:rPr>
              <a:t>3.</a:t>
            </a:r>
            <a:r>
              <a:rPr lang="zh-CN" altLang="en-US" sz="2000" b="1" dirty="0">
                <a:latin typeface="幼圆" pitchFamily="49" charset="-122"/>
                <a:ea typeface="幼圆" pitchFamily="49" charset="-122"/>
              </a:rPr>
              <a:t>加权平均资金成本法（</a:t>
            </a:r>
            <a:r>
              <a:rPr lang="en-US" altLang="zh-CN" sz="2000" b="1" dirty="0">
                <a:latin typeface="幼圆" pitchFamily="49" charset="-122"/>
                <a:ea typeface="幼圆" pitchFamily="49" charset="-122"/>
              </a:rPr>
              <a:t>WACC</a:t>
            </a:r>
            <a:r>
              <a:rPr lang="zh-CN" altLang="en-US" sz="2000" b="1" dirty="0">
                <a:latin typeface="幼圆" pitchFamily="49" charset="-122"/>
                <a:ea typeface="幼圆" pitchFamily="49" charset="-122"/>
              </a:rPr>
              <a:t>）</a:t>
            </a:r>
          </a:p>
        </p:txBody>
      </p:sp>
      <p:graphicFrame>
        <p:nvGraphicFramePr>
          <p:cNvPr id="198664" name="Object 8">
            <a:extLst>
              <a:ext uri="{FF2B5EF4-FFF2-40B4-BE49-F238E27FC236}">
                <a16:creationId xmlns:a16="http://schemas.microsoft.com/office/drawing/2014/main" id="{6D01F68C-225E-0F4C-C3D9-E3A153A9B163}"/>
              </a:ext>
            </a:extLst>
          </p:cNvPr>
          <p:cNvGraphicFramePr>
            <a:graphicFrameLocks noChangeAspect="1"/>
          </p:cNvGraphicFramePr>
          <p:nvPr/>
        </p:nvGraphicFramePr>
        <p:xfrm>
          <a:off x="4008438" y="4459289"/>
          <a:ext cx="3600450" cy="720725"/>
        </p:xfrm>
        <a:graphic>
          <a:graphicData uri="http://schemas.openxmlformats.org/presentationml/2006/ole">
            <mc:AlternateContent xmlns:mc="http://schemas.openxmlformats.org/markup-compatibility/2006">
              <mc:Choice xmlns:v="urn:schemas-microsoft-com:vml" Requires="v">
                <p:oleObj name="Equation" r:id="rId4" imgW="45935900" imgH="9067800" progId="Equation.DSMT4">
                  <p:embed/>
                </p:oleObj>
              </mc:Choice>
              <mc:Fallback>
                <p:oleObj name="Equation" r:id="rId4" imgW="45935900" imgH="90678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438" y="4459289"/>
                        <a:ext cx="3600450" cy="720725"/>
                      </a:xfrm>
                      <a:prstGeom prst="rect">
                        <a:avLst/>
                      </a:prstGeom>
                      <a:gradFill rotWithShape="1">
                        <a:gsLst>
                          <a:gs pos="0">
                            <a:srgbClr val="747059"/>
                          </a:gs>
                          <a:gs pos="50000">
                            <a:srgbClr val="FBF3C1"/>
                          </a:gs>
                          <a:gs pos="100000">
                            <a:srgbClr val="747059"/>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1842" dir="18900000" algn="ctr" rotWithShape="0">
                                <a:schemeClr val="bg2">
                                  <a:alpha val="50000"/>
                                </a:schemeClr>
                              </a:outerShdw>
                            </a:effectLst>
                          </a14:hiddenEffects>
                        </a:ext>
                      </a:extLst>
                    </p:spPr>
                  </p:pic>
                </p:oleObj>
              </mc:Fallback>
            </mc:AlternateContent>
          </a:graphicData>
        </a:graphic>
      </p:graphicFrame>
      <p:sp>
        <p:nvSpPr>
          <p:cNvPr id="198665" name="Rectangle 9">
            <a:extLst>
              <a:ext uri="{FF2B5EF4-FFF2-40B4-BE49-F238E27FC236}">
                <a16:creationId xmlns:a16="http://schemas.microsoft.com/office/drawing/2014/main" id="{AD65EC79-ABC1-A3B5-6606-69AD3DC3F5A3}"/>
              </a:ext>
            </a:extLst>
          </p:cNvPr>
          <p:cNvSpPr>
            <a:spLocks noChangeArrowheads="1"/>
          </p:cNvSpPr>
          <p:nvPr/>
        </p:nvSpPr>
        <p:spPr bwMode="auto">
          <a:xfrm>
            <a:off x="2630615" y="5391543"/>
            <a:ext cx="792003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buClrTx/>
              <a:buSzTx/>
              <a:buFontTx/>
              <a:buNone/>
            </a:pPr>
            <a:r>
              <a:rPr lang="zh-CN" altLang="en-US" sz="2000" b="1" dirty="0">
                <a:solidFill>
                  <a:schemeClr val="tx1"/>
                </a:solidFill>
                <a:latin typeface="幼圆" pitchFamily="49" charset="-122"/>
                <a:ea typeface="幼圆" pitchFamily="49" charset="-122"/>
              </a:rPr>
              <a:t>式中：</a:t>
            </a:r>
            <a:r>
              <a:rPr lang="en-US" altLang="zh-CN" sz="2000" b="1" dirty="0">
                <a:solidFill>
                  <a:schemeClr val="tx1"/>
                </a:solidFill>
                <a:latin typeface="幼圆" pitchFamily="49" charset="-122"/>
                <a:ea typeface="幼圆" pitchFamily="49" charset="-122"/>
              </a:rPr>
              <a:t>WACC</a:t>
            </a:r>
            <a:r>
              <a:rPr lang="zh-CN" altLang="en-US" sz="2000" b="1" dirty="0">
                <a:solidFill>
                  <a:schemeClr val="tx1"/>
                </a:solidFill>
                <a:latin typeface="幼圆" pitchFamily="49" charset="-122"/>
                <a:ea typeface="幼圆" pitchFamily="49" charset="-122"/>
              </a:rPr>
              <a:t>为加权平均资金成本；</a:t>
            </a:r>
            <a:r>
              <a:rPr lang="en-US" altLang="zh-CN" sz="2000" b="1" dirty="0" err="1">
                <a:solidFill>
                  <a:schemeClr val="tx1"/>
                </a:solidFill>
                <a:latin typeface="幼圆" pitchFamily="49" charset="-122"/>
                <a:ea typeface="幼圆" pitchFamily="49" charset="-122"/>
              </a:rPr>
              <a:t>K</a:t>
            </a:r>
            <a:r>
              <a:rPr lang="en-US" altLang="zh-CN" sz="2000" b="1" baseline="-25000" dirty="0" err="1">
                <a:solidFill>
                  <a:schemeClr val="tx1"/>
                </a:solidFill>
                <a:latin typeface="幼圆" pitchFamily="49" charset="-122"/>
                <a:ea typeface="幼圆" pitchFamily="49" charset="-122"/>
              </a:rPr>
              <a:t>e</a:t>
            </a:r>
            <a:r>
              <a:rPr lang="zh-CN" altLang="en-US" sz="2000" b="1" dirty="0">
                <a:solidFill>
                  <a:schemeClr val="tx1"/>
                </a:solidFill>
                <a:latin typeface="幼圆" pitchFamily="49" charset="-122"/>
                <a:ea typeface="幼圆" pitchFamily="49" charset="-122"/>
              </a:rPr>
              <a:t>为权益资金成本；</a:t>
            </a:r>
            <a:r>
              <a:rPr lang="en-US" altLang="zh-CN" sz="2000" b="1" dirty="0" err="1">
                <a:solidFill>
                  <a:schemeClr val="tx1"/>
                </a:solidFill>
                <a:latin typeface="幼圆" pitchFamily="49" charset="-122"/>
                <a:ea typeface="幼圆" pitchFamily="49" charset="-122"/>
              </a:rPr>
              <a:t>K</a:t>
            </a:r>
            <a:r>
              <a:rPr lang="en-US" altLang="zh-CN" sz="2000" b="1" baseline="-25000" dirty="0" err="1">
                <a:solidFill>
                  <a:schemeClr val="tx1"/>
                </a:solidFill>
                <a:latin typeface="幼圆" pitchFamily="49" charset="-122"/>
                <a:ea typeface="幼圆" pitchFamily="49" charset="-122"/>
              </a:rPr>
              <a:t>d</a:t>
            </a:r>
            <a:r>
              <a:rPr lang="zh-CN" altLang="en-US" sz="2000" b="1" dirty="0">
                <a:solidFill>
                  <a:schemeClr val="tx1"/>
                </a:solidFill>
                <a:latin typeface="幼圆" pitchFamily="49" charset="-122"/>
                <a:ea typeface="幼圆" pitchFamily="49" charset="-122"/>
              </a:rPr>
              <a:t>为债务资金成本；</a:t>
            </a:r>
            <a:r>
              <a:rPr lang="en-US" altLang="zh-CN" sz="2000" b="1" dirty="0">
                <a:solidFill>
                  <a:schemeClr val="tx1"/>
                </a:solidFill>
                <a:latin typeface="幼圆" pitchFamily="49" charset="-122"/>
                <a:ea typeface="幼圆" pitchFamily="49" charset="-122"/>
              </a:rPr>
              <a:t>E</a:t>
            </a:r>
            <a:r>
              <a:rPr lang="zh-CN" altLang="en-US" sz="2000" b="1" dirty="0">
                <a:solidFill>
                  <a:schemeClr val="tx1"/>
                </a:solidFill>
                <a:latin typeface="幼圆" pitchFamily="49" charset="-122"/>
                <a:ea typeface="幼圆" pitchFamily="49" charset="-122"/>
              </a:rPr>
              <a:t>为股东权益；</a:t>
            </a:r>
            <a:r>
              <a:rPr lang="en-US" altLang="zh-CN" sz="2000" b="1" dirty="0">
                <a:solidFill>
                  <a:schemeClr val="tx1"/>
                </a:solidFill>
                <a:latin typeface="幼圆" pitchFamily="49" charset="-122"/>
                <a:ea typeface="幼圆" pitchFamily="49" charset="-122"/>
              </a:rPr>
              <a:t>D</a:t>
            </a:r>
            <a:r>
              <a:rPr lang="zh-CN" altLang="en-US" sz="2000" b="1" dirty="0">
                <a:solidFill>
                  <a:schemeClr val="tx1"/>
                </a:solidFill>
                <a:latin typeface="幼圆" pitchFamily="49" charset="-122"/>
                <a:ea typeface="幼圆" pitchFamily="49" charset="-122"/>
              </a:rPr>
              <a:t>为企业负债。</a:t>
            </a:r>
            <a:endParaRPr lang="zh-CN" altLang="el-GR" sz="2000" b="1" dirty="0">
              <a:solidFill>
                <a:schemeClr val="tx1"/>
              </a:solidFill>
              <a:latin typeface="幼圆" pitchFamily="49" charset="-122"/>
              <a:ea typeface="幼圆" pitchFamily="49" charset="-122"/>
            </a:endParaRPr>
          </a:p>
        </p:txBody>
      </p:sp>
    </p:spTree>
  </p:cSld>
  <p:clrMapOvr>
    <a:masterClrMapping/>
  </p:clrMapOvr>
  <p:transition spd="slow">
    <p:pull dir="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6DE4A70C-D862-F57D-B808-608EDBB1E5F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AD1D39E-2482-F945-9D3F-535622055AF7}" type="slidenum">
              <a:rPr kumimoji="0" lang="en-US" altLang="zh-CN" sz="1000">
                <a:solidFill>
                  <a:schemeClr val="bg2"/>
                </a:solidFill>
                <a:ea typeface="华文行楷" panose="02010800040101010101" pitchFamily="2" charset="-122"/>
              </a:rPr>
              <a:pPr>
                <a:spcBef>
                  <a:spcPct val="0"/>
                </a:spcBef>
                <a:buClrTx/>
                <a:buSzTx/>
                <a:buFontTx/>
                <a:buNone/>
              </a:pPr>
              <a:t>48</a:t>
            </a:fld>
            <a:endParaRPr kumimoji="0" lang="en-US" altLang="zh-CN" sz="1000">
              <a:solidFill>
                <a:schemeClr val="bg2"/>
              </a:solidFill>
              <a:ea typeface="华文行楷" panose="02010800040101010101" pitchFamily="2" charset="-122"/>
            </a:endParaRPr>
          </a:p>
        </p:txBody>
      </p:sp>
      <p:sp>
        <p:nvSpPr>
          <p:cNvPr id="55299" name="Rectangle 2">
            <a:extLst>
              <a:ext uri="{FF2B5EF4-FFF2-40B4-BE49-F238E27FC236}">
                <a16:creationId xmlns:a16="http://schemas.microsoft.com/office/drawing/2014/main" id="{9554D8F6-A9C6-3692-8466-C1540D94569C}"/>
              </a:ext>
            </a:extLst>
          </p:cNvPr>
          <p:cNvSpPr>
            <a:spLocks noGrp="1" noChangeArrowheads="1"/>
          </p:cNvSpPr>
          <p:nvPr>
            <p:ph type="title"/>
          </p:nvPr>
        </p:nvSpPr>
        <p:spPr/>
        <p:txBody>
          <a:bodyPr/>
          <a:lstStyle/>
          <a:p>
            <a:pPr eaLnBrk="1" hangingPunct="1"/>
            <a:r>
              <a:rPr kumimoji="0" lang="zh-CN" altLang="en-US">
                <a:solidFill>
                  <a:srgbClr val="036D7B"/>
                </a:solidFill>
              </a:rPr>
              <a:t>基准收益率的确定方法</a:t>
            </a:r>
          </a:p>
        </p:txBody>
      </p:sp>
      <p:sp>
        <p:nvSpPr>
          <p:cNvPr id="200707" name="AutoShape 3">
            <a:hlinkClick r:id="" action="ppaction://customshow?id=11&amp;return=true" highlightClick="1"/>
            <a:extLst>
              <a:ext uri="{FF2B5EF4-FFF2-40B4-BE49-F238E27FC236}">
                <a16:creationId xmlns:a16="http://schemas.microsoft.com/office/drawing/2014/main" id="{6ED96C50-6EC0-C602-74C2-A852F73F165B}"/>
              </a:ext>
            </a:extLst>
          </p:cNvPr>
          <p:cNvSpPr>
            <a:spLocks noChangeArrowheads="1"/>
          </p:cNvSpPr>
          <p:nvPr/>
        </p:nvSpPr>
        <p:spPr bwMode="auto">
          <a:xfrm>
            <a:off x="1730376" y="5246688"/>
            <a:ext cx="3241675" cy="577850"/>
          </a:xfrm>
          <a:prstGeom prst="actionButtonBlank">
            <a:avLst/>
          </a:prstGeom>
          <a:solidFill>
            <a:srgbClr val="1E83A2">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zh-CN" altLang="en-US" sz="2000" b="1" dirty="0">
                <a:solidFill>
                  <a:schemeClr val="tx1"/>
                </a:solidFill>
                <a:latin typeface="幼圆" pitchFamily="49" charset="-122"/>
                <a:ea typeface="幼圆" pitchFamily="49" charset="-122"/>
              </a:rPr>
              <a:t>部分行业基准收益率取值表</a:t>
            </a:r>
          </a:p>
        </p:txBody>
      </p:sp>
      <p:sp>
        <p:nvSpPr>
          <p:cNvPr id="200708" name="Rectangle 4">
            <a:extLst>
              <a:ext uri="{FF2B5EF4-FFF2-40B4-BE49-F238E27FC236}">
                <a16:creationId xmlns:a16="http://schemas.microsoft.com/office/drawing/2014/main" id="{C4E769A1-F928-A8D7-23A4-41E81AF56B7D}"/>
              </a:ext>
            </a:extLst>
          </p:cNvPr>
          <p:cNvSpPr>
            <a:spLocks noChangeArrowheads="1"/>
          </p:cNvSpPr>
          <p:nvPr/>
        </p:nvSpPr>
        <p:spPr bwMode="auto">
          <a:xfrm>
            <a:off x="2622551" y="5903914"/>
            <a:ext cx="78216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solidFill>
                  <a:schemeClr val="tx1"/>
                </a:solidFill>
                <a:latin typeface="幼圆" pitchFamily="49" charset="-122"/>
                <a:ea typeface="幼圆" pitchFamily="49" charset="-122"/>
              </a:rPr>
              <a:t>资料来源：</a:t>
            </a:r>
            <a:r>
              <a:rPr lang="en-US" altLang="zh-CN" sz="2000" b="1">
                <a:solidFill>
                  <a:schemeClr val="tx1"/>
                </a:solidFill>
                <a:latin typeface="幼圆" pitchFamily="49" charset="-122"/>
                <a:ea typeface="幼圆" pitchFamily="49" charset="-122"/>
              </a:rPr>
              <a:t>《</a:t>
            </a:r>
            <a:r>
              <a:rPr lang="zh-CN" altLang="en-US" sz="2000" b="1">
                <a:solidFill>
                  <a:schemeClr val="tx1"/>
                </a:solidFill>
                <a:latin typeface="幼圆" pitchFamily="49" charset="-122"/>
                <a:ea typeface="幼圆" pitchFamily="49" charset="-122"/>
              </a:rPr>
              <a:t>建设项目经济评价方法与参数</a:t>
            </a:r>
            <a:r>
              <a:rPr lang="en-US" altLang="zh-CN" sz="2000" b="1">
                <a:solidFill>
                  <a:schemeClr val="tx1"/>
                </a:solidFill>
                <a:latin typeface="幼圆" pitchFamily="49" charset="-122"/>
                <a:ea typeface="幼圆" pitchFamily="49" charset="-122"/>
              </a:rPr>
              <a:t>》</a:t>
            </a:r>
            <a:r>
              <a:rPr lang="zh-CN" altLang="en-US" sz="2000" b="1">
                <a:solidFill>
                  <a:schemeClr val="tx1"/>
                </a:solidFill>
                <a:latin typeface="幼圆" pitchFamily="49" charset="-122"/>
                <a:ea typeface="幼圆" pitchFamily="49" charset="-122"/>
              </a:rPr>
              <a:t>（第三版）</a:t>
            </a:r>
            <a:r>
              <a:rPr lang="en-US" altLang="zh-CN" sz="2000" b="1">
                <a:solidFill>
                  <a:schemeClr val="tx1"/>
                </a:solidFill>
                <a:latin typeface="幼圆" pitchFamily="49" charset="-122"/>
                <a:ea typeface="幼圆" pitchFamily="49" charset="-122"/>
              </a:rPr>
              <a:t>P</a:t>
            </a:r>
            <a:r>
              <a:rPr lang="en-US" altLang="zh-CN" sz="2000" b="1" baseline="-5000">
                <a:solidFill>
                  <a:schemeClr val="tx1"/>
                </a:solidFill>
                <a:latin typeface="幼圆" pitchFamily="49" charset="-122"/>
                <a:ea typeface="幼圆" pitchFamily="49" charset="-122"/>
              </a:rPr>
              <a:t>205</a:t>
            </a:r>
          </a:p>
        </p:txBody>
      </p:sp>
      <p:sp>
        <p:nvSpPr>
          <p:cNvPr id="200709" name="Rectangle 5">
            <a:extLst>
              <a:ext uri="{FF2B5EF4-FFF2-40B4-BE49-F238E27FC236}">
                <a16:creationId xmlns:a16="http://schemas.microsoft.com/office/drawing/2014/main" id="{ADD822A1-3FA1-3972-A694-DDB785B38CB3}"/>
              </a:ext>
            </a:extLst>
          </p:cNvPr>
          <p:cNvSpPr>
            <a:spLocks noChangeArrowheads="1"/>
          </p:cNvSpPr>
          <p:nvPr/>
        </p:nvSpPr>
        <p:spPr bwMode="auto">
          <a:xfrm>
            <a:off x="1595500" y="1389065"/>
            <a:ext cx="40322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000" b="1" dirty="0">
                <a:latin typeface="幼圆" pitchFamily="49" charset="-122"/>
                <a:ea typeface="幼圆" pitchFamily="49" charset="-122"/>
              </a:rPr>
              <a:t>4.</a:t>
            </a:r>
            <a:r>
              <a:rPr lang="zh-CN" altLang="en-US" sz="2000" b="1" dirty="0">
                <a:latin typeface="幼圆" pitchFamily="49" charset="-122"/>
                <a:ea typeface="幼圆" pitchFamily="49" charset="-122"/>
              </a:rPr>
              <a:t>典型项目模拟法</a:t>
            </a:r>
          </a:p>
        </p:txBody>
      </p:sp>
      <p:sp>
        <p:nvSpPr>
          <p:cNvPr id="200710" name="Text Box 6">
            <a:extLst>
              <a:ext uri="{FF2B5EF4-FFF2-40B4-BE49-F238E27FC236}">
                <a16:creationId xmlns:a16="http://schemas.microsoft.com/office/drawing/2014/main" id="{372EF7A1-9A5A-7212-E4E7-66799776F8EF}"/>
              </a:ext>
            </a:extLst>
          </p:cNvPr>
          <p:cNvSpPr txBox="1">
            <a:spLocks noChangeArrowheads="1"/>
          </p:cNvSpPr>
          <p:nvPr/>
        </p:nvSpPr>
        <p:spPr bwMode="auto">
          <a:xfrm>
            <a:off x="1910535" y="1909760"/>
            <a:ext cx="7777162" cy="1296987"/>
          </a:xfrm>
          <a:prstGeom prst="rect">
            <a:avLst/>
          </a:prstGeom>
          <a:solidFill>
            <a:srgbClr val="FBF3C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dirty="0">
                <a:solidFill>
                  <a:schemeClr val="tx1"/>
                </a:solidFill>
                <a:ea typeface="幼圆" pitchFamily="49" charset="-122"/>
              </a:rPr>
              <a:t>在合理时间区段内，选择一定数量具有行业代表性并已进入正常生产运营状</a:t>
            </a:r>
          </a:p>
          <a:p>
            <a:pPr eaLnBrk="1" hangingPunct="1">
              <a:spcBef>
                <a:spcPct val="50000"/>
              </a:spcBef>
              <a:buClrTx/>
              <a:buSzTx/>
              <a:buFontTx/>
              <a:buNone/>
            </a:pPr>
            <a:r>
              <a:rPr lang="zh-CN" altLang="en-US" sz="1800" b="1" dirty="0">
                <a:solidFill>
                  <a:schemeClr val="tx1"/>
                </a:solidFill>
                <a:ea typeface="幼圆" pitchFamily="49" charset="-122"/>
              </a:rPr>
              <a:t>态的典型项目，采集实际数据，计算项目的财务内部收益率，对结果进行必</a:t>
            </a:r>
          </a:p>
          <a:p>
            <a:pPr eaLnBrk="1" hangingPunct="1">
              <a:spcBef>
                <a:spcPct val="50000"/>
              </a:spcBef>
              <a:buClrTx/>
              <a:buSzTx/>
              <a:buFontTx/>
              <a:buNone/>
            </a:pPr>
            <a:r>
              <a:rPr lang="zh-CN" altLang="en-US" sz="1800" b="1" dirty="0">
                <a:solidFill>
                  <a:schemeClr val="tx1"/>
                </a:solidFill>
                <a:ea typeface="幼圆" pitchFamily="49" charset="-122"/>
              </a:rPr>
              <a:t>要的分析，并综合各种因素后确定基准收益率。</a:t>
            </a:r>
          </a:p>
        </p:txBody>
      </p:sp>
      <p:sp>
        <p:nvSpPr>
          <p:cNvPr id="200711" name="Rectangle 7">
            <a:extLst>
              <a:ext uri="{FF2B5EF4-FFF2-40B4-BE49-F238E27FC236}">
                <a16:creationId xmlns:a16="http://schemas.microsoft.com/office/drawing/2014/main" id="{F0B8D988-A5BA-7C4D-89B9-4BB1E98D254F}"/>
              </a:ext>
            </a:extLst>
          </p:cNvPr>
          <p:cNvSpPr>
            <a:spLocks noChangeArrowheads="1"/>
          </p:cNvSpPr>
          <p:nvPr/>
        </p:nvSpPr>
        <p:spPr bwMode="auto">
          <a:xfrm>
            <a:off x="1595500" y="3363119"/>
            <a:ext cx="40322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000" b="1" dirty="0">
                <a:latin typeface="幼圆" pitchFamily="49" charset="-122"/>
                <a:ea typeface="幼圆" pitchFamily="49" charset="-122"/>
              </a:rPr>
              <a:t>5.</a:t>
            </a:r>
            <a:r>
              <a:rPr lang="zh-CN" altLang="en-US" sz="2000" b="1" dirty="0">
                <a:latin typeface="幼圆" pitchFamily="49" charset="-122"/>
                <a:ea typeface="幼圆" pitchFamily="49" charset="-122"/>
              </a:rPr>
              <a:t>德尔菲专家调查法</a:t>
            </a:r>
          </a:p>
        </p:txBody>
      </p:sp>
      <p:sp>
        <p:nvSpPr>
          <p:cNvPr id="200712" name="Text Box 8">
            <a:extLst>
              <a:ext uri="{FF2B5EF4-FFF2-40B4-BE49-F238E27FC236}">
                <a16:creationId xmlns:a16="http://schemas.microsoft.com/office/drawing/2014/main" id="{4EB42385-EB3E-1701-47CD-A92A3AC09086}"/>
              </a:ext>
            </a:extLst>
          </p:cNvPr>
          <p:cNvSpPr txBox="1">
            <a:spLocks noChangeArrowheads="1"/>
          </p:cNvSpPr>
          <p:nvPr/>
        </p:nvSpPr>
        <p:spPr bwMode="auto">
          <a:xfrm>
            <a:off x="1910535" y="3831954"/>
            <a:ext cx="7777163" cy="1296988"/>
          </a:xfrm>
          <a:prstGeom prst="rect">
            <a:avLst/>
          </a:prstGeom>
          <a:solidFill>
            <a:srgbClr val="FBF3C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dirty="0">
                <a:solidFill>
                  <a:schemeClr val="tx1"/>
                </a:solidFill>
                <a:ea typeface="幼圆" pitchFamily="49" charset="-122"/>
              </a:rPr>
              <a:t>统一设计调查问卷，征求一定数量的熟悉本行业情况的专家，依据系统的程</a:t>
            </a:r>
          </a:p>
          <a:p>
            <a:pPr eaLnBrk="1" hangingPunct="1">
              <a:spcBef>
                <a:spcPct val="50000"/>
              </a:spcBef>
              <a:buClrTx/>
              <a:buSzTx/>
              <a:buFontTx/>
              <a:buNone/>
            </a:pPr>
            <a:r>
              <a:rPr lang="zh-CN" altLang="en-US" sz="1800" b="1" dirty="0">
                <a:solidFill>
                  <a:schemeClr val="tx1"/>
                </a:solidFill>
                <a:ea typeface="幼圆" pitchFamily="49" charset="-122"/>
              </a:rPr>
              <a:t>序，采用匿名发表意见的方式，通过多轮次调查专家对本行业</a:t>
            </a:r>
            <a:r>
              <a:rPr lang="en-US" altLang="zh-CN" sz="1800" b="1" dirty="0" err="1">
                <a:solidFill>
                  <a:schemeClr val="tx1"/>
                </a:solidFill>
                <a:ea typeface="幼圆" pitchFamily="49" charset="-122"/>
              </a:rPr>
              <a:t>i</a:t>
            </a:r>
            <a:r>
              <a:rPr lang="en-US" altLang="zh-CN" sz="1800" b="1" baseline="-25000" dirty="0" err="1">
                <a:solidFill>
                  <a:schemeClr val="tx1"/>
                </a:solidFill>
                <a:ea typeface="幼圆" pitchFamily="49" charset="-122"/>
              </a:rPr>
              <a:t>c</a:t>
            </a:r>
            <a:r>
              <a:rPr lang="zh-CN" altLang="en-US" sz="1800" b="1" dirty="0">
                <a:solidFill>
                  <a:schemeClr val="tx1"/>
                </a:solidFill>
                <a:ea typeface="幼圆" pitchFamily="49" charset="-122"/>
              </a:rPr>
              <a:t>取值的意见，</a:t>
            </a:r>
          </a:p>
          <a:p>
            <a:pPr eaLnBrk="1" hangingPunct="1">
              <a:spcBef>
                <a:spcPct val="50000"/>
              </a:spcBef>
              <a:buClrTx/>
              <a:buSzTx/>
              <a:buFontTx/>
              <a:buNone/>
            </a:pPr>
            <a:r>
              <a:rPr lang="zh-CN" altLang="en-US" sz="1800" b="1" dirty="0">
                <a:solidFill>
                  <a:schemeClr val="tx1"/>
                </a:solidFill>
                <a:ea typeface="幼圆" pitchFamily="49" charset="-122"/>
              </a:rPr>
              <a:t>形成集中意见，对调查结果进行必要的分析，并综合各种因素后确定</a:t>
            </a:r>
            <a:r>
              <a:rPr lang="en-US" altLang="zh-CN" sz="1800" b="1" dirty="0" err="1">
                <a:solidFill>
                  <a:schemeClr val="tx1"/>
                </a:solidFill>
                <a:ea typeface="幼圆" pitchFamily="49" charset="-122"/>
              </a:rPr>
              <a:t>i</a:t>
            </a:r>
            <a:r>
              <a:rPr lang="en-US" altLang="zh-CN" sz="1800" b="1" baseline="-25000" dirty="0" err="1">
                <a:solidFill>
                  <a:schemeClr val="tx1"/>
                </a:solidFill>
                <a:ea typeface="幼圆" pitchFamily="49" charset="-122"/>
              </a:rPr>
              <a:t>c</a:t>
            </a:r>
            <a:r>
              <a:rPr lang="zh-CN" altLang="en-US" sz="1800" b="1" dirty="0">
                <a:solidFill>
                  <a:schemeClr val="tx1"/>
                </a:solidFill>
                <a:ea typeface="幼圆" pitchFamily="49" charset="-122"/>
              </a:rPr>
              <a:t>。</a:t>
            </a:r>
            <a:endParaRPr lang="zh-CN" altLang="en-US" sz="1800" b="1" baseline="-25000" dirty="0">
              <a:solidFill>
                <a:schemeClr val="tx1"/>
              </a:solidFill>
              <a:ea typeface="幼圆" pitchFamily="49" charset="-122"/>
            </a:endParaRPr>
          </a:p>
        </p:txBody>
      </p:sp>
    </p:spTree>
  </p:cSld>
  <p:clrMapOvr>
    <a:masterClrMapping/>
  </p:clrMapOvr>
  <p:transition spd="slow">
    <p:pull dir="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a:extLst>
              <a:ext uri="{FF2B5EF4-FFF2-40B4-BE49-F238E27FC236}">
                <a16:creationId xmlns:a16="http://schemas.microsoft.com/office/drawing/2014/main" id="{FCD97624-97DC-213B-2EC4-D1A126A43A5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CB76D6E-00D1-DA47-ADBE-D7A642945A9C}" type="slidenum">
              <a:rPr kumimoji="0" lang="en-US" altLang="zh-CN" sz="1000">
                <a:solidFill>
                  <a:schemeClr val="bg2"/>
                </a:solidFill>
                <a:ea typeface="华文行楷" panose="02010800040101010101" pitchFamily="2" charset="-122"/>
              </a:rPr>
              <a:pPr>
                <a:spcBef>
                  <a:spcPct val="0"/>
                </a:spcBef>
                <a:buClrTx/>
                <a:buSzTx/>
                <a:buFontTx/>
                <a:buNone/>
              </a:pPr>
              <a:t>49</a:t>
            </a:fld>
            <a:endParaRPr kumimoji="0" lang="en-US" altLang="zh-CN" sz="1000">
              <a:solidFill>
                <a:schemeClr val="bg2"/>
              </a:solidFill>
              <a:ea typeface="华文行楷" panose="02010800040101010101" pitchFamily="2" charset="-122"/>
            </a:endParaRPr>
          </a:p>
        </p:txBody>
      </p:sp>
      <p:sp>
        <p:nvSpPr>
          <p:cNvPr id="56323" name="Rectangle 2">
            <a:extLst>
              <a:ext uri="{FF2B5EF4-FFF2-40B4-BE49-F238E27FC236}">
                <a16:creationId xmlns:a16="http://schemas.microsoft.com/office/drawing/2014/main" id="{64374529-C05C-C6F1-14F8-A08275D8080A}"/>
              </a:ext>
            </a:extLst>
          </p:cNvPr>
          <p:cNvSpPr>
            <a:spLocks noGrp="1" noChangeArrowheads="1"/>
          </p:cNvSpPr>
          <p:nvPr>
            <p:ph type="title"/>
          </p:nvPr>
        </p:nvSpPr>
        <p:spPr/>
        <p:txBody>
          <a:bodyPr/>
          <a:lstStyle/>
          <a:p>
            <a:pPr eaLnBrk="1" hangingPunct="1"/>
            <a:r>
              <a:rPr lang="zh-CN" altLang="en-US"/>
              <a:t>要求、重点与难点</a:t>
            </a:r>
          </a:p>
        </p:txBody>
      </p:sp>
      <p:sp>
        <p:nvSpPr>
          <p:cNvPr id="56324" name="Rectangle 3">
            <a:extLst>
              <a:ext uri="{FF2B5EF4-FFF2-40B4-BE49-F238E27FC236}">
                <a16:creationId xmlns:a16="http://schemas.microsoft.com/office/drawing/2014/main" id="{E86F9E83-644B-447E-9836-16C4C8549DE0}"/>
              </a:ext>
            </a:extLst>
          </p:cNvPr>
          <p:cNvSpPr>
            <a:spLocks noGrp="1" noChangeArrowheads="1"/>
          </p:cNvSpPr>
          <p:nvPr>
            <p:ph type="body" idx="1"/>
          </p:nvPr>
        </p:nvSpPr>
        <p:spPr>
          <a:xfrm>
            <a:off x="980017" y="1228725"/>
            <a:ext cx="10945284" cy="5400675"/>
          </a:xfrm>
        </p:spPr>
        <p:txBody>
          <a:bodyPr/>
          <a:lstStyle/>
          <a:p>
            <a:pPr marL="0" indent="0" eaLnBrk="1" hangingPunct="1">
              <a:lnSpc>
                <a:spcPct val="90000"/>
              </a:lnSpc>
              <a:tabLst>
                <a:tab pos="892175" algn="l"/>
              </a:tabLst>
            </a:pPr>
            <a:r>
              <a:rPr lang="zh-CN" altLang="en-US" sz="2800" dirty="0"/>
              <a:t>要求</a:t>
            </a:r>
          </a:p>
          <a:p>
            <a:pPr marL="722313" lvl="1" indent="-271463" eaLnBrk="1" hangingPunct="1">
              <a:lnSpc>
                <a:spcPct val="105000"/>
              </a:lnSpc>
              <a:buClr>
                <a:schemeClr val="tx1"/>
              </a:buClr>
              <a:buSzPct val="90000"/>
              <a:buFontTx/>
              <a:buChar char="•"/>
              <a:tabLst>
                <a:tab pos="892175" algn="l"/>
              </a:tabLst>
            </a:pPr>
            <a:r>
              <a:rPr lang="zh-CN" altLang="en-US" sz="2000" dirty="0"/>
              <a:t>熟悉静态、动态经济效果评价指标的含义、特点</a:t>
            </a:r>
          </a:p>
          <a:p>
            <a:pPr marL="722313" lvl="1" indent="-271463" eaLnBrk="1" hangingPunct="1">
              <a:lnSpc>
                <a:spcPct val="105000"/>
              </a:lnSpc>
              <a:buClr>
                <a:schemeClr val="tx1"/>
              </a:buClr>
              <a:buSzPct val="90000"/>
              <a:buFontTx/>
              <a:buChar char="•"/>
              <a:tabLst>
                <a:tab pos="892175" algn="l"/>
              </a:tabLst>
            </a:pPr>
            <a:r>
              <a:rPr lang="zh-CN" altLang="en-US" sz="2000" dirty="0"/>
              <a:t>掌握静态、动态经济效果评价指标计算方法和评价准则</a:t>
            </a:r>
          </a:p>
          <a:p>
            <a:pPr marL="0" indent="0" eaLnBrk="1" hangingPunct="1">
              <a:lnSpc>
                <a:spcPct val="90000"/>
              </a:lnSpc>
              <a:tabLst>
                <a:tab pos="892175" algn="l"/>
              </a:tabLst>
            </a:pPr>
            <a:r>
              <a:rPr lang="zh-CN" altLang="en-US" sz="2800" dirty="0"/>
              <a:t>重点</a:t>
            </a:r>
          </a:p>
          <a:p>
            <a:pPr marL="722313" lvl="1" indent="-271463" eaLnBrk="1" hangingPunct="1">
              <a:lnSpc>
                <a:spcPct val="105000"/>
              </a:lnSpc>
              <a:buClr>
                <a:schemeClr val="tx1"/>
              </a:buClr>
              <a:buSzPct val="90000"/>
              <a:buFontTx/>
              <a:buChar char="•"/>
              <a:tabLst>
                <a:tab pos="892175" algn="l"/>
              </a:tabLst>
            </a:pPr>
            <a:r>
              <a:rPr lang="zh-CN" altLang="en-US" sz="2000" dirty="0"/>
              <a:t>投资回收期的概念和计算</a:t>
            </a:r>
          </a:p>
          <a:p>
            <a:pPr marL="722313" lvl="1" indent="-271463" eaLnBrk="1" hangingPunct="1">
              <a:lnSpc>
                <a:spcPct val="105000"/>
              </a:lnSpc>
              <a:buClr>
                <a:schemeClr val="tx1"/>
              </a:buClr>
              <a:buSzPct val="90000"/>
              <a:buFontTx/>
              <a:buChar char="•"/>
              <a:tabLst>
                <a:tab pos="892175" algn="l"/>
              </a:tabLst>
            </a:pPr>
            <a:r>
              <a:rPr lang="zh-CN" altLang="en-US" sz="2000" dirty="0"/>
              <a:t>净现值和净年值的概念和计算</a:t>
            </a:r>
          </a:p>
          <a:p>
            <a:pPr marL="722313" lvl="1" indent="-271463" eaLnBrk="1" hangingPunct="1">
              <a:lnSpc>
                <a:spcPct val="105000"/>
              </a:lnSpc>
              <a:buClr>
                <a:schemeClr val="tx1"/>
              </a:buClr>
              <a:buSzPct val="90000"/>
              <a:buFontTx/>
              <a:buChar char="•"/>
              <a:tabLst>
                <a:tab pos="892175" algn="l"/>
              </a:tabLst>
            </a:pPr>
            <a:r>
              <a:rPr lang="zh-CN" altLang="en-US" sz="2000" dirty="0"/>
              <a:t>基准收益率的概念和确定</a:t>
            </a:r>
          </a:p>
          <a:p>
            <a:pPr marL="722313" lvl="1" indent="-271463" eaLnBrk="1" hangingPunct="1">
              <a:lnSpc>
                <a:spcPct val="105000"/>
              </a:lnSpc>
              <a:buClr>
                <a:schemeClr val="tx1"/>
              </a:buClr>
              <a:buSzPct val="90000"/>
              <a:buFontTx/>
              <a:buChar char="•"/>
              <a:tabLst>
                <a:tab pos="892175" algn="l"/>
              </a:tabLst>
            </a:pPr>
            <a:r>
              <a:rPr lang="zh-CN" altLang="en-US" sz="2000" dirty="0"/>
              <a:t>净现值与收益率的关系</a:t>
            </a:r>
          </a:p>
          <a:p>
            <a:pPr marL="722313" lvl="1" indent="-271463" eaLnBrk="1" hangingPunct="1">
              <a:lnSpc>
                <a:spcPct val="105000"/>
              </a:lnSpc>
              <a:buClr>
                <a:schemeClr val="tx1"/>
              </a:buClr>
              <a:buSzPct val="90000"/>
              <a:buFontTx/>
              <a:buChar char="•"/>
              <a:tabLst>
                <a:tab pos="892175" algn="l"/>
              </a:tabLst>
            </a:pPr>
            <a:r>
              <a:rPr lang="zh-CN" altLang="en-US" sz="2000" dirty="0"/>
              <a:t>内部收益率的含义和计算</a:t>
            </a:r>
          </a:p>
          <a:p>
            <a:pPr marL="722313" lvl="1" indent="-271463" eaLnBrk="1" hangingPunct="1">
              <a:lnSpc>
                <a:spcPct val="105000"/>
              </a:lnSpc>
              <a:buClr>
                <a:schemeClr val="tx1"/>
              </a:buClr>
              <a:buSzPct val="90000"/>
              <a:buFontTx/>
              <a:buChar char="•"/>
              <a:tabLst>
                <a:tab pos="892175" algn="l"/>
              </a:tabLst>
            </a:pPr>
            <a:r>
              <a:rPr lang="zh-CN" altLang="en-US" sz="2000" dirty="0"/>
              <a:t>利息备付率和偿债备付率的含义和计算</a:t>
            </a:r>
          </a:p>
          <a:p>
            <a:pPr marL="0" indent="0" eaLnBrk="1" hangingPunct="1">
              <a:lnSpc>
                <a:spcPct val="90000"/>
              </a:lnSpc>
              <a:tabLst>
                <a:tab pos="892175" algn="l"/>
              </a:tabLst>
            </a:pPr>
            <a:r>
              <a:rPr lang="zh-CN" altLang="en-US" sz="2800" dirty="0"/>
              <a:t>难点</a:t>
            </a:r>
          </a:p>
          <a:p>
            <a:pPr marL="722313" lvl="1" indent="-271463" eaLnBrk="1" hangingPunct="1">
              <a:lnSpc>
                <a:spcPct val="105000"/>
              </a:lnSpc>
              <a:buClr>
                <a:schemeClr val="tx1"/>
              </a:buClr>
              <a:buSzPct val="90000"/>
              <a:buFontTx/>
              <a:buChar char="•"/>
              <a:tabLst>
                <a:tab pos="892175" algn="l"/>
              </a:tabLst>
            </a:pPr>
            <a:r>
              <a:rPr lang="zh-CN" altLang="en-US" sz="2000" dirty="0"/>
              <a:t>净现值与收益率的关系</a:t>
            </a:r>
          </a:p>
          <a:p>
            <a:pPr marL="722313" lvl="1" indent="-271463" eaLnBrk="1" hangingPunct="1">
              <a:lnSpc>
                <a:spcPct val="105000"/>
              </a:lnSpc>
              <a:buClr>
                <a:schemeClr val="tx1"/>
              </a:buClr>
              <a:buSzPct val="90000"/>
              <a:buFontTx/>
              <a:buChar char="•"/>
              <a:tabLst>
                <a:tab pos="892175" algn="l"/>
              </a:tabLst>
            </a:pPr>
            <a:r>
              <a:rPr lang="zh-CN" altLang="en-US" sz="2000" dirty="0"/>
              <a:t>内部收益率的含义和计算</a:t>
            </a:r>
          </a:p>
        </p:txBody>
      </p:sp>
    </p:spTree>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0395467-686E-8979-24D1-94331FE16B70}"/>
              </a:ext>
            </a:extLst>
          </p:cNvPr>
          <p:cNvSpPr>
            <a:spLocks noGrp="1" noChangeArrowheads="1"/>
          </p:cNvSpPr>
          <p:nvPr>
            <p:ph type="title"/>
          </p:nvPr>
        </p:nvSpPr>
        <p:spPr/>
        <p:txBody>
          <a:bodyPr/>
          <a:lstStyle/>
          <a:p>
            <a:pPr eaLnBrk="1" hangingPunct="1"/>
            <a:r>
              <a:rPr lang="zh-CN" altLang="en-US"/>
              <a:t>经济评价指标</a:t>
            </a:r>
          </a:p>
        </p:txBody>
      </p:sp>
      <p:sp>
        <p:nvSpPr>
          <p:cNvPr id="2" name="AutoShape 35">
            <a:extLst>
              <a:ext uri="{FF2B5EF4-FFF2-40B4-BE49-F238E27FC236}">
                <a16:creationId xmlns:a16="http://schemas.microsoft.com/office/drawing/2014/main" id="{E107843E-C3B5-CA42-CD06-0122BB5114C0}"/>
              </a:ext>
            </a:extLst>
          </p:cNvPr>
          <p:cNvSpPr>
            <a:spLocks/>
          </p:cNvSpPr>
          <p:nvPr/>
        </p:nvSpPr>
        <p:spPr bwMode="auto">
          <a:xfrm>
            <a:off x="3556000" y="2336801"/>
            <a:ext cx="215900" cy="4024313"/>
          </a:xfrm>
          <a:prstGeom prst="leftBrace">
            <a:avLst>
              <a:gd name="adj1" fmla="val 11667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endParaRPr kumimoji="0" lang="zh-CN" altLang="en-US" sz="1000" b="1">
              <a:solidFill>
                <a:srgbClr val="006666"/>
              </a:solidFill>
              <a:latin typeface="幼圆" pitchFamily="49" charset="-122"/>
              <a:ea typeface="幼圆" pitchFamily="49" charset="-122"/>
              <a:sym typeface="Arial" panose="020B0604020202020204" pitchFamily="34" charset="0"/>
            </a:endParaRPr>
          </a:p>
        </p:txBody>
      </p:sp>
      <p:sp>
        <p:nvSpPr>
          <p:cNvPr id="3" name="椭圆 85">
            <a:extLst>
              <a:ext uri="{FF2B5EF4-FFF2-40B4-BE49-F238E27FC236}">
                <a16:creationId xmlns:a16="http://schemas.microsoft.com/office/drawing/2014/main" id="{956315B0-8EF9-D25F-8105-DB1DD4415EAF}"/>
              </a:ext>
            </a:extLst>
          </p:cNvPr>
          <p:cNvSpPr>
            <a:spLocks noChangeArrowheads="1"/>
          </p:cNvSpPr>
          <p:nvPr/>
        </p:nvSpPr>
        <p:spPr bwMode="auto">
          <a:xfrm>
            <a:off x="2536826" y="2746376"/>
            <a:ext cx="600075" cy="2881313"/>
          </a:xfrm>
          <a:prstGeom prst="ellipse">
            <a:avLst/>
          </a:prstGeom>
          <a:solidFill>
            <a:srgbClr val="339966">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kumimoji="0" lang="zh-CN" altLang="en-US" sz="2600" b="1" dirty="0">
                <a:solidFill>
                  <a:schemeClr val="tx1"/>
                </a:solidFill>
                <a:latin typeface="幼圆" pitchFamily="49" charset="-122"/>
                <a:ea typeface="幼圆" pitchFamily="49" charset="-122"/>
              </a:rPr>
              <a:t>指标分类</a:t>
            </a:r>
          </a:p>
        </p:txBody>
      </p:sp>
      <p:sp>
        <p:nvSpPr>
          <p:cNvPr id="4" name="Text Box 21">
            <a:extLst>
              <a:ext uri="{FF2B5EF4-FFF2-40B4-BE49-F238E27FC236}">
                <a16:creationId xmlns:a16="http://schemas.microsoft.com/office/drawing/2014/main" id="{6639800B-4E73-CC22-0F4E-50DF5AB5101F}"/>
              </a:ext>
            </a:extLst>
          </p:cNvPr>
          <p:cNvSpPr txBox="1">
            <a:spLocks noChangeArrowheads="1"/>
          </p:cNvSpPr>
          <p:nvPr/>
        </p:nvSpPr>
        <p:spPr bwMode="auto">
          <a:xfrm>
            <a:off x="3981502" y="2324438"/>
            <a:ext cx="1651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kumimoji="0" lang="zh-CN" altLang="en-US" sz="2200" b="1" dirty="0">
                <a:solidFill>
                  <a:srgbClr val="006666"/>
                </a:solidFill>
                <a:latin typeface="幼圆" pitchFamily="49" charset="-122"/>
                <a:ea typeface="幼圆" pitchFamily="49" charset="-122"/>
              </a:rPr>
              <a:t>比率性指标</a:t>
            </a:r>
            <a:endParaRPr kumimoji="0" lang="zh-CN" altLang="en-US" sz="2200" dirty="0">
              <a:solidFill>
                <a:srgbClr val="006666"/>
              </a:solidFill>
              <a:latin typeface="幼圆" pitchFamily="49" charset="-122"/>
              <a:ea typeface="幼圆" pitchFamily="49" charset="-122"/>
            </a:endParaRPr>
          </a:p>
        </p:txBody>
      </p:sp>
      <p:sp>
        <p:nvSpPr>
          <p:cNvPr id="5" name="Text Box 23">
            <a:extLst>
              <a:ext uri="{FF2B5EF4-FFF2-40B4-BE49-F238E27FC236}">
                <a16:creationId xmlns:a16="http://schemas.microsoft.com/office/drawing/2014/main" id="{08B21F04-3868-FF3F-2446-EC946C5E57CA}"/>
              </a:ext>
            </a:extLst>
          </p:cNvPr>
          <p:cNvSpPr txBox="1">
            <a:spLocks noChangeArrowheads="1"/>
          </p:cNvSpPr>
          <p:nvPr/>
        </p:nvSpPr>
        <p:spPr bwMode="auto">
          <a:xfrm>
            <a:off x="6376446" y="966843"/>
            <a:ext cx="20489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kumimoji="0" lang="zh-CN" altLang="en-US" sz="1800" b="1" dirty="0">
                <a:solidFill>
                  <a:srgbClr val="006666"/>
                </a:solidFill>
                <a:latin typeface="幼圆" pitchFamily="49" charset="-122"/>
                <a:ea typeface="幼圆" pitchFamily="49" charset="-122"/>
              </a:rPr>
              <a:t>投资回收期（</a:t>
            </a:r>
            <a:r>
              <a:rPr kumimoji="0" lang="en-US" altLang="zh-CN" sz="1800" b="1" dirty="0">
                <a:solidFill>
                  <a:srgbClr val="006666"/>
                </a:solidFill>
                <a:latin typeface="幼圆" pitchFamily="49" charset="-122"/>
                <a:ea typeface="幼圆" pitchFamily="49" charset="-122"/>
              </a:rPr>
              <a:t>Pt</a:t>
            </a:r>
            <a:r>
              <a:rPr kumimoji="0" lang="zh-CN" altLang="en-US" sz="1800" b="1" dirty="0">
                <a:solidFill>
                  <a:srgbClr val="006666"/>
                </a:solidFill>
                <a:latin typeface="幼圆" pitchFamily="49" charset="-122"/>
                <a:ea typeface="幼圆" pitchFamily="49" charset="-122"/>
              </a:rPr>
              <a:t>）</a:t>
            </a:r>
          </a:p>
        </p:txBody>
      </p:sp>
      <p:sp>
        <p:nvSpPr>
          <p:cNvPr id="6" name="Text Box 24">
            <a:extLst>
              <a:ext uri="{FF2B5EF4-FFF2-40B4-BE49-F238E27FC236}">
                <a16:creationId xmlns:a16="http://schemas.microsoft.com/office/drawing/2014/main" id="{17BAF118-864D-1434-4B44-A50B9DEBC535}"/>
              </a:ext>
            </a:extLst>
          </p:cNvPr>
          <p:cNvSpPr txBox="1">
            <a:spLocks noChangeArrowheads="1"/>
          </p:cNvSpPr>
          <p:nvPr/>
        </p:nvSpPr>
        <p:spPr bwMode="auto">
          <a:xfrm>
            <a:off x="6384395" y="1431965"/>
            <a:ext cx="21627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kumimoji="0" lang="zh-CN" altLang="en-US" sz="1800" b="1" dirty="0">
                <a:solidFill>
                  <a:srgbClr val="006666"/>
                </a:solidFill>
                <a:latin typeface="幼圆" pitchFamily="49" charset="-122"/>
                <a:ea typeface="幼圆" pitchFamily="49" charset="-122"/>
              </a:rPr>
              <a:t>总投资收益率（</a:t>
            </a:r>
            <a:r>
              <a:rPr kumimoji="0" lang="en-US" altLang="zh-CN" sz="1800" b="1" dirty="0">
                <a:solidFill>
                  <a:srgbClr val="006666"/>
                </a:solidFill>
                <a:latin typeface="幼圆" pitchFamily="49" charset="-122"/>
                <a:ea typeface="幼圆" pitchFamily="49" charset="-122"/>
              </a:rPr>
              <a:t>E</a:t>
            </a:r>
            <a:r>
              <a:rPr kumimoji="0" lang="zh-CN" altLang="en-US" sz="1800" b="1" dirty="0">
                <a:solidFill>
                  <a:srgbClr val="006666"/>
                </a:solidFill>
                <a:latin typeface="幼圆" pitchFamily="49" charset="-122"/>
                <a:ea typeface="幼圆" pitchFamily="49" charset="-122"/>
              </a:rPr>
              <a:t>）</a:t>
            </a:r>
          </a:p>
        </p:txBody>
      </p:sp>
      <p:sp>
        <p:nvSpPr>
          <p:cNvPr id="7" name="Text Box 25">
            <a:extLst>
              <a:ext uri="{FF2B5EF4-FFF2-40B4-BE49-F238E27FC236}">
                <a16:creationId xmlns:a16="http://schemas.microsoft.com/office/drawing/2014/main" id="{09342FC8-0701-6140-C953-BA5454627622}"/>
              </a:ext>
            </a:extLst>
          </p:cNvPr>
          <p:cNvSpPr txBox="1">
            <a:spLocks noChangeArrowheads="1"/>
          </p:cNvSpPr>
          <p:nvPr/>
        </p:nvSpPr>
        <p:spPr bwMode="auto">
          <a:xfrm>
            <a:off x="6316062" y="1889288"/>
            <a:ext cx="2451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kumimoji="0" lang="zh-CN" altLang="en-US" sz="1800" b="1" dirty="0">
                <a:solidFill>
                  <a:srgbClr val="006666"/>
                </a:solidFill>
                <a:latin typeface="幼圆" pitchFamily="49" charset="-122"/>
                <a:ea typeface="幼圆" pitchFamily="49" charset="-122"/>
              </a:rPr>
              <a:t> 项目资本金净利润率</a:t>
            </a:r>
            <a:endParaRPr kumimoji="0" lang="en-US" altLang="zh-CN" sz="1800" b="1" dirty="0">
              <a:solidFill>
                <a:srgbClr val="006666"/>
              </a:solidFill>
              <a:latin typeface="幼圆" pitchFamily="49" charset="-122"/>
              <a:ea typeface="幼圆" pitchFamily="49" charset="-122"/>
            </a:endParaRPr>
          </a:p>
        </p:txBody>
      </p:sp>
      <p:sp>
        <p:nvSpPr>
          <p:cNvPr id="8" name="Text Box 26">
            <a:extLst>
              <a:ext uri="{FF2B5EF4-FFF2-40B4-BE49-F238E27FC236}">
                <a16:creationId xmlns:a16="http://schemas.microsoft.com/office/drawing/2014/main" id="{E2CCA343-BCD4-0C7E-306A-EAC7F5D2CD66}"/>
              </a:ext>
            </a:extLst>
          </p:cNvPr>
          <p:cNvSpPr txBox="1">
            <a:spLocks noChangeArrowheads="1"/>
          </p:cNvSpPr>
          <p:nvPr/>
        </p:nvSpPr>
        <p:spPr bwMode="auto">
          <a:xfrm>
            <a:off x="6376446" y="2327438"/>
            <a:ext cx="19191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kumimoji="0" lang="zh-CN" altLang="en-US" sz="1800" b="1" dirty="0">
                <a:solidFill>
                  <a:srgbClr val="006666"/>
                </a:solidFill>
                <a:latin typeface="幼圆" pitchFamily="49" charset="-122"/>
                <a:ea typeface="幼圆" pitchFamily="49" charset="-122"/>
              </a:rPr>
              <a:t>内部收益率</a:t>
            </a:r>
            <a:r>
              <a:rPr kumimoji="0" lang="en-US" altLang="zh-CN" sz="1800" b="1" dirty="0">
                <a:solidFill>
                  <a:srgbClr val="006666"/>
                </a:solidFill>
                <a:latin typeface="幼圆" pitchFamily="49" charset="-122"/>
                <a:ea typeface="幼圆" pitchFamily="49" charset="-122"/>
              </a:rPr>
              <a:t>(IRR)</a:t>
            </a:r>
            <a:endParaRPr kumimoji="0" lang="zh-CN" altLang="en-US" sz="1800" b="1" dirty="0">
              <a:solidFill>
                <a:srgbClr val="006666"/>
              </a:solidFill>
              <a:latin typeface="幼圆" pitchFamily="49" charset="-122"/>
              <a:ea typeface="幼圆" pitchFamily="49" charset="-122"/>
            </a:endParaRPr>
          </a:p>
        </p:txBody>
      </p:sp>
      <p:sp>
        <p:nvSpPr>
          <p:cNvPr id="9" name="Text Box 27">
            <a:extLst>
              <a:ext uri="{FF2B5EF4-FFF2-40B4-BE49-F238E27FC236}">
                <a16:creationId xmlns:a16="http://schemas.microsoft.com/office/drawing/2014/main" id="{D07854C5-8ED8-C661-1C9E-9A5508E432DC}"/>
              </a:ext>
            </a:extLst>
          </p:cNvPr>
          <p:cNvSpPr txBox="1">
            <a:spLocks noChangeArrowheads="1"/>
          </p:cNvSpPr>
          <p:nvPr/>
        </p:nvSpPr>
        <p:spPr bwMode="auto">
          <a:xfrm>
            <a:off x="6414995" y="2766793"/>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kumimoji="0" lang="zh-CN" altLang="en-US" sz="1800" b="1" dirty="0">
                <a:solidFill>
                  <a:srgbClr val="006666"/>
                </a:solidFill>
                <a:latin typeface="幼圆" pitchFamily="49" charset="-122"/>
                <a:ea typeface="幼圆" pitchFamily="49" charset="-122"/>
              </a:rPr>
              <a:t>净现值</a:t>
            </a:r>
            <a:r>
              <a:rPr kumimoji="0" lang="en-US" altLang="zh-CN" sz="1800" b="1" dirty="0">
                <a:solidFill>
                  <a:srgbClr val="006666"/>
                </a:solidFill>
                <a:latin typeface="幼圆" pitchFamily="49" charset="-122"/>
                <a:ea typeface="幼圆" pitchFamily="49" charset="-122"/>
              </a:rPr>
              <a:t>(NPV)</a:t>
            </a:r>
          </a:p>
        </p:txBody>
      </p:sp>
      <p:sp>
        <p:nvSpPr>
          <p:cNvPr id="10" name="AutoShape 29">
            <a:extLst>
              <a:ext uri="{FF2B5EF4-FFF2-40B4-BE49-F238E27FC236}">
                <a16:creationId xmlns:a16="http://schemas.microsoft.com/office/drawing/2014/main" id="{829941A4-65DB-6FBD-DE7E-5F5C8400F106}"/>
              </a:ext>
            </a:extLst>
          </p:cNvPr>
          <p:cNvSpPr>
            <a:spLocks/>
          </p:cNvSpPr>
          <p:nvPr/>
        </p:nvSpPr>
        <p:spPr bwMode="auto">
          <a:xfrm flipH="1">
            <a:off x="5867401" y="1023938"/>
            <a:ext cx="169863" cy="2921000"/>
          </a:xfrm>
          <a:prstGeom prst="rightBrace">
            <a:avLst>
              <a:gd name="adj1" fmla="val 19083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70" tIns="46990" rIns="90170" bIns="4699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kumimoji="0" lang="zh-CN" altLang="en-US" sz="1000" b="1">
              <a:solidFill>
                <a:srgbClr val="006666"/>
              </a:solidFill>
              <a:latin typeface="幼圆" pitchFamily="49" charset="-122"/>
              <a:ea typeface="幼圆" pitchFamily="49" charset="-122"/>
            </a:endParaRPr>
          </a:p>
        </p:txBody>
      </p:sp>
      <p:sp>
        <p:nvSpPr>
          <p:cNvPr id="11" name="Text Box 27">
            <a:extLst>
              <a:ext uri="{FF2B5EF4-FFF2-40B4-BE49-F238E27FC236}">
                <a16:creationId xmlns:a16="http://schemas.microsoft.com/office/drawing/2014/main" id="{64696A7A-8348-5DE2-E077-97E4602A4807}"/>
              </a:ext>
            </a:extLst>
          </p:cNvPr>
          <p:cNvSpPr txBox="1">
            <a:spLocks noChangeArrowheads="1"/>
          </p:cNvSpPr>
          <p:nvPr/>
        </p:nvSpPr>
        <p:spPr bwMode="auto">
          <a:xfrm>
            <a:off x="6421742" y="3187443"/>
            <a:ext cx="1576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kumimoji="0" lang="zh-CN" altLang="en-US" sz="1800" b="1" dirty="0">
                <a:solidFill>
                  <a:srgbClr val="006666"/>
                </a:solidFill>
                <a:latin typeface="幼圆" pitchFamily="49" charset="-122"/>
                <a:ea typeface="幼圆" pitchFamily="49" charset="-122"/>
              </a:rPr>
              <a:t>净年值</a:t>
            </a:r>
            <a:r>
              <a:rPr kumimoji="0" lang="en-US" altLang="zh-CN" sz="1800" b="1" dirty="0">
                <a:solidFill>
                  <a:srgbClr val="006666"/>
                </a:solidFill>
                <a:latin typeface="幼圆" pitchFamily="49" charset="-122"/>
                <a:ea typeface="幼圆" pitchFamily="49" charset="-122"/>
              </a:rPr>
              <a:t>(NAV)</a:t>
            </a:r>
            <a:endParaRPr kumimoji="0" lang="zh-CN" altLang="en-US" sz="1800" b="1" dirty="0">
              <a:solidFill>
                <a:srgbClr val="006666"/>
              </a:solidFill>
              <a:latin typeface="幼圆" pitchFamily="49" charset="-122"/>
              <a:ea typeface="幼圆" pitchFamily="49" charset="-122"/>
            </a:endParaRPr>
          </a:p>
        </p:txBody>
      </p:sp>
      <p:sp>
        <p:nvSpPr>
          <p:cNvPr id="12" name="Text Box 27">
            <a:extLst>
              <a:ext uri="{FF2B5EF4-FFF2-40B4-BE49-F238E27FC236}">
                <a16:creationId xmlns:a16="http://schemas.microsoft.com/office/drawing/2014/main" id="{192362EE-F3F0-DBD2-E5B7-C0B0299D67BA}"/>
              </a:ext>
            </a:extLst>
          </p:cNvPr>
          <p:cNvSpPr txBox="1">
            <a:spLocks noChangeArrowheads="1"/>
          </p:cNvSpPr>
          <p:nvPr/>
        </p:nvSpPr>
        <p:spPr bwMode="auto">
          <a:xfrm>
            <a:off x="6438898" y="3626193"/>
            <a:ext cx="21082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kumimoji="0" lang="zh-CN" altLang="en-US" sz="1800" b="1" dirty="0">
                <a:solidFill>
                  <a:srgbClr val="006666"/>
                </a:solidFill>
                <a:latin typeface="幼圆" pitchFamily="49" charset="-122"/>
                <a:ea typeface="幼圆" pitchFamily="49" charset="-122"/>
              </a:rPr>
              <a:t>净现值指数</a:t>
            </a:r>
            <a:r>
              <a:rPr kumimoji="0" lang="en-US" altLang="zh-CN" sz="1800" b="1" dirty="0">
                <a:solidFill>
                  <a:srgbClr val="006666"/>
                </a:solidFill>
                <a:latin typeface="幼圆" pitchFamily="49" charset="-122"/>
                <a:ea typeface="幼圆" pitchFamily="49" charset="-122"/>
              </a:rPr>
              <a:t>(NPVI)</a:t>
            </a:r>
            <a:endParaRPr kumimoji="0" lang="zh-CN" altLang="en-US" sz="1800" b="1" dirty="0">
              <a:solidFill>
                <a:srgbClr val="006666"/>
              </a:solidFill>
              <a:latin typeface="幼圆" pitchFamily="49" charset="-122"/>
              <a:ea typeface="幼圆" pitchFamily="49" charset="-122"/>
            </a:endParaRPr>
          </a:p>
        </p:txBody>
      </p:sp>
      <p:sp>
        <p:nvSpPr>
          <p:cNvPr id="13" name="Text Box 10">
            <a:extLst>
              <a:ext uri="{FF2B5EF4-FFF2-40B4-BE49-F238E27FC236}">
                <a16:creationId xmlns:a16="http://schemas.microsoft.com/office/drawing/2014/main" id="{2DE615F2-D0D9-6BEA-2E51-4161049D131F}"/>
              </a:ext>
            </a:extLst>
          </p:cNvPr>
          <p:cNvSpPr txBox="1">
            <a:spLocks noChangeArrowheads="1"/>
          </p:cNvSpPr>
          <p:nvPr/>
        </p:nvSpPr>
        <p:spPr bwMode="auto">
          <a:xfrm>
            <a:off x="3939027" y="4504113"/>
            <a:ext cx="19081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kumimoji="0" lang="zh-CN" altLang="en-US" sz="2200" b="1" dirty="0">
                <a:solidFill>
                  <a:srgbClr val="006666"/>
                </a:solidFill>
                <a:latin typeface="幼圆" pitchFamily="49" charset="-122"/>
                <a:ea typeface="幼圆" pitchFamily="49" charset="-122"/>
              </a:rPr>
              <a:t>清偿能力指标</a:t>
            </a:r>
          </a:p>
        </p:txBody>
      </p:sp>
      <p:sp>
        <p:nvSpPr>
          <p:cNvPr id="14" name="Text Box 13">
            <a:extLst>
              <a:ext uri="{FF2B5EF4-FFF2-40B4-BE49-F238E27FC236}">
                <a16:creationId xmlns:a16="http://schemas.microsoft.com/office/drawing/2014/main" id="{644B528F-B1DB-5CB7-8EB0-D67D999288F8}"/>
              </a:ext>
            </a:extLst>
          </p:cNvPr>
          <p:cNvSpPr txBox="1">
            <a:spLocks noChangeArrowheads="1"/>
          </p:cNvSpPr>
          <p:nvPr/>
        </p:nvSpPr>
        <p:spPr bwMode="auto">
          <a:xfrm>
            <a:off x="6446963" y="4036636"/>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kumimoji="0" lang="zh-CN" altLang="en-US" sz="1800" b="1" dirty="0">
                <a:solidFill>
                  <a:srgbClr val="006666"/>
                </a:solidFill>
                <a:latin typeface="幼圆" pitchFamily="49" charset="-122"/>
                <a:ea typeface="幼圆" pitchFamily="49" charset="-122"/>
              </a:rPr>
              <a:t>利息备付率</a:t>
            </a:r>
          </a:p>
        </p:txBody>
      </p:sp>
      <p:sp>
        <p:nvSpPr>
          <p:cNvPr id="15" name="Text Box 14">
            <a:extLst>
              <a:ext uri="{FF2B5EF4-FFF2-40B4-BE49-F238E27FC236}">
                <a16:creationId xmlns:a16="http://schemas.microsoft.com/office/drawing/2014/main" id="{B6947815-C0A6-0520-204A-23A48D8EB355}"/>
              </a:ext>
            </a:extLst>
          </p:cNvPr>
          <p:cNvSpPr txBox="1">
            <a:spLocks noChangeArrowheads="1"/>
          </p:cNvSpPr>
          <p:nvPr/>
        </p:nvSpPr>
        <p:spPr bwMode="auto">
          <a:xfrm>
            <a:off x="6480177" y="4504113"/>
            <a:ext cx="1482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kumimoji="0" lang="zh-CN" altLang="en-US" sz="1800" b="1" dirty="0">
                <a:solidFill>
                  <a:srgbClr val="006666"/>
                </a:solidFill>
                <a:latin typeface="幼圆" pitchFamily="49" charset="-122"/>
                <a:ea typeface="幼圆" pitchFamily="49" charset="-122"/>
              </a:rPr>
              <a:t>资产负债率</a:t>
            </a:r>
          </a:p>
        </p:txBody>
      </p:sp>
      <p:sp>
        <p:nvSpPr>
          <p:cNvPr id="16" name="Text Box 15">
            <a:extLst>
              <a:ext uri="{FF2B5EF4-FFF2-40B4-BE49-F238E27FC236}">
                <a16:creationId xmlns:a16="http://schemas.microsoft.com/office/drawing/2014/main" id="{E1AA437C-32FB-B5C8-DD45-160AB8CDDE0E}"/>
              </a:ext>
            </a:extLst>
          </p:cNvPr>
          <p:cNvSpPr txBox="1">
            <a:spLocks noChangeArrowheads="1"/>
          </p:cNvSpPr>
          <p:nvPr/>
        </p:nvSpPr>
        <p:spPr bwMode="auto">
          <a:xfrm>
            <a:off x="6480177" y="5056703"/>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kumimoji="0" lang="zh-CN" altLang="en-US" sz="1800" b="1" dirty="0">
                <a:solidFill>
                  <a:srgbClr val="006666"/>
                </a:solidFill>
                <a:latin typeface="幼圆" pitchFamily="49" charset="-122"/>
                <a:ea typeface="幼圆" pitchFamily="49" charset="-122"/>
              </a:rPr>
              <a:t>偿债备付率</a:t>
            </a:r>
          </a:p>
        </p:txBody>
      </p:sp>
      <p:sp>
        <p:nvSpPr>
          <p:cNvPr id="17" name="AutoShape 16">
            <a:extLst>
              <a:ext uri="{FF2B5EF4-FFF2-40B4-BE49-F238E27FC236}">
                <a16:creationId xmlns:a16="http://schemas.microsoft.com/office/drawing/2014/main" id="{078D9E67-8BDE-83BC-6B39-025A70CF3016}"/>
              </a:ext>
            </a:extLst>
          </p:cNvPr>
          <p:cNvSpPr>
            <a:spLocks/>
          </p:cNvSpPr>
          <p:nvPr/>
        </p:nvSpPr>
        <p:spPr bwMode="auto">
          <a:xfrm flipH="1">
            <a:off x="5867401" y="4079876"/>
            <a:ext cx="169863" cy="1279525"/>
          </a:xfrm>
          <a:prstGeom prst="rightBrace">
            <a:avLst>
              <a:gd name="adj1" fmla="val 12924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70" tIns="46990" rIns="90170" bIns="4699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kumimoji="0" lang="zh-CN" altLang="en-US" sz="1000" b="1">
              <a:solidFill>
                <a:srgbClr val="006666"/>
              </a:solidFill>
              <a:latin typeface="幼圆" pitchFamily="49" charset="-122"/>
              <a:ea typeface="幼圆" pitchFamily="49" charset="-122"/>
            </a:endParaRPr>
          </a:p>
        </p:txBody>
      </p:sp>
      <p:sp>
        <p:nvSpPr>
          <p:cNvPr id="18" name="Text Box 17">
            <a:extLst>
              <a:ext uri="{FF2B5EF4-FFF2-40B4-BE49-F238E27FC236}">
                <a16:creationId xmlns:a16="http://schemas.microsoft.com/office/drawing/2014/main" id="{7C519D99-0301-D494-180D-6023EE31FC75}"/>
              </a:ext>
            </a:extLst>
          </p:cNvPr>
          <p:cNvSpPr txBox="1">
            <a:spLocks noChangeArrowheads="1"/>
          </p:cNvSpPr>
          <p:nvPr/>
        </p:nvSpPr>
        <p:spPr bwMode="auto">
          <a:xfrm>
            <a:off x="6473748" y="6194918"/>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kumimoji="0" lang="zh-CN" altLang="en-US" sz="1800" b="1" dirty="0">
                <a:solidFill>
                  <a:srgbClr val="006666"/>
                </a:solidFill>
                <a:latin typeface="幼圆" pitchFamily="49" charset="-122"/>
                <a:ea typeface="幼圆" pitchFamily="49" charset="-122"/>
              </a:rPr>
              <a:t>累计盈余资金</a:t>
            </a:r>
          </a:p>
        </p:txBody>
      </p:sp>
      <p:sp>
        <p:nvSpPr>
          <p:cNvPr id="19" name="Text Box 19">
            <a:extLst>
              <a:ext uri="{FF2B5EF4-FFF2-40B4-BE49-F238E27FC236}">
                <a16:creationId xmlns:a16="http://schemas.microsoft.com/office/drawing/2014/main" id="{970991F8-23AA-349A-2DD7-193A66AE4D34}"/>
              </a:ext>
            </a:extLst>
          </p:cNvPr>
          <p:cNvSpPr txBox="1">
            <a:spLocks noChangeArrowheads="1"/>
          </p:cNvSpPr>
          <p:nvPr/>
        </p:nvSpPr>
        <p:spPr bwMode="auto">
          <a:xfrm>
            <a:off x="6438898" y="5704723"/>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r>
              <a:rPr kumimoji="0" lang="zh-CN" altLang="en-US" sz="1800" b="1" dirty="0">
                <a:solidFill>
                  <a:srgbClr val="006666"/>
                </a:solidFill>
                <a:latin typeface="幼圆" pitchFamily="49" charset="-122"/>
                <a:ea typeface="幼圆" pitchFamily="49" charset="-122"/>
              </a:rPr>
              <a:t>净现金流量</a:t>
            </a:r>
          </a:p>
        </p:txBody>
      </p:sp>
      <p:sp>
        <p:nvSpPr>
          <p:cNvPr id="20" name="AutoShape 20">
            <a:extLst>
              <a:ext uri="{FF2B5EF4-FFF2-40B4-BE49-F238E27FC236}">
                <a16:creationId xmlns:a16="http://schemas.microsoft.com/office/drawing/2014/main" id="{9AE5C1D4-3C75-F0A5-40F1-69DC7C36DC66}"/>
              </a:ext>
            </a:extLst>
          </p:cNvPr>
          <p:cNvSpPr>
            <a:spLocks/>
          </p:cNvSpPr>
          <p:nvPr/>
        </p:nvSpPr>
        <p:spPr bwMode="auto">
          <a:xfrm flipH="1">
            <a:off x="5894388" y="5765800"/>
            <a:ext cx="127000" cy="736600"/>
          </a:xfrm>
          <a:prstGeom prst="rightBrace">
            <a:avLst>
              <a:gd name="adj1" fmla="val 128298"/>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170" tIns="46990" rIns="90170" bIns="4699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kumimoji="0" lang="zh-CN" altLang="en-US" sz="1000" b="1">
              <a:solidFill>
                <a:srgbClr val="006666"/>
              </a:solidFill>
              <a:latin typeface="幼圆" pitchFamily="49" charset="-122"/>
              <a:ea typeface="幼圆" pitchFamily="49" charset="-122"/>
            </a:endParaRPr>
          </a:p>
        </p:txBody>
      </p:sp>
      <p:sp>
        <p:nvSpPr>
          <p:cNvPr id="21" name="TextBox 51">
            <a:extLst>
              <a:ext uri="{FF2B5EF4-FFF2-40B4-BE49-F238E27FC236}">
                <a16:creationId xmlns:a16="http://schemas.microsoft.com/office/drawing/2014/main" id="{DA655AEC-FAAA-1E79-5791-7F34CC66D843}"/>
              </a:ext>
            </a:extLst>
          </p:cNvPr>
          <p:cNvSpPr txBox="1">
            <a:spLocks noChangeArrowheads="1"/>
          </p:cNvSpPr>
          <p:nvPr/>
        </p:nvSpPr>
        <p:spPr bwMode="auto">
          <a:xfrm>
            <a:off x="4090324" y="5930227"/>
            <a:ext cx="15953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200" b="1" dirty="0">
                <a:solidFill>
                  <a:srgbClr val="006666"/>
                </a:solidFill>
                <a:latin typeface="幼圆" pitchFamily="49" charset="-122"/>
                <a:ea typeface="幼圆" pitchFamily="49" charset="-122"/>
              </a:rPr>
              <a:t>时间性指标</a:t>
            </a:r>
          </a:p>
        </p:txBody>
      </p:sp>
      <p:sp>
        <p:nvSpPr>
          <p:cNvPr id="22" name="TextBox 52">
            <a:extLst>
              <a:ext uri="{FF2B5EF4-FFF2-40B4-BE49-F238E27FC236}">
                <a16:creationId xmlns:a16="http://schemas.microsoft.com/office/drawing/2014/main" id="{F05D7C82-9091-25DE-3D9A-0AAE4C4F7D85}"/>
              </a:ext>
            </a:extLst>
          </p:cNvPr>
          <p:cNvSpPr txBox="1">
            <a:spLocks noChangeArrowheads="1"/>
          </p:cNvSpPr>
          <p:nvPr/>
        </p:nvSpPr>
        <p:spPr bwMode="auto">
          <a:xfrm>
            <a:off x="2536826" y="4874155"/>
            <a:ext cx="600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dirty="0">
                <a:solidFill>
                  <a:srgbClr val="006666"/>
                </a:solidFill>
                <a:latin typeface="幼圆" pitchFamily="49" charset="-122"/>
                <a:ea typeface="幼圆" pitchFamily="49" charset="-122"/>
              </a:rPr>
              <a:t>1.3</a:t>
            </a:r>
            <a:endParaRPr kumimoji="0" lang="zh-CN" altLang="en-US" sz="2000" b="1" dirty="0">
              <a:solidFill>
                <a:srgbClr val="006666"/>
              </a:solidFill>
              <a:latin typeface="幼圆" pitchFamily="49" charset="-122"/>
              <a:ea typeface="幼圆"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anim calcmode="lin" valueType="num">
                                      <p:cBhvr>
                                        <p:cTn id="58" dur="1000" fill="hold"/>
                                        <p:tgtEl>
                                          <p:spTgt spid="12"/>
                                        </p:tgtEl>
                                        <p:attrNameLst>
                                          <p:attrName>ppt_x</p:attrName>
                                        </p:attrNameLst>
                                      </p:cBhvr>
                                      <p:tavLst>
                                        <p:tav tm="0">
                                          <p:val>
                                            <p:strVal val="#ppt_x"/>
                                          </p:val>
                                        </p:tav>
                                        <p:tav tm="100000">
                                          <p:val>
                                            <p:strVal val="#ppt_x"/>
                                          </p:val>
                                        </p:tav>
                                      </p:tavLst>
                                    </p:anim>
                                    <p:anim calcmode="lin" valueType="num">
                                      <p:cBhvr>
                                        <p:cTn id="59" dur="1000" fill="hold"/>
                                        <p:tgtEl>
                                          <p:spTgt spid="12"/>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1000"/>
                                        <p:tgtEl>
                                          <p:spTgt spid="13"/>
                                        </p:tgtEl>
                                      </p:cBhvr>
                                    </p:animEffect>
                                    <p:anim calcmode="lin" valueType="num">
                                      <p:cBhvr>
                                        <p:cTn id="63" dur="1000" fill="hold"/>
                                        <p:tgtEl>
                                          <p:spTgt spid="13"/>
                                        </p:tgtEl>
                                        <p:attrNameLst>
                                          <p:attrName>ppt_x</p:attrName>
                                        </p:attrNameLst>
                                      </p:cBhvr>
                                      <p:tavLst>
                                        <p:tav tm="0">
                                          <p:val>
                                            <p:strVal val="#ppt_x"/>
                                          </p:val>
                                        </p:tav>
                                        <p:tav tm="100000">
                                          <p:val>
                                            <p:strVal val="#ppt_x"/>
                                          </p:val>
                                        </p:tav>
                                      </p:tavLst>
                                    </p:anim>
                                    <p:anim calcmode="lin" valueType="num">
                                      <p:cBhvr>
                                        <p:cTn id="64" dur="1000" fill="hold"/>
                                        <p:tgtEl>
                                          <p:spTgt spid="13"/>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1000"/>
                                        <p:tgtEl>
                                          <p:spTgt spid="15"/>
                                        </p:tgtEl>
                                      </p:cBhvr>
                                    </p:animEffect>
                                    <p:anim calcmode="lin" valueType="num">
                                      <p:cBhvr>
                                        <p:cTn id="73" dur="1000" fill="hold"/>
                                        <p:tgtEl>
                                          <p:spTgt spid="15"/>
                                        </p:tgtEl>
                                        <p:attrNameLst>
                                          <p:attrName>ppt_x</p:attrName>
                                        </p:attrNameLst>
                                      </p:cBhvr>
                                      <p:tavLst>
                                        <p:tav tm="0">
                                          <p:val>
                                            <p:strVal val="#ppt_x"/>
                                          </p:val>
                                        </p:tav>
                                        <p:tav tm="100000">
                                          <p:val>
                                            <p:strVal val="#ppt_x"/>
                                          </p:val>
                                        </p:tav>
                                      </p:tavLst>
                                    </p:anim>
                                    <p:anim calcmode="lin" valueType="num">
                                      <p:cBhvr>
                                        <p:cTn id="74" dur="1000" fill="hold"/>
                                        <p:tgtEl>
                                          <p:spTgt spid="15"/>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1000"/>
                                        <p:tgtEl>
                                          <p:spTgt spid="16"/>
                                        </p:tgtEl>
                                      </p:cBhvr>
                                    </p:animEffect>
                                    <p:anim calcmode="lin" valueType="num">
                                      <p:cBhvr>
                                        <p:cTn id="78" dur="1000" fill="hold"/>
                                        <p:tgtEl>
                                          <p:spTgt spid="16"/>
                                        </p:tgtEl>
                                        <p:attrNameLst>
                                          <p:attrName>ppt_x</p:attrName>
                                        </p:attrNameLst>
                                      </p:cBhvr>
                                      <p:tavLst>
                                        <p:tav tm="0">
                                          <p:val>
                                            <p:strVal val="#ppt_x"/>
                                          </p:val>
                                        </p:tav>
                                        <p:tav tm="100000">
                                          <p:val>
                                            <p:strVal val="#ppt_x"/>
                                          </p:val>
                                        </p:tav>
                                      </p:tavLst>
                                    </p:anim>
                                    <p:anim calcmode="lin" valueType="num">
                                      <p:cBhvr>
                                        <p:cTn id="79" dur="1000" fill="hold"/>
                                        <p:tgtEl>
                                          <p:spTgt spid="16"/>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1000"/>
                                        <p:tgtEl>
                                          <p:spTgt spid="17"/>
                                        </p:tgtEl>
                                      </p:cBhvr>
                                    </p:animEffect>
                                    <p:anim calcmode="lin" valueType="num">
                                      <p:cBhvr>
                                        <p:cTn id="83" dur="1000" fill="hold"/>
                                        <p:tgtEl>
                                          <p:spTgt spid="17"/>
                                        </p:tgtEl>
                                        <p:attrNameLst>
                                          <p:attrName>ppt_x</p:attrName>
                                        </p:attrNameLst>
                                      </p:cBhvr>
                                      <p:tavLst>
                                        <p:tav tm="0">
                                          <p:val>
                                            <p:strVal val="#ppt_x"/>
                                          </p:val>
                                        </p:tav>
                                        <p:tav tm="100000">
                                          <p:val>
                                            <p:strVal val="#ppt_x"/>
                                          </p:val>
                                        </p:tav>
                                      </p:tavLst>
                                    </p:anim>
                                    <p:anim calcmode="lin" valueType="num">
                                      <p:cBhvr>
                                        <p:cTn id="84" dur="1000" fill="hold"/>
                                        <p:tgtEl>
                                          <p:spTgt spid="17"/>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1000"/>
                                        <p:tgtEl>
                                          <p:spTgt spid="18"/>
                                        </p:tgtEl>
                                      </p:cBhvr>
                                    </p:animEffect>
                                    <p:anim calcmode="lin" valueType="num">
                                      <p:cBhvr>
                                        <p:cTn id="88" dur="1000" fill="hold"/>
                                        <p:tgtEl>
                                          <p:spTgt spid="18"/>
                                        </p:tgtEl>
                                        <p:attrNameLst>
                                          <p:attrName>ppt_x</p:attrName>
                                        </p:attrNameLst>
                                      </p:cBhvr>
                                      <p:tavLst>
                                        <p:tav tm="0">
                                          <p:val>
                                            <p:strVal val="#ppt_x"/>
                                          </p:val>
                                        </p:tav>
                                        <p:tav tm="100000">
                                          <p:val>
                                            <p:strVal val="#ppt_x"/>
                                          </p:val>
                                        </p:tav>
                                      </p:tavLst>
                                    </p:anim>
                                    <p:anim calcmode="lin" valueType="num">
                                      <p:cBhvr>
                                        <p:cTn id="89" dur="1000" fill="hold"/>
                                        <p:tgtEl>
                                          <p:spTgt spid="18"/>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1000"/>
                                        <p:tgtEl>
                                          <p:spTgt spid="19"/>
                                        </p:tgtEl>
                                      </p:cBhvr>
                                    </p:animEffect>
                                    <p:anim calcmode="lin" valueType="num">
                                      <p:cBhvr>
                                        <p:cTn id="93" dur="1000" fill="hold"/>
                                        <p:tgtEl>
                                          <p:spTgt spid="19"/>
                                        </p:tgtEl>
                                        <p:attrNameLst>
                                          <p:attrName>ppt_x</p:attrName>
                                        </p:attrNameLst>
                                      </p:cBhvr>
                                      <p:tavLst>
                                        <p:tav tm="0">
                                          <p:val>
                                            <p:strVal val="#ppt_x"/>
                                          </p:val>
                                        </p:tav>
                                        <p:tav tm="100000">
                                          <p:val>
                                            <p:strVal val="#ppt_x"/>
                                          </p:val>
                                        </p:tav>
                                      </p:tavLst>
                                    </p:anim>
                                    <p:anim calcmode="lin" valueType="num">
                                      <p:cBhvr>
                                        <p:cTn id="94" dur="1000" fill="hold"/>
                                        <p:tgtEl>
                                          <p:spTgt spid="19"/>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1000"/>
                                        <p:tgtEl>
                                          <p:spTgt spid="20"/>
                                        </p:tgtEl>
                                      </p:cBhvr>
                                    </p:animEffect>
                                    <p:anim calcmode="lin" valueType="num">
                                      <p:cBhvr>
                                        <p:cTn id="98" dur="1000" fill="hold"/>
                                        <p:tgtEl>
                                          <p:spTgt spid="20"/>
                                        </p:tgtEl>
                                        <p:attrNameLst>
                                          <p:attrName>ppt_x</p:attrName>
                                        </p:attrNameLst>
                                      </p:cBhvr>
                                      <p:tavLst>
                                        <p:tav tm="0">
                                          <p:val>
                                            <p:strVal val="#ppt_x"/>
                                          </p:val>
                                        </p:tav>
                                        <p:tav tm="100000">
                                          <p:val>
                                            <p:strVal val="#ppt_x"/>
                                          </p:val>
                                        </p:tav>
                                      </p:tavLst>
                                    </p:anim>
                                    <p:anim calcmode="lin" valueType="num">
                                      <p:cBhvr>
                                        <p:cTn id="99" dur="1000" fill="hold"/>
                                        <p:tgtEl>
                                          <p:spTgt spid="20"/>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fade">
                                      <p:cBhvr>
                                        <p:cTn id="102" dur="1000"/>
                                        <p:tgtEl>
                                          <p:spTgt spid="21"/>
                                        </p:tgtEl>
                                      </p:cBhvr>
                                    </p:animEffect>
                                    <p:anim calcmode="lin" valueType="num">
                                      <p:cBhvr>
                                        <p:cTn id="103" dur="1000" fill="hold"/>
                                        <p:tgtEl>
                                          <p:spTgt spid="21"/>
                                        </p:tgtEl>
                                        <p:attrNameLst>
                                          <p:attrName>ppt_x</p:attrName>
                                        </p:attrNameLst>
                                      </p:cBhvr>
                                      <p:tavLst>
                                        <p:tav tm="0">
                                          <p:val>
                                            <p:strVal val="#ppt_x"/>
                                          </p:val>
                                        </p:tav>
                                        <p:tav tm="100000">
                                          <p:val>
                                            <p:strVal val="#ppt_x"/>
                                          </p:val>
                                        </p:tav>
                                      </p:tavLst>
                                    </p:anim>
                                    <p:anim calcmode="lin" valueType="num">
                                      <p:cBhvr>
                                        <p:cTn id="104" dur="1000" fill="hold"/>
                                        <p:tgtEl>
                                          <p:spTgt spid="21"/>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1000"/>
                                        <p:tgtEl>
                                          <p:spTgt spid="22"/>
                                        </p:tgtEl>
                                      </p:cBhvr>
                                    </p:animEffect>
                                    <p:anim calcmode="lin" valueType="num">
                                      <p:cBhvr>
                                        <p:cTn id="108" dur="1000" fill="hold"/>
                                        <p:tgtEl>
                                          <p:spTgt spid="22"/>
                                        </p:tgtEl>
                                        <p:attrNameLst>
                                          <p:attrName>ppt_x</p:attrName>
                                        </p:attrNameLst>
                                      </p:cBhvr>
                                      <p:tavLst>
                                        <p:tav tm="0">
                                          <p:val>
                                            <p:strVal val="#ppt_x"/>
                                          </p:val>
                                        </p:tav>
                                        <p:tav tm="100000">
                                          <p:val>
                                            <p:strVal val="#ppt_x"/>
                                          </p:val>
                                        </p:tav>
                                      </p:tavLst>
                                    </p:anim>
                                    <p:anim calcmode="lin" valueType="num">
                                      <p:cBhvr>
                                        <p:cTn id="10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p:bldP spid="7" grpId="0"/>
      <p:bldP spid="8" grpId="0"/>
      <p:bldP spid="9" grpId="0"/>
      <p:bldP spid="10" grpId="0" animBg="1"/>
      <p:bldP spid="11" grpId="0"/>
      <p:bldP spid="12" grpId="0"/>
      <p:bldP spid="13" grpId="0"/>
      <p:bldP spid="14" grpId="0"/>
      <p:bldP spid="15" grpId="0"/>
      <p:bldP spid="16" grpId="0"/>
      <p:bldP spid="17" grpId="0" animBg="1"/>
      <p:bldP spid="18" grpId="0"/>
      <p:bldP spid="19" grpId="0"/>
      <p:bldP spid="20" grpId="0" animBg="1"/>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0210FE7D-D2A4-C5F4-94C5-76B79F6BD54A}"/>
              </a:ext>
            </a:extLst>
          </p:cNvPr>
          <p:cNvSpPr>
            <a:spLocks noGrp="1"/>
          </p:cNvSpPr>
          <p:nvPr>
            <p:ph type="sldNum" sz="quarter" idx="10"/>
          </p:nvPr>
        </p:nvSpPr>
        <p:spPr>
          <a:xfrm>
            <a:off x="4554538" y="6400800"/>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378E622-EEAD-1E40-99D2-2AEE14E0B639}" type="slidenum">
              <a:rPr kumimoji="0" lang="en-US" altLang="zh-CN" sz="1000">
                <a:solidFill>
                  <a:schemeClr val="bg2"/>
                </a:solidFill>
                <a:ea typeface="华文行楷" panose="02010800040101010101" pitchFamily="2" charset="-122"/>
              </a:rPr>
              <a:pPr>
                <a:spcBef>
                  <a:spcPct val="0"/>
                </a:spcBef>
                <a:buClrTx/>
                <a:buSzTx/>
                <a:buFontTx/>
                <a:buNone/>
              </a:pPr>
              <a:t>6</a:t>
            </a:fld>
            <a:endParaRPr kumimoji="0" lang="en-US" altLang="zh-CN" sz="1000">
              <a:solidFill>
                <a:schemeClr val="bg2"/>
              </a:solidFill>
              <a:ea typeface="华文行楷" panose="02010800040101010101" pitchFamily="2" charset="-122"/>
            </a:endParaRPr>
          </a:p>
        </p:txBody>
      </p:sp>
      <p:sp>
        <p:nvSpPr>
          <p:cNvPr id="10243" name="Rectangle 2">
            <a:extLst>
              <a:ext uri="{FF2B5EF4-FFF2-40B4-BE49-F238E27FC236}">
                <a16:creationId xmlns:a16="http://schemas.microsoft.com/office/drawing/2014/main" id="{572BD638-E51C-CED3-3579-872C0F5AB5AB}"/>
              </a:ext>
            </a:extLst>
          </p:cNvPr>
          <p:cNvSpPr>
            <a:spLocks noGrp="1" noChangeArrowheads="1"/>
          </p:cNvSpPr>
          <p:nvPr>
            <p:ph type="title"/>
          </p:nvPr>
        </p:nvSpPr>
        <p:spPr/>
        <p:txBody>
          <a:bodyPr/>
          <a:lstStyle/>
          <a:p>
            <a:pPr eaLnBrk="1" hangingPunct="1"/>
            <a:r>
              <a:rPr lang="zh-CN" altLang="en-US"/>
              <a:t>盈利能力分析指标</a:t>
            </a:r>
          </a:p>
        </p:txBody>
      </p:sp>
      <p:sp>
        <p:nvSpPr>
          <p:cNvPr id="39977" name="Rectangle 41">
            <a:extLst>
              <a:ext uri="{FF2B5EF4-FFF2-40B4-BE49-F238E27FC236}">
                <a16:creationId xmlns:a16="http://schemas.microsoft.com/office/drawing/2014/main" id="{25EA235A-22DE-7F16-6B80-8F00B3C458DB}"/>
              </a:ext>
            </a:extLst>
          </p:cNvPr>
          <p:cNvSpPr>
            <a:spLocks noChangeArrowheads="1"/>
          </p:cNvSpPr>
          <p:nvPr/>
        </p:nvSpPr>
        <p:spPr bwMode="auto">
          <a:xfrm>
            <a:off x="740405" y="3349022"/>
            <a:ext cx="2733675"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200" b="1" dirty="0">
                <a:latin typeface="幼圆" pitchFamily="49" charset="-122"/>
                <a:ea typeface="幼圆" pitchFamily="49" charset="-122"/>
              </a:rPr>
              <a:t>（</a:t>
            </a:r>
            <a:r>
              <a:rPr lang="en-US" altLang="zh-CN" sz="2200" b="1" dirty="0">
                <a:latin typeface="幼圆" pitchFamily="49" charset="-122"/>
                <a:ea typeface="幼圆" pitchFamily="49" charset="-122"/>
              </a:rPr>
              <a:t>1</a:t>
            </a:r>
            <a:r>
              <a:rPr lang="zh-CN" altLang="en-US" sz="2200" b="1" dirty="0">
                <a:latin typeface="幼圆" pitchFamily="49" charset="-122"/>
                <a:ea typeface="幼圆" pitchFamily="49" charset="-122"/>
              </a:rPr>
              <a:t>） 原理    </a:t>
            </a:r>
          </a:p>
        </p:txBody>
      </p:sp>
      <p:grpSp>
        <p:nvGrpSpPr>
          <p:cNvPr id="39978" name="Group 42">
            <a:extLst>
              <a:ext uri="{FF2B5EF4-FFF2-40B4-BE49-F238E27FC236}">
                <a16:creationId xmlns:a16="http://schemas.microsoft.com/office/drawing/2014/main" id="{2BF8E440-DB64-A518-2154-DE0167373E09}"/>
              </a:ext>
            </a:extLst>
          </p:cNvPr>
          <p:cNvGrpSpPr>
            <a:grpSpLocks/>
          </p:cNvGrpSpPr>
          <p:nvPr/>
        </p:nvGrpSpPr>
        <p:grpSpPr bwMode="auto">
          <a:xfrm>
            <a:off x="4115780" y="3799507"/>
            <a:ext cx="3025775" cy="1074737"/>
            <a:chOff x="2154" y="1525"/>
            <a:chExt cx="1906" cy="695"/>
          </a:xfrm>
        </p:grpSpPr>
        <p:sp>
          <p:nvSpPr>
            <p:cNvPr id="10249" name="Text Box 43">
              <a:extLst>
                <a:ext uri="{FF2B5EF4-FFF2-40B4-BE49-F238E27FC236}">
                  <a16:creationId xmlns:a16="http://schemas.microsoft.com/office/drawing/2014/main" id="{981DC010-1165-C86F-9DBC-BB27B8E3D299}"/>
                </a:ext>
              </a:extLst>
            </p:cNvPr>
            <p:cNvSpPr txBox="1">
              <a:spLocks noChangeArrowheads="1"/>
            </p:cNvSpPr>
            <p:nvPr/>
          </p:nvSpPr>
          <p:spPr bwMode="auto">
            <a:xfrm>
              <a:off x="2154" y="1607"/>
              <a:ext cx="1905" cy="552"/>
            </a:xfrm>
            <a:prstGeom prst="rect">
              <a:avLst/>
            </a:prstGeom>
            <a:gradFill rotWithShape="1">
              <a:gsLst>
                <a:gs pos="0">
                  <a:srgbClr val="D1F4FB"/>
                </a:gs>
                <a:gs pos="100000">
                  <a:srgbClr val="96ADB8"/>
                </a:gs>
              </a:gsLst>
              <a:lin ang="189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endParaRPr lang="en-US" altLang="zh-CN" sz="2000" b="1">
                <a:solidFill>
                  <a:srgbClr val="000000"/>
                </a:solidFill>
                <a:ea typeface="幼圆" pitchFamily="49" charset="-122"/>
              </a:endParaRPr>
            </a:p>
            <a:p>
              <a:pPr algn="just" eaLnBrk="1" hangingPunct="1">
                <a:spcBef>
                  <a:spcPct val="50000"/>
                </a:spcBef>
                <a:buClrTx/>
                <a:buSzTx/>
                <a:buFontTx/>
                <a:buNone/>
              </a:pPr>
              <a:endParaRPr lang="en-US" altLang="zh-CN" sz="2000" b="1">
                <a:solidFill>
                  <a:srgbClr val="000000"/>
                </a:solidFill>
                <a:ea typeface="幼圆" pitchFamily="49" charset="-122"/>
              </a:endParaRPr>
            </a:p>
          </p:txBody>
        </p:sp>
        <p:graphicFrame>
          <p:nvGraphicFramePr>
            <p:cNvPr id="10250" name="Object 44">
              <a:extLst>
                <a:ext uri="{FF2B5EF4-FFF2-40B4-BE49-F238E27FC236}">
                  <a16:creationId xmlns:a16="http://schemas.microsoft.com/office/drawing/2014/main" id="{FADB4D07-D957-660E-102B-B06937C59596}"/>
                </a:ext>
              </a:extLst>
            </p:cNvPr>
            <p:cNvGraphicFramePr>
              <a:graphicFrameLocks noChangeAspect="1"/>
            </p:cNvGraphicFramePr>
            <p:nvPr/>
          </p:nvGraphicFramePr>
          <p:xfrm>
            <a:off x="2200" y="1525"/>
            <a:ext cx="1860" cy="695"/>
          </p:xfrm>
          <a:graphic>
            <a:graphicData uri="http://schemas.openxmlformats.org/presentationml/2006/ole">
              <mc:AlternateContent xmlns:mc="http://schemas.openxmlformats.org/markup-compatibility/2006">
                <mc:Choice xmlns:v="urn:schemas-microsoft-com:vml" Requires="v">
                  <p:oleObj name="Equation" r:id="rId2" imgW="26035000" imgH="10528300" progId="Equation.DSMT4">
                    <p:embed/>
                  </p:oleObj>
                </mc:Choice>
                <mc:Fallback>
                  <p:oleObj name="Equation" r:id="rId2" imgW="26035000" imgH="10528300" progId="Equation.DSMT4">
                    <p:embed/>
                    <p:pic>
                      <p:nvPicPr>
                        <p:cNvPr id="0" name="Object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 y="1525"/>
                          <a:ext cx="1860" cy="695"/>
                        </a:xfrm>
                        <a:prstGeom prst="rect">
                          <a:avLst/>
                        </a:prstGeom>
                        <a:noFill/>
                        <a:ln>
                          <a:noFill/>
                        </a:ln>
                        <a:effectLst/>
                        <a:extLst>
                          <a:ext uri="{909E8E84-426E-40DD-AFC4-6F175D3DCCD1}">
                            <a14:hiddenFill xmlns:a14="http://schemas.microsoft.com/office/drawing/2010/main">
                              <a:solidFill>
                                <a:srgbClr val="D1F4FB"/>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pic>
                  </p:oleObj>
                </mc:Fallback>
              </mc:AlternateContent>
            </a:graphicData>
          </a:graphic>
        </p:graphicFrame>
      </p:grpSp>
      <p:sp>
        <p:nvSpPr>
          <p:cNvPr id="39981" name="Text Box 45">
            <a:extLst>
              <a:ext uri="{FF2B5EF4-FFF2-40B4-BE49-F238E27FC236}">
                <a16:creationId xmlns:a16="http://schemas.microsoft.com/office/drawing/2014/main" id="{26C502DF-9CD8-E570-6815-A67D91F35408}"/>
              </a:ext>
            </a:extLst>
          </p:cNvPr>
          <p:cNvSpPr txBox="1">
            <a:spLocks noChangeArrowheads="1"/>
          </p:cNvSpPr>
          <p:nvPr/>
        </p:nvSpPr>
        <p:spPr bwMode="auto">
          <a:xfrm>
            <a:off x="3981451" y="5084763"/>
            <a:ext cx="4176713" cy="647700"/>
          </a:xfrm>
          <a:prstGeom prst="rect">
            <a:avLst/>
          </a:prstGeom>
          <a:gradFill rotWithShape="1">
            <a:gsLst>
              <a:gs pos="0">
                <a:srgbClr val="EEECF0"/>
              </a:gs>
              <a:gs pos="50000">
                <a:srgbClr val="FDFDFD"/>
              </a:gs>
              <a:gs pos="100000">
                <a:srgbClr val="EEECF0"/>
              </a:gs>
            </a:gsLst>
            <a:lin ang="5400000" scaled="1"/>
          </a:gradFill>
          <a:ln>
            <a:noFill/>
          </a:ln>
          <a:effectLst/>
          <a:extLst>
            <a:ext uri="{91240B29-F687-4F45-9708-019B960494DF}">
              <a14:hiddenLine xmlns:a14="http://schemas.microsoft.com/office/drawing/2010/main" w="57150" algn="ctr">
                <a:solidFill>
                  <a:srgbClr val="B5C5C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1887538" indent="-1887538">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spcBef>
                <a:spcPct val="0"/>
              </a:spcBef>
              <a:buClrTx/>
              <a:buSzTx/>
              <a:buFontTx/>
              <a:buNone/>
            </a:pPr>
            <a:r>
              <a:rPr kumimoji="0" lang="zh-CN" altLang="en-US" sz="2200" b="1" dirty="0">
                <a:solidFill>
                  <a:srgbClr val="000000"/>
                </a:solidFill>
                <a:ea typeface="幼圆" pitchFamily="49" charset="-122"/>
              </a:rPr>
              <a:t>累计净现金流量为</a:t>
            </a:r>
            <a:r>
              <a:rPr kumimoji="0" lang="en-US" altLang="zh-CN" sz="2200" b="1" dirty="0">
                <a:solidFill>
                  <a:srgbClr val="000000"/>
                </a:solidFill>
                <a:ea typeface="幼圆" pitchFamily="49" charset="-122"/>
              </a:rPr>
              <a:t>0</a:t>
            </a:r>
            <a:r>
              <a:rPr kumimoji="0" lang="zh-CN" altLang="en-US" sz="2200" b="1" dirty="0">
                <a:solidFill>
                  <a:srgbClr val="000000"/>
                </a:solidFill>
                <a:ea typeface="幼圆" pitchFamily="49" charset="-122"/>
              </a:rPr>
              <a:t>时所需时间</a:t>
            </a:r>
          </a:p>
        </p:txBody>
      </p:sp>
      <p:sp>
        <p:nvSpPr>
          <p:cNvPr id="39982" name="Text Box 46">
            <a:extLst>
              <a:ext uri="{FF2B5EF4-FFF2-40B4-BE49-F238E27FC236}">
                <a16:creationId xmlns:a16="http://schemas.microsoft.com/office/drawing/2014/main" id="{6A3882C9-47C2-DB61-02D9-B262C261BCF3}"/>
              </a:ext>
            </a:extLst>
          </p:cNvPr>
          <p:cNvSpPr txBox="1">
            <a:spLocks noChangeArrowheads="1"/>
          </p:cNvSpPr>
          <p:nvPr/>
        </p:nvSpPr>
        <p:spPr bwMode="auto">
          <a:xfrm>
            <a:off x="1527006" y="2375196"/>
            <a:ext cx="6827310" cy="540148"/>
          </a:xfrm>
          <a:prstGeom prst="rect">
            <a:avLst/>
          </a:prstGeom>
          <a:gradFill rotWithShape="1">
            <a:gsLst>
              <a:gs pos="0">
                <a:srgbClr val="D1F4FB"/>
              </a:gs>
              <a:gs pos="100000">
                <a:srgbClr val="BFCCD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squar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lang="en-US" altLang="zh-CN" sz="2000" b="1" dirty="0">
                <a:solidFill>
                  <a:srgbClr val="000000"/>
                </a:solidFill>
                <a:ea typeface="幼圆" pitchFamily="49" charset="-122"/>
              </a:rPr>
              <a:t> </a:t>
            </a:r>
            <a:r>
              <a:rPr lang="zh-CN" altLang="en-US" sz="2200" b="1" dirty="0">
                <a:solidFill>
                  <a:srgbClr val="000000"/>
                </a:solidFill>
                <a:ea typeface="幼圆" pitchFamily="49" charset="-122"/>
              </a:rPr>
              <a:t>用项目各年的净收益来回收全部投资所需要的期限</a:t>
            </a:r>
          </a:p>
        </p:txBody>
      </p:sp>
      <p:sp>
        <p:nvSpPr>
          <p:cNvPr id="39983" name="Rectangle 47">
            <a:extLst>
              <a:ext uri="{FF2B5EF4-FFF2-40B4-BE49-F238E27FC236}">
                <a16:creationId xmlns:a16="http://schemas.microsoft.com/office/drawing/2014/main" id="{605141F6-E924-7855-A268-DB3B70AE7BA5}"/>
              </a:ext>
            </a:extLst>
          </p:cNvPr>
          <p:cNvSpPr>
            <a:spLocks noChangeArrowheads="1"/>
          </p:cNvSpPr>
          <p:nvPr/>
        </p:nvSpPr>
        <p:spPr bwMode="auto">
          <a:xfrm>
            <a:off x="1190455" y="1531585"/>
            <a:ext cx="50927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chemeClr val="tx1"/>
              </a:buClr>
              <a:buSzPct val="70000"/>
            </a:pPr>
            <a:r>
              <a:rPr kumimoji="0" lang="en-US" altLang="zh-CN" sz="2400" b="1" dirty="0">
                <a:latin typeface="幼圆" pitchFamily="49" charset="-122"/>
                <a:ea typeface="幼圆" pitchFamily="49" charset="-122"/>
              </a:rPr>
              <a:t>1.</a:t>
            </a:r>
            <a:r>
              <a:rPr kumimoji="0" lang="zh-CN" altLang="en-US" sz="2400" b="1" dirty="0">
                <a:latin typeface="幼圆" pitchFamily="49" charset="-122"/>
                <a:ea typeface="幼圆" pitchFamily="49" charset="-122"/>
              </a:rPr>
              <a:t>静态投资回收期（</a:t>
            </a:r>
            <a:r>
              <a:rPr kumimoji="0" lang="en-US" altLang="zh-CN" sz="2400" b="1" i="1" dirty="0">
                <a:latin typeface="幼圆" pitchFamily="49" charset="-122"/>
                <a:ea typeface="幼圆" pitchFamily="49" charset="-122"/>
              </a:rPr>
              <a:t>P</a:t>
            </a:r>
            <a:r>
              <a:rPr kumimoji="0" lang="en-US" altLang="zh-CN" sz="2400" b="1" baseline="-25000" dirty="0">
                <a:latin typeface="幼圆" pitchFamily="49" charset="-122"/>
                <a:ea typeface="幼圆" pitchFamily="49" charset="-122"/>
              </a:rPr>
              <a:t>t</a:t>
            </a:r>
            <a:r>
              <a:rPr kumimoji="0" lang="zh-CN" altLang="en-US" sz="2400" b="1" dirty="0">
                <a:latin typeface="幼圆" pitchFamily="49" charset="-122"/>
                <a:ea typeface="幼圆" pitchFamily="49" charset="-122"/>
              </a:rPr>
              <a:t>）</a:t>
            </a:r>
          </a:p>
        </p:txBody>
      </p:sp>
    </p:spTree>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9">
            <a:extLst>
              <a:ext uri="{FF2B5EF4-FFF2-40B4-BE49-F238E27FC236}">
                <a16:creationId xmlns:a16="http://schemas.microsoft.com/office/drawing/2014/main" id="{691B1256-FC81-BCBE-CBA0-6F24CA32D74F}"/>
              </a:ext>
            </a:extLst>
          </p:cNvPr>
          <p:cNvSpPr>
            <a:spLocks noChangeArrowheads="1"/>
          </p:cNvSpPr>
          <p:nvPr/>
        </p:nvSpPr>
        <p:spPr bwMode="auto">
          <a:xfrm>
            <a:off x="1573622" y="5538970"/>
            <a:ext cx="7987763" cy="863602"/>
          </a:xfrm>
          <a:prstGeom prst="rect">
            <a:avLst/>
          </a:prstGeom>
          <a:gradFill rotWithShape="1">
            <a:gsLst>
              <a:gs pos="0">
                <a:srgbClr val="D1F4FB"/>
              </a:gs>
              <a:gs pos="100000">
                <a:srgbClr val="96ADB8"/>
              </a:gs>
            </a:gsLst>
            <a:lin ang="189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chemeClr val="tx1"/>
              </a:solidFill>
              <a:ea typeface="幼圆" pitchFamily="49" charset="-122"/>
            </a:endParaRPr>
          </a:p>
        </p:txBody>
      </p:sp>
      <p:sp>
        <p:nvSpPr>
          <p:cNvPr id="11266" name="灯片编号占位符 3">
            <a:extLst>
              <a:ext uri="{FF2B5EF4-FFF2-40B4-BE49-F238E27FC236}">
                <a16:creationId xmlns:a16="http://schemas.microsoft.com/office/drawing/2014/main" id="{577017DD-1F26-65AD-5A27-90114835F0D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9525ECE-F89E-8741-A55D-6669D5530698}" type="slidenum">
              <a:rPr kumimoji="0" lang="en-US" altLang="zh-CN" sz="1000">
                <a:solidFill>
                  <a:schemeClr val="bg2"/>
                </a:solidFill>
                <a:ea typeface="华文行楷" panose="02010800040101010101" pitchFamily="2" charset="-122"/>
              </a:rPr>
              <a:pPr>
                <a:spcBef>
                  <a:spcPct val="0"/>
                </a:spcBef>
                <a:buClrTx/>
                <a:buSzTx/>
                <a:buFontTx/>
                <a:buNone/>
              </a:pPr>
              <a:t>7</a:t>
            </a:fld>
            <a:endParaRPr kumimoji="0" lang="en-US" altLang="zh-CN" sz="1000" dirty="0">
              <a:solidFill>
                <a:schemeClr val="bg2"/>
              </a:solidFill>
              <a:ea typeface="华文行楷" panose="02010800040101010101" pitchFamily="2" charset="-122"/>
            </a:endParaRPr>
          </a:p>
        </p:txBody>
      </p:sp>
      <p:sp>
        <p:nvSpPr>
          <p:cNvPr id="11267" name="Rectangle 2">
            <a:extLst>
              <a:ext uri="{FF2B5EF4-FFF2-40B4-BE49-F238E27FC236}">
                <a16:creationId xmlns:a16="http://schemas.microsoft.com/office/drawing/2014/main" id="{26713B8E-CD6A-1425-B0FE-1E15DC46CB34}"/>
              </a:ext>
            </a:extLst>
          </p:cNvPr>
          <p:cNvSpPr>
            <a:spLocks noGrp="1" noChangeArrowheads="1"/>
          </p:cNvSpPr>
          <p:nvPr>
            <p:ph type="title"/>
          </p:nvPr>
        </p:nvSpPr>
        <p:spPr/>
        <p:txBody>
          <a:bodyPr/>
          <a:lstStyle/>
          <a:p>
            <a:pPr eaLnBrk="1" hangingPunct="1"/>
            <a:r>
              <a:rPr lang="zh-CN" altLang="en-US"/>
              <a:t>盈利能力分析指标</a:t>
            </a:r>
          </a:p>
        </p:txBody>
      </p:sp>
      <p:sp>
        <p:nvSpPr>
          <p:cNvPr id="124962" name="Rectangle 34">
            <a:extLst>
              <a:ext uri="{FF2B5EF4-FFF2-40B4-BE49-F238E27FC236}">
                <a16:creationId xmlns:a16="http://schemas.microsoft.com/office/drawing/2014/main" id="{6070391E-FB6D-47F1-4E48-D1AA9E6AE595}"/>
              </a:ext>
            </a:extLst>
          </p:cNvPr>
          <p:cNvSpPr>
            <a:spLocks noChangeArrowheads="1"/>
          </p:cNvSpPr>
          <p:nvPr/>
        </p:nvSpPr>
        <p:spPr bwMode="gray">
          <a:xfrm>
            <a:off x="325888" y="2575054"/>
            <a:ext cx="4464050" cy="2303462"/>
          </a:xfrm>
          <a:prstGeom prst="rect">
            <a:avLst/>
          </a:prstGeom>
          <a:gradFill rotWithShape="1">
            <a:gsLst>
              <a:gs pos="0">
                <a:srgbClr val="D5FFFF"/>
              </a:gs>
              <a:gs pos="100000">
                <a:srgbClr val="FFFFFF"/>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124963" name="Text Box 35">
            <a:extLst>
              <a:ext uri="{FF2B5EF4-FFF2-40B4-BE49-F238E27FC236}">
                <a16:creationId xmlns:a16="http://schemas.microsoft.com/office/drawing/2014/main" id="{E5827281-45D8-A0EC-913E-0FE4BD868B0C}"/>
              </a:ext>
            </a:extLst>
          </p:cNvPr>
          <p:cNvSpPr txBox="1">
            <a:spLocks noChangeArrowheads="1"/>
          </p:cNvSpPr>
          <p:nvPr/>
        </p:nvSpPr>
        <p:spPr bwMode="auto">
          <a:xfrm>
            <a:off x="285720" y="1274343"/>
            <a:ext cx="2879726"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200" b="1" dirty="0">
                <a:latin typeface="幼圆" pitchFamily="49" charset="-122"/>
                <a:ea typeface="幼圆" pitchFamily="49" charset="-122"/>
                <a:sym typeface="Wingdings" pitchFamily="2" charset="2"/>
              </a:rPr>
              <a:t>（</a:t>
            </a:r>
            <a:r>
              <a:rPr lang="en-US" altLang="zh-CN" sz="2200" b="1" dirty="0">
                <a:latin typeface="幼圆" pitchFamily="49" charset="-122"/>
                <a:ea typeface="幼圆" pitchFamily="49" charset="-122"/>
                <a:sym typeface="Wingdings" pitchFamily="2" charset="2"/>
              </a:rPr>
              <a:t>2</a:t>
            </a:r>
            <a:r>
              <a:rPr lang="zh-CN" altLang="en-US" sz="2200" b="1" dirty="0">
                <a:latin typeface="幼圆" pitchFamily="49" charset="-122"/>
                <a:ea typeface="幼圆" pitchFamily="49" charset="-122"/>
                <a:sym typeface="Wingdings" pitchFamily="2" charset="2"/>
              </a:rPr>
              <a:t>）</a:t>
            </a:r>
            <a:r>
              <a:rPr lang="zh-CN" altLang="en-US" sz="2200" b="1" dirty="0">
                <a:latin typeface="幼圆" pitchFamily="49" charset="-122"/>
                <a:ea typeface="幼圆" pitchFamily="49" charset="-122"/>
              </a:rPr>
              <a:t>实用公式</a:t>
            </a:r>
          </a:p>
        </p:txBody>
      </p:sp>
      <p:sp>
        <p:nvSpPr>
          <p:cNvPr id="124964" name="Text Box 36">
            <a:extLst>
              <a:ext uri="{FF2B5EF4-FFF2-40B4-BE49-F238E27FC236}">
                <a16:creationId xmlns:a16="http://schemas.microsoft.com/office/drawing/2014/main" id="{5D7777C9-8278-B8F3-C241-9F579A08AA42}"/>
              </a:ext>
            </a:extLst>
          </p:cNvPr>
          <p:cNvSpPr txBox="1">
            <a:spLocks noChangeArrowheads="1"/>
          </p:cNvSpPr>
          <p:nvPr/>
        </p:nvSpPr>
        <p:spPr bwMode="auto">
          <a:xfrm>
            <a:off x="1280320" y="2020674"/>
            <a:ext cx="4319588" cy="43088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chemeClr val="tx1"/>
              </a:buClr>
              <a:buSzPct val="70000"/>
              <a:buFont typeface="Wingdings" pitchFamily="2" charset="2"/>
              <a:buChar char="l"/>
            </a:pPr>
            <a:r>
              <a:rPr lang="zh-CN" altLang="en-US" sz="2200" b="1" dirty="0">
                <a:latin typeface="幼圆" pitchFamily="49" charset="-122"/>
                <a:ea typeface="幼圆" pitchFamily="49" charset="-122"/>
              </a:rPr>
              <a:t>当年收益（</a:t>
            </a:r>
            <a:r>
              <a:rPr lang="en-US" altLang="zh-CN" sz="2200" b="1" dirty="0">
                <a:latin typeface="幼圆" pitchFamily="49" charset="-122"/>
                <a:ea typeface="幼圆" pitchFamily="49" charset="-122"/>
              </a:rPr>
              <a:t>A</a:t>
            </a:r>
            <a:r>
              <a:rPr lang="zh-CN" altLang="en-US" sz="2200" b="1" dirty="0">
                <a:latin typeface="幼圆" pitchFamily="49" charset="-122"/>
                <a:ea typeface="幼圆" pitchFamily="49" charset="-122"/>
              </a:rPr>
              <a:t>）相等时：</a:t>
            </a:r>
          </a:p>
        </p:txBody>
      </p:sp>
      <p:sp>
        <p:nvSpPr>
          <p:cNvPr id="124965" name="Text Box 37">
            <a:extLst>
              <a:ext uri="{FF2B5EF4-FFF2-40B4-BE49-F238E27FC236}">
                <a16:creationId xmlns:a16="http://schemas.microsoft.com/office/drawing/2014/main" id="{46FCA41B-9EFF-6474-92CF-CF76605ABC3A}"/>
              </a:ext>
            </a:extLst>
          </p:cNvPr>
          <p:cNvSpPr txBox="1">
            <a:spLocks noChangeArrowheads="1"/>
          </p:cNvSpPr>
          <p:nvPr/>
        </p:nvSpPr>
        <p:spPr bwMode="auto">
          <a:xfrm>
            <a:off x="5950251" y="4056476"/>
            <a:ext cx="2376487" cy="39687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lgn="ctr">
                <a:solidFill>
                  <a:srgbClr val="FFCC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000" b="1" dirty="0">
                <a:solidFill>
                  <a:srgbClr val="000000"/>
                </a:solidFill>
                <a:latin typeface="幼圆" pitchFamily="49" charset="-122"/>
                <a:ea typeface="幼圆" pitchFamily="49" charset="-122"/>
              </a:rPr>
              <a:t>I</a:t>
            </a:r>
            <a:r>
              <a:rPr lang="en-US" altLang="zh-CN" sz="2000" b="1" dirty="0">
                <a:solidFill>
                  <a:srgbClr val="000000"/>
                </a:solidFill>
                <a:latin typeface="宋体" panose="02010600030101010101" pitchFamily="2" charset="-122"/>
                <a:ea typeface="幼圆" pitchFamily="49" charset="-122"/>
              </a:rPr>
              <a:t>—</a:t>
            </a:r>
            <a:r>
              <a:rPr lang="zh-CN" altLang="en-US" sz="2000" b="1" dirty="0">
                <a:solidFill>
                  <a:srgbClr val="000000"/>
                </a:solidFill>
                <a:latin typeface="幼圆" pitchFamily="49" charset="-122"/>
                <a:ea typeface="幼圆" pitchFamily="49" charset="-122"/>
              </a:rPr>
              <a:t>总投资</a:t>
            </a:r>
          </a:p>
        </p:txBody>
      </p:sp>
      <p:grpSp>
        <p:nvGrpSpPr>
          <p:cNvPr id="124966" name="Group 38">
            <a:extLst>
              <a:ext uri="{FF2B5EF4-FFF2-40B4-BE49-F238E27FC236}">
                <a16:creationId xmlns:a16="http://schemas.microsoft.com/office/drawing/2014/main" id="{A58E8ED8-02D4-4B77-26EE-56375927E43F}"/>
              </a:ext>
            </a:extLst>
          </p:cNvPr>
          <p:cNvGrpSpPr>
            <a:grpSpLocks/>
          </p:cNvGrpSpPr>
          <p:nvPr/>
        </p:nvGrpSpPr>
        <p:grpSpPr bwMode="auto">
          <a:xfrm>
            <a:off x="6056312" y="3024046"/>
            <a:ext cx="2665413" cy="904877"/>
            <a:chOff x="3210" y="1722"/>
            <a:chExt cx="1679" cy="570"/>
          </a:xfrm>
        </p:grpSpPr>
        <p:sp>
          <p:nvSpPr>
            <p:cNvPr id="11293" name="Rectangle 39">
              <a:extLst>
                <a:ext uri="{FF2B5EF4-FFF2-40B4-BE49-F238E27FC236}">
                  <a16:creationId xmlns:a16="http://schemas.microsoft.com/office/drawing/2014/main" id="{117CA527-2AD7-3413-A03D-09B011C3E8B6}"/>
                </a:ext>
              </a:extLst>
            </p:cNvPr>
            <p:cNvSpPr>
              <a:spLocks noChangeArrowheads="1"/>
            </p:cNvSpPr>
            <p:nvPr/>
          </p:nvSpPr>
          <p:spPr bwMode="auto">
            <a:xfrm>
              <a:off x="3210" y="1748"/>
              <a:ext cx="1679" cy="544"/>
            </a:xfrm>
            <a:prstGeom prst="rect">
              <a:avLst/>
            </a:prstGeom>
            <a:gradFill rotWithShape="1">
              <a:gsLst>
                <a:gs pos="0">
                  <a:srgbClr val="D1F4FB"/>
                </a:gs>
                <a:gs pos="100000">
                  <a:srgbClr val="96ADB8"/>
                </a:gs>
              </a:gsLst>
              <a:lin ang="189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zh-CN" b="1">
                <a:solidFill>
                  <a:schemeClr val="tx1"/>
                </a:solidFill>
                <a:ea typeface="幼圆" pitchFamily="49" charset="-122"/>
              </a:endParaRPr>
            </a:p>
          </p:txBody>
        </p:sp>
        <p:graphicFrame>
          <p:nvGraphicFramePr>
            <p:cNvPr id="11294" name="Object 40">
              <a:extLst>
                <a:ext uri="{FF2B5EF4-FFF2-40B4-BE49-F238E27FC236}">
                  <a16:creationId xmlns:a16="http://schemas.microsoft.com/office/drawing/2014/main" id="{ADAFE7E8-6E24-37EF-176C-F8A013A04CD4}"/>
                </a:ext>
              </a:extLst>
            </p:cNvPr>
            <p:cNvGraphicFramePr>
              <a:graphicFrameLocks noChangeAspect="1"/>
            </p:cNvGraphicFramePr>
            <p:nvPr>
              <p:extLst>
                <p:ext uri="{D42A27DB-BD31-4B8C-83A1-F6EECF244321}">
                  <p14:modId xmlns:p14="http://schemas.microsoft.com/office/powerpoint/2010/main" val="1582113556"/>
                </p:ext>
              </p:extLst>
            </p:nvPr>
          </p:nvGraphicFramePr>
          <p:xfrm>
            <a:off x="3477" y="1722"/>
            <a:ext cx="1146" cy="544"/>
          </p:xfrm>
          <a:graphic>
            <a:graphicData uri="http://schemas.openxmlformats.org/presentationml/2006/ole">
              <mc:AlternateContent xmlns:mc="http://schemas.openxmlformats.org/markup-compatibility/2006">
                <mc:Choice xmlns:v="urn:schemas-microsoft-com:vml" Requires="v">
                  <p:oleObj name="Equation" r:id="rId3" imgW="13169900" imgH="8191500" progId="Equation.DSMT4">
                    <p:embed/>
                  </p:oleObj>
                </mc:Choice>
                <mc:Fallback>
                  <p:oleObj name="Equation" r:id="rId3" imgW="13169900" imgH="8191500" progId="Equation.DSMT4">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7" y="1722"/>
                          <a:ext cx="1146" cy="544"/>
                        </a:xfrm>
                        <a:prstGeom prst="rect">
                          <a:avLst/>
                        </a:prstGeom>
                        <a:noFill/>
                        <a:ln>
                          <a:noFill/>
                        </a:ln>
                      </p:spPr>
                    </p:pic>
                  </p:oleObj>
                </mc:Fallback>
              </mc:AlternateContent>
            </a:graphicData>
          </a:graphic>
        </p:graphicFrame>
      </p:grpSp>
      <p:grpSp>
        <p:nvGrpSpPr>
          <p:cNvPr id="124969" name="Group 41">
            <a:extLst>
              <a:ext uri="{FF2B5EF4-FFF2-40B4-BE49-F238E27FC236}">
                <a16:creationId xmlns:a16="http://schemas.microsoft.com/office/drawing/2014/main" id="{4FB10FFC-7BBF-3C84-53D3-689A1D9665A6}"/>
              </a:ext>
            </a:extLst>
          </p:cNvPr>
          <p:cNvGrpSpPr>
            <a:grpSpLocks/>
          </p:cNvGrpSpPr>
          <p:nvPr/>
        </p:nvGrpSpPr>
        <p:grpSpPr bwMode="auto">
          <a:xfrm>
            <a:off x="1592262" y="2482515"/>
            <a:ext cx="5043294" cy="2246313"/>
            <a:chOff x="3173" y="2069"/>
            <a:chExt cx="2903" cy="1492"/>
          </a:xfrm>
        </p:grpSpPr>
        <p:sp>
          <p:nvSpPr>
            <p:cNvPr id="11279" name="Text Box 42">
              <a:extLst>
                <a:ext uri="{FF2B5EF4-FFF2-40B4-BE49-F238E27FC236}">
                  <a16:creationId xmlns:a16="http://schemas.microsoft.com/office/drawing/2014/main" id="{0745466F-ADA7-A981-1771-0F772E133089}"/>
                </a:ext>
              </a:extLst>
            </p:cNvPr>
            <p:cNvSpPr txBox="1">
              <a:spLocks noChangeArrowheads="1"/>
            </p:cNvSpPr>
            <p:nvPr/>
          </p:nvSpPr>
          <p:spPr bwMode="auto">
            <a:xfrm>
              <a:off x="4059" y="2069"/>
              <a:ext cx="227"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b="1">
                  <a:solidFill>
                    <a:srgbClr val="000000"/>
                  </a:solidFill>
                  <a:latin typeface="幼圆" pitchFamily="49" charset="-122"/>
                  <a:ea typeface="幼圆" pitchFamily="49" charset="-122"/>
                </a:rPr>
                <a:t>A</a:t>
              </a:r>
            </a:p>
          </p:txBody>
        </p:sp>
        <p:grpSp>
          <p:nvGrpSpPr>
            <p:cNvPr id="11280" name="Group 43">
              <a:extLst>
                <a:ext uri="{FF2B5EF4-FFF2-40B4-BE49-F238E27FC236}">
                  <a16:creationId xmlns:a16="http://schemas.microsoft.com/office/drawing/2014/main" id="{E4189042-7769-0094-39D0-5376C7AE0A42}"/>
                </a:ext>
              </a:extLst>
            </p:cNvPr>
            <p:cNvGrpSpPr>
              <a:grpSpLocks/>
            </p:cNvGrpSpPr>
            <p:nvPr/>
          </p:nvGrpSpPr>
          <p:grpSpPr bwMode="auto">
            <a:xfrm>
              <a:off x="3173" y="2296"/>
              <a:ext cx="2903" cy="1265"/>
              <a:chOff x="3173" y="2296"/>
              <a:chExt cx="2903" cy="1265"/>
            </a:xfrm>
          </p:grpSpPr>
          <p:sp>
            <p:nvSpPr>
              <p:cNvPr id="11281" name="Text Box 44">
                <a:extLst>
                  <a:ext uri="{FF2B5EF4-FFF2-40B4-BE49-F238E27FC236}">
                    <a16:creationId xmlns:a16="http://schemas.microsoft.com/office/drawing/2014/main" id="{5306D590-9D9E-6220-6441-104810DA1DA6}"/>
                  </a:ext>
                </a:extLst>
              </p:cNvPr>
              <p:cNvSpPr txBox="1">
                <a:spLocks noChangeArrowheads="1"/>
              </p:cNvSpPr>
              <p:nvPr/>
            </p:nvSpPr>
            <p:spPr bwMode="auto">
              <a:xfrm>
                <a:off x="3173" y="2631"/>
                <a:ext cx="2903"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1800" dirty="0">
                    <a:solidFill>
                      <a:srgbClr val="000000"/>
                    </a:solidFill>
                    <a:latin typeface="幼圆" pitchFamily="49" charset="-122"/>
                    <a:ea typeface="幼圆" pitchFamily="49" charset="-122"/>
                  </a:rPr>
                  <a:t> </a:t>
                </a:r>
                <a:r>
                  <a:rPr lang="en-US" altLang="zh-CN" sz="1800" b="1" dirty="0">
                    <a:solidFill>
                      <a:srgbClr val="000000"/>
                    </a:solidFill>
                    <a:latin typeface="幼圆" pitchFamily="49" charset="-122"/>
                    <a:ea typeface="幼圆" pitchFamily="49" charset="-122"/>
                  </a:rPr>
                  <a:t>0     </a:t>
                </a:r>
                <a:r>
                  <a:rPr lang="zh-CN" altLang="en-US" sz="1800" b="1" dirty="0">
                    <a:solidFill>
                      <a:srgbClr val="000000"/>
                    </a:solidFill>
                    <a:latin typeface="幼圆" pitchFamily="49" charset="-122"/>
                    <a:ea typeface="幼圆" pitchFamily="49" charset="-122"/>
                  </a:rPr>
                  <a:t>   </a:t>
                </a:r>
                <a:r>
                  <a:rPr lang="en-US" altLang="zh-CN" sz="1800" b="1" dirty="0">
                    <a:solidFill>
                      <a:srgbClr val="000000"/>
                    </a:solidFill>
                    <a:latin typeface="幼圆" pitchFamily="49" charset="-122"/>
                    <a:ea typeface="幼圆" pitchFamily="49" charset="-122"/>
                  </a:rPr>
                  <a:t>1    </a:t>
                </a:r>
                <a:r>
                  <a:rPr lang="zh-CN" altLang="en-US" sz="1800" b="1" dirty="0">
                    <a:solidFill>
                      <a:srgbClr val="000000"/>
                    </a:solidFill>
                    <a:latin typeface="幼圆" pitchFamily="49" charset="-122"/>
                    <a:ea typeface="幼圆" pitchFamily="49" charset="-122"/>
                  </a:rPr>
                  <a:t>   </a:t>
                </a:r>
                <a:r>
                  <a:rPr lang="en-US" altLang="zh-CN" sz="1800" b="1" dirty="0">
                    <a:solidFill>
                      <a:srgbClr val="000000"/>
                    </a:solidFill>
                    <a:latin typeface="幼圆" pitchFamily="49" charset="-122"/>
                    <a:ea typeface="幼圆" pitchFamily="49" charset="-122"/>
                  </a:rPr>
                  <a:t> 2 </a:t>
                </a:r>
                <a:r>
                  <a:rPr lang="en-US" altLang="zh-CN" sz="1800" b="1" baseline="30000" dirty="0">
                    <a:solidFill>
                      <a:srgbClr val="000000"/>
                    </a:solidFill>
                    <a:ea typeface="幼圆" pitchFamily="49" charset="-122"/>
                  </a:rPr>
                  <a:t>……</a:t>
                </a:r>
                <a:r>
                  <a:rPr lang="en-US" altLang="zh-CN" sz="1800" b="1" baseline="30000" dirty="0">
                    <a:solidFill>
                      <a:srgbClr val="000000"/>
                    </a:solidFill>
                    <a:latin typeface="幼圆" pitchFamily="49" charset="-122"/>
                    <a:ea typeface="幼圆" pitchFamily="49" charset="-122"/>
                  </a:rPr>
                  <a:t> </a:t>
                </a:r>
                <a:r>
                  <a:rPr lang="en-US" altLang="zh-CN" sz="1800" b="1" dirty="0">
                    <a:solidFill>
                      <a:srgbClr val="000000"/>
                    </a:solidFill>
                    <a:latin typeface="幼圆" pitchFamily="49" charset="-122"/>
                    <a:ea typeface="幼圆" pitchFamily="49" charset="-122"/>
                  </a:rPr>
                  <a:t>  n-1</a:t>
                </a:r>
                <a:r>
                  <a:rPr lang="zh-CN" altLang="en-US" sz="1800" b="1" dirty="0">
                    <a:solidFill>
                      <a:srgbClr val="000000"/>
                    </a:solidFill>
                    <a:latin typeface="幼圆" pitchFamily="49" charset="-122"/>
                    <a:ea typeface="幼圆" pitchFamily="49" charset="-122"/>
                  </a:rPr>
                  <a:t>   </a:t>
                </a:r>
                <a:r>
                  <a:rPr lang="en-US" altLang="zh-CN" sz="1800" b="1" dirty="0">
                    <a:solidFill>
                      <a:srgbClr val="000000"/>
                    </a:solidFill>
                    <a:latin typeface="幼圆" pitchFamily="49" charset="-122"/>
                    <a:ea typeface="幼圆" pitchFamily="49" charset="-122"/>
                  </a:rPr>
                  <a:t>  n</a:t>
                </a:r>
              </a:p>
            </p:txBody>
          </p:sp>
          <p:grpSp>
            <p:nvGrpSpPr>
              <p:cNvPr id="11282" name="Group 45">
                <a:extLst>
                  <a:ext uri="{FF2B5EF4-FFF2-40B4-BE49-F238E27FC236}">
                    <a16:creationId xmlns:a16="http://schemas.microsoft.com/office/drawing/2014/main" id="{1C1FF290-9868-59FC-2C82-1E21E953B6BE}"/>
                  </a:ext>
                </a:extLst>
              </p:cNvPr>
              <p:cNvGrpSpPr>
                <a:grpSpLocks/>
              </p:cNvGrpSpPr>
              <p:nvPr/>
            </p:nvGrpSpPr>
            <p:grpSpPr bwMode="auto">
              <a:xfrm>
                <a:off x="3243" y="2296"/>
                <a:ext cx="2540" cy="1134"/>
                <a:chOff x="3273" y="2212"/>
                <a:chExt cx="2218" cy="1127"/>
              </a:xfrm>
            </p:grpSpPr>
            <p:sp>
              <p:nvSpPr>
                <p:cNvPr id="11285" name="Line 46">
                  <a:extLst>
                    <a:ext uri="{FF2B5EF4-FFF2-40B4-BE49-F238E27FC236}">
                      <a16:creationId xmlns:a16="http://schemas.microsoft.com/office/drawing/2014/main" id="{D841A676-9EDA-CAD8-DAC4-7DD6881D273F}"/>
                    </a:ext>
                  </a:extLst>
                </p:cNvPr>
                <p:cNvSpPr>
                  <a:spLocks noChangeShapeType="1"/>
                </p:cNvSpPr>
                <p:nvPr/>
              </p:nvSpPr>
              <p:spPr bwMode="auto">
                <a:xfrm>
                  <a:off x="3273" y="2747"/>
                  <a:ext cx="1966" cy="3"/>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6" name="Text Box 47">
                  <a:extLst>
                    <a:ext uri="{FF2B5EF4-FFF2-40B4-BE49-F238E27FC236}">
                      <a16:creationId xmlns:a16="http://schemas.microsoft.com/office/drawing/2014/main" id="{AEBAB71F-03AF-E376-14C2-BEA069E364DD}"/>
                    </a:ext>
                  </a:extLst>
                </p:cNvPr>
                <p:cNvSpPr txBox="1">
                  <a:spLocks noChangeArrowheads="1"/>
                </p:cNvSpPr>
                <p:nvPr/>
              </p:nvSpPr>
              <p:spPr bwMode="auto">
                <a:xfrm>
                  <a:off x="5195" y="2517"/>
                  <a:ext cx="296"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b="1">
                      <a:solidFill>
                        <a:srgbClr val="000000"/>
                      </a:solidFill>
                      <a:latin typeface="幼圆" pitchFamily="49" charset="-122"/>
                      <a:ea typeface="幼圆" pitchFamily="49" charset="-122"/>
                    </a:rPr>
                    <a:t>t</a:t>
                  </a:r>
                </a:p>
              </p:txBody>
            </p:sp>
            <p:sp>
              <p:nvSpPr>
                <p:cNvPr id="11287" name="Line 48">
                  <a:extLst>
                    <a:ext uri="{FF2B5EF4-FFF2-40B4-BE49-F238E27FC236}">
                      <a16:creationId xmlns:a16="http://schemas.microsoft.com/office/drawing/2014/main" id="{379FB6B8-B4CC-7F69-CC4F-C5A540D61FF1}"/>
                    </a:ext>
                  </a:extLst>
                </p:cNvPr>
                <p:cNvSpPr>
                  <a:spLocks noChangeShapeType="1"/>
                </p:cNvSpPr>
                <p:nvPr/>
              </p:nvSpPr>
              <p:spPr bwMode="auto">
                <a:xfrm>
                  <a:off x="3618" y="2221"/>
                  <a:ext cx="0" cy="526"/>
                </a:xfrm>
                <a:prstGeom prst="line">
                  <a:avLst/>
                </a:prstGeom>
                <a:noFill/>
                <a:ln w="2857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8" name="Line 49">
                  <a:extLst>
                    <a:ext uri="{FF2B5EF4-FFF2-40B4-BE49-F238E27FC236}">
                      <a16:creationId xmlns:a16="http://schemas.microsoft.com/office/drawing/2014/main" id="{5A8118F0-369C-33B2-10D4-B18A2B1913D7}"/>
                    </a:ext>
                  </a:extLst>
                </p:cNvPr>
                <p:cNvSpPr>
                  <a:spLocks noChangeShapeType="1"/>
                </p:cNvSpPr>
                <p:nvPr/>
              </p:nvSpPr>
              <p:spPr bwMode="auto">
                <a:xfrm>
                  <a:off x="3961" y="2221"/>
                  <a:ext cx="0" cy="526"/>
                </a:xfrm>
                <a:prstGeom prst="line">
                  <a:avLst/>
                </a:prstGeom>
                <a:noFill/>
                <a:ln w="2857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9" name="Line 50">
                  <a:extLst>
                    <a:ext uri="{FF2B5EF4-FFF2-40B4-BE49-F238E27FC236}">
                      <a16:creationId xmlns:a16="http://schemas.microsoft.com/office/drawing/2014/main" id="{6CE6764F-26C7-ACA9-54B8-AEE44452DE3F}"/>
                    </a:ext>
                  </a:extLst>
                </p:cNvPr>
                <p:cNvSpPr>
                  <a:spLocks noChangeShapeType="1"/>
                </p:cNvSpPr>
                <p:nvPr/>
              </p:nvSpPr>
              <p:spPr bwMode="auto">
                <a:xfrm>
                  <a:off x="4328" y="2212"/>
                  <a:ext cx="0" cy="526"/>
                </a:xfrm>
                <a:prstGeom prst="line">
                  <a:avLst/>
                </a:prstGeom>
                <a:noFill/>
                <a:ln w="2857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90" name="Line 51">
                  <a:extLst>
                    <a:ext uri="{FF2B5EF4-FFF2-40B4-BE49-F238E27FC236}">
                      <a16:creationId xmlns:a16="http://schemas.microsoft.com/office/drawing/2014/main" id="{8F7376CE-028D-A63D-D317-43F323ECB416}"/>
                    </a:ext>
                  </a:extLst>
                </p:cNvPr>
                <p:cNvSpPr>
                  <a:spLocks noChangeShapeType="1"/>
                </p:cNvSpPr>
                <p:nvPr/>
              </p:nvSpPr>
              <p:spPr bwMode="auto">
                <a:xfrm>
                  <a:off x="4693" y="2212"/>
                  <a:ext cx="0" cy="526"/>
                </a:xfrm>
                <a:prstGeom prst="line">
                  <a:avLst/>
                </a:prstGeom>
                <a:noFill/>
                <a:ln w="2857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91" name="Line 52">
                  <a:extLst>
                    <a:ext uri="{FF2B5EF4-FFF2-40B4-BE49-F238E27FC236}">
                      <a16:creationId xmlns:a16="http://schemas.microsoft.com/office/drawing/2014/main" id="{BDDAF41B-9220-772B-054A-827138D03E3B}"/>
                    </a:ext>
                  </a:extLst>
                </p:cNvPr>
                <p:cNvSpPr>
                  <a:spLocks noChangeShapeType="1"/>
                </p:cNvSpPr>
                <p:nvPr/>
              </p:nvSpPr>
              <p:spPr bwMode="auto">
                <a:xfrm>
                  <a:off x="5059" y="2226"/>
                  <a:ext cx="0" cy="525"/>
                </a:xfrm>
                <a:prstGeom prst="line">
                  <a:avLst/>
                </a:prstGeom>
                <a:noFill/>
                <a:ln w="28575">
                  <a:solidFill>
                    <a:srgbClr val="0000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92" name="Line 53">
                  <a:extLst>
                    <a:ext uri="{FF2B5EF4-FFF2-40B4-BE49-F238E27FC236}">
                      <a16:creationId xmlns:a16="http://schemas.microsoft.com/office/drawing/2014/main" id="{76A8F506-35F8-7EC9-3F74-6F64B805B4A4}"/>
                    </a:ext>
                  </a:extLst>
                </p:cNvPr>
                <p:cNvSpPr>
                  <a:spLocks noChangeShapeType="1"/>
                </p:cNvSpPr>
                <p:nvPr/>
              </p:nvSpPr>
              <p:spPr bwMode="auto">
                <a:xfrm>
                  <a:off x="3288" y="2750"/>
                  <a:ext cx="0" cy="589"/>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1283" name="Text Box 54">
                <a:extLst>
                  <a:ext uri="{FF2B5EF4-FFF2-40B4-BE49-F238E27FC236}">
                    <a16:creationId xmlns:a16="http://schemas.microsoft.com/office/drawing/2014/main" id="{D8328416-7BBB-2A08-0F18-774B8647CFFE}"/>
                  </a:ext>
                </a:extLst>
              </p:cNvPr>
              <p:cNvSpPr txBox="1">
                <a:spLocks noChangeArrowheads="1"/>
              </p:cNvSpPr>
              <p:nvPr/>
            </p:nvSpPr>
            <p:spPr bwMode="auto">
              <a:xfrm>
                <a:off x="3198" y="3297"/>
                <a:ext cx="227"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b="1">
                    <a:solidFill>
                      <a:srgbClr val="000000"/>
                    </a:solidFill>
                    <a:latin typeface="幼圆" pitchFamily="49" charset="-122"/>
                    <a:ea typeface="幼圆" pitchFamily="49" charset="-122"/>
                  </a:rPr>
                  <a:t>I</a:t>
                </a:r>
              </a:p>
            </p:txBody>
          </p:sp>
          <p:sp>
            <p:nvSpPr>
              <p:cNvPr id="11284" name="Line 55">
                <a:extLst>
                  <a:ext uri="{FF2B5EF4-FFF2-40B4-BE49-F238E27FC236}">
                    <a16:creationId xmlns:a16="http://schemas.microsoft.com/office/drawing/2014/main" id="{3FBCE918-532F-EB82-8240-A91FC53EDFFF}"/>
                  </a:ext>
                </a:extLst>
              </p:cNvPr>
              <p:cNvSpPr>
                <a:spLocks noChangeShapeType="1"/>
              </p:cNvSpPr>
              <p:nvPr/>
            </p:nvSpPr>
            <p:spPr bwMode="auto">
              <a:xfrm>
                <a:off x="3606" y="2305"/>
                <a:ext cx="1723" cy="0"/>
              </a:xfrm>
              <a:prstGeom prst="line">
                <a:avLst/>
              </a:prstGeom>
              <a:noFill/>
              <a:ln w="254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24984" name="Text Box 56">
            <a:extLst>
              <a:ext uri="{FF2B5EF4-FFF2-40B4-BE49-F238E27FC236}">
                <a16:creationId xmlns:a16="http://schemas.microsoft.com/office/drawing/2014/main" id="{54B6B4DC-F0F8-0CD8-6F60-E8BB9A520508}"/>
              </a:ext>
            </a:extLst>
          </p:cNvPr>
          <p:cNvSpPr txBox="1">
            <a:spLocks noChangeArrowheads="1"/>
          </p:cNvSpPr>
          <p:nvPr/>
        </p:nvSpPr>
        <p:spPr bwMode="auto">
          <a:xfrm>
            <a:off x="1366049" y="4849820"/>
            <a:ext cx="4319588" cy="43088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
                <a:schemeClr val="tx1"/>
              </a:buClr>
              <a:buSzPct val="70000"/>
              <a:buFont typeface="Wingdings" pitchFamily="2" charset="2"/>
              <a:buChar char="l"/>
            </a:pPr>
            <a:r>
              <a:rPr lang="zh-CN" altLang="en-US" sz="2200" b="1" dirty="0">
                <a:latin typeface="幼圆" pitchFamily="49" charset="-122"/>
                <a:ea typeface="幼圆" pitchFamily="49" charset="-122"/>
              </a:rPr>
              <a:t>当年收益（</a:t>
            </a:r>
            <a:r>
              <a:rPr lang="en-US" altLang="zh-CN" sz="2200" b="1" dirty="0">
                <a:latin typeface="幼圆" pitchFamily="49" charset="-122"/>
                <a:ea typeface="幼圆" pitchFamily="49" charset="-122"/>
              </a:rPr>
              <a:t>A</a:t>
            </a:r>
            <a:r>
              <a:rPr lang="zh-CN" altLang="en-US" sz="2200" b="1" dirty="0">
                <a:latin typeface="幼圆" pitchFamily="49" charset="-122"/>
                <a:ea typeface="幼圆" pitchFamily="49" charset="-122"/>
              </a:rPr>
              <a:t>）不等时：</a:t>
            </a:r>
          </a:p>
        </p:txBody>
      </p:sp>
      <p:sp>
        <p:nvSpPr>
          <p:cNvPr id="124985" name="AutoShape 57">
            <a:hlinkClick r:id="" action="ppaction://customshow?id=0&amp;return=true" highlightClick="1"/>
            <a:extLst>
              <a:ext uri="{FF2B5EF4-FFF2-40B4-BE49-F238E27FC236}">
                <a16:creationId xmlns:a16="http://schemas.microsoft.com/office/drawing/2014/main" id="{4F1BC8AB-B3D8-A5B6-BCAF-E6882CB5A949}"/>
              </a:ext>
            </a:extLst>
          </p:cNvPr>
          <p:cNvSpPr>
            <a:spLocks noChangeArrowheads="1"/>
          </p:cNvSpPr>
          <p:nvPr/>
        </p:nvSpPr>
        <p:spPr bwMode="auto">
          <a:xfrm>
            <a:off x="9855201" y="6450014"/>
            <a:ext cx="720725" cy="358775"/>
          </a:xfrm>
          <a:prstGeom prst="actionButtonBlank">
            <a:avLst/>
          </a:prstGeom>
          <a:solidFill>
            <a:srgbClr val="036D7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FFFFFF"/>
                </a:solidFill>
                <a:latin typeface="幼圆" pitchFamily="49" charset="-122"/>
                <a:ea typeface="幼圆" pitchFamily="49" charset="-122"/>
              </a:rPr>
              <a:t>例题</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A9E9187-E721-AC42-3618-8518F612E6C4}"/>
                  </a:ext>
                </a:extLst>
              </p:cNvPr>
              <p:cNvSpPr txBox="1"/>
              <p:nvPr/>
            </p:nvSpPr>
            <p:spPr>
              <a:xfrm>
                <a:off x="1744486" y="5689741"/>
                <a:ext cx="8623652" cy="529569"/>
              </a:xfrm>
              <a:prstGeom prst="rect">
                <a:avLst/>
              </a:prstGeom>
              <a:noFill/>
            </p:spPr>
            <p:txBody>
              <a:bodyPr wrap="square" lIns="0" tIns="0" rIns="0" bIns="0" rtlCol="0">
                <a:spAutoFit/>
              </a:bodyPr>
              <a:lstStyle/>
              <a:p>
                <a14:m>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𝑷</m:t>
                        </m:r>
                      </m:e>
                      <m:sub>
                        <m:r>
                          <a:rPr kumimoji="1" lang="en-US" altLang="zh-CN" sz="2400" b="1" i="1" smtClean="0">
                            <a:latin typeface="Cambria Math" panose="02040503050406030204" pitchFamily="18" charset="0"/>
                          </a:rPr>
                          <m:t>𝒕</m:t>
                        </m:r>
                      </m:sub>
                    </m:sSub>
                  </m:oMath>
                </a14:m>
                <a:r>
                  <a:rPr kumimoji="1" lang="en-US" altLang="zh-CN" b="1" dirty="0"/>
                  <a:t>=</a:t>
                </a:r>
                <a:r>
                  <a:rPr kumimoji="1" lang="zh-CN" altLang="en-US" b="1" dirty="0"/>
                  <a:t>累计净现金流量出现正值的年份数</a:t>
                </a:r>
                <a14:m>
                  <m:oMath xmlns:m="http://schemas.openxmlformats.org/officeDocument/2006/math">
                    <m:r>
                      <a:rPr kumimoji="1" lang="zh-CN" altLang="en-US" b="1" i="1" smtClean="0">
                        <a:latin typeface="Cambria Math" panose="02040503050406030204" pitchFamily="18" charset="0"/>
                      </a:rPr>
                      <m:t>−</m:t>
                    </m:r>
                  </m:oMath>
                </a14:m>
                <a:r>
                  <a:rPr kumimoji="1" lang="en-US" altLang="zh-CN" b="1" dirty="0"/>
                  <a:t>1+</a:t>
                </a:r>
                <a14:m>
                  <m:oMath xmlns:m="http://schemas.openxmlformats.org/officeDocument/2006/math">
                    <m:f>
                      <m:fPr>
                        <m:ctrlPr>
                          <a:rPr kumimoji="1" lang="en-US" altLang="zh-CN" b="1" i="1" dirty="0" smtClean="0">
                            <a:latin typeface="Cambria Math" panose="02040503050406030204" pitchFamily="18" charset="0"/>
                          </a:rPr>
                        </m:ctrlPr>
                      </m:fPr>
                      <m:num>
                        <m:r>
                          <a:rPr kumimoji="1" lang="zh-CN" altLang="en-US" b="1" i="1" dirty="0">
                            <a:latin typeface="Cambria Math" panose="02040503050406030204" pitchFamily="18" charset="0"/>
                          </a:rPr>
                          <m:t>上一年</m:t>
                        </m:r>
                        <m:r>
                          <a:rPr kumimoji="1" lang="zh-CN" altLang="en-US" b="1" i="1" dirty="0" smtClean="0">
                            <a:latin typeface="Cambria Math" panose="02040503050406030204" pitchFamily="18" charset="0"/>
                          </a:rPr>
                          <m:t>累计</m:t>
                        </m:r>
                        <m:r>
                          <a:rPr kumimoji="1" lang="zh-CN" altLang="en-US" b="1" i="1" dirty="0">
                            <a:latin typeface="Cambria Math" panose="02040503050406030204" pitchFamily="18" charset="0"/>
                          </a:rPr>
                          <m:t>净</m:t>
                        </m:r>
                        <m:r>
                          <a:rPr kumimoji="1" lang="zh-CN" altLang="en-US" b="1" i="1" dirty="0" smtClean="0">
                            <a:latin typeface="Cambria Math" panose="02040503050406030204" pitchFamily="18" charset="0"/>
                          </a:rPr>
                          <m:t>现金</m:t>
                        </m:r>
                        <m:r>
                          <a:rPr kumimoji="1" lang="zh-CN" altLang="en-US" b="1" i="1" dirty="0">
                            <a:latin typeface="Cambria Math" panose="02040503050406030204" pitchFamily="18" charset="0"/>
                          </a:rPr>
                          <m:t>流量</m:t>
                        </m:r>
                        <m:r>
                          <a:rPr kumimoji="1" lang="zh-CN" altLang="en-US" b="1" i="1" dirty="0" smtClean="0">
                            <a:latin typeface="Cambria Math" panose="02040503050406030204" pitchFamily="18" charset="0"/>
                          </a:rPr>
                          <m:t>的</m:t>
                        </m:r>
                        <m:r>
                          <a:rPr kumimoji="1" lang="zh-CN" altLang="en-US" b="1" i="1" dirty="0">
                            <a:latin typeface="Cambria Math" panose="02040503050406030204" pitchFamily="18" charset="0"/>
                          </a:rPr>
                          <m:t>绝对值</m:t>
                        </m:r>
                      </m:num>
                      <m:den>
                        <m:r>
                          <a:rPr kumimoji="1" lang="zh-CN" altLang="en-US" b="1" i="1" dirty="0">
                            <a:latin typeface="Cambria Math" panose="02040503050406030204" pitchFamily="18" charset="0"/>
                          </a:rPr>
                          <m:t>出现</m:t>
                        </m:r>
                        <m:r>
                          <a:rPr kumimoji="1" lang="zh-CN" altLang="en-US" b="1" i="1" dirty="0" smtClean="0">
                            <a:latin typeface="Cambria Math" panose="02040503050406030204" pitchFamily="18" charset="0"/>
                          </a:rPr>
                          <m:t>正</m:t>
                        </m:r>
                        <m:r>
                          <a:rPr kumimoji="1" lang="zh-CN" altLang="en-US" b="1" i="1" dirty="0">
                            <a:latin typeface="Cambria Math" panose="02040503050406030204" pitchFamily="18" charset="0"/>
                          </a:rPr>
                          <m:t>值</m:t>
                        </m:r>
                        <m:r>
                          <a:rPr kumimoji="1" lang="zh-CN" altLang="en-US" b="1" i="1" dirty="0" smtClean="0">
                            <a:latin typeface="Cambria Math" panose="02040503050406030204" pitchFamily="18" charset="0"/>
                          </a:rPr>
                          <m:t>年份</m:t>
                        </m:r>
                        <m:r>
                          <a:rPr kumimoji="1" lang="zh-CN" altLang="en-US" b="1" i="1" dirty="0">
                            <a:latin typeface="Cambria Math" panose="02040503050406030204" pitchFamily="18" charset="0"/>
                          </a:rPr>
                          <m:t>的</m:t>
                        </m:r>
                        <m:r>
                          <a:rPr kumimoji="1" lang="zh-CN" altLang="en-US" b="1" i="1" dirty="0" smtClean="0">
                            <a:latin typeface="Cambria Math" panose="02040503050406030204" pitchFamily="18" charset="0"/>
                          </a:rPr>
                          <m:t>净</m:t>
                        </m:r>
                        <m:r>
                          <a:rPr kumimoji="1" lang="zh-CN" altLang="en-US" b="1" i="1" dirty="0">
                            <a:latin typeface="Cambria Math" panose="02040503050406030204" pitchFamily="18" charset="0"/>
                          </a:rPr>
                          <m:t>现金</m:t>
                        </m:r>
                        <m:r>
                          <a:rPr kumimoji="1" lang="zh-CN" altLang="en-US" b="1" i="1" dirty="0" smtClean="0">
                            <a:latin typeface="Cambria Math" panose="02040503050406030204" pitchFamily="18" charset="0"/>
                          </a:rPr>
                          <m:t>流量</m:t>
                        </m:r>
                      </m:den>
                    </m:f>
                  </m:oMath>
                </a14:m>
                <a:endParaRPr kumimoji="1" lang="zh-CN" altLang="en-US" b="1" dirty="0"/>
              </a:p>
            </p:txBody>
          </p:sp>
        </mc:Choice>
        <mc:Fallback xmlns="">
          <p:sp>
            <p:nvSpPr>
              <p:cNvPr id="4" name="文本框 3">
                <a:extLst>
                  <a:ext uri="{FF2B5EF4-FFF2-40B4-BE49-F238E27FC236}">
                    <a16:creationId xmlns:a16="http://schemas.microsoft.com/office/drawing/2014/main" id="{BA9E9187-E721-AC42-3618-8518F612E6C4}"/>
                  </a:ext>
                </a:extLst>
              </p:cNvPr>
              <p:cNvSpPr txBox="1">
                <a:spLocks noRot="1" noChangeAspect="1" noMove="1" noResize="1" noEditPoints="1" noAdjustHandles="1" noChangeArrowheads="1" noChangeShapeType="1" noTextEdit="1"/>
              </p:cNvSpPr>
              <p:nvPr/>
            </p:nvSpPr>
            <p:spPr>
              <a:xfrm>
                <a:off x="1744486" y="5689741"/>
                <a:ext cx="8623652" cy="529569"/>
              </a:xfrm>
              <a:prstGeom prst="rect">
                <a:avLst/>
              </a:prstGeom>
              <a:blipFill>
                <a:blip r:embed="rId6"/>
                <a:stretch>
                  <a:fillRect l="-1176" t="-2326" b="-16279"/>
                </a:stretch>
              </a:blipFill>
            </p:spPr>
            <p:txBody>
              <a:bodyPr/>
              <a:lstStyle/>
              <a:p>
                <a:r>
                  <a:rPr lang="zh-CN" altLang="en-US">
                    <a:noFill/>
                  </a:rPr>
                  <a:t> </a:t>
                </a:r>
              </a:p>
            </p:txBody>
          </p:sp>
        </mc:Fallback>
      </mc:AlternateContent>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24985"/>
                                        </p:tgtEl>
                                        <p:attrNameLst>
                                          <p:attrName>style.visibility</p:attrName>
                                        </p:attrNameLst>
                                      </p:cBhvr>
                                      <p:to>
                                        <p:strVal val="visible"/>
                                      </p:to>
                                    </p:set>
                                    <p:anim calcmode="lin" valueType="num">
                                      <p:cBhvr>
                                        <p:cTn id="7" dur="500" fill="hold"/>
                                        <p:tgtEl>
                                          <p:spTgt spid="124985"/>
                                        </p:tgtEl>
                                        <p:attrNameLst>
                                          <p:attrName>ppt_w</p:attrName>
                                        </p:attrNameLst>
                                      </p:cBhvr>
                                      <p:tavLst>
                                        <p:tav tm="0">
                                          <p:val>
                                            <p:fltVal val="0"/>
                                          </p:val>
                                        </p:tav>
                                        <p:tav tm="100000">
                                          <p:val>
                                            <p:strVal val="#ppt_w"/>
                                          </p:val>
                                        </p:tav>
                                      </p:tavLst>
                                    </p:anim>
                                    <p:anim calcmode="lin" valueType="num">
                                      <p:cBhvr>
                                        <p:cTn id="8" dur="500" fill="hold"/>
                                        <p:tgtEl>
                                          <p:spTgt spid="124985"/>
                                        </p:tgtEl>
                                        <p:attrNameLst>
                                          <p:attrName>ppt_h</p:attrName>
                                        </p:attrNameLst>
                                      </p:cBhvr>
                                      <p:tavLst>
                                        <p:tav tm="0">
                                          <p:val>
                                            <p:fltVal val="0"/>
                                          </p:val>
                                        </p:tav>
                                        <p:tav tm="100000">
                                          <p:val>
                                            <p:strVal val="#ppt_h"/>
                                          </p:val>
                                        </p:tav>
                                      </p:tavLst>
                                    </p:anim>
                                    <p:anim calcmode="lin" valueType="num">
                                      <p:cBhvr>
                                        <p:cTn id="9" dur="500" fill="hold"/>
                                        <p:tgtEl>
                                          <p:spTgt spid="124985"/>
                                        </p:tgtEl>
                                        <p:attrNameLst>
                                          <p:attrName>style.rotation</p:attrName>
                                        </p:attrNameLst>
                                      </p:cBhvr>
                                      <p:tavLst>
                                        <p:tav tm="0">
                                          <p:val>
                                            <p:fltVal val="360"/>
                                          </p:val>
                                        </p:tav>
                                        <p:tav tm="100000">
                                          <p:val>
                                            <p:fltVal val="0"/>
                                          </p:val>
                                        </p:tav>
                                      </p:tavLst>
                                    </p:anim>
                                    <p:animEffect transition="in" filter="fade">
                                      <p:cBhvr>
                                        <p:cTn id="10" dur="500"/>
                                        <p:tgtEl>
                                          <p:spTgt spid="124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62" grpId="0" animBg="1"/>
      <p:bldP spid="124963" grpId="0"/>
      <p:bldP spid="124965" grpId="0"/>
      <p:bldP spid="12498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0086E841-6A7D-7F69-2EFA-21B4BF01CA9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9CE4C5-9127-874D-B56E-4BE5C3846128}" type="slidenum">
              <a:rPr kumimoji="0" lang="en-US" altLang="zh-CN" sz="1000">
                <a:solidFill>
                  <a:schemeClr val="bg2"/>
                </a:solidFill>
                <a:ea typeface="华文行楷" panose="02010800040101010101" pitchFamily="2" charset="-122"/>
              </a:rPr>
              <a:pPr>
                <a:spcBef>
                  <a:spcPct val="0"/>
                </a:spcBef>
                <a:buClrTx/>
                <a:buSzTx/>
                <a:buFontTx/>
                <a:buNone/>
              </a:pPr>
              <a:t>8</a:t>
            </a:fld>
            <a:endParaRPr kumimoji="0" lang="en-US" altLang="zh-CN" sz="1000" dirty="0">
              <a:solidFill>
                <a:schemeClr val="bg2"/>
              </a:solidFill>
              <a:ea typeface="华文行楷" panose="02010800040101010101" pitchFamily="2" charset="-122"/>
            </a:endParaRPr>
          </a:p>
        </p:txBody>
      </p:sp>
      <p:sp>
        <p:nvSpPr>
          <p:cNvPr id="12291" name="Rectangle 2">
            <a:extLst>
              <a:ext uri="{FF2B5EF4-FFF2-40B4-BE49-F238E27FC236}">
                <a16:creationId xmlns:a16="http://schemas.microsoft.com/office/drawing/2014/main" id="{F26F18CD-8B03-C0CA-3976-CD59C80099A3}"/>
              </a:ext>
            </a:extLst>
          </p:cNvPr>
          <p:cNvSpPr>
            <a:spLocks noGrp="1" noChangeArrowheads="1"/>
          </p:cNvSpPr>
          <p:nvPr>
            <p:ph type="title"/>
          </p:nvPr>
        </p:nvSpPr>
        <p:spPr/>
        <p:txBody>
          <a:bodyPr/>
          <a:lstStyle/>
          <a:p>
            <a:pPr eaLnBrk="1" hangingPunct="1"/>
            <a:r>
              <a:rPr lang="zh-CN" altLang="en-US"/>
              <a:t>盈利能力分析指标</a:t>
            </a:r>
          </a:p>
        </p:txBody>
      </p:sp>
      <p:pic>
        <p:nvPicPr>
          <p:cNvPr id="5" name="图片 4">
            <a:extLst>
              <a:ext uri="{FF2B5EF4-FFF2-40B4-BE49-F238E27FC236}">
                <a16:creationId xmlns:a16="http://schemas.microsoft.com/office/drawing/2014/main" id="{F7C3EAE3-22C5-91D0-3C65-AED97D9920AF}"/>
              </a:ext>
            </a:extLst>
          </p:cNvPr>
          <p:cNvPicPr>
            <a:picLocks noChangeAspect="1"/>
          </p:cNvPicPr>
          <p:nvPr/>
        </p:nvPicPr>
        <p:blipFill>
          <a:blip r:embed="rId2">
            <a:duotone>
              <a:prstClr val="black"/>
              <a:schemeClr val="accent5">
                <a:tint val="45000"/>
                <a:satMod val="400000"/>
              </a:schemeClr>
            </a:duotone>
          </a:blip>
          <a:stretch>
            <a:fillRect/>
          </a:stretch>
        </p:blipFill>
        <p:spPr>
          <a:xfrm>
            <a:off x="605389" y="1728119"/>
            <a:ext cx="6885765" cy="3867252"/>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DF87249-758B-E5EA-CCED-250F6E402E7D}"/>
                  </a:ext>
                </a:extLst>
              </p:cNvPr>
              <p:cNvSpPr txBox="1"/>
              <p:nvPr/>
            </p:nvSpPr>
            <p:spPr>
              <a:xfrm>
                <a:off x="3586970" y="3837668"/>
                <a:ext cx="76508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400" i="1" smtClean="0">
                              <a:solidFill>
                                <a:srgbClr val="C00000"/>
                              </a:solidFill>
                              <a:latin typeface="Cambria Math" panose="02040503050406030204" pitchFamily="18" charset="0"/>
                            </a:rPr>
                          </m:ctrlPr>
                        </m:sSubPr>
                        <m:e>
                          <m:r>
                            <a:rPr kumimoji="1" lang="en-US" altLang="zh-CN" sz="1400" b="0" i="1" smtClean="0">
                              <a:solidFill>
                                <a:srgbClr val="C00000"/>
                              </a:solidFill>
                              <a:latin typeface="Cambria Math" panose="02040503050406030204" pitchFamily="18" charset="0"/>
                            </a:rPr>
                            <m:t>𝑃</m:t>
                          </m:r>
                        </m:e>
                        <m:sub>
                          <m:r>
                            <a:rPr kumimoji="1" lang="en-US" altLang="zh-CN" sz="1400" b="0" i="1" smtClean="0">
                              <a:solidFill>
                                <a:srgbClr val="C00000"/>
                              </a:solidFill>
                              <a:latin typeface="Cambria Math" panose="02040503050406030204" pitchFamily="18" charset="0"/>
                            </a:rPr>
                            <m:t>1</m:t>
                          </m:r>
                        </m:sub>
                      </m:sSub>
                    </m:oMath>
                  </m:oMathPara>
                </a14:m>
                <a:endParaRPr kumimoji="1" lang="zh-CN" altLang="en-US" sz="1400" dirty="0"/>
              </a:p>
            </p:txBody>
          </p:sp>
        </mc:Choice>
        <mc:Fallback xmlns="">
          <p:sp>
            <p:nvSpPr>
              <p:cNvPr id="2" name="文本框 1">
                <a:extLst>
                  <a:ext uri="{FF2B5EF4-FFF2-40B4-BE49-F238E27FC236}">
                    <a16:creationId xmlns:a16="http://schemas.microsoft.com/office/drawing/2014/main" id="{EDF87249-758B-E5EA-CCED-250F6E402E7D}"/>
                  </a:ext>
                </a:extLst>
              </p:cNvPr>
              <p:cNvSpPr txBox="1">
                <a:spLocks noRot="1" noChangeAspect="1" noMove="1" noResize="1" noEditPoints="1" noAdjustHandles="1" noChangeArrowheads="1" noChangeShapeType="1" noTextEdit="1"/>
              </p:cNvSpPr>
              <p:nvPr/>
            </p:nvSpPr>
            <p:spPr>
              <a:xfrm>
                <a:off x="3586970" y="3837668"/>
                <a:ext cx="765085" cy="30777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17BAA9F-F1F9-37ED-2C51-D940B712D815}"/>
                  </a:ext>
                </a:extLst>
              </p:cNvPr>
              <p:cNvSpPr txBox="1"/>
              <p:nvPr/>
            </p:nvSpPr>
            <p:spPr>
              <a:xfrm>
                <a:off x="4172474" y="3926211"/>
                <a:ext cx="76508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400" i="1" smtClean="0">
                              <a:solidFill>
                                <a:srgbClr val="C00000"/>
                              </a:solidFill>
                              <a:latin typeface="Cambria Math" panose="02040503050406030204" pitchFamily="18" charset="0"/>
                            </a:rPr>
                          </m:ctrlPr>
                        </m:sSubPr>
                        <m:e>
                          <m:r>
                            <a:rPr kumimoji="1" lang="en-US" altLang="zh-CN" sz="1400" b="0" i="1" smtClean="0">
                              <a:solidFill>
                                <a:srgbClr val="C00000"/>
                              </a:solidFill>
                              <a:latin typeface="Cambria Math" panose="02040503050406030204" pitchFamily="18" charset="0"/>
                            </a:rPr>
                            <m:t>𝑃</m:t>
                          </m:r>
                        </m:e>
                        <m:sub>
                          <m:r>
                            <a:rPr kumimoji="1" lang="en-US" altLang="zh-CN" sz="1400" b="0" i="1" smtClean="0">
                              <a:solidFill>
                                <a:srgbClr val="C00000"/>
                              </a:solidFill>
                              <a:latin typeface="Cambria Math" panose="02040503050406030204" pitchFamily="18" charset="0"/>
                            </a:rPr>
                            <m:t>2</m:t>
                          </m:r>
                        </m:sub>
                      </m:sSub>
                    </m:oMath>
                  </m:oMathPara>
                </a14:m>
                <a:endParaRPr kumimoji="1" lang="zh-CN" altLang="en-US" sz="1400" dirty="0"/>
              </a:p>
            </p:txBody>
          </p:sp>
        </mc:Choice>
        <mc:Fallback xmlns="">
          <p:sp>
            <p:nvSpPr>
              <p:cNvPr id="3" name="文本框 2">
                <a:extLst>
                  <a:ext uri="{FF2B5EF4-FFF2-40B4-BE49-F238E27FC236}">
                    <a16:creationId xmlns:a16="http://schemas.microsoft.com/office/drawing/2014/main" id="{F17BAA9F-F1F9-37ED-2C51-D940B712D815}"/>
                  </a:ext>
                </a:extLst>
              </p:cNvPr>
              <p:cNvSpPr txBox="1">
                <a:spLocks noRot="1" noChangeAspect="1" noMove="1" noResize="1" noEditPoints="1" noAdjustHandles="1" noChangeArrowheads="1" noChangeShapeType="1" noTextEdit="1"/>
              </p:cNvSpPr>
              <p:nvPr/>
            </p:nvSpPr>
            <p:spPr>
              <a:xfrm>
                <a:off x="4172474" y="3926211"/>
                <a:ext cx="765085" cy="307777"/>
              </a:xfrm>
              <a:prstGeom prst="rect">
                <a:avLst/>
              </a:prstGeom>
              <a:blipFill>
                <a:blip r:embed="rId4"/>
                <a:stretch>
                  <a:fillRect/>
                </a:stretch>
              </a:blipFill>
            </p:spPr>
            <p:txBody>
              <a:bodyPr/>
              <a:lstStyle/>
              <a:p>
                <a:r>
                  <a:rPr lang="zh-CN" altLang="en-US">
                    <a:noFill/>
                  </a:rPr>
                  <a:t> </a:t>
                </a:r>
              </a:p>
            </p:txBody>
          </p:sp>
        </mc:Fallback>
      </mc:AlternateContent>
      <p:cxnSp>
        <p:nvCxnSpPr>
          <p:cNvPr id="6" name="直线箭头连接符 5">
            <a:extLst>
              <a:ext uri="{FF2B5EF4-FFF2-40B4-BE49-F238E27FC236}">
                <a16:creationId xmlns:a16="http://schemas.microsoft.com/office/drawing/2014/main" id="{6E3B0F72-0822-1F49-2DAE-8C516A6E3887}"/>
              </a:ext>
            </a:extLst>
          </p:cNvPr>
          <p:cNvCxnSpPr>
            <a:cxnSpLocks/>
          </p:cNvCxnSpPr>
          <p:nvPr/>
        </p:nvCxnSpPr>
        <p:spPr>
          <a:xfrm>
            <a:off x="4152621" y="3852818"/>
            <a:ext cx="157517" cy="111496"/>
          </a:xfrm>
          <a:prstGeom prst="straightConnector1">
            <a:avLst/>
          </a:prstGeom>
          <a:ln>
            <a:solidFill>
              <a:srgbClr val="C00000"/>
            </a:solidFill>
            <a:tailEnd type="triangle"/>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BE843AFB-CC98-AAF3-2771-42ED1C68B637}"/>
                  </a:ext>
                </a:extLst>
              </p:cNvPr>
              <p:cNvSpPr txBox="1"/>
              <p:nvPr/>
            </p:nvSpPr>
            <p:spPr>
              <a:xfrm>
                <a:off x="7658345" y="1130489"/>
                <a:ext cx="4427349" cy="1284069"/>
              </a:xfrm>
              <a:prstGeom prst="rect">
                <a:avLst/>
              </a:prstGeom>
              <a:noFill/>
            </p:spPr>
            <p:txBody>
              <a:bodyPr wrap="square" rtlCol="0">
                <a:spAutoFit/>
              </a:bodyPr>
              <a:lstStyle/>
              <a:p>
                <a:pPr>
                  <a:lnSpc>
                    <a:spcPct val="150000"/>
                  </a:lnSpc>
                </a:pPr>
                <a:r>
                  <a:rPr kumimoji="1" lang="zh-CN" altLang="en-US" b="1" dirty="0"/>
                  <a:t>假设点 </a:t>
                </a:r>
                <a:r>
                  <a:rPr kumimoji="1" lang="en-US" altLang="zh-CN" b="1" dirty="0"/>
                  <a:t>B</a:t>
                </a:r>
                <a:r>
                  <a:rPr kumimoji="1" lang="zh-CN" altLang="en-US" b="1" dirty="0"/>
                  <a:t> 为累计净现金流量首次为正，其坐标为 </a:t>
                </a:r>
                <a14:m>
                  <m:oMath xmlns:m="http://schemas.openxmlformats.org/officeDocument/2006/math">
                    <m:d>
                      <m:dPr>
                        <m:ctrlPr>
                          <a:rPr kumimoji="1" lang="en-US" altLang="zh-CN" b="1" i="1" smtClean="0">
                            <a:latin typeface="Cambria Math" panose="02040503050406030204" pitchFamily="18" charset="0"/>
                          </a:rPr>
                        </m:ctrlPr>
                      </m:dPr>
                      <m:e>
                        <m:sSub>
                          <m:sSubPr>
                            <m:ctrlPr>
                              <a:rPr kumimoji="1" lang="en-US" altLang="zh-CN" b="1" i="1" smtClean="0">
                                <a:latin typeface="Cambria Math" panose="02040503050406030204" pitchFamily="18" charset="0"/>
                              </a:rPr>
                            </m:ctrlPr>
                          </m:sSubPr>
                          <m:e>
                            <m:r>
                              <a:rPr kumimoji="1" lang="en-US" altLang="zh-CN" b="1" i="1" smtClean="0">
                                <a:latin typeface="Cambria Math" panose="02040503050406030204" pitchFamily="18" charset="0"/>
                              </a:rPr>
                              <m:t>𝑷</m:t>
                            </m:r>
                          </m:e>
                          <m:sub>
                            <m:r>
                              <a:rPr kumimoji="1" lang="en-US" altLang="zh-CN" b="1" i="1" smtClean="0">
                                <a:latin typeface="Cambria Math" panose="02040503050406030204" pitchFamily="18" charset="0"/>
                              </a:rPr>
                              <m:t>𝟐</m:t>
                            </m:r>
                          </m:sub>
                        </m:sSub>
                        <m:r>
                          <a:rPr kumimoji="1" lang="en-US" altLang="zh-CN" b="1" i="1" smtClean="0">
                            <a:latin typeface="Cambria Math" panose="02040503050406030204" pitchFamily="18" charset="0"/>
                          </a:rPr>
                          <m:t>,</m:t>
                        </m:r>
                        <m:sSub>
                          <m:sSubPr>
                            <m:ctrlPr>
                              <a:rPr kumimoji="1" lang="en-US" altLang="zh-CN" b="1" i="1" smtClean="0">
                                <a:latin typeface="Cambria Math" panose="02040503050406030204" pitchFamily="18" charset="0"/>
                              </a:rPr>
                            </m:ctrlPr>
                          </m:sSubPr>
                          <m:e>
                            <m:r>
                              <a:rPr kumimoji="1" lang="en-US" altLang="zh-CN" b="1" i="1" smtClean="0">
                                <a:latin typeface="Cambria Math" panose="02040503050406030204" pitchFamily="18" charset="0"/>
                              </a:rPr>
                              <m:t>𝒀</m:t>
                            </m:r>
                          </m:e>
                          <m:sub>
                            <m:r>
                              <a:rPr kumimoji="1" lang="en-US" altLang="zh-CN" b="1" i="1" smtClean="0">
                                <a:latin typeface="Cambria Math" panose="02040503050406030204" pitchFamily="18" charset="0"/>
                              </a:rPr>
                              <m:t>𝟐</m:t>
                            </m:r>
                          </m:sub>
                        </m:sSub>
                      </m:e>
                    </m:d>
                  </m:oMath>
                </a14:m>
                <a:r>
                  <a:rPr kumimoji="1" lang="zh-CN" altLang="en-US" b="1" dirty="0"/>
                  <a:t>。假设点</a:t>
                </a:r>
                <a:r>
                  <a:rPr kumimoji="1" lang="en-US" altLang="zh-CN" b="1" dirty="0"/>
                  <a:t>B</a:t>
                </a:r>
                <a:r>
                  <a:rPr kumimoji="1" lang="zh-CN" altLang="en-US" b="1" dirty="0"/>
                  <a:t>的前一个时刻为点 </a:t>
                </a:r>
                <a:r>
                  <a:rPr kumimoji="1" lang="en-US" altLang="zh-CN" b="1" dirty="0"/>
                  <a:t>A</a:t>
                </a:r>
                <a:r>
                  <a:rPr kumimoji="1" lang="zh-CN" altLang="en-US" b="1" dirty="0"/>
                  <a:t> ，其坐标为 </a:t>
                </a:r>
                <a14:m>
                  <m:oMath xmlns:m="http://schemas.openxmlformats.org/officeDocument/2006/math">
                    <m:d>
                      <m:dPr>
                        <m:ctrlPr>
                          <a:rPr kumimoji="1" lang="en-US" altLang="zh-CN" b="1" i="1" smtClean="0">
                            <a:latin typeface="Cambria Math" panose="02040503050406030204" pitchFamily="18" charset="0"/>
                          </a:rPr>
                        </m:ctrlPr>
                      </m:dPr>
                      <m:e>
                        <m:sSub>
                          <m:sSubPr>
                            <m:ctrlPr>
                              <a:rPr kumimoji="1" lang="en-US" altLang="zh-CN" b="1" i="1" smtClean="0">
                                <a:latin typeface="Cambria Math" panose="02040503050406030204" pitchFamily="18" charset="0"/>
                              </a:rPr>
                            </m:ctrlPr>
                          </m:sSubPr>
                          <m:e>
                            <m:r>
                              <a:rPr kumimoji="1" lang="en-US" altLang="zh-CN" b="1" i="1" smtClean="0">
                                <a:latin typeface="Cambria Math" panose="02040503050406030204" pitchFamily="18" charset="0"/>
                              </a:rPr>
                              <m:t>𝑷</m:t>
                            </m:r>
                          </m:e>
                          <m:sub>
                            <m:r>
                              <a:rPr kumimoji="1" lang="en-US" altLang="zh-CN" b="1" i="1" smtClean="0">
                                <a:latin typeface="Cambria Math" panose="02040503050406030204" pitchFamily="18" charset="0"/>
                              </a:rPr>
                              <m:t>𝟏</m:t>
                            </m:r>
                          </m:sub>
                        </m:sSub>
                        <m:r>
                          <a:rPr kumimoji="1" lang="en-US" altLang="zh-CN" b="1" i="1" smtClean="0">
                            <a:latin typeface="Cambria Math" panose="02040503050406030204" pitchFamily="18" charset="0"/>
                          </a:rPr>
                          <m:t>,</m:t>
                        </m:r>
                        <m:sSub>
                          <m:sSubPr>
                            <m:ctrlPr>
                              <a:rPr kumimoji="1" lang="en-US" altLang="zh-CN" b="1" i="1" smtClean="0">
                                <a:latin typeface="Cambria Math" panose="02040503050406030204" pitchFamily="18" charset="0"/>
                              </a:rPr>
                            </m:ctrlPr>
                          </m:sSubPr>
                          <m:e>
                            <m:r>
                              <a:rPr kumimoji="1" lang="en-US" altLang="zh-CN" b="1" i="1" smtClean="0">
                                <a:latin typeface="Cambria Math" panose="02040503050406030204" pitchFamily="18" charset="0"/>
                              </a:rPr>
                              <m:t>𝒀</m:t>
                            </m:r>
                          </m:e>
                          <m:sub>
                            <m:r>
                              <a:rPr kumimoji="1" lang="en-US" altLang="zh-CN" b="1" i="1" smtClean="0">
                                <a:latin typeface="Cambria Math" panose="02040503050406030204" pitchFamily="18" charset="0"/>
                              </a:rPr>
                              <m:t>𝟏</m:t>
                            </m:r>
                          </m:sub>
                        </m:sSub>
                      </m:e>
                    </m:d>
                  </m:oMath>
                </a14:m>
                <a:endParaRPr kumimoji="1" lang="en-US" altLang="zh-CN" b="1" dirty="0"/>
              </a:p>
            </p:txBody>
          </p:sp>
        </mc:Choice>
        <mc:Fallback>
          <p:sp>
            <p:nvSpPr>
              <p:cNvPr id="8" name="文本框 7">
                <a:extLst>
                  <a:ext uri="{FF2B5EF4-FFF2-40B4-BE49-F238E27FC236}">
                    <a16:creationId xmlns:a16="http://schemas.microsoft.com/office/drawing/2014/main" id="{BE843AFB-CC98-AAF3-2771-42ED1C68B637}"/>
                  </a:ext>
                </a:extLst>
              </p:cNvPr>
              <p:cNvSpPr txBox="1">
                <a:spLocks noRot="1" noChangeAspect="1" noMove="1" noResize="1" noEditPoints="1" noAdjustHandles="1" noChangeArrowheads="1" noChangeShapeType="1" noTextEdit="1"/>
              </p:cNvSpPr>
              <p:nvPr/>
            </p:nvSpPr>
            <p:spPr>
              <a:xfrm>
                <a:off x="7658345" y="1130489"/>
                <a:ext cx="4427349" cy="1284069"/>
              </a:xfrm>
              <a:prstGeom prst="rect">
                <a:avLst/>
              </a:prstGeom>
              <a:blipFill>
                <a:blip r:embed="rId5"/>
                <a:stretch>
                  <a:fillRect l="-857" b="-5825"/>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49A9210D-E734-8635-44E8-17FCCFFF9157}"/>
              </a:ext>
            </a:extLst>
          </p:cNvPr>
          <p:cNvSpPr txBox="1"/>
          <p:nvPr/>
        </p:nvSpPr>
        <p:spPr>
          <a:xfrm>
            <a:off x="3930133" y="4308852"/>
            <a:ext cx="236276" cy="338554"/>
          </a:xfrm>
          <a:prstGeom prst="rect">
            <a:avLst/>
          </a:prstGeom>
          <a:noFill/>
        </p:spPr>
        <p:txBody>
          <a:bodyPr wrap="square" rtlCol="0">
            <a:spAutoFit/>
          </a:bodyPr>
          <a:lstStyle/>
          <a:p>
            <a:r>
              <a:rPr kumimoji="1" lang="en-US" altLang="zh-CN" sz="1600" dirty="0"/>
              <a:t>A</a:t>
            </a:r>
            <a:endParaRPr kumimoji="1" lang="zh-CN" altLang="en-US" sz="1600" dirty="0"/>
          </a:p>
        </p:txBody>
      </p:sp>
      <p:sp>
        <p:nvSpPr>
          <p:cNvPr id="10" name="文本框 9">
            <a:extLst>
              <a:ext uri="{FF2B5EF4-FFF2-40B4-BE49-F238E27FC236}">
                <a16:creationId xmlns:a16="http://schemas.microsoft.com/office/drawing/2014/main" id="{A45B294F-8F55-A8E2-E09D-2FABF3EC0814}"/>
              </a:ext>
            </a:extLst>
          </p:cNvPr>
          <p:cNvSpPr txBox="1"/>
          <p:nvPr/>
        </p:nvSpPr>
        <p:spPr>
          <a:xfrm flipH="1">
            <a:off x="4310138" y="3523497"/>
            <a:ext cx="397329" cy="307777"/>
          </a:xfrm>
          <a:prstGeom prst="rect">
            <a:avLst/>
          </a:prstGeom>
          <a:noFill/>
        </p:spPr>
        <p:txBody>
          <a:bodyPr wrap="square" rtlCol="0">
            <a:spAutoFit/>
          </a:bodyPr>
          <a:lstStyle/>
          <a:p>
            <a:r>
              <a:rPr kumimoji="1" lang="en-US" altLang="zh-CN" sz="1400" dirty="0"/>
              <a:t>B</a:t>
            </a:r>
            <a:endParaRPr kumimoji="1" lang="zh-CN" altLang="en-US" sz="1400" dirty="0"/>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6C66222A-51D0-F8D4-3147-1701C3E40997}"/>
                  </a:ext>
                </a:extLst>
              </p:cNvPr>
              <p:cNvSpPr txBox="1"/>
              <p:nvPr/>
            </p:nvSpPr>
            <p:spPr>
              <a:xfrm>
                <a:off x="7658345" y="2564613"/>
                <a:ext cx="2115235" cy="369332"/>
              </a:xfrm>
              <a:prstGeom prst="rect">
                <a:avLst/>
              </a:prstGeom>
              <a:noFill/>
            </p:spPr>
            <p:txBody>
              <a:bodyPr wrap="square" rtlCol="0">
                <a:spAutoFit/>
              </a:bodyPr>
              <a:lstStyle/>
              <a:p>
                <a:r>
                  <a:rPr kumimoji="1" lang="zh-CN" altLang="en-US" b="1" dirty="0"/>
                  <a:t>则有</a:t>
                </a:r>
                <a:r>
                  <a:rPr kumimoji="1" lang="en-US" altLang="zh-CN" b="1" dirty="0"/>
                  <a:t> </a:t>
                </a:r>
                <a14:m>
                  <m:oMath xmlns:m="http://schemas.openxmlformats.org/officeDocument/2006/math">
                    <m:sSub>
                      <m:sSubPr>
                        <m:ctrlPr>
                          <a:rPr kumimoji="1" lang="en-US" altLang="zh-CN" b="1" i="1" smtClean="0">
                            <a:latin typeface="Cambria Math" panose="02040503050406030204" pitchFamily="18" charset="0"/>
                          </a:rPr>
                        </m:ctrlPr>
                      </m:sSubPr>
                      <m:e>
                        <m:r>
                          <a:rPr kumimoji="1" lang="en-US" altLang="zh-CN" b="1" i="1" smtClean="0">
                            <a:latin typeface="Cambria Math" panose="02040503050406030204" pitchFamily="18" charset="0"/>
                          </a:rPr>
                          <m:t>𝑷</m:t>
                        </m:r>
                      </m:e>
                      <m:sub>
                        <m:r>
                          <a:rPr kumimoji="1" lang="en-US" altLang="zh-CN" b="1" i="1" smtClean="0">
                            <a:latin typeface="Cambria Math" panose="02040503050406030204" pitchFamily="18" charset="0"/>
                          </a:rPr>
                          <m:t>𝟏</m:t>
                        </m:r>
                      </m:sub>
                    </m:sSub>
                  </m:oMath>
                </a14:m>
                <a:r>
                  <a:rPr kumimoji="1" lang="en-US" altLang="zh-CN" b="1" dirty="0"/>
                  <a:t>+1</a:t>
                </a:r>
                <a:r>
                  <a:rPr kumimoji="1" lang="zh-CN" altLang="en-US" b="1" dirty="0"/>
                  <a:t> </a:t>
                </a:r>
                <a:r>
                  <a:rPr kumimoji="1" lang="en-US" altLang="zh-CN" b="1" dirty="0"/>
                  <a:t>= </a:t>
                </a:r>
                <a14:m>
                  <m:oMath xmlns:m="http://schemas.openxmlformats.org/officeDocument/2006/math">
                    <m:sSub>
                      <m:sSubPr>
                        <m:ctrlPr>
                          <a:rPr kumimoji="1" lang="en-US" altLang="zh-CN" b="1" i="1">
                            <a:latin typeface="Cambria Math" panose="02040503050406030204" pitchFamily="18" charset="0"/>
                          </a:rPr>
                        </m:ctrlPr>
                      </m:sSubPr>
                      <m:e>
                        <m:r>
                          <a:rPr kumimoji="1" lang="en-US" altLang="zh-CN" b="1" i="1">
                            <a:latin typeface="Cambria Math" panose="02040503050406030204" pitchFamily="18" charset="0"/>
                          </a:rPr>
                          <m:t>𝑷</m:t>
                        </m:r>
                      </m:e>
                      <m:sub>
                        <m:r>
                          <a:rPr kumimoji="1" lang="en-US" altLang="zh-CN" b="1" i="1" smtClean="0">
                            <a:latin typeface="Cambria Math" panose="02040503050406030204" pitchFamily="18" charset="0"/>
                          </a:rPr>
                          <m:t>𝟐</m:t>
                        </m:r>
                      </m:sub>
                    </m:sSub>
                  </m:oMath>
                </a14:m>
                <a:endParaRPr kumimoji="1" lang="zh-CN" altLang="en-US" b="1" dirty="0"/>
              </a:p>
            </p:txBody>
          </p:sp>
        </mc:Choice>
        <mc:Fallback>
          <p:sp>
            <p:nvSpPr>
              <p:cNvPr id="11" name="文本框 10">
                <a:extLst>
                  <a:ext uri="{FF2B5EF4-FFF2-40B4-BE49-F238E27FC236}">
                    <a16:creationId xmlns:a16="http://schemas.microsoft.com/office/drawing/2014/main" id="{6C66222A-51D0-F8D4-3147-1701C3E40997}"/>
                  </a:ext>
                </a:extLst>
              </p:cNvPr>
              <p:cNvSpPr txBox="1">
                <a:spLocks noRot="1" noChangeAspect="1" noMove="1" noResize="1" noEditPoints="1" noAdjustHandles="1" noChangeArrowheads="1" noChangeShapeType="1" noTextEdit="1"/>
              </p:cNvSpPr>
              <p:nvPr/>
            </p:nvSpPr>
            <p:spPr>
              <a:xfrm>
                <a:off x="7658345" y="2564613"/>
                <a:ext cx="2115235" cy="369332"/>
              </a:xfrm>
              <a:prstGeom prst="rect">
                <a:avLst/>
              </a:prstGeom>
              <a:blipFill>
                <a:blip r:embed="rId6"/>
                <a:stretch>
                  <a:fillRect l="-1786" t="-13793" b="-275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E2E7784-12C7-EA77-C3F1-42EADC23D6B8}"/>
                  </a:ext>
                </a:extLst>
              </p:cNvPr>
              <p:cNvSpPr txBox="1"/>
              <p:nvPr/>
            </p:nvSpPr>
            <p:spPr>
              <a:xfrm>
                <a:off x="3733237" y="5963585"/>
                <a:ext cx="23627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panose="02040503050406030204" pitchFamily="18" charset="0"/>
                            </a:rPr>
                          </m:ctrlPr>
                        </m:sSubPr>
                        <m:e>
                          <m:r>
                            <a:rPr kumimoji="1" lang="en-US" altLang="zh-CN" sz="2000" b="0" i="1" smtClean="0">
                              <a:latin typeface="Cambria Math" panose="02040503050406030204" pitchFamily="18" charset="0"/>
                            </a:rPr>
                            <m:t>𝑃</m:t>
                          </m:r>
                        </m:e>
                        <m:sub>
                          <m:r>
                            <a:rPr kumimoji="1" lang="en-US" altLang="zh-CN" sz="2000" b="0" i="1" smtClean="0">
                              <a:latin typeface="Cambria Math" panose="02040503050406030204" pitchFamily="18" charset="0"/>
                            </a:rPr>
                            <m:t>𝑡</m:t>
                          </m:r>
                        </m:sub>
                      </m:sSub>
                    </m:oMath>
                  </m:oMathPara>
                </a14:m>
                <a:endParaRPr kumimoji="1" lang="zh-CN" altLang="en-US" sz="2000" dirty="0"/>
              </a:p>
            </p:txBody>
          </p:sp>
        </mc:Choice>
        <mc:Fallback xmlns="">
          <p:sp>
            <p:nvSpPr>
              <p:cNvPr id="12" name="文本框 11">
                <a:extLst>
                  <a:ext uri="{FF2B5EF4-FFF2-40B4-BE49-F238E27FC236}">
                    <a16:creationId xmlns:a16="http://schemas.microsoft.com/office/drawing/2014/main" id="{9E2E7784-12C7-EA77-C3F1-42EADC23D6B8}"/>
                  </a:ext>
                </a:extLst>
              </p:cNvPr>
              <p:cNvSpPr txBox="1">
                <a:spLocks noRot="1" noChangeAspect="1" noMove="1" noResize="1" noEditPoints="1" noAdjustHandles="1" noChangeArrowheads="1" noChangeShapeType="1" noTextEdit="1"/>
              </p:cNvSpPr>
              <p:nvPr/>
            </p:nvSpPr>
            <p:spPr>
              <a:xfrm>
                <a:off x="3733237" y="5963585"/>
                <a:ext cx="236276" cy="307777"/>
              </a:xfrm>
              <a:prstGeom prst="rect">
                <a:avLst/>
              </a:prstGeom>
              <a:blipFill>
                <a:blip r:embed="rId7"/>
                <a:stretch>
                  <a:fillRect l="-30000" r="-15000" b="-20000"/>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ADDDFCCC-B18D-3E24-01C0-76A0752D03B6}"/>
              </a:ext>
            </a:extLst>
          </p:cNvPr>
          <p:cNvSpPr txBox="1"/>
          <p:nvPr/>
        </p:nvSpPr>
        <p:spPr>
          <a:xfrm>
            <a:off x="2450594" y="5917419"/>
            <a:ext cx="1282642" cy="400110"/>
          </a:xfrm>
          <a:prstGeom prst="rect">
            <a:avLst/>
          </a:prstGeom>
          <a:noFill/>
        </p:spPr>
        <p:txBody>
          <a:bodyPr wrap="square" rtlCol="0">
            <a:spAutoFit/>
          </a:bodyPr>
          <a:lstStyle/>
          <a:p>
            <a:r>
              <a:rPr kumimoji="1" lang="zh-CN" altLang="en-US" sz="2000" b="1" dirty="0"/>
              <a:t>目标：求</a:t>
            </a:r>
            <a:r>
              <a:rPr kumimoji="1" lang="zh-CN" altLang="en-US" sz="2000" dirty="0"/>
              <a:t>  </a:t>
            </a:r>
          </a:p>
        </p:txBody>
      </p:sp>
      <p:sp>
        <p:nvSpPr>
          <p:cNvPr id="14" name="文本框 13">
            <a:extLst>
              <a:ext uri="{FF2B5EF4-FFF2-40B4-BE49-F238E27FC236}">
                <a16:creationId xmlns:a16="http://schemas.microsoft.com/office/drawing/2014/main" id="{0338E0D5-1C61-8383-32CF-C1B2994B33ED}"/>
              </a:ext>
            </a:extLst>
          </p:cNvPr>
          <p:cNvSpPr txBox="1"/>
          <p:nvPr/>
        </p:nvSpPr>
        <p:spPr>
          <a:xfrm>
            <a:off x="7670316" y="3014663"/>
            <a:ext cx="3150350" cy="369332"/>
          </a:xfrm>
          <a:prstGeom prst="rect">
            <a:avLst/>
          </a:prstGeom>
          <a:noFill/>
        </p:spPr>
        <p:txBody>
          <a:bodyPr wrap="square" rtlCol="0">
            <a:spAutoFit/>
          </a:bodyPr>
          <a:lstStyle/>
          <a:p>
            <a:r>
              <a:rPr kumimoji="1" lang="zh-CN" altLang="en-US" b="1" dirty="0">
                <a:solidFill>
                  <a:srgbClr val="C00000"/>
                </a:solidFill>
              </a:rPr>
              <a:t>根据线性内插法可得：</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3FD99DB2-BD3E-E357-5E4B-3F48101CC540}"/>
                  </a:ext>
                </a:extLst>
              </p:cNvPr>
              <p:cNvSpPr txBox="1"/>
              <p:nvPr/>
            </p:nvSpPr>
            <p:spPr>
              <a:xfrm>
                <a:off x="7794688" y="3421070"/>
                <a:ext cx="2901605" cy="481350"/>
              </a:xfrm>
              <a:prstGeom prst="rect">
                <a:avLst/>
              </a:prstGeom>
              <a:noFill/>
            </p:spPr>
            <p:txBody>
              <a:bodyPr wrap="square" lIns="0" tIns="0" rIns="0" bIns="0" rtlCol="0">
                <a:spAutoFit/>
              </a:bodyPr>
              <a:lstStyle/>
              <a:p>
                <a14:m>
                  <m:oMath xmlns:m="http://schemas.openxmlformats.org/officeDocument/2006/math">
                    <m:sSub>
                      <m:sSubPr>
                        <m:ctrlPr>
                          <a:rPr kumimoji="1" lang="en-US" altLang="zh-CN" sz="2000" b="1" i="1" smtClean="0">
                            <a:latin typeface="Cambria Math" panose="02040503050406030204" pitchFamily="18" charset="0"/>
                          </a:rPr>
                        </m:ctrlPr>
                      </m:sSubPr>
                      <m:e>
                        <m:r>
                          <a:rPr kumimoji="1" lang="en-US" altLang="zh-CN" sz="2000" b="1" i="1" smtClean="0">
                            <a:latin typeface="Cambria Math" panose="02040503050406030204" pitchFamily="18" charset="0"/>
                          </a:rPr>
                          <m:t>𝑷</m:t>
                        </m:r>
                      </m:e>
                      <m:sub>
                        <m:r>
                          <a:rPr kumimoji="1" lang="en-US" altLang="zh-CN" sz="2000" b="1" i="1" smtClean="0">
                            <a:latin typeface="Cambria Math" panose="02040503050406030204" pitchFamily="18" charset="0"/>
                          </a:rPr>
                          <m:t>𝒕</m:t>
                        </m:r>
                      </m:sub>
                    </m:sSub>
                  </m:oMath>
                </a14:m>
                <a:r>
                  <a:rPr kumimoji="1" lang="en-US" altLang="zh-CN" sz="2000" b="1" dirty="0"/>
                  <a:t>= </a:t>
                </a:r>
                <a14:m>
                  <m:oMath xmlns:m="http://schemas.openxmlformats.org/officeDocument/2006/math">
                    <m:sSub>
                      <m:sSubPr>
                        <m:ctrlPr>
                          <a:rPr kumimoji="1" lang="en-US" altLang="zh-CN" sz="2000" b="1" i="1">
                            <a:latin typeface="Cambria Math" panose="02040503050406030204" pitchFamily="18" charset="0"/>
                          </a:rPr>
                        </m:ctrlPr>
                      </m:sSubPr>
                      <m:e>
                        <m:r>
                          <a:rPr kumimoji="1" lang="en-US" altLang="zh-CN" sz="2000" b="1" i="1">
                            <a:latin typeface="Cambria Math" panose="02040503050406030204" pitchFamily="18" charset="0"/>
                          </a:rPr>
                          <m:t>𝑷</m:t>
                        </m:r>
                      </m:e>
                      <m:sub>
                        <m:r>
                          <a:rPr kumimoji="1" lang="en-US" altLang="zh-CN" sz="2000" b="1" i="1">
                            <a:latin typeface="Cambria Math" panose="02040503050406030204" pitchFamily="18" charset="0"/>
                          </a:rPr>
                          <m:t>𝟏</m:t>
                        </m:r>
                      </m:sub>
                    </m:sSub>
                  </m:oMath>
                </a14:m>
                <a:r>
                  <a:rPr kumimoji="1" lang="en-US" altLang="zh-CN" sz="2000" b="1" dirty="0"/>
                  <a:t>+</a:t>
                </a:r>
                <a14:m>
                  <m:oMath xmlns:m="http://schemas.openxmlformats.org/officeDocument/2006/math">
                    <m:f>
                      <m:fPr>
                        <m:ctrlPr>
                          <a:rPr kumimoji="1" lang="en-US" altLang="zh-CN" sz="2000" b="1" i="1" dirty="0" smtClean="0">
                            <a:latin typeface="Cambria Math" panose="02040503050406030204" pitchFamily="18" charset="0"/>
                          </a:rPr>
                        </m:ctrlPr>
                      </m:fPr>
                      <m:num>
                        <m:r>
                          <a:rPr kumimoji="1" lang="en-US" altLang="zh-CN" sz="2000" b="1" i="1" dirty="0" smtClean="0">
                            <a:latin typeface="Cambria Math" panose="02040503050406030204" pitchFamily="18" charset="0"/>
                          </a:rPr>
                          <m:t>𝟎</m:t>
                        </m:r>
                        <m:r>
                          <a:rPr kumimoji="1" lang="en-US" altLang="zh-CN" sz="2000" b="1" i="1" dirty="0" smtClean="0">
                            <a:latin typeface="Cambria Math" panose="02040503050406030204" pitchFamily="18" charset="0"/>
                          </a:rPr>
                          <m:t>−</m:t>
                        </m:r>
                        <m:sSub>
                          <m:sSubPr>
                            <m:ctrlPr>
                              <a:rPr kumimoji="1" lang="en-US" altLang="zh-CN" sz="2000" b="1" i="1">
                                <a:latin typeface="Cambria Math" panose="02040503050406030204" pitchFamily="18" charset="0"/>
                              </a:rPr>
                            </m:ctrlPr>
                          </m:sSubPr>
                          <m:e>
                            <m:r>
                              <a:rPr kumimoji="1" lang="en-US" altLang="zh-CN" sz="2000" b="1" i="1" smtClean="0">
                                <a:latin typeface="Cambria Math" panose="02040503050406030204" pitchFamily="18" charset="0"/>
                              </a:rPr>
                              <m:t>𝒀</m:t>
                            </m:r>
                          </m:e>
                          <m:sub>
                            <m:r>
                              <a:rPr kumimoji="1" lang="en-US" altLang="zh-CN" sz="2000" b="1" i="1">
                                <a:latin typeface="Cambria Math" panose="02040503050406030204" pitchFamily="18" charset="0"/>
                              </a:rPr>
                              <m:t>𝟏</m:t>
                            </m:r>
                          </m:sub>
                        </m:sSub>
                      </m:num>
                      <m:den>
                        <m:sSub>
                          <m:sSubPr>
                            <m:ctrlPr>
                              <a:rPr kumimoji="1" lang="en-US" altLang="zh-CN" sz="2000" b="1" i="1">
                                <a:latin typeface="Cambria Math" panose="02040503050406030204" pitchFamily="18" charset="0"/>
                              </a:rPr>
                            </m:ctrlPr>
                          </m:sSubPr>
                          <m:e>
                            <m:r>
                              <a:rPr kumimoji="1" lang="en-US" altLang="zh-CN" sz="2000" b="1" i="1">
                                <a:latin typeface="Cambria Math" panose="02040503050406030204" pitchFamily="18" charset="0"/>
                              </a:rPr>
                              <m:t>𝒀</m:t>
                            </m:r>
                          </m:e>
                          <m:sub>
                            <m:r>
                              <a:rPr kumimoji="1" lang="en-US" altLang="zh-CN" sz="2000" b="1" i="1" smtClean="0">
                                <a:latin typeface="Cambria Math" panose="02040503050406030204" pitchFamily="18" charset="0"/>
                              </a:rPr>
                              <m:t>𝟐</m:t>
                            </m:r>
                          </m:sub>
                        </m:sSub>
                        <m:r>
                          <a:rPr kumimoji="1" lang="en-US" altLang="zh-CN" sz="2000" b="1" i="1" smtClean="0">
                            <a:latin typeface="Cambria Math" panose="02040503050406030204" pitchFamily="18" charset="0"/>
                          </a:rPr>
                          <m:t>−</m:t>
                        </m:r>
                        <m:sSub>
                          <m:sSubPr>
                            <m:ctrlPr>
                              <a:rPr kumimoji="1" lang="en-US" altLang="zh-CN" sz="2000" b="1" i="1">
                                <a:latin typeface="Cambria Math" panose="02040503050406030204" pitchFamily="18" charset="0"/>
                              </a:rPr>
                            </m:ctrlPr>
                          </m:sSubPr>
                          <m:e>
                            <m:r>
                              <a:rPr kumimoji="1" lang="en-US" altLang="zh-CN" sz="2000" b="1" i="1">
                                <a:latin typeface="Cambria Math" panose="02040503050406030204" pitchFamily="18" charset="0"/>
                              </a:rPr>
                              <m:t>𝒀</m:t>
                            </m:r>
                          </m:e>
                          <m:sub>
                            <m:r>
                              <a:rPr kumimoji="1" lang="en-US" altLang="zh-CN" sz="2000" b="1" i="1">
                                <a:latin typeface="Cambria Math" panose="02040503050406030204" pitchFamily="18" charset="0"/>
                              </a:rPr>
                              <m:t>𝟏</m:t>
                            </m:r>
                          </m:sub>
                        </m:sSub>
                      </m:den>
                    </m:f>
                    <m:d>
                      <m:dPr>
                        <m:ctrlPr>
                          <a:rPr kumimoji="1" lang="en-US" altLang="zh-CN" sz="2000" b="1" i="1" dirty="0" smtClean="0">
                            <a:latin typeface="Cambria Math" panose="02040503050406030204" pitchFamily="18" charset="0"/>
                          </a:rPr>
                        </m:ctrlPr>
                      </m:dPr>
                      <m:e>
                        <m:sSub>
                          <m:sSubPr>
                            <m:ctrlPr>
                              <a:rPr kumimoji="1" lang="en-US" altLang="zh-CN" sz="2000" b="1" i="1">
                                <a:latin typeface="Cambria Math" panose="02040503050406030204" pitchFamily="18" charset="0"/>
                              </a:rPr>
                            </m:ctrlPr>
                          </m:sSubPr>
                          <m:e>
                            <m:r>
                              <a:rPr kumimoji="1" lang="en-US" altLang="zh-CN" sz="2000" b="1" i="1">
                                <a:latin typeface="Cambria Math" panose="02040503050406030204" pitchFamily="18" charset="0"/>
                              </a:rPr>
                              <m:t>𝑷</m:t>
                            </m:r>
                          </m:e>
                          <m:sub>
                            <m:r>
                              <a:rPr kumimoji="1" lang="en-US" altLang="zh-CN" sz="2000" b="1" i="1">
                                <a:latin typeface="Cambria Math" panose="02040503050406030204" pitchFamily="18" charset="0"/>
                              </a:rPr>
                              <m:t>𝟐</m:t>
                            </m:r>
                          </m:sub>
                        </m:sSub>
                        <m:r>
                          <a:rPr kumimoji="1" lang="en-US" altLang="zh-CN" sz="2000" b="1" i="1" smtClean="0">
                            <a:latin typeface="Cambria Math" panose="02040503050406030204" pitchFamily="18" charset="0"/>
                          </a:rPr>
                          <m:t>−</m:t>
                        </m:r>
                        <m:sSub>
                          <m:sSubPr>
                            <m:ctrlPr>
                              <a:rPr kumimoji="1" lang="en-US" altLang="zh-CN" sz="2000" b="1" i="1">
                                <a:latin typeface="Cambria Math" panose="02040503050406030204" pitchFamily="18" charset="0"/>
                              </a:rPr>
                            </m:ctrlPr>
                          </m:sSubPr>
                          <m:e>
                            <m:r>
                              <a:rPr kumimoji="1" lang="en-US" altLang="zh-CN" sz="2000" b="1" i="1">
                                <a:latin typeface="Cambria Math" panose="02040503050406030204" pitchFamily="18" charset="0"/>
                              </a:rPr>
                              <m:t>𝑷</m:t>
                            </m:r>
                          </m:e>
                          <m:sub>
                            <m:r>
                              <a:rPr kumimoji="1" lang="en-US" altLang="zh-CN" sz="2000" b="1" i="1" smtClean="0">
                                <a:latin typeface="Cambria Math" panose="02040503050406030204" pitchFamily="18" charset="0"/>
                              </a:rPr>
                              <m:t>𝟏</m:t>
                            </m:r>
                          </m:sub>
                        </m:sSub>
                      </m:e>
                    </m:d>
                  </m:oMath>
                </a14:m>
                <a:endParaRPr kumimoji="1" lang="zh-CN" altLang="en-US" sz="2000" b="1" dirty="0"/>
              </a:p>
            </p:txBody>
          </p:sp>
        </mc:Choice>
        <mc:Fallback xmlns="">
          <p:sp>
            <p:nvSpPr>
              <p:cNvPr id="15" name="文本框 14">
                <a:extLst>
                  <a:ext uri="{FF2B5EF4-FFF2-40B4-BE49-F238E27FC236}">
                    <a16:creationId xmlns:a16="http://schemas.microsoft.com/office/drawing/2014/main" id="{3FD99DB2-BD3E-E357-5E4B-3F48101CC540}"/>
                  </a:ext>
                </a:extLst>
              </p:cNvPr>
              <p:cNvSpPr txBox="1">
                <a:spLocks noRot="1" noChangeAspect="1" noMove="1" noResize="1" noEditPoints="1" noAdjustHandles="1" noChangeArrowheads="1" noChangeShapeType="1" noTextEdit="1"/>
              </p:cNvSpPr>
              <p:nvPr/>
            </p:nvSpPr>
            <p:spPr>
              <a:xfrm>
                <a:off x="7794688" y="3421070"/>
                <a:ext cx="2901605" cy="481350"/>
              </a:xfrm>
              <a:prstGeom prst="rect">
                <a:avLst/>
              </a:prstGeom>
              <a:blipFill>
                <a:blip r:embed="rId8"/>
                <a:stretch>
                  <a:fillRect l="-2609" t="-5128" b="-7692"/>
                </a:stretch>
              </a:blipFill>
            </p:spPr>
            <p:txBody>
              <a:bodyPr/>
              <a:lstStyle/>
              <a:p>
                <a:r>
                  <a:rPr lang="zh-CN" altLang="en-US">
                    <a:noFill/>
                  </a:rPr>
                  <a:t> </a:t>
                </a:r>
              </a:p>
            </p:txBody>
          </p:sp>
        </mc:Fallback>
      </mc:AlternateContent>
      <p:sp>
        <p:nvSpPr>
          <p:cNvPr id="16" name="下箭头 15">
            <a:extLst>
              <a:ext uri="{FF2B5EF4-FFF2-40B4-BE49-F238E27FC236}">
                <a16:creationId xmlns:a16="http://schemas.microsoft.com/office/drawing/2014/main" id="{F71E24F9-3A31-B004-5D2B-D8B9621C821F}"/>
              </a:ext>
            </a:extLst>
          </p:cNvPr>
          <p:cNvSpPr/>
          <p:nvPr/>
        </p:nvSpPr>
        <p:spPr>
          <a:xfrm>
            <a:off x="7924086" y="4180907"/>
            <a:ext cx="82740" cy="1524120"/>
          </a:xfrm>
          <a:prstGeom prst="downArrow">
            <a:avLst/>
          </a:prstGeom>
          <a:ln w="31750">
            <a:solidFill>
              <a:srgbClr val="C00000"/>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5A380DE-3000-5552-5F60-1D160BC2A2FE}"/>
                  </a:ext>
                </a:extLst>
              </p:cNvPr>
              <p:cNvSpPr txBox="1"/>
              <p:nvPr/>
            </p:nvSpPr>
            <p:spPr>
              <a:xfrm>
                <a:off x="8024641" y="4077268"/>
                <a:ext cx="1991572" cy="338554"/>
              </a:xfrm>
              <a:prstGeom prst="rect">
                <a:avLst/>
              </a:prstGeom>
              <a:noFill/>
            </p:spPr>
            <p:txBody>
              <a:bodyPr wrap="square">
                <a:spAutoFit/>
              </a:bodyPr>
              <a:lstStyle/>
              <a:p>
                <a14:m>
                  <m:oMath xmlns:m="http://schemas.openxmlformats.org/officeDocument/2006/math">
                    <m:sSub>
                      <m:sSubPr>
                        <m:ctrlPr>
                          <a:rPr kumimoji="1" lang="en-US" altLang="zh-CN" sz="1600" b="1" i="1" smtClean="0">
                            <a:solidFill>
                              <a:srgbClr val="C00000"/>
                            </a:solidFill>
                            <a:latin typeface="Cambria Math" panose="02040503050406030204" pitchFamily="18" charset="0"/>
                          </a:rPr>
                        </m:ctrlPr>
                      </m:sSubPr>
                      <m:e>
                        <m:d>
                          <m:dPr>
                            <m:ctrlPr>
                              <a:rPr kumimoji="1" lang="en-US" altLang="zh-CN" sz="1600" b="1" i="1" smtClean="0">
                                <a:solidFill>
                                  <a:srgbClr val="C00000"/>
                                </a:solidFill>
                                <a:latin typeface="Cambria Math" panose="02040503050406030204" pitchFamily="18" charset="0"/>
                              </a:rPr>
                            </m:ctrlPr>
                          </m:dPr>
                          <m:e>
                            <m:r>
                              <a:rPr kumimoji="1" lang="en-US" altLang="zh-CN" sz="1600" b="1" i="1" smtClean="0">
                                <a:solidFill>
                                  <a:srgbClr val="C00000"/>
                                </a:solidFill>
                                <a:latin typeface="Cambria Math" panose="02040503050406030204" pitchFamily="18" charset="0"/>
                              </a:rPr>
                              <m:t>𝟏</m:t>
                            </m:r>
                          </m:e>
                        </m:d>
                        <m:r>
                          <a:rPr kumimoji="1" lang="en-US" altLang="zh-CN" sz="1600" b="1" i="1" smtClean="0">
                            <a:solidFill>
                              <a:srgbClr val="C00000"/>
                            </a:solidFill>
                            <a:latin typeface="Cambria Math" panose="02040503050406030204" pitchFamily="18" charset="0"/>
                          </a:rPr>
                          <m:t> </m:t>
                        </m:r>
                        <m:r>
                          <a:rPr kumimoji="1" lang="en-US" altLang="zh-CN" sz="1600" b="1" i="1" smtClean="0">
                            <a:solidFill>
                              <a:srgbClr val="C00000"/>
                            </a:solidFill>
                            <a:latin typeface="Cambria Math" panose="02040503050406030204" pitchFamily="18" charset="0"/>
                          </a:rPr>
                          <m:t>𝑷</m:t>
                        </m:r>
                      </m:e>
                      <m:sub>
                        <m:r>
                          <a:rPr kumimoji="1" lang="en-US" altLang="zh-CN" sz="1600" b="1" i="1" smtClean="0">
                            <a:solidFill>
                              <a:srgbClr val="C00000"/>
                            </a:solidFill>
                            <a:latin typeface="Cambria Math" panose="02040503050406030204" pitchFamily="18" charset="0"/>
                          </a:rPr>
                          <m:t>𝟏</m:t>
                        </m:r>
                      </m:sub>
                    </m:sSub>
                  </m:oMath>
                </a14:m>
                <a:r>
                  <a:rPr kumimoji="1" lang="zh-CN" altLang="en-US" sz="1600" b="1" dirty="0">
                    <a:solidFill>
                      <a:srgbClr val="C00000"/>
                    </a:solidFill>
                  </a:rPr>
                  <a:t> </a:t>
                </a:r>
                <a:r>
                  <a:rPr kumimoji="1" lang="en-US" altLang="zh-CN" sz="1600" b="1" dirty="0">
                    <a:solidFill>
                      <a:srgbClr val="C00000"/>
                    </a:solidFill>
                  </a:rPr>
                  <a:t>= </a:t>
                </a:r>
                <a14:m>
                  <m:oMath xmlns:m="http://schemas.openxmlformats.org/officeDocument/2006/math">
                    <m:sSub>
                      <m:sSubPr>
                        <m:ctrlPr>
                          <a:rPr kumimoji="1" lang="en-US" altLang="zh-CN" sz="1600" b="1" i="1">
                            <a:solidFill>
                              <a:srgbClr val="C00000"/>
                            </a:solidFill>
                            <a:latin typeface="Cambria Math" panose="02040503050406030204" pitchFamily="18" charset="0"/>
                          </a:rPr>
                        </m:ctrlPr>
                      </m:sSubPr>
                      <m:e>
                        <m:r>
                          <a:rPr kumimoji="1" lang="en-US" altLang="zh-CN" sz="1600" b="1" i="1">
                            <a:solidFill>
                              <a:srgbClr val="C00000"/>
                            </a:solidFill>
                            <a:latin typeface="Cambria Math" panose="02040503050406030204" pitchFamily="18" charset="0"/>
                          </a:rPr>
                          <m:t>𝑷</m:t>
                        </m:r>
                      </m:e>
                      <m:sub>
                        <m:r>
                          <a:rPr kumimoji="1" lang="en-US" altLang="zh-CN" sz="1600" b="1" i="1" smtClean="0">
                            <a:solidFill>
                              <a:srgbClr val="C00000"/>
                            </a:solidFill>
                            <a:latin typeface="Cambria Math" panose="02040503050406030204" pitchFamily="18" charset="0"/>
                          </a:rPr>
                          <m:t>𝟐</m:t>
                        </m:r>
                      </m:sub>
                    </m:sSub>
                  </m:oMath>
                </a14:m>
                <a:r>
                  <a:rPr lang="en-US" altLang="zh-CN" sz="1600" b="1" dirty="0">
                    <a:solidFill>
                      <a:srgbClr val="C00000"/>
                    </a:solidFill>
                  </a:rPr>
                  <a:t>-1</a:t>
                </a:r>
                <a:endParaRPr lang="zh-CN" altLang="en-US" sz="1600" b="1" dirty="0"/>
              </a:p>
            </p:txBody>
          </p:sp>
        </mc:Choice>
        <mc:Fallback xmlns="">
          <p:sp>
            <p:nvSpPr>
              <p:cNvPr id="18" name="文本框 17">
                <a:extLst>
                  <a:ext uri="{FF2B5EF4-FFF2-40B4-BE49-F238E27FC236}">
                    <a16:creationId xmlns:a16="http://schemas.microsoft.com/office/drawing/2014/main" id="{95A380DE-3000-5552-5F60-1D160BC2A2FE}"/>
                  </a:ext>
                </a:extLst>
              </p:cNvPr>
              <p:cNvSpPr txBox="1">
                <a:spLocks noRot="1" noChangeAspect="1" noMove="1" noResize="1" noEditPoints="1" noAdjustHandles="1" noChangeArrowheads="1" noChangeShapeType="1" noTextEdit="1"/>
              </p:cNvSpPr>
              <p:nvPr/>
            </p:nvSpPr>
            <p:spPr>
              <a:xfrm>
                <a:off x="8024641" y="4077268"/>
                <a:ext cx="1991572" cy="338554"/>
              </a:xfrm>
              <a:prstGeom prst="rect">
                <a:avLst/>
              </a:prstGeom>
              <a:blipFill>
                <a:blip r:embed="rId9"/>
                <a:stretch>
                  <a:fillRect t="-7407"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436C65C-FA54-0C41-2A5A-9A181F1BDC55}"/>
                  </a:ext>
                </a:extLst>
              </p:cNvPr>
              <p:cNvSpPr txBox="1"/>
              <p:nvPr/>
            </p:nvSpPr>
            <p:spPr>
              <a:xfrm>
                <a:off x="8024641" y="4577069"/>
                <a:ext cx="3184092" cy="338554"/>
              </a:xfrm>
              <a:prstGeom prst="rect">
                <a:avLst/>
              </a:prstGeom>
              <a:noFill/>
            </p:spPr>
            <p:txBody>
              <a:bodyPr wrap="square">
                <a:spAutoFit/>
              </a:bodyPr>
              <a:lstStyle/>
              <a:p>
                <a14:m>
                  <m:oMath xmlns:m="http://schemas.openxmlformats.org/officeDocument/2006/math">
                    <m:sSub>
                      <m:sSubPr>
                        <m:ctrlPr>
                          <a:rPr kumimoji="1" lang="en-US" altLang="zh-CN" sz="1600" b="1" i="1" smtClean="0">
                            <a:solidFill>
                              <a:srgbClr val="C00000"/>
                            </a:solidFill>
                            <a:latin typeface="Cambria Math" panose="02040503050406030204" pitchFamily="18" charset="0"/>
                          </a:rPr>
                        </m:ctrlPr>
                      </m:sSubPr>
                      <m:e>
                        <m:d>
                          <m:dPr>
                            <m:ctrlPr>
                              <a:rPr kumimoji="1" lang="en-US" altLang="zh-CN" sz="1600" b="1" i="1" smtClean="0">
                                <a:solidFill>
                                  <a:srgbClr val="C00000"/>
                                </a:solidFill>
                                <a:latin typeface="Cambria Math" panose="02040503050406030204" pitchFamily="18" charset="0"/>
                              </a:rPr>
                            </m:ctrlPr>
                          </m:dPr>
                          <m:e>
                            <m:r>
                              <a:rPr kumimoji="1" lang="en-US" altLang="zh-CN" sz="1600" b="1" i="1" smtClean="0">
                                <a:solidFill>
                                  <a:srgbClr val="C00000"/>
                                </a:solidFill>
                                <a:latin typeface="Cambria Math" panose="02040503050406030204" pitchFamily="18" charset="0"/>
                              </a:rPr>
                              <m:t>𝟐</m:t>
                            </m:r>
                          </m:e>
                        </m:d>
                        <m:r>
                          <a:rPr kumimoji="1" lang="en-US" altLang="zh-CN" sz="1600" b="1" i="1" smtClean="0">
                            <a:solidFill>
                              <a:srgbClr val="C00000"/>
                            </a:solidFill>
                            <a:latin typeface="Cambria Math" panose="02040503050406030204" pitchFamily="18" charset="0"/>
                          </a:rPr>
                          <m:t>−</m:t>
                        </m:r>
                        <m:r>
                          <a:rPr kumimoji="1" lang="en-US" altLang="zh-CN" sz="1600" b="1" i="1" smtClean="0">
                            <a:solidFill>
                              <a:srgbClr val="C00000"/>
                            </a:solidFill>
                            <a:latin typeface="Cambria Math" panose="02040503050406030204" pitchFamily="18" charset="0"/>
                          </a:rPr>
                          <m:t>𝒀</m:t>
                        </m:r>
                      </m:e>
                      <m:sub>
                        <m:r>
                          <a:rPr kumimoji="1" lang="en-US" altLang="zh-CN" sz="1600" b="1" i="1" smtClean="0">
                            <a:solidFill>
                              <a:srgbClr val="C00000"/>
                            </a:solidFill>
                            <a:latin typeface="Cambria Math" panose="02040503050406030204" pitchFamily="18" charset="0"/>
                          </a:rPr>
                          <m:t>𝟏</m:t>
                        </m:r>
                      </m:sub>
                    </m:sSub>
                  </m:oMath>
                </a14:m>
                <a:r>
                  <a:rPr lang="en-US" altLang="zh-CN" sz="1600" b="1" dirty="0">
                    <a:solidFill>
                      <a:srgbClr val="C00000"/>
                    </a:solidFill>
                  </a:rPr>
                  <a:t>:</a:t>
                </a:r>
                <a:r>
                  <a:rPr lang="zh-CN" altLang="en-US" sz="1600" b="1" dirty="0">
                    <a:solidFill>
                      <a:srgbClr val="C00000"/>
                    </a:solidFill>
                  </a:rPr>
                  <a:t>上一年累计净现金流量</a:t>
                </a:r>
              </a:p>
            </p:txBody>
          </p:sp>
        </mc:Choice>
        <mc:Fallback xmlns="">
          <p:sp>
            <p:nvSpPr>
              <p:cNvPr id="20" name="文本框 19">
                <a:extLst>
                  <a:ext uri="{FF2B5EF4-FFF2-40B4-BE49-F238E27FC236}">
                    <a16:creationId xmlns:a16="http://schemas.microsoft.com/office/drawing/2014/main" id="{0436C65C-FA54-0C41-2A5A-9A181F1BDC55}"/>
                  </a:ext>
                </a:extLst>
              </p:cNvPr>
              <p:cNvSpPr txBox="1">
                <a:spLocks noRot="1" noChangeAspect="1" noMove="1" noResize="1" noEditPoints="1" noAdjustHandles="1" noChangeArrowheads="1" noChangeShapeType="1" noTextEdit="1"/>
              </p:cNvSpPr>
              <p:nvPr/>
            </p:nvSpPr>
            <p:spPr>
              <a:xfrm>
                <a:off x="8024641" y="4577069"/>
                <a:ext cx="3184092" cy="338554"/>
              </a:xfrm>
              <a:prstGeom prst="rect">
                <a:avLst/>
              </a:prstGeom>
              <a:blipFill>
                <a:blip r:embed="rId10"/>
                <a:stretch>
                  <a:fillRect t="-7407" b="-2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41EF8BF-FF13-AC81-F204-47F2A093E0B1}"/>
                  </a:ext>
                </a:extLst>
              </p:cNvPr>
              <p:cNvSpPr txBox="1"/>
              <p:nvPr/>
            </p:nvSpPr>
            <p:spPr>
              <a:xfrm>
                <a:off x="8024641" y="5141794"/>
                <a:ext cx="4145196" cy="338554"/>
              </a:xfrm>
              <a:prstGeom prst="rect">
                <a:avLst/>
              </a:prstGeom>
              <a:noFill/>
            </p:spPr>
            <p:txBody>
              <a:bodyPr wrap="square">
                <a:spAutoFit/>
              </a:bodyPr>
              <a:lstStyle/>
              <a:p>
                <a14:m>
                  <m:oMath xmlns:m="http://schemas.openxmlformats.org/officeDocument/2006/math">
                    <m:sSub>
                      <m:sSubPr>
                        <m:ctrlPr>
                          <a:rPr kumimoji="1" lang="en-US" altLang="zh-CN" sz="1600" b="1" i="1" smtClean="0">
                            <a:solidFill>
                              <a:srgbClr val="C00000"/>
                            </a:solidFill>
                            <a:latin typeface="Cambria Math" panose="02040503050406030204" pitchFamily="18" charset="0"/>
                          </a:rPr>
                        </m:ctrlPr>
                      </m:sSubPr>
                      <m:e>
                        <m:d>
                          <m:dPr>
                            <m:ctrlPr>
                              <a:rPr kumimoji="1" lang="en-US" altLang="zh-CN" sz="1600" b="1" i="1" smtClean="0">
                                <a:solidFill>
                                  <a:srgbClr val="C00000"/>
                                </a:solidFill>
                                <a:latin typeface="Cambria Math" panose="02040503050406030204" pitchFamily="18" charset="0"/>
                              </a:rPr>
                            </m:ctrlPr>
                          </m:dPr>
                          <m:e>
                            <m:r>
                              <a:rPr kumimoji="1" lang="en-US" altLang="zh-CN" sz="1600" b="1" i="1" smtClean="0">
                                <a:solidFill>
                                  <a:srgbClr val="C00000"/>
                                </a:solidFill>
                                <a:latin typeface="Cambria Math" panose="02040503050406030204" pitchFamily="18" charset="0"/>
                              </a:rPr>
                              <m:t>𝟑</m:t>
                            </m:r>
                          </m:e>
                        </m:d>
                        <m:r>
                          <a:rPr kumimoji="1" lang="en-US" altLang="zh-CN" sz="1600" b="1" i="1" smtClean="0">
                            <a:solidFill>
                              <a:srgbClr val="C00000"/>
                            </a:solidFill>
                            <a:latin typeface="Cambria Math" panose="02040503050406030204" pitchFamily="18" charset="0"/>
                          </a:rPr>
                          <m:t> </m:t>
                        </m:r>
                        <m:r>
                          <a:rPr kumimoji="1" lang="en-US" altLang="zh-CN" sz="1600" b="1" i="1">
                            <a:solidFill>
                              <a:srgbClr val="C00000"/>
                            </a:solidFill>
                            <a:latin typeface="Cambria Math" panose="02040503050406030204" pitchFamily="18" charset="0"/>
                          </a:rPr>
                          <m:t>𝒀</m:t>
                        </m:r>
                      </m:e>
                      <m:sub>
                        <m:r>
                          <a:rPr kumimoji="1" lang="en-US" altLang="zh-CN" sz="1600" b="1" i="1">
                            <a:solidFill>
                              <a:srgbClr val="C00000"/>
                            </a:solidFill>
                            <a:latin typeface="Cambria Math" panose="02040503050406030204" pitchFamily="18" charset="0"/>
                          </a:rPr>
                          <m:t>𝟐</m:t>
                        </m:r>
                      </m:sub>
                    </m:sSub>
                  </m:oMath>
                </a14:m>
                <a:r>
                  <a:rPr kumimoji="1" lang="en-US" altLang="zh-CN" sz="1600" b="1" dirty="0">
                    <a:solidFill>
                      <a:srgbClr val="C00000"/>
                    </a:solidFill>
                  </a:rPr>
                  <a:t> </a:t>
                </a:r>
                <a14:m>
                  <m:oMath xmlns:m="http://schemas.openxmlformats.org/officeDocument/2006/math">
                    <m:sSub>
                      <m:sSubPr>
                        <m:ctrlPr>
                          <a:rPr kumimoji="1" lang="en-US" altLang="zh-CN" sz="1600" b="1" i="1">
                            <a:solidFill>
                              <a:srgbClr val="C00000"/>
                            </a:solidFill>
                            <a:latin typeface="Cambria Math" panose="02040503050406030204" pitchFamily="18" charset="0"/>
                          </a:rPr>
                        </m:ctrlPr>
                      </m:sSubPr>
                      <m:e>
                        <m:r>
                          <a:rPr kumimoji="1" lang="en-US" altLang="zh-CN" sz="1600" b="1" i="1">
                            <a:solidFill>
                              <a:srgbClr val="C00000"/>
                            </a:solidFill>
                            <a:latin typeface="Cambria Math" panose="02040503050406030204" pitchFamily="18" charset="0"/>
                          </a:rPr>
                          <m:t>−</m:t>
                        </m:r>
                        <m:r>
                          <a:rPr kumimoji="1" lang="en-US" altLang="zh-CN" sz="1600" b="1" i="1">
                            <a:solidFill>
                              <a:srgbClr val="C00000"/>
                            </a:solidFill>
                            <a:latin typeface="Cambria Math" panose="02040503050406030204" pitchFamily="18" charset="0"/>
                          </a:rPr>
                          <m:t>𝒀</m:t>
                        </m:r>
                      </m:e>
                      <m:sub>
                        <m:r>
                          <a:rPr kumimoji="1" lang="en-US" altLang="zh-CN" sz="1600" b="1" i="1">
                            <a:solidFill>
                              <a:srgbClr val="C00000"/>
                            </a:solidFill>
                            <a:latin typeface="Cambria Math" panose="02040503050406030204" pitchFamily="18" charset="0"/>
                          </a:rPr>
                          <m:t>𝟏</m:t>
                        </m:r>
                      </m:sub>
                    </m:sSub>
                  </m:oMath>
                </a14:m>
                <a:r>
                  <a:rPr lang="en-US" altLang="zh-CN" sz="1600" b="1" dirty="0">
                    <a:solidFill>
                      <a:srgbClr val="C00000"/>
                    </a:solidFill>
                  </a:rPr>
                  <a:t>:</a:t>
                </a:r>
                <a:r>
                  <a:rPr lang="zh-CN" altLang="en-US" sz="1600" b="1" dirty="0">
                    <a:solidFill>
                      <a:srgbClr val="C00000"/>
                    </a:solidFill>
                  </a:rPr>
                  <a:t>出现正值的年份的净现金流量</a:t>
                </a:r>
              </a:p>
            </p:txBody>
          </p:sp>
        </mc:Choice>
        <mc:Fallback xmlns="">
          <p:sp>
            <p:nvSpPr>
              <p:cNvPr id="21" name="文本框 20">
                <a:extLst>
                  <a:ext uri="{FF2B5EF4-FFF2-40B4-BE49-F238E27FC236}">
                    <a16:creationId xmlns:a16="http://schemas.microsoft.com/office/drawing/2014/main" id="{F41EF8BF-FF13-AC81-F204-47F2A093E0B1}"/>
                  </a:ext>
                </a:extLst>
              </p:cNvPr>
              <p:cNvSpPr txBox="1">
                <a:spLocks noRot="1" noChangeAspect="1" noMove="1" noResize="1" noEditPoints="1" noAdjustHandles="1" noChangeArrowheads="1" noChangeShapeType="1" noTextEdit="1"/>
              </p:cNvSpPr>
              <p:nvPr/>
            </p:nvSpPr>
            <p:spPr>
              <a:xfrm>
                <a:off x="8024641" y="5141794"/>
                <a:ext cx="4145196" cy="338554"/>
              </a:xfrm>
              <a:prstGeom prst="rect">
                <a:avLst/>
              </a:prstGeom>
              <a:blipFill>
                <a:blip r:embed="rId11"/>
                <a:stretch>
                  <a:fillRect t="-7143"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EFD9BD7-2C0B-0C9C-3166-6C92DC343607}"/>
                  </a:ext>
                </a:extLst>
              </p:cNvPr>
              <p:cNvSpPr txBox="1"/>
              <p:nvPr/>
            </p:nvSpPr>
            <p:spPr>
              <a:xfrm>
                <a:off x="5048363" y="5895481"/>
                <a:ext cx="6885765" cy="470835"/>
              </a:xfrm>
              <a:prstGeom prst="rect">
                <a:avLst/>
              </a:prstGeom>
              <a:noFill/>
            </p:spPr>
            <p:txBody>
              <a:bodyPr wrap="square" lIns="0" tIns="0" rIns="0" bIns="0" rtlCol="0">
                <a:spAutoFit/>
              </a:bodyPr>
              <a:lstStyle/>
              <a:p>
                <a14:m>
                  <m:oMath xmlns:m="http://schemas.openxmlformats.org/officeDocument/2006/math">
                    <m:sSub>
                      <m:sSubPr>
                        <m:ctrlPr>
                          <a:rPr kumimoji="1" lang="en-US" altLang="zh-CN" sz="1600" i="1" smtClean="0">
                            <a:latin typeface="Cambria Math" panose="02040503050406030204" pitchFamily="18" charset="0"/>
                          </a:rPr>
                        </m:ctrlPr>
                      </m:sSubPr>
                      <m:e>
                        <m:r>
                          <a:rPr kumimoji="1" lang="en-US" altLang="zh-CN" sz="1600" b="0" i="1" smtClean="0">
                            <a:latin typeface="Cambria Math" panose="02040503050406030204" pitchFamily="18" charset="0"/>
                          </a:rPr>
                          <m:t>𝑃</m:t>
                        </m:r>
                      </m:e>
                      <m:sub>
                        <m:r>
                          <a:rPr kumimoji="1" lang="en-US" altLang="zh-CN" sz="1600" b="0" i="1" smtClean="0">
                            <a:latin typeface="Cambria Math" panose="02040503050406030204" pitchFamily="18" charset="0"/>
                          </a:rPr>
                          <m:t>𝑡</m:t>
                        </m:r>
                      </m:sub>
                    </m:sSub>
                  </m:oMath>
                </a14:m>
                <a:r>
                  <a:rPr kumimoji="1" lang="en-US" altLang="zh-CN" sz="1600" b="1" dirty="0"/>
                  <a:t>=</a:t>
                </a:r>
                <a:r>
                  <a:rPr kumimoji="1" lang="zh-CN" altLang="en-US" sz="1600" b="1" dirty="0"/>
                  <a:t>累计净现金流量出现正值的年份数</a:t>
                </a:r>
                <a14:m>
                  <m:oMath xmlns:m="http://schemas.openxmlformats.org/officeDocument/2006/math">
                    <m:r>
                      <a:rPr kumimoji="1" lang="zh-CN" altLang="en-US" sz="1600" b="0" i="1" smtClean="0">
                        <a:latin typeface="Cambria Math" panose="02040503050406030204" pitchFamily="18" charset="0"/>
                      </a:rPr>
                      <m:t>−</m:t>
                    </m:r>
                  </m:oMath>
                </a14:m>
                <a:r>
                  <a:rPr kumimoji="1" lang="en-US" altLang="zh-CN" sz="1600" dirty="0"/>
                  <a:t>1+</a:t>
                </a:r>
                <a14:m>
                  <m:oMath xmlns:m="http://schemas.openxmlformats.org/officeDocument/2006/math">
                    <m:f>
                      <m:fPr>
                        <m:ctrlPr>
                          <a:rPr kumimoji="1" lang="en-US" altLang="zh-CN" sz="1600" b="1" i="1" dirty="0" smtClean="0">
                            <a:latin typeface="Cambria Math" panose="02040503050406030204" pitchFamily="18" charset="0"/>
                          </a:rPr>
                        </m:ctrlPr>
                      </m:fPr>
                      <m:num>
                        <m:r>
                          <a:rPr kumimoji="1" lang="zh-CN" altLang="en-US" sz="1600" b="1" i="1" dirty="0">
                            <a:latin typeface="Cambria Math" panose="02040503050406030204" pitchFamily="18" charset="0"/>
                          </a:rPr>
                          <m:t>上一年</m:t>
                        </m:r>
                        <m:r>
                          <a:rPr kumimoji="1" lang="zh-CN" altLang="en-US" sz="1600" b="1" i="1" dirty="0" smtClean="0">
                            <a:latin typeface="Cambria Math" panose="02040503050406030204" pitchFamily="18" charset="0"/>
                          </a:rPr>
                          <m:t>累计</m:t>
                        </m:r>
                        <m:r>
                          <a:rPr kumimoji="1" lang="zh-CN" altLang="en-US" sz="1600" b="1" i="1" dirty="0">
                            <a:latin typeface="Cambria Math" panose="02040503050406030204" pitchFamily="18" charset="0"/>
                          </a:rPr>
                          <m:t>净</m:t>
                        </m:r>
                        <m:r>
                          <a:rPr kumimoji="1" lang="zh-CN" altLang="en-US" sz="1600" b="1" i="1" dirty="0" smtClean="0">
                            <a:latin typeface="Cambria Math" panose="02040503050406030204" pitchFamily="18" charset="0"/>
                          </a:rPr>
                          <m:t>现金</m:t>
                        </m:r>
                        <m:r>
                          <a:rPr kumimoji="1" lang="zh-CN" altLang="en-US" sz="1600" b="1" i="1" dirty="0">
                            <a:latin typeface="Cambria Math" panose="02040503050406030204" pitchFamily="18" charset="0"/>
                          </a:rPr>
                          <m:t>流量</m:t>
                        </m:r>
                        <m:r>
                          <a:rPr kumimoji="1" lang="zh-CN" altLang="en-US" sz="1600" b="1" i="1" dirty="0" smtClean="0">
                            <a:latin typeface="Cambria Math" panose="02040503050406030204" pitchFamily="18" charset="0"/>
                          </a:rPr>
                          <m:t>的</m:t>
                        </m:r>
                        <m:r>
                          <a:rPr kumimoji="1" lang="zh-CN" altLang="en-US" sz="1600" b="1" i="1" dirty="0">
                            <a:latin typeface="Cambria Math" panose="02040503050406030204" pitchFamily="18" charset="0"/>
                          </a:rPr>
                          <m:t>绝对值</m:t>
                        </m:r>
                      </m:num>
                      <m:den>
                        <m:r>
                          <a:rPr kumimoji="1" lang="zh-CN" altLang="en-US" sz="1600" b="1" i="1" dirty="0">
                            <a:latin typeface="Cambria Math" panose="02040503050406030204" pitchFamily="18" charset="0"/>
                          </a:rPr>
                          <m:t>出现</m:t>
                        </m:r>
                        <m:r>
                          <a:rPr kumimoji="1" lang="zh-CN" altLang="en-US" sz="1600" b="1" i="1" dirty="0" smtClean="0">
                            <a:latin typeface="Cambria Math" panose="02040503050406030204" pitchFamily="18" charset="0"/>
                          </a:rPr>
                          <m:t>正</m:t>
                        </m:r>
                        <m:r>
                          <a:rPr kumimoji="1" lang="zh-CN" altLang="en-US" sz="1600" b="1" i="1" dirty="0">
                            <a:latin typeface="Cambria Math" panose="02040503050406030204" pitchFamily="18" charset="0"/>
                          </a:rPr>
                          <m:t>值</m:t>
                        </m:r>
                        <m:r>
                          <a:rPr kumimoji="1" lang="zh-CN" altLang="en-US" sz="1600" b="1" i="1" dirty="0" smtClean="0">
                            <a:latin typeface="Cambria Math" panose="02040503050406030204" pitchFamily="18" charset="0"/>
                          </a:rPr>
                          <m:t>年份</m:t>
                        </m:r>
                        <m:r>
                          <a:rPr kumimoji="1" lang="zh-CN" altLang="en-US" sz="1600" b="1" i="1" dirty="0">
                            <a:latin typeface="Cambria Math" panose="02040503050406030204" pitchFamily="18" charset="0"/>
                          </a:rPr>
                          <m:t>的</m:t>
                        </m:r>
                        <m:r>
                          <a:rPr kumimoji="1" lang="zh-CN" altLang="en-US" sz="1600" b="1" i="1" dirty="0" smtClean="0">
                            <a:latin typeface="Cambria Math" panose="02040503050406030204" pitchFamily="18" charset="0"/>
                          </a:rPr>
                          <m:t>净</m:t>
                        </m:r>
                        <m:r>
                          <a:rPr kumimoji="1" lang="zh-CN" altLang="en-US" sz="1600" b="1" i="1" dirty="0">
                            <a:latin typeface="Cambria Math" panose="02040503050406030204" pitchFamily="18" charset="0"/>
                          </a:rPr>
                          <m:t>现金</m:t>
                        </m:r>
                        <m:r>
                          <a:rPr kumimoji="1" lang="zh-CN" altLang="en-US" sz="1600" b="1" i="1" dirty="0" smtClean="0">
                            <a:latin typeface="Cambria Math" panose="02040503050406030204" pitchFamily="18" charset="0"/>
                          </a:rPr>
                          <m:t>流量</m:t>
                        </m:r>
                      </m:den>
                    </m:f>
                  </m:oMath>
                </a14:m>
                <a:endParaRPr kumimoji="1" lang="zh-CN" altLang="en-US" sz="1600" b="1" dirty="0"/>
              </a:p>
            </p:txBody>
          </p:sp>
        </mc:Choice>
        <mc:Fallback xmlns="">
          <p:sp>
            <p:nvSpPr>
              <p:cNvPr id="22" name="文本框 21">
                <a:extLst>
                  <a:ext uri="{FF2B5EF4-FFF2-40B4-BE49-F238E27FC236}">
                    <a16:creationId xmlns:a16="http://schemas.microsoft.com/office/drawing/2014/main" id="{5EFD9BD7-2C0B-0C9C-3166-6C92DC343607}"/>
                  </a:ext>
                </a:extLst>
              </p:cNvPr>
              <p:cNvSpPr txBox="1">
                <a:spLocks noRot="1" noChangeAspect="1" noMove="1" noResize="1" noEditPoints="1" noAdjustHandles="1" noChangeArrowheads="1" noChangeShapeType="1" noTextEdit="1"/>
              </p:cNvSpPr>
              <p:nvPr/>
            </p:nvSpPr>
            <p:spPr>
              <a:xfrm>
                <a:off x="5048363" y="5895481"/>
                <a:ext cx="6885765" cy="470835"/>
              </a:xfrm>
              <a:prstGeom prst="rect">
                <a:avLst/>
              </a:prstGeom>
              <a:blipFill>
                <a:blip r:embed="rId12"/>
                <a:stretch>
                  <a:fillRect l="-1105" t="-5263" b="-15789"/>
                </a:stretch>
              </a:blipFill>
            </p:spPr>
            <p:txBody>
              <a:bodyPr/>
              <a:lstStyle/>
              <a:p>
                <a:r>
                  <a:rPr lang="zh-CN" altLang="en-US">
                    <a:noFill/>
                  </a:rPr>
                  <a:t> </a:t>
                </a:r>
              </a:p>
            </p:txBody>
          </p:sp>
        </mc:Fallback>
      </mc:AlternateContent>
    </p:spTree>
  </p:cSld>
  <p:clrMapOvr>
    <a:masterClrMapping/>
  </p:clrMapOvr>
  <p:transition spd="slow">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C20A2543-2EF6-0BC7-179C-3433F12BE8C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615E93B-20EA-8844-BD67-4271D87C9F36}" type="slidenum">
              <a:rPr kumimoji="0" lang="en-US" altLang="zh-CN" sz="1000">
                <a:solidFill>
                  <a:schemeClr val="bg2"/>
                </a:solidFill>
                <a:ea typeface="华文行楷" panose="02010800040101010101" pitchFamily="2" charset="-122"/>
              </a:rPr>
              <a:pPr>
                <a:spcBef>
                  <a:spcPct val="0"/>
                </a:spcBef>
                <a:buClrTx/>
                <a:buSzTx/>
                <a:buFontTx/>
                <a:buNone/>
              </a:pPr>
              <a:t>9</a:t>
            </a:fld>
            <a:endParaRPr kumimoji="0" lang="en-US" altLang="zh-CN" sz="1000">
              <a:solidFill>
                <a:schemeClr val="bg2"/>
              </a:solidFill>
              <a:ea typeface="华文行楷" panose="02010800040101010101" pitchFamily="2" charset="-122"/>
            </a:endParaRPr>
          </a:p>
        </p:txBody>
      </p:sp>
      <p:sp>
        <p:nvSpPr>
          <p:cNvPr id="13315" name="Rectangle 2">
            <a:extLst>
              <a:ext uri="{FF2B5EF4-FFF2-40B4-BE49-F238E27FC236}">
                <a16:creationId xmlns:a16="http://schemas.microsoft.com/office/drawing/2014/main" id="{F4BA4F26-0914-3862-E6E9-1624434DAFBA}"/>
              </a:ext>
            </a:extLst>
          </p:cNvPr>
          <p:cNvSpPr>
            <a:spLocks noGrp="1" noChangeArrowheads="1"/>
          </p:cNvSpPr>
          <p:nvPr>
            <p:ph type="title"/>
          </p:nvPr>
        </p:nvSpPr>
        <p:spPr/>
        <p:txBody>
          <a:bodyPr/>
          <a:lstStyle/>
          <a:p>
            <a:pPr eaLnBrk="1" hangingPunct="1"/>
            <a:r>
              <a:rPr lang="zh-CN" altLang="en-US"/>
              <a:t>盈利能力分析指标</a:t>
            </a:r>
          </a:p>
        </p:txBody>
      </p:sp>
      <p:sp>
        <p:nvSpPr>
          <p:cNvPr id="128027" name="Rectangle 27">
            <a:extLst>
              <a:ext uri="{FF2B5EF4-FFF2-40B4-BE49-F238E27FC236}">
                <a16:creationId xmlns:a16="http://schemas.microsoft.com/office/drawing/2014/main" id="{650AD3C3-83C0-0FD1-F69A-533FB2AE8FEA}"/>
              </a:ext>
            </a:extLst>
          </p:cNvPr>
          <p:cNvSpPr>
            <a:spLocks noChangeArrowheads="1"/>
          </p:cNvSpPr>
          <p:nvPr/>
        </p:nvSpPr>
        <p:spPr bwMode="auto">
          <a:xfrm>
            <a:off x="11644" y="1320240"/>
            <a:ext cx="3313113"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dirty="0">
                <a:latin typeface="幼圆" pitchFamily="49" charset="-122"/>
                <a:ea typeface="幼圆" pitchFamily="49" charset="-122"/>
              </a:rPr>
              <a:t>（</a:t>
            </a:r>
            <a:r>
              <a:rPr lang="en-US" altLang="zh-CN" sz="2200" b="1" dirty="0">
                <a:latin typeface="幼圆" pitchFamily="49" charset="-122"/>
                <a:ea typeface="幼圆" pitchFamily="49" charset="-122"/>
              </a:rPr>
              <a:t>3</a:t>
            </a:r>
            <a:r>
              <a:rPr lang="zh-CN" altLang="en-US" sz="2200" b="1" dirty="0">
                <a:latin typeface="幼圆" pitchFamily="49" charset="-122"/>
                <a:ea typeface="幼圆" pitchFamily="49" charset="-122"/>
              </a:rPr>
              <a:t>） 判别准则</a:t>
            </a:r>
          </a:p>
        </p:txBody>
      </p:sp>
      <p:sp>
        <p:nvSpPr>
          <p:cNvPr id="128028" name="Rectangle 28">
            <a:extLst>
              <a:ext uri="{FF2B5EF4-FFF2-40B4-BE49-F238E27FC236}">
                <a16:creationId xmlns:a16="http://schemas.microsoft.com/office/drawing/2014/main" id="{8152DEB8-EF55-9458-9F1D-9966ADA570B3}"/>
              </a:ext>
            </a:extLst>
          </p:cNvPr>
          <p:cNvSpPr>
            <a:spLocks noChangeArrowheads="1"/>
          </p:cNvSpPr>
          <p:nvPr/>
        </p:nvSpPr>
        <p:spPr bwMode="auto">
          <a:xfrm flipH="1">
            <a:off x="1534584" y="2045158"/>
            <a:ext cx="9511965" cy="1084208"/>
          </a:xfrm>
          <a:prstGeom prst="rect">
            <a:avLst/>
          </a:prstGeom>
          <a:gradFill rotWithShape="1">
            <a:gsLst>
              <a:gs pos="0">
                <a:srgbClr val="D1F4FB"/>
              </a:gs>
              <a:gs pos="100000">
                <a:srgbClr val="BFCCD3"/>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squar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lang="en-US" altLang="zh-CN" sz="2200" b="1" dirty="0">
                <a:solidFill>
                  <a:schemeClr val="tx1"/>
                </a:solidFill>
                <a:ea typeface="幼圆" pitchFamily="49" charset="-122"/>
              </a:rPr>
              <a:t>P</a:t>
            </a:r>
            <a:r>
              <a:rPr lang="en-US" altLang="zh-CN" sz="2200" b="1" baseline="-15000" dirty="0">
                <a:solidFill>
                  <a:schemeClr val="tx1"/>
                </a:solidFill>
                <a:ea typeface="幼圆" pitchFamily="49" charset="-122"/>
              </a:rPr>
              <a:t>t </a:t>
            </a:r>
            <a:r>
              <a:rPr lang="en-US" altLang="en-US" sz="2200" b="1" dirty="0">
                <a:solidFill>
                  <a:schemeClr val="tx1"/>
                </a:solidFill>
                <a:ea typeface="幼圆" pitchFamily="49" charset="-122"/>
              </a:rPr>
              <a:t>≦ </a:t>
            </a:r>
            <a:r>
              <a:rPr lang="en-US" altLang="zh-CN" sz="2200" b="1" dirty="0">
                <a:solidFill>
                  <a:schemeClr val="tx1"/>
                </a:solidFill>
                <a:ea typeface="幼圆" pitchFamily="49" charset="-122"/>
              </a:rPr>
              <a:t>P</a:t>
            </a:r>
            <a:r>
              <a:rPr lang="en-US" altLang="zh-CN" sz="2200" b="1" baseline="-15000" dirty="0">
                <a:solidFill>
                  <a:schemeClr val="tx1"/>
                </a:solidFill>
                <a:ea typeface="幼圆" pitchFamily="49" charset="-122"/>
              </a:rPr>
              <a:t>c</a:t>
            </a:r>
            <a:r>
              <a:rPr lang="zh-CN" altLang="en-US" sz="2200" b="1" dirty="0">
                <a:solidFill>
                  <a:schemeClr val="tx1"/>
                </a:solidFill>
                <a:ea typeface="幼圆" pitchFamily="49" charset="-122"/>
              </a:rPr>
              <a:t>可行；反之，不可行。</a:t>
            </a:r>
            <a:endParaRPr lang="en-US" altLang="zh-CN" sz="2200" b="1" dirty="0">
              <a:solidFill>
                <a:schemeClr val="tx1"/>
              </a:solidFill>
              <a:ea typeface="幼圆" pitchFamily="49" charset="-122"/>
            </a:endParaRPr>
          </a:p>
          <a:p>
            <a:pPr algn="just" eaLnBrk="1" hangingPunct="1">
              <a:lnSpc>
                <a:spcPct val="150000"/>
              </a:lnSpc>
              <a:spcBef>
                <a:spcPts val="600"/>
              </a:spcBef>
              <a:buClrTx/>
              <a:buSzTx/>
              <a:buFontTx/>
              <a:buNone/>
            </a:pPr>
            <a:r>
              <a:rPr lang="zh-CN" altLang="en-US" sz="2000" b="1" dirty="0">
                <a:solidFill>
                  <a:schemeClr val="tx1"/>
                </a:solidFill>
                <a:ea typeface="幼圆" pitchFamily="49" charset="-122"/>
              </a:rPr>
              <a:t>其中</a:t>
            </a:r>
            <a:r>
              <a:rPr lang="en-US" altLang="zh-CN" sz="2000" b="1" dirty="0">
                <a:solidFill>
                  <a:schemeClr val="tx1"/>
                </a:solidFill>
                <a:ea typeface="幼圆" pitchFamily="49" charset="-122"/>
              </a:rPr>
              <a:t> P</a:t>
            </a:r>
            <a:r>
              <a:rPr lang="en-US" altLang="zh-CN" sz="2000" b="1" baseline="-25000" dirty="0">
                <a:solidFill>
                  <a:schemeClr val="tx1"/>
                </a:solidFill>
                <a:ea typeface="幼圆" pitchFamily="49" charset="-122"/>
              </a:rPr>
              <a:t>c </a:t>
            </a:r>
            <a:r>
              <a:rPr lang="zh-CN" altLang="en-US" sz="2000" b="1" dirty="0">
                <a:solidFill>
                  <a:schemeClr val="tx1"/>
                </a:solidFill>
                <a:ea typeface="幼圆" pitchFamily="49" charset="-122"/>
              </a:rPr>
              <a:t>为基准投资回收期。投资回收期越短，项目抗风险能力越强。</a:t>
            </a:r>
          </a:p>
        </p:txBody>
      </p:sp>
      <p:sp>
        <p:nvSpPr>
          <p:cNvPr id="128029" name="Text Box 29">
            <a:extLst>
              <a:ext uri="{FF2B5EF4-FFF2-40B4-BE49-F238E27FC236}">
                <a16:creationId xmlns:a16="http://schemas.microsoft.com/office/drawing/2014/main" id="{A616E0FA-F440-9DCB-96DC-A3C7110254EA}"/>
              </a:ext>
            </a:extLst>
          </p:cNvPr>
          <p:cNvSpPr txBox="1">
            <a:spLocks noChangeArrowheads="1"/>
          </p:cNvSpPr>
          <p:nvPr/>
        </p:nvSpPr>
        <p:spPr bwMode="auto">
          <a:xfrm>
            <a:off x="470375" y="3448163"/>
            <a:ext cx="1871662"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200" b="1" dirty="0">
                <a:latin typeface="幼圆" pitchFamily="49" charset="-122"/>
                <a:ea typeface="幼圆" pitchFamily="49" charset="-122"/>
              </a:rPr>
              <a:t>（</a:t>
            </a:r>
            <a:r>
              <a:rPr lang="en-US" altLang="zh-CN" sz="2200" b="1" dirty="0">
                <a:latin typeface="幼圆" pitchFamily="49" charset="-122"/>
                <a:ea typeface="幼圆" pitchFamily="49" charset="-122"/>
              </a:rPr>
              <a:t>4</a:t>
            </a:r>
            <a:r>
              <a:rPr lang="zh-CN" altLang="en-US" sz="2200" b="1" dirty="0">
                <a:latin typeface="幼圆" pitchFamily="49" charset="-122"/>
                <a:ea typeface="幼圆" pitchFamily="49" charset="-122"/>
              </a:rPr>
              <a:t>） 特点</a:t>
            </a:r>
          </a:p>
        </p:txBody>
      </p:sp>
      <p:sp>
        <p:nvSpPr>
          <p:cNvPr id="128030" name="Rectangle 30">
            <a:extLst>
              <a:ext uri="{FF2B5EF4-FFF2-40B4-BE49-F238E27FC236}">
                <a16:creationId xmlns:a16="http://schemas.microsoft.com/office/drawing/2014/main" id="{6F08EB47-4B59-8516-AB0D-4DE63F537B02}"/>
              </a:ext>
            </a:extLst>
          </p:cNvPr>
          <p:cNvSpPr>
            <a:spLocks noChangeArrowheads="1"/>
          </p:cNvSpPr>
          <p:nvPr/>
        </p:nvSpPr>
        <p:spPr bwMode="auto">
          <a:xfrm>
            <a:off x="1386044" y="4101849"/>
            <a:ext cx="3529012" cy="400110"/>
          </a:xfrm>
          <a:prstGeom prst="rect">
            <a:avLst/>
          </a:prstGeom>
          <a:gradFill rotWithShape="1">
            <a:gsLst>
              <a:gs pos="0">
                <a:srgbClr val="CFCBD3">
                  <a:alpha val="50000"/>
                </a:srgbClr>
              </a:gs>
              <a:gs pos="50000">
                <a:srgbClr val="CFCBD3">
                  <a:gamma/>
                  <a:tint val="0"/>
                  <a:invGamma/>
                </a:srgbClr>
              </a:gs>
              <a:gs pos="100000">
                <a:srgbClr val="CFCBD3">
                  <a:alpha val="50000"/>
                </a:srgbClr>
              </a:gs>
            </a:gsLst>
            <a:lin ang="5400000" scaled="1"/>
          </a:gradFill>
          <a:ln>
            <a:noFill/>
          </a:ln>
          <a:effectLst/>
        </p:spPr>
        <p:txBody>
          <a:bodyPr lIns="0" tIns="0" rIns="0" bIns="0" anchor="ctr">
            <a:spAutoFit/>
          </a:bodyPr>
          <a:lstStyle/>
          <a:p>
            <a:pPr algn="ctr" eaLnBrk="1" hangingPunct="1">
              <a:defRPr/>
            </a:pPr>
            <a:r>
              <a:rPr kumimoji="1" lang="zh-CN" altLang="en-US" sz="2600" dirty="0">
                <a:solidFill>
                  <a:srgbClr val="333333"/>
                </a:solidFill>
                <a:latin typeface="+mj-ea"/>
                <a:ea typeface="+mj-ea"/>
              </a:rPr>
              <a:t>优 点</a:t>
            </a:r>
          </a:p>
        </p:txBody>
      </p:sp>
      <p:sp>
        <p:nvSpPr>
          <p:cNvPr id="128031" name="Rectangle 31">
            <a:extLst>
              <a:ext uri="{FF2B5EF4-FFF2-40B4-BE49-F238E27FC236}">
                <a16:creationId xmlns:a16="http://schemas.microsoft.com/office/drawing/2014/main" id="{92246C7A-CDAA-F308-C19A-8654A2117979}"/>
              </a:ext>
            </a:extLst>
          </p:cNvPr>
          <p:cNvSpPr>
            <a:spLocks noChangeArrowheads="1"/>
          </p:cNvSpPr>
          <p:nvPr/>
        </p:nvSpPr>
        <p:spPr bwMode="auto">
          <a:xfrm>
            <a:off x="1513078" y="4623108"/>
            <a:ext cx="3529013" cy="1655762"/>
          </a:xfrm>
          <a:prstGeom prst="rect">
            <a:avLst/>
          </a:prstGeom>
          <a:gradFill rotWithShape="1">
            <a:gsLst>
              <a:gs pos="0">
                <a:srgbClr val="FFFFFF"/>
              </a:gs>
              <a:gs pos="100000">
                <a:srgbClr val="ABDADF"/>
              </a:gs>
            </a:gsLst>
            <a:lin ang="5400000" scaled="1"/>
          </a:gra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678386"/>
                  </a:outerShdw>
                </a:effectLst>
              </a14:hiddenEffects>
            </a:ext>
          </a:extLst>
        </p:spPr>
        <p:txBody>
          <a:bodyPr lIns="0" tIns="0" rIns="0" bIns="0"/>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35000"/>
              </a:lnSpc>
              <a:spcBef>
                <a:spcPct val="0"/>
              </a:spcBef>
              <a:buClrTx/>
              <a:buSzTx/>
              <a:buFontTx/>
              <a:buNone/>
            </a:pPr>
            <a:r>
              <a:rPr lang="zh-CN" altLang="en-US" sz="2000" b="1" dirty="0">
                <a:solidFill>
                  <a:schemeClr val="tx1"/>
                </a:solidFill>
                <a:ea typeface="幼圆" pitchFamily="49" charset="-122"/>
              </a:rPr>
              <a:t>概念清晰，简单易用；可反映项目风险大小；被广泛用作项目评价的辅助性指标。</a:t>
            </a:r>
          </a:p>
        </p:txBody>
      </p:sp>
      <p:sp>
        <p:nvSpPr>
          <p:cNvPr id="128032" name="Rectangle 32">
            <a:extLst>
              <a:ext uri="{FF2B5EF4-FFF2-40B4-BE49-F238E27FC236}">
                <a16:creationId xmlns:a16="http://schemas.microsoft.com/office/drawing/2014/main" id="{9E3E8D3F-5C28-F727-B2E3-34A8ECADBE81}"/>
              </a:ext>
            </a:extLst>
          </p:cNvPr>
          <p:cNvSpPr>
            <a:spLocks noChangeArrowheads="1"/>
          </p:cNvSpPr>
          <p:nvPr/>
        </p:nvSpPr>
        <p:spPr bwMode="auto">
          <a:xfrm>
            <a:off x="6456040" y="4122731"/>
            <a:ext cx="3384550" cy="400110"/>
          </a:xfrm>
          <a:prstGeom prst="rect">
            <a:avLst/>
          </a:prstGeom>
          <a:gradFill rotWithShape="1">
            <a:gsLst>
              <a:gs pos="0">
                <a:srgbClr val="CFCBD3">
                  <a:alpha val="50000"/>
                </a:srgbClr>
              </a:gs>
              <a:gs pos="50000">
                <a:srgbClr val="CFCBD3">
                  <a:gamma/>
                  <a:tint val="0"/>
                  <a:invGamma/>
                </a:srgbClr>
              </a:gs>
              <a:gs pos="100000">
                <a:srgbClr val="CFCBD3">
                  <a:alpha val="50000"/>
                </a:srgbClr>
              </a:gs>
            </a:gsLst>
            <a:lin ang="5400000" scaled="1"/>
          </a:gradFill>
          <a:ln>
            <a:noFill/>
          </a:ln>
          <a:effectLst/>
        </p:spPr>
        <p:txBody>
          <a:bodyPr lIns="0" tIns="0" rIns="0" bIns="0" anchor="ctr">
            <a:spAutoFit/>
          </a:bodyPr>
          <a:lstStyle/>
          <a:p>
            <a:pPr algn="ctr" eaLnBrk="1" hangingPunct="1">
              <a:defRPr/>
            </a:pPr>
            <a:r>
              <a:rPr kumimoji="1" lang="zh-CN" altLang="en-US" sz="2600" dirty="0">
                <a:solidFill>
                  <a:srgbClr val="333333"/>
                </a:solidFill>
                <a:latin typeface="+mj-ea"/>
                <a:ea typeface="+mj-ea"/>
              </a:rPr>
              <a:t>缺 点</a:t>
            </a:r>
          </a:p>
        </p:txBody>
      </p:sp>
      <p:sp>
        <p:nvSpPr>
          <p:cNvPr id="128033" name="Rectangle 33">
            <a:extLst>
              <a:ext uri="{FF2B5EF4-FFF2-40B4-BE49-F238E27FC236}">
                <a16:creationId xmlns:a16="http://schemas.microsoft.com/office/drawing/2014/main" id="{B36F3030-F1D1-8EF6-F1D4-92DF853212C6}"/>
              </a:ext>
            </a:extLst>
          </p:cNvPr>
          <p:cNvSpPr>
            <a:spLocks noChangeArrowheads="1"/>
          </p:cNvSpPr>
          <p:nvPr/>
        </p:nvSpPr>
        <p:spPr bwMode="auto">
          <a:xfrm>
            <a:off x="6456040" y="4665851"/>
            <a:ext cx="3384550" cy="1655762"/>
          </a:xfrm>
          <a:prstGeom prst="rect">
            <a:avLst/>
          </a:prstGeom>
          <a:gradFill rotWithShape="1">
            <a:gsLst>
              <a:gs pos="0">
                <a:srgbClr val="FFFFFF"/>
              </a:gs>
              <a:gs pos="100000">
                <a:srgbClr val="ABDADF"/>
              </a:gs>
            </a:gsLst>
            <a:lin ang="5400000" scaled="1"/>
          </a:gra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678386"/>
                  </a:outerShdw>
                </a:effectLst>
              </a14:hiddenEffects>
            </a:ext>
          </a:extLst>
        </p:spPr>
        <p:txBody>
          <a:bodyPr lIns="0" tIns="0" rIns="0" bIns="0"/>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35000"/>
              </a:lnSpc>
              <a:spcBef>
                <a:spcPct val="0"/>
              </a:spcBef>
              <a:buClrTx/>
              <a:buSzTx/>
              <a:buFontTx/>
              <a:buNone/>
            </a:pPr>
            <a:r>
              <a:rPr lang="zh-CN" altLang="en-US" sz="2000" b="1" dirty="0">
                <a:solidFill>
                  <a:schemeClr val="tx1"/>
                </a:solidFill>
                <a:ea typeface="幼圆" pitchFamily="49" charset="-122"/>
              </a:rPr>
              <a:t>不能较全面地反映项目全貌；难以对不同方案的比较选择作出正确判断。</a:t>
            </a:r>
          </a:p>
        </p:txBody>
      </p:sp>
    </p:spTree>
  </p:cSld>
  <p:clrMapOvr>
    <a:masterClrMapping/>
  </p:clrMapOvr>
  <p:transition spd="slow">
    <p:pull dir="ru"/>
  </p:transition>
</p:sld>
</file>

<file path=ppt/theme/theme1.xml><?xml version="1.0" encoding="utf-8"?>
<a:theme xmlns:a="http://schemas.openxmlformats.org/drawingml/2006/main" name="Blends">
  <a:themeElements>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Blends">
      <a:majorFont>
        <a:latin typeface="Times New Roman"/>
        <a:ea typeface="华文行楷"/>
        <a:cs typeface=""/>
      </a:majorFont>
      <a:minorFont>
        <a:latin typeface="Times New Roman"/>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5090</TotalTime>
  <Words>4487</Words>
  <Application>Microsoft Macintosh PowerPoint</Application>
  <PresentationFormat>宽屏</PresentationFormat>
  <Paragraphs>562</Paragraphs>
  <Slides>49</Slides>
  <Notes>1</Notes>
  <HiddenSlides>0</HiddenSlides>
  <MMClips>0</MMClips>
  <ScaleCrop>false</ScaleCrop>
  <HeadingPairs>
    <vt:vector size="10"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49</vt:i4>
      </vt:variant>
      <vt:variant>
        <vt:lpstr>自定义放映</vt:lpstr>
      </vt:variant>
      <vt:variant>
        <vt:i4>12</vt:i4>
      </vt:variant>
    </vt:vector>
  </HeadingPairs>
  <TitlesOfParts>
    <vt:vector size="80" baseType="lpstr">
      <vt:lpstr>黑体</vt:lpstr>
      <vt:lpstr>华文楷体</vt:lpstr>
      <vt:lpstr>华文行楷</vt:lpstr>
      <vt:lpstr>隶书</vt:lpstr>
      <vt:lpstr>宋体</vt:lpstr>
      <vt:lpstr>宋体</vt:lpstr>
      <vt:lpstr>Microsoft YaHei</vt:lpstr>
      <vt:lpstr>幼圆</vt:lpstr>
      <vt:lpstr>Arial</vt:lpstr>
      <vt:lpstr>Cambria Math</vt:lpstr>
      <vt:lpstr>Tahoma</vt:lpstr>
      <vt:lpstr>Times New Roman</vt:lpstr>
      <vt:lpstr>Verdana</vt:lpstr>
      <vt:lpstr>Wingdings</vt:lpstr>
      <vt:lpstr>Blends</vt:lpstr>
      <vt:lpstr>Equation</vt:lpstr>
      <vt:lpstr>Microsoft 公式 3.0</vt:lpstr>
      <vt:lpstr>公式</vt:lpstr>
      <vt:lpstr>Visio</vt:lpstr>
      <vt:lpstr>经济效果评价指标</vt:lpstr>
      <vt:lpstr>PowerPoint 演示文稿</vt:lpstr>
      <vt:lpstr>经济评价指标</vt:lpstr>
      <vt:lpstr>经济评价指标</vt:lpstr>
      <vt:lpstr>经济评价指标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盈利能力分析指标</vt:lpstr>
      <vt:lpstr>偿债能力分析指标</vt:lpstr>
      <vt:lpstr>偿债能力分析指标</vt:lpstr>
      <vt:lpstr>偿债能力分析指标</vt:lpstr>
      <vt:lpstr>偿债能力分析指标</vt:lpstr>
      <vt:lpstr>偿债能力分析指标</vt:lpstr>
      <vt:lpstr>财务生存分析指标</vt:lpstr>
      <vt:lpstr>基准收益率的影响因素</vt:lpstr>
      <vt:lpstr>基准收益率的影响因素</vt:lpstr>
      <vt:lpstr>基准收益率的确定方法</vt:lpstr>
      <vt:lpstr>基准收益率的确定方法</vt:lpstr>
      <vt:lpstr>基准收益率的确定方法</vt:lpstr>
      <vt:lpstr>要求、重点与难点</vt:lpstr>
      <vt:lpstr>例题3-1</vt:lpstr>
      <vt:lpstr>例题3-2</vt:lpstr>
      <vt:lpstr>例题3-3</vt:lpstr>
      <vt:lpstr>例题3-4</vt:lpstr>
      <vt:lpstr>例题3-5</vt:lpstr>
      <vt:lpstr>例题3-6</vt:lpstr>
      <vt:lpstr>例题3-7</vt:lpstr>
      <vt:lpstr>例题3-8</vt:lpstr>
      <vt:lpstr>例题3-9</vt:lpstr>
      <vt:lpstr>例题3-10</vt:lpstr>
      <vt:lpstr>例题3-11</vt:lpstr>
      <vt:lpstr>部分基准收益率</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Leopold Becher</cp:lastModifiedBy>
  <cp:revision>182</cp:revision>
  <dcterms:created xsi:type="dcterms:W3CDTF">2012-06-03T15:13:08Z</dcterms:created>
  <dcterms:modified xsi:type="dcterms:W3CDTF">2024-09-27T12:11:03Z</dcterms:modified>
</cp:coreProperties>
</file>