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7"/>
  </p:notesMasterIdLst>
  <p:handoutMasterIdLst>
    <p:handoutMasterId r:id="rId64"/>
  </p:handoutMasterIdLst>
  <p:sldIdLst>
    <p:sldId id="256" r:id="rId3"/>
    <p:sldId id="258" r:id="rId4"/>
    <p:sldId id="409" r:id="rId5"/>
    <p:sldId id="337" r:id="rId6"/>
    <p:sldId id="413" r:id="rId7"/>
    <p:sldId id="414" r:id="rId8"/>
    <p:sldId id="417" r:id="rId9"/>
    <p:sldId id="415" r:id="rId10"/>
    <p:sldId id="418" r:id="rId11"/>
    <p:sldId id="419" r:id="rId12"/>
    <p:sldId id="424" r:id="rId13"/>
    <p:sldId id="425" r:id="rId14"/>
    <p:sldId id="436" r:id="rId15"/>
    <p:sldId id="431" r:id="rId16"/>
    <p:sldId id="435" r:id="rId17"/>
    <p:sldId id="440" r:id="rId18"/>
    <p:sldId id="441" r:id="rId19"/>
    <p:sldId id="442" r:id="rId20"/>
    <p:sldId id="449" r:id="rId21"/>
    <p:sldId id="450" r:id="rId22"/>
    <p:sldId id="461" r:id="rId23"/>
    <p:sldId id="462" r:id="rId24"/>
    <p:sldId id="463" r:id="rId25"/>
    <p:sldId id="464" r:id="rId26"/>
    <p:sldId id="472" r:id="rId27"/>
    <p:sldId id="473" r:id="rId28"/>
    <p:sldId id="474" r:id="rId29"/>
    <p:sldId id="480" r:id="rId30"/>
    <p:sldId id="339" r:id="rId31"/>
    <p:sldId id="340" r:id="rId32"/>
    <p:sldId id="410" r:id="rId33"/>
    <p:sldId id="411" r:id="rId34"/>
    <p:sldId id="420" r:id="rId35"/>
    <p:sldId id="421" r:id="rId36"/>
    <p:sldId id="422" r:id="rId38"/>
    <p:sldId id="427" r:id="rId39"/>
    <p:sldId id="426" r:id="rId40"/>
    <p:sldId id="432" r:id="rId41"/>
    <p:sldId id="479" r:id="rId42"/>
    <p:sldId id="478" r:id="rId43"/>
    <p:sldId id="430" r:id="rId44"/>
    <p:sldId id="439" r:id="rId45"/>
    <p:sldId id="434" r:id="rId46"/>
    <p:sldId id="443" r:id="rId47"/>
    <p:sldId id="437" r:id="rId48"/>
    <p:sldId id="438" r:id="rId49"/>
    <p:sldId id="444" r:id="rId50"/>
    <p:sldId id="445" r:id="rId51"/>
    <p:sldId id="446" r:id="rId52"/>
    <p:sldId id="447" r:id="rId53"/>
    <p:sldId id="448" r:id="rId54"/>
    <p:sldId id="451" r:id="rId55"/>
    <p:sldId id="466" r:id="rId56"/>
    <p:sldId id="467" r:id="rId57"/>
    <p:sldId id="468" r:id="rId58"/>
    <p:sldId id="469" r:id="rId59"/>
    <p:sldId id="470" r:id="rId60"/>
    <p:sldId id="471" r:id="rId61"/>
    <p:sldId id="476" r:id="rId62"/>
    <p:sldId id="477" r:id="rId63"/>
  </p:sldIdLst>
  <p:sldSz cx="9144000" cy="6858000" type="screen4x3"/>
  <p:notesSz cx="6858000" cy="9144000"/>
  <p:custShowLst>
    <p:custShow name="习题5-1" id="0">
      <p:sldLst>
        <p:sld r:id="rId31"/>
        <p:sld r:id="rId32"/>
        <p:sld r:id="rId33"/>
        <p:sld r:id="rId34"/>
      </p:sldLst>
    </p:custShow>
    <p:custShow name="习题5-2" id="1">
      <p:sldLst>
        <p:sld r:id="rId35"/>
        <p:sld r:id="rId36"/>
      </p:sldLst>
    </p:custShow>
    <p:custShow name="习题5-3" id="2">
      <p:sldLst>
        <p:sld r:id="rId38"/>
        <p:sld r:id="rId39"/>
      </p:sldLst>
    </p:custShow>
    <p:custShow name="习题5-4" id="3">
      <p:sldLst>
        <p:sld r:id="rId40"/>
        <p:sld r:id="rId42"/>
      </p:sldLst>
    </p:custShow>
    <p:custShow name="习题5-5" id="4">
      <p:sldLst>
        <p:sld r:id="rId43"/>
        <p:sld r:id="rId44"/>
      </p:sldLst>
    </p:custShow>
    <p:custShow name="习题5-6" id="5">
      <p:sldLst>
        <p:sld r:id="rId41"/>
      </p:sldLst>
    </p:custShow>
    <p:custShow name="习题5-7" id="6">
      <p:sldLst>
        <p:sld r:id="rId45"/>
        <p:sld r:id="rId46"/>
      </p:sldLst>
    </p:custShow>
    <p:custShow name="习题5-8、5-9" id="7">
      <p:sldLst>
        <p:sld r:id="rId47"/>
        <p:sld r:id="rId48"/>
        <p:sld r:id="rId49"/>
        <p:sld r:id="rId50"/>
        <p:sld r:id="rId51"/>
      </p:sldLst>
    </p:custShow>
    <p:custShow name="习题5-10" id="8">
      <p:sldLst>
        <p:sld r:id="rId52"/>
        <p:sld r:id="rId53"/>
      </p:sldLst>
    </p:custShow>
    <p:custShow name="习题5-11" id="9">
      <p:sldLst>
        <p:sld r:id="rId53"/>
        <p:sld r:id="rId54"/>
      </p:sldLst>
    </p:custShow>
    <p:custShow name="习题5-12" id="10">
      <p:sldLst>
        <p:sld r:id="rId56"/>
        <p:sld r:id="rId57"/>
        <p:sld r:id="rId58"/>
      </p:sldLst>
    </p:custShow>
    <p:custShow name="习题5-13" id="11">
      <p:sldLst>
        <p:sld r:id="rId59"/>
        <p:sld r:id="rId60"/>
        <p:sld r:id="rId61"/>
      </p:sldLst>
    </p:custShow>
    <p:custShow name="习题5-14" id="12">
      <p:sldLst>
        <p:sld r:id="rId62"/>
        <p:sld r:id="rId63"/>
      </p:sldLst>
    </p:custShow>
  </p:custShowLst>
  <p:defaultTextStyle>
    <a:defPPr>
      <a:defRPr lang="zh-CN"/>
    </a:defPPr>
    <a:lvl1pPr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890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00" autoAdjust="0"/>
    <p:restoredTop sz="94694" autoAdjust="0"/>
  </p:normalViewPr>
  <p:slideViewPr>
    <p:cSldViewPr showGuides="1">
      <p:cViewPr varScale="1">
        <p:scale>
          <a:sx n="121" d="100"/>
          <a:sy n="121" d="100"/>
        </p:scale>
        <p:origin x="145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7" d="100"/>
          <a:sy n="77" d="100"/>
        </p:scale>
        <p:origin x="-1476" y="-96"/>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handoutMaster" Target="handoutMasters/handoutMaster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notesMaster" Target="notesMasters/notesMaster1.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488DC03-13DB-BB42-9E1B-7F8B293DBB46}" type="doc">
      <dgm:prSet loTypeId="urn:microsoft.com/office/officeart/2005/8/layout/orgChart1" loCatId="hierarchy" qsTypeId="urn:microsoft.com/office/officeart/2005/8/quickstyle/simple1" qsCatId="simple" csTypeId="urn:microsoft.com/office/officeart/2005/8/colors/accent1_2" csCatId="accent1"/>
      <dgm:spPr/>
    </dgm:pt>
    <dgm:pt modelId="{ABB4AED8-9DCF-BF40-9672-FCBF51837D00}">
      <dgm:prSet/>
      <dgm:spPr/>
      <dgm:t>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相关方案</a:t>
          </a:r>
        </a:p>
      </dgm:t>
    </dgm:pt>
    <dgm:pt modelId="{886C5F0C-AAF5-5C44-A40E-5AFA60B7A2DA}" cxnId="{FD7D8E5B-B12A-AF4C-AAE6-B4A6C95B4C90}" type="parTrans">
      <dgm:prSet/>
      <dgm:spPr/>
    </dgm:pt>
    <dgm:pt modelId="{58C6BDD4-7908-634F-B52A-88D587BA4015}" cxnId="{FD7D8E5B-B12A-AF4C-AAE6-B4A6C95B4C90}" type="sibTrans">
      <dgm:prSet/>
      <dgm:spPr/>
    </dgm:pt>
    <dgm:pt modelId="{0BBC319E-C8E9-2D45-9BF4-8ECAF4A08C24}">
      <dgm:prSet/>
      <dgm:spPr/>
      <dgm:t>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现金流量</a:t>
          </a: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相关型</a:t>
          </a:r>
        </a:p>
      </dgm:t>
    </dgm:pt>
    <dgm:pt modelId="{F7B20F09-6D8B-974E-9ABC-0DB07CEFBD79}" cxnId="{251452D1-8DCA-8B4F-99CB-65EC12768D22}" type="parTrans">
      <dgm:prSet/>
      <dgm:spPr/>
    </dgm:pt>
    <dgm:pt modelId="{57A9AE92-DF0F-8544-B0F3-B97C356474FE}" cxnId="{251452D1-8DCA-8B4F-99CB-65EC12768D22}" type="sibTrans">
      <dgm:prSet/>
      <dgm:spPr/>
    </dgm:pt>
    <dgm:pt modelId="{21255C87-4257-BA49-A053-FD30959E6C00}">
      <dgm:prSet/>
      <dgm:spPr/>
      <dgm:t>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资金有限</a:t>
          </a: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相关型</a:t>
          </a:r>
        </a:p>
      </dgm:t>
    </dgm:pt>
    <dgm:pt modelId="{09E21FA3-3C11-4846-8876-1A21BD3CF56A}" cxnId="{666529F4-DDDB-3049-B99B-7E731EE51CA6}" type="parTrans">
      <dgm:prSet/>
      <dgm:spPr/>
    </dgm:pt>
    <dgm:pt modelId="{BC42F3CA-9ED4-594C-9903-BA9F13F22E33}" cxnId="{666529F4-DDDB-3049-B99B-7E731EE51CA6}" type="sibTrans">
      <dgm:prSet/>
      <dgm:spPr/>
    </dgm:pt>
    <dgm:pt modelId="{E5603A79-58FC-8244-A050-ACB98B69A2B6}">
      <dgm:prSet/>
      <dgm:spPr/>
      <dgm:t>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混合型</a:t>
          </a:r>
        </a:p>
      </dgm:t>
    </dgm:pt>
    <dgm:pt modelId="{5D0E1977-2B55-1642-868F-DBCCF60BBE4E}" cxnId="{14A1093A-953B-BE42-ADA1-3F7F3CD2E7CD}" type="parTrans">
      <dgm:prSet/>
      <dgm:spPr/>
    </dgm:pt>
    <dgm:pt modelId="{A40BF714-80CF-BD4D-A17A-006AFF46DF40}" cxnId="{14A1093A-953B-BE42-ADA1-3F7F3CD2E7CD}" type="sibTrans">
      <dgm:prSet/>
      <dgm:spPr/>
    </dgm:pt>
    <dgm:pt modelId="{56A1BF58-6E7F-BE48-8B11-18D40444DE3F}" type="pres">
      <dgm:prSet presAssocID="{5488DC03-13DB-BB42-9E1B-7F8B293DBB46}" presName="hierChild1" presStyleCnt="0">
        <dgm:presLayoutVars>
          <dgm:orgChart val="1"/>
          <dgm:chPref val="1"/>
          <dgm:dir/>
          <dgm:animOne val="branch"/>
          <dgm:animLvl val="lvl"/>
          <dgm:resizeHandles/>
        </dgm:presLayoutVars>
      </dgm:prSet>
      <dgm:spPr/>
    </dgm:pt>
    <dgm:pt modelId="{5DAD10AD-C2A1-A64C-9559-BADBDA0D9F56}" type="pres">
      <dgm:prSet presAssocID="{ABB4AED8-9DCF-BF40-9672-FCBF51837D00}" presName="hierRoot1" presStyleCnt="0">
        <dgm:presLayoutVars>
          <dgm:hierBranch/>
        </dgm:presLayoutVars>
      </dgm:prSet>
      <dgm:spPr/>
    </dgm:pt>
    <dgm:pt modelId="{07C99106-0B7C-0F4A-B7BC-C215D8234842}" type="pres">
      <dgm:prSet presAssocID="{ABB4AED8-9DCF-BF40-9672-FCBF51837D00}" presName="rootComposite1" presStyleCnt="0"/>
      <dgm:spPr/>
    </dgm:pt>
    <dgm:pt modelId="{E0B95D2C-B5A1-B048-BB3E-4D1689FFAF18}" type="pres">
      <dgm:prSet presAssocID="{ABB4AED8-9DCF-BF40-9672-FCBF51837D00}" presName="rootText1" presStyleLbl="node0" presStyleIdx="0" presStyleCnt="1">
        <dgm:presLayoutVars>
          <dgm:chPref val="3"/>
        </dgm:presLayoutVars>
      </dgm:prSet>
      <dgm:spPr/>
    </dgm:pt>
    <dgm:pt modelId="{B579435E-9775-6C4C-BB17-D8EDE1D2FB92}" type="pres">
      <dgm:prSet presAssocID="{ABB4AED8-9DCF-BF40-9672-FCBF51837D00}" presName="rootConnector1" presStyleLbl="node1" presStyleIdx="0" presStyleCnt="0"/>
      <dgm:spPr/>
    </dgm:pt>
    <dgm:pt modelId="{1C055381-5612-EC40-AD31-993746520DBB}" type="pres">
      <dgm:prSet presAssocID="{ABB4AED8-9DCF-BF40-9672-FCBF51837D00}" presName="hierChild2" presStyleCnt="0"/>
      <dgm:spPr/>
    </dgm:pt>
    <dgm:pt modelId="{574A669A-04E3-E94F-B96F-8F93488EF3F1}" type="pres">
      <dgm:prSet presAssocID="{F7B20F09-6D8B-974E-9ABC-0DB07CEFBD79}" presName="Name35" presStyleLbl="parChTrans1D2" presStyleIdx="0" presStyleCnt="3"/>
      <dgm:spPr/>
    </dgm:pt>
    <dgm:pt modelId="{ADA37196-CD62-054C-B6B8-041A829E1260}" type="pres">
      <dgm:prSet presAssocID="{0BBC319E-C8E9-2D45-9BF4-8ECAF4A08C24}" presName="hierRoot2" presStyleCnt="0">
        <dgm:presLayoutVars>
          <dgm:hierBranch/>
        </dgm:presLayoutVars>
      </dgm:prSet>
      <dgm:spPr/>
    </dgm:pt>
    <dgm:pt modelId="{AE8038C4-78AB-BC41-A1FA-18C40A9533E7}" type="pres">
      <dgm:prSet presAssocID="{0BBC319E-C8E9-2D45-9BF4-8ECAF4A08C24}" presName="rootComposite" presStyleCnt="0"/>
      <dgm:spPr/>
    </dgm:pt>
    <dgm:pt modelId="{FDED57E3-92FB-EF41-9901-A2C59BCE08B2}" type="pres">
      <dgm:prSet presAssocID="{0BBC319E-C8E9-2D45-9BF4-8ECAF4A08C24}" presName="rootText" presStyleLbl="node2" presStyleIdx="0" presStyleCnt="3">
        <dgm:presLayoutVars>
          <dgm:chPref val="3"/>
        </dgm:presLayoutVars>
      </dgm:prSet>
      <dgm:spPr/>
    </dgm:pt>
    <dgm:pt modelId="{EBA92A94-C1D0-E34E-B942-BF3724F194ED}" type="pres">
      <dgm:prSet presAssocID="{0BBC319E-C8E9-2D45-9BF4-8ECAF4A08C24}" presName="rootConnector" presStyleLbl="node2" presStyleIdx="0" presStyleCnt="3"/>
      <dgm:spPr/>
    </dgm:pt>
    <dgm:pt modelId="{FE183720-4EAD-9144-9E1C-6695B417A686}" type="pres">
      <dgm:prSet presAssocID="{0BBC319E-C8E9-2D45-9BF4-8ECAF4A08C24}" presName="hierChild4" presStyleCnt="0"/>
      <dgm:spPr/>
    </dgm:pt>
    <dgm:pt modelId="{5C94F142-0730-0B4E-9B50-1B064D5AB472}" type="pres">
      <dgm:prSet presAssocID="{0BBC319E-C8E9-2D45-9BF4-8ECAF4A08C24}" presName="hierChild5" presStyleCnt="0"/>
      <dgm:spPr/>
    </dgm:pt>
    <dgm:pt modelId="{8F1EF5BB-DCC2-F04E-A8D3-7C0FFC2E5D30}" type="pres">
      <dgm:prSet presAssocID="{09E21FA3-3C11-4846-8876-1A21BD3CF56A}" presName="Name35" presStyleLbl="parChTrans1D2" presStyleIdx="1" presStyleCnt="3"/>
      <dgm:spPr/>
    </dgm:pt>
    <dgm:pt modelId="{B9760B8E-AE40-2245-A43E-932DA6CF76B3}" type="pres">
      <dgm:prSet presAssocID="{21255C87-4257-BA49-A053-FD30959E6C00}" presName="hierRoot2" presStyleCnt="0">
        <dgm:presLayoutVars>
          <dgm:hierBranch/>
        </dgm:presLayoutVars>
      </dgm:prSet>
      <dgm:spPr/>
    </dgm:pt>
    <dgm:pt modelId="{AC812D56-8E2B-B247-BEB3-E0BB91DC8989}" type="pres">
      <dgm:prSet presAssocID="{21255C87-4257-BA49-A053-FD30959E6C00}" presName="rootComposite" presStyleCnt="0"/>
      <dgm:spPr/>
    </dgm:pt>
    <dgm:pt modelId="{41E0E343-DD58-5641-A46F-A6814C028C46}" type="pres">
      <dgm:prSet presAssocID="{21255C87-4257-BA49-A053-FD30959E6C00}" presName="rootText" presStyleLbl="node2" presStyleIdx="1" presStyleCnt="3">
        <dgm:presLayoutVars>
          <dgm:chPref val="3"/>
        </dgm:presLayoutVars>
      </dgm:prSet>
      <dgm:spPr/>
    </dgm:pt>
    <dgm:pt modelId="{C23BF846-8DEC-E04C-9D3A-8461879EECD3}" type="pres">
      <dgm:prSet presAssocID="{21255C87-4257-BA49-A053-FD30959E6C00}" presName="rootConnector" presStyleLbl="node2" presStyleIdx="1" presStyleCnt="3"/>
      <dgm:spPr/>
    </dgm:pt>
    <dgm:pt modelId="{750E781F-F00E-4B4A-BE84-E2C37985D7D8}" type="pres">
      <dgm:prSet presAssocID="{21255C87-4257-BA49-A053-FD30959E6C00}" presName="hierChild4" presStyleCnt="0"/>
      <dgm:spPr/>
    </dgm:pt>
    <dgm:pt modelId="{DBEE4AE3-1D4A-7642-B261-AD7DF3BD6F78}" type="pres">
      <dgm:prSet presAssocID="{21255C87-4257-BA49-A053-FD30959E6C00}" presName="hierChild5" presStyleCnt="0"/>
      <dgm:spPr/>
    </dgm:pt>
    <dgm:pt modelId="{97ADA7E0-88D1-FF4D-A13C-6A76DE0579EB}" type="pres">
      <dgm:prSet presAssocID="{5D0E1977-2B55-1642-868F-DBCCF60BBE4E}" presName="Name35" presStyleLbl="parChTrans1D2" presStyleIdx="2" presStyleCnt="3"/>
      <dgm:spPr/>
    </dgm:pt>
    <dgm:pt modelId="{A4713EC1-69B5-B846-86F9-6B5FA443031A}" type="pres">
      <dgm:prSet presAssocID="{E5603A79-58FC-8244-A050-ACB98B69A2B6}" presName="hierRoot2" presStyleCnt="0">
        <dgm:presLayoutVars>
          <dgm:hierBranch/>
        </dgm:presLayoutVars>
      </dgm:prSet>
      <dgm:spPr/>
    </dgm:pt>
    <dgm:pt modelId="{BC37ADC4-6B6E-814A-996E-7E55B7E2D3ED}" type="pres">
      <dgm:prSet presAssocID="{E5603A79-58FC-8244-A050-ACB98B69A2B6}" presName="rootComposite" presStyleCnt="0"/>
      <dgm:spPr/>
    </dgm:pt>
    <dgm:pt modelId="{B95287DA-CB36-EA41-8D61-BE82FBD1784A}" type="pres">
      <dgm:prSet presAssocID="{E5603A79-58FC-8244-A050-ACB98B69A2B6}" presName="rootText" presStyleLbl="node2" presStyleIdx="2" presStyleCnt="3">
        <dgm:presLayoutVars>
          <dgm:chPref val="3"/>
        </dgm:presLayoutVars>
      </dgm:prSet>
      <dgm:spPr/>
    </dgm:pt>
    <dgm:pt modelId="{28EB4FB3-987F-A24B-96DC-7072685253EF}" type="pres">
      <dgm:prSet presAssocID="{E5603A79-58FC-8244-A050-ACB98B69A2B6}" presName="rootConnector" presStyleLbl="node2" presStyleIdx="2" presStyleCnt="3"/>
      <dgm:spPr/>
    </dgm:pt>
    <dgm:pt modelId="{3917C3C0-0444-F448-8C47-D56948C5F973}" type="pres">
      <dgm:prSet presAssocID="{E5603A79-58FC-8244-A050-ACB98B69A2B6}" presName="hierChild4" presStyleCnt="0"/>
      <dgm:spPr/>
    </dgm:pt>
    <dgm:pt modelId="{17B95993-F881-FE4A-AA86-47AB5348FABA}" type="pres">
      <dgm:prSet presAssocID="{E5603A79-58FC-8244-A050-ACB98B69A2B6}" presName="hierChild5" presStyleCnt="0"/>
      <dgm:spPr/>
    </dgm:pt>
    <dgm:pt modelId="{BDFF1B15-40E3-A448-9D49-08280524A681}" type="pres">
      <dgm:prSet presAssocID="{ABB4AED8-9DCF-BF40-9672-FCBF51837D00}" presName="hierChild3" presStyleCnt="0"/>
      <dgm:spPr/>
    </dgm:pt>
  </dgm:ptLst>
  <dgm:cxnLst>
    <dgm:cxn modelId="{C8BB5C05-2FAF-574B-8E3B-DE83BA1EDDCA}" type="presOf" srcId="{21255C87-4257-BA49-A053-FD30959E6C00}" destId="{41E0E343-DD58-5641-A46F-A6814C028C46}" srcOrd="0" destOrd="0" presId="urn:microsoft.com/office/officeart/2005/8/layout/orgChart1"/>
    <dgm:cxn modelId="{9E9B1B15-0AA6-8B4B-92EB-FFDF17485786}" type="presOf" srcId="{E5603A79-58FC-8244-A050-ACB98B69A2B6}" destId="{B95287DA-CB36-EA41-8D61-BE82FBD1784A}" srcOrd="0" destOrd="0" presId="urn:microsoft.com/office/officeart/2005/8/layout/orgChart1"/>
    <dgm:cxn modelId="{F858D423-3F3D-DC44-BF7A-8A56075372C8}" type="presOf" srcId="{ABB4AED8-9DCF-BF40-9672-FCBF51837D00}" destId="{E0B95D2C-B5A1-B048-BB3E-4D1689FFAF18}" srcOrd="0" destOrd="0" presId="urn:microsoft.com/office/officeart/2005/8/layout/orgChart1"/>
    <dgm:cxn modelId="{EF605631-147B-114A-A0D0-4171AB59509F}" type="presOf" srcId="{0BBC319E-C8E9-2D45-9BF4-8ECAF4A08C24}" destId="{FDED57E3-92FB-EF41-9901-A2C59BCE08B2}" srcOrd="0" destOrd="0" presId="urn:microsoft.com/office/officeart/2005/8/layout/orgChart1"/>
    <dgm:cxn modelId="{B9C4D033-EA67-C348-B032-7517BDAA91E6}" type="presOf" srcId="{0BBC319E-C8E9-2D45-9BF4-8ECAF4A08C24}" destId="{EBA92A94-C1D0-E34E-B942-BF3724F194ED}" srcOrd="1" destOrd="0" presId="urn:microsoft.com/office/officeart/2005/8/layout/orgChart1"/>
    <dgm:cxn modelId="{14A1093A-953B-BE42-ADA1-3F7F3CD2E7CD}" srcId="{ABB4AED8-9DCF-BF40-9672-FCBF51837D00}" destId="{E5603A79-58FC-8244-A050-ACB98B69A2B6}" srcOrd="2" destOrd="0" parTransId="{5D0E1977-2B55-1642-868F-DBCCF60BBE4E}" sibTransId="{A40BF714-80CF-BD4D-A17A-006AFF46DF40}"/>
    <dgm:cxn modelId="{07AEAD3B-D432-414D-8BAA-2BFDB3BC8C60}" type="presOf" srcId="{E5603A79-58FC-8244-A050-ACB98B69A2B6}" destId="{28EB4FB3-987F-A24B-96DC-7072685253EF}" srcOrd="1" destOrd="0" presId="urn:microsoft.com/office/officeart/2005/8/layout/orgChart1"/>
    <dgm:cxn modelId="{FD7D8E5B-B12A-AF4C-AAE6-B4A6C95B4C90}" srcId="{5488DC03-13DB-BB42-9E1B-7F8B293DBB46}" destId="{ABB4AED8-9DCF-BF40-9672-FCBF51837D00}" srcOrd="0" destOrd="0" parTransId="{886C5F0C-AAF5-5C44-A40E-5AFA60B7A2DA}" sibTransId="{58C6BDD4-7908-634F-B52A-88D587BA4015}"/>
    <dgm:cxn modelId="{940C6F6A-5BF1-8844-A2B3-574C8BBCF8F2}" type="presOf" srcId="{09E21FA3-3C11-4846-8876-1A21BD3CF56A}" destId="{8F1EF5BB-DCC2-F04E-A8D3-7C0FFC2E5D30}" srcOrd="0" destOrd="0" presId="urn:microsoft.com/office/officeart/2005/8/layout/orgChart1"/>
    <dgm:cxn modelId="{5CF29274-3CD3-4645-BCF4-F7D711F2C805}" type="presOf" srcId="{21255C87-4257-BA49-A053-FD30959E6C00}" destId="{C23BF846-8DEC-E04C-9D3A-8461879EECD3}" srcOrd="1" destOrd="0" presId="urn:microsoft.com/office/officeart/2005/8/layout/orgChart1"/>
    <dgm:cxn modelId="{842BF97A-CBB2-494A-AC75-4DFDA972A218}" type="presOf" srcId="{5488DC03-13DB-BB42-9E1B-7F8B293DBB46}" destId="{56A1BF58-6E7F-BE48-8B11-18D40444DE3F}" srcOrd="0" destOrd="0" presId="urn:microsoft.com/office/officeart/2005/8/layout/orgChart1"/>
    <dgm:cxn modelId="{17D8E0C3-2749-C442-8D64-530012939874}" type="presOf" srcId="{F7B20F09-6D8B-974E-9ABC-0DB07CEFBD79}" destId="{574A669A-04E3-E94F-B96F-8F93488EF3F1}" srcOrd="0" destOrd="0" presId="urn:microsoft.com/office/officeart/2005/8/layout/orgChart1"/>
    <dgm:cxn modelId="{251452D1-8DCA-8B4F-99CB-65EC12768D22}" srcId="{ABB4AED8-9DCF-BF40-9672-FCBF51837D00}" destId="{0BBC319E-C8E9-2D45-9BF4-8ECAF4A08C24}" srcOrd="0" destOrd="0" parTransId="{F7B20F09-6D8B-974E-9ABC-0DB07CEFBD79}" sibTransId="{57A9AE92-DF0F-8544-B0F3-B97C356474FE}"/>
    <dgm:cxn modelId="{CA51D8ED-AD77-8A49-8127-1B08E76CEADA}" type="presOf" srcId="{5D0E1977-2B55-1642-868F-DBCCF60BBE4E}" destId="{97ADA7E0-88D1-FF4D-A13C-6A76DE0579EB}" srcOrd="0" destOrd="0" presId="urn:microsoft.com/office/officeart/2005/8/layout/orgChart1"/>
    <dgm:cxn modelId="{FF1AD9F2-CBE9-4247-8767-3EB031F56BDA}" type="presOf" srcId="{ABB4AED8-9DCF-BF40-9672-FCBF51837D00}" destId="{B579435E-9775-6C4C-BB17-D8EDE1D2FB92}" srcOrd="1" destOrd="0" presId="urn:microsoft.com/office/officeart/2005/8/layout/orgChart1"/>
    <dgm:cxn modelId="{666529F4-DDDB-3049-B99B-7E731EE51CA6}" srcId="{ABB4AED8-9DCF-BF40-9672-FCBF51837D00}" destId="{21255C87-4257-BA49-A053-FD30959E6C00}" srcOrd="1" destOrd="0" parTransId="{09E21FA3-3C11-4846-8876-1A21BD3CF56A}" sibTransId="{BC42F3CA-9ED4-594C-9903-BA9F13F22E33}"/>
    <dgm:cxn modelId="{E4B455FB-200C-4A4B-B557-C65E79AD4C5E}" type="presParOf" srcId="{56A1BF58-6E7F-BE48-8B11-18D40444DE3F}" destId="{5DAD10AD-C2A1-A64C-9559-BADBDA0D9F56}" srcOrd="0" destOrd="0" presId="urn:microsoft.com/office/officeart/2005/8/layout/orgChart1"/>
    <dgm:cxn modelId="{FA0709A1-21D9-1B40-9D81-CAD6589E1BD4}" type="presParOf" srcId="{5DAD10AD-C2A1-A64C-9559-BADBDA0D9F56}" destId="{07C99106-0B7C-0F4A-B7BC-C215D8234842}" srcOrd="0" destOrd="0" presId="urn:microsoft.com/office/officeart/2005/8/layout/orgChart1"/>
    <dgm:cxn modelId="{4BA14510-2A34-9B48-AE0C-879AAE93494F}" type="presParOf" srcId="{07C99106-0B7C-0F4A-B7BC-C215D8234842}" destId="{E0B95D2C-B5A1-B048-BB3E-4D1689FFAF18}" srcOrd="0" destOrd="0" presId="urn:microsoft.com/office/officeart/2005/8/layout/orgChart1"/>
    <dgm:cxn modelId="{7B67EE9D-33C8-8C48-BAFA-C93C4AD797B9}" type="presParOf" srcId="{07C99106-0B7C-0F4A-B7BC-C215D8234842}" destId="{B579435E-9775-6C4C-BB17-D8EDE1D2FB92}" srcOrd="1" destOrd="0" presId="urn:microsoft.com/office/officeart/2005/8/layout/orgChart1"/>
    <dgm:cxn modelId="{DAEE24FE-50DC-374D-9411-7C365FE5E7CC}" type="presParOf" srcId="{5DAD10AD-C2A1-A64C-9559-BADBDA0D9F56}" destId="{1C055381-5612-EC40-AD31-993746520DBB}" srcOrd="1" destOrd="0" presId="urn:microsoft.com/office/officeart/2005/8/layout/orgChart1"/>
    <dgm:cxn modelId="{BB8AA265-A7BE-FE40-9F12-353293774E87}" type="presParOf" srcId="{1C055381-5612-EC40-AD31-993746520DBB}" destId="{574A669A-04E3-E94F-B96F-8F93488EF3F1}" srcOrd="0" destOrd="0" presId="urn:microsoft.com/office/officeart/2005/8/layout/orgChart1"/>
    <dgm:cxn modelId="{01775BE7-5BA1-294E-866A-A1F44905C6EB}" type="presParOf" srcId="{1C055381-5612-EC40-AD31-993746520DBB}" destId="{ADA37196-CD62-054C-B6B8-041A829E1260}" srcOrd="1" destOrd="0" presId="urn:microsoft.com/office/officeart/2005/8/layout/orgChart1"/>
    <dgm:cxn modelId="{2F948835-1B2A-C14B-8064-FCF46127EE9B}" type="presParOf" srcId="{ADA37196-CD62-054C-B6B8-041A829E1260}" destId="{AE8038C4-78AB-BC41-A1FA-18C40A9533E7}" srcOrd="0" destOrd="0" presId="urn:microsoft.com/office/officeart/2005/8/layout/orgChart1"/>
    <dgm:cxn modelId="{72522CD1-564B-F64C-A808-E160822D3809}" type="presParOf" srcId="{AE8038C4-78AB-BC41-A1FA-18C40A9533E7}" destId="{FDED57E3-92FB-EF41-9901-A2C59BCE08B2}" srcOrd="0" destOrd="0" presId="urn:microsoft.com/office/officeart/2005/8/layout/orgChart1"/>
    <dgm:cxn modelId="{5FAE1767-82CB-F24D-A12E-C4CC25C9C01F}" type="presParOf" srcId="{AE8038C4-78AB-BC41-A1FA-18C40A9533E7}" destId="{EBA92A94-C1D0-E34E-B942-BF3724F194ED}" srcOrd="1" destOrd="0" presId="urn:microsoft.com/office/officeart/2005/8/layout/orgChart1"/>
    <dgm:cxn modelId="{BC75B6A3-024F-EF4A-B073-E039A5F55233}" type="presParOf" srcId="{ADA37196-CD62-054C-B6B8-041A829E1260}" destId="{FE183720-4EAD-9144-9E1C-6695B417A686}" srcOrd="1" destOrd="0" presId="urn:microsoft.com/office/officeart/2005/8/layout/orgChart1"/>
    <dgm:cxn modelId="{8B32005B-E34B-6F4C-B244-058C5AC6C2D7}" type="presParOf" srcId="{ADA37196-CD62-054C-B6B8-041A829E1260}" destId="{5C94F142-0730-0B4E-9B50-1B064D5AB472}" srcOrd="2" destOrd="0" presId="urn:microsoft.com/office/officeart/2005/8/layout/orgChart1"/>
    <dgm:cxn modelId="{DB9CD39D-AA11-044F-8DB2-6BA87B19A91A}" type="presParOf" srcId="{1C055381-5612-EC40-AD31-993746520DBB}" destId="{8F1EF5BB-DCC2-F04E-A8D3-7C0FFC2E5D30}" srcOrd="2" destOrd="0" presId="urn:microsoft.com/office/officeart/2005/8/layout/orgChart1"/>
    <dgm:cxn modelId="{B0D9DC87-627F-3045-BDC1-84240891E220}" type="presParOf" srcId="{1C055381-5612-EC40-AD31-993746520DBB}" destId="{B9760B8E-AE40-2245-A43E-932DA6CF76B3}" srcOrd="3" destOrd="0" presId="urn:microsoft.com/office/officeart/2005/8/layout/orgChart1"/>
    <dgm:cxn modelId="{BB5B56F3-A81F-494B-860C-7FA6DF014DDD}" type="presParOf" srcId="{B9760B8E-AE40-2245-A43E-932DA6CF76B3}" destId="{AC812D56-8E2B-B247-BEB3-E0BB91DC8989}" srcOrd="0" destOrd="0" presId="urn:microsoft.com/office/officeart/2005/8/layout/orgChart1"/>
    <dgm:cxn modelId="{A7418C0D-2BC3-9145-B964-45FBA0BC422F}" type="presParOf" srcId="{AC812D56-8E2B-B247-BEB3-E0BB91DC8989}" destId="{41E0E343-DD58-5641-A46F-A6814C028C46}" srcOrd="0" destOrd="0" presId="urn:microsoft.com/office/officeart/2005/8/layout/orgChart1"/>
    <dgm:cxn modelId="{613B22F8-42EC-1041-9DAE-B51BC0C80D96}" type="presParOf" srcId="{AC812D56-8E2B-B247-BEB3-E0BB91DC8989}" destId="{C23BF846-8DEC-E04C-9D3A-8461879EECD3}" srcOrd="1" destOrd="0" presId="urn:microsoft.com/office/officeart/2005/8/layout/orgChart1"/>
    <dgm:cxn modelId="{D7DCF1A4-3972-2348-825A-68FD072DB3F0}" type="presParOf" srcId="{B9760B8E-AE40-2245-A43E-932DA6CF76B3}" destId="{750E781F-F00E-4B4A-BE84-E2C37985D7D8}" srcOrd="1" destOrd="0" presId="urn:microsoft.com/office/officeart/2005/8/layout/orgChart1"/>
    <dgm:cxn modelId="{F3D08A93-3805-A548-8CEC-117D97B9D02D}" type="presParOf" srcId="{B9760B8E-AE40-2245-A43E-932DA6CF76B3}" destId="{DBEE4AE3-1D4A-7642-B261-AD7DF3BD6F78}" srcOrd="2" destOrd="0" presId="urn:microsoft.com/office/officeart/2005/8/layout/orgChart1"/>
    <dgm:cxn modelId="{0076DE85-D3CB-1D4F-938F-136699705CD3}" type="presParOf" srcId="{1C055381-5612-EC40-AD31-993746520DBB}" destId="{97ADA7E0-88D1-FF4D-A13C-6A76DE0579EB}" srcOrd="4" destOrd="0" presId="urn:microsoft.com/office/officeart/2005/8/layout/orgChart1"/>
    <dgm:cxn modelId="{E150E520-7AA3-C04A-9F65-8831C5597F88}" type="presParOf" srcId="{1C055381-5612-EC40-AD31-993746520DBB}" destId="{A4713EC1-69B5-B846-86F9-6B5FA443031A}" srcOrd="5" destOrd="0" presId="urn:microsoft.com/office/officeart/2005/8/layout/orgChart1"/>
    <dgm:cxn modelId="{FD730954-4EB3-E04C-9192-D2043D5AB248}" type="presParOf" srcId="{A4713EC1-69B5-B846-86F9-6B5FA443031A}" destId="{BC37ADC4-6B6E-814A-996E-7E55B7E2D3ED}" srcOrd="0" destOrd="0" presId="urn:microsoft.com/office/officeart/2005/8/layout/orgChart1"/>
    <dgm:cxn modelId="{319B5D0E-C5C1-5247-B5B0-4E9262E438B7}" type="presParOf" srcId="{BC37ADC4-6B6E-814A-996E-7E55B7E2D3ED}" destId="{B95287DA-CB36-EA41-8D61-BE82FBD1784A}" srcOrd="0" destOrd="0" presId="urn:microsoft.com/office/officeart/2005/8/layout/orgChart1"/>
    <dgm:cxn modelId="{B06E616F-EA10-5B4A-BF95-313F11D052CE}" type="presParOf" srcId="{BC37ADC4-6B6E-814A-996E-7E55B7E2D3ED}" destId="{28EB4FB3-987F-A24B-96DC-7072685253EF}" srcOrd="1" destOrd="0" presId="urn:microsoft.com/office/officeart/2005/8/layout/orgChart1"/>
    <dgm:cxn modelId="{325F0C3C-A065-2841-B261-6BED7A0002C1}" type="presParOf" srcId="{A4713EC1-69B5-B846-86F9-6B5FA443031A}" destId="{3917C3C0-0444-F448-8C47-D56948C5F973}" srcOrd="1" destOrd="0" presId="urn:microsoft.com/office/officeart/2005/8/layout/orgChart1"/>
    <dgm:cxn modelId="{B2B5B468-00AB-A44C-A6A3-8495C23396C5}" type="presParOf" srcId="{A4713EC1-69B5-B846-86F9-6B5FA443031A}" destId="{17B95993-F881-FE4A-AA86-47AB5348FABA}" srcOrd="2" destOrd="0" presId="urn:microsoft.com/office/officeart/2005/8/layout/orgChart1"/>
    <dgm:cxn modelId="{5743DAB4-0D1B-3143-9C0E-421E1AAE4E7E}" type="presParOf" srcId="{5DAD10AD-C2A1-A64C-9559-BADBDA0D9F56}" destId="{BDFF1B15-40E3-A448-9D49-08280524A681}"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408737" cy="2393950"/>
        <a:chOff x="0" y="0"/>
        <a:chExt cx="6408737" cy="2393950"/>
      </a:xfrm>
    </dsp:grpSpPr>
    <dsp:sp modelId="{574A669A-04E3-E94F-B96F-8F93488EF3F1}">
      <dsp:nvSpPr>
        <dsp:cNvPr id="5" name="任意多边形 4"/>
        <dsp:cNvSpPr/>
      </dsp:nvSpPr>
      <dsp:spPr bwMode="white">
        <a:xfrm>
          <a:off x="936950" y="1000216"/>
          <a:ext cx="2267419" cy="393519"/>
        </a:xfrm>
        <a:custGeom>
          <a:avLst/>
          <a:gdLst/>
          <a:ahLst/>
          <a:cxnLst/>
          <a:pathLst>
            <a:path w="3571" h="620">
              <a:moveTo>
                <a:pt x="3571" y="0"/>
              </a:moveTo>
              <a:lnTo>
                <a:pt x="3571" y="310"/>
              </a:lnTo>
              <a:lnTo>
                <a:pt x="0" y="310"/>
              </a:lnTo>
              <a:lnTo>
                <a:pt x="0" y="620"/>
              </a:lnTo>
            </a:path>
          </a:pathLst>
        </a:custGeom>
      </dsp:spPr>
      <dsp:style>
        <a:lnRef idx="2">
          <a:schemeClr val="accent1">
            <a:shade val="60000"/>
          </a:schemeClr>
        </a:lnRef>
        <a:fillRef idx="0">
          <a:schemeClr val="accent1"/>
        </a:fillRef>
        <a:effectRef idx="0">
          <a:scrgbClr r="0" g="0" b="0"/>
        </a:effectRef>
        <a:fontRef idx="minor"/>
      </dsp:style>
      <dsp:txXfrm>
        <a:off x="936950" y="1000216"/>
        <a:ext cx="2267419" cy="393519"/>
      </dsp:txXfrm>
    </dsp:sp>
    <dsp:sp modelId="{8F1EF5BB-DCC2-F04E-A8D3-7C0FFC2E5D30}">
      <dsp:nvSpPr>
        <dsp:cNvPr id="8" name="任意多边形 7"/>
        <dsp:cNvSpPr/>
      </dsp:nvSpPr>
      <dsp:spPr bwMode="white">
        <a:xfrm>
          <a:off x="3204369" y="1000216"/>
          <a:ext cx="0" cy="393519"/>
        </a:xfrm>
        <a:custGeom>
          <a:avLst/>
          <a:gdLst/>
          <a:ahLst/>
          <a:cxnLst/>
          <a:pathLst>
            <a:path h="620">
              <a:moveTo>
                <a:pt x="0" y="0"/>
              </a:moveTo>
              <a:lnTo>
                <a:pt x="0" y="620"/>
              </a:lnTo>
            </a:path>
          </a:pathLst>
        </a:custGeom>
      </dsp:spPr>
      <dsp:style>
        <a:lnRef idx="2">
          <a:schemeClr val="accent1">
            <a:shade val="60000"/>
          </a:schemeClr>
        </a:lnRef>
        <a:fillRef idx="0">
          <a:schemeClr val="accent1"/>
        </a:fillRef>
        <a:effectRef idx="0">
          <a:scrgbClr r="0" g="0" b="0"/>
        </a:effectRef>
        <a:fontRef idx="minor"/>
      </dsp:style>
      <dsp:txXfrm>
        <a:off x="3204369" y="1000216"/>
        <a:ext cx="0" cy="393519"/>
      </dsp:txXfrm>
    </dsp:sp>
    <dsp:sp modelId="{97ADA7E0-88D1-FF4D-A13C-6A76DE0579EB}">
      <dsp:nvSpPr>
        <dsp:cNvPr id="11" name="任意多边形 10"/>
        <dsp:cNvSpPr/>
      </dsp:nvSpPr>
      <dsp:spPr bwMode="white">
        <a:xfrm>
          <a:off x="3204369" y="1000216"/>
          <a:ext cx="2267419" cy="393519"/>
        </a:xfrm>
        <a:custGeom>
          <a:avLst/>
          <a:gdLst/>
          <a:ahLst/>
          <a:cxnLst/>
          <a:pathLst>
            <a:path w="3571" h="620">
              <a:moveTo>
                <a:pt x="0" y="0"/>
              </a:moveTo>
              <a:lnTo>
                <a:pt x="0" y="310"/>
              </a:lnTo>
              <a:lnTo>
                <a:pt x="3571" y="310"/>
              </a:lnTo>
              <a:lnTo>
                <a:pt x="3571" y="620"/>
              </a:lnTo>
            </a:path>
          </a:pathLst>
        </a:custGeom>
      </dsp:spPr>
      <dsp:style>
        <a:lnRef idx="2">
          <a:schemeClr val="accent1">
            <a:shade val="60000"/>
          </a:schemeClr>
        </a:lnRef>
        <a:fillRef idx="0">
          <a:schemeClr val="accent1"/>
        </a:fillRef>
        <a:effectRef idx="0">
          <a:scrgbClr r="0" g="0" b="0"/>
        </a:effectRef>
        <a:fontRef idx="minor"/>
      </dsp:style>
      <dsp:txXfrm>
        <a:off x="3204369" y="1000216"/>
        <a:ext cx="2267419" cy="393519"/>
      </dsp:txXfrm>
    </dsp:sp>
    <dsp:sp modelId="{E0B95D2C-B5A1-B048-BB3E-4D1689FFAF18}">
      <dsp:nvSpPr>
        <dsp:cNvPr id="3" name="矩形 2"/>
        <dsp:cNvSpPr/>
      </dsp:nvSpPr>
      <dsp:spPr bwMode="white">
        <a:xfrm>
          <a:off x="2267419" y="63266"/>
          <a:ext cx="1873900" cy="936950"/>
        </a:xfrm>
        <a:prstGeom prst="rect">
          <a:avLst/>
        </a:prstGeom>
      </dsp:spPr>
      <dsp:style>
        <a:lnRef idx="2">
          <a:schemeClr val="lt1"/>
        </a:lnRef>
        <a:fillRef idx="1">
          <a:schemeClr val="accent1"/>
        </a:fillRef>
        <a:effectRef idx="0">
          <a:scrgbClr r="0" g="0" b="0"/>
        </a:effectRef>
        <a:fontRef idx="minor">
          <a:schemeClr val="lt1"/>
        </a:fontRef>
      </dsp:style>
      <dsp:txBody>
        <a:bodyPr lIns="14605" tIns="14605" rIns="14605" bIns="14605"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marL="0" marR="0" lvl="0" indent="0" algn="ctr" defTabSz="914400" rtl="0" eaLnBrk="1" fontAlgn="base" latinLnBrk="0" hangingPunct="1">
            <a:lnSpc>
              <a:spcPct val="100000"/>
            </a:lnSpc>
            <a:spcBef>
              <a:spcPct val="20000"/>
            </a:spcBef>
            <a:spcAft>
              <a:spcPct val="35000"/>
            </a:spcAft>
            <a:buClrTx/>
            <a:buSzTx/>
            <a:buFontTx/>
            <a:buNone/>
          </a:pPr>
          <a:r>
            <a:rPr kumimoji="1" lang="zh-CN" altLang="en-US"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相关方案</a:t>
          </a:r>
        </a:p>
      </dsp:txBody>
      <dsp:txXfrm>
        <a:off x="2267419" y="63266"/>
        <a:ext cx="1873900" cy="936950"/>
      </dsp:txXfrm>
    </dsp:sp>
    <dsp:sp modelId="{FDED57E3-92FB-EF41-9901-A2C59BCE08B2}">
      <dsp:nvSpPr>
        <dsp:cNvPr id="6" name="矩形 5"/>
        <dsp:cNvSpPr/>
      </dsp:nvSpPr>
      <dsp:spPr bwMode="white">
        <a:xfrm>
          <a:off x="0" y="1393734"/>
          <a:ext cx="1873900" cy="936950"/>
        </a:xfrm>
        <a:prstGeom prst="rect">
          <a:avLst/>
        </a:prstGeom>
      </dsp:spPr>
      <dsp:style>
        <a:lnRef idx="2">
          <a:schemeClr val="lt1"/>
        </a:lnRef>
        <a:fillRef idx="1">
          <a:schemeClr val="accent1"/>
        </a:fillRef>
        <a:effectRef idx="0">
          <a:scrgbClr r="0" g="0" b="0"/>
        </a:effectRef>
        <a:fontRef idx="minor">
          <a:schemeClr val="lt1"/>
        </a:fontRef>
      </dsp:style>
      <dsp:txBody>
        <a:bodyPr lIns="14605" tIns="14605" rIns="14605" bIns="14605"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marL="0" marR="0" lvl="0" indent="0" algn="ctr" defTabSz="914400" rtl="0" eaLnBrk="1" fontAlgn="base" latinLnBrk="0" hangingPunct="1">
            <a:lnSpc>
              <a:spcPct val="100000"/>
            </a:lnSpc>
            <a:spcBef>
              <a:spcPct val="20000"/>
            </a:spcBef>
            <a:spcAft>
              <a:spcPct val="35000"/>
            </a:spcAft>
            <a:buClrTx/>
            <a:buSzTx/>
            <a:buFontTx/>
            <a:buNone/>
          </a:pPr>
          <a:r>
            <a:rPr kumimoji="1" lang="zh-CN" altLang="en-US"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现金流量</a:t>
          </a:r>
          <a:endParaRPr kumimoji="1" lang="zh-CN" altLang="en-US"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p>
          <a:pPr marL="0" marR="0" lvl="0" indent="0" algn="ctr" defTabSz="914400" rtl="0" eaLnBrk="1" fontAlgn="base" latinLnBrk="0" hangingPunct="1">
            <a:lnSpc>
              <a:spcPct val="100000"/>
            </a:lnSpc>
            <a:spcBef>
              <a:spcPct val="20000"/>
            </a:spcBef>
            <a:spcAft>
              <a:spcPct val="35000"/>
            </a:spcAft>
            <a:buClrTx/>
            <a:buSzTx/>
            <a:buFontTx/>
            <a:buNone/>
          </a:pPr>
          <a:r>
            <a:rPr kumimoji="1" lang="zh-CN" altLang="en-US"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相关型</a:t>
          </a:r>
        </a:p>
      </dsp:txBody>
      <dsp:txXfrm>
        <a:off x="0" y="1393734"/>
        <a:ext cx="1873900" cy="936950"/>
      </dsp:txXfrm>
    </dsp:sp>
    <dsp:sp modelId="{41E0E343-DD58-5641-A46F-A6814C028C46}">
      <dsp:nvSpPr>
        <dsp:cNvPr id="9" name="矩形 8"/>
        <dsp:cNvSpPr/>
      </dsp:nvSpPr>
      <dsp:spPr bwMode="white">
        <a:xfrm>
          <a:off x="2267419" y="1393734"/>
          <a:ext cx="1873900" cy="936950"/>
        </a:xfrm>
        <a:prstGeom prst="rect">
          <a:avLst/>
        </a:prstGeom>
      </dsp:spPr>
      <dsp:style>
        <a:lnRef idx="2">
          <a:schemeClr val="lt1"/>
        </a:lnRef>
        <a:fillRef idx="1">
          <a:schemeClr val="accent1"/>
        </a:fillRef>
        <a:effectRef idx="0">
          <a:scrgbClr r="0" g="0" b="0"/>
        </a:effectRef>
        <a:fontRef idx="minor">
          <a:schemeClr val="lt1"/>
        </a:fontRef>
      </dsp:style>
      <dsp:txBody>
        <a:bodyPr lIns="14605" tIns="14605" rIns="14605" bIns="14605"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marL="0" marR="0" lvl="0" indent="0" algn="ctr" defTabSz="914400" rtl="0" eaLnBrk="1" fontAlgn="base" latinLnBrk="0" hangingPunct="1">
            <a:lnSpc>
              <a:spcPct val="100000"/>
            </a:lnSpc>
            <a:spcBef>
              <a:spcPct val="20000"/>
            </a:spcBef>
            <a:spcAft>
              <a:spcPct val="35000"/>
            </a:spcAft>
            <a:buClrTx/>
            <a:buSzTx/>
            <a:buFontTx/>
            <a:buNone/>
          </a:pPr>
          <a:r>
            <a:rPr kumimoji="1" lang="zh-CN" altLang="en-US"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资金有限</a:t>
          </a:r>
          <a:endParaRPr kumimoji="1" lang="zh-CN" altLang="en-US"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p>
          <a:pPr marL="0" marR="0" lvl="0" indent="0" algn="ctr" defTabSz="914400" rtl="0" eaLnBrk="1" fontAlgn="base" latinLnBrk="0" hangingPunct="1">
            <a:lnSpc>
              <a:spcPct val="100000"/>
            </a:lnSpc>
            <a:spcBef>
              <a:spcPct val="20000"/>
            </a:spcBef>
            <a:spcAft>
              <a:spcPct val="35000"/>
            </a:spcAft>
            <a:buClrTx/>
            <a:buSzTx/>
            <a:buFontTx/>
            <a:buNone/>
          </a:pPr>
          <a:r>
            <a:rPr kumimoji="1" lang="zh-CN" altLang="en-US"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相关型</a:t>
          </a:r>
        </a:p>
      </dsp:txBody>
      <dsp:txXfrm>
        <a:off x="2267419" y="1393734"/>
        <a:ext cx="1873900" cy="936950"/>
      </dsp:txXfrm>
    </dsp:sp>
    <dsp:sp modelId="{B95287DA-CB36-EA41-8D61-BE82FBD1784A}">
      <dsp:nvSpPr>
        <dsp:cNvPr id="12" name="矩形 11"/>
        <dsp:cNvSpPr/>
      </dsp:nvSpPr>
      <dsp:spPr bwMode="white">
        <a:xfrm>
          <a:off x="4534837" y="1393734"/>
          <a:ext cx="1873900" cy="936950"/>
        </a:xfrm>
        <a:prstGeom prst="rect">
          <a:avLst/>
        </a:prstGeom>
      </dsp:spPr>
      <dsp:style>
        <a:lnRef idx="2">
          <a:schemeClr val="lt1"/>
        </a:lnRef>
        <a:fillRef idx="1">
          <a:schemeClr val="accent1"/>
        </a:fillRef>
        <a:effectRef idx="0">
          <a:scrgbClr r="0" g="0" b="0"/>
        </a:effectRef>
        <a:fontRef idx="minor">
          <a:schemeClr val="lt1"/>
        </a:fontRef>
      </dsp:style>
      <dsp:txBody>
        <a:bodyPr lIns="14605" tIns="14605" rIns="14605" bIns="14605" anchor="ctr"/>
        <a:lstStyle>
          <a:lvl1pPr algn="ctr">
            <a:defRPr sz="2300"/>
          </a:lvl1pPr>
          <a:lvl2pPr marL="171450" indent="-171450" algn="ctr">
            <a:defRPr sz="1700"/>
          </a:lvl2pPr>
          <a:lvl3pPr marL="342900" indent="-171450" algn="ctr">
            <a:defRPr sz="1700"/>
          </a:lvl3pPr>
          <a:lvl4pPr marL="514350" indent="-171450" algn="ctr">
            <a:defRPr sz="1700"/>
          </a:lvl4pPr>
          <a:lvl5pPr marL="685800" indent="-171450" algn="ctr">
            <a:defRPr sz="1700"/>
          </a:lvl5pPr>
          <a:lvl6pPr marL="857250" indent="-171450" algn="ctr">
            <a:defRPr sz="1700"/>
          </a:lvl6pPr>
          <a:lvl7pPr marL="1028700" indent="-171450" algn="ctr">
            <a:defRPr sz="1700"/>
          </a:lvl7pPr>
          <a:lvl8pPr marL="1200150" indent="-171450" algn="ctr">
            <a:defRPr sz="1700"/>
          </a:lvl8pPr>
          <a:lvl9pPr marL="1371600" indent="-171450" algn="ctr">
            <a:defRPr sz="1700"/>
          </a:lvl9pPr>
        </a:lstStyle>
        <a:p>
          <a:pPr marL="0" marR="0" lvl="0" indent="0" algn="ctr" defTabSz="914400" rtl="0" eaLnBrk="1" fontAlgn="base" latinLnBrk="0" hangingPunct="1">
            <a:lnSpc>
              <a:spcPct val="100000"/>
            </a:lnSpc>
            <a:spcBef>
              <a:spcPct val="20000"/>
            </a:spcBef>
            <a:spcAft>
              <a:spcPct val="35000"/>
            </a:spcAft>
            <a:buClrTx/>
            <a:buSzTx/>
            <a:buFontTx/>
            <a:buNone/>
          </a:pPr>
          <a:r>
            <a:rPr kumimoji="1" lang="zh-CN" altLang="en-US"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混合型</a:t>
          </a:r>
        </a:p>
      </dsp:txBody>
      <dsp:txXfrm>
        <a:off x="4534837" y="1393734"/>
        <a:ext cx="1873900" cy="936950"/>
      </dsp:txXfrm>
    </dsp:sp>
    <dsp:sp modelId="{B579435E-9775-6C4C-BB17-D8EDE1D2FB92}">
      <dsp:nvSpPr>
        <dsp:cNvPr id="4" name="矩形 3" hidden="1"/>
        <dsp:cNvSpPr/>
      </dsp:nvSpPr>
      <dsp:spPr>
        <a:xfrm>
          <a:off x="3766538" y="63266"/>
          <a:ext cx="374780" cy="936950"/>
        </a:xfrm>
        <a:prstGeom prst="rect">
          <a:avLst/>
        </a:prstGeom>
      </dsp:spPr>
      <dsp:txXfrm>
        <a:off x="3766538" y="63266"/>
        <a:ext cx="374780" cy="936950"/>
      </dsp:txXfrm>
    </dsp:sp>
    <dsp:sp modelId="{EBA92A94-C1D0-E34E-B942-BF3724F194ED}">
      <dsp:nvSpPr>
        <dsp:cNvPr id="7" name="矩形 6" hidden="1"/>
        <dsp:cNvSpPr/>
      </dsp:nvSpPr>
      <dsp:spPr>
        <a:xfrm>
          <a:off x="1499120" y="1393734"/>
          <a:ext cx="374780" cy="936950"/>
        </a:xfrm>
        <a:prstGeom prst="rect">
          <a:avLst/>
        </a:prstGeom>
      </dsp:spPr>
      <dsp:txXfrm>
        <a:off x="1499120" y="1393734"/>
        <a:ext cx="374780" cy="936950"/>
      </dsp:txXfrm>
    </dsp:sp>
    <dsp:sp modelId="{C23BF846-8DEC-E04C-9D3A-8461879EECD3}">
      <dsp:nvSpPr>
        <dsp:cNvPr id="10" name="矩形 9" hidden="1"/>
        <dsp:cNvSpPr/>
      </dsp:nvSpPr>
      <dsp:spPr>
        <a:xfrm>
          <a:off x="3766538" y="1393734"/>
          <a:ext cx="374780" cy="936950"/>
        </a:xfrm>
        <a:prstGeom prst="rect">
          <a:avLst/>
        </a:prstGeom>
      </dsp:spPr>
      <dsp:txXfrm>
        <a:off x="3766538" y="1393734"/>
        <a:ext cx="374780" cy="936950"/>
      </dsp:txXfrm>
    </dsp:sp>
    <dsp:sp modelId="{28EB4FB3-987F-A24B-96DC-7072685253EF}">
      <dsp:nvSpPr>
        <dsp:cNvPr id="13" name="矩形 12" hidden="1"/>
        <dsp:cNvSpPr/>
      </dsp:nvSpPr>
      <dsp:spPr>
        <a:xfrm>
          <a:off x="6033957" y="1393734"/>
          <a:ext cx="374780" cy="936950"/>
        </a:xfrm>
        <a:prstGeom prst="rect">
          <a:avLst/>
        </a:prstGeom>
      </dsp:spPr>
      <dsp:txXfrm>
        <a:off x="6033957" y="1393734"/>
        <a:ext cx="374780" cy="93695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1196975"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ltLang="zh-CN"/>
          </a:p>
        </p:txBody>
      </p:sp>
      <p:sp>
        <p:nvSpPr>
          <p:cNvPr id="35843" name="Rectangle 3"/>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ltLang="zh-CN"/>
          </a:p>
        </p:txBody>
      </p:sp>
      <p:sp>
        <p:nvSpPr>
          <p:cNvPr id="35844" name="Rectangle 4"/>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ltLang="zh-CN"/>
          </a:p>
        </p:txBody>
      </p:sp>
      <p:sp>
        <p:nvSpPr>
          <p:cNvPr id="35845" name="Rectangle 5"/>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smtClean="0">
                <a:latin typeface="Arial" panose="020B0604020202020204" pitchFamily="34" charset="0"/>
              </a:defRPr>
            </a:lvl1pPr>
          </a:lstStyle>
          <a:p>
            <a:pPr>
              <a:defRPr/>
            </a:pPr>
            <a:fld id="{B8B11EBB-A42A-8D46-B912-76F48FD4EA95}"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ltLang="zh-CN"/>
          </a:p>
        </p:txBody>
      </p:sp>
      <p:sp>
        <p:nvSpPr>
          <p:cNvPr id="3379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379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ltLang="zh-CN"/>
          </a:p>
        </p:txBody>
      </p:sp>
      <p:sp>
        <p:nvSpPr>
          <p:cNvPr id="3379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smtClean="0">
                <a:latin typeface="Arial" panose="020B0604020202020204" pitchFamily="34" charset="0"/>
              </a:defRPr>
            </a:lvl1pPr>
          </a:lstStyle>
          <a:p>
            <a:pPr>
              <a:defRPr/>
            </a:pPr>
            <a:fld id="{6F3E3E53-660A-F847-AE34-E816B9490F2C}"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6F3E3E53-660A-F847-AE34-E816B9490F2C}"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标题幻灯片">
    <p:spTree>
      <p:nvGrpSpPr>
        <p:cNvPr id="1" name=""/>
        <p:cNvGrpSpPr/>
        <p:nvPr/>
      </p:nvGrpSpPr>
      <p:grpSpPr>
        <a:xfrm>
          <a:off x="0" y="0"/>
          <a:ext cx="0" cy="0"/>
          <a:chOff x="0" y="0"/>
          <a:chExt cx="0" cy="0"/>
        </a:xfrm>
      </p:grpSpPr>
      <p:grpSp>
        <p:nvGrpSpPr>
          <p:cNvPr id="2" name="Group 25"/>
          <p:cNvGrpSpPr/>
          <p:nvPr userDrawn="1"/>
        </p:nvGrpSpPr>
        <p:grpSpPr bwMode="auto">
          <a:xfrm>
            <a:off x="127000" y="792163"/>
            <a:ext cx="8542338" cy="1052512"/>
            <a:chOff x="80" y="624"/>
            <a:chExt cx="5381" cy="663"/>
          </a:xfrm>
        </p:grpSpPr>
        <p:sp>
          <p:nvSpPr>
            <p:cNvPr id="3" name="Rectangle 26"/>
            <p:cNvSpPr>
              <a:spLocks noChangeArrowheads="1"/>
            </p:cNvSpPr>
            <p:nvPr/>
          </p:nvSpPr>
          <p:spPr bwMode="ltGray">
            <a:xfrm>
              <a:off x="263" y="692"/>
              <a:ext cx="276" cy="299"/>
            </a:xfrm>
            <a:prstGeom prst="rect">
              <a:avLst/>
            </a:prstGeom>
            <a:solidFill>
              <a:srgbClr val="0000FF"/>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4" name="Rectangle 27"/>
            <p:cNvSpPr>
              <a:spLocks noChangeArrowheads="1"/>
            </p:cNvSpPr>
            <p:nvPr/>
          </p:nvSpPr>
          <p:spPr bwMode="ltGray">
            <a:xfrm>
              <a:off x="504" y="692"/>
              <a:ext cx="207" cy="299"/>
            </a:xfrm>
            <a:prstGeom prst="rect">
              <a:avLst/>
            </a:prstGeom>
            <a:gradFill rotWithShape="1">
              <a:gsLst>
                <a:gs pos="0">
                  <a:srgbClr val="0000FF"/>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5" name="Rectangle 28"/>
            <p:cNvSpPr>
              <a:spLocks noChangeArrowheads="1"/>
            </p:cNvSpPr>
            <p:nvPr/>
          </p:nvSpPr>
          <p:spPr bwMode="ltGray">
            <a:xfrm>
              <a:off x="341" y="958"/>
              <a:ext cx="266" cy="299"/>
            </a:xfrm>
            <a:prstGeom prst="rect">
              <a:avLst/>
            </a:prstGeom>
            <a:solidFill>
              <a:srgbClr val="FFFF00"/>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6" name="Rectangle 29"/>
            <p:cNvSpPr>
              <a:spLocks noChangeArrowheads="1"/>
            </p:cNvSpPr>
            <p:nvPr/>
          </p:nvSpPr>
          <p:spPr bwMode="ltGray">
            <a:xfrm>
              <a:off x="574" y="958"/>
              <a:ext cx="232" cy="299"/>
            </a:xfrm>
            <a:prstGeom prst="rect">
              <a:avLst/>
            </a:prstGeom>
            <a:gradFill rotWithShape="1">
              <a:gsLst>
                <a:gs pos="0">
                  <a:srgbClr val="FFFF00"/>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7" name="Rectangle 30"/>
            <p:cNvSpPr>
              <a:spLocks noChangeArrowheads="1"/>
            </p:cNvSpPr>
            <p:nvPr/>
          </p:nvSpPr>
          <p:spPr bwMode="ltGray">
            <a:xfrm>
              <a:off x="80" y="912"/>
              <a:ext cx="353" cy="266"/>
            </a:xfrm>
            <a:prstGeom prst="rect">
              <a:avLst/>
            </a:prstGeom>
            <a:gradFill rotWithShape="1">
              <a:gsLst>
                <a:gs pos="0">
                  <a:schemeClr val="bg1"/>
                </a:gs>
                <a:gs pos="100000">
                  <a:srgbClr val="FF0000"/>
                </a:gs>
              </a:gsLst>
              <a:lin ang="1890000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8" name="Rectangle 31"/>
            <p:cNvSpPr>
              <a:spLocks noChangeArrowheads="1"/>
            </p:cNvSpPr>
            <p:nvPr/>
          </p:nvSpPr>
          <p:spPr bwMode="gray">
            <a:xfrm>
              <a:off x="480" y="624"/>
              <a:ext cx="20" cy="663"/>
            </a:xfrm>
            <a:prstGeom prst="rect">
              <a:avLst/>
            </a:prstGeom>
            <a:solidFill>
              <a:schemeClr val="tx1"/>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9" name="Rectangle 32"/>
            <p:cNvSpPr>
              <a:spLocks noChangeArrowheads="1"/>
            </p:cNvSpPr>
            <p:nvPr/>
          </p:nvSpPr>
          <p:spPr bwMode="gray">
            <a:xfrm>
              <a:off x="279" y="1122"/>
              <a:ext cx="5182" cy="20"/>
            </a:xfrm>
            <a:prstGeom prst="rect">
              <a:avLst/>
            </a:prstGeom>
            <a:gradFill rotWithShape="0">
              <a:gsLst>
                <a:gs pos="0">
                  <a:schemeClr val="tx1"/>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grpSp>
      <p:sp>
        <p:nvSpPr>
          <p:cNvPr id="31756" name="Rectangle 12"/>
          <p:cNvSpPr>
            <a:spLocks noGrp="1" noChangeArrowheads="1"/>
          </p:cNvSpPr>
          <p:nvPr>
            <p:ph type="ctrTitle" hasCustomPrompt="1"/>
          </p:nvPr>
        </p:nvSpPr>
        <p:spPr>
          <a:xfrm>
            <a:off x="971550" y="333375"/>
            <a:ext cx="7772400" cy="1128713"/>
          </a:xfrm>
        </p:spPr>
        <p:txBody>
          <a:bodyPr/>
          <a:lstStyle>
            <a:lvl1pPr algn="ctr">
              <a:defRPr sz="6000">
                <a:ea typeface="隶书" panose="02010509060101010101" pitchFamily="49" charset="-122"/>
              </a:defRPr>
            </a:lvl1pPr>
          </a:lstStyle>
          <a:p>
            <a:pPr lvl="0"/>
            <a:r>
              <a:rPr lang="zh-CN" altLang="en-US" noProof="0"/>
              <a:t>单击编辑标题样式</a:t>
            </a:r>
            <a:endParaRPr lang="zh-CN" altLang="en-US" noProof="0"/>
          </a:p>
        </p:txBody>
      </p:sp>
      <p:sp>
        <p:nvSpPr>
          <p:cNvPr id="31757" name="Rectangle 13"/>
          <p:cNvSpPr>
            <a:spLocks noGrp="1" noChangeArrowheads="1"/>
          </p:cNvSpPr>
          <p:nvPr>
            <p:ph type="subTitle" idx="1" hasCustomPrompt="1"/>
          </p:nvPr>
        </p:nvSpPr>
        <p:spPr>
          <a:xfrm>
            <a:off x="971550" y="1844675"/>
            <a:ext cx="7704138" cy="4392613"/>
          </a:xfrm>
        </p:spPr>
        <p:txBody>
          <a:bodyPr/>
          <a:lstStyle>
            <a:lvl1pPr algn="just">
              <a:buClr>
                <a:schemeClr val="tx1"/>
              </a:buClr>
              <a:buSzPct val="85000"/>
              <a:buFontTx/>
              <a:buNone/>
              <a:defRPr/>
            </a:lvl1pPr>
            <a:lvl2pPr marL="719455" lvl="1" indent="-271780" algn="just">
              <a:lnSpc>
                <a:spcPct val="130000"/>
              </a:lnSpc>
              <a:buClr>
                <a:schemeClr val="tx1"/>
              </a:buClr>
              <a:buSzPct val="90000"/>
              <a:buFontTx/>
              <a:buChar char="•"/>
              <a:defRPr sz="2400"/>
            </a:lvl2pPr>
          </a:lstStyle>
          <a:p>
            <a:pPr lvl="0"/>
            <a:r>
              <a:rPr lang="zh-CN" altLang="en-US" noProof="0"/>
              <a:t>单击此处编辑母版文本样式</a:t>
            </a:r>
            <a:endParaRPr lang="zh-CN" altLang="en-US" noProof="0"/>
          </a:p>
          <a:p>
            <a:pPr lvl="1"/>
            <a:r>
              <a:rPr lang="zh-CN" altLang="en-US" noProof="0"/>
              <a:t>单击此处编辑文本样式</a:t>
            </a:r>
            <a:endParaRPr lang="zh-CN" altLang="en-US" noProof="0"/>
          </a:p>
          <a:p>
            <a:pPr lvl="1"/>
            <a:r>
              <a:rPr lang="zh-CN" altLang="en-US" noProof="0"/>
              <a:t>单击此处编辑文本样式</a:t>
            </a:r>
            <a:endParaRPr lang="zh-CN" altLang="en-US" noProof="0"/>
          </a:p>
          <a:p>
            <a:pPr lvl="1"/>
            <a:r>
              <a:rPr lang="zh-CN" altLang="en-US" noProof="0"/>
              <a:t>单击此处编辑文本样式</a:t>
            </a:r>
            <a:endParaRPr lang="zh-CN" altLang="en-US" noProof="0"/>
          </a:p>
          <a:p>
            <a:pPr lvl="1"/>
            <a:r>
              <a:rPr lang="zh-CN" altLang="en-US" noProof="0"/>
              <a:t>单击此处编辑文本样式</a:t>
            </a:r>
            <a:endParaRPr lang="zh-CN" altLang="en-US" noProof="0"/>
          </a:p>
        </p:txBody>
      </p:sp>
      <p:sp>
        <p:nvSpPr>
          <p:cNvPr id="10" name="Rectangle 16"/>
          <p:cNvSpPr>
            <a:spLocks noGrp="1" noChangeArrowheads="1"/>
          </p:cNvSpPr>
          <p:nvPr>
            <p:ph type="sldNum" sz="quarter" idx="10"/>
          </p:nvPr>
        </p:nvSpPr>
        <p:spPr/>
        <p:txBody>
          <a:bodyPr/>
          <a:lstStyle>
            <a:lvl1pPr>
              <a:defRPr smtClean="0"/>
            </a:lvl1pPr>
          </a:lstStyle>
          <a:p>
            <a:pPr>
              <a:defRPr/>
            </a:pPr>
            <a:fld id="{1C63C201-37FB-C74F-8DEE-713E51EC0C06}" type="slidenum">
              <a:rPr lang="en-US" altLang="zh-CN"/>
            </a:fld>
            <a:endParaRPr lang="en-US" altLang="zh-CN"/>
          </a:p>
        </p:txBody>
      </p:sp>
    </p:spTree>
  </p:cSld>
  <p:clrMapOvr>
    <a:masterClrMapping/>
  </p:clrMapOvr>
  <p:transition spd="slow">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8"/>
          <p:cNvSpPr>
            <a:spLocks noGrp="1" noChangeArrowheads="1"/>
          </p:cNvSpPr>
          <p:nvPr>
            <p:ph type="sldNum" sz="quarter" idx="10"/>
          </p:nvPr>
        </p:nvSpPr>
        <p:spPr/>
        <p:txBody>
          <a:bodyPr/>
          <a:lstStyle>
            <a:lvl1pPr>
              <a:defRPr/>
            </a:lvl1pPr>
          </a:lstStyle>
          <a:p>
            <a:pPr>
              <a:defRPr/>
            </a:pPr>
            <a:fld id="{57742CDD-02EE-1847-BAA2-80FAFD7FCA5E}" type="slidenum">
              <a:rPr lang="en-US" altLang="zh-CN"/>
            </a:fld>
            <a:endParaRPr lang="en-US" altLang="zh-CN"/>
          </a:p>
        </p:txBody>
      </p:sp>
    </p:spTree>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13563" y="142875"/>
            <a:ext cx="2051050" cy="63833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755650" y="142875"/>
            <a:ext cx="6005513" cy="63833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8"/>
          <p:cNvSpPr>
            <a:spLocks noGrp="1" noChangeArrowheads="1"/>
          </p:cNvSpPr>
          <p:nvPr>
            <p:ph type="sldNum" sz="quarter" idx="10"/>
          </p:nvPr>
        </p:nvSpPr>
        <p:spPr/>
        <p:txBody>
          <a:bodyPr/>
          <a:lstStyle>
            <a:lvl1pPr>
              <a:defRPr/>
            </a:lvl1pPr>
          </a:lstStyle>
          <a:p>
            <a:pPr>
              <a:defRPr/>
            </a:pPr>
            <a:fld id="{F27D8A9F-B0A4-3746-AB4B-9409F890F3C7}" type="slidenum">
              <a:rPr lang="en-US" altLang="zh-CN"/>
            </a:fld>
            <a:endParaRPr lang="en-US" altLang="zh-CN"/>
          </a:p>
        </p:txBody>
      </p:sp>
    </p:spTree>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18"/>
          <p:cNvSpPr>
            <a:spLocks noGrp="1" noChangeArrowheads="1"/>
          </p:cNvSpPr>
          <p:nvPr>
            <p:ph type="sldNum" sz="quarter" idx="10"/>
          </p:nvPr>
        </p:nvSpPr>
        <p:spPr/>
        <p:txBody>
          <a:bodyPr/>
          <a:lstStyle>
            <a:lvl1pPr>
              <a:defRPr/>
            </a:lvl1pPr>
          </a:lstStyle>
          <a:p>
            <a:pPr>
              <a:defRPr/>
            </a:pPr>
            <a:fld id="{6864CF0F-391C-794F-939E-6BB27C34669D}" type="slidenum">
              <a:rPr lang="en-US" altLang="zh-CN"/>
            </a:fld>
            <a:endParaRPr lang="en-US" altLang="zh-CN"/>
          </a:p>
        </p:txBody>
      </p:sp>
    </p:spTree>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18"/>
          <p:cNvSpPr>
            <a:spLocks noGrp="1" noChangeArrowheads="1"/>
          </p:cNvSpPr>
          <p:nvPr>
            <p:ph type="sldNum" sz="quarter" idx="10"/>
          </p:nvPr>
        </p:nvSpPr>
        <p:spPr/>
        <p:txBody>
          <a:bodyPr/>
          <a:lstStyle>
            <a:lvl1pPr>
              <a:defRPr/>
            </a:lvl1pPr>
          </a:lstStyle>
          <a:p>
            <a:pPr>
              <a:defRPr/>
            </a:pPr>
            <a:fld id="{202CDCED-EA8F-A242-B854-A656BBBA6B7C}" type="slidenum">
              <a:rPr lang="en-US" altLang="zh-CN"/>
            </a:fld>
            <a:endParaRPr lang="en-US" altLang="zh-CN"/>
          </a:p>
        </p:txBody>
      </p:sp>
    </p:spTree>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755650" y="1125538"/>
            <a:ext cx="4027488"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935538" y="1125538"/>
            <a:ext cx="40290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18"/>
          <p:cNvSpPr>
            <a:spLocks noGrp="1" noChangeArrowheads="1"/>
          </p:cNvSpPr>
          <p:nvPr>
            <p:ph type="sldNum" sz="quarter" idx="10"/>
          </p:nvPr>
        </p:nvSpPr>
        <p:spPr/>
        <p:txBody>
          <a:bodyPr/>
          <a:lstStyle>
            <a:lvl1pPr>
              <a:defRPr/>
            </a:lvl1pPr>
          </a:lstStyle>
          <a:p>
            <a:pPr>
              <a:defRPr/>
            </a:pPr>
            <a:fld id="{2A836255-DE9D-7141-AE1A-9B537BB0B31A}" type="slidenum">
              <a:rPr lang="en-US" altLang="zh-CN"/>
            </a:fld>
            <a:endParaRPr lang="en-US" altLang="zh-CN"/>
          </a:p>
        </p:txBody>
      </p:sp>
    </p:spTree>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18"/>
          <p:cNvSpPr>
            <a:spLocks noGrp="1" noChangeArrowheads="1"/>
          </p:cNvSpPr>
          <p:nvPr>
            <p:ph type="sldNum" sz="quarter" idx="10"/>
          </p:nvPr>
        </p:nvSpPr>
        <p:spPr/>
        <p:txBody>
          <a:bodyPr/>
          <a:lstStyle>
            <a:lvl1pPr>
              <a:defRPr/>
            </a:lvl1pPr>
          </a:lstStyle>
          <a:p>
            <a:pPr>
              <a:defRPr/>
            </a:pPr>
            <a:fld id="{329B60CF-6AAE-1248-8C92-B84F9A7771D7}" type="slidenum">
              <a:rPr lang="en-US" altLang="zh-CN"/>
            </a:fld>
            <a:endParaRPr lang="en-US" altLang="zh-CN"/>
          </a:p>
        </p:txBody>
      </p:sp>
    </p:spTree>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18"/>
          <p:cNvSpPr>
            <a:spLocks noGrp="1" noChangeArrowheads="1"/>
          </p:cNvSpPr>
          <p:nvPr>
            <p:ph type="sldNum" sz="quarter" idx="10"/>
          </p:nvPr>
        </p:nvSpPr>
        <p:spPr/>
        <p:txBody>
          <a:bodyPr/>
          <a:lstStyle>
            <a:lvl1pPr>
              <a:defRPr/>
            </a:lvl1pPr>
          </a:lstStyle>
          <a:p>
            <a:pPr>
              <a:defRPr/>
            </a:pPr>
            <a:fld id="{315C4BB5-8F44-0A4C-895C-2B96C6DFB229}" type="slidenum">
              <a:rPr lang="en-US" altLang="zh-CN"/>
            </a:fld>
            <a:endParaRPr lang="en-US" altLang="zh-CN"/>
          </a:p>
        </p:txBody>
      </p:sp>
    </p:spTree>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8"/>
          <p:cNvSpPr>
            <a:spLocks noGrp="1" noChangeArrowheads="1"/>
          </p:cNvSpPr>
          <p:nvPr>
            <p:ph type="sldNum" sz="quarter" idx="10"/>
          </p:nvPr>
        </p:nvSpPr>
        <p:spPr/>
        <p:txBody>
          <a:bodyPr/>
          <a:lstStyle>
            <a:lvl1pPr>
              <a:defRPr/>
            </a:lvl1pPr>
          </a:lstStyle>
          <a:p>
            <a:pPr>
              <a:defRPr/>
            </a:pPr>
            <a:fld id="{CEEC1B74-9DF7-7048-85FB-4D4F0BF629EB}" type="slidenum">
              <a:rPr lang="en-US" altLang="zh-CN"/>
            </a:fld>
            <a:endParaRPr lang="en-US" altLang="zh-CN"/>
          </a:p>
        </p:txBody>
      </p:sp>
    </p:spTree>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8"/>
          <p:cNvSpPr>
            <a:spLocks noGrp="1" noChangeArrowheads="1"/>
          </p:cNvSpPr>
          <p:nvPr>
            <p:ph type="sldNum" sz="quarter" idx="10"/>
          </p:nvPr>
        </p:nvSpPr>
        <p:spPr/>
        <p:txBody>
          <a:bodyPr/>
          <a:lstStyle>
            <a:lvl1pPr>
              <a:defRPr/>
            </a:lvl1pPr>
          </a:lstStyle>
          <a:p>
            <a:pPr>
              <a:defRPr/>
            </a:pPr>
            <a:fld id="{CCE4A6C0-9FAC-0D4A-B3E6-CBCD93A4AF43}" type="slidenum">
              <a:rPr lang="en-US" altLang="zh-CN"/>
            </a:fld>
            <a:endParaRPr lang="en-US" altLang="zh-CN"/>
          </a:p>
        </p:txBody>
      </p:sp>
    </p:spTree>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18"/>
          <p:cNvSpPr>
            <a:spLocks noGrp="1" noChangeArrowheads="1"/>
          </p:cNvSpPr>
          <p:nvPr>
            <p:ph type="sldNum" sz="quarter" idx="10"/>
          </p:nvPr>
        </p:nvSpPr>
        <p:spPr/>
        <p:txBody>
          <a:bodyPr/>
          <a:lstStyle>
            <a:lvl1pPr>
              <a:defRPr/>
            </a:lvl1pPr>
          </a:lstStyle>
          <a:p>
            <a:pPr>
              <a:defRPr/>
            </a:pPr>
            <a:fld id="{76725F09-8394-CA4F-BA20-D75C4E79A6AD}" type="slidenum">
              <a:rPr lang="en-US" altLang="zh-CN"/>
            </a:fld>
            <a:endParaRPr lang="en-US" altLang="zh-CN"/>
          </a:p>
        </p:txBody>
      </p:sp>
    </p:spTree>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14"/>
          <p:cNvGrpSpPr/>
          <p:nvPr userDrawn="1"/>
        </p:nvGrpSpPr>
        <p:grpSpPr bwMode="auto">
          <a:xfrm>
            <a:off x="127000" y="144463"/>
            <a:ext cx="8542338" cy="1052512"/>
            <a:chOff x="80" y="624"/>
            <a:chExt cx="5381" cy="663"/>
          </a:xfrm>
        </p:grpSpPr>
        <p:sp>
          <p:nvSpPr>
            <p:cNvPr id="2054" name="Rectangle 2"/>
            <p:cNvSpPr>
              <a:spLocks noChangeArrowheads="1"/>
            </p:cNvSpPr>
            <p:nvPr/>
          </p:nvSpPr>
          <p:spPr bwMode="ltGray">
            <a:xfrm>
              <a:off x="263" y="692"/>
              <a:ext cx="276" cy="299"/>
            </a:xfrm>
            <a:prstGeom prst="rect">
              <a:avLst/>
            </a:prstGeom>
            <a:solidFill>
              <a:srgbClr val="0000FF"/>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2055" name="Rectangle 3"/>
            <p:cNvSpPr>
              <a:spLocks noChangeArrowheads="1"/>
            </p:cNvSpPr>
            <p:nvPr/>
          </p:nvSpPr>
          <p:spPr bwMode="ltGray">
            <a:xfrm>
              <a:off x="504" y="692"/>
              <a:ext cx="207" cy="299"/>
            </a:xfrm>
            <a:prstGeom prst="rect">
              <a:avLst/>
            </a:prstGeom>
            <a:gradFill rotWithShape="1">
              <a:gsLst>
                <a:gs pos="0">
                  <a:srgbClr val="0000FF"/>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2056" name="Rectangle 4"/>
            <p:cNvSpPr>
              <a:spLocks noChangeArrowheads="1"/>
            </p:cNvSpPr>
            <p:nvPr/>
          </p:nvSpPr>
          <p:spPr bwMode="ltGray">
            <a:xfrm>
              <a:off x="341" y="958"/>
              <a:ext cx="266" cy="299"/>
            </a:xfrm>
            <a:prstGeom prst="rect">
              <a:avLst/>
            </a:prstGeom>
            <a:solidFill>
              <a:srgbClr val="FFFF00"/>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2057" name="Rectangle 5"/>
            <p:cNvSpPr>
              <a:spLocks noChangeArrowheads="1"/>
            </p:cNvSpPr>
            <p:nvPr/>
          </p:nvSpPr>
          <p:spPr bwMode="ltGray">
            <a:xfrm>
              <a:off x="574" y="958"/>
              <a:ext cx="232" cy="299"/>
            </a:xfrm>
            <a:prstGeom prst="rect">
              <a:avLst/>
            </a:prstGeom>
            <a:gradFill rotWithShape="1">
              <a:gsLst>
                <a:gs pos="0">
                  <a:srgbClr val="FFFF00"/>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2058" name="Rectangle 6"/>
            <p:cNvSpPr>
              <a:spLocks noChangeArrowheads="1"/>
            </p:cNvSpPr>
            <p:nvPr/>
          </p:nvSpPr>
          <p:spPr bwMode="ltGray">
            <a:xfrm>
              <a:off x="80" y="912"/>
              <a:ext cx="353" cy="266"/>
            </a:xfrm>
            <a:prstGeom prst="rect">
              <a:avLst/>
            </a:prstGeom>
            <a:gradFill rotWithShape="1">
              <a:gsLst>
                <a:gs pos="0">
                  <a:schemeClr val="bg1"/>
                </a:gs>
                <a:gs pos="100000">
                  <a:srgbClr val="FF0000"/>
                </a:gs>
              </a:gsLst>
              <a:lin ang="1890000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2059" name="Rectangle 7"/>
            <p:cNvSpPr>
              <a:spLocks noChangeArrowheads="1"/>
            </p:cNvSpPr>
            <p:nvPr/>
          </p:nvSpPr>
          <p:spPr bwMode="gray">
            <a:xfrm>
              <a:off x="480" y="624"/>
              <a:ext cx="20" cy="663"/>
            </a:xfrm>
            <a:prstGeom prst="rect">
              <a:avLst/>
            </a:prstGeom>
            <a:solidFill>
              <a:schemeClr val="tx1"/>
            </a:soli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2060" name="Rectangle 8"/>
            <p:cNvSpPr>
              <a:spLocks noChangeArrowheads="1"/>
            </p:cNvSpPr>
            <p:nvPr/>
          </p:nvSpPr>
          <p:spPr bwMode="gray">
            <a:xfrm>
              <a:off x="279" y="1122"/>
              <a:ext cx="5182" cy="20"/>
            </a:xfrm>
            <a:prstGeom prst="rect">
              <a:avLst/>
            </a:prstGeom>
            <a:gradFill rotWithShape="0">
              <a:gsLst>
                <a:gs pos="0">
                  <a:schemeClr val="tx1"/>
                </a:gs>
                <a:gs pos="100000">
                  <a:schemeClr val="bg1"/>
                </a:gs>
              </a:gsLst>
              <a:lin ang="0" scaled="1"/>
            </a:gradFill>
            <a:ln>
              <a:noFill/>
            </a:ln>
            <a:effectLst/>
          </p:spPr>
          <p:txBody>
            <a:bodyPr wrap="none" anchor="ct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grpSp>
      <p:sp>
        <p:nvSpPr>
          <p:cNvPr id="2051" name="Rectangle 9"/>
          <p:cNvSpPr>
            <a:spLocks noGrp="1" noChangeArrowheads="1"/>
          </p:cNvSpPr>
          <p:nvPr>
            <p:ph type="title"/>
          </p:nvPr>
        </p:nvSpPr>
        <p:spPr bwMode="auto">
          <a:xfrm>
            <a:off x="1150938" y="142875"/>
            <a:ext cx="779303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30730" name="Rectangle 10"/>
          <p:cNvSpPr>
            <a:spLocks noGrp="1" noChangeArrowheads="1"/>
          </p:cNvSpPr>
          <p:nvPr>
            <p:ph type="body" idx="1"/>
          </p:nvPr>
        </p:nvSpPr>
        <p:spPr bwMode="auto">
          <a:xfrm>
            <a:off x="755650" y="1125538"/>
            <a:ext cx="8208963"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p:txBody>
      </p:sp>
      <p:sp>
        <p:nvSpPr>
          <p:cNvPr id="30738" name="Rectangle 18"/>
          <p:cNvSpPr>
            <a:spLocks noGrp="1" noChangeArrowheads="1"/>
          </p:cNvSpPr>
          <p:nvPr>
            <p:ph type="sldNum" sz="quarter" idx="4"/>
          </p:nvPr>
        </p:nvSpPr>
        <p:spPr bwMode="auto">
          <a:xfrm>
            <a:off x="3530600" y="6400800"/>
            <a:ext cx="1905000" cy="457200"/>
          </a:xfrm>
          <a:prstGeom prst="rect">
            <a:avLst/>
          </a:prstGeom>
          <a:noFill/>
          <a:ln>
            <a:noFill/>
          </a:ln>
          <a:effectLst/>
        </p:spPr>
        <p:txBody>
          <a:bodyPr vert="horz" wrap="square" lIns="91440" tIns="45720" rIns="91440" bIns="45720" numCol="1" anchor="b" anchorCtr="0" compatLnSpc="1"/>
          <a:lstStyle>
            <a:lvl1pPr algn="ctr" eaLnBrk="1" hangingPunct="1">
              <a:defRPr sz="1000" b="1" smtClean="0">
                <a:solidFill>
                  <a:schemeClr val="bg2"/>
                </a:solidFill>
                <a:latin typeface="Times New Roman" panose="02020603050405020304" pitchFamily="18" charset="0"/>
                <a:ea typeface="华文行楷" panose="02010800040101010101" pitchFamily="2" charset="-122"/>
              </a:defRPr>
            </a:lvl1pPr>
          </a:lstStyle>
          <a:p>
            <a:pPr>
              <a:defRPr/>
            </a:pPr>
            <a:fld id="{47CD8405-6DC8-0946-8663-C3F400340FA7}"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500"/>
                                  </p:stCondLst>
                                  <p:childTnLst>
                                    <p:set>
                                      <p:cBhvr>
                                        <p:cTn id="6" dur="1" fill="hold">
                                          <p:stCondLst>
                                            <p:cond delay="0"/>
                                          </p:stCondLst>
                                        </p:cTn>
                                        <p:tgtEl>
                                          <p:spTgt spid="30730">
                                            <p:txEl>
                                              <p:pRg st="0" end="0"/>
                                            </p:txEl>
                                          </p:spTgt>
                                        </p:tgtEl>
                                        <p:attrNameLst>
                                          <p:attrName>style.visibility</p:attrName>
                                        </p:attrNameLst>
                                      </p:cBhvr>
                                      <p:to>
                                        <p:strVal val="visible"/>
                                      </p:to>
                                    </p:set>
                                    <p:anim calcmode="lin" valueType="num">
                                      <p:cBhvr additive="base">
                                        <p:cTn id="7" dur="500" fill="hold"/>
                                        <p:tgtEl>
                                          <p:spTgt spid="3073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30">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9" presetClass="entr" presetSubtype="0" fill="hold" nodeType="afterEffect">
                                  <p:stCondLst>
                                    <p:cond delay="0"/>
                                  </p:stCondLst>
                                  <p:childTnLst>
                                    <p:set>
                                      <p:cBhvr>
                                        <p:cTn id="11" dur="1" fill="hold">
                                          <p:stCondLst>
                                            <p:cond delay="0"/>
                                          </p:stCondLst>
                                        </p:cTn>
                                        <p:tgtEl>
                                          <p:spTgt spid="30730">
                                            <p:txEl>
                                              <p:pRg st="1" end="1"/>
                                            </p:txEl>
                                          </p:spTgt>
                                        </p:tgtEl>
                                        <p:attrNameLst>
                                          <p:attrName>style.visibility</p:attrName>
                                        </p:attrNameLst>
                                      </p:cBhvr>
                                      <p:to>
                                        <p:strVal val="visible"/>
                                      </p:to>
                                    </p:set>
                                    <p:anim calcmode="lin" valueType="num">
                                      <p:cBhvr>
                                        <p:cTn id="12" dur="500" fill="hold"/>
                                        <p:tgtEl>
                                          <p:spTgt spid="30730">
                                            <p:txEl>
                                              <p:pRg st="1" end="1"/>
                                            </p:txEl>
                                          </p:spTgt>
                                        </p:tgtEl>
                                        <p:attrNameLst>
                                          <p:attrName>ppt_x</p:attrName>
                                        </p:attrNameLst>
                                      </p:cBhvr>
                                      <p:tavLst>
                                        <p:tav tm="0">
                                          <p:val>
                                            <p:strVal val="#ppt_x-.2"/>
                                          </p:val>
                                        </p:tav>
                                        <p:tav tm="100000">
                                          <p:val>
                                            <p:strVal val="#ppt_x"/>
                                          </p:val>
                                        </p:tav>
                                      </p:tavLst>
                                    </p:anim>
                                    <p:anim calcmode="lin" valueType="num">
                                      <p:cBhvr>
                                        <p:cTn id="13" dur="500" fill="hold"/>
                                        <p:tgtEl>
                                          <p:spTgt spid="30730">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500"/>
                                        <p:tgtEl>
                                          <p:spTgt spid="307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0" grpId="0" build="p">
        <p:tmplLst>
          <p:tmpl lvl="1">
            <p:tnLst>
              <p:par>
                <p:cTn presetID="2" presetClass="entr" presetSubtype="8" fill="hold" nodeType="afterEffect">
                  <p:stCondLst>
                    <p:cond delay="500"/>
                  </p:stCondLst>
                  <p:childTnLst>
                    <p:set>
                      <p:cBhvr>
                        <p:cTn dur="1" fill="hold">
                          <p:stCondLst>
                            <p:cond delay="0"/>
                          </p:stCondLst>
                        </p:cTn>
                        <p:tgtEl>
                          <p:spTgt spid="30730"/>
                        </p:tgtEl>
                        <p:attrNameLst>
                          <p:attrName>style.visibility</p:attrName>
                        </p:attrNameLst>
                      </p:cBhvr>
                      <p:to>
                        <p:strVal val="visible"/>
                      </p:to>
                    </p:set>
                    <p:anim calcmode="lin" valueType="num">
                      <p:cBhvr additive="base">
                        <p:cTn dur="500" fill="hold"/>
                        <p:tgtEl>
                          <p:spTgt spid="30730"/>
                        </p:tgtEl>
                        <p:attrNameLst>
                          <p:attrName>ppt_x</p:attrName>
                        </p:attrNameLst>
                      </p:cBhvr>
                      <p:tavLst>
                        <p:tav tm="0">
                          <p:val>
                            <p:strVal val="0-#ppt_w/2"/>
                          </p:val>
                        </p:tav>
                        <p:tav tm="100000">
                          <p:val>
                            <p:strVal val="#ppt_x"/>
                          </p:val>
                        </p:tav>
                      </p:tavLst>
                    </p:anim>
                    <p:anim calcmode="lin" valueType="num">
                      <p:cBhvr additive="base">
                        <p:cTn dur="500" fill="hold"/>
                        <p:tgtEl>
                          <p:spTgt spid="30730"/>
                        </p:tgtEl>
                        <p:attrNameLst>
                          <p:attrName>ppt_y</p:attrName>
                        </p:attrNameLst>
                      </p:cBhvr>
                      <p:tavLst>
                        <p:tav tm="0">
                          <p:val>
                            <p:strVal val="#ppt_y"/>
                          </p:val>
                        </p:tav>
                        <p:tav tm="100000">
                          <p:val>
                            <p:strVal val="#ppt_y"/>
                          </p:val>
                        </p:tav>
                      </p:tavLst>
                    </p:anim>
                  </p:childTnLst>
                </p:cTn>
              </p:par>
            </p:tnLst>
          </p:tmpl>
          <p:tmpl lvl="2">
            <p:tnLst>
              <p:par>
                <p:cTn presetID="29" presetClass="entr" presetSubtype="0" fill="hold" nodeType="afterEffect">
                  <p:stCondLst>
                    <p:cond delay="0"/>
                  </p:stCondLst>
                  <p:childTnLst>
                    <p:set>
                      <p:cBhvr>
                        <p:cTn dur="1" fill="hold">
                          <p:stCondLst>
                            <p:cond delay="0"/>
                          </p:stCondLst>
                        </p:cTn>
                        <p:tgtEl>
                          <p:spTgt spid="30730"/>
                        </p:tgtEl>
                        <p:attrNameLst>
                          <p:attrName>style.visibility</p:attrName>
                        </p:attrNameLst>
                      </p:cBhvr>
                      <p:to>
                        <p:strVal val="visible"/>
                      </p:to>
                    </p:set>
                    <p:anim calcmode="lin" valueType="num">
                      <p:cBhvr>
                        <p:cTn dur="500" fill="hold"/>
                        <p:tgtEl>
                          <p:spTgt spid="30730"/>
                        </p:tgtEl>
                        <p:attrNameLst>
                          <p:attrName>ppt_x</p:attrName>
                        </p:attrNameLst>
                      </p:cBhvr>
                      <p:tavLst>
                        <p:tav tm="0">
                          <p:val>
                            <p:strVal val="#ppt_x-.2"/>
                          </p:val>
                        </p:tav>
                        <p:tav tm="100000">
                          <p:val>
                            <p:strVal val="#ppt_x"/>
                          </p:val>
                        </p:tav>
                      </p:tavLst>
                    </p:anim>
                    <p:anim calcmode="lin" valueType="num">
                      <p:cBhvr>
                        <p:cTn dur="500" fill="hold"/>
                        <p:tgtEl>
                          <p:spTgt spid="30730"/>
                        </p:tgtEl>
                        <p:attrNameLst>
                          <p:attrName>ppt_y</p:attrName>
                        </p:attrNameLst>
                      </p:cBhvr>
                      <p:tavLst>
                        <p:tav tm="0">
                          <p:val>
                            <p:strVal val="#ppt_y"/>
                          </p:val>
                        </p:tav>
                        <p:tav tm="100000">
                          <p:val>
                            <p:strVal val="#ppt_y"/>
                          </p:val>
                        </p:tav>
                      </p:tavLst>
                    </p:anim>
                    <p:animEffect transition="in" filter="wipe(right)" prLst="gradientSize: 0.1">
                      <p:cBhvr>
                        <p:cTn dur="500"/>
                        <p:tgtEl>
                          <p:spTgt spid="30730"/>
                        </p:tgtEl>
                      </p:cBhvr>
                    </p:animEffect>
                  </p:childTnLst>
                </p:cTn>
              </p:par>
            </p:tnLst>
          </p:tmpl>
        </p:tmplLst>
      </p:bldP>
    </p:bldLst>
  </p:timing>
  <p:hf hdr="0" ftr="0" dt="0"/>
  <p:txStyles>
    <p:titleStyle>
      <a:lvl1pPr algn="l" rtl="0" eaLnBrk="0" fontAlgn="base" hangingPunct="0">
        <a:spcBef>
          <a:spcPct val="20000"/>
        </a:spcBef>
        <a:spcAft>
          <a:spcPct val="0"/>
        </a:spcAft>
        <a:buClr>
          <a:schemeClr val="folHlink"/>
        </a:buClr>
        <a:buSzPct val="60000"/>
        <a:buFont typeface="Wingdings" panose="05000000000000000000" pitchFamily="2" charset="2"/>
        <a:defRPr kumimoji="1" sz="4800">
          <a:solidFill>
            <a:srgbClr val="006666"/>
          </a:solidFill>
          <a:latin typeface="+mj-lt"/>
          <a:ea typeface="+mj-ea"/>
          <a:cs typeface="+mj-cs"/>
        </a:defRPr>
      </a:lvl1pPr>
      <a:lvl2pPr algn="l" rtl="0" eaLnBrk="0" fontAlgn="base" hangingPunct="0">
        <a:spcBef>
          <a:spcPct val="20000"/>
        </a:spcBef>
        <a:spcAft>
          <a:spcPct val="0"/>
        </a:spcAft>
        <a:buClr>
          <a:schemeClr val="folHlink"/>
        </a:buClr>
        <a:buSzPct val="60000"/>
        <a:buFont typeface="Wingdings" panose="05000000000000000000" pitchFamily="2" charset="2"/>
        <a:defRPr kumimoji="1" sz="4800">
          <a:solidFill>
            <a:srgbClr val="006666"/>
          </a:solidFill>
          <a:latin typeface="Times New Roman" panose="02020603050405020304" pitchFamily="18" charset="0"/>
          <a:ea typeface="华文行楷" panose="02010800040101010101" pitchFamily="2" charset="-122"/>
        </a:defRPr>
      </a:lvl2pPr>
      <a:lvl3pPr algn="l" rtl="0" eaLnBrk="0" fontAlgn="base" hangingPunct="0">
        <a:spcBef>
          <a:spcPct val="20000"/>
        </a:spcBef>
        <a:spcAft>
          <a:spcPct val="0"/>
        </a:spcAft>
        <a:buClr>
          <a:schemeClr val="folHlink"/>
        </a:buClr>
        <a:buSzPct val="60000"/>
        <a:buFont typeface="Wingdings" panose="05000000000000000000" pitchFamily="2" charset="2"/>
        <a:defRPr kumimoji="1" sz="4800">
          <a:solidFill>
            <a:srgbClr val="006666"/>
          </a:solidFill>
          <a:latin typeface="Times New Roman" panose="02020603050405020304" pitchFamily="18" charset="0"/>
          <a:ea typeface="华文行楷" panose="02010800040101010101" pitchFamily="2" charset="-122"/>
        </a:defRPr>
      </a:lvl3pPr>
      <a:lvl4pPr algn="l" rtl="0" eaLnBrk="0" fontAlgn="base" hangingPunct="0">
        <a:spcBef>
          <a:spcPct val="20000"/>
        </a:spcBef>
        <a:spcAft>
          <a:spcPct val="0"/>
        </a:spcAft>
        <a:buClr>
          <a:schemeClr val="folHlink"/>
        </a:buClr>
        <a:buSzPct val="60000"/>
        <a:buFont typeface="Wingdings" panose="05000000000000000000" pitchFamily="2" charset="2"/>
        <a:defRPr kumimoji="1" sz="4800">
          <a:solidFill>
            <a:srgbClr val="006666"/>
          </a:solidFill>
          <a:latin typeface="Times New Roman" panose="02020603050405020304" pitchFamily="18" charset="0"/>
          <a:ea typeface="华文行楷" panose="02010800040101010101" pitchFamily="2" charset="-122"/>
        </a:defRPr>
      </a:lvl4pPr>
      <a:lvl5pPr algn="l" rtl="0" eaLnBrk="0" fontAlgn="base" hangingPunct="0">
        <a:spcBef>
          <a:spcPct val="20000"/>
        </a:spcBef>
        <a:spcAft>
          <a:spcPct val="0"/>
        </a:spcAft>
        <a:buClr>
          <a:schemeClr val="folHlink"/>
        </a:buClr>
        <a:buSzPct val="60000"/>
        <a:buFont typeface="Wingdings" panose="05000000000000000000" pitchFamily="2" charset="2"/>
        <a:defRPr kumimoji="1" sz="4800">
          <a:solidFill>
            <a:srgbClr val="006666"/>
          </a:solidFill>
          <a:latin typeface="Times New Roman" panose="02020603050405020304" pitchFamily="18" charset="0"/>
          <a:ea typeface="华文行楷" panose="02010800040101010101" pitchFamily="2" charset="-122"/>
        </a:defRPr>
      </a:lvl5pPr>
      <a:lvl6pPr marL="457200" algn="l" rtl="0" fontAlgn="base">
        <a:spcBef>
          <a:spcPct val="20000"/>
        </a:spcBef>
        <a:spcAft>
          <a:spcPct val="0"/>
        </a:spcAft>
        <a:buClr>
          <a:schemeClr val="folHlink"/>
        </a:buClr>
        <a:buSzPct val="60000"/>
        <a:buFont typeface="Wingdings" panose="05000000000000000000" pitchFamily="2" charset="2"/>
        <a:defRPr kumimoji="1" sz="4800">
          <a:solidFill>
            <a:srgbClr val="006666"/>
          </a:solidFill>
          <a:latin typeface="Times New Roman" panose="02020603050405020304" pitchFamily="18" charset="0"/>
          <a:ea typeface="华文行楷" panose="02010800040101010101" pitchFamily="2" charset="-122"/>
        </a:defRPr>
      </a:lvl6pPr>
      <a:lvl7pPr marL="914400" algn="l" rtl="0" fontAlgn="base">
        <a:spcBef>
          <a:spcPct val="20000"/>
        </a:spcBef>
        <a:spcAft>
          <a:spcPct val="0"/>
        </a:spcAft>
        <a:buClr>
          <a:schemeClr val="folHlink"/>
        </a:buClr>
        <a:buSzPct val="60000"/>
        <a:buFont typeface="Wingdings" panose="05000000000000000000" pitchFamily="2" charset="2"/>
        <a:defRPr kumimoji="1" sz="4800">
          <a:solidFill>
            <a:srgbClr val="006666"/>
          </a:solidFill>
          <a:latin typeface="Times New Roman" panose="02020603050405020304" pitchFamily="18" charset="0"/>
          <a:ea typeface="华文行楷" panose="02010800040101010101" pitchFamily="2" charset="-122"/>
        </a:defRPr>
      </a:lvl7pPr>
      <a:lvl8pPr marL="1371600" algn="l" rtl="0" fontAlgn="base">
        <a:spcBef>
          <a:spcPct val="20000"/>
        </a:spcBef>
        <a:spcAft>
          <a:spcPct val="0"/>
        </a:spcAft>
        <a:buClr>
          <a:schemeClr val="folHlink"/>
        </a:buClr>
        <a:buSzPct val="60000"/>
        <a:buFont typeface="Wingdings" panose="05000000000000000000" pitchFamily="2" charset="2"/>
        <a:defRPr kumimoji="1" sz="4800">
          <a:solidFill>
            <a:srgbClr val="006666"/>
          </a:solidFill>
          <a:latin typeface="Times New Roman" panose="02020603050405020304" pitchFamily="18" charset="0"/>
          <a:ea typeface="华文行楷" panose="02010800040101010101" pitchFamily="2" charset="-122"/>
        </a:defRPr>
      </a:lvl8pPr>
      <a:lvl9pPr marL="1828800" algn="l" rtl="0" fontAlgn="base">
        <a:spcBef>
          <a:spcPct val="20000"/>
        </a:spcBef>
        <a:spcAft>
          <a:spcPct val="0"/>
        </a:spcAft>
        <a:buClr>
          <a:schemeClr val="folHlink"/>
        </a:buClr>
        <a:buSzPct val="60000"/>
        <a:buFont typeface="Wingdings" panose="05000000000000000000" pitchFamily="2" charset="2"/>
        <a:defRPr kumimoji="1" sz="4800">
          <a:solidFill>
            <a:srgbClr val="006666"/>
          </a:solidFill>
          <a:latin typeface="Times New Roman" panose="02020603050405020304" pitchFamily="18" charset="0"/>
          <a:ea typeface="华文行楷" panose="0201080004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tabLst>
          <a:tab pos="541020" algn="l"/>
        </a:tabLst>
        <a:defRPr kumimoji="1" sz="3200">
          <a:solidFill>
            <a:srgbClr val="036D7B"/>
          </a:solidFill>
          <a:latin typeface="+mn-lt"/>
          <a:ea typeface="+mn-ea"/>
          <a:cs typeface="+mn-cs"/>
        </a:defRPr>
      </a:lvl1pPr>
      <a:lvl2pPr marL="450850" indent="6350" algn="l" rtl="0" eaLnBrk="0" fontAlgn="base" hangingPunct="0">
        <a:lnSpc>
          <a:spcPct val="115000"/>
        </a:lnSpc>
        <a:spcBef>
          <a:spcPct val="20000"/>
        </a:spcBef>
        <a:spcAft>
          <a:spcPct val="0"/>
        </a:spcAft>
        <a:buClr>
          <a:schemeClr val="hlink"/>
        </a:buClr>
        <a:buFont typeface="Wingdings" panose="05000000000000000000" pitchFamily="2" charset="2"/>
        <a:tabLst>
          <a:tab pos="541020" algn="l"/>
        </a:tabLst>
        <a:defRPr sz="2200" b="1">
          <a:solidFill>
            <a:schemeClr val="tx1"/>
          </a:solidFill>
          <a:latin typeface="Tahoma" panose="020B0604030504040204" pitchFamily="34" charset="0"/>
          <a:ea typeface="华文楷体" panose="02010600040101010101" pitchFamily="2" charset="-122"/>
        </a:defRPr>
      </a:lvl2pPr>
      <a:lvl3pPr marL="1235075" indent="-228600" algn="l" rtl="0" eaLnBrk="0" fontAlgn="base" hangingPunct="0">
        <a:spcBef>
          <a:spcPct val="20000"/>
        </a:spcBef>
        <a:spcAft>
          <a:spcPct val="0"/>
        </a:spcAft>
        <a:buClr>
          <a:schemeClr val="folHlink"/>
        </a:buClr>
        <a:buFont typeface="Wingdings" panose="05000000000000000000" pitchFamily="2" charset="2"/>
        <a:tabLst>
          <a:tab pos="541020" algn="l"/>
        </a:tabLst>
        <a:defRPr sz="2400">
          <a:solidFill>
            <a:schemeClr val="tx1"/>
          </a:solidFill>
          <a:latin typeface="Tahoma" panose="020B0604030504040204" pitchFamily="34" charset="0"/>
          <a:ea typeface="宋体" panose="02010600030101010101" pitchFamily="2" charset="-122"/>
        </a:defRPr>
      </a:lvl3pPr>
      <a:lvl4pPr marL="1643380" indent="-228600" algn="l" rtl="0" eaLnBrk="0" fontAlgn="base" hangingPunct="0">
        <a:spcBef>
          <a:spcPct val="20000"/>
        </a:spcBef>
        <a:spcAft>
          <a:spcPct val="0"/>
        </a:spcAft>
        <a:buClr>
          <a:schemeClr val="accent2"/>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5pPr>
      <a:lvl6pPr marL="2514600" indent="-228600" algn="l" rtl="0" fontAlgn="base">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6pPr>
      <a:lvl7pPr marL="2971800" indent="-228600" algn="l" rtl="0" fontAlgn="base">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7pPr>
      <a:lvl8pPr marL="3429000" indent="-228600" algn="l" rtl="0" fontAlgn="base">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8pPr>
      <a:lvl9pPr marL="3886200" indent="-228600" algn="l" rtl="0" fontAlgn="base">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wmf"/></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6.jpeg"/><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wmf"/></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41.wmf"/><Relationship Id="rId3" Type="http://schemas.openxmlformats.org/officeDocument/2006/relationships/oleObject" Target="../embeddings/oleObject10.bin"/><Relationship Id="rId2" Type="http://schemas.openxmlformats.org/officeDocument/2006/relationships/image" Target="../media/image40.wmf"/><Relationship Id="rId1" Type="http://schemas.openxmlformats.org/officeDocument/2006/relationships/oleObject" Target="../embeddings/oleObject9.bin"/></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38.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oleObject" Target="../embeddings/oleObject13.bin"/><Relationship Id="rId4" Type="http://schemas.openxmlformats.org/officeDocument/2006/relationships/image" Target="../media/image45.wmf"/><Relationship Id="rId3" Type="http://schemas.openxmlformats.org/officeDocument/2006/relationships/oleObject" Target="../embeddings/oleObject12.bin"/><Relationship Id="rId2" Type="http://schemas.openxmlformats.org/officeDocument/2006/relationships/image" Target="../media/image44.wmf"/><Relationship Id="rId1" Type="http://schemas.openxmlformats.org/officeDocument/2006/relationships/oleObject" Target="../embeddings/oleObject11.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5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7.png"/><Relationship Id="rId1" Type="http://schemas.openxmlformats.org/officeDocument/2006/relationships/image" Target="../media/image5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4.bin"/><Relationship Id="rId2" Type="http://schemas.openxmlformats.org/officeDocument/2006/relationships/image" Target="../media/image3.wmf"/><Relationship Id="rId1"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8.wmf"/><Relationship Id="rId7" Type="http://schemas.openxmlformats.org/officeDocument/2006/relationships/oleObject" Target="../embeddings/oleObject8.bin"/><Relationship Id="rId6" Type="http://schemas.openxmlformats.org/officeDocument/2006/relationships/image" Target="../media/image7.wmf"/><Relationship Id="rId5" Type="http://schemas.openxmlformats.org/officeDocument/2006/relationships/oleObject" Target="../embeddings/oleObject7.bin"/><Relationship Id="rId4" Type="http://schemas.openxmlformats.org/officeDocument/2006/relationships/image" Target="../media/image6.wmf"/><Relationship Id="rId3" Type="http://schemas.openxmlformats.org/officeDocument/2006/relationships/oleObject" Target="../embeddings/oleObject6.bin"/><Relationship Id="rId2" Type="http://schemas.openxmlformats.org/officeDocument/2006/relationships/image" Target="../media/image5.wmf"/><Relationship Id="rId10" Type="http://schemas.openxmlformats.org/officeDocument/2006/relationships/vmlDrawing" Target="../drawings/vmlDrawing4.vml"/><Relationship Id="rId1"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p:txBody>
          <a:bodyPr/>
          <a:lstStyle/>
          <a:p>
            <a:pPr eaLnBrk="1" hangingPunct="1"/>
            <a:r>
              <a:rPr lang="zh-CN" altLang="en-US"/>
              <a:t>技术方案经济评价</a:t>
            </a:r>
            <a:endParaRPr lang="zh-CN" altLang="en-US"/>
          </a:p>
        </p:txBody>
      </p:sp>
      <p:sp>
        <p:nvSpPr>
          <p:cNvPr id="6147" name="Rectangle 3"/>
          <p:cNvSpPr>
            <a:spLocks noGrp="1" noChangeArrowheads="1"/>
          </p:cNvSpPr>
          <p:nvPr>
            <p:ph type="subTitle" idx="1"/>
          </p:nvPr>
        </p:nvSpPr>
        <p:spPr>
          <a:xfrm>
            <a:off x="971550" y="1844675"/>
            <a:ext cx="6624638" cy="3168650"/>
          </a:xfrm>
        </p:spPr>
        <p:txBody>
          <a:bodyPr/>
          <a:lstStyle/>
          <a:p>
            <a:pPr marL="0" indent="0" algn="l" eaLnBrk="1" hangingPunct="1"/>
            <a:r>
              <a:rPr lang="zh-CN" altLang="en-US"/>
              <a:t>本讲内容</a:t>
            </a:r>
            <a:endParaRPr lang="zh-CN" altLang="en-US"/>
          </a:p>
          <a:p>
            <a:pPr lvl="1" algn="l" eaLnBrk="1" hangingPunct="1"/>
            <a:r>
              <a:rPr lang="zh-CN" altLang="en-US"/>
              <a:t>技术方案的类型</a:t>
            </a:r>
            <a:endParaRPr lang="zh-CN" altLang="en-US"/>
          </a:p>
          <a:p>
            <a:pPr lvl="1" algn="l" eaLnBrk="1" hangingPunct="1"/>
            <a:r>
              <a:rPr lang="zh-CN" altLang="en-US"/>
              <a:t>不同类型方案的评价指标和方法</a:t>
            </a:r>
            <a:endParaRPr lang="zh-CN" altLang="en-US"/>
          </a:p>
        </p:txBody>
      </p:sp>
    </p:spTree>
  </p:cSld>
  <p:clrMapOvr>
    <a:masterClrMapping/>
  </p:clrMapOvr>
  <p:transition spd="slow">
    <p:pull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E6E6D54-B369-014D-83DA-5E866494E244}"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214019" name="Text Box 3"/>
          <p:cNvSpPr txBox="1">
            <a:spLocks noChangeArrowheads="1"/>
          </p:cNvSpPr>
          <p:nvPr/>
        </p:nvSpPr>
        <p:spPr bwMode="auto">
          <a:xfrm>
            <a:off x="557213" y="2592388"/>
            <a:ext cx="8424862" cy="1158875"/>
          </a:xfrm>
          <a:prstGeom prst="rect">
            <a:avLst/>
          </a:prstGeom>
          <a:gradFill rotWithShape="1">
            <a:gsLst>
              <a:gs pos="0">
                <a:srgbClr val="D1F4FB"/>
              </a:gs>
              <a:gs pos="100000">
                <a:srgbClr val="96ADB8"/>
              </a:gs>
            </a:gsLst>
            <a:lin ang="18900000" scaled="1"/>
          </a:gradFill>
          <a:ln>
            <a:noFill/>
          </a:ln>
          <a:effectLst>
            <a:outerShdw dist="53882" dir="189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b="1">
                <a:solidFill>
                  <a:schemeClr val="tx1"/>
                </a:solidFill>
                <a:ea typeface="幼圆" panose="02010509060101010101" pitchFamily="49" charset="-122"/>
              </a:rPr>
              <a:t> </a:t>
            </a:r>
            <a:r>
              <a:rPr lang="en-US" altLang="zh-CN" sz="2000" b="1">
                <a:solidFill>
                  <a:schemeClr val="tx1"/>
                </a:solidFill>
                <a:ea typeface="宋体" panose="02010600030101010101" pitchFamily="2" charset="-122"/>
              </a:rPr>
              <a:t>①</a:t>
            </a:r>
            <a:r>
              <a:rPr lang="zh-CN" altLang="en-US" sz="2000" b="1">
                <a:solidFill>
                  <a:schemeClr val="tx1"/>
                </a:solidFill>
                <a:ea typeface="幼圆" panose="02010509060101010101" pitchFamily="49" charset="-122"/>
              </a:rPr>
              <a:t>净现值法与净年值法</a:t>
            </a:r>
            <a:endParaRPr lang="zh-CN" altLang="en-US" sz="2000" b="1">
              <a:solidFill>
                <a:schemeClr val="tx1"/>
              </a:solidFill>
              <a:ea typeface="幼圆" panose="02010509060101010101" pitchFamily="49" charset="-122"/>
            </a:endParaRPr>
          </a:p>
          <a:p>
            <a:pPr algn="just" eaLnBrk="1" hangingPunct="1">
              <a:spcBef>
                <a:spcPct val="50000"/>
              </a:spcBef>
              <a:buClrTx/>
              <a:buSzTx/>
              <a:buFontTx/>
              <a:buNone/>
            </a:pPr>
            <a:r>
              <a:rPr lang="zh-CN" altLang="en-US" sz="2000" b="1">
                <a:solidFill>
                  <a:schemeClr val="tx1"/>
                </a:solidFill>
                <a:ea typeface="幼圆" panose="02010509060101010101" pitchFamily="49" charset="-122"/>
              </a:rPr>
              <a:t>净现值法是对计算期相同的互斥方案进行相对经济效果评价最常用的方法。</a:t>
            </a:r>
            <a:endParaRPr lang="zh-CN" altLang="en-US" sz="2000" b="1">
              <a:solidFill>
                <a:schemeClr val="tx1"/>
              </a:solidFill>
              <a:ea typeface="幼圆" panose="02010509060101010101" pitchFamily="49" charset="-122"/>
            </a:endParaRPr>
          </a:p>
        </p:txBody>
      </p:sp>
      <p:grpSp>
        <p:nvGrpSpPr>
          <p:cNvPr id="214022" name="Group 6"/>
          <p:cNvGrpSpPr/>
          <p:nvPr/>
        </p:nvGrpSpPr>
        <p:grpSpPr bwMode="auto">
          <a:xfrm>
            <a:off x="557213" y="2103438"/>
            <a:ext cx="5472112" cy="473075"/>
            <a:chOff x="1202" y="1654"/>
            <a:chExt cx="2812" cy="298"/>
          </a:xfrm>
        </p:grpSpPr>
        <p:sp>
          <p:nvSpPr>
            <p:cNvPr id="15370" name="Text Box 7">
              <a:hlinkClick r:id="" action="ppaction://noaction"/>
            </p:cNvPr>
            <p:cNvSpPr txBox="1">
              <a:spLocks noChangeArrowheads="1"/>
            </p:cNvSpPr>
            <p:nvPr/>
          </p:nvSpPr>
          <p:spPr bwMode="auto">
            <a:xfrm>
              <a:off x="1202" y="1654"/>
              <a:ext cx="2812" cy="250"/>
            </a:xfrm>
            <a:prstGeom prst="rect">
              <a:avLst/>
            </a:prstGeom>
            <a:gradFill rotWithShape="1">
              <a:gsLst>
                <a:gs pos="0">
                  <a:srgbClr val="D1F4FB"/>
                </a:gs>
                <a:gs pos="100000">
                  <a:srgbClr val="96ADB8"/>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b="1">
                  <a:solidFill>
                    <a:schemeClr val="tx1"/>
                  </a:solidFill>
                  <a:ea typeface="幼圆" panose="02010509060101010101" pitchFamily="49" charset="-122"/>
                </a:rPr>
                <a:t>（</a:t>
              </a:r>
              <a:r>
                <a:rPr lang="en-US" altLang="zh-CN" sz="2000" b="1">
                  <a:solidFill>
                    <a:schemeClr val="tx1"/>
                  </a:solidFill>
                  <a:ea typeface="幼圆" panose="02010509060101010101" pitchFamily="49" charset="-122"/>
                </a:rPr>
                <a:t>1</a:t>
              </a:r>
              <a:r>
                <a:rPr lang="zh-CN" altLang="en-US" sz="2000" b="1">
                  <a:solidFill>
                    <a:schemeClr val="tx1"/>
                  </a:solidFill>
                  <a:ea typeface="幼圆" panose="02010509060101010101" pitchFamily="49" charset="-122"/>
                </a:rPr>
                <a:t>）计算期相同的互斥方案经济评价</a:t>
              </a:r>
              <a:endParaRPr lang="zh-CN" altLang="en-US" sz="2000" b="1">
                <a:solidFill>
                  <a:schemeClr val="tx1"/>
                </a:solidFill>
                <a:ea typeface="幼圆" panose="02010509060101010101" pitchFamily="49" charset="-122"/>
              </a:endParaRPr>
            </a:p>
          </p:txBody>
        </p:sp>
        <p:sp>
          <p:nvSpPr>
            <p:cNvPr id="15371" name="Line 8"/>
            <p:cNvSpPr>
              <a:spLocks noChangeShapeType="1"/>
            </p:cNvSpPr>
            <p:nvPr/>
          </p:nvSpPr>
          <p:spPr bwMode="auto">
            <a:xfrm flipV="1">
              <a:off x="1455" y="1934"/>
              <a:ext cx="2459" cy="1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bodyPr>
            <a:lstStyle/>
            <a:p>
              <a:endParaRPr lang="zh-CN" altLang="en-US"/>
            </a:p>
          </p:txBody>
        </p:sp>
      </p:grpSp>
      <p:sp>
        <p:nvSpPr>
          <p:cNvPr id="15369" name="Rectangle 10">
            <a:hlinkClick r:id="" action="ppaction://noaction"/>
          </p:cNvPr>
          <p:cNvSpPr>
            <a:spLocks noChangeArrowheads="1"/>
          </p:cNvSpPr>
          <p:nvPr/>
        </p:nvSpPr>
        <p:spPr bwMode="auto">
          <a:xfrm>
            <a:off x="657225" y="1268413"/>
            <a:ext cx="662463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a:sym typeface="Wingdings" panose="05000000000000000000" pitchFamily="2" charset="2"/>
              </a:rPr>
              <a:t>2.</a:t>
            </a:r>
            <a:r>
              <a:rPr kumimoji="0" lang="zh-CN" altLang="en-US">
                <a:sym typeface="Wingdings" panose="05000000000000000000" pitchFamily="2" charset="2"/>
              </a:rPr>
              <a:t>互斥方案动态评价</a:t>
            </a:r>
            <a:endParaRPr kumimoji="0" lang="zh-CN" altLang="en-US">
              <a:sym typeface="Wingdings" panose="05000000000000000000" pitchFamily="2" charset="2"/>
            </a:endParaRPr>
          </a:p>
        </p:txBody>
      </p:sp>
      <p:sp>
        <p:nvSpPr>
          <p:cNvPr id="3" name="Rectangle 2"/>
          <p:cNvSpPr>
            <a:spLocks noGrp="1" noChangeArrowheads="1"/>
          </p:cNvSpPr>
          <p:nvPr>
            <p:ph type="title"/>
          </p:nvPr>
        </p:nvSpPr>
        <p:spPr>
          <a:xfrm>
            <a:off x="862398" y="190501"/>
            <a:ext cx="8281602" cy="838200"/>
          </a:xfrm>
        </p:spPr>
        <p:txBody>
          <a:bodyPr/>
          <a:lstStyle/>
          <a:p>
            <a:pPr eaLnBrk="1" hangingPunct="1"/>
            <a:r>
              <a:rPr kumimoji="0" lang="zh-CN" altLang="en-US" dirty="0">
                <a:solidFill>
                  <a:srgbClr val="FF0000"/>
                </a:solidFill>
              </a:rPr>
              <a:t>（二）互斥方案</a:t>
            </a:r>
            <a:r>
              <a:rPr kumimoji="0" lang="zh-CN" altLang="en-US" dirty="0">
                <a:solidFill>
                  <a:srgbClr val="036D7B"/>
                </a:solidFill>
              </a:rPr>
              <a:t>经济评价方法</a:t>
            </a:r>
            <a:endParaRPr kumimoji="0" lang="zh-CN" altLang="en-US" dirty="0">
              <a:solidFill>
                <a:srgbClr val="036D7B"/>
              </a:solidFill>
            </a:endParaRPr>
          </a:p>
        </p:txBody>
      </p:sp>
      <p:sp>
        <p:nvSpPr>
          <p:cNvPr id="4" name="Rectangle 8"/>
          <p:cNvSpPr>
            <a:spLocks noChangeArrowheads="1"/>
          </p:cNvSpPr>
          <p:nvPr/>
        </p:nvSpPr>
        <p:spPr bwMode="auto">
          <a:xfrm>
            <a:off x="71500" y="3767138"/>
            <a:ext cx="2736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dirty="0">
                <a:solidFill>
                  <a:srgbClr val="000000"/>
                </a:solidFill>
                <a:latin typeface="幼圆" panose="02010509060101010101" pitchFamily="49" charset="-122"/>
                <a:ea typeface="幼圆" panose="02010509060101010101" pitchFamily="49" charset="-122"/>
              </a:rPr>
              <a:t>a.</a:t>
            </a:r>
            <a:r>
              <a:rPr lang="zh-CN" altLang="en-US" sz="2000" b="1" dirty="0">
                <a:solidFill>
                  <a:srgbClr val="000000"/>
                </a:solidFill>
                <a:latin typeface="幼圆" panose="02010509060101010101" pitchFamily="49" charset="-122"/>
                <a:ea typeface="幼圆" panose="02010509060101010101" pitchFamily="49" charset="-122"/>
              </a:rPr>
              <a:t>判别准则</a:t>
            </a:r>
            <a:endParaRPr lang="zh-CN" altLang="en-US" sz="2000" b="1" dirty="0">
              <a:solidFill>
                <a:srgbClr val="000000"/>
              </a:solidFill>
              <a:latin typeface="幼圆" panose="02010509060101010101" pitchFamily="49" charset="-122"/>
              <a:ea typeface="幼圆" panose="02010509060101010101" pitchFamily="49" charset="-122"/>
            </a:endParaRPr>
          </a:p>
        </p:txBody>
      </p:sp>
      <p:sp>
        <p:nvSpPr>
          <p:cNvPr id="5" name="Text Box 9"/>
          <p:cNvSpPr txBox="1">
            <a:spLocks noChangeArrowheads="1"/>
          </p:cNvSpPr>
          <p:nvPr/>
        </p:nvSpPr>
        <p:spPr bwMode="auto">
          <a:xfrm>
            <a:off x="809625" y="4346575"/>
            <a:ext cx="7920037" cy="854075"/>
          </a:xfrm>
          <a:prstGeom prst="rect">
            <a:avLst/>
          </a:prstGeom>
          <a:gradFill rotWithShape="1">
            <a:gsLst>
              <a:gs pos="0">
                <a:srgbClr val="D1F4FB"/>
              </a:gs>
              <a:gs pos="100000">
                <a:srgbClr val="96ADB8"/>
              </a:gs>
            </a:gsLst>
            <a:lin ang="18900000" scaled="1"/>
          </a:gradFill>
          <a:ln>
            <a:noFill/>
          </a:ln>
          <a:effectLst>
            <a:outerShdw dist="53882" dir="189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b="1" dirty="0">
                <a:solidFill>
                  <a:srgbClr val="000000"/>
                </a:solidFill>
                <a:ea typeface="幼圆" panose="02010509060101010101" pitchFamily="49" charset="-122"/>
              </a:rPr>
              <a:t>NPV</a:t>
            </a:r>
            <a:r>
              <a:rPr lang="en-US" altLang="zh-CN" sz="2000" b="1" baseline="-25000" dirty="0">
                <a:solidFill>
                  <a:srgbClr val="000000"/>
                </a:solidFill>
                <a:ea typeface="幼圆" panose="02010509060101010101" pitchFamily="49" charset="-122"/>
              </a:rPr>
              <a:t>i</a:t>
            </a:r>
            <a:r>
              <a:rPr lang="en-US" altLang="zh-CN" sz="2000" b="1" dirty="0">
                <a:solidFill>
                  <a:srgbClr val="000000"/>
                </a:solidFill>
                <a:ea typeface="幼圆" panose="02010509060101010101" pitchFamily="49" charset="-122"/>
              </a:rPr>
              <a:t>≥0</a:t>
            </a:r>
            <a:r>
              <a:rPr lang="zh-CN" altLang="en-US" sz="2000" b="1" dirty="0">
                <a:solidFill>
                  <a:srgbClr val="000000"/>
                </a:solidFill>
                <a:ea typeface="幼圆" panose="02010509060101010101" pitchFamily="49" charset="-122"/>
              </a:rPr>
              <a:t>且</a:t>
            </a:r>
            <a:r>
              <a:rPr lang="en-US" altLang="zh-CN" sz="2000" b="1" dirty="0">
                <a:solidFill>
                  <a:srgbClr val="000000"/>
                </a:solidFill>
                <a:ea typeface="幼圆" panose="02010509060101010101" pitchFamily="49" charset="-122"/>
              </a:rPr>
              <a:t>max</a:t>
            </a:r>
            <a:r>
              <a:rPr lang="zh-CN" altLang="en-US" sz="2000" b="1" dirty="0">
                <a:solidFill>
                  <a:srgbClr val="000000"/>
                </a:solidFill>
                <a:ea typeface="幼圆" panose="02010509060101010101" pitchFamily="49" charset="-122"/>
              </a:rPr>
              <a:t>（</a:t>
            </a:r>
            <a:r>
              <a:rPr lang="en-US" altLang="zh-CN" sz="2000" b="1" dirty="0" err="1">
                <a:solidFill>
                  <a:srgbClr val="000000"/>
                </a:solidFill>
                <a:ea typeface="幼圆" panose="02010509060101010101" pitchFamily="49" charset="-122"/>
              </a:rPr>
              <a:t>NPV</a:t>
            </a:r>
            <a:r>
              <a:rPr lang="en-US" altLang="zh-CN" sz="2000" b="1" baseline="-25000" dirty="0" err="1">
                <a:solidFill>
                  <a:srgbClr val="000000"/>
                </a:solidFill>
                <a:ea typeface="幼圆" panose="02010509060101010101" pitchFamily="49" charset="-122"/>
              </a:rPr>
              <a:t>i</a:t>
            </a:r>
            <a:r>
              <a:rPr lang="zh-CN" altLang="en-US" sz="2000" b="1" dirty="0">
                <a:solidFill>
                  <a:srgbClr val="000000"/>
                </a:solidFill>
                <a:ea typeface="幼圆" panose="02010509060101010101" pitchFamily="49" charset="-122"/>
              </a:rPr>
              <a:t>）所对应的方案为最优方案</a:t>
            </a:r>
            <a:endParaRPr lang="zh-CN" altLang="en-US" sz="2000" b="1" dirty="0">
              <a:solidFill>
                <a:srgbClr val="000000"/>
              </a:solidFill>
              <a:ea typeface="幼圆" panose="02010509060101010101" pitchFamily="49" charset="-122"/>
            </a:endParaRPr>
          </a:p>
          <a:p>
            <a:pPr algn="just" eaLnBrk="1" hangingPunct="1">
              <a:spcBef>
                <a:spcPct val="50000"/>
              </a:spcBef>
              <a:buClrTx/>
              <a:buSzTx/>
              <a:buFontTx/>
              <a:buNone/>
            </a:pPr>
            <a:r>
              <a:rPr lang="en-US" altLang="zh-CN" sz="2000" b="1" dirty="0">
                <a:solidFill>
                  <a:srgbClr val="000000"/>
                </a:solidFill>
                <a:ea typeface="幼圆" panose="02010509060101010101" pitchFamily="49" charset="-122"/>
              </a:rPr>
              <a:t>NAV</a:t>
            </a:r>
            <a:r>
              <a:rPr lang="en-US" altLang="zh-CN" sz="2000" b="1" baseline="-25000" dirty="0">
                <a:solidFill>
                  <a:srgbClr val="000000"/>
                </a:solidFill>
                <a:ea typeface="幼圆" panose="02010509060101010101" pitchFamily="49" charset="-122"/>
              </a:rPr>
              <a:t>i</a:t>
            </a:r>
            <a:r>
              <a:rPr lang="en-US" altLang="zh-CN" sz="2000" b="1" dirty="0">
                <a:solidFill>
                  <a:srgbClr val="000000"/>
                </a:solidFill>
                <a:ea typeface="幼圆" panose="02010509060101010101" pitchFamily="49" charset="-122"/>
              </a:rPr>
              <a:t>≥0</a:t>
            </a:r>
            <a:r>
              <a:rPr lang="zh-CN" altLang="en-US" sz="2000" b="1" dirty="0">
                <a:solidFill>
                  <a:srgbClr val="000000"/>
                </a:solidFill>
                <a:ea typeface="幼圆" panose="02010509060101010101" pitchFamily="49" charset="-122"/>
              </a:rPr>
              <a:t>且</a:t>
            </a:r>
            <a:r>
              <a:rPr lang="en-US" altLang="zh-CN" sz="2000" b="1" dirty="0">
                <a:solidFill>
                  <a:srgbClr val="000000"/>
                </a:solidFill>
                <a:ea typeface="幼圆" panose="02010509060101010101" pitchFamily="49" charset="-122"/>
              </a:rPr>
              <a:t>max</a:t>
            </a:r>
            <a:r>
              <a:rPr lang="zh-CN" altLang="en-US" sz="2000" b="1" dirty="0">
                <a:solidFill>
                  <a:srgbClr val="000000"/>
                </a:solidFill>
                <a:ea typeface="幼圆" panose="02010509060101010101" pitchFamily="49" charset="-122"/>
              </a:rPr>
              <a:t>（</a:t>
            </a:r>
            <a:r>
              <a:rPr lang="en-US" altLang="zh-CN" sz="2000" b="1" dirty="0" err="1">
                <a:solidFill>
                  <a:srgbClr val="000000"/>
                </a:solidFill>
                <a:ea typeface="幼圆" panose="02010509060101010101" pitchFamily="49" charset="-122"/>
              </a:rPr>
              <a:t>NAV</a:t>
            </a:r>
            <a:r>
              <a:rPr lang="en-US" altLang="zh-CN" sz="2000" b="1" baseline="-25000" dirty="0" err="1">
                <a:solidFill>
                  <a:srgbClr val="000000"/>
                </a:solidFill>
                <a:ea typeface="幼圆" panose="02010509060101010101" pitchFamily="49" charset="-122"/>
              </a:rPr>
              <a:t>i</a:t>
            </a:r>
            <a:r>
              <a:rPr lang="zh-CN" altLang="en-US" sz="2000" b="1" dirty="0">
                <a:solidFill>
                  <a:srgbClr val="000000"/>
                </a:solidFill>
                <a:ea typeface="幼圆" panose="02010509060101010101" pitchFamily="49" charset="-122"/>
              </a:rPr>
              <a:t>）所对应的方案为最优方案</a:t>
            </a:r>
            <a:endParaRPr lang="zh-CN" altLang="en-US" sz="2000" b="1" dirty="0">
              <a:solidFill>
                <a:srgbClr val="000000"/>
              </a:solidFill>
              <a:ea typeface="幼圆" panose="02010509060101010101" pitchFamily="49" charset="-122"/>
            </a:endParaRPr>
          </a:p>
        </p:txBody>
      </p:sp>
      <p:sp>
        <p:nvSpPr>
          <p:cNvPr id="6" name="Text Box 10"/>
          <p:cNvSpPr txBox="1">
            <a:spLocks noChangeArrowheads="1"/>
          </p:cNvSpPr>
          <p:nvPr/>
        </p:nvSpPr>
        <p:spPr bwMode="auto">
          <a:xfrm>
            <a:off x="657225" y="5317278"/>
            <a:ext cx="49688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en-US" altLang="zh-CN" sz="2000" b="1" dirty="0">
                <a:solidFill>
                  <a:srgbClr val="000000"/>
                </a:solidFill>
                <a:latin typeface="幼圆" panose="02010509060101010101" pitchFamily="49" charset="-122"/>
                <a:ea typeface="幼圆" panose="02010509060101010101" pitchFamily="49" charset="-122"/>
              </a:rPr>
              <a:t>② </a:t>
            </a:r>
            <a:r>
              <a:rPr lang="zh-CN" altLang="en-US" sz="2000" b="1" dirty="0">
                <a:solidFill>
                  <a:srgbClr val="000000"/>
                </a:solidFill>
                <a:latin typeface="幼圆" panose="02010509060101010101" pitchFamily="49" charset="-122"/>
                <a:ea typeface="幼圆" panose="02010509060101010101" pitchFamily="49" charset="-122"/>
              </a:rPr>
              <a:t>费用现值法与费用年值法</a:t>
            </a:r>
            <a:endParaRPr lang="zh-CN" altLang="en-US" sz="2000" b="1" dirty="0">
              <a:solidFill>
                <a:srgbClr val="000000"/>
              </a:solidFill>
              <a:latin typeface="幼圆" panose="02010509060101010101" pitchFamily="49" charset="-122"/>
              <a:ea typeface="幼圆" panose="02010509060101010101" pitchFamily="49" charset="-122"/>
            </a:endParaRPr>
          </a:p>
        </p:txBody>
      </p:sp>
      <p:sp>
        <p:nvSpPr>
          <p:cNvPr id="7" name="Text Box 11"/>
          <p:cNvSpPr txBox="1">
            <a:spLocks noChangeArrowheads="1"/>
          </p:cNvSpPr>
          <p:nvPr/>
        </p:nvSpPr>
        <p:spPr bwMode="auto">
          <a:xfrm>
            <a:off x="809625" y="5887297"/>
            <a:ext cx="7920036" cy="701675"/>
          </a:xfrm>
          <a:prstGeom prst="rect">
            <a:avLst/>
          </a:prstGeom>
          <a:gradFill rotWithShape="1">
            <a:gsLst>
              <a:gs pos="0">
                <a:srgbClr val="D1F4FB"/>
              </a:gs>
              <a:gs pos="100000">
                <a:srgbClr val="96ADB8"/>
              </a:gs>
            </a:gsLst>
            <a:lin ang="18900000" scaled="1"/>
          </a:gradFill>
          <a:ln>
            <a:noFill/>
          </a:ln>
          <a:effectLst>
            <a:outerShdw dist="53882" dir="189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b="1" dirty="0">
                <a:solidFill>
                  <a:srgbClr val="000000"/>
                </a:solidFill>
                <a:ea typeface="幼圆" panose="02010509060101010101" pitchFamily="49" charset="-122"/>
              </a:rPr>
              <a:t>对于仅有或仅需计算费用现金流量的互斥方案，只须进行相对效果检验，判别准则是：费用现值或费用年值最小者为最优方案。</a:t>
            </a:r>
            <a:endParaRPr lang="zh-CN" altLang="en-US" sz="2000" b="1" dirty="0">
              <a:solidFill>
                <a:srgbClr val="000000"/>
              </a:solidFill>
              <a:ea typeface="幼圆" panose="02010509060101010101"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14022"/>
                                        </p:tgtEl>
                                        <p:attrNameLst>
                                          <p:attrName>style.visibility</p:attrName>
                                        </p:attrNameLst>
                                      </p:cBhvr>
                                      <p:to>
                                        <p:strVal val="visible"/>
                                      </p:to>
                                    </p:set>
                                    <p:animEffect transition="in" filter="slide(fromLeft)">
                                      <p:cBhvr>
                                        <p:cTn id="7" dur="1000"/>
                                        <p:tgtEl>
                                          <p:spTgt spid="21402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14019"/>
                                        </p:tgtEl>
                                        <p:attrNameLst>
                                          <p:attrName>style.visibility</p:attrName>
                                        </p:attrNameLst>
                                      </p:cBhvr>
                                      <p:to>
                                        <p:strVal val="visible"/>
                                      </p:to>
                                    </p:set>
                                    <p:animEffect transition="in" filter="slide(fromLeft)">
                                      <p:cBhvr>
                                        <p:cTn id="12" dur="1000"/>
                                        <p:tgtEl>
                                          <p:spTgt spid="214019"/>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lide(fromLeft)">
                                      <p:cBhvr>
                                        <p:cTn id="17" dur="1000"/>
                                        <p:tgtEl>
                                          <p:spTgt spid="4"/>
                                        </p:tgtEl>
                                      </p:cBhvr>
                                    </p:animEffect>
                                  </p:childTnLst>
                                </p:cTn>
                              </p:par>
                            </p:childTnLst>
                          </p:cTn>
                        </p:par>
                        <p:par>
                          <p:cTn id="18" fill="hold">
                            <p:stCondLst>
                              <p:cond delay="1000"/>
                            </p:stCondLst>
                            <p:childTnLst>
                              <p:par>
                                <p:cTn id="19" presetID="23" presetClass="entr" presetSubtype="16"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slide(fromLeft)">
                                      <p:cBhvr>
                                        <p:cTn id="27" dur="1000"/>
                                        <p:tgtEl>
                                          <p:spTgt spid="6"/>
                                        </p:tgtEl>
                                      </p:cBhvr>
                                    </p:animEffect>
                                  </p:childTnLst>
                                </p:cTn>
                              </p:par>
                            </p:childTnLst>
                          </p:cTn>
                        </p:par>
                        <p:par>
                          <p:cTn id="28" fill="hold">
                            <p:stCondLst>
                              <p:cond delay="1000"/>
                            </p:stCondLst>
                            <p:childTnLst>
                              <p:par>
                                <p:cTn id="29" presetID="23" presetClass="entr" presetSubtype="16" fill="hold"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animBg="1"/>
      <p:bldP spid="4" grpId="0"/>
      <p:bldP spid="5" grpId="0" animBg="1"/>
      <p:bldP spid="6" grpId="0"/>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F83F4CA-DDB2-7142-A054-8CE7D2C122DD}"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219144" name="Rectangle 8"/>
          <p:cNvSpPr>
            <a:spLocks noChangeArrowheads="1"/>
          </p:cNvSpPr>
          <p:nvPr/>
        </p:nvSpPr>
        <p:spPr bwMode="auto">
          <a:xfrm>
            <a:off x="491961" y="2823632"/>
            <a:ext cx="5580063"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25000"/>
              </a:lnSpc>
              <a:spcBef>
                <a:spcPct val="50000"/>
              </a:spcBef>
              <a:buClrTx/>
              <a:buSzTx/>
              <a:buFontTx/>
              <a:buNone/>
            </a:pPr>
            <a:r>
              <a:rPr lang="zh-CN" altLang="en-US" sz="2000" b="1" dirty="0">
                <a:solidFill>
                  <a:srgbClr val="000000"/>
                </a:solidFill>
                <a:latin typeface="幼圆" panose="02010509060101010101" pitchFamily="49" charset="-122"/>
                <a:ea typeface="幼圆" panose="02010509060101010101" pitchFamily="49" charset="-122"/>
              </a:rPr>
              <a:t>增量内部收益率法操作步骤如下：   </a:t>
            </a:r>
            <a:endParaRPr lang="zh-CN" altLang="en-US" sz="2000" b="1" dirty="0">
              <a:solidFill>
                <a:srgbClr val="000000"/>
              </a:solidFill>
              <a:latin typeface="幼圆" panose="02010509060101010101" pitchFamily="49" charset="-122"/>
              <a:ea typeface="幼圆" panose="02010509060101010101" pitchFamily="49" charset="-122"/>
            </a:endParaRPr>
          </a:p>
        </p:txBody>
      </p:sp>
      <p:sp>
        <p:nvSpPr>
          <p:cNvPr id="219145" name="Rectangle 9"/>
          <p:cNvSpPr>
            <a:spLocks noChangeArrowheads="1"/>
          </p:cNvSpPr>
          <p:nvPr/>
        </p:nvSpPr>
        <p:spPr bwMode="auto">
          <a:xfrm>
            <a:off x="450716" y="3491201"/>
            <a:ext cx="8604250" cy="167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buClr>
                <a:srgbClr val="FF3300"/>
              </a:buClr>
              <a:buSzPct val="70000"/>
            </a:pPr>
            <a:r>
              <a:rPr lang="en-US" altLang="zh-CN" sz="2000" b="1" dirty="0">
                <a:solidFill>
                  <a:srgbClr val="000000"/>
                </a:solidFill>
                <a:latin typeface="幼圆" panose="02010509060101010101" pitchFamily="49" charset="-122"/>
                <a:ea typeface="幼圆" panose="02010509060101010101" pitchFamily="49" charset="-122"/>
              </a:rPr>
              <a:t>a.</a:t>
            </a:r>
            <a:r>
              <a:rPr lang="zh-CN" altLang="en-US" sz="2000" b="1" dirty="0">
                <a:solidFill>
                  <a:srgbClr val="000000"/>
                </a:solidFill>
                <a:latin typeface="幼圆" panose="02010509060101010101" pitchFamily="49" charset="-122"/>
                <a:ea typeface="幼圆" panose="02010509060101010101" pitchFamily="49" charset="-122"/>
              </a:rPr>
              <a:t>将方案按投资额由小到大排序；</a:t>
            </a:r>
            <a:endParaRPr lang="zh-CN" altLang="en-US" sz="2000" b="1" dirty="0">
              <a:solidFill>
                <a:srgbClr val="000000"/>
              </a:solidFill>
              <a:latin typeface="幼圆" panose="02010509060101010101" pitchFamily="49" charset="-122"/>
              <a:ea typeface="幼圆" panose="02010509060101010101" pitchFamily="49" charset="-122"/>
            </a:endParaRPr>
          </a:p>
          <a:p>
            <a:pPr eaLnBrk="1" hangingPunct="1">
              <a:lnSpc>
                <a:spcPct val="120000"/>
              </a:lnSpc>
              <a:buClr>
                <a:srgbClr val="FF3300"/>
              </a:buClr>
              <a:buSzPct val="70000"/>
            </a:pPr>
            <a:r>
              <a:rPr lang="en-US" altLang="zh-CN" sz="2000" b="1" dirty="0">
                <a:solidFill>
                  <a:srgbClr val="000000"/>
                </a:solidFill>
                <a:latin typeface="幼圆" panose="02010509060101010101" pitchFamily="49" charset="-122"/>
                <a:ea typeface="幼圆" panose="02010509060101010101" pitchFamily="49" charset="-122"/>
              </a:rPr>
              <a:t>b.</a:t>
            </a:r>
            <a:r>
              <a:rPr lang="zh-CN" altLang="en-US" sz="2000" b="1" dirty="0">
                <a:solidFill>
                  <a:srgbClr val="000000"/>
                </a:solidFill>
                <a:latin typeface="幼圆" panose="02010509060101010101" pitchFamily="49" charset="-122"/>
                <a:ea typeface="幼圆" panose="02010509060101010101" pitchFamily="49" charset="-122"/>
              </a:rPr>
              <a:t>进行绝对效果检验：计算各方案的</a:t>
            </a:r>
            <a:r>
              <a:rPr lang="en-US" altLang="zh-CN" sz="2000" b="1" dirty="0">
                <a:solidFill>
                  <a:srgbClr val="000000"/>
                </a:solidFill>
                <a:latin typeface="幼圆" panose="02010509060101010101" pitchFamily="49" charset="-122"/>
                <a:ea typeface="幼圆" panose="02010509060101010101" pitchFamily="49" charset="-122"/>
              </a:rPr>
              <a:t>IRR</a:t>
            </a:r>
            <a:r>
              <a:rPr lang="zh-CN" altLang="en-US" sz="2000" b="1" dirty="0">
                <a:solidFill>
                  <a:srgbClr val="000000"/>
                </a:solidFill>
                <a:latin typeface="幼圆" panose="02010509060101010101" pitchFamily="49" charset="-122"/>
                <a:ea typeface="幼圆" panose="02010509060101010101" pitchFamily="49" charset="-122"/>
              </a:rPr>
              <a:t>（或</a:t>
            </a:r>
            <a:r>
              <a:rPr lang="en-US" altLang="zh-CN" sz="2000" b="1" dirty="0">
                <a:solidFill>
                  <a:srgbClr val="000000"/>
                </a:solidFill>
                <a:latin typeface="幼圆" panose="02010509060101010101" pitchFamily="49" charset="-122"/>
                <a:ea typeface="幼圆" panose="02010509060101010101" pitchFamily="49" charset="-122"/>
              </a:rPr>
              <a:t>NPV</a:t>
            </a:r>
            <a:r>
              <a:rPr lang="zh-CN" altLang="en-US" sz="2000" b="1" dirty="0">
                <a:solidFill>
                  <a:srgbClr val="000000"/>
                </a:solidFill>
                <a:latin typeface="幼圆" panose="02010509060101010101" pitchFamily="49" charset="-122"/>
                <a:ea typeface="幼圆" panose="02010509060101010101" pitchFamily="49" charset="-122"/>
              </a:rPr>
              <a:t>，</a:t>
            </a:r>
            <a:r>
              <a:rPr lang="en-US" altLang="zh-CN" sz="2000" b="1" dirty="0">
                <a:solidFill>
                  <a:srgbClr val="000000"/>
                </a:solidFill>
                <a:latin typeface="幼圆" panose="02010509060101010101" pitchFamily="49" charset="-122"/>
                <a:ea typeface="幼圆" panose="02010509060101010101" pitchFamily="49" charset="-122"/>
              </a:rPr>
              <a:t>NAV)</a:t>
            </a:r>
            <a:r>
              <a:rPr lang="zh-CN" altLang="en-US" sz="2000" b="1" dirty="0">
                <a:solidFill>
                  <a:srgbClr val="000000"/>
                </a:solidFill>
                <a:latin typeface="幼圆" panose="02010509060101010101" pitchFamily="49" charset="-122"/>
                <a:ea typeface="幼圆" panose="02010509060101010101" pitchFamily="49" charset="-122"/>
              </a:rPr>
              <a:t>，淘汰</a:t>
            </a:r>
            <a:r>
              <a:rPr lang="en-US" altLang="zh-CN" sz="2000" b="1" dirty="0">
                <a:solidFill>
                  <a:srgbClr val="000000"/>
                </a:solidFill>
                <a:latin typeface="幼圆" panose="02010509060101010101" pitchFamily="49" charset="-122"/>
                <a:ea typeface="幼圆" panose="02010509060101010101" pitchFamily="49" charset="-122"/>
              </a:rPr>
              <a:t>IRR&lt;</a:t>
            </a:r>
            <a:r>
              <a:rPr lang="en-US" altLang="zh-CN" sz="2000" b="1" dirty="0" err="1">
                <a:solidFill>
                  <a:srgbClr val="000000"/>
                </a:solidFill>
                <a:latin typeface="幼圆" panose="02010509060101010101" pitchFamily="49" charset="-122"/>
                <a:ea typeface="幼圆" panose="02010509060101010101" pitchFamily="49" charset="-122"/>
              </a:rPr>
              <a:t>i</a:t>
            </a:r>
            <a:r>
              <a:rPr lang="en-US" altLang="zh-CN" sz="2000" b="1" baseline="-25000" dirty="0" err="1">
                <a:solidFill>
                  <a:srgbClr val="000000"/>
                </a:solidFill>
                <a:latin typeface="幼圆" panose="02010509060101010101" pitchFamily="49" charset="-122"/>
                <a:ea typeface="幼圆" panose="02010509060101010101" pitchFamily="49" charset="-122"/>
              </a:rPr>
              <a:t>c</a:t>
            </a:r>
            <a:r>
              <a:rPr lang="zh-CN" altLang="en-US" sz="2000" b="1" dirty="0">
                <a:solidFill>
                  <a:srgbClr val="000000"/>
                </a:solidFill>
                <a:latin typeface="幼圆" panose="02010509060101010101" pitchFamily="49" charset="-122"/>
                <a:ea typeface="幼圆" panose="02010509060101010101" pitchFamily="49" charset="-122"/>
              </a:rPr>
              <a:t>（或</a:t>
            </a:r>
            <a:r>
              <a:rPr lang="en-US" altLang="zh-CN" sz="2000" b="1" dirty="0">
                <a:solidFill>
                  <a:srgbClr val="000000"/>
                </a:solidFill>
                <a:latin typeface="幼圆" panose="02010509060101010101" pitchFamily="49" charset="-122"/>
                <a:ea typeface="幼圆" panose="02010509060101010101" pitchFamily="49" charset="-122"/>
              </a:rPr>
              <a:t>NPV&lt;0</a:t>
            </a:r>
            <a:r>
              <a:rPr lang="zh-CN" altLang="en-US" sz="2000" b="1" dirty="0">
                <a:solidFill>
                  <a:srgbClr val="000000"/>
                </a:solidFill>
                <a:latin typeface="幼圆" panose="02010509060101010101" pitchFamily="49" charset="-122"/>
                <a:ea typeface="幼圆" panose="02010509060101010101" pitchFamily="49" charset="-122"/>
              </a:rPr>
              <a:t>，</a:t>
            </a:r>
            <a:r>
              <a:rPr lang="en-US" altLang="zh-CN" sz="2000" b="1" dirty="0">
                <a:solidFill>
                  <a:srgbClr val="000000"/>
                </a:solidFill>
                <a:latin typeface="幼圆" panose="02010509060101010101" pitchFamily="49" charset="-122"/>
                <a:ea typeface="幼圆" panose="02010509060101010101" pitchFamily="49" charset="-122"/>
              </a:rPr>
              <a:t>NAV&lt;0</a:t>
            </a:r>
            <a:r>
              <a:rPr lang="zh-CN" altLang="en-US" sz="2000" b="1" dirty="0">
                <a:solidFill>
                  <a:srgbClr val="000000"/>
                </a:solidFill>
                <a:latin typeface="幼圆" panose="02010509060101010101" pitchFamily="49" charset="-122"/>
                <a:ea typeface="幼圆" panose="02010509060101010101" pitchFamily="49" charset="-122"/>
              </a:rPr>
              <a:t>）的方案，保留通过绝对效果检验的方案；</a:t>
            </a:r>
            <a:endParaRPr lang="zh-CN" altLang="en-US" sz="2000" b="1" dirty="0">
              <a:solidFill>
                <a:srgbClr val="000000"/>
              </a:solidFill>
              <a:latin typeface="幼圆" panose="02010509060101010101" pitchFamily="49" charset="-122"/>
              <a:ea typeface="幼圆" panose="02010509060101010101" pitchFamily="49" charset="-122"/>
            </a:endParaRPr>
          </a:p>
          <a:p>
            <a:pPr eaLnBrk="1" hangingPunct="1">
              <a:lnSpc>
                <a:spcPct val="120000"/>
              </a:lnSpc>
              <a:buClr>
                <a:srgbClr val="FF3300"/>
              </a:buClr>
              <a:buSzPct val="70000"/>
            </a:pPr>
            <a:r>
              <a:rPr lang="en-US" altLang="zh-CN" sz="2000" b="1" dirty="0">
                <a:solidFill>
                  <a:srgbClr val="000000"/>
                </a:solidFill>
                <a:latin typeface="幼圆" panose="02010509060101010101" pitchFamily="49" charset="-122"/>
                <a:ea typeface="幼圆" panose="02010509060101010101" pitchFamily="49" charset="-122"/>
              </a:rPr>
              <a:t>c.</a:t>
            </a:r>
            <a:r>
              <a:rPr lang="zh-CN" altLang="en-US" sz="2000" b="1" dirty="0">
                <a:solidFill>
                  <a:srgbClr val="000000"/>
                </a:solidFill>
                <a:latin typeface="幼圆" panose="02010509060101010101" pitchFamily="49" charset="-122"/>
                <a:ea typeface="幼圆" panose="02010509060101010101" pitchFamily="49" charset="-122"/>
              </a:rPr>
              <a:t>依次计算各对比方案间的增量内部收益率并选出最优方案。</a:t>
            </a:r>
            <a:endParaRPr lang="zh-CN" altLang="en-US" sz="2000" b="1" dirty="0">
              <a:solidFill>
                <a:srgbClr val="000000"/>
              </a:solidFill>
              <a:latin typeface="幼圆" panose="02010509060101010101" pitchFamily="49" charset="-122"/>
              <a:ea typeface="幼圆" panose="02010509060101010101" pitchFamily="49" charset="-122"/>
            </a:endParaRPr>
          </a:p>
        </p:txBody>
      </p:sp>
      <p:sp>
        <p:nvSpPr>
          <p:cNvPr id="219147" name="Text Box 11"/>
          <p:cNvSpPr txBox="1">
            <a:spLocks noChangeArrowheads="1"/>
          </p:cNvSpPr>
          <p:nvPr/>
        </p:nvSpPr>
        <p:spPr bwMode="auto">
          <a:xfrm>
            <a:off x="379413" y="1628775"/>
            <a:ext cx="460851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en-US" altLang="zh-CN" sz="2000" b="1">
                <a:solidFill>
                  <a:srgbClr val="000000"/>
                </a:solidFill>
                <a:ea typeface="幼圆" panose="02010509060101010101" pitchFamily="49" charset="-122"/>
              </a:rPr>
              <a:t> </a:t>
            </a:r>
            <a:r>
              <a:rPr lang="en-US" altLang="zh-CN" sz="2000" b="1">
                <a:solidFill>
                  <a:srgbClr val="000000"/>
                </a:solidFill>
                <a:latin typeface="幼圆" panose="02010509060101010101" pitchFamily="49" charset="-122"/>
                <a:ea typeface="幼圆" panose="02010509060101010101" pitchFamily="49" charset="-122"/>
              </a:rPr>
              <a:t>③</a:t>
            </a:r>
            <a:r>
              <a:rPr lang="en-US" altLang="zh-CN" sz="2000">
                <a:solidFill>
                  <a:srgbClr val="000000"/>
                </a:solidFill>
                <a:latin typeface="幼圆" panose="02010509060101010101" pitchFamily="49" charset="-122"/>
                <a:ea typeface="幼圆" panose="02010509060101010101" pitchFamily="49" charset="-122"/>
              </a:rPr>
              <a:t> </a:t>
            </a:r>
            <a:r>
              <a:rPr lang="zh-CN" altLang="en-US" sz="2000" b="1">
                <a:solidFill>
                  <a:srgbClr val="000000"/>
                </a:solidFill>
                <a:latin typeface="幼圆" panose="02010509060101010101" pitchFamily="49" charset="-122"/>
                <a:ea typeface="幼圆" panose="02010509060101010101" pitchFamily="49" charset="-122"/>
              </a:rPr>
              <a:t>增量内部收益率</a:t>
            </a:r>
            <a:r>
              <a:rPr lang="zh-CN" altLang="en-US" sz="2000" b="1">
                <a:solidFill>
                  <a:srgbClr val="000000"/>
                </a:solidFill>
                <a:ea typeface="幼圆" panose="02010509060101010101" pitchFamily="49" charset="-122"/>
              </a:rPr>
              <a:t>法</a:t>
            </a:r>
            <a:endParaRPr lang="zh-CN" altLang="en-US" sz="2000" b="1">
              <a:solidFill>
                <a:srgbClr val="000000"/>
              </a:solidFill>
              <a:ea typeface="幼圆" panose="02010509060101010101" pitchFamily="49" charset="-122"/>
            </a:endParaRPr>
          </a:p>
        </p:txBody>
      </p:sp>
      <p:sp>
        <p:nvSpPr>
          <p:cNvPr id="219148" name="AutoShape 12">
            <a:hlinkClick r:id="" action="ppaction://customshow?id=4&amp;return=true" highlightClick="1"/>
          </p:cNvPr>
          <p:cNvSpPr>
            <a:spLocks noChangeArrowheads="1"/>
          </p:cNvSpPr>
          <p:nvPr/>
        </p:nvSpPr>
        <p:spPr bwMode="auto">
          <a:xfrm>
            <a:off x="611188" y="2146300"/>
            <a:ext cx="720725" cy="360363"/>
          </a:xfrm>
          <a:prstGeom prst="actionButtonBlank">
            <a:avLst/>
          </a:prstGeom>
          <a:solidFill>
            <a:srgbClr val="036D7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dirty="0">
                <a:solidFill>
                  <a:srgbClr val="FFFFFF"/>
                </a:solidFill>
                <a:latin typeface="幼圆" panose="02010509060101010101" pitchFamily="49" charset="-122"/>
                <a:ea typeface="幼圆" panose="02010509060101010101" pitchFamily="49" charset="-122"/>
              </a:rPr>
              <a:t>例题</a:t>
            </a:r>
            <a:endParaRPr lang="zh-CN" altLang="en-US" sz="1800" b="1" dirty="0">
              <a:solidFill>
                <a:srgbClr val="FFFFFF"/>
              </a:solidFill>
              <a:latin typeface="幼圆" panose="02010509060101010101" pitchFamily="49" charset="-122"/>
              <a:ea typeface="幼圆" panose="02010509060101010101" pitchFamily="49" charset="-122"/>
            </a:endParaRPr>
          </a:p>
        </p:txBody>
      </p:sp>
      <p:sp>
        <p:nvSpPr>
          <p:cNvPr id="3" name="Rectangle 2"/>
          <p:cNvSpPr>
            <a:spLocks noGrp="1" noChangeArrowheads="1"/>
          </p:cNvSpPr>
          <p:nvPr>
            <p:ph type="title"/>
          </p:nvPr>
        </p:nvSpPr>
        <p:spPr>
          <a:xfrm>
            <a:off x="862398" y="190501"/>
            <a:ext cx="8281602" cy="838200"/>
          </a:xfrm>
        </p:spPr>
        <p:txBody>
          <a:bodyPr/>
          <a:lstStyle/>
          <a:p>
            <a:pPr eaLnBrk="1" hangingPunct="1"/>
            <a:r>
              <a:rPr kumimoji="0" lang="zh-CN" altLang="en-US" dirty="0">
                <a:solidFill>
                  <a:srgbClr val="FF0000"/>
                </a:solidFill>
              </a:rPr>
              <a:t>（二）互斥方案</a:t>
            </a:r>
            <a:r>
              <a:rPr kumimoji="0" lang="zh-CN" altLang="en-US" dirty="0">
                <a:solidFill>
                  <a:srgbClr val="036D7B"/>
                </a:solidFill>
              </a:rPr>
              <a:t>经济评价方法</a:t>
            </a:r>
            <a:endParaRPr kumimoji="0" lang="zh-CN" altLang="en-US" dirty="0">
              <a:solidFill>
                <a:srgbClr val="036D7B"/>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19147"/>
                                        </p:tgtEl>
                                        <p:attrNameLst>
                                          <p:attrName>style.visibility</p:attrName>
                                        </p:attrNameLst>
                                      </p:cBhvr>
                                      <p:to>
                                        <p:strVal val="visible"/>
                                      </p:to>
                                    </p:set>
                                    <p:animEffect transition="in" filter="slide(fromLeft)">
                                      <p:cBhvr>
                                        <p:cTn id="7" dur="1000"/>
                                        <p:tgtEl>
                                          <p:spTgt spid="219147"/>
                                        </p:tgtEl>
                                      </p:cBhvr>
                                    </p:animEffect>
                                  </p:childTnLst>
                                </p:cTn>
                              </p:par>
                            </p:childTnLst>
                          </p:cTn>
                        </p:par>
                        <p:par>
                          <p:cTn id="8" fill="hold">
                            <p:stCondLst>
                              <p:cond delay="1000"/>
                            </p:stCondLst>
                            <p:childTnLst>
                              <p:par>
                                <p:cTn id="9" presetID="49" presetClass="entr" presetSubtype="0" decel="100000" fill="hold" nodeType="afterEffect">
                                  <p:stCondLst>
                                    <p:cond delay="0"/>
                                  </p:stCondLst>
                                  <p:childTnLst>
                                    <p:set>
                                      <p:cBhvr>
                                        <p:cTn id="10" dur="1" fill="hold">
                                          <p:stCondLst>
                                            <p:cond delay="0"/>
                                          </p:stCondLst>
                                        </p:cTn>
                                        <p:tgtEl>
                                          <p:spTgt spid="219148"/>
                                        </p:tgtEl>
                                        <p:attrNameLst>
                                          <p:attrName>style.visibility</p:attrName>
                                        </p:attrNameLst>
                                      </p:cBhvr>
                                      <p:to>
                                        <p:strVal val="visible"/>
                                      </p:to>
                                    </p:set>
                                    <p:anim calcmode="lin" valueType="num">
                                      <p:cBhvr>
                                        <p:cTn id="11" dur="500" fill="hold"/>
                                        <p:tgtEl>
                                          <p:spTgt spid="219148"/>
                                        </p:tgtEl>
                                        <p:attrNameLst>
                                          <p:attrName>ppt_w</p:attrName>
                                        </p:attrNameLst>
                                      </p:cBhvr>
                                      <p:tavLst>
                                        <p:tav tm="0">
                                          <p:val>
                                            <p:fltVal val="0"/>
                                          </p:val>
                                        </p:tav>
                                        <p:tav tm="100000">
                                          <p:val>
                                            <p:strVal val="#ppt_w"/>
                                          </p:val>
                                        </p:tav>
                                      </p:tavLst>
                                    </p:anim>
                                    <p:anim calcmode="lin" valueType="num">
                                      <p:cBhvr>
                                        <p:cTn id="12" dur="500" fill="hold"/>
                                        <p:tgtEl>
                                          <p:spTgt spid="219148"/>
                                        </p:tgtEl>
                                        <p:attrNameLst>
                                          <p:attrName>ppt_h</p:attrName>
                                        </p:attrNameLst>
                                      </p:cBhvr>
                                      <p:tavLst>
                                        <p:tav tm="0">
                                          <p:val>
                                            <p:fltVal val="0"/>
                                          </p:val>
                                        </p:tav>
                                        <p:tav tm="100000">
                                          <p:val>
                                            <p:strVal val="#ppt_h"/>
                                          </p:val>
                                        </p:tav>
                                      </p:tavLst>
                                    </p:anim>
                                    <p:anim calcmode="lin" valueType="num">
                                      <p:cBhvr>
                                        <p:cTn id="13" dur="500" fill="hold"/>
                                        <p:tgtEl>
                                          <p:spTgt spid="219148"/>
                                        </p:tgtEl>
                                        <p:attrNameLst>
                                          <p:attrName>style.rotation</p:attrName>
                                        </p:attrNameLst>
                                      </p:cBhvr>
                                      <p:tavLst>
                                        <p:tav tm="0">
                                          <p:val>
                                            <p:fltVal val="360"/>
                                          </p:val>
                                        </p:tav>
                                        <p:tav tm="100000">
                                          <p:val>
                                            <p:fltVal val="0"/>
                                          </p:val>
                                        </p:tav>
                                      </p:tavLst>
                                    </p:anim>
                                    <p:animEffect transition="in" filter="fade">
                                      <p:cBhvr>
                                        <p:cTn id="14" dur="500"/>
                                        <p:tgtEl>
                                          <p:spTgt spid="219148"/>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19144"/>
                                        </p:tgtEl>
                                        <p:attrNameLst>
                                          <p:attrName>style.visibility</p:attrName>
                                        </p:attrNameLst>
                                      </p:cBhvr>
                                      <p:to>
                                        <p:strVal val="visible"/>
                                      </p:to>
                                    </p:set>
                                    <p:anim calcmode="lin" valueType="num">
                                      <p:cBhvr additive="base">
                                        <p:cTn id="19" dur="500" fill="hold"/>
                                        <p:tgtEl>
                                          <p:spTgt spid="219144"/>
                                        </p:tgtEl>
                                        <p:attrNameLst>
                                          <p:attrName>ppt_x</p:attrName>
                                        </p:attrNameLst>
                                      </p:cBhvr>
                                      <p:tavLst>
                                        <p:tav tm="0">
                                          <p:val>
                                            <p:strVal val="0-#ppt_w/2"/>
                                          </p:val>
                                        </p:tav>
                                        <p:tav tm="100000">
                                          <p:val>
                                            <p:strVal val="#ppt_x"/>
                                          </p:val>
                                        </p:tav>
                                      </p:tavLst>
                                    </p:anim>
                                    <p:anim calcmode="lin" valueType="num">
                                      <p:cBhvr additive="base">
                                        <p:cTn id="20" dur="500" fill="hold"/>
                                        <p:tgtEl>
                                          <p:spTgt spid="219144"/>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3" presetClass="entr" presetSubtype="16" fill="hold" nodeType="afterEffect">
                                  <p:stCondLst>
                                    <p:cond delay="0"/>
                                  </p:stCondLst>
                                  <p:childTnLst>
                                    <p:set>
                                      <p:cBhvr>
                                        <p:cTn id="23" dur="1" fill="hold">
                                          <p:stCondLst>
                                            <p:cond delay="0"/>
                                          </p:stCondLst>
                                        </p:cTn>
                                        <p:tgtEl>
                                          <p:spTgt spid="219145"/>
                                        </p:tgtEl>
                                        <p:attrNameLst>
                                          <p:attrName>style.visibility</p:attrName>
                                        </p:attrNameLst>
                                      </p:cBhvr>
                                      <p:to>
                                        <p:strVal val="visible"/>
                                      </p:to>
                                    </p:set>
                                    <p:anim calcmode="lin" valueType="num">
                                      <p:cBhvr>
                                        <p:cTn id="24" dur="500" fill="hold"/>
                                        <p:tgtEl>
                                          <p:spTgt spid="219145"/>
                                        </p:tgtEl>
                                        <p:attrNameLst>
                                          <p:attrName>ppt_w</p:attrName>
                                        </p:attrNameLst>
                                      </p:cBhvr>
                                      <p:tavLst>
                                        <p:tav tm="0">
                                          <p:val>
                                            <p:fltVal val="0"/>
                                          </p:val>
                                        </p:tav>
                                        <p:tav tm="100000">
                                          <p:val>
                                            <p:strVal val="#ppt_w"/>
                                          </p:val>
                                        </p:tav>
                                      </p:tavLst>
                                    </p:anim>
                                    <p:anim calcmode="lin" valueType="num">
                                      <p:cBhvr>
                                        <p:cTn id="25" dur="500" fill="hold"/>
                                        <p:tgtEl>
                                          <p:spTgt spid="21914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4" grpId="0"/>
      <p:bldP spid="219145" grpId="0"/>
      <p:bldP spid="219147" grpId="0"/>
      <p:bldP spid="21914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D24BF0D-2A8B-914D-BBCE-CD1D084AD212}"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220170" name="Rectangle 10"/>
          <p:cNvSpPr>
            <a:spLocks noChangeArrowheads="1"/>
          </p:cNvSpPr>
          <p:nvPr/>
        </p:nvSpPr>
        <p:spPr bwMode="auto">
          <a:xfrm>
            <a:off x="0" y="1628775"/>
            <a:ext cx="45005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0000"/>
                </a:solidFill>
                <a:latin typeface="幼圆" panose="02010509060101010101" pitchFamily="49" charset="-122"/>
                <a:ea typeface="幼圆" panose="02010509060101010101" pitchFamily="49" charset="-122"/>
              </a:rPr>
              <a:t>增量内部收益率判别准则：</a:t>
            </a:r>
            <a:endParaRPr lang="zh-CN" altLang="en-US" sz="2000" b="1">
              <a:solidFill>
                <a:srgbClr val="000000"/>
              </a:solidFill>
              <a:latin typeface="幼圆" panose="02010509060101010101" pitchFamily="49" charset="-122"/>
              <a:ea typeface="幼圆" panose="02010509060101010101" pitchFamily="49" charset="-122"/>
            </a:endParaRPr>
          </a:p>
        </p:txBody>
      </p:sp>
      <p:sp>
        <p:nvSpPr>
          <p:cNvPr id="220171" name="Rectangle 11"/>
          <p:cNvSpPr>
            <a:spLocks noChangeArrowheads="1"/>
          </p:cNvSpPr>
          <p:nvPr/>
        </p:nvSpPr>
        <p:spPr bwMode="auto">
          <a:xfrm>
            <a:off x="539750" y="2205038"/>
            <a:ext cx="7861300" cy="1006475"/>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alpha val="50000"/>
                    </a:srgbClr>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40000"/>
              </a:lnSpc>
              <a:buClrTx/>
              <a:buSzTx/>
              <a:buFontTx/>
              <a:buNone/>
            </a:pPr>
            <a:r>
              <a:rPr lang="zh-CN" altLang="en-US" sz="2000" b="1">
                <a:solidFill>
                  <a:srgbClr val="000000"/>
                </a:solidFill>
                <a:latin typeface="幼圆" panose="02010509060101010101" pitchFamily="49" charset="-122"/>
                <a:ea typeface="幼圆" panose="02010509060101010101" pitchFamily="49" charset="-122"/>
              </a:rPr>
              <a:t>若</a:t>
            </a:r>
            <a:r>
              <a:rPr lang="en-US" altLang="en-US" sz="2000" b="1">
                <a:solidFill>
                  <a:srgbClr val="000000"/>
                </a:solidFill>
                <a:latin typeface="幼圆" panose="02010509060101010101" pitchFamily="49" charset="-122"/>
                <a:ea typeface="幼圆" panose="02010509060101010101" pitchFamily="49" charset="-122"/>
              </a:rPr>
              <a:t>△</a:t>
            </a:r>
            <a:r>
              <a:rPr lang="en-US" altLang="zh-CN" sz="2000" b="1">
                <a:solidFill>
                  <a:srgbClr val="000000"/>
                </a:solidFill>
                <a:latin typeface="幼圆" panose="02010509060101010101" pitchFamily="49" charset="-122"/>
                <a:ea typeface="幼圆" panose="02010509060101010101" pitchFamily="49" charset="-122"/>
              </a:rPr>
              <a:t>IRR&gt;I</a:t>
            </a:r>
            <a:r>
              <a:rPr lang="en-US" altLang="zh-CN" sz="2000" b="1" baseline="-25000">
                <a:solidFill>
                  <a:srgbClr val="000000"/>
                </a:solidFill>
                <a:latin typeface="幼圆" panose="02010509060101010101" pitchFamily="49" charset="-122"/>
                <a:ea typeface="幼圆" panose="02010509060101010101" pitchFamily="49" charset="-122"/>
              </a:rPr>
              <a:t>c</a:t>
            </a:r>
            <a:r>
              <a:rPr lang="zh-CN" altLang="en-US" sz="2000" b="1">
                <a:solidFill>
                  <a:srgbClr val="000000"/>
                </a:solidFill>
                <a:latin typeface="幼圆" panose="02010509060101010101" pitchFamily="49" charset="-122"/>
                <a:ea typeface="幼圆" panose="02010509060101010101" pitchFamily="49" charset="-122"/>
              </a:rPr>
              <a:t>，则投资（现值）大的方案为优；</a:t>
            </a:r>
            <a:endParaRPr lang="zh-CN" altLang="en-US" sz="2000" b="1">
              <a:solidFill>
                <a:srgbClr val="000000"/>
              </a:solidFill>
              <a:latin typeface="幼圆" panose="02010509060101010101" pitchFamily="49" charset="-122"/>
              <a:ea typeface="幼圆" panose="02010509060101010101" pitchFamily="49" charset="-122"/>
            </a:endParaRPr>
          </a:p>
          <a:p>
            <a:pPr algn="just" eaLnBrk="1" hangingPunct="1">
              <a:lnSpc>
                <a:spcPct val="140000"/>
              </a:lnSpc>
              <a:buClrTx/>
              <a:buSzTx/>
              <a:buFontTx/>
              <a:buNone/>
            </a:pPr>
            <a:r>
              <a:rPr lang="zh-CN" altLang="en-US" sz="2000" b="1">
                <a:solidFill>
                  <a:srgbClr val="000000"/>
                </a:solidFill>
                <a:latin typeface="幼圆" panose="02010509060101010101" pitchFamily="49" charset="-122"/>
                <a:ea typeface="幼圆" panose="02010509060101010101" pitchFamily="49" charset="-122"/>
              </a:rPr>
              <a:t>若</a:t>
            </a:r>
            <a:r>
              <a:rPr lang="en-US" altLang="en-US" sz="2000" b="1">
                <a:solidFill>
                  <a:srgbClr val="000000"/>
                </a:solidFill>
                <a:latin typeface="幼圆" panose="02010509060101010101" pitchFamily="49" charset="-122"/>
                <a:ea typeface="幼圆" panose="02010509060101010101" pitchFamily="49" charset="-122"/>
              </a:rPr>
              <a:t>△</a:t>
            </a:r>
            <a:r>
              <a:rPr lang="en-US" altLang="zh-CN" sz="2000" b="1">
                <a:solidFill>
                  <a:srgbClr val="000000"/>
                </a:solidFill>
                <a:latin typeface="幼圆" panose="02010509060101010101" pitchFamily="49" charset="-122"/>
                <a:ea typeface="幼圆" panose="02010509060101010101" pitchFamily="49" charset="-122"/>
              </a:rPr>
              <a:t>IRR&lt;I</a:t>
            </a:r>
            <a:r>
              <a:rPr lang="en-US" altLang="zh-CN" sz="2000" b="1" baseline="-25000">
                <a:solidFill>
                  <a:srgbClr val="000000"/>
                </a:solidFill>
                <a:latin typeface="幼圆" panose="02010509060101010101" pitchFamily="49" charset="-122"/>
                <a:ea typeface="幼圆" panose="02010509060101010101" pitchFamily="49" charset="-122"/>
              </a:rPr>
              <a:t>c</a:t>
            </a:r>
            <a:r>
              <a:rPr lang="en-US" altLang="zh-CN" sz="2000" b="1">
                <a:solidFill>
                  <a:srgbClr val="000000"/>
                </a:solidFill>
                <a:latin typeface="幼圆" panose="02010509060101010101" pitchFamily="49" charset="-122"/>
                <a:ea typeface="幼圆" panose="02010509060101010101" pitchFamily="49" charset="-122"/>
              </a:rPr>
              <a:t> </a:t>
            </a:r>
            <a:r>
              <a:rPr lang="zh-CN" altLang="en-US" sz="2000" b="1">
                <a:solidFill>
                  <a:srgbClr val="000000"/>
                </a:solidFill>
                <a:latin typeface="幼圆" panose="02010509060101010101" pitchFamily="49" charset="-122"/>
                <a:ea typeface="幼圆" panose="02010509060101010101" pitchFamily="49" charset="-122"/>
              </a:rPr>
              <a:t>，则投资（现值）小的方案为优。</a:t>
            </a:r>
            <a:endParaRPr lang="zh-CN" altLang="en-US" sz="2000" b="1">
              <a:solidFill>
                <a:srgbClr val="000000"/>
              </a:solidFill>
              <a:latin typeface="幼圆" panose="02010509060101010101" pitchFamily="49" charset="-122"/>
              <a:ea typeface="幼圆" panose="02010509060101010101" pitchFamily="49" charset="-122"/>
            </a:endParaRPr>
          </a:p>
        </p:txBody>
      </p:sp>
      <p:sp>
        <p:nvSpPr>
          <p:cNvPr id="220172" name="Rectangle 12"/>
          <p:cNvSpPr>
            <a:spLocks noChangeArrowheads="1"/>
          </p:cNvSpPr>
          <p:nvPr/>
        </p:nvSpPr>
        <p:spPr bwMode="auto">
          <a:xfrm>
            <a:off x="468313" y="4206875"/>
            <a:ext cx="7832725" cy="974725"/>
          </a:xfrm>
          <a:prstGeom prst="rect">
            <a:avLst/>
          </a:prstGeom>
          <a:gradFill rotWithShape="1">
            <a:gsLst>
              <a:gs pos="0">
                <a:srgbClr val="EEECF0"/>
              </a:gs>
              <a:gs pos="50000">
                <a:srgbClr val="FDFDFD"/>
              </a:gs>
              <a:gs pos="100000">
                <a:srgbClr val="EEECF0"/>
              </a:gs>
            </a:gsLst>
            <a:lin ang="5400000" scaled="1"/>
          </a:gradFill>
          <a:ln w="28575" algn="ctr">
            <a:solidFill>
              <a:srgbClr val="DBE2E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40000"/>
              </a:lnSpc>
              <a:buClrTx/>
              <a:buSzTx/>
              <a:buFontTx/>
              <a:buNone/>
            </a:pPr>
            <a:r>
              <a:rPr lang="zh-CN" altLang="en-US" sz="2000" b="1">
                <a:solidFill>
                  <a:srgbClr val="000000"/>
                </a:solidFill>
                <a:latin typeface="幼圆" panose="02010509060101010101" pitchFamily="49" charset="-122"/>
                <a:ea typeface="幼圆" panose="02010509060101010101" pitchFamily="49" charset="-122"/>
              </a:rPr>
              <a:t>互斥方案的比选不能直接用内部收益率来对比</a:t>
            </a:r>
            <a:r>
              <a:rPr lang="en-US" altLang="zh-CN" sz="2000" b="1">
                <a:solidFill>
                  <a:srgbClr val="000000"/>
                </a:solidFill>
                <a:latin typeface="幼圆" panose="02010509060101010101" pitchFamily="49" charset="-122"/>
                <a:ea typeface="幼圆" panose="02010509060101010101" pitchFamily="49" charset="-122"/>
              </a:rPr>
              <a:t>,</a:t>
            </a:r>
            <a:r>
              <a:rPr lang="zh-CN" altLang="en-US" sz="2000" b="1">
                <a:solidFill>
                  <a:srgbClr val="000000"/>
                </a:solidFill>
                <a:latin typeface="幼圆" panose="02010509060101010101" pitchFamily="49" charset="-122"/>
                <a:ea typeface="幼圆" panose="02010509060101010101" pitchFamily="49" charset="-122"/>
              </a:rPr>
              <a:t>必须把</a:t>
            </a:r>
            <a:r>
              <a:rPr lang="zh-CN" altLang="en-US" sz="2000" b="1">
                <a:solidFill>
                  <a:srgbClr val="6699FF"/>
                </a:solidFill>
                <a:latin typeface="幼圆" panose="02010509060101010101" pitchFamily="49" charset="-122"/>
                <a:ea typeface="幼圆" panose="02010509060101010101" pitchFamily="49" charset="-122"/>
              </a:rPr>
              <a:t>绝对效果评价和相对效果评价结合起来进行。</a:t>
            </a:r>
            <a:endParaRPr lang="zh-CN" altLang="en-US" sz="2000" b="1">
              <a:solidFill>
                <a:srgbClr val="6699FF"/>
              </a:solidFill>
              <a:latin typeface="幼圆" panose="02010509060101010101" pitchFamily="49" charset="-122"/>
              <a:ea typeface="幼圆" panose="02010509060101010101" pitchFamily="49" charset="-122"/>
            </a:endParaRPr>
          </a:p>
        </p:txBody>
      </p:sp>
      <p:grpSp>
        <p:nvGrpSpPr>
          <p:cNvPr id="220173" name="Group 13"/>
          <p:cNvGrpSpPr/>
          <p:nvPr/>
        </p:nvGrpSpPr>
        <p:grpSpPr bwMode="auto">
          <a:xfrm>
            <a:off x="827088" y="2492375"/>
            <a:ext cx="7416800" cy="1443038"/>
            <a:chOff x="521" y="1434"/>
            <a:chExt cx="4718" cy="1000"/>
          </a:xfrm>
        </p:grpSpPr>
        <p:sp>
          <p:nvSpPr>
            <p:cNvPr id="18441" name="Litebulb"/>
            <p:cNvSpPr>
              <a:spLocks noEditPoints="1" noChangeArrowheads="1"/>
            </p:cNvSpPr>
            <p:nvPr/>
          </p:nvSpPr>
          <p:spPr bwMode="auto">
            <a:xfrm>
              <a:off x="4604" y="1434"/>
              <a:ext cx="635" cy="936"/>
            </a:xfrm>
            <a:custGeom>
              <a:avLst/>
              <a:gdLst>
                <a:gd name="T0" fmla="*/ 9 w 21600"/>
                <a:gd name="T1" fmla="*/ 0 h 21600"/>
                <a:gd name="T2" fmla="*/ 19 w 21600"/>
                <a:gd name="T3" fmla="*/ 15 h 21600"/>
                <a:gd name="T4" fmla="*/ 0 w 21600"/>
                <a:gd name="T5" fmla="*/ 15 h 21600"/>
                <a:gd name="T6" fmla="*/ 9 w 21600"/>
                <a:gd name="T7" fmla="*/ 41 h 21600"/>
                <a:gd name="T8" fmla="*/ 0 60000 65536"/>
                <a:gd name="T9" fmla="*/ 0 60000 65536"/>
                <a:gd name="T10" fmla="*/ 0 60000 65536"/>
                <a:gd name="T11" fmla="*/ 0 60000 65536"/>
                <a:gd name="T12" fmla="*/ 3572 w 21600"/>
                <a:gd name="T13" fmla="*/ 2192 h 21600"/>
                <a:gd name="T14" fmla="*/ 18266 w 21600"/>
                <a:gd name="T15" fmla="*/ 9277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FF"/>
            </a:solidFill>
            <a:ln w="28575">
              <a:solidFill>
                <a:srgbClr val="FFFF00"/>
              </a:solidFill>
              <a:miter lim="800000"/>
            </a:ln>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lang="zh-CN" altLang="en-US" sz="2000">
                  <a:solidFill>
                    <a:srgbClr val="000000"/>
                  </a:solidFill>
                  <a:latin typeface="幼圆" panose="02010509060101010101" pitchFamily="49" charset="-122"/>
                  <a:ea typeface="幼圆" panose="02010509060101010101" pitchFamily="49" charset="-122"/>
                </a:rPr>
                <a:t>注意</a:t>
              </a:r>
              <a:endParaRPr lang="zh-CN" altLang="en-US" sz="2000">
                <a:solidFill>
                  <a:srgbClr val="000000"/>
                </a:solidFill>
                <a:latin typeface="幼圆" panose="02010509060101010101" pitchFamily="49" charset="-122"/>
                <a:ea typeface="幼圆" panose="02010509060101010101" pitchFamily="49" charset="-122"/>
              </a:endParaRPr>
            </a:p>
          </p:txBody>
        </p:sp>
        <p:pic>
          <p:nvPicPr>
            <p:cNvPr id="18442" name="Picture 15" descr="j029324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1" y="1888"/>
              <a:ext cx="771"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0176" name="AutoShape 16">
            <a:hlinkClick r:id="" action="ppaction://customshow?id=5&amp;return=true" highlightClick="1"/>
          </p:cNvPr>
          <p:cNvSpPr>
            <a:spLocks noChangeArrowheads="1"/>
          </p:cNvSpPr>
          <p:nvPr/>
        </p:nvSpPr>
        <p:spPr bwMode="auto">
          <a:xfrm>
            <a:off x="7497763" y="5543550"/>
            <a:ext cx="720725" cy="433388"/>
          </a:xfrm>
          <a:prstGeom prst="actionButtonBlank">
            <a:avLst/>
          </a:prstGeom>
          <a:solidFill>
            <a:srgbClr val="036D7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FFFFFF"/>
                </a:solidFill>
                <a:latin typeface="幼圆" panose="02010509060101010101" pitchFamily="49" charset="-122"/>
                <a:ea typeface="幼圆" panose="02010509060101010101" pitchFamily="49" charset="-122"/>
              </a:rPr>
              <a:t>例题</a:t>
            </a:r>
            <a:endParaRPr lang="zh-CN" altLang="en-US" sz="1800" b="1">
              <a:solidFill>
                <a:srgbClr val="FFFFFF"/>
              </a:solidFill>
              <a:latin typeface="幼圆" panose="02010509060101010101" pitchFamily="49" charset="-122"/>
              <a:ea typeface="幼圆" panose="02010509060101010101" pitchFamily="49" charset="-122"/>
            </a:endParaRPr>
          </a:p>
        </p:txBody>
      </p:sp>
      <p:sp>
        <p:nvSpPr>
          <p:cNvPr id="3" name="Rectangle 2"/>
          <p:cNvSpPr>
            <a:spLocks noGrp="1" noChangeArrowheads="1"/>
          </p:cNvSpPr>
          <p:nvPr>
            <p:ph type="title"/>
          </p:nvPr>
        </p:nvSpPr>
        <p:spPr>
          <a:xfrm>
            <a:off x="862398" y="190501"/>
            <a:ext cx="8281602" cy="838200"/>
          </a:xfrm>
        </p:spPr>
        <p:txBody>
          <a:bodyPr/>
          <a:lstStyle/>
          <a:p>
            <a:pPr eaLnBrk="1" hangingPunct="1"/>
            <a:r>
              <a:rPr kumimoji="0" lang="zh-CN" altLang="en-US" dirty="0">
                <a:solidFill>
                  <a:srgbClr val="FF0000"/>
                </a:solidFill>
              </a:rPr>
              <a:t>（二）互斥方案</a:t>
            </a:r>
            <a:r>
              <a:rPr kumimoji="0" lang="zh-CN" altLang="en-US" dirty="0">
                <a:solidFill>
                  <a:srgbClr val="036D7B"/>
                </a:solidFill>
              </a:rPr>
              <a:t>经济评价方法</a:t>
            </a:r>
            <a:endParaRPr kumimoji="0" lang="zh-CN" altLang="en-US" dirty="0">
              <a:solidFill>
                <a:srgbClr val="036D7B"/>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0170"/>
                                        </p:tgtEl>
                                        <p:attrNameLst>
                                          <p:attrName>style.visibility</p:attrName>
                                        </p:attrNameLst>
                                      </p:cBhvr>
                                      <p:to>
                                        <p:strVal val="visible"/>
                                      </p:to>
                                    </p:set>
                                    <p:anim calcmode="lin" valueType="num">
                                      <p:cBhvr additive="base">
                                        <p:cTn id="7" dur="500" fill="hold"/>
                                        <p:tgtEl>
                                          <p:spTgt spid="220170"/>
                                        </p:tgtEl>
                                        <p:attrNameLst>
                                          <p:attrName>ppt_x</p:attrName>
                                        </p:attrNameLst>
                                      </p:cBhvr>
                                      <p:tavLst>
                                        <p:tav tm="0">
                                          <p:val>
                                            <p:strVal val="#ppt_x"/>
                                          </p:val>
                                        </p:tav>
                                        <p:tav tm="100000">
                                          <p:val>
                                            <p:strVal val="#ppt_x"/>
                                          </p:val>
                                        </p:tav>
                                      </p:tavLst>
                                    </p:anim>
                                    <p:anim calcmode="lin" valueType="num">
                                      <p:cBhvr additive="base">
                                        <p:cTn id="8" dur="500" fill="hold"/>
                                        <p:tgtEl>
                                          <p:spTgt spid="22017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0171"/>
                                        </p:tgtEl>
                                        <p:attrNameLst>
                                          <p:attrName>style.visibility</p:attrName>
                                        </p:attrNameLst>
                                      </p:cBhvr>
                                      <p:to>
                                        <p:strVal val="visible"/>
                                      </p:to>
                                    </p:set>
                                    <p:anim calcmode="lin" valueType="num">
                                      <p:cBhvr additive="base">
                                        <p:cTn id="11" dur="500" fill="hold"/>
                                        <p:tgtEl>
                                          <p:spTgt spid="220171"/>
                                        </p:tgtEl>
                                        <p:attrNameLst>
                                          <p:attrName>ppt_x</p:attrName>
                                        </p:attrNameLst>
                                      </p:cBhvr>
                                      <p:tavLst>
                                        <p:tav tm="0">
                                          <p:val>
                                            <p:strVal val="#ppt_x"/>
                                          </p:val>
                                        </p:tav>
                                        <p:tav tm="100000">
                                          <p:val>
                                            <p:strVal val="#ppt_x"/>
                                          </p:val>
                                        </p:tav>
                                      </p:tavLst>
                                    </p:anim>
                                    <p:anim calcmode="lin" valueType="num">
                                      <p:cBhvr additive="base">
                                        <p:cTn id="12" dur="500" fill="hold"/>
                                        <p:tgtEl>
                                          <p:spTgt spid="22017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nodeType="clickEffect">
                                  <p:stCondLst>
                                    <p:cond delay="0"/>
                                  </p:stCondLst>
                                  <p:childTnLst>
                                    <p:set>
                                      <p:cBhvr>
                                        <p:cTn id="16" dur="1" fill="hold">
                                          <p:stCondLst>
                                            <p:cond delay="0"/>
                                          </p:stCondLst>
                                        </p:cTn>
                                        <p:tgtEl>
                                          <p:spTgt spid="220173"/>
                                        </p:tgtEl>
                                        <p:attrNameLst>
                                          <p:attrName>style.visibility</p:attrName>
                                        </p:attrNameLst>
                                      </p:cBhvr>
                                      <p:to>
                                        <p:strVal val="visible"/>
                                      </p:to>
                                    </p:set>
                                    <p:animEffect transition="in" filter="fade">
                                      <p:cBhvr>
                                        <p:cTn id="17" dur="800" decel="100000"/>
                                        <p:tgtEl>
                                          <p:spTgt spid="220173"/>
                                        </p:tgtEl>
                                      </p:cBhvr>
                                    </p:animEffect>
                                    <p:anim calcmode="lin" valueType="num">
                                      <p:cBhvr>
                                        <p:cTn id="18" dur="800" decel="100000" fill="hold"/>
                                        <p:tgtEl>
                                          <p:spTgt spid="220173"/>
                                        </p:tgtEl>
                                        <p:attrNameLst>
                                          <p:attrName>style.rotation</p:attrName>
                                        </p:attrNameLst>
                                      </p:cBhvr>
                                      <p:tavLst>
                                        <p:tav tm="0">
                                          <p:val>
                                            <p:fltVal val="-90"/>
                                          </p:val>
                                        </p:tav>
                                        <p:tav tm="100000">
                                          <p:val>
                                            <p:fltVal val="0"/>
                                          </p:val>
                                        </p:tav>
                                      </p:tavLst>
                                    </p:anim>
                                    <p:anim calcmode="lin" valueType="num">
                                      <p:cBhvr>
                                        <p:cTn id="19" dur="800" decel="100000" fill="hold"/>
                                        <p:tgtEl>
                                          <p:spTgt spid="220173"/>
                                        </p:tgtEl>
                                        <p:attrNameLst>
                                          <p:attrName>ppt_x</p:attrName>
                                        </p:attrNameLst>
                                      </p:cBhvr>
                                      <p:tavLst>
                                        <p:tav tm="0">
                                          <p:val>
                                            <p:strVal val="#ppt_x+0.4"/>
                                          </p:val>
                                        </p:tav>
                                        <p:tav tm="100000">
                                          <p:val>
                                            <p:strVal val="#ppt_x-0.05"/>
                                          </p:val>
                                        </p:tav>
                                      </p:tavLst>
                                    </p:anim>
                                    <p:anim calcmode="lin" valueType="num">
                                      <p:cBhvr>
                                        <p:cTn id="20" dur="800" decel="100000" fill="hold"/>
                                        <p:tgtEl>
                                          <p:spTgt spid="220173"/>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220173"/>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220173"/>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220172"/>
                                        </p:tgtEl>
                                        <p:attrNameLst>
                                          <p:attrName>style.visibility</p:attrName>
                                        </p:attrNameLst>
                                      </p:cBhvr>
                                      <p:to>
                                        <p:strVal val="visible"/>
                                      </p:to>
                                    </p:set>
                                    <p:anim calcmode="lin" valueType="num">
                                      <p:cBhvr>
                                        <p:cTn id="27" dur="500" fill="hold"/>
                                        <p:tgtEl>
                                          <p:spTgt spid="220172"/>
                                        </p:tgtEl>
                                        <p:attrNameLst>
                                          <p:attrName>ppt_w</p:attrName>
                                        </p:attrNameLst>
                                      </p:cBhvr>
                                      <p:tavLst>
                                        <p:tav tm="0">
                                          <p:val>
                                            <p:fltVal val="0"/>
                                          </p:val>
                                        </p:tav>
                                        <p:tav tm="100000">
                                          <p:val>
                                            <p:strVal val="#ppt_w"/>
                                          </p:val>
                                        </p:tav>
                                      </p:tavLst>
                                    </p:anim>
                                    <p:anim calcmode="lin" valueType="num">
                                      <p:cBhvr>
                                        <p:cTn id="28" dur="500" fill="hold"/>
                                        <p:tgtEl>
                                          <p:spTgt spid="220172"/>
                                        </p:tgtEl>
                                        <p:attrNameLst>
                                          <p:attrName>ppt_h</p:attrName>
                                        </p:attrNameLst>
                                      </p:cBhvr>
                                      <p:tavLst>
                                        <p:tav tm="0">
                                          <p:val>
                                            <p:fltVal val="0"/>
                                          </p:val>
                                        </p:tav>
                                        <p:tav tm="100000">
                                          <p:val>
                                            <p:strVal val="#ppt_h"/>
                                          </p:val>
                                        </p:tav>
                                      </p:tavLst>
                                    </p:anim>
                                  </p:childTnLst>
                                </p:cTn>
                              </p:par>
                            </p:childTnLst>
                          </p:cTn>
                        </p:par>
                        <p:par>
                          <p:cTn id="29" fill="hold">
                            <p:stCondLst>
                              <p:cond delay="500"/>
                            </p:stCondLst>
                            <p:childTnLst>
                              <p:par>
                                <p:cTn id="30" presetID="49" presetClass="entr" presetSubtype="0" decel="100000" fill="hold" nodeType="afterEffect">
                                  <p:stCondLst>
                                    <p:cond delay="0"/>
                                  </p:stCondLst>
                                  <p:childTnLst>
                                    <p:set>
                                      <p:cBhvr>
                                        <p:cTn id="31" dur="1" fill="hold">
                                          <p:stCondLst>
                                            <p:cond delay="0"/>
                                          </p:stCondLst>
                                        </p:cTn>
                                        <p:tgtEl>
                                          <p:spTgt spid="220176"/>
                                        </p:tgtEl>
                                        <p:attrNameLst>
                                          <p:attrName>style.visibility</p:attrName>
                                        </p:attrNameLst>
                                      </p:cBhvr>
                                      <p:to>
                                        <p:strVal val="visible"/>
                                      </p:to>
                                    </p:set>
                                    <p:anim calcmode="lin" valueType="num">
                                      <p:cBhvr>
                                        <p:cTn id="32" dur="500" fill="hold"/>
                                        <p:tgtEl>
                                          <p:spTgt spid="220176"/>
                                        </p:tgtEl>
                                        <p:attrNameLst>
                                          <p:attrName>ppt_w</p:attrName>
                                        </p:attrNameLst>
                                      </p:cBhvr>
                                      <p:tavLst>
                                        <p:tav tm="0">
                                          <p:val>
                                            <p:fltVal val="0"/>
                                          </p:val>
                                        </p:tav>
                                        <p:tav tm="100000">
                                          <p:val>
                                            <p:strVal val="#ppt_w"/>
                                          </p:val>
                                        </p:tav>
                                      </p:tavLst>
                                    </p:anim>
                                    <p:anim calcmode="lin" valueType="num">
                                      <p:cBhvr>
                                        <p:cTn id="33" dur="500" fill="hold"/>
                                        <p:tgtEl>
                                          <p:spTgt spid="220176"/>
                                        </p:tgtEl>
                                        <p:attrNameLst>
                                          <p:attrName>ppt_h</p:attrName>
                                        </p:attrNameLst>
                                      </p:cBhvr>
                                      <p:tavLst>
                                        <p:tav tm="0">
                                          <p:val>
                                            <p:fltVal val="0"/>
                                          </p:val>
                                        </p:tav>
                                        <p:tav tm="100000">
                                          <p:val>
                                            <p:strVal val="#ppt_h"/>
                                          </p:val>
                                        </p:tav>
                                      </p:tavLst>
                                    </p:anim>
                                    <p:anim calcmode="lin" valueType="num">
                                      <p:cBhvr>
                                        <p:cTn id="34" dur="500" fill="hold"/>
                                        <p:tgtEl>
                                          <p:spTgt spid="220176"/>
                                        </p:tgtEl>
                                        <p:attrNameLst>
                                          <p:attrName>style.rotation</p:attrName>
                                        </p:attrNameLst>
                                      </p:cBhvr>
                                      <p:tavLst>
                                        <p:tav tm="0">
                                          <p:val>
                                            <p:fltVal val="360"/>
                                          </p:val>
                                        </p:tav>
                                        <p:tav tm="100000">
                                          <p:val>
                                            <p:fltVal val="0"/>
                                          </p:val>
                                        </p:tav>
                                      </p:tavLst>
                                    </p:anim>
                                    <p:animEffect transition="in" filter="fade">
                                      <p:cBhvr>
                                        <p:cTn id="35" dur="500"/>
                                        <p:tgtEl>
                                          <p:spTgt spid="220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70" grpId="0"/>
      <p:bldP spid="220171" grpId="0"/>
      <p:bldP spid="220172" grpId="0" animBg="1"/>
      <p:bldP spid="22017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1A82E4D-FADC-4F4E-B852-8BF583CA79CC}"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232451" name="Rectangle 3"/>
          <p:cNvSpPr>
            <a:spLocks noChangeArrowheads="1"/>
          </p:cNvSpPr>
          <p:nvPr/>
        </p:nvSpPr>
        <p:spPr bwMode="auto">
          <a:xfrm>
            <a:off x="836613" y="2316163"/>
            <a:ext cx="7705725" cy="1616075"/>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25000"/>
              </a:lnSpc>
              <a:buClrTx/>
              <a:buSzTx/>
              <a:buFontTx/>
              <a:buNone/>
            </a:pPr>
            <a:r>
              <a:rPr lang="en-US" altLang="zh-CN" sz="2000" b="1">
                <a:solidFill>
                  <a:srgbClr val="000000"/>
                </a:solidFill>
                <a:latin typeface="幼圆" panose="02010509060101010101" pitchFamily="49" charset="-122"/>
                <a:ea typeface="幼圆" panose="02010509060101010101" pitchFamily="49" charset="-122"/>
              </a:rPr>
              <a:t>  </a:t>
            </a:r>
            <a:r>
              <a:rPr lang="zh-CN" altLang="en-US" sz="2000" b="1">
                <a:solidFill>
                  <a:srgbClr val="000000"/>
                </a:solidFill>
                <a:latin typeface="幼圆" panose="02010509060101010101" pitchFamily="49" charset="-122"/>
                <a:ea typeface="幼圆" panose="02010509060101010101" pitchFamily="49" charset="-122"/>
              </a:rPr>
              <a:t>现实中很多方案的计算期往往是不同的。例如各种建筑物、构筑物，采用的结构形式不同，计算期也不同；又如所购买的设备会因制造厂家和型号不同而计算期不同。那么对于这些计算期不等的方案，应该如何评价其经济效果呢？</a:t>
            </a:r>
            <a:endParaRPr lang="zh-CN" altLang="en-US" sz="2000" b="1">
              <a:solidFill>
                <a:srgbClr val="000000"/>
              </a:solidFill>
              <a:latin typeface="幼圆" panose="02010509060101010101" pitchFamily="49" charset="-122"/>
              <a:ea typeface="幼圆" panose="02010509060101010101" pitchFamily="49" charset="-122"/>
            </a:endParaRPr>
          </a:p>
        </p:txBody>
      </p:sp>
      <p:pic>
        <p:nvPicPr>
          <p:cNvPr id="232452" name="Picture 4" descr="j018742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65950" y="4211638"/>
            <a:ext cx="1655763"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2453" name="Picture 5" descr="j02054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3200" y="4140200"/>
            <a:ext cx="1655763" cy="166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2454" name="Picture 6" descr="j027888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913" y="4356100"/>
            <a:ext cx="14414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2455" name="Group 7"/>
          <p:cNvGrpSpPr/>
          <p:nvPr/>
        </p:nvGrpSpPr>
        <p:grpSpPr bwMode="auto">
          <a:xfrm>
            <a:off x="628650" y="1844675"/>
            <a:ext cx="5616575" cy="473075"/>
            <a:chOff x="1202" y="1654"/>
            <a:chExt cx="2812" cy="298"/>
          </a:xfrm>
        </p:grpSpPr>
        <p:sp>
          <p:nvSpPr>
            <p:cNvPr id="19465" name="Text Box 8">
              <a:hlinkClick r:id="" action="ppaction://noaction"/>
            </p:cNvPr>
            <p:cNvSpPr txBox="1">
              <a:spLocks noChangeArrowheads="1"/>
            </p:cNvSpPr>
            <p:nvPr/>
          </p:nvSpPr>
          <p:spPr bwMode="auto">
            <a:xfrm>
              <a:off x="1202" y="1654"/>
              <a:ext cx="2812" cy="250"/>
            </a:xfrm>
            <a:prstGeom prst="rect">
              <a:avLst/>
            </a:prstGeom>
            <a:gradFill rotWithShape="1">
              <a:gsLst>
                <a:gs pos="0">
                  <a:srgbClr val="D1F4FB"/>
                </a:gs>
                <a:gs pos="100000">
                  <a:srgbClr val="96ADB8"/>
                </a:gs>
              </a:gsLst>
              <a:lin ang="18900000" scaled="1"/>
            </a:gradFill>
            <a:ln>
              <a:noFill/>
            </a:ln>
            <a:effectLst>
              <a:outerShdw dist="45791" dir="18221404"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b="1">
                  <a:solidFill>
                    <a:srgbClr val="000000"/>
                  </a:solidFill>
                  <a:ea typeface="幼圆" panose="02010509060101010101" pitchFamily="49" charset="-122"/>
                </a:rPr>
                <a:t>（</a:t>
              </a:r>
              <a:r>
                <a:rPr lang="en-US" altLang="zh-CN" sz="2000" b="1">
                  <a:solidFill>
                    <a:srgbClr val="000000"/>
                  </a:solidFill>
                  <a:ea typeface="幼圆" panose="02010509060101010101" pitchFamily="49" charset="-122"/>
                </a:rPr>
                <a:t>2</a:t>
              </a:r>
              <a:r>
                <a:rPr lang="zh-CN" altLang="en-US" sz="2000" b="1">
                  <a:solidFill>
                    <a:srgbClr val="000000"/>
                  </a:solidFill>
                  <a:ea typeface="幼圆" panose="02010509060101010101" pitchFamily="49" charset="-122"/>
                </a:rPr>
                <a:t>）计算期不同的互斥方案经济评价</a:t>
              </a:r>
              <a:endParaRPr lang="zh-CN" altLang="en-US" sz="2000" b="1">
                <a:solidFill>
                  <a:srgbClr val="000000"/>
                </a:solidFill>
                <a:ea typeface="幼圆" panose="02010509060101010101" pitchFamily="49" charset="-122"/>
              </a:endParaRPr>
            </a:p>
          </p:txBody>
        </p:sp>
        <p:sp>
          <p:nvSpPr>
            <p:cNvPr id="19466" name="Line 9"/>
            <p:cNvSpPr>
              <a:spLocks noChangeShapeType="1"/>
            </p:cNvSpPr>
            <p:nvPr/>
          </p:nvSpPr>
          <p:spPr bwMode="auto">
            <a:xfrm flipV="1">
              <a:off x="1455" y="1934"/>
              <a:ext cx="2459" cy="18"/>
            </a:xfrm>
            <a:prstGeom prst="line">
              <a:avLst/>
            </a:prstGeom>
            <a:noFill/>
            <a:ln>
              <a:noFill/>
            </a:ln>
            <a:effectLst>
              <a:outerShdw dist="45791" dir="18221404" algn="ctr" rotWithShape="0">
                <a:schemeClr val="bg2">
                  <a:alpha val="50000"/>
                </a:schemeClr>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spAutoFit/>
            </a:bodyPr>
            <a:lstStyle/>
            <a:p>
              <a:endParaRPr lang="zh-CN" altLang="en-US"/>
            </a:p>
          </p:txBody>
        </p:sp>
      </p:grpSp>
      <p:sp>
        <p:nvSpPr>
          <p:cNvPr id="3" name="Rectangle 2"/>
          <p:cNvSpPr>
            <a:spLocks noGrp="1" noChangeArrowheads="1"/>
          </p:cNvSpPr>
          <p:nvPr>
            <p:ph type="title"/>
          </p:nvPr>
        </p:nvSpPr>
        <p:spPr>
          <a:xfrm>
            <a:off x="862398" y="190501"/>
            <a:ext cx="8281602" cy="838200"/>
          </a:xfrm>
        </p:spPr>
        <p:txBody>
          <a:bodyPr/>
          <a:lstStyle/>
          <a:p>
            <a:pPr eaLnBrk="1" hangingPunct="1"/>
            <a:r>
              <a:rPr kumimoji="0" lang="zh-CN" altLang="en-US" dirty="0">
                <a:solidFill>
                  <a:srgbClr val="FF0000"/>
                </a:solidFill>
              </a:rPr>
              <a:t>（二）互斥方案</a:t>
            </a:r>
            <a:r>
              <a:rPr kumimoji="0" lang="zh-CN" altLang="en-US" dirty="0">
                <a:solidFill>
                  <a:srgbClr val="036D7B"/>
                </a:solidFill>
              </a:rPr>
              <a:t>经济评价方法</a:t>
            </a:r>
            <a:endParaRPr kumimoji="0" lang="zh-CN" altLang="en-US" dirty="0">
              <a:solidFill>
                <a:srgbClr val="036D7B"/>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32455"/>
                                        </p:tgtEl>
                                        <p:attrNameLst>
                                          <p:attrName>style.visibility</p:attrName>
                                        </p:attrNameLst>
                                      </p:cBhvr>
                                      <p:to>
                                        <p:strVal val="visible"/>
                                      </p:to>
                                    </p:set>
                                    <p:animEffect transition="in" filter="slide(fromLeft)">
                                      <p:cBhvr>
                                        <p:cTn id="7" dur="1000"/>
                                        <p:tgtEl>
                                          <p:spTgt spid="23245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32451"/>
                                        </p:tgtEl>
                                        <p:attrNameLst>
                                          <p:attrName>style.visibility</p:attrName>
                                        </p:attrNameLst>
                                      </p:cBhvr>
                                      <p:to>
                                        <p:strVal val="visible"/>
                                      </p:to>
                                    </p:set>
                                    <p:animEffect transition="in" filter="slide(fromBottom)">
                                      <p:cBhvr>
                                        <p:cTn id="12" dur="500"/>
                                        <p:tgtEl>
                                          <p:spTgt spid="232451"/>
                                        </p:tgtEl>
                                      </p:cBhvr>
                                    </p:animEffect>
                                  </p:childTnLst>
                                </p:cTn>
                              </p:par>
                            </p:childTnLst>
                          </p:cTn>
                        </p:par>
                        <p:par>
                          <p:cTn id="13" fill="hold">
                            <p:stCondLst>
                              <p:cond delay="500"/>
                            </p:stCondLst>
                            <p:childTnLst>
                              <p:par>
                                <p:cTn id="14" presetID="23" presetClass="entr" presetSubtype="16" fill="hold" nodeType="afterEffect">
                                  <p:stCondLst>
                                    <p:cond delay="0"/>
                                  </p:stCondLst>
                                  <p:childTnLst>
                                    <p:set>
                                      <p:cBhvr>
                                        <p:cTn id="15" dur="1" fill="hold">
                                          <p:stCondLst>
                                            <p:cond delay="0"/>
                                          </p:stCondLst>
                                        </p:cTn>
                                        <p:tgtEl>
                                          <p:spTgt spid="232454"/>
                                        </p:tgtEl>
                                        <p:attrNameLst>
                                          <p:attrName>style.visibility</p:attrName>
                                        </p:attrNameLst>
                                      </p:cBhvr>
                                      <p:to>
                                        <p:strVal val="visible"/>
                                      </p:to>
                                    </p:set>
                                    <p:anim calcmode="lin" valueType="num">
                                      <p:cBhvr>
                                        <p:cTn id="16" dur="500" fill="hold"/>
                                        <p:tgtEl>
                                          <p:spTgt spid="232454"/>
                                        </p:tgtEl>
                                        <p:attrNameLst>
                                          <p:attrName>ppt_w</p:attrName>
                                        </p:attrNameLst>
                                      </p:cBhvr>
                                      <p:tavLst>
                                        <p:tav tm="0">
                                          <p:val>
                                            <p:fltVal val="0"/>
                                          </p:val>
                                        </p:tav>
                                        <p:tav tm="100000">
                                          <p:val>
                                            <p:strVal val="#ppt_w"/>
                                          </p:val>
                                        </p:tav>
                                      </p:tavLst>
                                    </p:anim>
                                    <p:anim calcmode="lin" valueType="num">
                                      <p:cBhvr>
                                        <p:cTn id="17" dur="500" fill="hold"/>
                                        <p:tgtEl>
                                          <p:spTgt spid="232454"/>
                                        </p:tgtEl>
                                        <p:attrNameLst>
                                          <p:attrName>ppt_h</p:attrName>
                                        </p:attrNameLst>
                                      </p:cBhvr>
                                      <p:tavLst>
                                        <p:tav tm="0">
                                          <p:val>
                                            <p:fltVal val="0"/>
                                          </p:val>
                                        </p:tav>
                                        <p:tav tm="100000">
                                          <p:val>
                                            <p:strVal val="#ppt_h"/>
                                          </p:val>
                                        </p:tav>
                                      </p:tavLst>
                                    </p:anim>
                                  </p:childTnLst>
                                </p:cTn>
                              </p:par>
                            </p:childTnLst>
                          </p:cTn>
                        </p:par>
                        <p:par>
                          <p:cTn id="18" fill="hold">
                            <p:stCondLst>
                              <p:cond delay="1000"/>
                            </p:stCondLst>
                            <p:childTnLst>
                              <p:par>
                                <p:cTn id="19" presetID="23" presetClass="entr" presetSubtype="16" fill="hold" nodeType="afterEffect">
                                  <p:stCondLst>
                                    <p:cond delay="0"/>
                                  </p:stCondLst>
                                  <p:childTnLst>
                                    <p:set>
                                      <p:cBhvr>
                                        <p:cTn id="20" dur="1" fill="hold">
                                          <p:stCondLst>
                                            <p:cond delay="0"/>
                                          </p:stCondLst>
                                        </p:cTn>
                                        <p:tgtEl>
                                          <p:spTgt spid="232453"/>
                                        </p:tgtEl>
                                        <p:attrNameLst>
                                          <p:attrName>style.visibility</p:attrName>
                                        </p:attrNameLst>
                                      </p:cBhvr>
                                      <p:to>
                                        <p:strVal val="visible"/>
                                      </p:to>
                                    </p:set>
                                    <p:anim calcmode="lin" valueType="num">
                                      <p:cBhvr>
                                        <p:cTn id="21" dur="500" fill="hold"/>
                                        <p:tgtEl>
                                          <p:spTgt spid="232453"/>
                                        </p:tgtEl>
                                        <p:attrNameLst>
                                          <p:attrName>ppt_w</p:attrName>
                                        </p:attrNameLst>
                                      </p:cBhvr>
                                      <p:tavLst>
                                        <p:tav tm="0">
                                          <p:val>
                                            <p:fltVal val="0"/>
                                          </p:val>
                                        </p:tav>
                                        <p:tav tm="100000">
                                          <p:val>
                                            <p:strVal val="#ppt_w"/>
                                          </p:val>
                                        </p:tav>
                                      </p:tavLst>
                                    </p:anim>
                                    <p:anim calcmode="lin" valueType="num">
                                      <p:cBhvr>
                                        <p:cTn id="22" dur="500" fill="hold"/>
                                        <p:tgtEl>
                                          <p:spTgt spid="232453"/>
                                        </p:tgtEl>
                                        <p:attrNameLst>
                                          <p:attrName>ppt_h</p:attrName>
                                        </p:attrNameLst>
                                      </p:cBhvr>
                                      <p:tavLst>
                                        <p:tav tm="0">
                                          <p:val>
                                            <p:fltVal val="0"/>
                                          </p:val>
                                        </p:tav>
                                        <p:tav tm="100000">
                                          <p:val>
                                            <p:strVal val="#ppt_h"/>
                                          </p:val>
                                        </p:tav>
                                      </p:tavLst>
                                    </p:anim>
                                  </p:childTnLst>
                                </p:cTn>
                              </p:par>
                            </p:childTnLst>
                          </p:cTn>
                        </p:par>
                        <p:par>
                          <p:cTn id="23" fill="hold">
                            <p:stCondLst>
                              <p:cond delay="1500"/>
                            </p:stCondLst>
                            <p:childTnLst>
                              <p:par>
                                <p:cTn id="24" presetID="23" presetClass="entr" presetSubtype="16" fill="hold" nodeType="afterEffect">
                                  <p:stCondLst>
                                    <p:cond delay="0"/>
                                  </p:stCondLst>
                                  <p:childTnLst>
                                    <p:set>
                                      <p:cBhvr>
                                        <p:cTn id="25" dur="1" fill="hold">
                                          <p:stCondLst>
                                            <p:cond delay="0"/>
                                          </p:stCondLst>
                                        </p:cTn>
                                        <p:tgtEl>
                                          <p:spTgt spid="232452"/>
                                        </p:tgtEl>
                                        <p:attrNameLst>
                                          <p:attrName>style.visibility</p:attrName>
                                        </p:attrNameLst>
                                      </p:cBhvr>
                                      <p:to>
                                        <p:strVal val="visible"/>
                                      </p:to>
                                    </p:set>
                                    <p:anim calcmode="lin" valueType="num">
                                      <p:cBhvr>
                                        <p:cTn id="26" dur="500" fill="hold"/>
                                        <p:tgtEl>
                                          <p:spTgt spid="232452"/>
                                        </p:tgtEl>
                                        <p:attrNameLst>
                                          <p:attrName>ppt_w</p:attrName>
                                        </p:attrNameLst>
                                      </p:cBhvr>
                                      <p:tavLst>
                                        <p:tav tm="0">
                                          <p:val>
                                            <p:fltVal val="0"/>
                                          </p:val>
                                        </p:tav>
                                        <p:tav tm="100000">
                                          <p:val>
                                            <p:strVal val="#ppt_w"/>
                                          </p:val>
                                        </p:tav>
                                      </p:tavLst>
                                    </p:anim>
                                    <p:anim calcmode="lin" valueType="num">
                                      <p:cBhvr>
                                        <p:cTn id="27" dur="500" fill="hold"/>
                                        <p:tgtEl>
                                          <p:spTgt spid="23245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33DE4F3-8F9D-244E-8F20-2FB1CCB46F88}"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226314" name="Text Box 10"/>
          <p:cNvSpPr txBox="1">
            <a:spLocks noChangeArrowheads="1"/>
          </p:cNvSpPr>
          <p:nvPr/>
        </p:nvSpPr>
        <p:spPr bwMode="auto">
          <a:xfrm>
            <a:off x="395288" y="1679575"/>
            <a:ext cx="25923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en-US" altLang="zh-CN" sz="2000" b="1">
                <a:solidFill>
                  <a:schemeClr val="tx1"/>
                </a:solidFill>
                <a:ea typeface="幼圆" panose="02010509060101010101" pitchFamily="49" charset="-122"/>
              </a:rPr>
              <a:t>①</a:t>
            </a:r>
            <a:r>
              <a:rPr lang="zh-CN" altLang="en-US" sz="2000" b="1">
                <a:solidFill>
                  <a:schemeClr val="tx1"/>
                </a:solidFill>
                <a:latin typeface="幼圆" panose="02010509060101010101" pitchFamily="49" charset="-122"/>
                <a:ea typeface="幼圆" panose="02010509060101010101" pitchFamily="49" charset="-122"/>
              </a:rPr>
              <a:t>净年值法</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226315" name="WordArt 11"/>
          <p:cNvSpPr>
            <a:spLocks noChangeArrowheads="1" noChangeShapeType="1" noTextEdit="1"/>
          </p:cNvSpPr>
          <p:nvPr/>
        </p:nvSpPr>
        <p:spPr bwMode="auto">
          <a:xfrm>
            <a:off x="3492500" y="1593850"/>
            <a:ext cx="5184775" cy="719138"/>
          </a:xfrm>
          <a:prstGeom prst="rect">
            <a:avLst/>
          </a:prstGeom>
        </p:spPr>
        <p:txBody>
          <a:bodyPr wrap="none" fromWordArt="1">
            <a:prstTxWarp prst="textPlain">
              <a:avLst>
                <a:gd name="adj" fmla="val 50000"/>
              </a:avLst>
            </a:prstTxWarp>
            <a:scene3d>
              <a:camera prst="legacyPerspectiveBottomRight">
                <a:rot lat="0" lon="21239996" rev="0"/>
              </a:camera>
              <a:lightRig rig="legacyHarsh3" dir="l"/>
            </a:scene3d>
            <a:sp3d extrusionH="430200" prstMaterial="legacyMatte">
              <a:extrusionClr>
                <a:srgbClr val="C0C0C0"/>
              </a:extrusionClr>
              <a:contourClr>
                <a:srgbClr val="C7EAF9"/>
              </a:contourClr>
            </a:sp3d>
          </a:bodyPr>
          <a:lstStyle/>
          <a:p>
            <a:pPr algn="ctr"/>
            <a:r>
              <a:rPr lang="zh-CN" altLang="en-US" sz="4000" b="1" kern="10">
                <a:ln w="9525">
                  <a:round/>
                </a:ln>
                <a:gradFill rotWithShape="1">
                  <a:gsLst>
                    <a:gs pos="0">
                      <a:srgbClr val="C7EAF9"/>
                    </a:gs>
                    <a:gs pos="100000">
                      <a:srgbClr val="B7D8E5"/>
                    </a:gs>
                  </a:gsLst>
                  <a:lin ang="5400000" scaled="1"/>
                </a:gradFill>
                <a:latin typeface="宋体" panose="02010600030101010101" pitchFamily="2" charset="-122"/>
              </a:rPr>
              <a:t>最为简便的方法</a:t>
            </a:r>
            <a:endParaRPr lang="zh-CN" altLang="en-US" sz="4000" b="1" kern="10">
              <a:ln w="9525">
                <a:round/>
              </a:ln>
              <a:gradFill rotWithShape="1">
                <a:gsLst>
                  <a:gs pos="0">
                    <a:srgbClr val="C7EAF9"/>
                  </a:gs>
                  <a:gs pos="100000">
                    <a:srgbClr val="B7D8E5"/>
                  </a:gs>
                </a:gsLst>
                <a:lin ang="5400000" scaled="1"/>
              </a:gradFill>
              <a:latin typeface="宋体" panose="02010600030101010101" pitchFamily="2" charset="-122"/>
            </a:endParaRPr>
          </a:p>
        </p:txBody>
      </p:sp>
      <p:sp>
        <p:nvSpPr>
          <p:cNvPr id="226316" name="Rectangle 12"/>
          <p:cNvSpPr>
            <a:spLocks noChangeArrowheads="1"/>
          </p:cNvSpPr>
          <p:nvPr/>
        </p:nvSpPr>
        <p:spPr bwMode="auto">
          <a:xfrm>
            <a:off x="485775" y="2630488"/>
            <a:ext cx="682783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40000"/>
              </a:lnSpc>
              <a:buClrTx/>
              <a:buSzTx/>
              <a:buFontTx/>
              <a:buNone/>
            </a:pPr>
            <a:r>
              <a:rPr lang="zh-CN" altLang="en-US" sz="2000" b="1">
                <a:solidFill>
                  <a:schemeClr val="tx1"/>
                </a:solidFill>
                <a:latin typeface="幼圆" panose="02010509060101010101" pitchFamily="49" charset="-122"/>
                <a:ea typeface="幼圆" panose="02010509060101010101" pitchFamily="49" charset="-122"/>
              </a:rPr>
              <a:t>净年值法以</a:t>
            </a:r>
            <a:r>
              <a:rPr lang="zh-CN" altLang="en-US" sz="2000" b="1">
                <a:solidFill>
                  <a:schemeClr val="tx1"/>
                </a:solidFill>
                <a:ea typeface="幼圆" panose="02010509060101010101" pitchFamily="49" charset="-122"/>
              </a:rPr>
              <a:t>“</a:t>
            </a:r>
            <a:r>
              <a:rPr lang="zh-CN" altLang="en-US" sz="2000" b="1">
                <a:solidFill>
                  <a:schemeClr val="tx1"/>
                </a:solidFill>
                <a:latin typeface="幼圆" panose="02010509060101010101" pitchFamily="49" charset="-122"/>
                <a:ea typeface="幼圆" panose="02010509060101010101" pitchFamily="49" charset="-122"/>
              </a:rPr>
              <a:t>年</a:t>
            </a:r>
            <a:r>
              <a:rPr lang="zh-CN" altLang="en-US" sz="2000" b="1">
                <a:solidFill>
                  <a:schemeClr val="tx1"/>
                </a:solidFill>
                <a:ea typeface="幼圆" panose="02010509060101010101" pitchFamily="49" charset="-122"/>
              </a:rPr>
              <a:t>”</a:t>
            </a:r>
            <a:r>
              <a:rPr lang="zh-CN" altLang="en-US" sz="2000" b="1">
                <a:solidFill>
                  <a:schemeClr val="tx1"/>
                </a:solidFill>
                <a:latin typeface="幼圆" panose="02010509060101010101" pitchFamily="49" charset="-122"/>
                <a:ea typeface="幼圆" panose="02010509060101010101" pitchFamily="49" charset="-122"/>
              </a:rPr>
              <a:t>为时间单位比较各方案的经济效果，从而使</a:t>
            </a:r>
            <a:endParaRPr lang="zh-CN" altLang="en-US" sz="2000" b="1">
              <a:solidFill>
                <a:schemeClr val="tx1"/>
              </a:solidFill>
              <a:latin typeface="幼圆" panose="02010509060101010101" pitchFamily="49" charset="-122"/>
              <a:ea typeface="幼圆" panose="02010509060101010101" pitchFamily="49" charset="-122"/>
            </a:endParaRPr>
          </a:p>
          <a:p>
            <a:pPr algn="just" eaLnBrk="1" hangingPunct="1">
              <a:lnSpc>
                <a:spcPct val="140000"/>
              </a:lnSpc>
              <a:buClrTx/>
              <a:buSzTx/>
              <a:buFontTx/>
              <a:buNone/>
            </a:pPr>
            <a:r>
              <a:rPr lang="zh-CN" altLang="en-US" sz="2000" b="1">
                <a:solidFill>
                  <a:schemeClr val="tx1"/>
                </a:solidFill>
                <a:latin typeface="幼圆" panose="02010509060101010101" pitchFamily="49" charset="-122"/>
                <a:ea typeface="幼圆" panose="02010509060101010101" pitchFamily="49" charset="-122"/>
              </a:rPr>
              <a:t>寿命不等的互斥方案具有可比性。</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226317" name="Rectangle 13"/>
          <p:cNvSpPr>
            <a:spLocks noChangeArrowheads="1"/>
          </p:cNvSpPr>
          <p:nvPr/>
        </p:nvSpPr>
        <p:spPr bwMode="auto">
          <a:xfrm>
            <a:off x="495300" y="3825875"/>
            <a:ext cx="34559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zh-CN" altLang="en-US" sz="2000" b="1">
                <a:solidFill>
                  <a:schemeClr val="tx1"/>
                </a:solidFill>
                <a:latin typeface="幼圆" panose="02010509060101010101" pitchFamily="49" charset="-122"/>
                <a:ea typeface="幼圆" panose="02010509060101010101" pitchFamily="49" charset="-122"/>
              </a:rPr>
              <a:t>净年值法判别准则：</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226318" name="Text Box 14"/>
          <p:cNvSpPr txBox="1">
            <a:spLocks noChangeArrowheads="1"/>
          </p:cNvSpPr>
          <p:nvPr/>
        </p:nvSpPr>
        <p:spPr bwMode="auto">
          <a:xfrm>
            <a:off x="565150" y="4605338"/>
            <a:ext cx="8351838" cy="595312"/>
          </a:xfrm>
          <a:prstGeom prst="rect">
            <a:avLst/>
          </a:prstGeom>
          <a:solidFill>
            <a:srgbClr val="FFCC66"/>
          </a:solidFill>
          <a:ln>
            <a:noFill/>
          </a:ln>
          <a:effectLst>
            <a:prstShdw prst="shdw13" dist="53882" dir="13500000">
              <a:srgbClr val="808080">
                <a:alpha val="50000"/>
              </a:srgbClr>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65000"/>
              </a:lnSpc>
              <a:buClrTx/>
              <a:buSzTx/>
              <a:buFontTx/>
              <a:buNone/>
            </a:pPr>
            <a:r>
              <a:rPr lang="zh-CN" altLang="en-US" sz="2000" b="1">
                <a:solidFill>
                  <a:schemeClr val="tx1"/>
                </a:solidFill>
                <a:latin typeface="幼圆" panose="02010509060101010101" pitchFamily="49" charset="-122"/>
                <a:ea typeface="幼圆" panose="02010509060101010101" pitchFamily="49" charset="-122"/>
              </a:rPr>
              <a:t>净年值大于或等于零且净年值最大的方案是最优可行方案。</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226319" name="AutoShape 15">
            <a:hlinkClick r:id="" action="ppaction://customshow?id=6&amp;return=true" highlightClick="1"/>
          </p:cNvPr>
          <p:cNvSpPr>
            <a:spLocks noChangeArrowheads="1"/>
          </p:cNvSpPr>
          <p:nvPr/>
        </p:nvSpPr>
        <p:spPr bwMode="auto">
          <a:xfrm>
            <a:off x="7313613" y="5748338"/>
            <a:ext cx="720725" cy="360362"/>
          </a:xfrm>
          <a:prstGeom prst="actionButtonBlank">
            <a:avLst/>
          </a:prstGeom>
          <a:solidFill>
            <a:srgbClr val="036D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1"/>
                </a:solidFill>
                <a:latin typeface="幼圆" panose="02010509060101010101" pitchFamily="49" charset="-122"/>
                <a:ea typeface="幼圆" panose="02010509060101010101" pitchFamily="49" charset="-122"/>
              </a:rPr>
              <a:t>例题</a:t>
            </a:r>
            <a:endParaRPr lang="zh-CN" altLang="en-US" sz="1800" b="1">
              <a:solidFill>
                <a:schemeClr val="bg1"/>
              </a:solidFill>
              <a:latin typeface="幼圆" panose="02010509060101010101" pitchFamily="49" charset="-122"/>
              <a:ea typeface="幼圆" panose="02010509060101010101" pitchFamily="49" charset="-122"/>
            </a:endParaRPr>
          </a:p>
        </p:txBody>
      </p:sp>
      <p:sp>
        <p:nvSpPr>
          <p:cNvPr id="3" name="Rectangle 2"/>
          <p:cNvSpPr>
            <a:spLocks noGrp="1" noChangeArrowheads="1"/>
          </p:cNvSpPr>
          <p:nvPr>
            <p:ph type="title"/>
          </p:nvPr>
        </p:nvSpPr>
        <p:spPr>
          <a:xfrm>
            <a:off x="862398" y="190501"/>
            <a:ext cx="8281602" cy="838200"/>
          </a:xfrm>
        </p:spPr>
        <p:txBody>
          <a:bodyPr/>
          <a:lstStyle/>
          <a:p>
            <a:pPr eaLnBrk="1" hangingPunct="1"/>
            <a:r>
              <a:rPr kumimoji="0" lang="zh-CN" altLang="en-US" dirty="0">
                <a:solidFill>
                  <a:srgbClr val="FF0000"/>
                </a:solidFill>
              </a:rPr>
              <a:t>（二）互斥方案</a:t>
            </a:r>
            <a:r>
              <a:rPr kumimoji="0" lang="zh-CN" altLang="en-US" dirty="0">
                <a:solidFill>
                  <a:srgbClr val="036D7B"/>
                </a:solidFill>
              </a:rPr>
              <a:t>经济评价方法</a:t>
            </a:r>
            <a:endParaRPr kumimoji="0" lang="zh-CN" altLang="en-US" dirty="0">
              <a:solidFill>
                <a:srgbClr val="036D7B"/>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26314"/>
                                        </p:tgtEl>
                                        <p:attrNameLst>
                                          <p:attrName>style.visibility</p:attrName>
                                        </p:attrNameLst>
                                      </p:cBhvr>
                                      <p:to>
                                        <p:strVal val="visible"/>
                                      </p:to>
                                    </p:set>
                                    <p:animEffect transition="in" filter="slide(fromLeft)">
                                      <p:cBhvr>
                                        <p:cTn id="7" dur="1000"/>
                                        <p:tgtEl>
                                          <p:spTgt spid="226314"/>
                                        </p:tgtEl>
                                      </p:cBhvr>
                                    </p:animEffect>
                                  </p:childTnLst>
                                </p:cTn>
                              </p:par>
                            </p:childTnLst>
                          </p:cTn>
                        </p:par>
                        <p:par>
                          <p:cTn id="8" fill="hold">
                            <p:stCondLst>
                              <p:cond delay="1000"/>
                            </p:stCondLst>
                            <p:childTnLst>
                              <p:par>
                                <p:cTn id="9" presetID="3" presetClass="entr" presetSubtype="10" fill="hold" nodeType="afterEffect">
                                  <p:stCondLst>
                                    <p:cond delay="0"/>
                                  </p:stCondLst>
                                  <p:childTnLst>
                                    <p:set>
                                      <p:cBhvr>
                                        <p:cTn id="10" dur="1" fill="hold">
                                          <p:stCondLst>
                                            <p:cond delay="0"/>
                                          </p:stCondLst>
                                        </p:cTn>
                                        <p:tgtEl>
                                          <p:spTgt spid="226315"/>
                                        </p:tgtEl>
                                        <p:attrNameLst>
                                          <p:attrName>style.visibility</p:attrName>
                                        </p:attrNameLst>
                                      </p:cBhvr>
                                      <p:to>
                                        <p:strVal val="visible"/>
                                      </p:to>
                                    </p:set>
                                    <p:animEffect transition="in" filter="blinds(horizontal)">
                                      <p:cBhvr>
                                        <p:cTn id="11" dur="500"/>
                                        <p:tgtEl>
                                          <p:spTgt spid="2263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26316"/>
                                        </p:tgtEl>
                                        <p:attrNameLst>
                                          <p:attrName>style.visibility</p:attrName>
                                        </p:attrNameLst>
                                      </p:cBhvr>
                                      <p:to>
                                        <p:strVal val="visible"/>
                                      </p:to>
                                    </p:set>
                                    <p:animEffect transition="in" filter="wipe(up)">
                                      <p:cBhvr>
                                        <p:cTn id="16" dur="1000"/>
                                        <p:tgtEl>
                                          <p:spTgt spid="226316"/>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226317"/>
                                        </p:tgtEl>
                                        <p:attrNameLst>
                                          <p:attrName>style.visibility</p:attrName>
                                        </p:attrNameLst>
                                      </p:cBhvr>
                                      <p:to>
                                        <p:strVal val="visible"/>
                                      </p:to>
                                    </p:set>
                                    <p:anim calcmode="lin" valueType="num">
                                      <p:cBhvr>
                                        <p:cTn id="21" dur="1000" fill="hold"/>
                                        <p:tgtEl>
                                          <p:spTgt spid="226317"/>
                                        </p:tgtEl>
                                        <p:attrNameLst>
                                          <p:attrName>ppt_w</p:attrName>
                                        </p:attrNameLst>
                                      </p:cBhvr>
                                      <p:tavLst>
                                        <p:tav tm="0">
                                          <p:val>
                                            <p:strVal val="#ppt_w*0.70"/>
                                          </p:val>
                                        </p:tav>
                                        <p:tav tm="100000">
                                          <p:val>
                                            <p:strVal val="#ppt_w"/>
                                          </p:val>
                                        </p:tav>
                                      </p:tavLst>
                                    </p:anim>
                                    <p:anim calcmode="lin" valueType="num">
                                      <p:cBhvr>
                                        <p:cTn id="22" dur="1000" fill="hold"/>
                                        <p:tgtEl>
                                          <p:spTgt spid="226317"/>
                                        </p:tgtEl>
                                        <p:attrNameLst>
                                          <p:attrName>ppt_h</p:attrName>
                                        </p:attrNameLst>
                                      </p:cBhvr>
                                      <p:tavLst>
                                        <p:tav tm="0">
                                          <p:val>
                                            <p:strVal val="#ppt_h"/>
                                          </p:val>
                                        </p:tav>
                                        <p:tav tm="100000">
                                          <p:val>
                                            <p:strVal val="#ppt_h"/>
                                          </p:val>
                                        </p:tav>
                                      </p:tavLst>
                                    </p:anim>
                                    <p:animEffect transition="in" filter="fade">
                                      <p:cBhvr>
                                        <p:cTn id="23" dur="1000"/>
                                        <p:tgtEl>
                                          <p:spTgt spid="226317"/>
                                        </p:tgtEl>
                                      </p:cBhvr>
                                    </p:animEffect>
                                  </p:childTnLst>
                                </p:cTn>
                              </p:par>
                            </p:childTnLst>
                          </p:cTn>
                        </p:par>
                        <p:par>
                          <p:cTn id="24" fill="hold">
                            <p:stCondLst>
                              <p:cond delay="1000"/>
                            </p:stCondLst>
                            <p:childTnLst>
                              <p:par>
                                <p:cTn id="25" presetID="22" presetClass="entr" presetSubtype="1" fill="hold" nodeType="afterEffect">
                                  <p:stCondLst>
                                    <p:cond delay="0"/>
                                  </p:stCondLst>
                                  <p:childTnLst>
                                    <p:set>
                                      <p:cBhvr>
                                        <p:cTn id="26" dur="1" fill="hold">
                                          <p:stCondLst>
                                            <p:cond delay="0"/>
                                          </p:stCondLst>
                                        </p:cTn>
                                        <p:tgtEl>
                                          <p:spTgt spid="226318"/>
                                        </p:tgtEl>
                                        <p:attrNameLst>
                                          <p:attrName>style.visibility</p:attrName>
                                        </p:attrNameLst>
                                      </p:cBhvr>
                                      <p:to>
                                        <p:strVal val="visible"/>
                                      </p:to>
                                    </p:set>
                                    <p:animEffect transition="in" filter="wipe(up)">
                                      <p:cBhvr>
                                        <p:cTn id="27" dur="1000"/>
                                        <p:tgtEl>
                                          <p:spTgt spid="226318"/>
                                        </p:tgtEl>
                                      </p:cBhvr>
                                    </p:animEffect>
                                  </p:childTnLst>
                                </p:cTn>
                              </p:par>
                            </p:childTnLst>
                          </p:cTn>
                        </p:par>
                        <p:par>
                          <p:cTn id="28" fill="hold">
                            <p:stCondLst>
                              <p:cond delay="2000"/>
                            </p:stCondLst>
                            <p:childTnLst>
                              <p:par>
                                <p:cTn id="29" presetID="49" presetClass="entr" presetSubtype="0" decel="100000" fill="hold" nodeType="afterEffect">
                                  <p:stCondLst>
                                    <p:cond delay="0"/>
                                  </p:stCondLst>
                                  <p:childTnLst>
                                    <p:set>
                                      <p:cBhvr>
                                        <p:cTn id="30" dur="1" fill="hold">
                                          <p:stCondLst>
                                            <p:cond delay="0"/>
                                          </p:stCondLst>
                                        </p:cTn>
                                        <p:tgtEl>
                                          <p:spTgt spid="226319"/>
                                        </p:tgtEl>
                                        <p:attrNameLst>
                                          <p:attrName>style.visibility</p:attrName>
                                        </p:attrNameLst>
                                      </p:cBhvr>
                                      <p:to>
                                        <p:strVal val="visible"/>
                                      </p:to>
                                    </p:set>
                                    <p:anim calcmode="lin" valueType="num">
                                      <p:cBhvr>
                                        <p:cTn id="31" dur="500" fill="hold"/>
                                        <p:tgtEl>
                                          <p:spTgt spid="226319"/>
                                        </p:tgtEl>
                                        <p:attrNameLst>
                                          <p:attrName>ppt_w</p:attrName>
                                        </p:attrNameLst>
                                      </p:cBhvr>
                                      <p:tavLst>
                                        <p:tav tm="0">
                                          <p:val>
                                            <p:fltVal val="0"/>
                                          </p:val>
                                        </p:tav>
                                        <p:tav tm="100000">
                                          <p:val>
                                            <p:strVal val="#ppt_w"/>
                                          </p:val>
                                        </p:tav>
                                      </p:tavLst>
                                    </p:anim>
                                    <p:anim calcmode="lin" valueType="num">
                                      <p:cBhvr>
                                        <p:cTn id="32" dur="500" fill="hold"/>
                                        <p:tgtEl>
                                          <p:spTgt spid="226319"/>
                                        </p:tgtEl>
                                        <p:attrNameLst>
                                          <p:attrName>ppt_h</p:attrName>
                                        </p:attrNameLst>
                                      </p:cBhvr>
                                      <p:tavLst>
                                        <p:tav tm="0">
                                          <p:val>
                                            <p:fltVal val="0"/>
                                          </p:val>
                                        </p:tav>
                                        <p:tav tm="100000">
                                          <p:val>
                                            <p:strVal val="#ppt_h"/>
                                          </p:val>
                                        </p:tav>
                                      </p:tavLst>
                                    </p:anim>
                                    <p:anim calcmode="lin" valueType="num">
                                      <p:cBhvr>
                                        <p:cTn id="33" dur="500" fill="hold"/>
                                        <p:tgtEl>
                                          <p:spTgt spid="226319"/>
                                        </p:tgtEl>
                                        <p:attrNameLst>
                                          <p:attrName>style.rotation</p:attrName>
                                        </p:attrNameLst>
                                      </p:cBhvr>
                                      <p:tavLst>
                                        <p:tav tm="0">
                                          <p:val>
                                            <p:fltVal val="360"/>
                                          </p:val>
                                        </p:tav>
                                        <p:tav tm="100000">
                                          <p:val>
                                            <p:fltVal val="0"/>
                                          </p:val>
                                        </p:tav>
                                      </p:tavLst>
                                    </p:anim>
                                    <p:animEffect transition="in" filter="fade">
                                      <p:cBhvr>
                                        <p:cTn id="34" dur="500"/>
                                        <p:tgtEl>
                                          <p:spTgt spid="226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14" grpId="0"/>
      <p:bldP spid="226316" grpId="0"/>
      <p:bldP spid="226317" grpId="0"/>
      <p:bldP spid="226318" grpId="0" animBg="1"/>
      <p:bldP spid="2263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7701F4C-0EAB-6140-9B7A-58F944BF0DB6}"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230403" name="Text Box 3"/>
          <p:cNvSpPr txBox="1">
            <a:spLocks noChangeArrowheads="1"/>
          </p:cNvSpPr>
          <p:nvPr/>
        </p:nvSpPr>
        <p:spPr bwMode="auto">
          <a:xfrm>
            <a:off x="323850" y="1700213"/>
            <a:ext cx="41036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en-US" altLang="zh-CN" sz="2000" b="1">
                <a:solidFill>
                  <a:schemeClr val="tx1"/>
                </a:solidFill>
                <a:ea typeface="幼圆" panose="02010509060101010101" pitchFamily="49" charset="-122"/>
              </a:rPr>
              <a:t>②</a:t>
            </a:r>
            <a:r>
              <a:rPr lang="zh-CN" altLang="en-US" sz="2000" b="1">
                <a:solidFill>
                  <a:schemeClr val="tx1"/>
                </a:solidFill>
                <a:latin typeface="幼圆" panose="02010509060101010101" pitchFamily="49" charset="-122"/>
                <a:ea typeface="幼圆" panose="02010509060101010101" pitchFamily="49" charset="-122"/>
              </a:rPr>
              <a:t>净现值法</a:t>
            </a:r>
            <a:endParaRPr lang="zh-CN" altLang="en-US" sz="2000" b="1">
              <a:solidFill>
                <a:schemeClr val="tx1"/>
              </a:solidFill>
              <a:latin typeface="幼圆" panose="02010509060101010101" pitchFamily="49" charset="-122"/>
              <a:ea typeface="幼圆" panose="02010509060101010101" pitchFamily="49" charset="-122"/>
            </a:endParaRPr>
          </a:p>
        </p:txBody>
      </p:sp>
      <p:grpSp>
        <p:nvGrpSpPr>
          <p:cNvPr id="230404" name="Group 4"/>
          <p:cNvGrpSpPr/>
          <p:nvPr/>
        </p:nvGrpSpPr>
        <p:grpSpPr bwMode="auto">
          <a:xfrm>
            <a:off x="611188" y="2722563"/>
            <a:ext cx="3024187" cy="1225550"/>
            <a:chOff x="431" y="1117"/>
            <a:chExt cx="1597" cy="634"/>
          </a:xfrm>
        </p:grpSpPr>
        <p:sp>
          <p:nvSpPr>
            <p:cNvPr id="21518" name="Oval 5"/>
            <p:cNvSpPr>
              <a:spLocks noChangeArrowheads="1"/>
            </p:cNvSpPr>
            <p:nvPr/>
          </p:nvSpPr>
          <p:spPr bwMode="auto">
            <a:xfrm>
              <a:off x="431" y="1117"/>
              <a:ext cx="952" cy="634"/>
            </a:xfrm>
            <a:prstGeom prst="ellipse">
              <a:avLst/>
            </a:prstGeom>
            <a:solidFill>
              <a:schemeClr val="accent1"/>
            </a:solidFill>
            <a:ln w="9525">
              <a:solidFill>
                <a:srgbClr val="FFCC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tx1"/>
                  </a:solidFill>
                  <a:latin typeface="幼圆" panose="02010509060101010101" pitchFamily="49" charset="-122"/>
                  <a:ea typeface="幼圆" panose="02010509060101010101" pitchFamily="49" charset="-122"/>
                </a:rPr>
                <a:t>建立可</a:t>
              </a:r>
              <a:endParaRPr lang="zh-CN" altLang="en-US" sz="2000" b="1">
                <a:solidFill>
                  <a:schemeClr val="tx1"/>
                </a:solidFill>
                <a:latin typeface="幼圆" panose="02010509060101010101" pitchFamily="49" charset="-122"/>
                <a:ea typeface="幼圆" panose="02010509060101010101" pitchFamily="49" charset="-122"/>
              </a:endParaRPr>
            </a:p>
            <a:p>
              <a:pPr algn="ctr" eaLnBrk="1" hangingPunct="1">
                <a:spcBef>
                  <a:spcPct val="0"/>
                </a:spcBef>
                <a:buClrTx/>
                <a:buSzTx/>
                <a:buFontTx/>
                <a:buNone/>
              </a:pPr>
              <a:r>
                <a:rPr lang="zh-CN" altLang="en-US" sz="2000" b="1">
                  <a:solidFill>
                    <a:schemeClr val="tx1"/>
                  </a:solidFill>
                  <a:latin typeface="幼圆" panose="02010509060101010101" pitchFamily="49" charset="-122"/>
                  <a:ea typeface="幼圆" panose="02010509060101010101" pitchFamily="49" charset="-122"/>
                </a:rPr>
                <a:t>比条件</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21519" name="Line 6"/>
            <p:cNvSpPr>
              <a:spLocks noChangeShapeType="1"/>
            </p:cNvSpPr>
            <p:nvPr/>
          </p:nvSpPr>
          <p:spPr bwMode="auto">
            <a:xfrm>
              <a:off x="1393" y="1443"/>
              <a:ext cx="635" cy="0"/>
            </a:xfrm>
            <a:prstGeom prst="line">
              <a:avLst/>
            </a:prstGeom>
            <a:noFill/>
            <a:ln w="38100">
              <a:solidFill>
                <a:schemeClr val="tx1"/>
              </a:solidFill>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30407" name="Oval 7"/>
          <p:cNvSpPr>
            <a:spLocks noChangeArrowheads="1"/>
          </p:cNvSpPr>
          <p:nvPr/>
        </p:nvSpPr>
        <p:spPr bwMode="auto">
          <a:xfrm>
            <a:off x="3590925" y="2722563"/>
            <a:ext cx="1917700" cy="1225550"/>
          </a:xfrm>
          <a:prstGeom prst="ellipse">
            <a:avLst/>
          </a:prstGeom>
          <a:solidFill>
            <a:schemeClr val="accent1"/>
          </a:solidFill>
          <a:ln w="9525" algn="ctr">
            <a:solidFill>
              <a:srgbClr val="FFCC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tx1"/>
                </a:solidFill>
                <a:latin typeface="幼圆" panose="02010509060101010101" pitchFamily="49" charset="-122"/>
                <a:ea typeface="幼圆" panose="02010509060101010101" pitchFamily="49" charset="-122"/>
              </a:rPr>
              <a:t>设定共同</a:t>
            </a:r>
            <a:endParaRPr lang="zh-CN" altLang="en-US" sz="2000" b="1">
              <a:solidFill>
                <a:schemeClr val="tx1"/>
              </a:solidFill>
              <a:latin typeface="幼圆" panose="02010509060101010101" pitchFamily="49" charset="-122"/>
              <a:ea typeface="幼圆" panose="02010509060101010101" pitchFamily="49" charset="-122"/>
            </a:endParaRPr>
          </a:p>
          <a:p>
            <a:pPr algn="ctr" eaLnBrk="1" hangingPunct="1">
              <a:spcBef>
                <a:spcPct val="0"/>
              </a:spcBef>
              <a:buClrTx/>
              <a:buSzTx/>
              <a:buFontTx/>
              <a:buNone/>
            </a:pPr>
            <a:r>
              <a:rPr lang="zh-CN" altLang="en-US" sz="2000" b="1">
                <a:solidFill>
                  <a:schemeClr val="tx1"/>
                </a:solidFill>
                <a:latin typeface="幼圆" panose="02010509060101010101" pitchFamily="49" charset="-122"/>
                <a:ea typeface="幼圆" panose="02010509060101010101" pitchFamily="49" charset="-122"/>
              </a:rPr>
              <a:t>分析期</a:t>
            </a:r>
            <a:endParaRPr lang="zh-CN" altLang="en-US" sz="2000" b="1">
              <a:solidFill>
                <a:schemeClr val="tx1"/>
              </a:solidFill>
              <a:latin typeface="幼圆" panose="02010509060101010101" pitchFamily="49" charset="-122"/>
              <a:ea typeface="幼圆" panose="02010509060101010101" pitchFamily="49" charset="-122"/>
            </a:endParaRPr>
          </a:p>
        </p:txBody>
      </p:sp>
      <p:grpSp>
        <p:nvGrpSpPr>
          <p:cNvPr id="230408" name="Group 8"/>
          <p:cNvGrpSpPr/>
          <p:nvPr/>
        </p:nvGrpSpPr>
        <p:grpSpPr bwMode="auto">
          <a:xfrm>
            <a:off x="5287963" y="2435225"/>
            <a:ext cx="3214687" cy="819150"/>
            <a:chOff x="2962" y="917"/>
            <a:chExt cx="1651" cy="499"/>
          </a:xfrm>
        </p:grpSpPr>
        <p:sp>
          <p:nvSpPr>
            <p:cNvPr id="21516" name="Line 9"/>
            <p:cNvSpPr>
              <a:spLocks noChangeShapeType="1"/>
            </p:cNvSpPr>
            <p:nvPr/>
          </p:nvSpPr>
          <p:spPr bwMode="auto">
            <a:xfrm flipH="1">
              <a:off x="2962" y="1207"/>
              <a:ext cx="644" cy="209"/>
            </a:xfrm>
            <a:prstGeom prst="line">
              <a:avLst/>
            </a:prstGeom>
            <a:noFill/>
            <a:ln w="9525">
              <a:solidFill>
                <a:srgbClr val="FFCC00"/>
              </a:solidFill>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7" name="AutoShape 10"/>
            <p:cNvSpPr>
              <a:spLocks noChangeArrowheads="1"/>
            </p:cNvSpPr>
            <p:nvPr/>
          </p:nvSpPr>
          <p:spPr bwMode="auto">
            <a:xfrm>
              <a:off x="3569" y="917"/>
              <a:ext cx="1044" cy="363"/>
            </a:xfrm>
            <a:prstGeom prst="flowChartTerminator">
              <a:avLst/>
            </a:prstGeom>
            <a:solidFill>
              <a:schemeClr val="accent1"/>
            </a:solidFill>
            <a:ln w="9525" algn="ctr">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tx1"/>
                  </a:solidFill>
                  <a:latin typeface="幼圆" panose="02010509060101010101" pitchFamily="49" charset="-122"/>
                  <a:ea typeface="幼圆" panose="02010509060101010101" pitchFamily="49" charset="-122"/>
                </a:rPr>
                <a:t>最小公倍数法</a:t>
              </a:r>
              <a:endParaRPr lang="zh-CN" altLang="en-US" sz="2000" b="1">
                <a:solidFill>
                  <a:schemeClr val="tx1"/>
                </a:solidFill>
                <a:latin typeface="幼圆" panose="02010509060101010101" pitchFamily="49" charset="-122"/>
                <a:ea typeface="幼圆" panose="02010509060101010101" pitchFamily="49" charset="-122"/>
              </a:endParaRPr>
            </a:p>
          </p:txBody>
        </p:sp>
      </p:grpSp>
      <p:grpSp>
        <p:nvGrpSpPr>
          <p:cNvPr id="230411" name="Group 11"/>
          <p:cNvGrpSpPr/>
          <p:nvPr/>
        </p:nvGrpSpPr>
        <p:grpSpPr bwMode="auto">
          <a:xfrm>
            <a:off x="5302250" y="3357563"/>
            <a:ext cx="3200400" cy="863600"/>
            <a:chOff x="2944" y="1444"/>
            <a:chExt cx="1669" cy="499"/>
          </a:xfrm>
        </p:grpSpPr>
        <p:sp>
          <p:nvSpPr>
            <p:cNvPr id="21514" name="Line 12"/>
            <p:cNvSpPr>
              <a:spLocks noChangeShapeType="1"/>
            </p:cNvSpPr>
            <p:nvPr/>
          </p:nvSpPr>
          <p:spPr bwMode="auto">
            <a:xfrm flipH="1" flipV="1">
              <a:off x="2944" y="1444"/>
              <a:ext cx="707" cy="308"/>
            </a:xfrm>
            <a:prstGeom prst="line">
              <a:avLst/>
            </a:prstGeom>
            <a:noFill/>
            <a:ln w="9525">
              <a:solidFill>
                <a:srgbClr val="FFCC00"/>
              </a:solidFill>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5" name="AutoShape 13"/>
            <p:cNvSpPr>
              <a:spLocks noChangeArrowheads="1"/>
            </p:cNvSpPr>
            <p:nvPr/>
          </p:nvSpPr>
          <p:spPr bwMode="auto">
            <a:xfrm>
              <a:off x="3569" y="1580"/>
              <a:ext cx="1044" cy="363"/>
            </a:xfrm>
            <a:prstGeom prst="flowChartTerminator">
              <a:avLst/>
            </a:prstGeom>
            <a:solidFill>
              <a:schemeClr val="accent1"/>
            </a:solidFill>
            <a:ln w="9525" algn="ctr">
              <a:solidFill>
                <a:srgbClr val="FFCC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chemeClr val="tx1"/>
                  </a:solidFill>
                  <a:latin typeface="幼圆" panose="02010509060101010101" pitchFamily="49" charset="-122"/>
                  <a:ea typeface="幼圆" panose="02010509060101010101" pitchFamily="49" charset="-122"/>
                </a:rPr>
                <a:t>研究期法</a:t>
              </a:r>
              <a:endParaRPr lang="zh-CN" altLang="en-US" sz="2000" b="1">
                <a:solidFill>
                  <a:schemeClr val="tx1"/>
                </a:solidFill>
                <a:latin typeface="幼圆" panose="02010509060101010101" pitchFamily="49" charset="-122"/>
                <a:ea typeface="幼圆" panose="02010509060101010101" pitchFamily="49" charset="-122"/>
              </a:endParaRPr>
            </a:p>
          </p:txBody>
        </p:sp>
      </p:grpSp>
      <p:sp>
        <p:nvSpPr>
          <p:cNvPr id="230414" name="Rectangle 14"/>
          <p:cNvSpPr>
            <a:spLocks noChangeArrowheads="1"/>
          </p:cNvSpPr>
          <p:nvPr/>
        </p:nvSpPr>
        <p:spPr bwMode="auto">
          <a:xfrm>
            <a:off x="323850" y="4443413"/>
            <a:ext cx="8424863"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20000"/>
              </a:lnSpc>
              <a:buClrTx/>
              <a:buSzTx/>
              <a:buFontTx/>
              <a:buNone/>
            </a:pPr>
            <a:r>
              <a:rPr lang="zh-CN" altLang="en-US" sz="2000" b="1">
                <a:solidFill>
                  <a:schemeClr val="tx1"/>
                </a:solidFill>
                <a:latin typeface="幼圆" panose="02010509060101010101" pitchFamily="49" charset="-122"/>
                <a:ea typeface="幼圆" panose="02010509060101010101" pitchFamily="49" charset="-122"/>
              </a:rPr>
              <a:t>最小公倍数法（方案重复法）：取各备选方案寿命期的最小公倍数作为方案比选时共同的分析期，即将寿命期短于最小公倍数的方案按原方案重复实施，直到其寿命期等于最小公倍数为止。</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3" name="Rectangle 2"/>
          <p:cNvSpPr>
            <a:spLocks noGrp="1" noChangeArrowheads="1"/>
          </p:cNvSpPr>
          <p:nvPr>
            <p:ph type="title"/>
          </p:nvPr>
        </p:nvSpPr>
        <p:spPr>
          <a:xfrm>
            <a:off x="862398" y="190501"/>
            <a:ext cx="8281602" cy="838200"/>
          </a:xfrm>
        </p:spPr>
        <p:txBody>
          <a:bodyPr/>
          <a:lstStyle/>
          <a:p>
            <a:pPr eaLnBrk="1" hangingPunct="1"/>
            <a:r>
              <a:rPr kumimoji="0" lang="zh-CN" altLang="en-US" dirty="0">
                <a:solidFill>
                  <a:srgbClr val="FF0000"/>
                </a:solidFill>
              </a:rPr>
              <a:t>（二）互斥方案</a:t>
            </a:r>
            <a:r>
              <a:rPr kumimoji="0" lang="zh-CN" altLang="en-US" dirty="0">
                <a:solidFill>
                  <a:srgbClr val="036D7B"/>
                </a:solidFill>
              </a:rPr>
              <a:t>经济评价方法</a:t>
            </a:r>
            <a:endParaRPr kumimoji="0" lang="zh-CN" altLang="en-US" dirty="0">
              <a:solidFill>
                <a:srgbClr val="036D7B"/>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30403"/>
                                        </p:tgtEl>
                                        <p:attrNameLst>
                                          <p:attrName>style.visibility</p:attrName>
                                        </p:attrNameLst>
                                      </p:cBhvr>
                                      <p:to>
                                        <p:strVal val="visible"/>
                                      </p:to>
                                    </p:set>
                                    <p:animEffect transition="in" filter="slide(fromLeft)">
                                      <p:cBhvr>
                                        <p:cTn id="7" dur="1000"/>
                                        <p:tgtEl>
                                          <p:spTgt spid="23040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0404"/>
                                        </p:tgtEl>
                                        <p:attrNameLst>
                                          <p:attrName>style.visibility</p:attrName>
                                        </p:attrNameLst>
                                      </p:cBhvr>
                                      <p:to>
                                        <p:strVal val="visible"/>
                                      </p:to>
                                    </p:set>
                                    <p:animEffect transition="in" filter="dissolve">
                                      <p:cBhvr>
                                        <p:cTn id="12" dur="1000"/>
                                        <p:tgtEl>
                                          <p:spTgt spid="23040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30407"/>
                                        </p:tgtEl>
                                        <p:attrNameLst>
                                          <p:attrName>style.visibility</p:attrName>
                                        </p:attrNameLst>
                                      </p:cBhvr>
                                      <p:to>
                                        <p:strVal val="visible"/>
                                      </p:to>
                                    </p:set>
                                    <p:animEffect transition="in" filter="dissolve">
                                      <p:cBhvr>
                                        <p:cTn id="17" dur="1000"/>
                                        <p:tgtEl>
                                          <p:spTgt spid="23040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30408"/>
                                        </p:tgtEl>
                                        <p:attrNameLst>
                                          <p:attrName>style.visibility</p:attrName>
                                        </p:attrNameLst>
                                      </p:cBhvr>
                                      <p:to>
                                        <p:strVal val="visible"/>
                                      </p:to>
                                    </p:set>
                                    <p:animEffect transition="in" filter="dissolve">
                                      <p:cBhvr>
                                        <p:cTn id="22" dur="1000"/>
                                        <p:tgtEl>
                                          <p:spTgt spid="230408"/>
                                        </p:tgtEl>
                                      </p:cBhvr>
                                    </p:animEffect>
                                  </p:childTnLst>
                                </p:cTn>
                              </p:par>
                            </p:childTnLst>
                          </p:cTn>
                        </p:par>
                        <p:par>
                          <p:cTn id="23" fill="hold">
                            <p:stCondLst>
                              <p:cond delay="1000"/>
                            </p:stCondLst>
                            <p:childTnLst>
                              <p:par>
                                <p:cTn id="24" presetID="9" presetClass="entr" presetSubtype="0" fill="hold" nodeType="afterEffect">
                                  <p:stCondLst>
                                    <p:cond delay="0"/>
                                  </p:stCondLst>
                                  <p:childTnLst>
                                    <p:set>
                                      <p:cBhvr>
                                        <p:cTn id="25" dur="1" fill="hold">
                                          <p:stCondLst>
                                            <p:cond delay="0"/>
                                          </p:stCondLst>
                                        </p:cTn>
                                        <p:tgtEl>
                                          <p:spTgt spid="230411"/>
                                        </p:tgtEl>
                                        <p:attrNameLst>
                                          <p:attrName>style.visibility</p:attrName>
                                        </p:attrNameLst>
                                      </p:cBhvr>
                                      <p:to>
                                        <p:strVal val="visible"/>
                                      </p:to>
                                    </p:set>
                                    <p:animEffect transition="in" filter="dissolve">
                                      <p:cBhvr>
                                        <p:cTn id="26" dur="1000"/>
                                        <p:tgtEl>
                                          <p:spTgt spid="230411"/>
                                        </p:tgtEl>
                                      </p:cBhvr>
                                    </p:animEffect>
                                  </p:childTnLst>
                                </p:cTn>
                              </p:par>
                            </p:childTnLst>
                          </p:cTn>
                        </p:par>
                      </p:childTnLst>
                    </p:cTn>
                  </p:par>
                  <p:par>
                    <p:cTn id="27" fill="hold">
                      <p:stCondLst>
                        <p:cond delay="indefinite"/>
                      </p:stCondLst>
                      <p:childTnLst>
                        <p:par>
                          <p:cTn id="28" fill="hold">
                            <p:stCondLst>
                              <p:cond delay="0"/>
                            </p:stCondLst>
                            <p:childTnLst>
                              <p:par>
                                <p:cTn id="29" presetID="23" presetClass="entr" presetSubtype="16" fill="hold" nodeType="clickEffect">
                                  <p:stCondLst>
                                    <p:cond delay="0"/>
                                  </p:stCondLst>
                                  <p:childTnLst>
                                    <p:set>
                                      <p:cBhvr>
                                        <p:cTn id="30" dur="1" fill="hold">
                                          <p:stCondLst>
                                            <p:cond delay="0"/>
                                          </p:stCondLst>
                                        </p:cTn>
                                        <p:tgtEl>
                                          <p:spTgt spid="230414"/>
                                        </p:tgtEl>
                                        <p:attrNameLst>
                                          <p:attrName>style.visibility</p:attrName>
                                        </p:attrNameLst>
                                      </p:cBhvr>
                                      <p:to>
                                        <p:strVal val="visible"/>
                                      </p:to>
                                    </p:set>
                                    <p:anim calcmode="lin" valueType="num">
                                      <p:cBhvr>
                                        <p:cTn id="31" dur="500" fill="hold"/>
                                        <p:tgtEl>
                                          <p:spTgt spid="230414"/>
                                        </p:tgtEl>
                                        <p:attrNameLst>
                                          <p:attrName>ppt_w</p:attrName>
                                        </p:attrNameLst>
                                      </p:cBhvr>
                                      <p:tavLst>
                                        <p:tav tm="0">
                                          <p:val>
                                            <p:fltVal val="0"/>
                                          </p:val>
                                        </p:tav>
                                        <p:tav tm="100000">
                                          <p:val>
                                            <p:strVal val="#ppt_w"/>
                                          </p:val>
                                        </p:tav>
                                      </p:tavLst>
                                    </p:anim>
                                    <p:anim calcmode="lin" valueType="num">
                                      <p:cBhvr>
                                        <p:cTn id="32" dur="500" fill="hold"/>
                                        <p:tgtEl>
                                          <p:spTgt spid="23041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p:bldP spid="230407" grpId="0" animBg="1"/>
      <p:bldP spid="2304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A10C09B-4574-914C-8DE1-23175C0A0DF9}"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237571" name="Rectangle 3"/>
          <p:cNvSpPr>
            <a:spLocks noChangeArrowheads="1"/>
          </p:cNvSpPr>
          <p:nvPr/>
        </p:nvSpPr>
        <p:spPr bwMode="auto">
          <a:xfrm>
            <a:off x="323850" y="3910013"/>
            <a:ext cx="8351838" cy="1463675"/>
          </a:xfrm>
          <a:prstGeom prst="rect">
            <a:avLst/>
          </a:prstGeom>
          <a:solidFill>
            <a:srgbClr val="CCFFFF"/>
          </a:solidFill>
          <a:ln>
            <a:noFill/>
          </a:ln>
          <a:effectLst>
            <a:outerShdw dist="53882" dir="189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50000"/>
              </a:spcBef>
              <a:buClrTx/>
              <a:buSzTx/>
              <a:buFontTx/>
              <a:buNone/>
            </a:pPr>
            <a:r>
              <a:rPr lang="en-US" altLang="zh-CN" sz="2000" b="1">
                <a:solidFill>
                  <a:schemeClr val="tx1"/>
                </a:solidFill>
                <a:ea typeface="幼圆" panose="02010509060101010101" pitchFamily="49" charset="-122"/>
              </a:rPr>
              <a:t> </a:t>
            </a:r>
            <a:r>
              <a:rPr lang="zh-CN" altLang="en-US" sz="2000" b="1">
                <a:solidFill>
                  <a:schemeClr val="tx1"/>
                </a:solidFill>
                <a:ea typeface="幼圆" panose="02010509060101010101" pitchFamily="49" charset="-122"/>
              </a:rPr>
              <a:t>研究期法：根据对市场前景的预测，直接选取一个合适的分析期作为各个方案共同的计算期。一般情况下，我们选取备选方案中最短的寿命期作为共同分析期。</a:t>
            </a:r>
            <a:endParaRPr lang="zh-CN" altLang="en-US" sz="2000" b="1">
              <a:solidFill>
                <a:schemeClr val="tx1"/>
              </a:solidFill>
              <a:ea typeface="幼圆" panose="02010509060101010101" pitchFamily="49" charset="-122"/>
            </a:endParaRPr>
          </a:p>
        </p:txBody>
      </p:sp>
      <p:sp>
        <p:nvSpPr>
          <p:cNvPr id="237572" name="Rectangle 4"/>
          <p:cNvSpPr>
            <a:spLocks noChangeArrowheads="1"/>
          </p:cNvSpPr>
          <p:nvPr/>
        </p:nvSpPr>
        <p:spPr bwMode="auto">
          <a:xfrm>
            <a:off x="349250" y="1687513"/>
            <a:ext cx="8340725" cy="1920875"/>
          </a:xfrm>
          <a:prstGeom prst="rect">
            <a:avLst/>
          </a:prstGeom>
          <a:gradFill rotWithShape="1">
            <a:gsLst>
              <a:gs pos="0">
                <a:srgbClr val="D1F4FB"/>
              </a:gs>
              <a:gs pos="100000">
                <a:srgbClr val="96ADB8"/>
              </a:gs>
            </a:gsLst>
            <a:lin ang="18900000" scaled="1"/>
          </a:gradFill>
          <a:ln>
            <a:noFill/>
          </a:ln>
          <a:effectLst>
            <a:outerShdw dist="53882" dir="189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50000"/>
              </a:spcBef>
              <a:buClrTx/>
              <a:buSzTx/>
              <a:buFontTx/>
              <a:buNone/>
            </a:pPr>
            <a:r>
              <a:rPr lang="en-US" altLang="zh-CN" sz="2000" b="1">
                <a:solidFill>
                  <a:schemeClr val="tx1"/>
                </a:solidFill>
                <a:ea typeface="幼圆" panose="02010509060101010101" pitchFamily="49" charset="-122"/>
              </a:rPr>
              <a:t> </a:t>
            </a:r>
            <a:r>
              <a:rPr lang="zh-CN" altLang="en-US" sz="2000" b="1">
                <a:solidFill>
                  <a:schemeClr val="tx1"/>
                </a:solidFill>
                <a:ea typeface="幼圆" panose="02010509060101010101" pitchFamily="49" charset="-122"/>
              </a:rPr>
              <a:t>对于某些不可再生资源开发型项目，方案可重复实施的假定不再成立，这种情况下就不能用最小公倍数法确定计算期。有的时候最小公倍数法求得的计算期过长，甚至远远超过所需的项目寿命期，这就降低了所计算方案经济效果指标的可靠性和真实性，故也不适合用最小公倍数法。</a:t>
            </a:r>
            <a:endParaRPr lang="zh-CN" altLang="en-US" sz="2000" b="1">
              <a:solidFill>
                <a:schemeClr val="tx1"/>
              </a:solidFill>
              <a:ea typeface="幼圆" panose="02010509060101010101" pitchFamily="49" charset="-122"/>
            </a:endParaRPr>
          </a:p>
        </p:txBody>
      </p:sp>
      <p:sp>
        <p:nvSpPr>
          <p:cNvPr id="237573" name="AutoShape 5">
            <a:hlinkClick r:id="" action="ppaction://customshow?id=7&amp;return=true" highlightClick="1"/>
          </p:cNvPr>
          <p:cNvSpPr>
            <a:spLocks noChangeArrowheads="1"/>
          </p:cNvSpPr>
          <p:nvPr/>
        </p:nvSpPr>
        <p:spPr bwMode="auto">
          <a:xfrm>
            <a:off x="7227888" y="5843588"/>
            <a:ext cx="719137" cy="360362"/>
          </a:xfrm>
          <a:prstGeom prst="actionButtonBlank">
            <a:avLst/>
          </a:prstGeom>
          <a:solidFill>
            <a:srgbClr val="036D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1"/>
                </a:solidFill>
                <a:latin typeface="幼圆" panose="02010509060101010101" pitchFamily="49" charset="-122"/>
                <a:ea typeface="幼圆" panose="02010509060101010101" pitchFamily="49" charset="-122"/>
              </a:rPr>
              <a:t>例题</a:t>
            </a:r>
            <a:endParaRPr lang="zh-CN" altLang="en-US" sz="1800" b="1">
              <a:solidFill>
                <a:schemeClr val="bg1"/>
              </a:solidFill>
              <a:latin typeface="幼圆" panose="02010509060101010101" pitchFamily="49" charset="-122"/>
              <a:ea typeface="幼圆" panose="02010509060101010101" pitchFamily="49" charset="-122"/>
            </a:endParaRPr>
          </a:p>
        </p:txBody>
      </p:sp>
      <p:sp>
        <p:nvSpPr>
          <p:cNvPr id="3" name="Rectangle 2"/>
          <p:cNvSpPr>
            <a:spLocks noGrp="1" noChangeArrowheads="1"/>
          </p:cNvSpPr>
          <p:nvPr>
            <p:ph type="title"/>
          </p:nvPr>
        </p:nvSpPr>
        <p:spPr>
          <a:xfrm>
            <a:off x="862398" y="190501"/>
            <a:ext cx="8281602" cy="838200"/>
          </a:xfrm>
        </p:spPr>
        <p:txBody>
          <a:bodyPr/>
          <a:lstStyle/>
          <a:p>
            <a:pPr eaLnBrk="1" hangingPunct="1"/>
            <a:r>
              <a:rPr kumimoji="0" lang="zh-CN" altLang="en-US" dirty="0">
                <a:solidFill>
                  <a:srgbClr val="FF0000"/>
                </a:solidFill>
              </a:rPr>
              <a:t>（二）互斥方案</a:t>
            </a:r>
            <a:r>
              <a:rPr kumimoji="0" lang="zh-CN" altLang="en-US" dirty="0">
                <a:solidFill>
                  <a:srgbClr val="036D7B"/>
                </a:solidFill>
              </a:rPr>
              <a:t>经济评价方法</a:t>
            </a:r>
            <a:endParaRPr kumimoji="0" lang="zh-CN" altLang="en-US" dirty="0">
              <a:solidFill>
                <a:srgbClr val="036D7B"/>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37572"/>
                                        </p:tgtEl>
                                        <p:attrNameLst>
                                          <p:attrName>style.visibility</p:attrName>
                                        </p:attrNameLst>
                                      </p:cBhvr>
                                      <p:to>
                                        <p:strVal val="visible"/>
                                      </p:to>
                                    </p:set>
                                    <p:anim calcmode="lin" valueType="num">
                                      <p:cBhvr additive="base">
                                        <p:cTn id="7" dur="500" fill="hold"/>
                                        <p:tgtEl>
                                          <p:spTgt spid="237572"/>
                                        </p:tgtEl>
                                        <p:attrNameLst>
                                          <p:attrName>ppt_x</p:attrName>
                                        </p:attrNameLst>
                                      </p:cBhvr>
                                      <p:tavLst>
                                        <p:tav tm="0">
                                          <p:val>
                                            <p:strVal val="1+#ppt_w/2"/>
                                          </p:val>
                                        </p:tav>
                                        <p:tav tm="100000">
                                          <p:val>
                                            <p:strVal val="#ppt_x"/>
                                          </p:val>
                                        </p:tav>
                                      </p:tavLst>
                                    </p:anim>
                                    <p:anim calcmode="lin" valueType="num">
                                      <p:cBhvr additive="base">
                                        <p:cTn id="8" dur="500" fill="hold"/>
                                        <p:tgtEl>
                                          <p:spTgt spid="2375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nodeType="clickEffect">
                                  <p:stCondLst>
                                    <p:cond delay="0"/>
                                  </p:stCondLst>
                                  <p:childTnLst>
                                    <p:set>
                                      <p:cBhvr>
                                        <p:cTn id="12" dur="1" fill="hold">
                                          <p:stCondLst>
                                            <p:cond delay="0"/>
                                          </p:stCondLst>
                                        </p:cTn>
                                        <p:tgtEl>
                                          <p:spTgt spid="237571"/>
                                        </p:tgtEl>
                                        <p:attrNameLst>
                                          <p:attrName>style.visibility</p:attrName>
                                        </p:attrNameLst>
                                      </p:cBhvr>
                                      <p:to>
                                        <p:strVal val="visible"/>
                                      </p:to>
                                    </p:set>
                                    <p:animEffect transition="in" filter="slide(fromRight)">
                                      <p:cBhvr>
                                        <p:cTn id="13" dur="500"/>
                                        <p:tgtEl>
                                          <p:spTgt spid="237571"/>
                                        </p:tgtEl>
                                      </p:cBhvr>
                                    </p:animEffect>
                                  </p:childTnLst>
                                </p:cTn>
                              </p:par>
                            </p:childTnLst>
                          </p:cTn>
                        </p:par>
                        <p:par>
                          <p:cTn id="14" fill="hold">
                            <p:stCondLst>
                              <p:cond delay="500"/>
                            </p:stCondLst>
                            <p:childTnLst>
                              <p:par>
                                <p:cTn id="15" presetID="49" presetClass="entr" presetSubtype="0" decel="100000" fill="hold" nodeType="afterEffect">
                                  <p:stCondLst>
                                    <p:cond delay="0"/>
                                  </p:stCondLst>
                                  <p:childTnLst>
                                    <p:set>
                                      <p:cBhvr>
                                        <p:cTn id="16" dur="1" fill="hold">
                                          <p:stCondLst>
                                            <p:cond delay="0"/>
                                          </p:stCondLst>
                                        </p:cTn>
                                        <p:tgtEl>
                                          <p:spTgt spid="237573"/>
                                        </p:tgtEl>
                                        <p:attrNameLst>
                                          <p:attrName>style.visibility</p:attrName>
                                        </p:attrNameLst>
                                      </p:cBhvr>
                                      <p:to>
                                        <p:strVal val="visible"/>
                                      </p:to>
                                    </p:set>
                                    <p:anim calcmode="lin" valueType="num">
                                      <p:cBhvr>
                                        <p:cTn id="17" dur="500" fill="hold"/>
                                        <p:tgtEl>
                                          <p:spTgt spid="237573"/>
                                        </p:tgtEl>
                                        <p:attrNameLst>
                                          <p:attrName>ppt_w</p:attrName>
                                        </p:attrNameLst>
                                      </p:cBhvr>
                                      <p:tavLst>
                                        <p:tav tm="0">
                                          <p:val>
                                            <p:fltVal val="0"/>
                                          </p:val>
                                        </p:tav>
                                        <p:tav tm="100000">
                                          <p:val>
                                            <p:strVal val="#ppt_w"/>
                                          </p:val>
                                        </p:tav>
                                      </p:tavLst>
                                    </p:anim>
                                    <p:anim calcmode="lin" valueType="num">
                                      <p:cBhvr>
                                        <p:cTn id="18" dur="500" fill="hold"/>
                                        <p:tgtEl>
                                          <p:spTgt spid="237573"/>
                                        </p:tgtEl>
                                        <p:attrNameLst>
                                          <p:attrName>ppt_h</p:attrName>
                                        </p:attrNameLst>
                                      </p:cBhvr>
                                      <p:tavLst>
                                        <p:tav tm="0">
                                          <p:val>
                                            <p:fltVal val="0"/>
                                          </p:val>
                                        </p:tav>
                                        <p:tav tm="100000">
                                          <p:val>
                                            <p:strVal val="#ppt_h"/>
                                          </p:val>
                                        </p:tav>
                                      </p:tavLst>
                                    </p:anim>
                                    <p:anim calcmode="lin" valueType="num">
                                      <p:cBhvr>
                                        <p:cTn id="19" dur="500" fill="hold"/>
                                        <p:tgtEl>
                                          <p:spTgt spid="237573"/>
                                        </p:tgtEl>
                                        <p:attrNameLst>
                                          <p:attrName>style.rotation</p:attrName>
                                        </p:attrNameLst>
                                      </p:cBhvr>
                                      <p:tavLst>
                                        <p:tav tm="0">
                                          <p:val>
                                            <p:fltVal val="360"/>
                                          </p:val>
                                        </p:tav>
                                        <p:tav tm="100000">
                                          <p:val>
                                            <p:fltVal val="0"/>
                                          </p:val>
                                        </p:tav>
                                      </p:tavLst>
                                    </p:anim>
                                    <p:animEffect transition="in" filter="fade">
                                      <p:cBhvr>
                                        <p:cTn id="20" dur="500"/>
                                        <p:tgtEl>
                                          <p:spTgt spid="237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1" grpId="0" animBg="1"/>
      <p:bldP spid="237572" grpId="0" animBg="1"/>
      <p:bldP spid="23757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A6971C4-BB09-8346-8CD7-3EC0E336F1E1}"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238595" name="Rectangle 3"/>
          <p:cNvSpPr>
            <a:spLocks noChangeArrowheads="1"/>
          </p:cNvSpPr>
          <p:nvPr/>
        </p:nvSpPr>
        <p:spPr bwMode="auto">
          <a:xfrm>
            <a:off x="539750" y="1901825"/>
            <a:ext cx="6553200" cy="396875"/>
          </a:xfrm>
          <a:prstGeom prst="rect">
            <a:avLst/>
          </a:prstGeom>
          <a:gradFill rotWithShape="1">
            <a:gsLst>
              <a:gs pos="0">
                <a:srgbClr val="D1F4FB"/>
              </a:gs>
              <a:gs pos="100000">
                <a:srgbClr val="96ADB8"/>
              </a:gs>
            </a:gsLst>
            <a:lin ang="18900000" scaled="1"/>
          </a:gradFill>
          <a:ln>
            <a:noFill/>
          </a:ln>
          <a:effectLst>
            <a:outerShdw dist="53882" dir="189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b="1">
                <a:solidFill>
                  <a:schemeClr val="tx1"/>
                </a:solidFill>
                <a:ea typeface="幼圆" panose="02010509060101010101" pitchFamily="49" charset="-122"/>
              </a:rPr>
              <a:t>（</a:t>
            </a:r>
            <a:r>
              <a:rPr lang="en-US" altLang="zh-CN" sz="2000" b="1">
                <a:solidFill>
                  <a:schemeClr val="tx1"/>
                </a:solidFill>
                <a:ea typeface="幼圆" panose="02010509060101010101" pitchFamily="49" charset="-122"/>
              </a:rPr>
              <a:t>3</a:t>
            </a:r>
            <a:r>
              <a:rPr lang="zh-CN" altLang="en-US" sz="2000" b="1">
                <a:solidFill>
                  <a:schemeClr val="tx1"/>
                </a:solidFill>
                <a:ea typeface="幼圆" panose="02010509060101010101" pitchFamily="49" charset="-122"/>
              </a:rPr>
              <a:t>）无限计算期的互斥方案经济评价</a:t>
            </a:r>
            <a:endParaRPr lang="zh-CN" altLang="en-US" sz="2000" b="1">
              <a:solidFill>
                <a:schemeClr val="tx1"/>
              </a:solidFill>
              <a:ea typeface="幼圆" panose="02010509060101010101" pitchFamily="49" charset="-122"/>
            </a:endParaRPr>
          </a:p>
        </p:txBody>
      </p:sp>
      <p:sp>
        <p:nvSpPr>
          <p:cNvPr id="238596" name="Rectangle 4"/>
          <p:cNvSpPr>
            <a:spLocks noChangeArrowheads="1"/>
          </p:cNvSpPr>
          <p:nvPr/>
        </p:nvSpPr>
        <p:spPr bwMode="auto">
          <a:xfrm>
            <a:off x="611188" y="2546350"/>
            <a:ext cx="7669212" cy="1920875"/>
          </a:xfrm>
          <a:prstGeom prst="rect">
            <a:avLst/>
          </a:prstGeom>
          <a:gradFill rotWithShape="1">
            <a:gsLst>
              <a:gs pos="0">
                <a:srgbClr val="D1F4FB"/>
              </a:gs>
              <a:gs pos="100000">
                <a:srgbClr val="96ADB8"/>
              </a:gs>
            </a:gsLst>
            <a:lin ang="18900000" scaled="1"/>
          </a:gradFill>
          <a:ln>
            <a:noFill/>
          </a:ln>
          <a:effectLst>
            <a:outerShdw dist="45791" dir="19578596"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50000"/>
              </a:spcBef>
              <a:buClrTx/>
              <a:buSzTx/>
              <a:buFontTx/>
              <a:buNone/>
            </a:pPr>
            <a:r>
              <a:rPr lang="en-US" altLang="zh-CN" sz="2000" b="1">
                <a:solidFill>
                  <a:schemeClr val="tx1"/>
                </a:solidFill>
                <a:ea typeface="幼圆" panose="02010509060101010101" pitchFamily="49" charset="-122"/>
              </a:rPr>
              <a:t> </a:t>
            </a:r>
            <a:r>
              <a:rPr lang="zh-CN" altLang="en-US" sz="2000" b="1">
                <a:solidFill>
                  <a:schemeClr val="tx1"/>
                </a:solidFill>
                <a:ea typeface="幼圆" panose="02010509060101010101" pitchFamily="49" charset="-122"/>
              </a:rPr>
              <a:t>在实践中，经常会遇到具有很长服务期限（寿命大于</a:t>
            </a:r>
            <a:r>
              <a:rPr lang="en-US" altLang="zh-CN" sz="2000" b="1">
                <a:solidFill>
                  <a:schemeClr val="tx1"/>
                </a:solidFill>
                <a:ea typeface="幼圆" panose="02010509060101010101" pitchFamily="49" charset="-122"/>
              </a:rPr>
              <a:t>50</a:t>
            </a:r>
            <a:r>
              <a:rPr lang="zh-CN" altLang="en-US" sz="2000" b="1">
                <a:solidFill>
                  <a:schemeClr val="tx1"/>
                </a:solidFill>
                <a:ea typeface="幼圆" panose="02010509060101010101" pitchFamily="49" charset="-122"/>
              </a:rPr>
              <a:t>年）的工程方案，例如桥梁、铁路、运河、机场等。一般言之，经济分析对遥远未来的现金流量是不敏感的。因此，对于服务寿命很长的工程方案，我们可以近似地当作具有无限服务寿命期来处理。</a:t>
            </a:r>
            <a:endParaRPr lang="zh-CN" altLang="en-US" sz="2000" b="1">
              <a:solidFill>
                <a:schemeClr val="tx1"/>
              </a:solidFill>
              <a:ea typeface="幼圆" panose="02010509060101010101" pitchFamily="49" charset="-122"/>
            </a:endParaRPr>
          </a:p>
        </p:txBody>
      </p:sp>
      <p:pic>
        <p:nvPicPr>
          <p:cNvPr id="238597" name="Picture 5" descr="img-csjt-tu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27288" y="4705350"/>
            <a:ext cx="2303462"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8598" name="Picture 6" descr="index_r36_c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4791075"/>
            <a:ext cx="1944687"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8599" name="Picture 7" descr="ytqgk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9925" y="4791075"/>
            <a:ext cx="18002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8600" name="Picture 8" descr="2123262116_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4791075"/>
            <a:ext cx="187325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Grp="1" noChangeArrowheads="1"/>
          </p:cNvSpPr>
          <p:nvPr>
            <p:ph type="title"/>
          </p:nvPr>
        </p:nvSpPr>
        <p:spPr>
          <a:xfrm>
            <a:off x="862398" y="190501"/>
            <a:ext cx="8281602" cy="838200"/>
          </a:xfrm>
        </p:spPr>
        <p:txBody>
          <a:bodyPr/>
          <a:lstStyle/>
          <a:p>
            <a:pPr eaLnBrk="1" hangingPunct="1"/>
            <a:r>
              <a:rPr kumimoji="0" lang="zh-CN" altLang="en-US" dirty="0">
                <a:solidFill>
                  <a:srgbClr val="FF0000"/>
                </a:solidFill>
              </a:rPr>
              <a:t>（二）互斥方案</a:t>
            </a:r>
            <a:r>
              <a:rPr kumimoji="0" lang="zh-CN" altLang="en-US" dirty="0">
                <a:solidFill>
                  <a:srgbClr val="036D7B"/>
                </a:solidFill>
              </a:rPr>
              <a:t>经济评价方法</a:t>
            </a:r>
            <a:endParaRPr kumimoji="0" lang="zh-CN" altLang="en-US" dirty="0">
              <a:solidFill>
                <a:srgbClr val="036D7B"/>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38595"/>
                                        </p:tgtEl>
                                        <p:attrNameLst>
                                          <p:attrName>style.visibility</p:attrName>
                                        </p:attrNameLst>
                                      </p:cBhvr>
                                      <p:to>
                                        <p:strVal val="visible"/>
                                      </p:to>
                                    </p:set>
                                    <p:animEffect transition="in" filter="slide(fromLeft)">
                                      <p:cBhvr>
                                        <p:cTn id="7" dur="1000"/>
                                        <p:tgtEl>
                                          <p:spTgt spid="23859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38596"/>
                                        </p:tgtEl>
                                        <p:attrNameLst>
                                          <p:attrName>style.visibility</p:attrName>
                                        </p:attrNameLst>
                                      </p:cBhvr>
                                      <p:to>
                                        <p:strVal val="visible"/>
                                      </p:to>
                                    </p:set>
                                    <p:animEffect transition="in" filter="slide(fromBottom)">
                                      <p:cBhvr>
                                        <p:cTn id="12" dur="500"/>
                                        <p:tgtEl>
                                          <p:spTgt spid="238596"/>
                                        </p:tgtEl>
                                      </p:cBhvr>
                                    </p:animEffect>
                                  </p:childTnLst>
                                </p:cTn>
                              </p:par>
                            </p:childTnLst>
                          </p:cTn>
                        </p:par>
                        <p:par>
                          <p:cTn id="13" fill="hold">
                            <p:stCondLst>
                              <p:cond delay="500"/>
                            </p:stCondLst>
                            <p:childTnLst>
                              <p:par>
                                <p:cTn id="14" presetID="20" presetClass="entr" presetSubtype="0" fill="hold" nodeType="afterEffect">
                                  <p:stCondLst>
                                    <p:cond delay="0"/>
                                  </p:stCondLst>
                                  <p:childTnLst>
                                    <p:set>
                                      <p:cBhvr>
                                        <p:cTn id="15" dur="1" fill="hold">
                                          <p:stCondLst>
                                            <p:cond delay="0"/>
                                          </p:stCondLst>
                                        </p:cTn>
                                        <p:tgtEl>
                                          <p:spTgt spid="238597"/>
                                        </p:tgtEl>
                                        <p:attrNameLst>
                                          <p:attrName>style.visibility</p:attrName>
                                        </p:attrNameLst>
                                      </p:cBhvr>
                                      <p:to>
                                        <p:strVal val="visible"/>
                                      </p:to>
                                    </p:set>
                                    <p:animEffect transition="in" filter="wedge">
                                      <p:cBhvr>
                                        <p:cTn id="16" dur="1000"/>
                                        <p:tgtEl>
                                          <p:spTgt spid="238597"/>
                                        </p:tgtEl>
                                      </p:cBhvr>
                                    </p:animEffect>
                                  </p:childTnLst>
                                </p:cTn>
                              </p:par>
                            </p:childTnLst>
                          </p:cTn>
                        </p:par>
                        <p:par>
                          <p:cTn id="17" fill="hold">
                            <p:stCondLst>
                              <p:cond delay="1500"/>
                            </p:stCondLst>
                            <p:childTnLst>
                              <p:par>
                                <p:cTn id="18" presetID="4" presetClass="entr" presetSubtype="16" fill="hold" nodeType="afterEffect">
                                  <p:stCondLst>
                                    <p:cond delay="0"/>
                                  </p:stCondLst>
                                  <p:childTnLst>
                                    <p:set>
                                      <p:cBhvr>
                                        <p:cTn id="19" dur="1" fill="hold">
                                          <p:stCondLst>
                                            <p:cond delay="0"/>
                                          </p:stCondLst>
                                        </p:cTn>
                                        <p:tgtEl>
                                          <p:spTgt spid="238598"/>
                                        </p:tgtEl>
                                        <p:attrNameLst>
                                          <p:attrName>style.visibility</p:attrName>
                                        </p:attrNameLst>
                                      </p:cBhvr>
                                      <p:to>
                                        <p:strVal val="visible"/>
                                      </p:to>
                                    </p:set>
                                    <p:animEffect transition="in" filter="box(in)">
                                      <p:cBhvr>
                                        <p:cTn id="20" dur="1000"/>
                                        <p:tgtEl>
                                          <p:spTgt spid="238598"/>
                                        </p:tgtEl>
                                      </p:cBhvr>
                                    </p:animEffect>
                                  </p:childTnLst>
                                </p:cTn>
                              </p:par>
                            </p:childTnLst>
                          </p:cTn>
                        </p:par>
                        <p:par>
                          <p:cTn id="21" fill="hold">
                            <p:stCondLst>
                              <p:cond delay="2500"/>
                            </p:stCondLst>
                            <p:childTnLst>
                              <p:par>
                                <p:cTn id="22" presetID="5" presetClass="entr" presetSubtype="10" fill="hold" nodeType="afterEffect">
                                  <p:stCondLst>
                                    <p:cond delay="0"/>
                                  </p:stCondLst>
                                  <p:childTnLst>
                                    <p:set>
                                      <p:cBhvr>
                                        <p:cTn id="23" dur="1" fill="hold">
                                          <p:stCondLst>
                                            <p:cond delay="0"/>
                                          </p:stCondLst>
                                        </p:cTn>
                                        <p:tgtEl>
                                          <p:spTgt spid="238599"/>
                                        </p:tgtEl>
                                        <p:attrNameLst>
                                          <p:attrName>style.visibility</p:attrName>
                                        </p:attrNameLst>
                                      </p:cBhvr>
                                      <p:to>
                                        <p:strVal val="visible"/>
                                      </p:to>
                                    </p:set>
                                    <p:animEffect transition="in" filter="checkerboard(across)">
                                      <p:cBhvr>
                                        <p:cTn id="24" dur="1000"/>
                                        <p:tgtEl>
                                          <p:spTgt spid="238599"/>
                                        </p:tgtEl>
                                      </p:cBhvr>
                                    </p:animEffect>
                                  </p:childTnLst>
                                </p:cTn>
                              </p:par>
                            </p:childTnLst>
                          </p:cTn>
                        </p:par>
                        <p:par>
                          <p:cTn id="25" fill="hold">
                            <p:stCondLst>
                              <p:cond delay="3500"/>
                            </p:stCondLst>
                            <p:childTnLst>
                              <p:par>
                                <p:cTn id="26" presetID="13" presetClass="entr" presetSubtype="16" fill="hold" nodeType="afterEffect">
                                  <p:stCondLst>
                                    <p:cond delay="0"/>
                                  </p:stCondLst>
                                  <p:childTnLst>
                                    <p:set>
                                      <p:cBhvr>
                                        <p:cTn id="27" dur="1" fill="hold">
                                          <p:stCondLst>
                                            <p:cond delay="0"/>
                                          </p:stCondLst>
                                        </p:cTn>
                                        <p:tgtEl>
                                          <p:spTgt spid="238600"/>
                                        </p:tgtEl>
                                        <p:attrNameLst>
                                          <p:attrName>style.visibility</p:attrName>
                                        </p:attrNameLst>
                                      </p:cBhvr>
                                      <p:to>
                                        <p:strVal val="visible"/>
                                      </p:to>
                                    </p:set>
                                    <p:animEffect transition="in" filter="plus(in)">
                                      <p:cBhvr>
                                        <p:cTn id="28" dur="1000"/>
                                        <p:tgtEl>
                                          <p:spTgt spid="238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animBg="1"/>
      <p:bldP spid="23859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1A4DC01-00D8-504F-A118-047ADBCE48AA}"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239619" name="Text Box 3"/>
          <p:cNvSpPr txBox="1">
            <a:spLocks noChangeArrowheads="1"/>
          </p:cNvSpPr>
          <p:nvPr/>
        </p:nvSpPr>
        <p:spPr bwMode="auto">
          <a:xfrm>
            <a:off x="296863" y="1358900"/>
            <a:ext cx="41036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en-US" altLang="zh-CN" sz="2000" b="1">
                <a:solidFill>
                  <a:schemeClr val="tx1"/>
                </a:solidFill>
                <a:ea typeface="幼圆" panose="02010509060101010101" pitchFamily="49" charset="-122"/>
              </a:rPr>
              <a:t>①</a:t>
            </a:r>
            <a:r>
              <a:rPr lang="zh-CN" altLang="en-US" sz="2000" b="1">
                <a:solidFill>
                  <a:schemeClr val="tx1"/>
                </a:solidFill>
                <a:latin typeface="幼圆" panose="02010509060101010101" pitchFamily="49" charset="-122"/>
                <a:ea typeface="幼圆" panose="02010509060101010101" pitchFamily="49" charset="-122"/>
              </a:rPr>
              <a:t>净现值法</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239620" name="Text Box 4"/>
          <p:cNvSpPr txBox="1">
            <a:spLocks noChangeArrowheads="1"/>
          </p:cNvSpPr>
          <p:nvPr/>
        </p:nvSpPr>
        <p:spPr bwMode="auto">
          <a:xfrm>
            <a:off x="369888" y="1806575"/>
            <a:ext cx="8496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80000"/>
              </a:lnSpc>
              <a:spcBef>
                <a:spcPct val="50000"/>
              </a:spcBef>
              <a:buClrTx/>
              <a:buSzTx/>
              <a:buFontTx/>
              <a:buNone/>
            </a:pPr>
            <a:r>
              <a:rPr lang="zh-CN" altLang="en-US" sz="2000" b="1">
                <a:solidFill>
                  <a:schemeClr val="tx1"/>
                </a:solidFill>
                <a:latin typeface="幼圆" panose="02010509060101010101" pitchFamily="49" charset="-122"/>
                <a:ea typeface="幼圆" panose="02010509060101010101" pitchFamily="49" charset="-122"/>
              </a:rPr>
              <a:t>按无限期计算出的现值，一般称为</a:t>
            </a:r>
            <a:r>
              <a:rPr lang="zh-CN" altLang="en-US" sz="2000" b="1">
                <a:solidFill>
                  <a:schemeClr val="tx1"/>
                </a:solidFill>
                <a:ea typeface="幼圆" panose="02010509060101010101" pitchFamily="49" charset="-122"/>
              </a:rPr>
              <a:t>“</a:t>
            </a:r>
            <a:r>
              <a:rPr lang="zh-CN" altLang="en-US" sz="2000" b="1">
                <a:solidFill>
                  <a:schemeClr val="tx1"/>
                </a:solidFill>
                <a:latin typeface="幼圆" panose="02010509060101010101" pitchFamily="49" charset="-122"/>
                <a:ea typeface="幼圆" panose="02010509060101010101" pitchFamily="49" charset="-122"/>
              </a:rPr>
              <a:t>资金成本或资本化成本</a:t>
            </a:r>
            <a:r>
              <a:rPr lang="zh-CN" altLang="en-US" sz="2000" b="1">
                <a:solidFill>
                  <a:schemeClr val="tx1"/>
                </a:solidFill>
                <a:ea typeface="幼圆" panose="02010509060101010101" pitchFamily="49" charset="-122"/>
              </a:rPr>
              <a:t>”</a:t>
            </a:r>
            <a:r>
              <a:rPr lang="zh-CN" altLang="en-US" sz="2000" b="1">
                <a:solidFill>
                  <a:schemeClr val="tx1"/>
                </a:solidFill>
                <a:latin typeface="幼圆" panose="02010509060101010101" pitchFamily="49" charset="-122"/>
                <a:ea typeface="幼圆" panose="02010509060101010101" pitchFamily="49" charset="-122"/>
              </a:rPr>
              <a:t>。</a:t>
            </a:r>
            <a:endParaRPr lang="zh-CN" altLang="en-US" sz="2000" b="1">
              <a:solidFill>
                <a:schemeClr val="tx1"/>
              </a:solidFill>
              <a:latin typeface="幼圆" panose="02010509060101010101" pitchFamily="49" charset="-122"/>
              <a:ea typeface="幼圆" panose="02010509060101010101" pitchFamily="49" charset="-122"/>
            </a:endParaRPr>
          </a:p>
        </p:txBody>
      </p:sp>
      <p:grpSp>
        <p:nvGrpSpPr>
          <p:cNvPr id="239622" name="Group 6"/>
          <p:cNvGrpSpPr/>
          <p:nvPr/>
        </p:nvGrpSpPr>
        <p:grpSpPr bwMode="auto">
          <a:xfrm>
            <a:off x="614363" y="2265363"/>
            <a:ext cx="4044950" cy="425450"/>
            <a:chOff x="358" y="1207"/>
            <a:chExt cx="2548" cy="268"/>
          </a:xfrm>
        </p:grpSpPr>
        <p:sp>
          <p:nvSpPr>
            <p:cNvPr id="24591" name="Rectangle 7"/>
            <p:cNvSpPr>
              <a:spLocks noChangeArrowheads="1"/>
            </p:cNvSpPr>
            <p:nvPr/>
          </p:nvSpPr>
          <p:spPr bwMode="auto">
            <a:xfrm>
              <a:off x="2135" y="1207"/>
              <a:ext cx="771" cy="250"/>
            </a:xfrm>
            <a:prstGeom prst="rect">
              <a:avLst/>
            </a:prstGeom>
            <a:solidFill>
              <a:srgbClr val="036D7D">
                <a:alpha val="39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lang="en-US" altLang="zh-CN" sz="2000" b="1">
                  <a:solidFill>
                    <a:schemeClr val="tx1"/>
                  </a:solidFill>
                  <a:latin typeface="幼圆" panose="02010509060101010101" pitchFamily="49" charset="-122"/>
                  <a:ea typeface="幼圆" panose="02010509060101010101" pitchFamily="49" charset="-122"/>
                </a:rPr>
                <a:t>P=A/i</a:t>
              </a:r>
              <a:endParaRPr lang="en-US" altLang="zh-CN" sz="2000" b="1">
                <a:solidFill>
                  <a:schemeClr val="tx1"/>
                </a:solidFill>
                <a:latin typeface="幼圆" panose="02010509060101010101" pitchFamily="49" charset="-122"/>
                <a:ea typeface="幼圆" panose="02010509060101010101" pitchFamily="49" charset="-122"/>
              </a:endParaRPr>
            </a:p>
          </p:txBody>
        </p:sp>
        <p:sp>
          <p:nvSpPr>
            <p:cNvPr id="24592" name="Rectangle 8"/>
            <p:cNvSpPr>
              <a:spLocks noChangeArrowheads="1"/>
            </p:cNvSpPr>
            <p:nvPr/>
          </p:nvSpPr>
          <p:spPr bwMode="auto">
            <a:xfrm>
              <a:off x="358" y="1225"/>
              <a:ext cx="17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lang="zh-CN" altLang="en-US" sz="2000" b="1">
                  <a:solidFill>
                    <a:schemeClr val="tx1"/>
                  </a:solidFill>
                  <a:latin typeface="幼圆" panose="02010509060101010101" pitchFamily="49" charset="-122"/>
                  <a:ea typeface="幼圆" panose="02010509060101010101" pitchFamily="49" charset="-122"/>
                </a:rPr>
                <a:t>资本化成本的公式为：</a:t>
              </a:r>
              <a:endParaRPr lang="zh-CN" altLang="en-US" sz="2000" b="1">
                <a:solidFill>
                  <a:schemeClr val="tx1"/>
                </a:solidFill>
                <a:latin typeface="幼圆" panose="02010509060101010101" pitchFamily="49" charset="-122"/>
                <a:ea typeface="幼圆" panose="02010509060101010101" pitchFamily="49" charset="-122"/>
              </a:endParaRPr>
            </a:p>
          </p:txBody>
        </p:sp>
      </p:grpSp>
      <p:grpSp>
        <p:nvGrpSpPr>
          <p:cNvPr id="239625" name="Group 9"/>
          <p:cNvGrpSpPr/>
          <p:nvPr/>
        </p:nvGrpSpPr>
        <p:grpSpPr bwMode="auto">
          <a:xfrm>
            <a:off x="801688" y="5073650"/>
            <a:ext cx="6980237" cy="792163"/>
            <a:chOff x="704" y="3294"/>
            <a:chExt cx="4397" cy="499"/>
          </a:xfrm>
        </p:grpSpPr>
        <p:sp>
          <p:nvSpPr>
            <p:cNvPr id="24587" name="Text Box 10"/>
            <p:cNvSpPr txBox="1">
              <a:spLocks noChangeArrowheads="1"/>
            </p:cNvSpPr>
            <p:nvPr/>
          </p:nvSpPr>
          <p:spPr bwMode="auto">
            <a:xfrm>
              <a:off x="1338" y="3339"/>
              <a:ext cx="358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zh-CN" altLang="en-US" sz="2000" b="1">
                  <a:solidFill>
                    <a:schemeClr val="tx1"/>
                  </a:solidFill>
                  <a:latin typeface="幼圆" panose="02010509060101010101" pitchFamily="49" charset="-122"/>
                  <a:ea typeface="幼圆" panose="02010509060101010101" pitchFamily="49" charset="-122"/>
                </a:rPr>
                <a:t>净现值大于或等于零且净现值最大的方案是最优可行方案</a:t>
              </a:r>
              <a:endParaRPr lang="zh-CN" altLang="en-US" sz="2000" b="1">
                <a:solidFill>
                  <a:schemeClr val="tx1"/>
                </a:solidFill>
                <a:latin typeface="幼圆" panose="02010509060101010101" pitchFamily="49" charset="-122"/>
                <a:ea typeface="幼圆" panose="02010509060101010101" pitchFamily="49" charset="-122"/>
              </a:endParaRPr>
            </a:p>
          </p:txBody>
        </p:sp>
        <p:grpSp>
          <p:nvGrpSpPr>
            <p:cNvPr id="24588" name="Group 11"/>
            <p:cNvGrpSpPr/>
            <p:nvPr/>
          </p:nvGrpSpPr>
          <p:grpSpPr bwMode="auto">
            <a:xfrm>
              <a:off x="704" y="3294"/>
              <a:ext cx="4397" cy="499"/>
              <a:chOff x="1066" y="3339"/>
              <a:chExt cx="4309" cy="545"/>
            </a:xfrm>
          </p:grpSpPr>
          <p:sp>
            <p:nvSpPr>
              <p:cNvPr id="24589" name="AutoShape 12"/>
              <p:cNvSpPr>
                <a:spLocks noChangeArrowheads="1"/>
              </p:cNvSpPr>
              <p:nvPr/>
            </p:nvSpPr>
            <p:spPr bwMode="auto">
              <a:xfrm>
                <a:off x="1337" y="3339"/>
                <a:ext cx="4038" cy="545"/>
              </a:xfrm>
              <a:prstGeom prst="roundRect">
                <a:avLst>
                  <a:gd name="adj" fmla="val 16667"/>
                </a:avLst>
              </a:prstGeom>
              <a:noFill/>
              <a:ln w="12700">
                <a:solidFill>
                  <a:schemeClr val="tx1"/>
                </a:solidFill>
                <a:round/>
              </a:ln>
              <a:effectLst/>
              <a:extLst>
                <a:ext uri="{909E8E84-426E-40DD-AFC4-6F175D3DCCD1}">
                  <a14:hiddenFill xmlns:a14="http://schemas.microsoft.com/office/drawing/2010/main">
                    <a:gradFill rotWithShape="1">
                      <a:gsLst>
                        <a:gs pos="0">
                          <a:srgbClr val="99CCFF"/>
                        </a:gs>
                        <a:gs pos="100000">
                          <a:srgbClr val="E3F1FF"/>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kumimoji="0" lang="zh-CN" altLang="zh-CN" sz="1800">
                  <a:solidFill>
                    <a:schemeClr val="tx1"/>
                  </a:solidFill>
                  <a:latin typeface="Verdana" panose="020B0604030504040204" pitchFamily="34" charset="0"/>
                  <a:ea typeface="幼圆" panose="02010509060101010101" pitchFamily="49" charset="-122"/>
                </a:endParaRPr>
              </a:p>
            </p:txBody>
          </p:sp>
          <p:sp>
            <p:nvSpPr>
              <p:cNvPr id="24590" name="AutoShape 13"/>
              <p:cNvSpPr>
                <a:spLocks noChangeArrowheads="1"/>
              </p:cNvSpPr>
              <p:nvPr/>
            </p:nvSpPr>
            <p:spPr bwMode="auto">
              <a:xfrm>
                <a:off x="1066" y="3339"/>
                <a:ext cx="589" cy="545"/>
              </a:xfrm>
              <a:prstGeom prst="homePlate">
                <a:avLst>
                  <a:gd name="adj" fmla="val 27018"/>
                </a:avLst>
              </a:prstGeom>
              <a:solidFill>
                <a:srgbClr val="99CCFF"/>
              </a:solid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000" b="1">
                    <a:solidFill>
                      <a:schemeClr val="tx1"/>
                    </a:solidFill>
                    <a:ea typeface="幼圆" panose="02010509060101010101" pitchFamily="49" charset="-122"/>
                  </a:rPr>
                  <a:t>判别准则</a:t>
                </a:r>
                <a:endParaRPr kumimoji="0" lang="zh-CN" altLang="en-US" sz="2000" b="1">
                  <a:solidFill>
                    <a:schemeClr val="tx1"/>
                  </a:solidFill>
                  <a:ea typeface="幼圆" panose="02010509060101010101" pitchFamily="49" charset="-122"/>
                </a:endParaRPr>
              </a:p>
            </p:txBody>
          </p:sp>
        </p:grpSp>
      </p:grpSp>
      <p:sp>
        <p:nvSpPr>
          <p:cNvPr id="239630" name="Text Box 14"/>
          <p:cNvSpPr txBox="1">
            <a:spLocks noChangeArrowheads="1"/>
          </p:cNvSpPr>
          <p:nvPr/>
        </p:nvSpPr>
        <p:spPr bwMode="auto">
          <a:xfrm>
            <a:off x="640794" y="3969023"/>
            <a:ext cx="2376487"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zh-CN" altLang="en-US" sz="2000" b="1" dirty="0">
                <a:solidFill>
                  <a:schemeClr val="tx1"/>
                </a:solidFill>
                <a:latin typeface="幼圆" panose="02010509060101010101" pitchFamily="49" charset="-122"/>
                <a:ea typeface="幼圆" panose="02010509060101010101" pitchFamily="49" charset="-122"/>
              </a:rPr>
              <a:t>当</a:t>
            </a:r>
            <a:r>
              <a:rPr lang="en-US" altLang="zh-CN" sz="2000" b="1" dirty="0">
                <a:solidFill>
                  <a:schemeClr val="tx1"/>
                </a:solidFill>
                <a:latin typeface="幼圆" panose="02010509060101010101" pitchFamily="49" charset="-122"/>
                <a:ea typeface="幼圆" panose="02010509060101010101" pitchFamily="49" charset="-122"/>
              </a:rPr>
              <a:t>n</a:t>
            </a:r>
            <a:r>
              <a:rPr lang="zh-CN" altLang="en-US" sz="2000" b="1" dirty="0">
                <a:solidFill>
                  <a:schemeClr val="tx1"/>
                </a:solidFill>
                <a:latin typeface="幼圆" panose="02010509060101010101" pitchFamily="49" charset="-122"/>
                <a:ea typeface="幼圆" panose="02010509060101010101" pitchFamily="49" charset="-122"/>
              </a:rPr>
              <a:t>趋于无穷大时</a:t>
            </a:r>
            <a:r>
              <a:rPr lang="en-US" altLang="zh-CN" sz="2000" b="1" dirty="0">
                <a:solidFill>
                  <a:schemeClr val="tx1"/>
                </a:solidFill>
                <a:latin typeface="幼圆" panose="02010509060101010101" pitchFamily="49" charset="-122"/>
                <a:ea typeface="幼圆" panose="02010509060101010101" pitchFamily="49" charset="-122"/>
              </a:rPr>
              <a:t>, </a:t>
            </a:r>
            <a:endParaRPr lang="zh-CN" altLang="en-US" sz="2000" b="1" dirty="0">
              <a:solidFill>
                <a:schemeClr val="tx1"/>
              </a:solidFill>
              <a:latin typeface="幼圆" panose="02010509060101010101" pitchFamily="49" charset="-122"/>
              <a:ea typeface="幼圆" panose="02010509060101010101" pitchFamily="49" charset="-122"/>
            </a:endParaRPr>
          </a:p>
        </p:txBody>
      </p:sp>
      <p:sp>
        <p:nvSpPr>
          <p:cNvPr id="239631" name="AutoShape 15">
            <a:hlinkClick r:id="" action="ppaction://customshow?id=8&amp;return=true" highlightClick="1"/>
          </p:cNvPr>
          <p:cNvSpPr>
            <a:spLocks noChangeArrowheads="1"/>
          </p:cNvSpPr>
          <p:nvPr/>
        </p:nvSpPr>
        <p:spPr bwMode="auto">
          <a:xfrm>
            <a:off x="7242175" y="6202363"/>
            <a:ext cx="720725" cy="361950"/>
          </a:xfrm>
          <a:prstGeom prst="actionButtonBlank">
            <a:avLst/>
          </a:prstGeom>
          <a:solidFill>
            <a:srgbClr val="036D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1"/>
                </a:solidFill>
                <a:latin typeface="幼圆" panose="02010509060101010101" pitchFamily="49" charset="-122"/>
                <a:ea typeface="幼圆" panose="02010509060101010101" pitchFamily="49" charset="-122"/>
              </a:rPr>
              <a:t>例题</a:t>
            </a:r>
            <a:endParaRPr lang="zh-CN" altLang="en-US" sz="1800" b="1">
              <a:solidFill>
                <a:schemeClr val="bg1"/>
              </a:solidFill>
              <a:latin typeface="幼圆" panose="02010509060101010101" pitchFamily="49" charset="-122"/>
              <a:ea typeface="幼圆" panose="02010509060101010101" pitchFamily="49" charset="-122"/>
            </a:endParaRPr>
          </a:p>
        </p:txBody>
      </p:sp>
      <p:sp>
        <p:nvSpPr>
          <p:cNvPr id="3" name="Rectangle 2"/>
          <p:cNvSpPr>
            <a:spLocks noGrp="1" noChangeArrowheads="1"/>
          </p:cNvSpPr>
          <p:nvPr>
            <p:ph type="title"/>
          </p:nvPr>
        </p:nvSpPr>
        <p:spPr>
          <a:xfrm>
            <a:off x="862398" y="190501"/>
            <a:ext cx="8281602" cy="838200"/>
          </a:xfrm>
        </p:spPr>
        <p:txBody>
          <a:bodyPr/>
          <a:lstStyle/>
          <a:p>
            <a:pPr eaLnBrk="1" hangingPunct="1"/>
            <a:r>
              <a:rPr kumimoji="0" lang="zh-CN" altLang="en-US" dirty="0">
                <a:solidFill>
                  <a:srgbClr val="FF0000"/>
                </a:solidFill>
              </a:rPr>
              <a:t>（二）互斥方案</a:t>
            </a:r>
            <a:r>
              <a:rPr kumimoji="0" lang="zh-CN" altLang="en-US" dirty="0">
                <a:solidFill>
                  <a:srgbClr val="036D7B"/>
                </a:solidFill>
              </a:rPr>
              <a:t>经济评价方法</a:t>
            </a:r>
            <a:endParaRPr kumimoji="0" lang="zh-CN" altLang="en-US" dirty="0">
              <a:solidFill>
                <a:srgbClr val="036D7B"/>
              </a:solidFill>
            </a:endParaRPr>
          </a:p>
        </p:txBody>
      </p:sp>
      <mc:AlternateContent xmlns:mc="http://schemas.openxmlformats.org/markup-compatibility/2006">
        <mc:Choice xmlns:a14="http://schemas.microsoft.com/office/drawing/2010/main" Requires="a14">
          <p:sp>
            <p:nvSpPr>
              <p:cNvPr id="2" name="文本框 1"/>
              <p:cNvSpPr txBox="1"/>
              <p:nvPr/>
            </p:nvSpPr>
            <p:spPr>
              <a:xfrm>
                <a:off x="21448" y="2918805"/>
                <a:ext cx="5336105" cy="68493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zh-CN" sz="2000" b="1" i="1" smtClean="0">
                          <a:latin typeface="Cambria Math" panose="02040503050406030204" pitchFamily="18" charset="0"/>
                        </a:rPr>
                        <m:t>𝑷</m:t>
                      </m:r>
                      <m:r>
                        <a:rPr kumimoji="1" lang="en-US" altLang="zh-CN" sz="2000" b="1" i="1" smtClean="0">
                          <a:latin typeface="Cambria Math" panose="02040503050406030204" pitchFamily="18" charset="0"/>
                        </a:rPr>
                        <m:t>=</m:t>
                      </m:r>
                      <m:r>
                        <a:rPr kumimoji="1" lang="en-US" altLang="zh-CN" sz="2000" b="1" i="1" smtClean="0">
                          <a:latin typeface="Cambria Math" panose="02040503050406030204" pitchFamily="18" charset="0"/>
                        </a:rPr>
                        <m:t>𝑨</m:t>
                      </m:r>
                      <m:d>
                        <m:dPr>
                          <m:ctrlPr>
                            <a:rPr kumimoji="1" lang="en-US" altLang="zh-CN" sz="2000" b="1" i="1" smtClean="0">
                              <a:latin typeface="Cambria Math" panose="02040503050406030204" pitchFamily="18" charset="0"/>
                            </a:rPr>
                          </m:ctrlPr>
                        </m:dPr>
                        <m:e>
                          <m:f>
                            <m:fPr>
                              <m:type m:val="lin"/>
                              <m:ctrlPr>
                                <a:rPr kumimoji="1" lang="en-US" altLang="zh-CN" sz="2000" b="1" i="1" smtClean="0">
                                  <a:latin typeface="Cambria Math" panose="02040503050406030204" pitchFamily="18" charset="0"/>
                                </a:rPr>
                              </m:ctrlPr>
                            </m:fPr>
                            <m:num>
                              <m:r>
                                <a:rPr kumimoji="1" lang="en-US" altLang="zh-CN" sz="2000" b="1" i="1" smtClean="0">
                                  <a:latin typeface="Cambria Math" panose="02040503050406030204" pitchFamily="18" charset="0"/>
                                </a:rPr>
                                <m:t>𝑷</m:t>
                              </m:r>
                            </m:num>
                            <m:den>
                              <m:r>
                                <a:rPr kumimoji="1" lang="en-US" altLang="zh-CN" sz="2000" b="1" i="1" smtClean="0">
                                  <a:latin typeface="Cambria Math" panose="02040503050406030204" pitchFamily="18" charset="0"/>
                                </a:rPr>
                                <m:t>𝑨</m:t>
                              </m:r>
                            </m:den>
                          </m:f>
                          <m:r>
                            <a:rPr kumimoji="1" lang="en-US" altLang="zh-CN" sz="2000" b="1" i="1" smtClean="0">
                              <a:latin typeface="Cambria Math" panose="02040503050406030204" pitchFamily="18" charset="0"/>
                            </a:rPr>
                            <m:t>, </m:t>
                          </m:r>
                          <m:r>
                            <a:rPr kumimoji="1" lang="en-US" altLang="zh-CN" sz="2000" b="1" i="1" smtClean="0">
                              <a:latin typeface="Cambria Math" panose="02040503050406030204" pitchFamily="18" charset="0"/>
                            </a:rPr>
                            <m:t>𝒊</m:t>
                          </m:r>
                          <m:r>
                            <a:rPr kumimoji="1" lang="en-US" altLang="zh-CN" sz="2000" b="1" i="1" smtClean="0">
                              <a:latin typeface="Cambria Math" panose="02040503050406030204" pitchFamily="18" charset="0"/>
                            </a:rPr>
                            <m:t>,</m:t>
                          </m:r>
                          <m:r>
                            <a:rPr kumimoji="1" lang="en-US" altLang="zh-CN" sz="2000" b="1" i="1" smtClean="0">
                              <a:latin typeface="Cambria Math" panose="02040503050406030204" pitchFamily="18" charset="0"/>
                            </a:rPr>
                            <m:t>𝒏</m:t>
                          </m:r>
                        </m:e>
                      </m:d>
                      <m:r>
                        <a:rPr kumimoji="1" lang="en-US" altLang="zh-CN" sz="2000" b="1" i="1" smtClean="0">
                          <a:latin typeface="Cambria Math" panose="02040503050406030204" pitchFamily="18" charset="0"/>
                          <a:ea typeface="Cambria Math" panose="02040503050406030204" pitchFamily="18" charset="0"/>
                        </a:rPr>
                        <m:t>=</m:t>
                      </m:r>
                      <m:r>
                        <a:rPr kumimoji="1" lang="en-US" altLang="zh-CN" sz="2000" b="1" i="1" smtClean="0">
                          <a:latin typeface="Cambria Math" panose="02040503050406030204" pitchFamily="18" charset="0"/>
                          <a:ea typeface="Cambria Math" panose="02040503050406030204" pitchFamily="18" charset="0"/>
                        </a:rPr>
                        <m:t>𝑨</m:t>
                      </m:r>
                      <m:d>
                        <m:dPr>
                          <m:begChr m:val="["/>
                          <m:endChr m:val="]"/>
                          <m:ctrlPr>
                            <a:rPr kumimoji="1" lang="en-US" altLang="zh-CN" sz="2000" b="1" i="1" smtClean="0">
                              <a:latin typeface="Cambria Math" panose="02040503050406030204" pitchFamily="18" charset="0"/>
                              <a:ea typeface="Cambria Math" panose="02040503050406030204" pitchFamily="18" charset="0"/>
                            </a:rPr>
                          </m:ctrlPr>
                        </m:dPr>
                        <m:e>
                          <m:f>
                            <m:fPr>
                              <m:ctrlPr>
                                <a:rPr kumimoji="1" lang="en-US" altLang="zh-CN" sz="2000" b="1" i="1" smtClean="0">
                                  <a:latin typeface="Cambria Math" panose="02040503050406030204" pitchFamily="18" charset="0"/>
                                  <a:ea typeface="Cambria Math" panose="02040503050406030204" pitchFamily="18" charset="0"/>
                                </a:rPr>
                              </m:ctrlPr>
                            </m:fPr>
                            <m:num>
                              <m:sSup>
                                <m:sSupPr>
                                  <m:ctrlPr>
                                    <a:rPr kumimoji="1" lang="en-US" altLang="zh-CN" sz="2000" b="1" i="1" smtClean="0">
                                      <a:latin typeface="Cambria Math" panose="02040503050406030204" pitchFamily="18" charset="0"/>
                                      <a:ea typeface="Cambria Math" panose="02040503050406030204" pitchFamily="18" charset="0"/>
                                    </a:rPr>
                                  </m:ctrlPr>
                                </m:sSupPr>
                                <m:e>
                                  <m:d>
                                    <m:dPr>
                                      <m:ctrlPr>
                                        <a:rPr kumimoji="1" lang="en-US" altLang="zh-CN" sz="2000" b="1" i="1" smtClean="0">
                                          <a:latin typeface="Cambria Math" panose="02040503050406030204" pitchFamily="18" charset="0"/>
                                          <a:ea typeface="Cambria Math" panose="02040503050406030204" pitchFamily="18" charset="0"/>
                                        </a:rPr>
                                      </m:ctrlPr>
                                    </m:dPr>
                                    <m:e>
                                      <m:r>
                                        <a:rPr kumimoji="1" lang="en-US" altLang="zh-CN" sz="2000" b="1" i="1" smtClean="0">
                                          <a:latin typeface="Cambria Math" panose="02040503050406030204" pitchFamily="18" charset="0"/>
                                          <a:ea typeface="Cambria Math" panose="02040503050406030204" pitchFamily="18" charset="0"/>
                                        </a:rPr>
                                        <m:t>𝟏</m:t>
                                      </m:r>
                                      <m:r>
                                        <a:rPr kumimoji="1" lang="en-US" altLang="zh-CN" sz="2000" b="1" i="1" smtClean="0">
                                          <a:latin typeface="Cambria Math" panose="02040503050406030204" pitchFamily="18" charset="0"/>
                                          <a:ea typeface="Cambria Math" panose="02040503050406030204" pitchFamily="18" charset="0"/>
                                        </a:rPr>
                                        <m:t>+</m:t>
                                      </m:r>
                                      <m:r>
                                        <a:rPr kumimoji="1" lang="en-US" altLang="zh-CN" sz="2000" b="1" i="1" smtClean="0">
                                          <a:latin typeface="Cambria Math" panose="02040503050406030204" pitchFamily="18" charset="0"/>
                                          <a:ea typeface="Cambria Math" panose="02040503050406030204" pitchFamily="18" charset="0"/>
                                        </a:rPr>
                                        <m:t>𝒊</m:t>
                                      </m:r>
                                    </m:e>
                                  </m:d>
                                </m:e>
                                <m:sup>
                                  <m:r>
                                    <a:rPr kumimoji="1" lang="en-US" altLang="zh-CN" sz="2000" b="1" i="1" smtClean="0">
                                      <a:latin typeface="Cambria Math" panose="02040503050406030204" pitchFamily="18" charset="0"/>
                                      <a:ea typeface="Cambria Math" panose="02040503050406030204" pitchFamily="18" charset="0"/>
                                    </a:rPr>
                                    <m:t>𝒏</m:t>
                                  </m:r>
                                </m:sup>
                              </m:sSup>
                              <m:r>
                                <a:rPr kumimoji="1" lang="en-US" altLang="zh-CN" sz="2000" b="1" i="1" smtClean="0">
                                  <a:latin typeface="Cambria Math" panose="02040503050406030204" pitchFamily="18" charset="0"/>
                                  <a:ea typeface="Cambria Math" panose="02040503050406030204" pitchFamily="18" charset="0"/>
                                </a:rPr>
                                <m:t>−</m:t>
                              </m:r>
                              <m:r>
                                <a:rPr kumimoji="1" lang="en-US" altLang="zh-CN" sz="2000" b="1" i="1" smtClean="0">
                                  <a:latin typeface="Cambria Math" panose="02040503050406030204" pitchFamily="18" charset="0"/>
                                  <a:ea typeface="Cambria Math" panose="02040503050406030204" pitchFamily="18" charset="0"/>
                                </a:rPr>
                                <m:t>𝟏</m:t>
                              </m:r>
                            </m:num>
                            <m:den>
                              <m:r>
                                <a:rPr kumimoji="1" lang="en-US" altLang="zh-CN" sz="2000" b="1" i="1" smtClean="0">
                                  <a:latin typeface="Cambria Math" panose="02040503050406030204" pitchFamily="18" charset="0"/>
                                  <a:ea typeface="Cambria Math" panose="02040503050406030204" pitchFamily="18" charset="0"/>
                                </a:rPr>
                                <m:t>𝒊</m:t>
                              </m:r>
                              <m:sSup>
                                <m:sSupPr>
                                  <m:ctrlPr>
                                    <a:rPr kumimoji="1" lang="en-US" altLang="zh-CN" sz="2000" b="1" i="1" smtClean="0">
                                      <a:latin typeface="Cambria Math" panose="02040503050406030204" pitchFamily="18" charset="0"/>
                                      <a:ea typeface="Cambria Math" panose="02040503050406030204" pitchFamily="18" charset="0"/>
                                    </a:rPr>
                                  </m:ctrlPr>
                                </m:sSupPr>
                                <m:e>
                                  <m:d>
                                    <m:dPr>
                                      <m:ctrlPr>
                                        <a:rPr kumimoji="1" lang="en-US" altLang="zh-CN" sz="2000" b="1" i="1" smtClean="0">
                                          <a:latin typeface="Cambria Math" panose="02040503050406030204" pitchFamily="18" charset="0"/>
                                          <a:ea typeface="Cambria Math" panose="02040503050406030204" pitchFamily="18" charset="0"/>
                                        </a:rPr>
                                      </m:ctrlPr>
                                    </m:dPr>
                                    <m:e>
                                      <m:r>
                                        <a:rPr kumimoji="1" lang="en-US" altLang="zh-CN" sz="2000" b="1" i="1" smtClean="0">
                                          <a:latin typeface="Cambria Math" panose="02040503050406030204" pitchFamily="18" charset="0"/>
                                          <a:ea typeface="Cambria Math" panose="02040503050406030204" pitchFamily="18" charset="0"/>
                                        </a:rPr>
                                        <m:t>𝟏</m:t>
                                      </m:r>
                                      <m:r>
                                        <a:rPr kumimoji="1" lang="en-US" altLang="zh-CN" sz="2000" b="1" i="1" smtClean="0">
                                          <a:latin typeface="Cambria Math" panose="02040503050406030204" pitchFamily="18" charset="0"/>
                                          <a:ea typeface="Cambria Math" panose="02040503050406030204" pitchFamily="18" charset="0"/>
                                        </a:rPr>
                                        <m:t>+</m:t>
                                      </m:r>
                                      <m:r>
                                        <a:rPr kumimoji="1" lang="en-US" altLang="zh-CN" sz="2000" b="1" i="1" smtClean="0">
                                          <a:latin typeface="Cambria Math" panose="02040503050406030204" pitchFamily="18" charset="0"/>
                                          <a:ea typeface="Cambria Math" panose="02040503050406030204" pitchFamily="18" charset="0"/>
                                        </a:rPr>
                                        <m:t>𝒊</m:t>
                                      </m:r>
                                    </m:e>
                                  </m:d>
                                </m:e>
                                <m:sup>
                                  <m:r>
                                    <a:rPr kumimoji="1" lang="en-US" altLang="zh-CN" sz="2000" b="1" i="1" smtClean="0">
                                      <a:latin typeface="Cambria Math" panose="02040503050406030204" pitchFamily="18" charset="0"/>
                                      <a:ea typeface="Cambria Math" panose="02040503050406030204" pitchFamily="18" charset="0"/>
                                    </a:rPr>
                                    <m:t>𝒏</m:t>
                                  </m:r>
                                </m:sup>
                              </m:sSup>
                            </m:den>
                          </m:f>
                        </m:e>
                      </m:d>
                    </m:oMath>
                  </m:oMathPara>
                </a14:m>
                <a:endParaRPr kumimoji="1" lang="zh-CN" altLang="en-US" sz="2000" b="1" dirty="0"/>
              </a:p>
            </p:txBody>
          </p:sp>
        </mc:Choice>
        <mc:Fallback>
          <p:sp>
            <p:nvSpPr>
              <p:cNvPr id="2" name="文本框 1"/>
              <p:cNvSpPr txBox="1">
                <a:spLocks noRot="1" noChangeAspect="1" noMove="1" noResize="1" noEditPoints="1" noAdjustHandles="1" noChangeArrowheads="1" noChangeShapeType="1" noTextEdit="1"/>
              </p:cNvSpPr>
              <p:nvPr/>
            </p:nvSpPr>
            <p:spPr>
              <a:xfrm>
                <a:off x="21448" y="2918805"/>
                <a:ext cx="5336105" cy="684931"/>
              </a:xfrm>
              <a:prstGeom prst="rect">
                <a:avLst/>
              </a:prstGeom>
              <a:blipFill rotWithShape="1">
                <a:blip r:embed="rId1"/>
                <a:stretch>
                  <a:fillRect l="-9" t="-50" r="1"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2328754" y="3761399"/>
                <a:ext cx="4624550" cy="77726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kumimoji="1" lang="en-US" altLang="zh-CN" sz="2000" b="1" i="1" smtClean="0">
                          <a:latin typeface="Cambria Math" panose="02040503050406030204" pitchFamily="18" charset="0"/>
                        </a:rPr>
                        <m:t>𝑷</m:t>
                      </m:r>
                      <m:r>
                        <a:rPr kumimoji="1" lang="en-US" altLang="zh-CN" sz="2000" b="1" i="1" smtClean="0">
                          <a:latin typeface="Cambria Math" panose="02040503050406030204" pitchFamily="18" charset="0"/>
                          <a:ea typeface="Cambria Math" panose="02040503050406030204" pitchFamily="18" charset="0"/>
                        </a:rPr>
                        <m:t>=</m:t>
                      </m:r>
                      <m:func>
                        <m:funcPr>
                          <m:ctrlPr>
                            <a:rPr kumimoji="1" lang="en-US" altLang="zh-CN" sz="2000" b="1" i="1" smtClean="0">
                              <a:latin typeface="Cambria Math" panose="02040503050406030204" pitchFamily="18" charset="0"/>
                              <a:ea typeface="Cambria Math" panose="02040503050406030204" pitchFamily="18" charset="0"/>
                            </a:rPr>
                          </m:ctrlPr>
                        </m:funcPr>
                        <m:fName>
                          <m:limLow>
                            <m:limLowPr>
                              <m:ctrlPr>
                                <a:rPr kumimoji="1" lang="en-US" altLang="zh-CN" sz="2000" b="1" i="1" smtClean="0">
                                  <a:latin typeface="Cambria Math" panose="02040503050406030204" pitchFamily="18" charset="0"/>
                                  <a:ea typeface="Cambria Math" panose="02040503050406030204" pitchFamily="18" charset="0"/>
                                </a:rPr>
                              </m:ctrlPr>
                            </m:limLowPr>
                            <m:e>
                              <m:r>
                                <a:rPr kumimoji="1" lang="en-US" altLang="zh-CN" sz="2000" b="1" i="0" smtClean="0">
                                  <a:latin typeface="Cambria Math" panose="02040503050406030204" pitchFamily="18" charset="0"/>
                                  <a:ea typeface="Cambria Math" panose="02040503050406030204" pitchFamily="18" charset="0"/>
                                </a:rPr>
                                <m:t>𝐥𝐢𝐦</m:t>
                              </m:r>
                            </m:e>
                            <m:lim>
                              <m:r>
                                <a:rPr kumimoji="1" lang="en-US" altLang="zh-CN" sz="2000" b="1" i="1" smtClean="0">
                                  <a:latin typeface="Cambria Math" panose="02040503050406030204" pitchFamily="18" charset="0"/>
                                  <a:ea typeface="Cambria Math" panose="02040503050406030204" pitchFamily="18" charset="0"/>
                                </a:rPr>
                                <m:t>𝒏</m:t>
                              </m:r>
                              <m:r>
                                <a:rPr kumimoji="1" lang="en-US" altLang="zh-CN" sz="2000" b="1" i="1" smtClean="0">
                                  <a:latin typeface="Cambria Math" panose="02040503050406030204" pitchFamily="18" charset="0"/>
                                  <a:ea typeface="Cambria Math" panose="02040503050406030204" pitchFamily="18" charset="0"/>
                                </a:rPr>
                                <m:t>→∞</m:t>
                              </m:r>
                            </m:lim>
                          </m:limLow>
                        </m:fName>
                        <m:e>
                          <m:r>
                            <a:rPr kumimoji="1" lang="en-US" altLang="zh-CN" sz="2000" b="1" i="1">
                              <a:latin typeface="Cambria Math" panose="02040503050406030204" pitchFamily="18" charset="0"/>
                              <a:ea typeface="Cambria Math" panose="02040503050406030204" pitchFamily="18" charset="0"/>
                            </a:rPr>
                            <m:t>𝑨</m:t>
                          </m:r>
                          <m:d>
                            <m:dPr>
                              <m:begChr m:val="["/>
                              <m:endChr m:val="]"/>
                              <m:ctrlPr>
                                <a:rPr kumimoji="1" lang="en-US" altLang="zh-CN" sz="2000" b="1" i="1">
                                  <a:latin typeface="Cambria Math" panose="02040503050406030204" pitchFamily="18" charset="0"/>
                                  <a:ea typeface="Cambria Math" panose="02040503050406030204" pitchFamily="18" charset="0"/>
                                </a:rPr>
                              </m:ctrlPr>
                            </m:dPr>
                            <m:e>
                              <m:f>
                                <m:fPr>
                                  <m:ctrlPr>
                                    <a:rPr kumimoji="1" lang="en-US" altLang="zh-CN" sz="2000" b="1" i="1">
                                      <a:latin typeface="Cambria Math" panose="02040503050406030204" pitchFamily="18" charset="0"/>
                                      <a:ea typeface="Cambria Math" panose="02040503050406030204" pitchFamily="18" charset="0"/>
                                    </a:rPr>
                                  </m:ctrlPr>
                                </m:fPr>
                                <m:num>
                                  <m:r>
                                    <a:rPr kumimoji="1" lang="en-US" altLang="zh-CN" sz="2000" b="1" i="1" smtClean="0">
                                      <a:latin typeface="Cambria Math" panose="02040503050406030204" pitchFamily="18" charset="0"/>
                                      <a:ea typeface="Cambria Math" panose="02040503050406030204" pitchFamily="18" charset="0"/>
                                    </a:rPr>
                                    <m:t>𝟏</m:t>
                                  </m:r>
                                  <m:r>
                                    <a:rPr kumimoji="1" lang="en-US" altLang="zh-CN" sz="2000" b="1" i="1" smtClean="0">
                                      <a:latin typeface="Cambria Math" panose="02040503050406030204" pitchFamily="18" charset="0"/>
                                      <a:ea typeface="Cambria Math" panose="02040503050406030204" pitchFamily="18" charset="0"/>
                                    </a:rPr>
                                    <m:t>−</m:t>
                                  </m:r>
                                  <m:f>
                                    <m:fPr>
                                      <m:type m:val="lin"/>
                                      <m:ctrlPr>
                                        <a:rPr kumimoji="1" lang="en-US" altLang="zh-CN" sz="2000" b="1" i="1" smtClean="0">
                                          <a:latin typeface="Cambria Math" panose="02040503050406030204" pitchFamily="18" charset="0"/>
                                          <a:ea typeface="Cambria Math" panose="02040503050406030204" pitchFamily="18" charset="0"/>
                                        </a:rPr>
                                      </m:ctrlPr>
                                    </m:fPr>
                                    <m:num>
                                      <m:r>
                                        <a:rPr kumimoji="1" lang="en-US" altLang="zh-CN" sz="2000" b="1" i="1" smtClean="0">
                                          <a:latin typeface="Cambria Math" panose="02040503050406030204" pitchFamily="18" charset="0"/>
                                          <a:ea typeface="Cambria Math" panose="02040503050406030204" pitchFamily="18" charset="0"/>
                                        </a:rPr>
                                        <m:t>𝟏</m:t>
                                      </m:r>
                                    </m:num>
                                    <m:den>
                                      <m:sSup>
                                        <m:sSupPr>
                                          <m:ctrlPr>
                                            <a:rPr kumimoji="1" lang="en-US" altLang="zh-CN" sz="2000" b="1" i="1">
                                              <a:latin typeface="Cambria Math" panose="02040503050406030204" pitchFamily="18" charset="0"/>
                                              <a:ea typeface="Cambria Math" panose="02040503050406030204" pitchFamily="18" charset="0"/>
                                            </a:rPr>
                                          </m:ctrlPr>
                                        </m:sSupPr>
                                        <m:e>
                                          <m:d>
                                            <m:dPr>
                                              <m:ctrlPr>
                                                <a:rPr kumimoji="1" lang="en-US" altLang="zh-CN" sz="2000" b="1" i="1">
                                                  <a:latin typeface="Cambria Math" panose="02040503050406030204" pitchFamily="18" charset="0"/>
                                                  <a:ea typeface="Cambria Math" panose="02040503050406030204" pitchFamily="18" charset="0"/>
                                                </a:rPr>
                                              </m:ctrlPr>
                                            </m:dPr>
                                            <m:e>
                                              <m:r>
                                                <a:rPr kumimoji="1" lang="en-US" altLang="zh-CN" sz="2000" b="1" i="1">
                                                  <a:latin typeface="Cambria Math" panose="02040503050406030204" pitchFamily="18" charset="0"/>
                                                  <a:ea typeface="Cambria Math" panose="02040503050406030204" pitchFamily="18" charset="0"/>
                                                </a:rPr>
                                                <m:t>𝟏</m:t>
                                              </m:r>
                                              <m:r>
                                                <a:rPr kumimoji="1" lang="en-US" altLang="zh-CN" sz="2000" b="1" i="1">
                                                  <a:latin typeface="Cambria Math" panose="02040503050406030204" pitchFamily="18" charset="0"/>
                                                  <a:ea typeface="Cambria Math" panose="02040503050406030204" pitchFamily="18" charset="0"/>
                                                </a:rPr>
                                                <m:t>+</m:t>
                                              </m:r>
                                              <m:r>
                                                <a:rPr kumimoji="1" lang="en-US" altLang="zh-CN" sz="2000" b="1" i="1">
                                                  <a:latin typeface="Cambria Math" panose="02040503050406030204" pitchFamily="18" charset="0"/>
                                                  <a:ea typeface="Cambria Math" panose="02040503050406030204" pitchFamily="18" charset="0"/>
                                                </a:rPr>
                                                <m:t>𝒊</m:t>
                                              </m:r>
                                            </m:e>
                                          </m:d>
                                        </m:e>
                                        <m:sup>
                                          <m:r>
                                            <a:rPr kumimoji="1" lang="en-US" altLang="zh-CN" sz="2000" b="1" i="1">
                                              <a:latin typeface="Cambria Math" panose="02040503050406030204" pitchFamily="18" charset="0"/>
                                              <a:ea typeface="Cambria Math" panose="02040503050406030204" pitchFamily="18" charset="0"/>
                                            </a:rPr>
                                            <m:t>𝒏</m:t>
                                          </m:r>
                                        </m:sup>
                                      </m:sSup>
                                    </m:den>
                                  </m:f>
                                </m:num>
                                <m:den>
                                  <m:r>
                                    <a:rPr kumimoji="1" lang="en-US" altLang="zh-CN" sz="2000" b="1" i="1">
                                      <a:latin typeface="Cambria Math" panose="02040503050406030204" pitchFamily="18" charset="0"/>
                                      <a:ea typeface="Cambria Math" panose="02040503050406030204" pitchFamily="18" charset="0"/>
                                    </a:rPr>
                                    <m:t>𝒊</m:t>
                                  </m:r>
                                </m:den>
                              </m:f>
                            </m:e>
                          </m:d>
                          <m:r>
                            <a:rPr kumimoji="1" lang="en-US" altLang="zh-CN" sz="2000" b="1" i="1" smtClean="0">
                              <a:latin typeface="Cambria Math" panose="02040503050406030204" pitchFamily="18" charset="0"/>
                              <a:ea typeface="Cambria Math" panose="02040503050406030204" pitchFamily="18" charset="0"/>
                            </a:rPr>
                            <m:t>=</m:t>
                          </m:r>
                          <m:f>
                            <m:fPr>
                              <m:ctrlPr>
                                <a:rPr kumimoji="1" lang="en-US" altLang="zh-CN" sz="2000" b="1" i="1" smtClean="0">
                                  <a:latin typeface="Cambria Math" panose="02040503050406030204" pitchFamily="18" charset="0"/>
                                  <a:ea typeface="Cambria Math" panose="02040503050406030204" pitchFamily="18" charset="0"/>
                                </a:rPr>
                              </m:ctrlPr>
                            </m:fPr>
                            <m:num>
                              <m:r>
                                <a:rPr kumimoji="1" lang="en-US" altLang="zh-CN" sz="2000" b="1" i="1" smtClean="0">
                                  <a:latin typeface="Cambria Math" panose="02040503050406030204" pitchFamily="18" charset="0"/>
                                  <a:ea typeface="Cambria Math" panose="02040503050406030204" pitchFamily="18" charset="0"/>
                                </a:rPr>
                                <m:t>𝑨</m:t>
                              </m:r>
                            </m:num>
                            <m:den>
                              <m:r>
                                <a:rPr kumimoji="1" lang="en-US" altLang="zh-CN" sz="2000" b="1" i="1" smtClean="0">
                                  <a:latin typeface="Cambria Math" panose="02040503050406030204" pitchFamily="18" charset="0"/>
                                  <a:ea typeface="Cambria Math" panose="02040503050406030204" pitchFamily="18" charset="0"/>
                                </a:rPr>
                                <m:t>𝒊</m:t>
                              </m:r>
                            </m:den>
                          </m:f>
                        </m:e>
                      </m:func>
                    </m:oMath>
                  </m:oMathPara>
                </a14:m>
                <a:endParaRPr lang="zh-CN" altLang="en-US" sz="2000" b="1" dirty="0"/>
              </a:p>
            </p:txBody>
          </p:sp>
        </mc:Choice>
        <mc:Fallback>
          <p:sp>
            <p:nvSpPr>
              <p:cNvPr id="5" name="文本框 4"/>
              <p:cNvSpPr txBox="1">
                <a:spLocks noRot="1" noChangeAspect="1" noMove="1" noResize="1" noEditPoints="1" noAdjustHandles="1" noChangeArrowheads="1" noChangeShapeType="1" noTextEdit="1"/>
              </p:cNvSpPr>
              <p:nvPr/>
            </p:nvSpPr>
            <p:spPr>
              <a:xfrm>
                <a:off x="2328754" y="3761399"/>
                <a:ext cx="4624550" cy="777264"/>
              </a:xfrm>
              <a:prstGeom prst="rect">
                <a:avLst/>
              </a:prstGeom>
              <a:blipFill rotWithShape="1">
                <a:blip r:embed="rId2"/>
                <a:stretch>
                  <a:fillRect l="-5" t="-38" r="1" b="41"/>
                </a:stretch>
              </a:blipFill>
            </p:spPr>
            <p:txBody>
              <a:bodyPr/>
              <a:lstStyle/>
              <a:p>
                <a:r>
                  <a:rPr lang="zh-CN" altLang="en-US">
                    <a:noFill/>
                  </a:rPr>
                  <a:t> </a:t>
                </a:r>
              </a:p>
            </p:txBody>
          </p:sp>
        </mc:Fallback>
      </mc:AlternateContent>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39619"/>
                                        </p:tgtEl>
                                        <p:attrNameLst>
                                          <p:attrName>style.visibility</p:attrName>
                                        </p:attrNameLst>
                                      </p:cBhvr>
                                      <p:to>
                                        <p:strVal val="visible"/>
                                      </p:to>
                                    </p:set>
                                    <p:animEffect transition="in" filter="slide(fromLeft)">
                                      <p:cBhvr>
                                        <p:cTn id="7" dur="1000"/>
                                        <p:tgtEl>
                                          <p:spTgt spid="239619"/>
                                        </p:tgtEl>
                                      </p:cBhvr>
                                    </p:animEffect>
                                  </p:childTnLst>
                                </p:cTn>
                              </p:par>
                            </p:childTnLst>
                          </p:cTn>
                        </p:par>
                        <p:par>
                          <p:cTn id="8" fill="hold">
                            <p:stCondLst>
                              <p:cond delay="1000"/>
                            </p:stCondLst>
                            <p:childTnLst>
                              <p:par>
                                <p:cTn id="9" presetID="22" presetClass="entr" presetSubtype="1" fill="hold" nodeType="afterEffect">
                                  <p:stCondLst>
                                    <p:cond delay="0"/>
                                  </p:stCondLst>
                                  <p:iterate type="lt">
                                    <p:tmPct val="0"/>
                                  </p:iterate>
                                  <p:childTnLst>
                                    <p:set>
                                      <p:cBhvr>
                                        <p:cTn id="10" dur="1" fill="hold">
                                          <p:stCondLst>
                                            <p:cond delay="0"/>
                                          </p:stCondLst>
                                        </p:cTn>
                                        <p:tgtEl>
                                          <p:spTgt spid="239620">
                                            <p:txEl>
                                              <p:pRg st="0" end="0"/>
                                            </p:txEl>
                                          </p:spTgt>
                                        </p:tgtEl>
                                        <p:attrNameLst>
                                          <p:attrName>style.visibility</p:attrName>
                                        </p:attrNameLst>
                                      </p:cBhvr>
                                      <p:to>
                                        <p:strVal val="visible"/>
                                      </p:to>
                                    </p:set>
                                    <p:animEffect transition="in" filter="wipe(up)">
                                      <p:cBhvr>
                                        <p:cTn id="11" dur="500"/>
                                        <p:tgtEl>
                                          <p:spTgt spid="239620">
                                            <p:txEl>
                                              <p:pRg st="0" end="0"/>
                                            </p:txEl>
                                          </p:spTgt>
                                        </p:tgtEl>
                                      </p:cBhvr>
                                    </p:animEffect>
                                  </p:childTnLst>
                                </p:cTn>
                              </p:par>
                            </p:childTnLst>
                          </p:cTn>
                        </p:par>
                        <p:par>
                          <p:cTn id="12" fill="hold">
                            <p:stCondLst>
                              <p:cond delay="1500"/>
                            </p:stCondLst>
                            <p:childTnLst>
                              <p:par>
                                <p:cTn id="13" presetID="55" presetClass="entr" presetSubtype="0" fill="hold" nodeType="afterEffect">
                                  <p:stCondLst>
                                    <p:cond delay="0"/>
                                  </p:stCondLst>
                                  <p:childTnLst>
                                    <p:set>
                                      <p:cBhvr>
                                        <p:cTn id="14" dur="1" fill="hold">
                                          <p:stCondLst>
                                            <p:cond delay="0"/>
                                          </p:stCondLst>
                                        </p:cTn>
                                        <p:tgtEl>
                                          <p:spTgt spid="239622"/>
                                        </p:tgtEl>
                                        <p:attrNameLst>
                                          <p:attrName>style.visibility</p:attrName>
                                        </p:attrNameLst>
                                      </p:cBhvr>
                                      <p:to>
                                        <p:strVal val="visible"/>
                                      </p:to>
                                    </p:set>
                                    <p:anim calcmode="lin" valueType="num">
                                      <p:cBhvr>
                                        <p:cTn id="15" dur="1000" fill="hold"/>
                                        <p:tgtEl>
                                          <p:spTgt spid="239622"/>
                                        </p:tgtEl>
                                        <p:attrNameLst>
                                          <p:attrName>ppt_w</p:attrName>
                                        </p:attrNameLst>
                                      </p:cBhvr>
                                      <p:tavLst>
                                        <p:tav tm="0">
                                          <p:val>
                                            <p:strVal val="#ppt_w*0.70"/>
                                          </p:val>
                                        </p:tav>
                                        <p:tav tm="100000">
                                          <p:val>
                                            <p:strVal val="#ppt_w"/>
                                          </p:val>
                                        </p:tav>
                                      </p:tavLst>
                                    </p:anim>
                                    <p:anim calcmode="lin" valueType="num">
                                      <p:cBhvr>
                                        <p:cTn id="16" dur="1000" fill="hold"/>
                                        <p:tgtEl>
                                          <p:spTgt spid="239622"/>
                                        </p:tgtEl>
                                        <p:attrNameLst>
                                          <p:attrName>ppt_h</p:attrName>
                                        </p:attrNameLst>
                                      </p:cBhvr>
                                      <p:tavLst>
                                        <p:tav tm="0">
                                          <p:val>
                                            <p:strVal val="#ppt_h"/>
                                          </p:val>
                                        </p:tav>
                                        <p:tav tm="100000">
                                          <p:val>
                                            <p:strVal val="#ppt_h"/>
                                          </p:val>
                                        </p:tav>
                                      </p:tavLst>
                                    </p:anim>
                                    <p:animEffect transition="in" filter="fade">
                                      <p:cBhvr>
                                        <p:cTn id="17" dur="1000"/>
                                        <p:tgtEl>
                                          <p:spTgt spid="239622"/>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nodeType="clickEffect">
                                  <p:stCondLst>
                                    <p:cond delay="0"/>
                                  </p:stCondLst>
                                  <p:childTnLst>
                                    <p:set>
                                      <p:cBhvr>
                                        <p:cTn id="21" dur="1" fill="hold">
                                          <p:stCondLst>
                                            <p:cond delay="0"/>
                                          </p:stCondLst>
                                        </p:cTn>
                                        <p:tgtEl>
                                          <p:spTgt spid="239630"/>
                                        </p:tgtEl>
                                        <p:attrNameLst>
                                          <p:attrName>style.visibility</p:attrName>
                                        </p:attrNameLst>
                                      </p:cBhvr>
                                      <p:to>
                                        <p:strVal val="visible"/>
                                      </p:to>
                                    </p:set>
                                    <p:anim calcmode="lin" valueType="num">
                                      <p:cBhvr>
                                        <p:cTn id="22" dur="500" fill="hold"/>
                                        <p:tgtEl>
                                          <p:spTgt spid="239630"/>
                                        </p:tgtEl>
                                        <p:attrNameLst>
                                          <p:attrName>ppt_w</p:attrName>
                                        </p:attrNameLst>
                                      </p:cBhvr>
                                      <p:tavLst>
                                        <p:tav tm="0">
                                          <p:val>
                                            <p:fltVal val="0"/>
                                          </p:val>
                                        </p:tav>
                                        <p:tav tm="100000">
                                          <p:val>
                                            <p:strVal val="#ppt_w"/>
                                          </p:val>
                                        </p:tav>
                                      </p:tavLst>
                                    </p:anim>
                                    <p:anim calcmode="lin" valueType="num">
                                      <p:cBhvr>
                                        <p:cTn id="23" dur="500" fill="hold"/>
                                        <p:tgtEl>
                                          <p:spTgt spid="239630"/>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3" presetClass="entr" presetSubtype="16" fill="hold" nodeType="clickEffect">
                                  <p:stCondLst>
                                    <p:cond delay="0"/>
                                  </p:stCondLst>
                                  <p:childTnLst>
                                    <p:set>
                                      <p:cBhvr>
                                        <p:cTn id="27" dur="1" fill="hold">
                                          <p:stCondLst>
                                            <p:cond delay="0"/>
                                          </p:stCondLst>
                                        </p:cTn>
                                        <p:tgtEl>
                                          <p:spTgt spid="239625"/>
                                        </p:tgtEl>
                                        <p:attrNameLst>
                                          <p:attrName>style.visibility</p:attrName>
                                        </p:attrNameLst>
                                      </p:cBhvr>
                                      <p:to>
                                        <p:strVal val="visible"/>
                                      </p:to>
                                    </p:set>
                                    <p:anim calcmode="lin" valueType="num">
                                      <p:cBhvr>
                                        <p:cTn id="28" dur="500" fill="hold"/>
                                        <p:tgtEl>
                                          <p:spTgt spid="239625"/>
                                        </p:tgtEl>
                                        <p:attrNameLst>
                                          <p:attrName>ppt_w</p:attrName>
                                        </p:attrNameLst>
                                      </p:cBhvr>
                                      <p:tavLst>
                                        <p:tav tm="0">
                                          <p:val>
                                            <p:fltVal val="0"/>
                                          </p:val>
                                        </p:tav>
                                        <p:tav tm="100000">
                                          <p:val>
                                            <p:strVal val="#ppt_w"/>
                                          </p:val>
                                        </p:tav>
                                      </p:tavLst>
                                    </p:anim>
                                    <p:anim calcmode="lin" valueType="num">
                                      <p:cBhvr>
                                        <p:cTn id="29" dur="500" fill="hold"/>
                                        <p:tgtEl>
                                          <p:spTgt spid="239625"/>
                                        </p:tgtEl>
                                        <p:attrNameLst>
                                          <p:attrName>ppt_h</p:attrName>
                                        </p:attrNameLst>
                                      </p:cBhvr>
                                      <p:tavLst>
                                        <p:tav tm="0">
                                          <p:val>
                                            <p:fltVal val="0"/>
                                          </p:val>
                                        </p:tav>
                                        <p:tav tm="100000">
                                          <p:val>
                                            <p:strVal val="#ppt_h"/>
                                          </p:val>
                                        </p:tav>
                                      </p:tavLst>
                                    </p:anim>
                                  </p:childTnLst>
                                </p:cTn>
                              </p:par>
                            </p:childTnLst>
                          </p:cTn>
                        </p:par>
                        <p:par>
                          <p:cTn id="30" fill="hold">
                            <p:stCondLst>
                              <p:cond delay="500"/>
                            </p:stCondLst>
                            <p:childTnLst>
                              <p:par>
                                <p:cTn id="31" presetID="49" presetClass="entr" presetSubtype="0" decel="100000" fill="hold" nodeType="afterEffect">
                                  <p:stCondLst>
                                    <p:cond delay="0"/>
                                  </p:stCondLst>
                                  <p:childTnLst>
                                    <p:set>
                                      <p:cBhvr>
                                        <p:cTn id="32" dur="1" fill="hold">
                                          <p:stCondLst>
                                            <p:cond delay="0"/>
                                          </p:stCondLst>
                                        </p:cTn>
                                        <p:tgtEl>
                                          <p:spTgt spid="239631"/>
                                        </p:tgtEl>
                                        <p:attrNameLst>
                                          <p:attrName>style.visibility</p:attrName>
                                        </p:attrNameLst>
                                      </p:cBhvr>
                                      <p:to>
                                        <p:strVal val="visible"/>
                                      </p:to>
                                    </p:set>
                                    <p:anim calcmode="lin" valueType="num">
                                      <p:cBhvr>
                                        <p:cTn id="33" dur="500" fill="hold"/>
                                        <p:tgtEl>
                                          <p:spTgt spid="239631"/>
                                        </p:tgtEl>
                                        <p:attrNameLst>
                                          <p:attrName>ppt_w</p:attrName>
                                        </p:attrNameLst>
                                      </p:cBhvr>
                                      <p:tavLst>
                                        <p:tav tm="0">
                                          <p:val>
                                            <p:fltVal val="0"/>
                                          </p:val>
                                        </p:tav>
                                        <p:tav tm="100000">
                                          <p:val>
                                            <p:strVal val="#ppt_w"/>
                                          </p:val>
                                        </p:tav>
                                      </p:tavLst>
                                    </p:anim>
                                    <p:anim calcmode="lin" valueType="num">
                                      <p:cBhvr>
                                        <p:cTn id="34" dur="500" fill="hold"/>
                                        <p:tgtEl>
                                          <p:spTgt spid="239631"/>
                                        </p:tgtEl>
                                        <p:attrNameLst>
                                          <p:attrName>ppt_h</p:attrName>
                                        </p:attrNameLst>
                                      </p:cBhvr>
                                      <p:tavLst>
                                        <p:tav tm="0">
                                          <p:val>
                                            <p:fltVal val="0"/>
                                          </p:val>
                                        </p:tav>
                                        <p:tav tm="100000">
                                          <p:val>
                                            <p:strVal val="#ppt_h"/>
                                          </p:val>
                                        </p:tav>
                                      </p:tavLst>
                                    </p:anim>
                                    <p:anim calcmode="lin" valueType="num">
                                      <p:cBhvr>
                                        <p:cTn id="35" dur="500" fill="hold"/>
                                        <p:tgtEl>
                                          <p:spTgt spid="239631"/>
                                        </p:tgtEl>
                                        <p:attrNameLst>
                                          <p:attrName>style.rotation</p:attrName>
                                        </p:attrNameLst>
                                      </p:cBhvr>
                                      <p:tavLst>
                                        <p:tav tm="0">
                                          <p:val>
                                            <p:fltVal val="360"/>
                                          </p:val>
                                        </p:tav>
                                        <p:tav tm="100000">
                                          <p:val>
                                            <p:fltVal val="0"/>
                                          </p:val>
                                        </p:tav>
                                      </p:tavLst>
                                    </p:anim>
                                    <p:animEffect transition="in" filter="fade">
                                      <p:cBhvr>
                                        <p:cTn id="36" dur="500"/>
                                        <p:tgtEl>
                                          <p:spTgt spid="239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p:bldP spid="239620" grpId="0" build="allAtOnce"/>
      <p:bldP spid="239630" grpId="0"/>
      <p:bldP spid="23963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C1A9C31-0AFD-8B45-9F0D-D4597FE60FC9}"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247811" name="Text Box 3"/>
          <p:cNvSpPr txBox="1">
            <a:spLocks noChangeArrowheads="1"/>
          </p:cNvSpPr>
          <p:nvPr/>
        </p:nvSpPr>
        <p:spPr bwMode="auto">
          <a:xfrm>
            <a:off x="422275" y="1687513"/>
            <a:ext cx="41036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en-US" altLang="zh-CN" sz="2000" b="1">
                <a:solidFill>
                  <a:schemeClr val="tx1"/>
                </a:solidFill>
                <a:ea typeface="幼圆" panose="02010509060101010101" pitchFamily="49" charset="-122"/>
              </a:rPr>
              <a:t>②</a:t>
            </a:r>
            <a:r>
              <a:rPr lang="zh-CN" altLang="en-US" sz="2000" b="1">
                <a:solidFill>
                  <a:schemeClr val="tx1"/>
                </a:solidFill>
                <a:latin typeface="幼圆" panose="02010509060101010101" pitchFamily="49" charset="-122"/>
                <a:ea typeface="幼圆" panose="02010509060101010101" pitchFamily="49" charset="-122"/>
              </a:rPr>
              <a:t>净年值法</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247812" name="Text Box 4"/>
          <p:cNvSpPr txBox="1">
            <a:spLocks noChangeArrowheads="1"/>
          </p:cNvSpPr>
          <p:nvPr/>
        </p:nvSpPr>
        <p:spPr bwMode="auto">
          <a:xfrm>
            <a:off x="881063" y="2393950"/>
            <a:ext cx="67151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b="1" dirty="0">
                <a:solidFill>
                  <a:schemeClr val="tx1"/>
                </a:solidFill>
                <a:latin typeface="幼圆" panose="02010509060101010101" pitchFamily="49" charset="-122"/>
                <a:ea typeface="幼圆" panose="02010509060101010101" pitchFamily="49" charset="-122"/>
              </a:rPr>
              <a:t>无限期的年值可按下面公式为依据计算：</a:t>
            </a:r>
            <a:r>
              <a:rPr lang="en-US" altLang="zh-CN" sz="2000" b="1" dirty="0">
                <a:solidFill>
                  <a:schemeClr val="accent1">
                    <a:lumMod val="50000"/>
                  </a:schemeClr>
                </a:solidFill>
                <a:latin typeface="幼圆" panose="02010509060101010101" pitchFamily="49" charset="-122"/>
                <a:ea typeface="幼圆" panose="02010509060101010101" pitchFamily="49" charset="-122"/>
              </a:rPr>
              <a:t>A</a:t>
            </a:r>
            <a:r>
              <a:rPr lang="zh-CN" altLang="en-US" sz="2000" b="1" dirty="0">
                <a:solidFill>
                  <a:schemeClr val="accent1">
                    <a:lumMod val="50000"/>
                  </a:schemeClr>
                </a:solidFill>
                <a:latin typeface="幼圆" panose="02010509060101010101" pitchFamily="49" charset="-122"/>
                <a:ea typeface="幼圆" panose="02010509060101010101" pitchFamily="49" charset="-122"/>
              </a:rPr>
              <a:t>＝</a:t>
            </a:r>
            <a:r>
              <a:rPr lang="en-US" altLang="zh-CN" sz="2000" b="1" dirty="0">
                <a:solidFill>
                  <a:schemeClr val="accent1">
                    <a:lumMod val="50000"/>
                  </a:schemeClr>
                </a:solidFill>
                <a:latin typeface="幼圆" panose="02010509060101010101" pitchFamily="49" charset="-122"/>
                <a:ea typeface="幼圆" panose="02010509060101010101" pitchFamily="49" charset="-122"/>
              </a:rPr>
              <a:t>P</a:t>
            </a:r>
            <a:r>
              <a:rPr lang="en-US" altLang="zh-CN" sz="2000" b="1" dirty="0">
                <a:solidFill>
                  <a:schemeClr val="accent1">
                    <a:lumMod val="50000"/>
                  </a:schemeClr>
                </a:solidFill>
                <a:latin typeface="幼圆" panose="02010509060101010101" pitchFamily="49" charset="-122"/>
                <a:ea typeface="幼圆" panose="02010509060101010101" pitchFamily="49" charset="-122"/>
                <a:cs typeface="Times New Roman" panose="02020603050405020304" pitchFamily="18" charset="0"/>
              </a:rPr>
              <a:t>*</a:t>
            </a:r>
            <a:r>
              <a:rPr lang="en-US" altLang="zh-CN" sz="2000" b="1" dirty="0" err="1">
                <a:solidFill>
                  <a:schemeClr val="accent1">
                    <a:lumMod val="50000"/>
                  </a:schemeClr>
                </a:solidFill>
                <a:latin typeface="幼圆" panose="02010509060101010101" pitchFamily="49" charset="-122"/>
                <a:ea typeface="幼圆" panose="02010509060101010101" pitchFamily="49" charset="-122"/>
              </a:rPr>
              <a:t>i</a:t>
            </a:r>
            <a:endParaRPr lang="en-US" altLang="zh-CN" sz="2000" b="1" dirty="0">
              <a:solidFill>
                <a:schemeClr val="accent1">
                  <a:lumMod val="50000"/>
                </a:schemeClr>
              </a:solidFill>
              <a:latin typeface="幼圆" panose="02010509060101010101" pitchFamily="49" charset="-122"/>
              <a:ea typeface="幼圆" panose="02010509060101010101" pitchFamily="49" charset="-122"/>
            </a:endParaRPr>
          </a:p>
        </p:txBody>
      </p:sp>
      <p:sp>
        <p:nvSpPr>
          <p:cNvPr id="247813" name="Rectangle 5"/>
          <p:cNvSpPr>
            <a:spLocks noChangeArrowheads="1"/>
          </p:cNvSpPr>
          <p:nvPr/>
        </p:nvSpPr>
        <p:spPr bwMode="auto">
          <a:xfrm>
            <a:off x="530225" y="2981325"/>
            <a:ext cx="19446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zh-CN" altLang="en-US" sz="2000" b="1">
                <a:solidFill>
                  <a:schemeClr val="tx1"/>
                </a:solidFill>
                <a:latin typeface="幼圆" panose="02010509060101010101" pitchFamily="49" charset="-122"/>
                <a:ea typeface="幼圆" panose="02010509060101010101" pitchFamily="49" charset="-122"/>
              </a:rPr>
              <a:t>判别准则</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247814" name="Text Box 6"/>
          <p:cNvSpPr txBox="1">
            <a:spLocks noChangeArrowheads="1"/>
          </p:cNvSpPr>
          <p:nvPr/>
        </p:nvSpPr>
        <p:spPr bwMode="auto">
          <a:xfrm>
            <a:off x="539750" y="3573463"/>
            <a:ext cx="7561263" cy="549275"/>
          </a:xfrm>
          <a:prstGeom prst="rect">
            <a:avLst/>
          </a:prstGeom>
          <a:gradFill rotWithShape="1">
            <a:gsLst>
              <a:gs pos="0">
                <a:srgbClr val="AACED3"/>
              </a:gs>
              <a:gs pos="100000">
                <a:srgbClr val="036D7D"/>
              </a:gs>
            </a:gsLst>
            <a:lin ang="5400000" scaled="1"/>
          </a:gradFill>
          <a:ln>
            <a:noFill/>
          </a:ln>
          <a:effectLst>
            <a:prstShdw prst="shdw13" dist="53882" dir="13500000">
              <a:srgbClr val="808080">
                <a:alpha val="50000"/>
              </a:srgbClr>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0000"/>
              </a:lnSpc>
              <a:spcBef>
                <a:spcPct val="50000"/>
              </a:spcBef>
              <a:buClrTx/>
              <a:buSzTx/>
              <a:buFontTx/>
              <a:buNone/>
            </a:pPr>
            <a:r>
              <a:rPr lang="zh-CN" altLang="en-US" sz="2000" b="1">
                <a:solidFill>
                  <a:schemeClr val="tx1"/>
                </a:solidFill>
                <a:latin typeface="幼圆" panose="02010509060101010101" pitchFamily="49" charset="-122"/>
                <a:ea typeface="幼圆" panose="02010509060101010101" pitchFamily="49" charset="-122"/>
              </a:rPr>
              <a:t>净年值大于或等于零且净年值最大的方案是最优可行方案</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247815" name="Text Box 7"/>
          <p:cNvSpPr txBox="1">
            <a:spLocks noChangeArrowheads="1"/>
          </p:cNvSpPr>
          <p:nvPr/>
        </p:nvSpPr>
        <p:spPr bwMode="auto">
          <a:xfrm>
            <a:off x="493713" y="4221163"/>
            <a:ext cx="8118475"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40000"/>
              </a:lnSpc>
              <a:spcBef>
                <a:spcPct val="0"/>
              </a:spcBef>
              <a:buClrTx/>
              <a:buSzTx/>
              <a:buFontTx/>
              <a:buNone/>
            </a:pPr>
            <a:r>
              <a:rPr lang="zh-CN" altLang="en-US" sz="2000" b="1">
                <a:solidFill>
                  <a:schemeClr val="tx1"/>
                </a:solidFill>
                <a:latin typeface="幼圆" panose="02010509060101010101" pitchFamily="49" charset="-122"/>
                <a:ea typeface="幼圆" panose="02010509060101010101" pitchFamily="49" charset="-122"/>
              </a:rPr>
              <a:t>对于仅有或仅需计算费用现金流量的无限寿命互斥方案，可以用费用现值法或费用年值法进行比选。</a:t>
            </a:r>
            <a:r>
              <a:rPr lang="en-US" altLang="zh-CN" sz="2000" b="1">
                <a:solidFill>
                  <a:schemeClr val="tx1"/>
                </a:solidFill>
                <a:latin typeface="幼圆" panose="02010509060101010101" pitchFamily="49" charset="-122"/>
                <a:ea typeface="幼圆" panose="02010509060101010101" pitchFamily="49" charset="-122"/>
              </a:rPr>
              <a:t>Min</a:t>
            </a:r>
            <a:r>
              <a:rPr lang="zh-CN" altLang="en-US" sz="2000" b="1">
                <a:solidFill>
                  <a:schemeClr val="tx1"/>
                </a:solidFill>
                <a:latin typeface="幼圆" panose="02010509060101010101" pitchFamily="49" charset="-122"/>
                <a:ea typeface="幼圆" panose="02010509060101010101" pitchFamily="49" charset="-122"/>
              </a:rPr>
              <a:t>（</a:t>
            </a:r>
            <a:r>
              <a:rPr lang="en-US" altLang="zh-CN" sz="2000" b="1">
                <a:solidFill>
                  <a:schemeClr val="tx1"/>
                </a:solidFill>
                <a:latin typeface="幼圆" panose="02010509060101010101" pitchFamily="49" charset="-122"/>
                <a:ea typeface="幼圆" panose="02010509060101010101" pitchFamily="49" charset="-122"/>
              </a:rPr>
              <a:t>PC</a:t>
            </a:r>
            <a:r>
              <a:rPr lang="en-US" altLang="zh-CN" sz="2000" b="1" baseline="-18000">
                <a:solidFill>
                  <a:schemeClr val="tx1"/>
                </a:solidFill>
                <a:latin typeface="幼圆" panose="02010509060101010101" pitchFamily="49" charset="-122"/>
                <a:ea typeface="幼圆" panose="02010509060101010101" pitchFamily="49" charset="-122"/>
              </a:rPr>
              <a:t>i</a:t>
            </a:r>
            <a:r>
              <a:rPr lang="zh-CN" altLang="en-US" sz="2000" b="1">
                <a:solidFill>
                  <a:schemeClr val="tx1"/>
                </a:solidFill>
                <a:latin typeface="幼圆" panose="02010509060101010101" pitchFamily="49" charset="-122"/>
                <a:ea typeface="幼圆" panose="02010509060101010101" pitchFamily="49" charset="-122"/>
              </a:rPr>
              <a:t>）所对应的方案为最优方案。</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247816" name="AutoShape 8">
            <a:hlinkClick r:id="" action="ppaction://customshow?id=9&amp;return=true" highlightClick="1"/>
          </p:cNvPr>
          <p:cNvSpPr>
            <a:spLocks noChangeArrowheads="1"/>
          </p:cNvSpPr>
          <p:nvPr/>
        </p:nvSpPr>
        <p:spPr bwMode="auto">
          <a:xfrm>
            <a:off x="7091363" y="5748338"/>
            <a:ext cx="719137" cy="360362"/>
          </a:xfrm>
          <a:prstGeom prst="actionButtonBlank">
            <a:avLst/>
          </a:prstGeom>
          <a:solidFill>
            <a:srgbClr val="036D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1"/>
                </a:solidFill>
                <a:latin typeface="幼圆" panose="02010509060101010101" pitchFamily="49" charset="-122"/>
                <a:ea typeface="幼圆" panose="02010509060101010101" pitchFamily="49" charset="-122"/>
              </a:rPr>
              <a:t>例题</a:t>
            </a:r>
            <a:endParaRPr lang="zh-CN" altLang="en-US" sz="1800" b="1">
              <a:solidFill>
                <a:schemeClr val="bg1"/>
              </a:solidFill>
              <a:latin typeface="幼圆" panose="02010509060101010101" pitchFamily="49" charset="-122"/>
              <a:ea typeface="幼圆" panose="02010509060101010101" pitchFamily="49" charset="-122"/>
            </a:endParaRPr>
          </a:p>
        </p:txBody>
      </p:sp>
      <p:sp>
        <p:nvSpPr>
          <p:cNvPr id="3" name="Rectangle 2"/>
          <p:cNvSpPr>
            <a:spLocks noGrp="1" noChangeArrowheads="1"/>
          </p:cNvSpPr>
          <p:nvPr>
            <p:ph type="title"/>
          </p:nvPr>
        </p:nvSpPr>
        <p:spPr>
          <a:xfrm>
            <a:off x="862398" y="190501"/>
            <a:ext cx="8281602" cy="838200"/>
          </a:xfrm>
        </p:spPr>
        <p:txBody>
          <a:bodyPr/>
          <a:lstStyle/>
          <a:p>
            <a:pPr eaLnBrk="1" hangingPunct="1"/>
            <a:r>
              <a:rPr kumimoji="0" lang="zh-CN" altLang="en-US" dirty="0">
                <a:solidFill>
                  <a:srgbClr val="FF0000"/>
                </a:solidFill>
              </a:rPr>
              <a:t>（二）互斥方案</a:t>
            </a:r>
            <a:r>
              <a:rPr kumimoji="0" lang="zh-CN" altLang="en-US" dirty="0">
                <a:solidFill>
                  <a:srgbClr val="036D7B"/>
                </a:solidFill>
              </a:rPr>
              <a:t>经济评价方法</a:t>
            </a:r>
            <a:endParaRPr kumimoji="0" lang="zh-CN" altLang="en-US" dirty="0">
              <a:solidFill>
                <a:srgbClr val="036D7B"/>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47811"/>
                                        </p:tgtEl>
                                        <p:attrNameLst>
                                          <p:attrName>style.visibility</p:attrName>
                                        </p:attrNameLst>
                                      </p:cBhvr>
                                      <p:to>
                                        <p:strVal val="visible"/>
                                      </p:to>
                                    </p:set>
                                    <p:animEffect transition="in" filter="slide(fromLeft)">
                                      <p:cBhvr>
                                        <p:cTn id="7" dur="1000"/>
                                        <p:tgtEl>
                                          <p:spTgt spid="247811"/>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47812"/>
                                        </p:tgtEl>
                                        <p:attrNameLst>
                                          <p:attrName>style.visibility</p:attrName>
                                        </p:attrNameLst>
                                      </p:cBhvr>
                                      <p:to>
                                        <p:strVal val="visible"/>
                                      </p:to>
                                    </p:set>
                                    <p:animEffect transition="in" filter="wipe(up)">
                                      <p:cBhvr>
                                        <p:cTn id="11" dur="500"/>
                                        <p:tgtEl>
                                          <p:spTgt spid="247812"/>
                                        </p:tgtEl>
                                      </p:cBhvr>
                                    </p:animEffec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nodeType="clickEffect">
                                  <p:stCondLst>
                                    <p:cond delay="0"/>
                                  </p:stCondLst>
                                  <p:childTnLst>
                                    <p:set>
                                      <p:cBhvr>
                                        <p:cTn id="15" dur="1" fill="hold">
                                          <p:stCondLst>
                                            <p:cond delay="0"/>
                                          </p:stCondLst>
                                        </p:cTn>
                                        <p:tgtEl>
                                          <p:spTgt spid="247813"/>
                                        </p:tgtEl>
                                        <p:attrNameLst>
                                          <p:attrName>style.visibility</p:attrName>
                                        </p:attrNameLst>
                                      </p:cBhvr>
                                      <p:to>
                                        <p:strVal val="visible"/>
                                      </p:to>
                                    </p:set>
                                    <p:anim calcmode="lin" valueType="num">
                                      <p:cBhvr>
                                        <p:cTn id="16" dur="500" fill="hold"/>
                                        <p:tgtEl>
                                          <p:spTgt spid="247813"/>
                                        </p:tgtEl>
                                        <p:attrNameLst>
                                          <p:attrName>ppt_w</p:attrName>
                                        </p:attrNameLst>
                                      </p:cBhvr>
                                      <p:tavLst>
                                        <p:tav tm="0">
                                          <p:val>
                                            <p:fltVal val="0"/>
                                          </p:val>
                                        </p:tav>
                                        <p:tav tm="100000">
                                          <p:val>
                                            <p:strVal val="#ppt_w"/>
                                          </p:val>
                                        </p:tav>
                                      </p:tavLst>
                                    </p:anim>
                                    <p:anim calcmode="lin" valueType="num">
                                      <p:cBhvr>
                                        <p:cTn id="17" dur="500" fill="hold"/>
                                        <p:tgtEl>
                                          <p:spTgt spid="247813"/>
                                        </p:tgtEl>
                                        <p:attrNameLst>
                                          <p:attrName>ppt_h</p:attrName>
                                        </p:attrNameLst>
                                      </p:cBhvr>
                                      <p:tavLst>
                                        <p:tav tm="0">
                                          <p:val>
                                            <p:fltVal val="0"/>
                                          </p:val>
                                        </p:tav>
                                        <p:tav tm="100000">
                                          <p:val>
                                            <p:strVal val="#ppt_h"/>
                                          </p:val>
                                        </p:tav>
                                      </p:tavLst>
                                    </p:anim>
                                  </p:childTnLst>
                                </p:cTn>
                              </p:par>
                            </p:childTnLst>
                          </p:cTn>
                        </p:par>
                        <p:par>
                          <p:cTn id="18" fill="hold">
                            <p:stCondLst>
                              <p:cond delay="500"/>
                            </p:stCondLst>
                            <p:childTnLst>
                              <p:par>
                                <p:cTn id="19" presetID="23" presetClass="entr" presetSubtype="16" fill="hold" nodeType="afterEffect">
                                  <p:stCondLst>
                                    <p:cond delay="0"/>
                                  </p:stCondLst>
                                  <p:childTnLst>
                                    <p:set>
                                      <p:cBhvr>
                                        <p:cTn id="20" dur="1" fill="hold">
                                          <p:stCondLst>
                                            <p:cond delay="0"/>
                                          </p:stCondLst>
                                        </p:cTn>
                                        <p:tgtEl>
                                          <p:spTgt spid="247814"/>
                                        </p:tgtEl>
                                        <p:attrNameLst>
                                          <p:attrName>style.visibility</p:attrName>
                                        </p:attrNameLst>
                                      </p:cBhvr>
                                      <p:to>
                                        <p:strVal val="visible"/>
                                      </p:to>
                                    </p:set>
                                    <p:anim calcmode="lin" valueType="num">
                                      <p:cBhvr>
                                        <p:cTn id="21" dur="500" fill="hold"/>
                                        <p:tgtEl>
                                          <p:spTgt spid="247814"/>
                                        </p:tgtEl>
                                        <p:attrNameLst>
                                          <p:attrName>ppt_w</p:attrName>
                                        </p:attrNameLst>
                                      </p:cBhvr>
                                      <p:tavLst>
                                        <p:tav tm="0">
                                          <p:val>
                                            <p:fltVal val="0"/>
                                          </p:val>
                                        </p:tav>
                                        <p:tav tm="100000">
                                          <p:val>
                                            <p:strVal val="#ppt_w"/>
                                          </p:val>
                                        </p:tav>
                                      </p:tavLst>
                                    </p:anim>
                                    <p:anim calcmode="lin" valueType="num">
                                      <p:cBhvr>
                                        <p:cTn id="22" dur="500" fill="hold"/>
                                        <p:tgtEl>
                                          <p:spTgt spid="247814"/>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47815"/>
                                        </p:tgtEl>
                                        <p:attrNameLst>
                                          <p:attrName>style.visibility</p:attrName>
                                        </p:attrNameLst>
                                      </p:cBhvr>
                                      <p:to>
                                        <p:strVal val="visible"/>
                                      </p:to>
                                    </p:set>
                                    <p:animEffect transition="in" filter="checkerboard(across)">
                                      <p:cBhvr>
                                        <p:cTn id="27" dur="500"/>
                                        <p:tgtEl>
                                          <p:spTgt spid="247815"/>
                                        </p:tgtEl>
                                      </p:cBhvr>
                                    </p:animEffect>
                                  </p:childTnLst>
                                </p:cTn>
                              </p:par>
                            </p:childTnLst>
                          </p:cTn>
                        </p:par>
                        <p:par>
                          <p:cTn id="28" fill="hold">
                            <p:stCondLst>
                              <p:cond delay="500"/>
                            </p:stCondLst>
                            <p:childTnLst>
                              <p:par>
                                <p:cTn id="29" presetID="49" presetClass="entr" presetSubtype="0" decel="100000" fill="hold" nodeType="afterEffect">
                                  <p:stCondLst>
                                    <p:cond delay="0"/>
                                  </p:stCondLst>
                                  <p:childTnLst>
                                    <p:set>
                                      <p:cBhvr>
                                        <p:cTn id="30" dur="1" fill="hold">
                                          <p:stCondLst>
                                            <p:cond delay="0"/>
                                          </p:stCondLst>
                                        </p:cTn>
                                        <p:tgtEl>
                                          <p:spTgt spid="247816"/>
                                        </p:tgtEl>
                                        <p:attrNameLst>
                                          <p:attrName>style.visibility</p:attrName>
                                        </p:attrNameLst>
                                      </p:cBhvr>
                                      <p:to>
                                        <p:strVal val="visible"/>
                                      </p:to>
                                    </p:set>
                                    <p:anim calcmode="lin" valueType="num">
                                      <p:cBhvr>
                                        <p:cTn id="31" dur="500" fill="hold"/>
                                        <p:tgtEl>
                                          <p:spTgt spid="247816"/>
                                        </p:tgtEl>
                                        <p:attrNameLst>
                                          <p:attrName>ppt_w</p:attrName>
                                        </p:attrNameLst>
                                      </p:cBhvr>
                                      <p:tavLst>
                                        <p:tav tm="0">
                                          <p:val>
                                            <p:fltVal val="0"/>
                                          </p:val>
                                        </p:tav>
                                        <p:tav tm="100000">
                                          <p:val>
                                            <p:strVal val="#ppt_w"/>
                                          </p:val>
                                        </p:tav>
                                      </p:tavLst>
                                    </p:anim>
                                    <p:anim calcmode="lin" valueType="num">
                                      <p:cBhvr>
                                        <p:cTn id="32" dur="500" fill="hold"/>
                                        <p:tgtEl>
                                          <p:spTgt spid="247816"/>
                                        </p:tgtEl>
                                        <p:attrNameLst>
                                          <p:attrName>ppt_h</p:attrName>
                                        </p:attrNameLst>
                                      </p:cBhvr>
                                      <p:tavLst>
                                        <p:tav tm="0">
                                          <p:val>
                                            <p:fltVal val="0"/>
                                          </p:val>
                                        </p:tav>
                                        <p:tav tm="100000">
                                          <p:val>
                                            <p:strVal val="#ppt_h"/>
                                          </p:val>
                                        </p:tav>
                                      </p:tavLst>
                                    </p:anim>
                                    <p:anim calcmode="lin" valueType="num">
                                      <p:cBhvr>
                                        <p:cTn id="33" dur="500" fill="hold"/>
                                        <p:tgtEl>
                                          <p:spTgt spid="247816"/>
                                        </p:tgtEl>
                                        <p:attrNameLst>
                                          <p:attrName>style.rotation</p:attrName>
                                        </p:attrNameLst>
                                      </p:cBhvr>
                                      <p:tavLst>
                                        <p:tav tm="0">
                                          <p:val>
                                            <p:fltVal val="360"/>
                                          </p:val>
                                        </p:tav>
                                        <p:tav tm="100000">
                                          <p:val>
                                            <p:fltVal val="0"/>
                                          </p:val>
                                        </p:tav>
                                      </p:tavLst>
                                    </p:anim>
                                    <p:animEffect transition="in" filter="fade">
                                      <p:cBhvr>
                                        <p:cTn id="34" dur="500"/>
                                        <p:tgtEl>
                                          <p:spTgt spid="247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p:bldP spid="247812" grpId="0"/>
      <p:bldP spid="247813" grpId="0"/>
      <p:bldP spid="247814" grpId="0" animBg="1"/>
      <p:bldP spid="247815" grpId="0"/>
      <p:bldP spid="2478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B7F7B02-E4FE-8F40-8B9C-8825F37736DA}"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7171" name="Rectangle 2"/>
          <p:cNvSpPr>
            <a:spLocks noGrp="1" noChangeArrowheads="1"/>
          </p:cNvSpPr>
          <p:nvPr>
            <p:ph type="title"/>
          </p:nvPr>
        </p:nvSpPr>
        <p:spPr/>
        <p:txBody>
          <a:bodyPr/>
          <a:lstStyle/>
          <a:p>
            <a:pPr eaLnBrk="1" hangingPunct="1"/>
            <a:r>
              <a:rPr kumimoji="0" lang="zh-CN" altLang="en-US">
                <a:solidFill>
                  <a:srgbClr val="036D7B"/>
                </a:solidFill>
              </a:rPr>
              <a:t>技术方案类型</a:t>
            </a:r>
            <a:endParaRPr kumimoji="0" lang="zh-CN" altLang="en-US">
              <a:solidFill>
                <a:srgbClr val="036D7B"/>
              </a:solidFill>
            </a:endParaRPr>
          </a:p>
        </p:txBody>
      </p:sp>
      <p:sp>
        <p:nvSpPr>
          <p:cNvPr id="38011" name="Rectangle 123"/>
          <p:cNvSpPr>
            <a:spLocks noChangeArrowheads="1"/>
          </p:cNvSpPr>
          <p:nvPr/>
        </p:nvSpPr>
        <p:spPr bwMode="gray">
          <a:xfrm>
            <a:off x="6084888" y="5373688"/>
            <a:ext cx="2159000" cy="719137"/>
          </a:xfrm>
          <a:prstGeom prst="rect">
            <a:avLst/>
          </a:prstGeom>
          <a:gradFill rotWithShape="1">
            <a:gsLst>
              <a:gs pos="0">
                <a:srgbClr val="D1E5E9"/>
              </a:gs>
              <a:gs pos="100000">
                <a:srgbClr val="EDF5F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38012" name="Rectangle 124"/>
          <p:cNvSpPr>
            <a:spLocks noChangeArrowheads="1"/>
          </p:cNvSpPr>
          <p:nvPr/>
        </p:nvSpPr>
        <p:spPr bwMode="gray">
          <a:xfrm>
            <a:off x="6011863" y="4581525"/>
            <a:ext cx="2232025" cy="719138"/>
          </a:xfrm>
          <a:prstGeom prst="rect">
            <a:avLst/>
          </a:prstGeom>
          <a:gradFill rotWithShape="1">
            <a:gsLst>
              <a:gs pos="0">
                <a:srgbClr val="D1E5E9"/>
              </a:gs>
              <a:gs pos="100000">
                <a:srgbClr val="EDF5F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38013" name="Rectangle 125"/>
          <p:cNvSpPr>
            <a:spLocks noChangeArrowheads="1"/>
          </p:cNvSpPr>
          <p:nvPr/>
        </p:nvSpPr>
        <p:spPr bwMode="gray">
          <a:xfrm>
            <a:off x="6056313" y="3500438"/>
            <a:ext cx="2260600" cy="936625"/>
          </a:xfrm>
          <a:prstGeom prst="rect">
            <a:avLst/>
          </a:prstGeom>
          <a:gradFill rotWithShape="1">
            <a:gsLst>
              <a:gs pos="0">
                <a:srgbClr val="D1E5E9"/>
              </a:gs>
              <a:gs pos="100000">
                <a:srgbClr val="EDF5F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38014" name="Rectangle 126"/>
          <p:cNvSpPr>
            <a:spLocks noChangeArrowheads="1"/>
          </p:cNvSpPr>
          <p:nvPr/>
        </p:nvSpPr>
        <p:spPr bwMode="gray">
          <a:xfrm>
            <a:off x="6732588" y="2781300"/>
            <a:ext cx="2016125" cy="647700"/>
          </a:xfrm>
          <a:prstGeom prst="rect">
            <a:avLst/>
          </a:prstGeom>
          <a:gradFill rotWithShape="1">
            <a:gsLst>
              <a:gs pos="0">
                <a:srgbClr val="D1E5E9"/>
              </a:gs>
              <a:gs pos="100000">
                <a:srgbClr val="EDF5F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38015" name="Rectangle 127"/>
          <p:cNvSpPr>
            <a:spLocks noChangeArrowheads="1"/>
          </p:cNvSpPr>
          <p:nvPr/>
        </p:nvSpPr>
        <p:spPr bwMode="gray">
          <a:xfrm>
            <a:off x="6732588" y="1973263"/>
            <a:ext cx="2087562" cy="720725"/>
          </a:xfrm>
          <a:prstGeom prst="rect">
            <a:avLst/>
          </a:prstGeom>
          <a:gradFill rotWithShape="1">
            <a:gsLst>
              <a:gs pos="0">
                <a:srgbClr val="D1E5E9"/>
              </a:gs>
              <a:gs pos="100000">
                <a:srgbClr val="EDF5F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38016" name="Rectangle 128"/>
          <p:cNvSpPr>
            <a:spLocks noChangeArrowheads="1"/>
          </p:cNvSpPr>
          <p:nvPr/>
        </p:nvSpPr>
        <p:spPr bwMode="gray">
          <a:xfrm>
            <a:off x="4067175" y="1296988"/>
            <a:ext cx="1800225" cy="863600"/>
          </a:xfrm>
          <a:prstGeom prst="rect">
            <a:avLst/>
          </a:prstGeom>
          <a:gradFill rotWithShape="1">
            <a:gsLst>
              <a:gs pos="0">
                <a:srgbClr val="D1E5E9"/>
              </a:gs>
              <a:gs pos="100000">
                <a:srgbClr val="EDF5F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38017" name="Text Box 129"/>
          <p:cNvSpPr txBox="1">
            <a:spLocks noChangeArrowheads="1"/>
          </p:cNvSpPr>
          <p:nvPr/>
        </p:nvSpPr>
        <p:spPr bwMode="auto">
          <a:xfrm>
            <a:off x="1446213" y="4583113"/>
            <a:ext cx="1441450" cy="396875"/>
          </a:xfrm>
          <a:prstGeom prst="rect">
            <a:avLst/>
          </a:prstGeom>
          <a:gradFill rotWithShape="1">
            <a:gsLst>
              <a:gs pos="0">
                <a:srgbClr val="D1F4FB"/>
              </a:gs>
              <a:gs pos="100000">
                <a:srgbClr val="96ADB8"/>
              </a:gs>
            </a:gsLst>
            <a:lin ang="18900000" scaled="1"/>
          </a:gradFill>
          <a:ln>
            <a:noFill/>
          </a:ln>
          <a:effectLst>
            <a:outerShdw dist="53882" dir="189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b="1">
                <a:solidFill>
                  <a:schemeClr val="tx1"/>
                </a:solidFill>
                <a:ea typeface="幼圆" panose="02010509060101010101" pitchFamily="49" charset="-122"/>
              </a:rPr>
              <a:t>互斥方案</a:t>
            </a:r>
            <a:endParaRPr lang="zh-CN" altLang="en-US" sz="2000" b="1">
              <a:solidFill>
                <a:schemeClr val="tx1"/>
              </a:solidFill>
              <a:ea typeface="幼圆" panose="02010509060101010101" pitchFamily="49" charset="-122"/>
            </a:endParaRPr>
          </a:p>
        </p:txBody>
      </p:sp>
      <p:grpSp>
        <p:nvGrpSpPr>
          <p:cNvPr id="38018" name="Group 130"/>
          <p:cNvGrpSpPr/>
          <p:nvPr/>
        </p:nvGrpSpPr>
        <p:grpSpPr bwMode="auto">
          <a:xfrm>
            <a:off x="2954338" y="2476500"/>
            <a:ext cx="793750" cy="863600"/>
            <a:chOff x="1837" y="1389"/>
            <a:chExt cx="500" cy="544"/>
          </a:xfrm>
        </p:grpSpPr>
        <p:sp>
          <p:nvSpPr>
            <p:cNvPr id="7267" name="Line 131"/>
            <p:cNvSpPr>
              <a:spLocks noChangeShapeType="1"/>
            </p:cNvSpPr>
            <p:nvPr/>
          </p:nvSpPr>
          <p:spPr bwMode="auto">
            <a:xfrm>
              <a:off x="1837" y="1661"/>
              <a:ext cx="273"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68" name="Line 132"/>
            <p:cNvSpPr>
              <a:spLocks noChangeShapeType="1"/>
            </p:cNvSpPr>
            <p:nvPr/>
          </p:nvSpPr>
          <p:spPr bwMode="auto">
            <a:xfrm flipH="1">
              <a:off x="2018" y="1389"/>
              <a:ext cx="0" cy="544"/>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69" name="Line 133"/>
            <p:cNvSpPr>
              <a:spLocks noChangeShapeType="1"/>
            </p:cNvSpPr>
            <p:nvPr/>
          </p:nvSpPr>
          <p:spPr bwMode="auto">
            <a:xfrm>
              <a:off x="2029" y="1398"/>
              <a:ext cx="227"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0" name="Line 134"/>
            <p:cNvSpPr>
              <a:spLocks noChangeShapeType="1"/>
            </p:cNvSpPr>
            <p:nvPr/>
          </p:nvSpPr>
          <p:spPr bwMode="auto">
            <a:xfrm>
              <a:off x="2029" y="1924"/>
              <a:ext cx="221"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71" name="Line 135"/>
            <p:cNvSpPr>
              <a:spLocks noChangeShapeType="1"/>
            </p:cNvSpPr>
            <p:nvPr/>
          </p:nvSpPr>
          <p:spPr bwMode="auto">
            <a:xfrm>
              <a:off x="2018" y="1661"/>
              <a:ext cx="319"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8024" name="Group 136"/>
          <p:cNvGrpSpPr/>
          <p:nvPr/>
        </p:nvGrpSpPr>
        <p:grpSpPr bwMode="auto">
          <a:xfrm>
            <a:off x="6011863" y="3484563"/>
            <a:ext cx="2305050" cy="1030287"/>
            <a:chOff x="3802" y="2059"/>
            <a:chExt cx="1437" cy="649"/>
          </a:xfrm>
        </p:grpSpPr>
        <p:sp>
          <p:nvSpPr>
            <p:cNvPr id="7264" name="Text Box 137"/>
            <p:cNvSpPr txBox="1">
              <a:spLocks noChangeArrowheads="1"/>
            </p:cNvSpPr>
            <p:nvPr/>
          </p:nvSpPr>
          <p:spPr bwMode="auto">
            <a:xfrm>
              <a:off x="3802" y="2059"/>
              <a:ext cx="998" cy="196"/>
            </a:xfrm>
            <a:prstGeom prst="rect">
              <a:avLst/>
            </a:prstGeom>
            <a:noFill/>
            <a:ln>
              <a:noFill/>
            </a:ln>
            <a:effectLst/>
            <a:extLst>
              <a:ext uri="{909E8E84-426E-40DD-AFC4-6F175D3DCCD1}">
                <a14:hiddenFill xmlns:a14="http://schemas.microsoft.com/office/drawing/2010/main">
                  <a:solidFill>
                    <a:srgbClr val="036D7D">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净现值法</a:t>
              </a:r>
              <a:endParaRPr lang="zh-CN" altLang="en-US" sz="1800" b="1">
                <a:solidFill>
                  <a:schemeClr val="tx1"/>
                </a:solidFill>
                <a:latin typeface="幼圆" panose="02010509060101010101" pitchFamily="49" charset="-122"/>
                <a:ea typeface="幼圆" panose="02010509060101010101" pitchFamily="49" charset="-122"/>
              </a:endParaRPr>
            </a:p>
          </p:txBody>
        </p:sp>
        <p:sp>
          <p:nvSpPr>
            <p:cNvPr id="7265" name="Text Box 138"/>
            <p:cNvSpPr txBox="1">
              <a:spLocks noChangeArrowheads="1"/>
            </p:cNvSpPr>
            <p:nvPr/>
          </p:nvSpPr>
          <p:spPr bwMode="auto">
            <a:xfrm>
              <a:off x="3811" y="2285"/>
              <a:ext cx="1428" cy="196"/>
            </a:xfrm>
            <a:prstGeom prst="rect">
              <a:avLst/>
            </a:prstGeom>
            <a:noFill/>
            <a:ln>
              <a:noFill/>
            </a:ln>
            <a:effectLst/>
            <a:extLst>
              <a:ext uri="{909E8E84-426E-40DD-AFC4-6F175D3DCCD1}">
                <a14:hiddenFill xmlns:a14="http://schemas.microsoft.com/office/drawing/2010/main">
                  <a:solidFill>
                    <a:srgbClr val="036D7D">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差额内部收益率法</a:t>
              </a:r>
              <a:endParaRPr lang="zh-CN" altLang="en-US" sz="1800" b="1">
                <a:solidFill>
                  <a:schemeClr val="tx1"/>
                </a:solidFill>
                <a:latin typeface="幼圆" panose="02010509060101010101" pitchFamily="49" charset="-122"/>
                <a:ea typeface="幼圆" panose="02010509060101010101" pitchFamily="49" charset="-122"/>
              </a:endParaRPr>
            </a:p>
          </p:txBody>
        </p:sp>
        <p:sp>
          <p:nvSpPr>
            <p:cNvPr id="7266" name="Text Box 139"/>
            <p:cNvSpPr txBox="1">
              <a:spLocks noChangeArrowheads="1"/>
            </p:cNvSpPr>
            <p:nvPr/>
          </p:nvSpPr>
          <p:spPr bwMode="auto">
            <a:xfrm>
              <a:off x="3820" y="2512"/>
              <a:ext cx="1373" cy="196"/>
            </a:xfrm>
            <a:prstGeom prst="rect">
              <a:avLst/>
            </a:prstGeom>
            <a:noFill/>
            <a:ln>
              <a:noFill/>
            </a:ln>
            <a:effectLst/>
            <a:extLst>
              <a:ext uri="{909E8E84-426E-40DD-AFC4-6F175D3DCCD1}">
                <a14:hiddenFill xmlns:a14="http://schemas.microsoft.com/office/drawing/2010/main">
                  <a:solidFill>
                    <a:srgbClr val="036D7D">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差额投资回收期法 </a:t>
              </a:r>
              <a:endParaRPr lang="zh-CN" altLang="en-US" sz="1800" b="1">
                <a:solidFill>
                  <a:schemeClr val="tx1"/>
                </a:solidFill>
                <a:latin typeface="幼圆" panose="02010509060101010101" pitchFamily="49" charset="-122"/>
                <a:ea typeface="幼圆" panose="02010509060101010101" pitchFamily="49" charset="-122"/>
              </a:endParaRPr>
            </a:p>
          </p:txBody>
        </p:sp>
      </p:grpSp>
      <p:sp>
        <p:nvSpPr>
          <p:cNvPr id="38028" name="Text Box 140"/>
          <p:cNvSpPr txBox="1">
            <a:spLocks noChangeArrowheads="1"/>
          </p:cNvSpPr>
          <p:nvPr/>
        </p:nvSpPr>
        <p:spPr bwMode="auto">
          <a:xfrm>
            <a:off x="1501775" y="2814638"/>
            <a:ext cx="1368425" cy="396875"/>
          </a:xfrm>
          <a:prstGeom prst="rect">
            <a:avLst/>
          </a:prstGeom>
          <a:gradFill rotWithShape="1">
            <a:gsLst>
              <a:gs pos="0">
                <a:srgbClr val="D1F4FB"/>
              </a:gs>
              <a:gs pos="100000">
                <a:srgbClr val="96ADB8"/>
              </a:gs>
            </a:gsLst>
            <a:lin ang="18900000" scaled="1"/>
          </a:gradFill>
          <a:ln>
            <a:noFill/>
          </a:ln>
          <a:effectLst>
            <a:outerShdw dist="53882" dir="189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b="1">
                <a:solidFill>
                  <a:schemeClr val="tx1"/>
                </a:solidFill>
                <a:ea typeface="幼圆" panose="02010509060101010101" pitchFamily="49" charset="-122"/>
              </a:rPr>
              <a:t>相关方案</a:t>
            </a:r>
            <a:endParaRPr lang="zh-CN" altLang="en-US" sz="2000" b="1">
              <a:solidFill>
                <a:schemeClr val="tx1"/>
              </a:solidFill>
              <a:ea typeface="幼圆" panose="02010509060101010101" pitchFamily="49" charset="-122"/>
            </a:endParaRPr>
          </a:p>
        </p:txBody>
      </p:sp>
      <p:sp>
        <p:nvSpPr>
          <p:cNvPr id="38029" name="Text Box 141"/>
          <p:cNvSpPr txBox="1">
            <a:spLocks noChangeArrowheads="1"/>
          </p:cNvSpPr>
          <p:nvPr/>
        </p:nvSpPr>
        <p:spPr bwMode="auto">
          <a:xfrm>
            <a:off x="3602038" y="2305050"/>
            <a:ext cx="1906587" cy="298450"/>
          </a:xfrm>
          <a:prstGeom prst="rect">
            <a:avLst/>
          </a:prstGeom>
          <a:gradFill rotWithShape="1">
            <a:gsLst>
              <a:gs pos="0">
                <a:srgbClr val="D9F3F3"/>
              </a:gs>
              <a:gs pos="100000">
                <a:srgbClr val="F2FBFB"/>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75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资金有限相关型</a:t>
            </a:r>
            <a:endParaRPr lang="zh-CN" altLang="en-US" sz="1800" b="1">
              <a:solidFill>
                <a:schemeClr val="tx1"/>
              </a:solidFill>
              <a:latin typeface="幼圆" panose="02010509060101010101" pitchFamily="49" charset="-122"/>
              <a:ea typeface="幼圆" panose="02010509060101010101" pitchFamily="49" charset="-122"/>
            </a:endParaRPr>
          </a:p>
        </p:txBody>
      </p:sp>
      <p:sp>
        <p:nvSpPr>
          <p:cNvPr id="38030" name="Text Box 142"/>
          <p:cNvSpPr txBox="1">
            <a:spLocks noChangeArrowheads="1"/>
          </p:cNvSpPr>
          <p:nvPr/>
        </p:nvSpPr>
        <p:spPr bwMode="auto">
          <a:xfrm>
            <a:off x="3602038" y="2708275"/>
            <a:ext cx="1833562" cy="298450"/>
          </a:xfrm>
          <a:prstGeom prst="rect">
            <a:avLst/>
          </a:prstGeom>
          <a:gradFill rotWithShape="1">
            <a:gsLst>
              <a:gs pos="0">
                <a:srgbClr val="D9F3F3"/>
              </a:gs>
              <a:gs pos="100000">
                <a:srgbClr val="F2FBFB"/>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75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现金流量相关型</a:t>
            </a:r>
            <a:endParaRPr lang="zh-CN" altLang="en-US" sz="1800" b="1">
              <a:solidFill>
                <a:schemeClr val="tx1"/>
              </a:solidFill>
              <a:latin typeface="幼圆" panose="02010509060101010101" pitchFamily="49" charset="-122"/>
              <a:ea typeface="幼圆" panose="02010509060101010101" pitchFamily="49" charset="-122"/>
            </a:endParaRPr>
          </a:p>
        </p:txBody>
      </p:sp>
      <p:sp>
        <p:nvSpPr>
          <p:cNvPr id="38031" name="Text Box 143"/>
          <p:cNvSpPr txBox="1">
            <a:spLocks noChangeArrowheads="1"/>
          </p:cNvSpPr>
          <p:nvPr/>
        </p:nvSpPr>
        <p:spPr bwMode="auto">
          <a:xfrm>
            <a:off x="3457575" y="3700463"/>
            <a:ext cx="1404938" cy="298450"/>
          </a:xfrm>
          <a:prstGeom prst="rect">
            <a:avLst/>
          </a:prstGeom>
          <a:gradFill rotWithShape="1">
            <a:gsLst>
              <a:gs pos="0">
                <a:srgbClr val="D9F3F3"/>
              </a:gs>
              <a:gs pos="100000">
                <a:srgbClr val="F2FBFB"/>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75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寿命相等的</a:t>
            </a:r>
            <a:endParaRPr lang="zh-CN" altLang="en-US" sz="1800" b="1">
              <a:solidFill>
                <a:schemeClr val="tx1"/>
              </a:solidFill>
              <a:latin typeface="幼圆" panose="02010509060101010101" pitchFamily="49" charset="-122"/>
              <a:ea typeface="幼圆" panose="02010509060101010101" pitchFamily="49" charset="-122"/>
            </a:endParaRPr>
          </a:p>
        </p:txBody>
      </p:sp>
      <p:sp>
        <p:nvSpPr>
          <p:cNvPr id="38032" name="Text Box 144"/>
          <p:cNvSpPr txBox="1">
            <a:spLocks noChangeArrowheads="1"/>
          </p:cNvSpPr>
          <p:nvPr/>
        </p:nvSpPr>
        <p:spPr bwMode="auto">
          <a:xfrm>
            <a:off x="3454400" y="4594225"/>
            <a:ext cx="1404938" cy="298450"/>
          </a:xfrm>
          <a:prstGeom prst="rect">
            <a:avLst/>
          </a:prstGeom>
          <a:gradFill rotWithShape="1">
            <a:gsLst>
              <a:gs pos="0">
                <a:srgbClr val="D9F3F3"/>
              </a:gs>
              <a:gs pos="100000">
                <a:srgbClr val="F2FBFB"/>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75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寿命不等的</a:t>
            </a:r>
            <a:endParaRPr lang="zh-CN" altLang="en-US" sz="1800" b="1">
              <a:solidFill>
                <a:schemeClr val="tx1"/>
              </a:solidFill>
              <a:latin typeface="幼圆" panose="02010509060101010101" pitchFamily="49" charset="-122"/>
              <a:ea typeface="幼圆" panose="02010509060101010101" pitchFamily="49" charset="-122"/>
            </a:endParaRPr>
          </a:p>
        </p:txBody>
      </p:sp>
      <p:sp>
        <p:nvSpPr>
          <p:cNvPr id="38033" name="Text Box 145"/>
          <p:cNvSpPr txBox="1">
            <a:spLocks noChangeArrowheads="1"/>
          </p:cNvSpPr>
          <p:nvPr/>
        </p:nvSpPr>
        <p:spPr bwMode="auto">
          <a:xfrm>
            <a:off x="3471863" y="5402263"/>
            <a:ext cx="1404937" cy="298450"/>
          </a:xfrm>
          <a:prstGeom prst="rect">
            <a:avLst/>
          </a:prstGeom>
          <a:gradFill rotWithShape="1">
            <a:gsLst>
              <a:gs pos="0">
                <a:srgbClr val="D9F3F3"/>
              </a:gs>
              <a:gs pos="100000">
                <a:srgbClr val="F2FBFB"/>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75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无限寿命的</a:t>
            </a:r>
            <a:endParaRPr lang="zh-CN" altLang="en-US" sz="1800" b="1">
              <a:solidFill>
                <a:schemeClr val="tx1"/>
              </a:solidFill>
              <a:latin typeface="幼圆" panose="02010509060101010101" pitchFamily="49" charset="-122"/>
              <a:ea typeface="幼圆" panose="02010509060101010101" pitchFamily="49" charset="-122"/>
            </a:endParaRPr>
          </a:p>
        </p:txBody>
      </p:sp>
      <p:grpSp>
        <p:nvGrpSpPr>
          <p:cNvPr id="38034" name="Group 146"/>
          <p:cNvGrpSpPr/>
          <p:nvPr/>
        </p:nvGrpSpPr>
        <p:grpSpPr bwMode="auto">
          <a:xfrm>
            <a:off x="5940425" y="4564063"/>
            <a:ext cx="1708150" cy="742950"/>
            <a:chOff x="3811" y="2739"/>
            <a:chExt cx="1007" cy="468"/>
          </a:xfrm>
        </p:grpSpPr>
        <p:sp>
          <p:nvSpPr>
            <p:cNvPr id="7262" name="Text Box 147"/>
            <p:cNvSpPr txBox="1">
              <a:spLocks noChangeArrowheads="1"/>
            </p:cNvSpPr>
            <p:nvPr/>
          </p:nvSpPr>
          <p:spPr bwMode="auto">
            <a:xfrm>
              <a:off x="3811" y="3011"/>
              <a:ext cx="1007" cy="196"/>
            </a:xfrm>
            <a:prstGeom prst="rect">
              <a:avLst/>
            </a:prstGeom>
            <a:noFill/>
            <a:ln>
              <a:noFill/>
            </a:ln>
            <a:effectLst/>
            <a:extLst>
              <a:ext uri="{909E8E84-426E-40DD-AFC4-6F175D3DCCD1}">
                <a14:hiddenFill xmlns:a14="http://schemas.microsoft.com/office/drawing/2010/main">
                  <a:solidFill>
                    <a:srgbClr val="036D7D">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净年值法</a:t>
              </a:r>
              <a:endParaRPr lang="zh-CN" altLang="en-US" sz="1800" b="1">
                <a:solidFill>
                  <a:schemeClr val="tx1"/>
                </a:solidFill>
                <a:latin typeface="幼圆" panose="02010509060101010101" pitchFamily="49" charset="-122"/>
                <a:ea typeface="幼圆" panose="02010509060101010101" pitchFamily="49" charset="-122"/>
              </a:endParaRPr>
            </a:p>
          </p:txBody>
        </p:sp>
        <p:sp>
          <p:nvSpPr>
            <p:cNvPr id="7263" name="Text Box 148"/>
            <p:cNvSpPr txBox="1">
              <a:spLocks noChangeArrowheads="1"/>
            </p:cNvSpPr>
            <p:nvPr/>
          </p:nvSpPr>
          <p:spPr bwMode="auto">
            <a:xfrm rot="10800000" flipV="1">
              <a:off x="3811" y="2739"/>
              <a:ext cx="998" cy="196"/>
            </a:xfrm>
            <a:prstGeom prst="rect">
              <a:avLst/>
            </a:prstGeom>
            <a:noFill/>
            <a:ln>
              <a:noFill/>
            </a:ln>
            <a:effectLst/>
            <a:extLst>
              <a:ext uri="{909E8E84-426E-40DD-AFC4-6F175D3DCCD1}">
                <a14:hiddenFill xmlns:a14="http://schemas.microsoft.com/office/drawing/2010/main">
                  <a:solidFill>
                    <a:srgbClr val="036D7D">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净现值法</a:t>
              </a:r>
              <a:endParaRPr lang="zh-CN" altLang="en-US" sz="1800" b="1">
                <a:solidFill>
                  <a:schemeClr val="tx1"/>
                </a:solidFill>
                <a:latin typeface="幼圆" panose="02010509060101010101" pitchFamily="49" charset="-122"/>
                <a:ea typeface="幼圆" panose="02010509060101010101" pitchFamily="49" charset="-122"/>
              </a:endParaRPr>
            </a:p>
          </p:txBody>
        </p:sp>
      </p:grpSp>
      <p:sp>
        <p:nvSpPr>
          <p:cNvPr id="38037" name="AutoShape 149"/>
          <p:cNvSpPr>
            <a:spLocks noChangeArrowheads="1"/>
          </p:cNvSpPr>
          <p:nvPr/>
        </p:nvSpPr>
        <p:spPr bwMode="auto">
          <a:xfrm>
            <a:off x="361950" y="2208213"/>
            <a:ext cx="576263" cy="2232025"/>
          </a:xfrm>
          <a:prstGeom prst="cube">
            <a:avLst>
              <a:gd name="adj" fmla="val 25000"/>
            </a:avLst>
          </a:prstGeom>
          <a:gradFill rotWithShape="1">
            <a:gsLst>
              <a:gs pos="0">
                <a:srgbClr val="C7EAF9"/>
              </a:gs>
              <a:gs pos="50000">
                <a:srgbClr val="FFFFFF"/>
              </a:gs>
              <a:gs pos="100000">
                <a:srgbClr val="C7EAF9"/>
              </a:gs>
            </a:gsLst>
            <a:lin ang="0" scaled="1"/>
          </a:gradFill>
          <a:ln w="9525">
            <a:solidFill>
              <a:srgbClr val="FFCC99"/>
            </a:solidFill>
            <a:miter lim="800000"/>
          </a:ln>
          <a:effectLst>
            <a:outerShdw dist="35921" dir="8100000" algn="ctr" rotWithShape="0">
              <a:srgbClr val="808080">
                <a:alpha val="50000"/>
              </a:srgbClr>
            </a:outerShdw>
          </a:effec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b="1">
                <a:solidFill>
                  <a:schemeClr val="tx1"/>
                </a:solidFill>
                <a:latin typeface="幼圆" panose="02010509060101010101" pitchFamily="49" charset="-122"/>
                <a:ea typeface="幼圆" panose="02010509060101010101" pitchFamily="49" charset="-122"/>
              </a:rPr>
              <a:t>方</a:t>
            </a:r>
            <a:endParaRPr lang="zh-CN" altLang="en-US" b="1">
              <a:solidFill>
                <a:schemeClr val="tx1"/>
              </a:solidFill>
              <a:latin typeface="幼圆" panose="02010509060101010101" pitchFamily="49" charset="-122"/>
              <a:ea typeface="幼圆" panose="02010509060101010101" pitchFamily="49" charset="-122"/>
            </a:endParaRPr>
          </a:p>
          <a:p>
            <a:pPr algn="ctr" eaLnBrk="1" hangingPunct="1">
              <a:spcBef>
                <a:spcPct val="0"/>
              </a:spcBef>
              <a:buClrTx/>
              <a:buSzTx/>
              <a:buFontTx/>
              <a:buNone/>
            </a:pPr>
            <a:r>
              <a:rPr lang="zh-CN" altLang="en-US" b="1">
                <a:solidFill>
                  <a:schemeClr val="tx1"/>
                </a:solidFill>
                <a:latin typeface="幼圆" panose="02010509060101010101" pitchFamily="49" charset="-122"/>
                <a:ea typeface="幼圆" panose="02010509060101010101" pitchFamily="49" charset="-122"/>
              </a:rPr>
              <a:t>案</a:t>
            </a:r>
            <a:endParaRPr lang="zh-CN" altLang="en-US" b="1">
              <a:solidFill>
                <a:schemeClr val="tx1"/>
              </a:solidFill>
              <a:latin typeface="幼圆" panose="02010509060101010101" pitchFamily="49" charset="-122"/>
              <a:ea typeface="幼圆" panose="02010509060101010101" pitchFamily="49" charset="-122"/>
            </a:endParaRPr>
          </a:p>
          <a:p>
            <a:pPr algn="ctr" eaLnBrk="1" hangingPunct="1">
              <a:spcBef>
                <a:spcPct val="0"/>
              </a:spcBef>
              <a:buClrTx/>
              <a:buSzTx/>
              <a:buFontTx/>
              <a:buNone/>
            </a:pPr>
            <a:r>
              <a:rPr lang="zh-CN" altLang="en-US" b="1">
                <a:solidFill>
                  <a:schemeClr val="tx1"/>
                </a:solidFill>
                <a:latin typeface="幼圆" panose="02010509060101010101" pitchFamily="49" charset="-122"/>
                <a:ea typeface="幼圆" panose="02010509060101010101" pitchFamily="49" charset="-122"/>
              </a:rPr>
              <a:t>类</a:t>
            </a:r>
            <a:endParaRPr lang="zh-CN" altLang="en-US" b="1">
              <a:solidFill>
                <a:schemeClr val="tx1"/>
              </a:solidFill>
              <a:latin typeface="幼圆" panose="02010509060101010101" pitchFamily="49" charset="-122"/>
              <a:ea typeface="幼圆" panose="02010509060101010101" pitchFamily="49" charset="-122"/>
            </a:endParaRPr>
          </a:p>
          <a:p>
            <a:pPr algn="ctr" eaLnBrk="1" hangingPunct="1">
              <a:spcBef>
                <a:spcPct val="0"/>
              </a:spcBef>
              <a:buClrTx/>
              <a:buSzTx/>
              <a:buFontTx/>
              <a:buNone/>
            </a:pPr>
            <a:r>
              <a:rPr lang="zh-CN" altLang="en-US" b="1">
                <a:solidFill>
                  <a:schemeClr val="tx1"/>
                </a:solidFill>
                <a:latin typeface="幼圆" panose="02010509060101010101" pitchFamily="49" charset="-122"/>
                <a:ea typeface="幼圆" panose="02010509060101010101" pitchFamily="49" charset="-122"/>
              </a:rPr>
              <a:t>型</a:t>
            </a:r>
            <a:endParaRPr lang="zh-CN" altLang="en-US" b="1">
              <a:solidFill>
                <a:schemeClr val="tx1"/>
              </a:solidFill>
              <a:latin typeface="幼圆" panose="02010509060101010101" pitchFamily="49" charset="-122"/>
              <a:ea typeface="幼圆" panose="02010509060101010101" pitchFamily="49" charset="-122"/>
            </a:endParaRPr>
          </a:p>
        </p:txBody>
      </p:sp>
      <p:grpSp>
        <p:nvGrpSpPr>
          <p:cNvPr id="38038" name="Group 150"/>
          <p:cNvGrpSpPr/>
          <p:nvPr/>
        </p:nvGrpSpPr>
        <p:grpSpPr bwMode="auto">
          <a:xfrm>
            <a:off x="865188" y="2073275"/>
            <a:ext cx="649287" cy="2663825"/>
            <a:chOff x="521" y="1090"/>
            <a:chExt cx="409" cy="1678"/>
          </a:xfrm>
        </p:grpSpPr>
        <p:sp>
          <p:nvSpPr>
            <p:cNvPr id="7257" name="Line 151"/>
            <p:cNvSpPr>
              <a:spLocks noChangeShapeType="1"/>
            </p:cNvSpPr>
            <p:nvPr/>
          </p:nvSpPr>
          <p:spPr bwMode="auto">
            <a:xfrm>
              <a:off x="521" y="1681"/>
              <a:ext cx="226"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58" name="Line 152"/>
            <p:cNvSpPr>
              <a:spLocks noChangeShapeType="1"/>
            </p:cNvSpPr>
            <p:nvPr/>
          </p:nvSpPr>
          <p:spPr bwMode="auto">
            <a:xfrm>
              <a:off x="748" y="1090"/>
              <a:ext cx="0" cy="1678"/>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59" name="Line 153"/>
            <p:cNvSpPr>
              <a:spLocks noChangeShapeType="1"/>
            </p:cNvSpPr>
            <p:nvPr/>
          </p:nvSpPr>
          <p:spPr bwMode="auto">
            <a:xfrm>
              <a:off x="748" y="1090"/>
              <a:ext cx="182"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60" name="Line 154"/>
            <p:cNvSpPr>
              <a:spLocks noChangeShapeType="1"/>
            </p:cNvSpPr>
            <p:nvPr/>
          </p:nvSpPr>
          <p:spPr bwMode="auto">
            <a:xfrm>
              <a:off x="748" y="2768"/>
              <a:ext cx="136"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61" name="Line 155"/>
            <p:cNvSpPr>
              <a:spLocks noChangeShapeType="1"/>
            </p:cNvSpPr>
            <p:nvPr/>
          </p:nvSpPr>
          <p:spPr bwMode="auto">
            <a:xfrm>
              <a:off x="748" y="1679"/>
              <a:ext cx="169" cy="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8044" name="Text Box 156"/>
          <p:cNvSpPr txBox="1">
            <a:spLocks noChangeArrowheads="1"/>
          </p:cNvSpPr>
          <p:nvPr/>
        </p:nvSpPr>
        <p:spPr bwMode="auto">
          <a:xfrm>
            <a:off x="1514475" y="1755775"/>
            <a:ext cx="1368425" cy="396875"/>
          </a:xfrm>
          <a:prstGeom prst="rect">
            <a:avLst/>
          </a:prstGeom>
          <a:gradFill rotWithShape="1">
            <a:gsLst>
              <a:gs pos="0">
                <a:srgbClr val="D1F4FB"/>
              </a:gs>
              <a:gs pos="100000">
                <a:srgbClr val="96ADB8"/>
              </a:gs>
            </a:gsLst>
            <a:lin ang="18900000" scaled="1"/>
          </a:gradFill>
          <a:ln>
            <a:noFill/>
          </a:ln>
          <a:effectLst>
            <a:outerShdw dist="53882" dir="189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b="1">
                <a:solidFill>
                  <a:schemeClr val="tx1"/>
                </a:solidFill>
                <a:ea typeface="幼圆" panose="02010509060101010101" pitchFamily="49" charset="-122"/>
              </a:rPr>
              <a:t>独立方案</a:t>
            </a:r>
            <a:endParaRPr lang="zh-CN" altLang="en-US" sz="2000" b="1">
              <a:solidFill>
                <a:schemeClr val="tx1"/>
              </a:solidFill>
              <a:ea typeface="幼圆" panose="02010509060101010101" pitchFamily="49" charset="-122"/>
            </a:endParaRPr>
          </a:p>
        </p:txBody>
      </p:sp>
      <p:grpSp>
        <p:nvGrpSpPr>
          <p:cNvPr id="38045" name="Group 157"/>
          <p:cNvGrpSpPr/>
          <p:nvPr/>
        </p:nvGrpSpPr>
        <p:grpSpPr bwMode="auto">
          <a:xfrm>
            <a:off x="2954338" y="3843338"/>
            <a:ext cx="503237" cy="1800225"/>
            <a:chOff x="1837" y="2205"/>
            <a:chExt cx="317" cy="1134"/>
          </a:xfrm>
        </p:grpSpPr>
        <p:sp>
          <p:nvSpPr>
            <p:cNvPr id="7252" name="Line 158"/>
            <p:cNvSpPr>
              <a:spLocks noChangeShapeType="1"/>
            </p:cNvSpPr>
            <p:nvPr/>
          </p:nvSpPr>
          <p:spPr bwMode="auto">
            <a:xfrm>
              <a:off x="1837" y="2795"/>
              <a:ext cx="181"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53" name="Line 159"/>
            <p:cNvSpPr>
              <a:spLocks noChangeShapeType="1"/>
            </p:cNvSpPr>
            <p:nvPr/>
          </p:nvSpPr>
          <p:spPr bwMode="auto">
            <a:xfrm>
              <a:off x="2018" y="2205"/>
              <a:ext cx="136"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54" name="Line 160"/>
            <p:cNvSpPr>
              <a:spLocks noChangeShapeType="1"/>
            </p:cNvSpPr>
            <p:nvPr/>
          </p:nvSpPr>
          <p:spPr bwMode="auto">
            <a:xfrm flipH="1">
              <a:off x="2018" y="2205"/>
              <a:ext cx="0" cy="1134"/>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55" name="Line 161"/>
            <p:cNvSpPr>
              <a:spLocks noChangeShapeType="1"/>
            </p:cNvSpPr>
            <p:nvPr/>
          </p:nvSpPr>
          <p:spPr bwMode="auto">
            <a:xfrm>
              <a:off x="2018" y="2795"/>
              <a:ext cx="136"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56" name="Line 162"/>
            <p:cNvSpPr>
              <a:spLocks noChangeShapeType="1"/>
            </p:cNvSpPr>
            <p:nvPr/>
          </p:nvSpPr>
          <p:spPr bwMode="auto">
            <a:xfrm>
              <a:off x="2018" y="3339"/>
              <a:ext cx="136"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38051" name="Group 163"/>
          <p:cNvGrpSpPr/>
          <p:nvPr/>
        </p:nvGrpSpPr>
        <p:grpSpPr bwMode="auto">
          <a:xfrm>
            <a:off x="6078538" y="5356225"/>
            <a:ext cx="1563687" cy="728663"/>
            <a:chOff x="3829" y="3238"/>
            <a:chExt cx="985" cy="459"/>
          </a:xfrm>
        </p:grpSpPr>
        <p:sp>
          <p:nvSpPr>
            <p:cNvPr id="7250" name="Text Box 164"/>
            <p:cNvSpPr txBox="1">
              <a:spLocks noChangeArrowheads="1"/>
            </p:cNvSpPr>
            <p:nvPr/>
          </p:nvSpPr>
          <p:spPr bwMode="auto">
            <a:xfrm>
              <a:off x="3829" y="3238"/>
              <a:ext cx="985" cy="196"/>
            </a:xfrm>
            <a:prstGeom prst="rect">
              <a:avLst/>
            </a:prstGeom>
            <a:noFill/>
            <a:ln>
              <a:noFill/>
            </a:ln>
            <a:effectLst/>
            <a:extLst>
              <a:ext uri="{909E8E84-426E-40DD-AFC4-6F175D3DCCD1}">
                <a14:hiddenFill xmlns:a14="http://schemas.microsoft.com/office/drawing/2010/main">
                  <a:solidFill>
                    <a:srgbClr val="036D7D">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净现值法</a:t>
              </a:r>
              <a:endParaRPr lang="zh-CN" altLang="en-US" sz="1800" b="1">
                <a:solidFill>
                  <a:schemeClr val="tx1"/>
                </a:solidFill>
                <a:latin typeface="幼圆" panose="02010509060101010101" pitchFamily="49" charset="-122"/>
                <a:ea typeface="幼圆" panose="02010509060101010101" pitchFamily="49" charset="-122"/>
              </a:endParaRPr>
            </a:p>
          </p:txBody>
        </p:sp>
        <p:sp>
          <p:nvSpPr>
            <p:cNvPr id="7251" name="Text Box 165"/>
            <p:cNvSpPr txBox="1">
              <a:spLocks noChangeArrowheads="1"/>
            </p:cNvSpPr>
            <p:nvPr/>
          </p:nvSpPr>
          <p:spPr bwMode="auto">
            <a:xfrm>
              <a:off x="3839" y="3501"/>
              <a:ext cx="969" cy="196"/>
            </a:xfrm>
            <a:prstGeom prst="rect">
              <a:avLst/>
            </a:prstGeom>
            <a:noFill/>
            <a:ln>
              <a:noFill/>
            </a:ln>
            <a:effectLst/>
            <a:extLst>
              <a:ext uri="{909E8E84-426E-40DD-AFC4-6F175D3DCCD1}">
                <a14:hiddenFill xmlns:a14="http://schemas.microsoft.com/office/drawing/2010/main">
                  <a:solidFill>
                    <a:srgbClr val="036D7D">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净年值法</a:t>
              </a:r>
              <a:endParaRPr lang="zh-CN" altLang="en-US" sz="1800" b="1">
                <a:solidFill>
                  <a:schemeClr val="tx1"/>
                </a:solidFill>
                <a:latin typeface="幼圆" panose="02010509060101010101" pitchFamily="49" charset="-122"/>
                <a:ea typeface="幼圆" panose="02010509060101010101" pitchFamily="49" charset="-122"/>
              </a:endParaRPr>
            </a:p>
          </p:txBody>
        </p:sp>
      </p:grpSp>
      <p:grpSp>
        <p:nvGrpSpPr>
          <p:cNvPr id="38054" name="Group 166"/>
          <p:cNvGrpSpPr/>
          <p:nvPr/>
        </p:nvGrpSpPr>
        <p:grpSpPr bwMode="auto">
          <a:xfrm>
            <a:off x="6732588" y="1998663"/>
            <a:ext cx="2089150" cy="709612"/>
            <a:chOff x="4263" y="1082"/>
            <a:chExt cx="1316" cy="457"/>
          </a:xfrm>
        </p:grpSpPr>
        <p:sp>
          <p:nvSpPr>
            <p:cNvPr id="7248" name="Text Box 167"/>
            <p:cNvSpPr txBox="1">
              <a:spLocks noChangeArrowheads="1"/>
            </p:cNvSpPr>
            <p:nvPr/>
          </p:nvSpPr>
          <p:spPr bwMode="auto">
            <a:xfrm>
              <a:off x="4264" y="1082"/>
              <a:ext cx="1315" cy="341"/>
            </a:xfrm>
            <a:prstGeom prst="rect">
              <a:avLst/>
            </a:prstGeom>
            <a:noFill/>
            <a:ln>
              <a:noFill/>
            </a:ln>
            <a:effectLst/>
            <a:extLst>
              <a:ext uri="{909E8E84-426E-40DD-AFC4-6F175D3DCCD1}">
                <a14:hiddenFill xmlns:a14="http://schemas.microsoft.com/office/drawing/2010/main">
                  <a:solidFill>
                    <a:srgbClr val="036D7D">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净现值指数排序法</a:t>
              </a:r>
              <a:r>
                <a:rPr lang="en-US" altLang="zh-CN" sz="1800" b="1">
                  <a:solidFill>
                    <a:schemeClr val="tx1"/>
                  </a:solidFill>
                  <a:latin typeface="幼圆" panose="02010509060101010101" pitchFamily="49" charset="-122"/>
                  <a:ea typeface="幼圆" panose="02010509060101010101" pitchFamily="49" charset="-122"/>
                </a:rPr>
                <a:t>`</a:t>
              </a:r>
              <a:endParaRPr lang="en-US" altLang="zh-CN" sz="1800" b="1">
                <a:solidFill>
                  <a:schemeClr val="tx1"/>
                </a:solidFill>
                <a:latin typeface="幼圆" panose="02010509060101010101" pitchFamily="49" charset="-122"/>
                <a:ea typeface="幼圆" panose="02010509060101010101" pitchFamily="49" charset="-122"/>
              </a:endParaRPr>
            </a:p>
          </p:txBody>
        </p:sp>
        <p:sp>
          <p:nvSpPr>
            <p:cNvPr id="7249" name="Text Box 168"/>
            <p:cNvSpPr txBox="1">
              <a:spLocks noChangeArrowheads="1"/>
            </p:cNvSpPr>
            <p:nvPr/>
          </p:nvSpPr>
          <p:spPr bwMode="auto">
            <a:xfrm>
              <a:off x="4263" y="1339"/>
              <a:ext cx="1315" cy="200"/>
            </a:xfrm>
            <a:prstGeom prst="rect">
              <a:avLst/>
            </a:prstGeom>
            <a:noFill/>
            <a:ln>
              <a:noFill/>
            </a:ln>
            <a:effectLst/>
            <a:extLst>
              <a:ext uri="{909E8E84-426E-40DD-AFC4-6F175D3DCCD1}">
                <a14:hiddenFill xmlns:a14="http://schemas.microsoft.com/office/drawing/2010/main">
                  <a:solidFill>
                    <a:srgbClr val="036D7D">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互斥方案组合法</a:t>
              </a:r>
              <a:endParaRPr lang="zh-CN" altLang="en-US" sz="1800" b="1">
                <a:solidFill>
                  <a:schemeClr val="tx1"/>
                </a:solidFill>
                <a:latin typeface="幼圆" panose="02010509060101010101" pitchFamily="49" charset="-122"/>
                <a:ea typeface="幼圆" panose="02010509060101010101" pitchFamily="49" charset="-122"/>
              </a:endParaRPr>
            </a:p>
          </p:txBody>
        </p:sp>
      </p:grpSp>
      <p:sp>
        <p:nvSpPr>
          <p:cNvPr id="38057" name="Text Box 169"/>
          <p:cNvSpPr txBox="1">
            <a:spLocks noChangeArrowheads="1"/>
          </p:cNvSpPr>
          <p:nvPr/>
        </p:nvSpPr>
        <p:spPr bwMode="auto">
          <a:xfrm>
            <a:off x="3602038" y="3140075"/>
            <a:ext cx="1833562" cy="298450"/>
          </a:xfrm>
          <a:prstGeom prst="rect">
            <a:avLst/>
          </a:prstGeom>
          <a:gradFill rotWithShape="1">
            <a:gsLst>
              <a:gs pos="0">
                <a:srgbClr val="D9F3F3"/>
              </a:gs>
              <a:gs pos="100000">
                <a:srgbClr val="F2FBFB"/>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75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混合相关方案</a:t>
            </a:r>
            <a:endParaRPr lang="zh-CN" altLang="en-US" sz="1800" b="1">
              <a:solidFill>
                <a:schemeClr val="tx1"/>
              </a:solidFill>
              <a:latin typeface="幼圆" panose="02010509060101010101" pitchFamily="49" charset="-122"/>
              <a:ea typeface="幼圆" panose="02010509060101010101" pitchFamily="49" charset="-122"/>
            </a:endParaRPr>
          </a:p>
        </p:txBody>
      </p:sp>
      <p:grpSp>
        <p:nvGrpSpPr>
          <p:cNvPr id="38058" name="Group 170"/>
          <p:cNvGrpSpPr/>
          <p:nvPr/>
        </p:nvGrpSpPr>
        <p:grpSpPr bwMode="auto">
          <a:xfrm>
            <a:off x="5508625" y="2128838"/>
            <a:ext cx="1265238" cy="560387"/>
            <a:chOff x="3470" y="1092"/>
            <a:chExt cx="773" cy="353"/>
          </a:xfrm>
        </p:grpSpPr>
        <p:sp>
          <p:nvSpPr>
            <p:cNvPr id="7242" name="Line 171"/>
            <p:cNvSpPr>
              <a:spLocks noChangeShapeType="1"/>
            </p:cNvSpPr>
            <p:nvPr/>
          </p:nvSpPr>
          <p:spPr bwMode="auto">
            <a:xfrm>
              <a:off x="3470" y="1273"/>
              <a:ext cx="590" cy="1"/>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7243" name="Group 172"/>
            <p:cNvGrpSpPr/>
            <p:nvPr/>
          </p:nvGrpSpPr>
          <p:grpSpPr bwMode="auto">
            <a:xfrm>
              <a:off x="3560" y="1092"/>
              <a:ext cx="683" cy="353"/>
              <a:chOff x="3560" y="1092"/>
              <a:chExt cx="683" cy="353"/>
            </a:xfrm>
          </p:grpSpPr>
          <p:sp>
            <p:nvSpPr>
              <p:cNvPr id="7244" name="Line 173"/>
              <p:cNvSpPr>
                <a:spLocks noChangeShapeType="1"/>
              </p:cNvSpPr>
              <p:nvPr/>
            </p:nvSpPr>
            <p:spPr bwMode="auto">
              <a:xfrm flipH="1">
                <a:off x="4059" y="1092"/>
                <a:ext cx="2" cy="297"/>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45" name="Line 174"/>
              <p:cNvSpPr>
                <a:spLocks noChangeShapeType="1"/>
              </p:cNvSpPr>
              <p:nvPr/>
            </p:nvSpPr>
            <p:spPr bwMode="auto">
              <a:xfrm flipV="1">
                <a:off x="4061" y="1092"/>
                <a:ext cx="182"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46" name="Line 175"/>
              <p:cNvSpPr>
                <a:spLocks noChangeShapeType="1"/>
              </p:cNvSpPr>
              <p:nvPr/>
            </p:nvSpPr>
            <p:spPr bwMode="auto">
              <a:xfrm>
                <a:off x="4059" y="1389"/>
                <a:ext cx="182"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47" name="Text Box 176"/>
              <p:cNvSpPr txBox="1">
                <a:spLocks noChangeArrowheads="1"/>
              </p:cNvSpPr>
              <p:nvPr/>
            </p:nvSpPr>
            <p:spPr bwMode="auto">
              <a:xfrm>
                <a:off x="3560" y="1092"/>
                <a:ext cx="422" cy="353"/>
              </a:xfrm>
              <a:prstGeom prst="rect">
                <a:avLst/>
              </a:prstGeom>
              <a:noFill/>
              <a:ln>
                <a:noFill/>
              </a:ln>
              <a:effectLst/>
              <a:extLst>
                <a:ext uri="{909E8E84-426E-40DD-AFC4-6F175D3DCCD1}">
                  <a14:hiddenFill xmlns:a14="http://schemas.microsoft.com/office/drawing/2010/main">
                    <a:gradFill rotWithShape="1">
                      <a:gsLst>
                        <a:gs pos="0">
                          <a:srgbClr val="764776"/>
                        </a:gs>
                        <a:gs pos="100000">
                          <a:srgbClr val="FF99FF">
                            <a:alpha val="29999"/>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60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评价</a:t>
                </a:r>
                <a:endParaRPr lang="zh-CN" altLang="en-US" sz="1800" b="1">
                  <a:solidFill>
                    <a:schemeClr val="tx1"/>
                  </a:solidFill>
                  <a:latin typeface="幼圆" panose="02010509060101010101" pitchFamily="49" charset="-122"/>
                  <a:ea typeface="幼圆" panose="02010509060101010101" pitchFamily="49" charset="-122"/>
                </a:endParaRPr>
              </a:p>
              <a:p>
                <a:pPr algn="just" eaLnBrk="1" hangingPunct="1">
                  <a:lnSpc>
                    <a:spcPct val="60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方法</a:t>
                </a:r>
                <a:endParaRPr lang="zh-CN" altLang="en-US" sz="1800" b="1">
                  <a:solidFill>
                    <a:schemeClr val="tx1"/>
                  </a:solidFill>
                  <a:latin typeface="幼圆" panose="02010509060101010101" pitchFamily="49" charset="-122"/>
                  <a:ea typeface="幼圆" panose="02010509060101010101" pitchFamily="49" charset="-122"/>
                </a:endParaRPr>
              </a:p>
            </p:txBody>
          </p:sp>
        </p:grpSp>
      </p:grpSp>
      <p:grpSp>
        <p:nvGrpSpPr>
          <p:cNvPr id="38065" name="Group 177"/>
          <p:cNvGrpSpPr/>
          <p:nvPr/>
        </p:nvGrpSpPr>
        <p:grpSpPr bwMode="auto">
          <a:xfrm>
            <a:off x="4897438" y="3700463"/>
            <a:ext cx="1152525" cy="577850"/>
            <a:chOff x="3016" y="2251"/>
            <a:chExt cx="726" cy="364"/>
          </a:xfrm>
        </p:grpSpPr>
        <p:grpSp>
          <p:nvGrpSpPr>
            <p:cNvPr id="7234" name="Group 178"/>
            <p:cNvGrpSpPr/>
            <p:nvPr/>
          </p:nvGrpSpPr>
          <p:grpSpPr bwMode="auto">
            <a:xfrm>
              <a:off x="3016" y="2251"/>
              <a:ext cx="726" cy="364"/>
              <a:chOff x="3016" y="2251"/>
              <a:chExt cx="726" cy="364"/>
            </a:xfrm>
          </p:grpSpPr>
          <p:sp>
            <p:nvSpPr>
              <p:cNvPr id="7236" name="Line 179"/>
              <p:cNvSpPr>
                <a:spLocks noChangeShapeType="1"/>
              </p:cNvSpPr>
              <p:nvPr/>
            </p:nvSpPr>
            <p:spPr bwMode="auto">
              <a:xfrm>
                <a:off x="3016" y="2432"/>
                <a:ext cx="590"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7237" name="Group 180"/>
              <p:cNvGrpSpPr/>
              <p:nvPr/>
            </p:nvGrpSpPr>
            <p:grpSpPr bwMode="auto">
              <a:xfrm>
                <a:off x="3606" y="2251"/>
                <a:ext cx="136" cy="364"/>
                <a:chOff x="3198" y="2251"/>
                <a:chExt cx="136" cy="364"/>
              </a:xfrm>
            </p:grpSpPr>
            <p:sp>
              <p:nvSpPr>
                <p:cNvPr id="7238" name="Line 181"/>
                <p:cNvSpPr>
                  <a:spLocks noChangeShapeType="1"/>
                </p:cNvSpPr>
                <p:nvPr/>
              </p:nvSpPr>
              <p:spPr bwMode="auto">
                <a:xfrm>
                  <a:off x="3198" y="2251"/>
                  <a:ext cx="136"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39" name="Line 182"/>
                <p:cNvSpPr>
                  <a:spLocks noChangeShapeType="1"/>
                </p:cNvSpPr>
                <p:nvPr/>
              </p:nvSpPr>
              <p:spPr bwMode="auto">
                <a:xfrm flipH="1">
                  <a:off x="3198" y="2251"/>
                  <a:ext cx="0" cy="364"/>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40" name="Line 183"/>
                <p:cNvSpPr>
                  <a:spLocks noChangeShapeType="1"/>
                </p:cNvSpPr>
                <p:nvPr/>
              </p:nvSpPr>
              <p:spPr bwMode="auto">
                <a:xfrm>
                  <a:off x="3198" y="2432"/>
                  <a:ext cx="136"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41" name="Line 184"/>
                <p:cNvSpPr>
                  <a:spLocks noChangeShapeType="1"/>
                </p:cNvSpPr>
                <p:nvPr/>
              </p:nvSpPr>
              <p:spPr bwMode="auto">
                <a:xfrm flipV="1">
                  <a:off x="3198" y="2614"/>
                  <a:ext cx="136"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7235" name="Text Box 185"/>
            <p:cNvSpPr txBox="1">
              <a:spLocks noChangeArrowheads="1"/>
            </p:cNvSpPr>
            <p:nvPr/>
          </p:nvSpPr>
          <p:spPr bwMode="auto">
            <a:xfrm>
              <a:off x="3107" y="2251"/>
              <a:ext cx="422" cy="353"/>
            </a:xfrm>
            <a:prstGeom prst="rect">
              <a:avLst/>
            </a:prstGeom>
            <a:noFill/>
            <a:ln>
              <a:noFill/>
            </a:ln>
            <a:effectLst/>
            <a:extLst>
              <a:ext uri="{909E8E84-426E-40DD-AFC4-6F175D3DCCD1}">
                <a14:hiddenFill xmlns:a14="http://schemas.microsoft.com/office/drawing/2010/main">
                  <a:gradFill rotWithShape="1">
                    <a:gsLst>
                      <a:gs pos="0">
                        <a:srgbClr val="764776"/>
                      </a:gs>
                      <a:gs pos="100000">
                        <a:srgbClr val="FF99FF">
                          <a:alpha val="15999"/>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60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评价</a:t>
              </a:r>
              <a:endParaRPr lang="zh-CN" altLang="en-US" sz="1800" b="1">
                <a:solidFill>
                  <a:schemeClr val="tx1"/>
                </a:solidFill>
                <a:latin typeface="幼圆" panose="02010509060101010101" pitchFamily="49" charset="-122"/>
                <a:ea typeface="幼圆" panose="02010509060101010101" pitchFamily="49" charset="-122"/>
              </a:endParaRPr>
            </a:p>
            <a:p>
              <a:pPr algn="just" eaLnBrk="1" hangingPunct="1">
                <a:lnSpc>
                  <a:spcPct val="60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方法</a:t>
              </a:r>
              <a:endParaRPr lang="zh-CN" altLang="en-US" sz="1800" b="1">
                <a:solidFill>
                  <a:schemeClr val="tx1"/>
                </a:solidFill>
                <a:latin typeface="幼圆" panose="02010509060101010101" pitchFamily="49" charset="-122"/>
                <a:ea typeface="幼圆" panose="02010509060101010101" pitchFamily="49" charset="-122"/>
              </a:endParaRPr>
            </a:p>
          </p:txBody>
        </p:sp>
      </p:grpSp>
      <p:grpSp>
        <p:nvGrpSpPr>
          <p:cNvPr id="38074" name="Group 186"/>
          <p:cNvGrpSpPr/>
          <p:nvPr/>
        </p:nvGrpSpPr>
        <p:grpSpPr bwMode="auto">
          <a:xfrm>
            <a:off x="4897438" y="4564063"/>
            <a:ext cx="1096962" cy="560387"/>
            <a:chOff x="3061" y="2795"/>
            <a:chExt cx="691" cy="353"/>
          </a:xfrm>
        </p:grpSpPr>
        <p:grpSp>
          <p:nvGrpSpPr>
            <p:cNvPr id="7227" name="Group 187"/>
            <p:cNvGrpSpPr/>
            <p:nvPr/>
          </p:nvGrpSpPr>
          <p:grpSpPr bwMode="auto">
            <a:xfrm>
              <a:off x="3061" y="2840"/>
              <a:ext cx="691" cy="280"/>
              <a:chOff x="3061" y="2840"/>
              <a:chExt cx="691" cy="280"/>
            </a:xfrm>
          </p:grpSpPr>
          <p:sp>
            <p:nvSpPr>
              <p:cNvPr id="7229" name="Line 188"/>
              <p:cNvSpPr>
                <a:spLocks noChangeShapeType="1"/>
              </p:cNvSpPr>
              <p:nvPr/>
            </p:nvSpPr>
            <p:spPr bwMode="auto">
              <a:xfrm>
                <a:off x="3061" y="2976"/>
                <a:ext cx="545" cy="7"/>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7230" name="Group 189"/>
              <p:cNvGrpSpPr/>
              <p:nvPr/>
            </p:nvGrpSpPr>
            <p:grpSpPr bwMode="auto">
              <a:xfrm>
                <a:off x="3606" y="2840"/>
                <a:ext cx="146" cy="280"/>
                <a:chOff x="3214" y="2833"/>
                <a:chExt cx="146" cy="280"/>
              </a:xfrm>
            </p:grpSpPr>
            <p:sp>
              <p:nvSpPr>
                <p:cNvPr id="7231" name="Line 190"/>
                <p:cNvSpPr>
                  <a:spLocks noChangeShapeType="1"/>
                </p:cNvSpPr>
                <p:nvPr/>
              </p:nvSpPr>
              <p:spPr bwMode="auto">
                <a:xfrm>
                  <a:off x="3216" y="3113"/>
                  <a:ext cx="136"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32" name="Line 191"/>
                <p:cNvSpPr>
                  <a:spLocks noChangeShapeType="1"/>
                </p:cNvSpPr>
                <p:nvPr/>
              </p:nvSpPr>
              <p:spPr bwMode="auto">
                <a:xfrm>
                  <a:off x="3214" y="2833"/>
                  <a:ext cx="1" cy="28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33" name="Line 192"/>
                <p:cNvSpPr>
                  <a:spLocks noChangeShapeType="1"/>
                </p:cNvSpPr>
                <p:nvPr/>
              </p:nvSpPr>
              <p:spPr bwMode="auto">
                <a:xfrm>
                  <a:off x="3224" y="2841"/>
                  <a:ext cx="136"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7228" name="Text Box 193"/>
            <p:cNvSpPr txBox="1">
              <a:spLocks noChangeArrowheads="1"/>
            </p:cNvSpPr>
            <p:nvPr/>
          </p:nvSpPr>
          <p:spPr bwMode="auto">
            <a:xfrm>
              <a:off x="3107" y="2795"/>
              <a:ext cx="422" cy="353"/>
            </a:xfrm>
            <a:prstGeom prst="rect">
              <a:avLst/>
            </a:prstGeom>
            <a:noFill/>
            <a:ln>
              <a:noFill/>
            </a:ln>
            <a:effectLst/>
            <a:extLst>
              <a:ext uri="{909E8E84-426E-40DD-AFC4-6F175D3DCCD1}">
                <a14:hiddenFill xmlns:a14="http://schemas.microsoft.com/office/drawing/2010/main">
                  <a:gradFill rotWithShape="1">
                    <a:gsLst>
                      <a:gs pos="0">
                        <a:srgbClr val="764776"/>
                      </a:gs>
                      <a:gs pos="100000">
                        <a:srgbClr val="FF99FF">
                          <a:alpha val="15999"/>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60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评价</a:t>
              </a:r>
              <a:endParaRPr lang="zh-CN" altLang="en-US" sz="1800" b="1">
                <a:solidFill>
                  <a:schemeClr val="tx1"/>
                </a:solidFill>
                <a:latin typeface="幼圆" panose="02010509060101010101" pitchFamily="49" charset="-122"/>
                <a:ea typeface="幼圆" panose="02010509060101010101" pitchFamily="49" charset="-122"/>
              </a:endParaRPr>
            </a:p>
            <a:p>
              <a:pPr algn="just" eaLnBrk="1" hangingPunct="1">
                <a:lnSpc>
                  <a:spcPct val="60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方法</a:t>
              </a:r>
              <a:endParaRPr lang="zh-CN" altLang="en-US" sz="1800" b="1">
                <a:solidFill>
                  <a:schemeClr val="tx1"/>
                </a:solidFill>
                <a:latin typeface="幼圆" panose="02010509060101010101" pitchFamily="49" charset="-122"/>
                <a:ea typeface="幼圆" panose="02010509060101010101" pitchFamily="49" charset="-122"/>
              </a:endParaRPr>
            </a:p>
          </p:txBody>
        </p:sp>
      </p:grpSp>
      <p:grpSp>
        <p:nvGrpSpPr>
          <p:cNvPr id="38082" name="Group 194"/>
          <p:cNvGrpSpPr/>
          <p:nvPr/>
        </p:nvGrpSpPr>
        <p:grpSpPr bwMode="auto">
          <a:xfrm>
            <a:off x="4897438" y="5356225"/>
            <a:ext cx="1216025" cy="560388"/>
            <a:chOff x="3021" y="3339"/>
            <a:chExt cx="766" cy="353"/>
          </a:xfrm>
        </p:grpSpPr>
        <p:sp>
          <p:nvSpPr>
            <p:cNvPr id="7221" name="Text Box 195"/>
            <p:cNvSpPr txBox="1">
              <a:spLocks noChangeArrowheads="1"/>
            </p:cNvSpPr>
            <p:nvPr/>
          </p:nvSpPr>
          <p:spPr bwMode="auto">
            <a:xfrm>
              <a:off x="3101" y="3339"/>
              <a:ext cx="422" cy="353"/>
            </a:xfrm>
            <a:prstGeom prst="rect">
              <a:avLst/>
            </a:prstGeom>
            <a:noFill/>
            <a:ln>
              <a:noFill/>
            </a:ln>
            <a:effectLst/>
            <a:extLst>
              <a:ext uri="{909E8E84-426E-40DD-AFC4-6F175D3DCCD1}">
                <a14:hiddenFill xmlns:a14="http://schemas.microsoft.com/office/drawing/2010/main">
                  <a:gradFill rotWithShape="1">
                    <a:gsLst>
                      <a:gs pos="0">
                        <a:srgbClr val="764776"/>
                      </a:gs>
                      <a:gs pos="100000">
                        <a:srgbClr val="FF99FF">
                          <a:alpha val="15999"/>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60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评价</a:t>
              </a:r>
              <a:endParaRPr lang="zh-CN" altLang="en-US" sz="1800" b="1">
                <a:solidFill>
                  <a:schemeClr val="tx1"/>
                </a:solidFill>
                <a:latin typeface="幼圆" panose="02010509060101010101" pitchFamily="49" charset="-122"/>
                <a:ea typeface="幼圆" panose="02010509060101010101" pitchFamily="49" charset="-122"/>
              </a:endParaRPr>
            </a:p>
            <a:p>
              <a:pPr algn="just" eaLnBrk="1" hangingPunct="1">
                <a:lnSpc>
                  <a:spcPct val="60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方法</a:t>
              </a:r>
              <a:endParaRPr lang="zh-CN" altLang="en-US" sz="1800" b="1">
                <a:solidFill>
                  <a:schemeClr val="tx1"/>
                </a:solidFill>
                <a:latin typeface="幼圆" panose="02010509060101010101" pitchFamily="49" charset="-122"/>
                <a:ea typeface="幼圆" panose="02010509060101010101" pitchFamily="49" charset="-122"/>
              </a:endParaRPr>
            </a:p>
          </p:txBody>
        </p:sp>
        <p:grpSp>
          <p:nvGrpSpPr>
            <p:cNvPr id="7222" name="Group 196"/>
            <p:cNvGrpSpPr/>
            <p:nvPr/>
          </p:nvGrpSpPr>
          <p:grpSpPr bwMode="auto">
            <a:xfrm>
              <a:off x="3021" y="3385"/>
              <a:ext cx="766" cy="280"/>
              <a:chOff x="3021" y="3385"/>
              <a:chExt cx="766" cy="280"/>
            </a:xfrm>
          </p:grpSpPr>
          <p:sp>
            <p:nvSpPr>
              <p:cNvPr id="7223" name="Line 197"/>
              <p:cNvSpPr>
                <a:spLocks noChangeShapeType="1"/>
              </p:cNvSpPr>
              <p:nvPr/>
            </p:nvSpPr>
            <p:spPr bwMode="auto">
              <a:xfrm>
                <a:off x="3021" y="3513"/>
                <a:ext cx="598" cy="8"/>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24" name="Line 198"/>
              <p:cNvSpPr>
                <a:spLocks noChangeShapeType="1"/>
              </p:cNvSpPr>
              <p:nvPr/>
            </p:nvSpPr>
            <p:spPr bwMode="auto">
              <a:xfrm>
                <a:off x="3606" y="3385"/>
                <a:ext cx="1" cy="28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25" name="Line 199"/>
              <p:cNvSpPr>
                <a:spLocks noChangeShapeType="1"/>
              </p:cNvSpPr>
              <p:nvPr/>
            </p:nvSpPr>
            <p:spPr bwMode="auto">
              <a:xfrm>
                <a:off x="3616" y="3393"/>
                <a:ext cx="136"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26" name="Line 200"/>
              <p:cNvSpPr>
                <a:spLocks noChangeShapeType="1"/>
              </p:cNvSpPr>
              <p:nvPr/>
            </p:nvSpPr>
            <p:spPr bwMode="auto">
              <a:xfrm>
                <a:off x="3606" y="3657"/>
                <a:ext cx="181"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nvGrpSpPr>
          <p:cNvPr id="38089" name="Group 201"/>
          <p:cNvGrpSpPr/>
          <p:nvPr/>
        </p:nvGrpSpPr>
        <p:grpSpPr bwMode="auto">
          <a:xfrm>
            <a:off x="4140200" y="1223963"/>
            <a:ext cx="1584325" cy="987425"/>
            <a:chOff x="2586" y="635"/>
            <a:chExt cx="1007" cy="622"/>
          </a:xfrm>
        </p:grpSpPr>
        <p:sp>
          <p:nvSpPr>
            <p:cNvPr id="7218" name="Text Box 202"/>
            <p:cNvSpPr txBox="1">
              <a:spLocks noChangeArrowheads="1"/>
            </p:cNvSpPr>
            <p:nvPr/>
          </p:nvSpPr>
          <p:spPr bwMode="auto">
            <a:xfrm>
              <a:off x="2586" y="635"/>
              <a:ext cx="998" cy="196"/>
            </a:xfrm>
            <a:prstGeom prst="rect">
              <a:avLst/>
            </a:prstGeom>
            <a:noFill/>
            <a:ln>
              <a:noFill/>
            </a:ln>
            <a:effectLst/>
            <a:extLst>
              <a:ext uri="{909E8E84-426E-40DD-AFC4-6F175D3DCCD1}">
                <a14:hiddenFill xmlns:a14="http://schemas.microsoft.com/office/drawing/2010/main">
                  <a:solidFill>
                    <a:srgbClr val="036D7D">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净现值法</a:t>
              </a:r>
              <a:endParaRPr lang="zh-CN" altLang="en-US" sz="1800" b="1">
                <a:solidFill>
                  <a:schemeClr val="tx1"/>
                </a:solidFill>
                <a:latin typeface="幼圆" panose="02010509060101010101" pitchFamily="49" charset="-122"/>
                <a:ea typeface="幼圆" panose="02010509060101010101" pitchFamily="49" charset="-122"/>
              </a:endParaRPr>
            </a:p>
          </p:txBody>
        </p:sp>
        <p:sp>
          <p:nvSpPr>
            <p:cNvPr id="7219" name="Text Box 203"/>
            <p:cNvSpPr txBox="1">
              <a:spLocks noChangeArrowheads="1"/>
            </p:cNvSpPr>
            <p:nvPr/>
          </p:nvSpPr>
          <p:spPr bwMode="auto">
            <a:xfrm>
              <a:off x="2586" y="844"/>
              <a:ext cx="1007" cy="196"/>
            </a:xfrm>
            <a:prstGeom prst="rect">
              <a:avLst/>
            </a:prstGeom>
            <a:noFill/>
            <a:ln>
              <a:noFill/>
            </a:ln>
            <a:effectLst/>
            <a:extLst>
              <a:ext uri="{909E8E84-426E-40DD-AFC4-6F175D3DCCD1}">
                <a14:hiddenFill xmlns:a14="http://schemas.microsoft.com/office/drawing/2010/main">
                  <a:solidFill>
                    <a:srgbClr val="036D7D">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净年值法</a:t>
              </a:r>
              <a:endParaRPr lang="zh-CN" altLang="en-US" sz="1800" b="1">
                <a:solidFill>
                  <a:schemeClr val="tx1"/>
                </a:solidFill>
                <a:latin typeface="幼圆" panose="02010509060101010101" pitchFamily="49" charset="-122"/>
                <a:ea typeface="幼圆" panose="02010509060101010101" pitchFamily="49" charset="-122"/>
              </a:endParaRPr>
            </a:p>
          </p:txBody>
        </p:sp>
        <p:sp>
          <p:nvSpPr>
            <p:cNvPr id="7220" name="Text Box 204"/>
            <p:cNvSpPr txBox="1">
              <a:spLocks noChangeArrowheads="1"/>
            </p:cNvSpPr>
            <p:nvPr/>
          </p:nvSpPr>
          <p:spPr bwMode="auto">
            <a:xfrm>
              <a:off x="2586" y="1061"/>
              <a:ext cx="998" cy="196"/>
            </a:xfrm>
            <a:prstGeom prst="rect">
              <a:avLst/>
            </a:prstGeom>
            <a:noFill/>
            <a:ln>
              <a:noFill/>
            </a:ln>
            <a:effectLst/>
            <a:extLst>
              <a:ext uri="{909E8E84-426E-40DD-AFC4-6F175D3DCCD1}">
                <a14:hiddenFill xmlns:a14="http://schemas.microsoft.com/office/drawing/2010/main">
                  <a:solidFill>
                    <a:srgbClr val="036D7D">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内部收益率法</a:t>
              </a:r>
              <a:endParaRPr lang="zh-CN" altLang="en-US" sz="1800" b="1">
                <a:solidFill>
                  <a:schemeClr val="tx1"/>
                </a:solidFill>
                <a:latin typeface="幼圆" panose="02010509060101010101" pitchFamily="49" charset="-122"/>
                <a:ea typeface="幼圆" panose="02010509060101010101" pitchFamily="49" charset="-122"/>
              </a:endParaRPr>
            </a:p>
          </p:txBody>
        </p:sp>
      </p:grpSp>
      <p:grpSp>
        <p:nvGrpSpPr>
          <p:cNvPr id="38093" name="Group 205"/>
          <p:cNvGrpSpPr/>
          <p:nvPr/>
        </p:nvGrpSpPr>
        <p:grpSpPr bwMode="auto">
          <a:xfrm>
            <a:off x="2897188" y="1406525"/>
            <a:ext cx="1177925" cy="720725"/>
            <a:chOff x="1801" y="670"/>
            <a:chExt cx="742" cy="454"/>
          </a:xfrm>
        </p:grpSpPr>
        <p:sp>
          <p:nvSpPr>
            <p:cNvPr id="7211" name="Line 206"/>
            <p:cNvSpPr>
              <a:spLocks noChangeShapeType="1"/>
            </p:cNvSpPr>
            <p:nvPr/>
          </p:nvSpPr>
          <p:spPr bwMode="auto">
            <a:xfrm>
              <a:off x="1801" y="936"/>
              <a:ext cx="590"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7212" name="Group 207"/>
            <p:cNvGrpSpPr/>
            <p:nvPr/>
          </p:nvGrpSpPr>
          <p:grpSpPr bwMode="auto">
            <a:xfrm>
              <a:off x="1908" y="670"/>
              <a:ext cx="635" cy="454"/>
              <a:chOff x="1928" y="663"/>
              <a:chExt cx="635" cy="454"/>
            </a:xfrm>
          </p:grpSpPr>
          <p:sp>
            <p:nvSpPr>
              <p:cNvPr id="7213" name="Line 208"/>
              <p:cNvSpPr>
                <a:spLocks noChangeShapeType="1"/>
              </p:cNvSpPr>
              <p:nvPr/>
            </p:nvSpPr>
            <p:spPr bwMode="auto">
              <a:xfrm>
                <a:off x="2418" y="683"/>
                <a:ext cx="136"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14" name="Line 209"/>
              <p:cNvSpPr>
                <a:spLocks noChangeShapeType="1"/>
              </p:cNvSpPr>
              <p:nvPr/>
            </p:nvSpPr>
            <p:spPr bwMode="auto">
              <a:xfrm>
                <a:off x="2427" y="882"/>
                <a:ext cx="136"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15" name="Line 210"/>
              <p:cNvSpPr>
                <a:spLocks noChangeShapeType="1"/>
              </p:cNvSpPr>
              <p:nvPr/>
            </p:nvSpPr>
            <p:spPr bwMode="auto">
              <a:xfrm flipV="1">
                <a:off x="2427" y="1109"/>
                <a:ext cx="136"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16" name="Text Box 211"/>
              <p:cNvSpPr txBox="1">
                <a:spLocks noChangeArrowheads="1"/>
              </p:cNvSpPr>
              <p:nvPr/>
            </p:nvSpPr>
            <p:spPr bwMode="auto">
              <a:xfrm>
                <a:off x="1928" y="764"/>
                <a:ext cx="422" cy="353"/>
              </a:xfrm>
              <a:prstGeom prst="rect">
                <a:avLst/>
              </a:prstGeom>
              <a:noFill/>
              <a:ln>
                <a:noFill/>
              </a:ln>
              <a:effectLst/>
              <a:extLst>
                <a:ext uri="{909E8E84-426E-40DD-AFC4-6F175D3DCCD1}">
                  <a14:hiddenFill xmlns:a14="http://schemas.microsoft.com/office/drawing/2010/main">
                    <a:gradFill rotWithShape="1">
                      <a:gsLst>
                        <a:gs pos="0">
                          <a:srgbClr val="764776"/>
                        </a:gs>
                        <a:gs pos="100000">
                          <a:srgbClr val="FF99FF">
                            <a:alpha val="15999"/>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60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评价</a:t>
                </a:r>
                <a:endParaRPr lang="zh-CN" altLang="en-US" sz="1800" b="1">
                  <a:solidFill>
                    <a:schemeClr val="tx1"/>
                  </a:solidFill>
                  <a:latin typeface="幼圆" panose="02010509060101010101" pitchFamily="49" charset="-122"/>
                  <a:ea typeface="幼圆" panose="02010509060101010101" pitchFamily="49" charset="-122"/>
                </a:endParaRPr>
              </a:p>
              <a:p>
                <a:pPr algn="just" eaLnBrk="1" hangingPunct="1">
                  <a:lnSpc>
                    <a:spcPct val="60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方法</a:t>
                </a:r>
                <a:endParaRPr lang="zh-CN" altLang="en-US" sz="1800" b="1">
                  <a:solidFill>
                    <a:schemeClr val="tx1"/>
                  </a:solidFill>
                  <a:latin typeface="幼圆" panose="02010509060101010101" pitchFamily="49" charset="-122"/>
                  <a:ea typeface="幼圆" panose="02010509060101010101" pitchFamily="49" charset="-122"/>
                </a:endParaRPr>
              </a:p>
            </p:txBody>
          </p:sp>
          <p:sp>
            <p:nvSpPr>
              <p:cNvPr id="7217" name="Line 212"/>
              <p:cNvSpPr>
                <a:spLocks noChangeShapeType="1"/>
              </p:cNvSpPr>
              <p:nvPr/>
            </p:nvSpPr>
            <p:spPr bwMode="auto">
              <a:xfrm>
                <a:off x="2426" y="663"/>
                <a:ext cx="0" cy="454"/>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nvGrpSpPr>
          <p:cNvPr id="38101" name="Group 213"/>
          <p:cNvGrpSpPr/>
          <p:nvPr/>
        </p:nvGrpSpPr>
        <p:grpSpPr bwMode="auto">
          <a:xfrm>
            <a:off x="5435600" y="2806700"/>
            <a:ext cx="1327150" cy="560388"/>
            <a:chOff x="3021" y="3339"/>
            <a:chExt cx="766" cy="353"/>
          </a:xfrm>
        </p:grpSpPr>
        <p:sp>
          <p:nvSpPr>
            <p:cNvPr id="7205" name="Text Box 214"/>
            <p:cNvSpPr txBox="1">
              <a:spLocks noChangeArrowheads="1"/>
            </p:cNvSpPr>
            <p:nvPr/>
          </p:nvSpPr>
          <p:spPr bwMode="auto">
            <a:xfrm>
              <a:off x="3101" y="3339"/>
              <a:ext cx="422" cy="353"/>
            </a:xfrm>
            <a:prstGeom prst="rect">
              <a:avLst/>
            </a:prstGeom>
            <a:noFill/>
            <a:ln>
              <a:noFill/>
            </a:ln>
            <a:effectLst/>
            <a:extLst>
              <a:ext uri="{909E8E84-426E-40DD-AFC4-6F175D3DCCD1}">
                <a14:hiddenFill xmlns:a14="http://schemas.microsoft.com/office/drawing/2010/main">
                  <a:gradFill rotWithShape="1">
                    <a:gsLst>
                      <a:gs pos="0">
                        <a:srgbClr val="764776"/>
                      </a:gs>
                      <a:gs pos="100000">
                        <a:srgbClr val="FF99FF">
                          <a:alpha val="15999"/>
                        </a:srgbClr>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60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评价</a:t>
              </a:r>
              <a:endParaRPr lang="zh-CN" altLang="en-US" sz="1800" b="1">
                <a:solidFill>
                  <a:schemeClr val="tx1"/>
                </a:solidFill>
                <a:latin typeface="幼圆" panose="02010509060101010101" pitchFamily="49" charset="-122"/>
                <a:ea typeface="幼圆" panose="02010509060101010101" pitchFamily="49" charset="-122"/>
              </a:endParaRPr>
            </a:p>
            <a:p>
              <a:pPr algn="just" eaLnBrk="1" hangingPunct="1">
                <a:lnSpc>
                  <a:spcPct val="60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方法</a:t>
              </a:r>
              <a:endParaRPr lang="zh-CN" altLang="en-US" sz="1800" b="1">
                <a:solidFill>
                  <a:schemeClr val="tx1"/>
                </a:solidFill>
                <a:latin typeface="幼圆" panose="02010509060101010101" pitchFamily="49" charset="-122"/>
                <a:ea typeface="幼圆" panose="02010509060101010101" pitchFamily="49" charset="-122"/>
              </a:endParaRPr>
            </a:p>
          </p:txBody>
        </p:sp>
        <p:grpSp>
          <p:nvGrpSpPr>
            <p:cNvPr id="7206" name="Group 215"/>
            <p:cNvGrpSpPr/>
            <p:nvPr/>
          </p:nvGrpSpPr>
          <p:grpSpPr bwMode="auto">
            <a:xfrm>
              <a:off x="3021" y="3385"/>
              <a:ext cx="766" cy="280"/>
              <a:chOff x="3021" y="3385"/>
              <a:chExt cx="766" cy="280"/>
            </a:xfrm>
          </p:grpSpPr>
          <p:sp>
            <p:nvSpPr>
              <p:cNvPr id="7207" name="Line 216"/>
              <p:cNvSpPr>
                <a:spLocks noChangeShapeType="1"/>
              </p:cNvSpPr>
              <p:nvPr/>
            </p:nvSpPr>
            <p:spPr bwMode="auto">
              <a:xfrm>
                <a:off x="3021" y="3513"/>
                <a:ext cx="598" cy="8"/>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08" name="Line 217"/>
              <p:cNvSpPr>
                <a:spLocks noChangeShapeType="1"/>
              </p:cNvSpPr>
              <p:nvPr/>
            </p:nvSpPr>
            <p:spPr bwMode="auto">
              <a:xfrm>
                <a:off x="3606" y="3385"/>
                <a:ext cx="1" cy="28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09" name="Line 218"/>
              <p:cNvSpPr>
                <a:spLocks noChangeShapeType="1"/>
              </p:cNvSpPr>
              <p:nvPr/>
            </p:nvSpPr>
            <p:spPr bwMode="auto">
              <a:xfrm>
                <a:off x="3616" y="3393"/>
                <a:ext cx="136"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210" name="Line 219"/>
              <p:cNvSpPr>
                <a:spLocks noChangeShapeType="1"/>
              </p:cNvSpPr>
              <p:nvPr/>
            </p:nvSpPr>
            <p:spPr bwMode="auto">
              <a:xfrm>
                <a:off x="3606" y="3657"/>
                <a:ext cx="181"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nvGrpSpPr>
          <p:cNvPr id="38108" name="Group 220"/>
          <p:cNvGrpSpPr/>
          <p:nvPr/>
        </p:nvGrpSpPr>
        <p:grpSpPr bwMode="auto">
          <a:xfrm>
            <a:off x="6742113" y="2735263"/>
            <a:ext cx="1566862" cy="703262"/>
            <a:chOff x="4247" y="1587"/>
            <a:chExt cx="987" cy="456"/>
          </a:xfrm>
        </p:grpSpPr>
        <p:sp>
          <p:nvSpPr>
            <p:cNvPr id="7203" name="Text Box 221"/>
            <p:cNvSpPr txBox="1">
              <a:spLocks noChangeArrowheads="1"/>
            </p:cNvSpPr>
            <p:nvPr/>
          </p:nvSpPr>
          <p:spPr bwMode="auto">
            <a:xfrm>
              <a:off x="4247" y="1587"/>
              <a:ext cx="985" cy="202"/>
            </a:xfrm>
            <a:prstGeom prst="rect">
              <a:avLst/>
            </a:prstGeom>
            <a:noFill/>
            <a:ln>
              <a:noFill/>
            </a:ln>
            <a:effectLst/>
            <a:extLst>
              <a:ext uri="{909E8E84-426E-40DD-AFC4-6F175D3DCCD1}">
                <a14:hiddenFill xmlns:a14="http://schemas.microsoft.com/office/drawing/2010/main">
                  <a:solidFill>
                    <a:srgbClr val="036D7D">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净现值法</a:t>
              </a:r>
              <a:endParaRPr lang="zh-CN" altLang="en-US" sz="1800" b="1">
                <a:solidFill>
                  <a:schemeClr val="tx1"/>
                </a:solidFill>
                <a:latin typeface="幼圆" panose="02010509060101010101" pitchFamily="49" charset="-122"/>
                <a:ea typeface="幼圆" panose="02010509060101010101" pitchFamily="49" charset="-122"/>
              </a:endParaRPr>
            </a:p>
          </p:txBody>
        </p:sp>
        <p:sp>
          <p:nvSpPr>
            <p:cNvPr id="7204" name="Text Box 222"/>
            <p:cNvSpPr txBox="1">
              <a:spLocks noChangeArrowheads="1"/>
            </p:cNvSpPr>
            <p:nvPr/>
          </p:nvSpPr>
          <p:spPr bwMode="auto">
            <a:xfrm>
              <a:off x="4265" y="1841"/>
              <a:ext cx="969" cy="202"/>
            </a:xfrm>
            <a:prstGeom prst="rect">
              <a:avLst/>
            </a:prstGeom>
            <a:noFill/>
            <a:ln>
              <a:noFill/>
            </a:ln>
            <a:effectLst/>
            <a:extLst>
              <a:ext uri="{909E8E84-426E-40DD-AFC4-6F175D3DCCD1}">
                <a14:hiddenFill xmlns:a14="http://schemas.microsoft.com/office/drawing/2010/main">
                  <a:solidFill>
                    <a:srgbClr val="036D7D">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50000"/>
                </a:spcBef>
                <a:buClrTx/>
                <a:buSzTx/>
                <a:buFontTx/>
                <a:buNone/>
              </a:pPr>
              <a:r>
                <a:rPr lang="zh-CN" altLang="en-US" sz="1800" b="1">
                  <a:solidFill>
                    <a:schemeClr val="tx1"/>
                  </a:solidFill>
                  <a:latin typeface="幼圆" panose="02010509060101010101" pitchFamily="49" charset="-122"/>
                  <a:ea typeface="幼圆" panose="02010509060101010101" pitchFamily="49" charset="-122"/>
                </a:rPr>
                <a:t>净年值法</a:t>
              </a:r>
              <a:endParaRPr lang="zh-CN" altLang="en-US" sz="1800" b="1">
                <a:solidFill>
                  <a:schemeClr val="tx1"/>
                </a:solidFill>
                <a:latin typeface="幼圆" panose="02010509060101010101" pitchFamily="49" charset="-122"/>
                <a:ea typeface="幼圆" panose="02010509060101010101" pitchFamily="49" charset="-122"/>
              </a:endParaRPr>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037"/>
                                        </p:tgtEl>
                                        <p:attrNameLst>
                                          <p:attrName>style.visibility</p:attrName>
                                        </p:attrNameLst>
                                      </p:cBhvr>
                                      <p:to>
                                        <p:strVal val="visible"/>
                                      </p:to>
                                    </p:set>
                                    <p:animEffect transition="in" filter="wipe(up)">
                                      <p:cBhvr>
                                        <p:cTn id="7" dur="1000"/>
                                        <p:tgtEl>
                                          <p:spTgt spid="38037"/>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38038"/>
                                        </p:tgtEl>
                                        <p:attrNameLst>
                                          <p:attrName>style.visibility</p:attrName>
                                        </p:attrNameLst>
                                      </p:cBhvr>
                                      <p:to>
                                        <p:strVal val="visible"/>
                                      </p:to>
                                    </p:set>
                                    <p:animEffect transition="in" filter="wipe(left)">
                                      <p:cBhvr>
                                        <p:cTn id="11" dur="1000"/>
                                        <p:tgtEl>
                                          <p:spTgt spid="38038"/>
                                        </p:tgtEl>
                                      </p:cBhvr>
                                    </p:animEffect>
                                  </p:childTnLst>
                                </p:cTn>
                              </p:par>
                            </p:childTnLst>
                          </p:cTn>
                        </p:par>
                      </p:childTnLst>
                    </p:cTn>
                  </p:par>
                  <p:par>
                    <p:cTn id="12" fill="hold">
                      <p:stCondLst>
                        <p:cond delay="indefinite"/>
                      </p:stCondLst>
                      <p:childTnLst>
                        <p:par>
                          <p:cTn id="13" fill="hold">
                            <p:stCondLst>
                              <p:cond delay="0"/>
                            </p:stCondLst>
                            <p:childTnLst>
                              <p:par>
                                <p:cTn id="14" presetID="23" presetClass="entr" presetSubtype="16" fill="hold" nodeType="clickEffect">
                                  <p:stCondLst>
                                    <p:cond delay="0"/>
                                  </p:stCondLst>
                                  <p:childTnLst>
                                    <p:set>
                                      <p:cBhvr>
                                        <p:cTn id="15" dur="1" fill="hold">
                                          <p:stCondLst>
                                            <p:cond delay="0"/>
                                          </p:stCondLst>
                                        </p:cTn>
                                        <p:tgtEl>
                                          <p:spTgt spid="38044"/>
                                        </p:tgtEl>
                                        <p:attrNameLst>
                                          <p:attrName>style.visibility</p:attrName>
                                        </p:attrNameLst>
                                      </p:cBhvr>
                                      <p:to>
                                        <p:strVal val="visible"/>
                                      </p:to>
                                    </p:set>
                                    <p:anim calcmode="lin" valueType="num">
                                      <p:cBhvr>
                                        <p:cTn id="16" dur="500" fill="hold"/>
                                        <p:tgtEl>
                                          <p:spTgt spid="38044"/>
                                        </p:tgtEl>
                                        <p:attrNameLst>
                                          <p:attrName>ppt_w</p:attrName>
                                        </p:attrNameLst>
                                      </p:cBhvr>
                                      <p:tavLst>
                                        <p:tav tm="0">
                                          <p:val>
                                            <p:fltVal val="0"/>
                                          </p:val>
                                        </p:tav>
                                        <p:tav tm="100000">
                                          <p:val>
                                            <p:strVal val="#ppt_w"/>
                                          </p:val>
                                        </p:tav>
                                      </p:tavLst>
                                    </p:anim>
                                    <p:anim calcmode="lin" valueType="num">
                                      <p:cBhvr>
                                        <p:cTn id="17" dur="500" fill="hold"/>
                                        <p:tgtEl>
                                          <p:spTgt spid="38044"/>
                                        </p:tgtEl>
                                        <p:attrNameLst>
                                          <p:attrName>ppt_h</p:attrName>
                                        </p:attrNameLst>
                                      </p:cBhvr>
                                      <p:tavLst>
                                        <p:tav tm="0">
                                          <p:val>
                                            <p:fltVal val="0"/>
                                          </p:val>
                                        </p:tav>
                                        <p:tav tm="100000">
                                          <p:val>
                                            <p:strVal val="#ppt_h"/>
                                          </p:val>
                                        </p:tav>
                                      </p:tavLst>
                                    </p:anim>
                                  </p:childTnLst>
                                </p:cTn>
                              </p:par>
                            </p:childTnLst>
                          </p:cTn>
                        </p:par>
                        <p:par>
                          <p:cTn id="18" fill="hold">
                            <p:stCondLst>
                              <p:cond delay="500"/>
                            </p:stCondLst>
                            <p:childTnLst>
                              <p:par>
                                <p:cTn id="19" presetID="23" presetClass="entr" presetSubtype="16" fill="hold" nodeType="afterEffect">
                                  <p:stCondLst>
                                    <p:cond delay="0"/>
                                  </p:stCondLst>
                                  <p:childTnLst>
                                    <p:set>
                                      <p:cBhvr>
                                        <p:cTn id="20" dur="1" fill="hold">
                                          <p:stCondLst>
                                            <p:cond delay="0"/>
                                          </p:stCondLst>
                                        </p:cTn>
                                        <p:tgtEl>
                                          <p:spTgt spid="38028"/>
                                        </p:tgtEl>
                                        <p:attrNameLst>
                                          <p:attrName>style.visibility</p:attrName>
                                        </p:attrNameLst>
                                      </p:cBhvr>
                                      <p:to>
                                        <p:strVal val="visible"/>
                                      </p:to>
                                    </p:set>
                                    <p:anim calcmode="lin" valueType="num">
                                      <p:cBhvr>
                                        <p:cTn id="21" dur="500" fill="hold"/>
                                        <p:tgtEl>
                                          <p:spTgt spid="38028"/>
                                        </p:tgtEl>
                                        <p:attrNameLst>
                                          <p:attrName>ppt_w</p:attrName>
                                        </p:attrNameLst>
                                      </p:cBhvr>
                                      <p:tavLst>
                                        <p:tav tm="0">
                                          <p:val>
                                            <p:fltVal val="0"/>
                                          </p:val>
                                        </p:tav>
                                        <p:tav tm="100000">
                                          <p:val>
                                            <p:strVal val="#ppt_w"/>
                                          </p:val>
                                        </p:tav>
                                      </p:tavLst>
                                    </p:anim>
                                    <p:anim calcmode="lin" valueType="num">
                                      <p:cBhvr>
                                        <p:cTn id="22" dur="500" fill="hold"/>
                                        <p:tgtEl>
                                          <p:spTgt spid="38028"/>
                                        </p:tgtEl>
                                        <p:attrNameLst>
                                          <p:attrName>ppt_h</p:attrName>
                                        </p:attrNameLst>
                                      </p:cBhvr>
                                      <p:tavLst>
                                        <p:tav tm="0">
                                          <p:val>
                                            <p:fltVal val="0"/>
                                          </p:val>
                                        </p:tav>
                                        <p:tav tm="100000">
                                          <p:val>
                                            <p:strVal val="#ppt_h"/>
                                          </p:val>
                                        </p:tav>
                                      </p:tavLst>
                                    </p:anim>
                                  </p:childTnLst>
                                </p:cTn>
                              </p:par>
                            </p:childTnLst>
                          </p:cTn>
                        </p:par>
                        <p:par>
                          <p:cTn id="23" fill="hold">
                            <p:stCondLst>
                              <p:cond delay="1000"/>
                            </p:stCondLst>
                            <p:childTnLst>
                              <p:par>
                                <p:cTn id="24" presetID="23" presetClass="entr" presetSubtype="16" fill="hold" nodeType="afterEffect">
                                  <p:stCondLst>
                                    <p:cond delay="0"/>
                                  </p:stCondLst>
                                  <p:childTnLst>
                                    <p:set>
                                      <p:cBhvr>
                                        <p:cTn id="25" dur="1" fill="hold">
                                          <p:stCondLst>
                                            <p:cond delay="0"/>
                                          </p:stCondLst>
                                        </p:cTn>
                                        <p:tgtEl>
                                          <p:spTgt spid="38017"/>
                                        </p:tgtEl>
                                        <p:attrNameLst>
                                          <p:attrName>style.visibility</p:attrName>
                                        </p:attrNameLst>
                                      </p:cBhvr>
                                      <p:to>
                                        <p:strVal val="visible"/>
                                      </p:to>
                                    </p:set>
                                    <p:anim calcmode="lin" valueType="num">
                                      <p:cBhvr>
                                        <p:cTn id="26" dur="500" fill="hold"/>
                                        <p:tgtEl>
                                          <p:spTgt spid="38017"/>
                                        </p:tgtEl>
                                        <p:attrNameLst>
                                          <p:attrName>ppt_w</p:attrName>
                                        </p:attrNameLst>
                                      </p:cBhvr>
                                      <p:tavLst>
                                        <p:tav tm="0">
                                          <p:val>
                                            <p:fltVal val="0"/>
                                          </p:val>
                                        </p:tav>
                                        <p:tav tm="100000">
                                          <p:val>
                                            <p:strVal val="#ppt_w"/>
                                          </p:val>
                                        </p:tav>
                                      </p:tavLst>
                                    </p:anim>
                                    <p:anim calcmode="lin" valueType="num">
                                      <p:cBhvr>
                                        <p:cTn id="27" dur="500" fill="hold"/>
                                        <p:tgtEl>
                                          <p:spTgt spid="38017"/>
                                        </p:tgtEl>
                                        <p:attrNameLst>
                                          <p:attrName>ppt_h</p:attrName>
                                        </p:attrNameLst>
                                      </p:cBhvr>
                                      <p:tavLst>
                                        <p:tav tm="0">
                                          <p:val>
                                            <p:fltVal val="0"/>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8093"/>
                                        </p:tgtEl>
                                        <p:attrNameLst>
                                          <p:attrName>style.visibility</p:attrName>
                                        </p:attrNameLst>
                                      </p:cBhvr>
                                      <p:to>
                                        <p:strVal val="visible"/>
                                      </p:to>
                                    </p:set>
                                    <p:animEffect transition="in" filter="wipe(left)">
                                      <p:cBhvr>
                                        <p:cTn id="32" dur="1000"/>
                                        <p:tgtEl>
                                          <p:spTgt spid="38093"/>
                                        </p:tgtEl>
                                      </p:cBhvr>
                                    </p:animEffect>
                                  </p:childTnLst>
                                </p:cTn>
                              </p:par>
                            </p:childTnLst>
                          </p:cTn>
                        </p:par>
                        <p:par>
                          <p:cTn id="33" fill="hold">
                            <p:stCondLst>
                              <p:cond delay="1000"/>
                            </p:stCondLst>
                            <p:childTnLst>
                              <p:par>
                                <p:cTn id="34" presetID="12" presetClass="entr" presetSubtype="8" fill="hold" nodeType="afterEffect">
                                  <p:stCondLst>
                                    <p:cond delay="0"/>
                                  </p:stCondLst>
                                  <p:childTnLst>
                                    <p:set>
                                      <p:cBhvr>
                                        <p:cTn id="35" dur="1" fill="hold">
                                          <p:stCondLst>
                                            <p:cond delay="0"/>
                                          </p:stCondLst>
                                        </p:cTn>
                                        <p:tgtEl>
                                          <p:spTgt spid="38089"/>
                                        </p:tgtEl>
                                        <p:attrNameLst>
                                          <p:attrName>style.visibility</p:attrName>
                                        </p:attrNameLst>
                                      </p:cBhvr>
                                      <p:to>
                                        <p:strVal val="visible"/>
                                      </p:to>
                                    </p:set>
                                    <p:animEffect transition="in" filter="slide(fromLeft)">
                                      <p:cBhvr>
                                        <p:cTn id="36" dur="1000"/>
                                        <p:tgtEl>
                                          <p:spTgt spid="38089"/>
                                        </p:tgtEl>
                                      </p:cBhvr>
                                    </p:animEffect>
                                  </p:childTnLst>
                                </p:cTn>
                              </p:par>
                            </p:childTnLst>
                          </p:cTn>
                        </p:par>
                        <p:par>
                          <p:cTn id="37" fill="hold">
                            <p:stCondLst>
                              <p:cond delay="2000"/>
                            </p:stCondLst>
                            <p:childTnLst>
                              <p:par>
                                <p:cTn id="38" presetID="12" presetClass="entr" presetSubtype="8" fill="hold" nodeType="afterEffect">
                                  <p:stCondLst>
                                    <p:cond delay="0"/>
                                  </p:stCondLst>
                                  <p:childTnLst>
                                    <p:set>
                                      <p:cBhvr>
                                        <p:cTn id="39" dur="1" fill="hold">
                                          <p:stCondLst>
                                            <p:cond delay="0"/>
                                          </p:stCondLst>
                                        </p:cTn>
                                        <p:tgtEl>
                                          <p:spTgt spid="38016"/>
                                        </p:tgtEl>
                                        <p:attrNameLst>
                                          <p:attrName>style.visibility</p:attrName>
                                        </p:attrNameLst>
                                      </p:cBhvr>
                                      <p:to>
                                        <p:strVal val="visible"/>
                                      </p:to>
                                    </p:set>
                                    <p:animEffect transition="in" filter="slide(fromLeft)">
                                      <p:cBhvr>
                                        <p:cTn id="40" dur="1000"/>
                                        <p:tgtEl>
                                          <p:spTgt spid="380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8018"/>
                                        </p:tgtEl>
                                        <p:attrNameLst>
                                          <p:attrName>style.visibility</p:attrName>
                                        </p:attrNameLst>
                                      </p:cBhvr>
                                      <p:to>
                                        <p:strVal val="visible"/>
                                      </p:to>
                                    </p:set>
                                    <p:animEffect transition="in" filter="wipe(left)">
                                      <p:cBhvr>
                                        <p:cTn id="45" dur="1000"/>
                                        <p:tgtEl>
                                          <p:spTgt spid="38018"/>
                                        </p:tgtEl>
                                      </p:cBhvr>
                                    </p:animEffect>
                                  </p:childTnLst>
                                </p:cTn>
                              </p:par>
                            </p:childTnLst>
                          </p:cTn>
                        </p:par>
                        <p:par>
                          <p:cTn id="46" fill="hold">
                            <p:stCondLst>
                              <p:cond delay="1000"/>
                            </p:stCondLst>
                            <p:childTnLst>
                              <p:par>
                                <p:cTn id="47" presetID="23" presetClass="entr" presetSubtype="16" fill="hold" nodeType="afterEffect">
                                  <p:stCondLst>
                                    <p:cond delay="0"/>
                                  </p:stCondLst>
                                  <p:childTnLst>
                                    <p:set>
                                      <p:cBhvr>
                                        <p:cTn id="48" dur="1" fill="hold">
                                          <p:stCondLst>
                                            <p:cond delay="0"/>
                                          </p:stCondLst>
                                        </p:cTn>
                                        <p:tgtEl>
                                          <p:spTgt spid="38029"/>
                                        </p:tgtEl>
                                        <p:attrNameLst>
                                          <p:attrName>style.visibility</p:attrName>
                                        </p:attrNameLst>
                                      </p:cBhvr>
                                      <p:to>
                                        <p:strVal val="visible"/>
                                      </p:to>
                                    </p:set>
                                    <p:anim calcmode="lin" valueType="num">
                                      <p:cBhvr>
                                        <p:cTn id="49" dur="500" fill="hold"/>
                                        <p:tgtEl>
                                          <p:spTgt spid="38029"/>
                                        </p:tgtEl>
                                        <p:attrNameLst>
                                          <p:attrName>ppt_w</p:attrName>
                                        </p:attrNameLst>
                                      </p:cBhvr>
                                      <p:tavLst>
                                        <p:tav tm="0">
                                          <p:val>
                                            <p:fltVal val="0"/>
                                          </p:val>
                                        </p:tav>
                                        <p:tav tm="100000">
                                          <p:val>
                                            <p:strVal val="#ppt_w"/>
                                          </p:val>
                                        </p:tav>
                                      </p:tavLst>
                                    </p:anim>
                                    <p:anim calcmode="lin" valueType="num">
                                      <p:cBhvr>
                                        <p:cTn id="50" dur="500" fill="hold"/>
                                        <p:tgtEl>
                                          <p:spTgt spid="38029"/>
                                        </p:tgtEl>
                                        <p:attrNameLst>
                                          <p:attrName>ppt_h</p:attrName>
                                        </p:attrNameLst>
                                      </p:cBhvr>
                                      <p:tavLst>
                                        <p:tav tm="0">
                                          <p:val>
                                            <p:fltVal val="0"/>
                                          </p:val>
                                        </p:tav>
                                        <p:tav tm="100000">
                                          <p:val>
                                            <p:strVal val="#ppt_h"/>
                                          </p:val>
                                        </p:tav>
                                      </p:tavLst>
                                    </p:anim>
                                  </p:childTnLst>
                                </p:cTn>
                              </p:par>
                            </p:childTnLst>
                          </p:cTn>
                        </p:par>
                        <p:par>
                          <p:cTn id="51" fill="hold">
                            <p:stCondLst>
                              <p:cond delay="1500"/>
                            </p:stCondLst>
                            <p:childTnLst>
                              <p:par>
                                <p:cTn id="52" presetID="23" presetClass="entr" presetSubtype="16" fill="hold" nodeType="afterEffect">
                                  <p:stCondLst>
                                    <p:cond delay="0"/>
                                  </p:stCondLst>
                                  <p:childTnLst>
                                    <p:set>
                                      <p:cBhvr>
                                        <p:cTn id="53" dur="1" fill="hold">
                                          <p:stCondLst>
                                            <p:cond delay="0"/>
                                          </p:stCondLst>
                                        </p:cTn>
                                        <p:tgtEl>
                                          <p:spTgt spid="38030"/>
                                        </p:tgtEl>
                                        <p:attrNameLst>
                                          <p:attrName>style.visibility</p:attrName>
                                        </p:attrNameLst>
                                      </p:cBhvr>
                                      <p:to>
                                        <p:strVal val="visible"/>
                                      </p:to>
                                    </p:set>
                                    <p:anim calcmode="lin" valueType="num">
                                      <p:cBhvr>
                                        <p:cTn id="54" dur="500" fill="hold"/>
                                        <p:tgtEl>
                                          <p:spTgt spid="38030"/>
                                        </p:tgtEl>
                                        <p:attrNameLst>
                                          <p:attrName>ppt_w</p:attrName>
                                        </p:attrNameLst>
                                      </p:cBhvr>
                                      <p:tavLst>
                                        <p:tav tm="0">
                                          <p:val>
                                            <p:fltVal val="0"/>
                                          </p:val>
                                        </p:tav>
                                        <p:tav tm="100000">
                                          <p:val>
                                            <p:strVal val="#ppt_w"/>
                                          </p:val>
                                        </p:tav>
                                      </p:tavLst>
                                    </p:anim>
                                    <p:anim calcmode="lin" valueType="num">
                                      <p:cBhvr>
                                        <p:cTn id="55" dur="500" fill="hold"/>
                                        <p:tgtEl>
                                          <p:spTgt spid="38030"/>
                                        </p:tgtEl>
                                        <p:attrNameLst>
                                          <p:attrName>ppt_h</p:attrName>
                                        </p:attrNameLst>
                                      </p:cBhvr>
                                      <p:tavLst>
                                        <p:tav tm="0">
                                          <p:val>
                                            <p:fltVal val="0"/>
                                          </p:val>
                                        </p:tav>
                                        <p:tav tm="100000">
                                          <p:val>
                                            <p:strVal val="#ppt_h"/>
                                          </p:val>
                                        </p:tav>
                                      </p:tavLst>
                                    </p:anim>
                                  </p:childTnLst>
                                </p:cTn>
                              </p:par>
                            </p:childTnLst>
                          </p:cTn>
                        </p:par>
                        <p:par>
                          <p:cTn id="56" fill="hold">
                            <p:stCondLst>
                              <p:cond delay="2000"/>
                            </p:stCondLst>
                            <p:childTnLst>
                              <p:par>
                                <p:cTn id="57" presetID="23" presetClass="entr" presetSubtype="16" fill="hold" nodeType="afterEffect">
                                  <p:stCondLst>
                                    <p:cond delay="0"/>
                                  </p:stCondLst>
                                  <p:childTnLst>
                                    <p:set>
                                      <p:cBhvr>
                                        <p:cTn id="58" dur="1" fill="hold">
                                          <p:stCondLst>
                                            <p:cond delay="0"/>
                                          </p:stCondLst>
                                        </p:cTn>
                                        <p:tgtEl>
                                          <p:spTgt spid="38057"/>
                                        </p:tgtEl>
                                        <p:attrNameLst>
                                          <p:attrName>style.visibility</p:attrName>
                                        </p:attrNameLst>
                                      </p:cBhvr>
                                      <p:to>
                                        <p:strVal val="visible"/>
                                      </p:to>
                                    </p:set>
                                    <p:anim calcmode="lin" valueType="num">
                                      <p:cBhvr>
                                        <p:cTn id="59" dur="500" fill="hold"/>
                                        <p:tgtEl>
                                          <p:spTgt spid="38057"/>
                                        </p:tgtEl>
                                        <p:attrNameLst>
                                          <p:attrName>ppt_w</p:attrName>
                                        </p:attrNameLst>
                                      </p:cBhvr>
                                      <p:tavLst>
                                        <p:tav tm="0">
                                          <p:val>
                                            <p:fltVal val="0"/>
                                          </p:val>
                                        </p:tav>
                                        <p:tav tm="100000">
                                          <p:val>
                                            <p:strVal val="#ppt_w"/>
                                          </p:val>
                                        </p:tav>
                                      </p:tavLst>
                                    </p:anim>
                                    <p:anim calcmode="lin" valueType="num">
                                      <p:cBhvr>
                                        <p:cTn id="60" dur="500" fill="hold"/>
                                        <p:tgtEl>
                                          <p:spTgt spid="38057"/>
                                        </p:tgtEl>
                                        <p:attrNameLst>
                                          <p:attrName>ppt_h</p:attrName>
                                        </p:attrNameLst>
                                      </p:cBhvr>
                                      <p:tavLst>
                                        <p:tav tm="0">
                                          <p:val>
                                            <p:fltVal val="0"/>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38058"/>
                                        </p:tgtEl>
                                        <p:attrNameLst>
                                          <p:attrName>style.visibility</p:attrName>
                                        </p:attrNameLst>
                                      </p:cBhvr>
                                      <p:to>
                                        <p:strVal val="visible"/>
                                      </p:to>
                                    </p:set>
                                    <p:animEffect transition="in" filter="wipe(left)">
                                      <p:cBhvr>
                                        <p:cTn id="65" dur="1000"/>
                                        <p:tgtEl>
                                          <p:spTgt spid="38058"/>
                                        </p:tgtEl>
                                      </p:cBhvr>
                                    </p:animEffect>
                                  </p:childTnLst>
                                </p:cTn>
                              </p:par>
                            </p:childTnLst>
                          </p:cTn>
                        </p:par>
                        <p:par>
                          <p:cTn id="66" fill="hold">
                            <p:stCondLst>
                              <p:cond delay="1000"/>
                            </p:stCondLst>
                            <p:childTnLst>
                              <p:par>
                                <p:cTn id="67" presetID="12" presetClass="entr" presetSubtype="8" fill="hold" nodeType="afterEffect">
                                  <p:stCondLst>
                                    <p:cond delay="0"/>
                                  </p:stCondLst>
                                  <p:childTnLst>
                                    <p:set>
                                      <p:cBhvr>
                                        <p:cTn id="68" dur="1" fill="hold">
                                          <p:stCondLst>
                                            <p:cond delay="0"/>
                                          </p:stCondLst>
                                        </p:cTn>
                                        <p:tgtEl>
                                          <p:spTgt spid="38054"/>
                                        </p:tgtEl>
                                        <p:attrNameLst>
                                          <p:attrName>style.visibility</p:attrName>
                                        </p:attrNameLst>
                                      </p:cBhvr>
                                      <p:to>
                                        <p:strVal val="visible"/>
                                      </p:to>
                                    </p:set>
                                    <p:animEffect transition="in" filter="slide(fromLeft)">
                                      <p:cBhvr>
                                        <p:cTn id="69" dur="1000"/>
                                        <p:tgtEl>
                                          <p:spTgt spid="38054"/>
                                        </p:tgtEl>
                                      </p:cBhvr>
                                    </p:animEffect>
                                  </p:childTnLst>
                                </p:cTn>
                              </p:par>
                            </p:childTnLst>
                          </p:cTn>
                        </p:par>
                        <p:par>
                          <p:cTn id="70" fill="hold">
                            <p:stCondLst>
                              <p:cond delay="2000"/>
                            </p:stCondLst>
                            <p:childTnLst>
                              <p:par>
                                <p:cTn id="71" presetID="12" presetClass="entr" presetSubtype="8" fill="hold" nodeType="afterEffect">
                                  <p:stCondLst>
                                    <p:cond delay="0"/>
                                  </p:stCondLst>
                                  <p:childTnLst>
                                    <p:set>
                                      <p:cBhvr>
                                        <p:cTn id="72" dur="1" fill="hold">
                                          <p:stCondLst>
                                            <p:cond delay="0"/>
                                          </p:stCondLst>
                                        </p:cTn>
                                        <p:tgtEl>
                                          <p:spTgt spid="38015"/>
                                        </p:tgtEl>
                                        <p:attrNameLst>
                                          <p:attrName>style.visibility</p:attrName>
                                        </p:attrNameLst>
                                      </p:cBhvr>
                                      <p:to>
                                        <p:strVal val="visible"/>
                                      </p:to>
                                    </p:set>
                                    <p:animEffect transition="in" filter="slide(fromLeft)">
                                      <p:cBhvr>
                                        <p:cTn id="73" dur="1000"/>
                                        <p:tgtEl>
                                          <p:spTgt spid="38015"/>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38101"/>
                                        </p:tgtEl>
                                        <p:attrNameLst>
                                          <p:attrName>style.visibility</p:attrName>
                                        </p:attrNameLst>
                                      </p:cBhvr>
                                      <p:to>
                                        <p:strVal val="visible"/>
                                      </p:to>
                                    </p:set>
                                    <p:animEffect transition="in" filter="wipe(left)">
                                      <p:cBhvr>
                                        <p:cTn id="78" dur="1000"/>
                                        <p:tgtEl>
                                          <p:spTgt spid="38101"/>
                                        </p:tgtEl>
                                      </p:cBhvr>
                                    </p:animEffect>
                                  </p:childTnLst>
                                </p:cTn>
                              </p:par>
                            </p:childTnLst>
                          </p:cTn>
                        </p:par>
                        <p:par>
                          <p:cTn id="79" fill="hold">
                            <p:stCondLst>
                              <p:cond delay="1000"/>
                            </p:stCondLst>
                            <p:childTnLst>
                              <p:par>
                                <p:cTn id="80" presetID="12" presetClass="entr" presetSubtype="8" fill="hold" nodeType="afterEffect">
                                  <p:stCondLst>
                                    <p:cond delay="0"/>
                                  </p:stCondLst>
                                  <p:childTnLst>
                                    <p:set>
                                      <p:cBhvr>
                                        <p:cTn id="81" dur="1" fill="hold">
                                          <p:stCondLst>
                                            <p:cond delay="0"/>
                                          </p:stCondLst>
                                        </p:cTn>
                                        <p:tgtEl>
                                          <p:spTgt spid="38108"/>
                                        </p:tgtEl>
                                        <p:attrNameLst>
                                          <p:attrName>style.visibility</p:attrName>
                                        </p:attrNameLst>
                                      </p:cBhvr>
                                      <p:to>
                                        <p:strVal val="visible"/>
                                      </p:to>
                                    </p:set>
                                    <p:animEffect transition="in" filter="slide(fromLeft)">
                                      <p:cBhvr>
                                        <p:cTn id="82" dur="1000"/>
                                        <p:tgtEl>
                                          <p:spTgt spid="38108"/>
                                        </p:tgtEl>
                                      </p:cBhvr>
                                    </p:animEffect>
                                  </p:childTnLst>
                                </p:cTn>
                              </p:par>
                            </p:childTnLst>
                          </p:cTn>
                        </p:par>
                        <p:par>
                          <p:cTn id="83" fill="hold">
                            <p:stCondLst>
                              <p:cond delay="2000"/>
                            </p:stCondLst>
                            <p:childTnLst>
                              <p:par>
                                <p:cTn id="84" presetID="12" presetClass="entr" presetSubtype="8" fill="hold" nodeType="afterEffect">
                                  <p:stCondLst>
                                    <p:cond delay="0"/>
                                  </p:stCondLst>
                                  <p:childTnLst>
                                    <p:set>
                                      <p:cBhvr>
                                        <p:cTn id="85" dur="1" fill="hold">
                                          <p:stCondLst>
                                            <p:cond delay="0"/>
                                          </p:stCondLst>
                                        </p:cTn>
                                        <p:tgtEl>
                                          <p:spTgt spid="38014"/>
                                        </p:tgtEl>
                                        <p:attrNameLst>
                                          <p:attrName>style.visibility</p:attrName>
                                        </p:attrNameLst>
                                      </p:cBhvr>
                                      <p:to>
                                        <p:strVal val="visible"/>
                                      </p:to>
                                    </p:set>
                                    <p:animEffect transition="in" filter="slide(fromLeft)">
                                      <p:cBhvr>
                                        <p:cTn id="86" dur="1000"/>
                                        <p:tgtEl>
                                          <p:spTgt spid="3801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38045"/>
                                        </p:tgtEl>
                                        <p:attrNameLst>
                                          <p:attrName>style.visibility</p:attrName>
                                        </p:attrNameLst>
                                      </p:cBhvr>
                                      <p:to>
                                        <p:strVal val="visible"/>
                                      </p:to>
                                    </p:set>
                                    <p:animEffect transition="in" filter="wipe(left)">
                                      <p:cBhvr>
                                        <p:cTn id="91" dur="1000"/>
                                        <p:tgtEl>
                                          <p:spTgt spid="38045"/>
                                        </p:tgtEl>
                                      </p:cBhvr>
                                    </p:animEffect>
                                  </p:childTnLst>
                                </p:cTn>
                              </p:par>
                            </p:childTnLst>
                          </p:cTn>
                        </p:par>
                      </p:childTnLst>
                    </p:cTn>
                  </p:par>
                  <p:par>
                    <p:cTn id="92" fill="hold">
                      <p:stCondLst>
                        <p:cond delay="indefinite"/>
                      </p:stCondLst>
                      <p:childTnLst>
                        <p:par>
                          <p:cTn id="93" fill="hold">
                            <p:stCondLst>
                              <p:cond delay="0"/>
                            </p:stCondLst>
                            <p:childTnLst>
                              <p:par>
                                <p:cTn id="94" presetID="23" presetClass="entr" presetSubtype="16" fill="hold" nodeType="clickEffect">
                                  <p:stCondLst>
                                    <p:cond delay="0"/>
                                  </p:stCondLst>
                                  <p:childTnLst>
                                    <p:set>
                                      <p:cBhvr>
                                        <p:cTn id="95" dur="1" fill="hold">
                                          <p:stCondLst>
                                            <p:cond delay="0"/>
                                          </p:stCondLst>
                                        </p:cTn>
                                        <p:tgtEl>
                                          <p:spTgt spid="38031"/>
                                        </p:tgtEl>
                                        <p:attrNameLst>
                                          <p:attrName>style.visibility</p:attrName>
                                        </p:attrNameLst>
                                      </p:cBhvr>
                                      <p:to>
                                        <p:strVal val="visible"/>
                                      </p:to>
                                    </p:set>
                                    <p:anim calcmode="lin" valueType="num">
                                      <p:cBhvr>
                                        <p:cTn id="96" dur="500" fill="hold"/>
                                        <p:tgtEl>
                                          <p:spTgt spid="38031"/>
                                        </p:tgtEl>
                                        <p:attrNameLst>
                                          <p:attrName>ppt_w</p:attrName>
                                        </p:attrNameLst>
                                      </p:cBhvr>
                                      <p:tavLst>
                                        <p:tav tm="0">
                                          <p:val>
                                            <p:fltVal val="0"/>
                                          </p:val>
                                        </p:tav>
                                        <p:tav tm="100000">
                                          <p:val>
                                            <p:strVal val="#ppt_w"/>
                                          </p:val>
                                        </p:tav>
                                      </p:tavLst>
                                    </p:anim>
                                    <p:anim calcmode="lin" valueType="num">
                                      <p:cBhvr>
                                        <p:cTn id="97" dur="500" fill="hold"/>
                                        <p:tgtEl>
                                          <p:spTgt spid="38031"/>
                                        </p:tgtEl>
                                        <p:attrNameLst>
                                          <p:attrName>ppt_h</p:attrName>
                                        </p:attrNameLst>
                                      </p:cBhvr>
                                      <p:tavLst>
                                        <p:tav tm="0">
                                          <p:val>
                                            <p:fltVal val="0"/>
                                          </p:val>
                                        </p:tav>
                                        <p:tav tm="100000">
                                          <p:val>
                                            <p:strVal val="#ppt_h"/>
                                          </p:val>
                                        </p:tav>
                                      </p:tavLst>
                                    </p:anim>
                                  </p:childTnLst>
                                </p:cTn>
                              </p:par>
                            </p:childTnLst>
                          </p:cTn>
                        </p:par>
                        <p:par>
                          <p:cTn id="98" fill="hold">
                            <p:stCondLst>
                              <p:cond delay="500"/>
                            </p:stCondLst>
                            <p:childTnLst>
                              <p:par>
                                <p:cTn id="99" presetID="23" presetClass="entr" presetSubtype="16" fill="hold" nodeType="afterEffect">
                                  <p:stCondLst>
                                    <p:cond delay="0"/>
                                  </p:stCondLst>
                                  <p:childTnLst>
                                    <p:set>
                                      <p:cBhvr>
                                        <p:cTn id="100" dur="1" fill="hold">
                                          <p:stCondLst>
                                            <p:cond delay="0"/>
                                          </p:stCondLst>
                                        </p:cTn>
                                        <p:tgtEl>
                                          <p:spTgt spid="38032"/>
                                        </p:tgtEl>
                                        <p:attrNameLst>
                                          <p:attrName>style.visibility</p:attrName>
                                        </p:attrNameLst>
                                      </p:cBhvr>
                                      <p:to>
                                        <p:strVal val="visible"/>
                                      </p:to>
                                    </p:set>
                                    <p:anim calcmode="lin" valueType="num">
                                      <p:cBhvr>
                                        <p:cTn id="101" dur="500" fill="hold"/>
                                        <p:tgtEl>
                                          <p:spTgt spid="38032"/>
                                        </p:tgtEl>
                                        <p:attrNameLst>
                                          <p:attrName>ppt_w</p:attrName>
                                        </p:attrNameLst>
                                      </p:cBhvr>
                                      <p:tavLst>
                                        <p:tav tm="0">
                                          <p:val>
                                            <p:fltVal val="0"/>
                                          </p:val>
                                        </p:tav>
                                        <p:tav tm="100000">
                                          <p:val>
                                            <p:strVal val="#ppt_w"/>
                                          </p:val>
                                        </p:tav>
                                      </p:tavLst>
                                    </p:anim>
                                    <p:anim calcmode="lin" valueType="num">
                                      <p:cBhvr>
                                        <p:cTn id="102" dur="500" fill="hold"/>
                                        <p:tgtEl>
                                          <p:spTgt spid="38032"/>
                                        </p:tgtEl>
                                        <p:attrNameLst>
                                          <p:attrName>ppt_h</p:attrName>
                                        </p:attrNameLst>
                                      </p:cBhvr>
                                      <p:tavLst>
                                        <p:tav tm="0">
                                          <p:val>
                                            <p:fltVal val="0"/>
                                          </p:val>
                                        </p:tav>
                                        <p:tav tm="100000">
                                          <p:val>
                                            <p:strVal val="#ppt_h"/>
                                          </p:val>
                                        </p:tav>
                                      </p:tavLst>
                                    </p:anim>
                                  </p:childTnLst>
                                </p:cTn>
                              </p:par>
                            </p:childTnLst>
                          </p:cTn>
                        </p:par>
                        <p:par>
                          <p:cTn id="103" fill="hold">
                            <p:stCondLst>
                              <p:cond delay="1000"/>
                            </p:stCondLst>
                            <p:childTnLst>
                              <p:par>
                                <p:cTn id="104" presetID="23" presetClass="entr" presetSubtype="16" fill="hold" nodeType="afterEffect">
                                  <p:stCondLst>
                                    <p:cond delay="0"/>
                                  </p:stCondLst>
                                  <p:childTnLst>
                                    <p:set>
                                      <p:cBhvr>
                                        <p:cTn id="105" dur="1" fill="hold">
                                          <p:stCondLst>
                                            <p:cond delay="0"/>
                                          </p:stCondLst>
                                        </p:cTn>
                                        <p:tgtEl>
                                          <p:spTgt spid="38033"/>
                                        </p:tgtEl>
                                        <p:attrNameLst>
                                          <p:attrName>style.visibility</p:attrName>
                                        </p:attrNameLst>
                                      </p:cBhvr>
                                      <p:to>
                                        <p:strVal val="visible"/>
                                      </p:to>
                                    </p:set>
                                    <p:anim calcmode="lin" valueType="num">
                                      <p:cBhvr>
                                        <p:cTn id="106" dur="500" fill="hold"/>
                                        <p:tgtEl>
                                          <p:spTgt spid="38033"/>
                                        </p:tgtEl>
                                        <p:attrNameLst>
                                          <p:attrName>ppt_w</p:attrName>
                                        </p:attrNameLst>
                                      </p:cBhvr>
                                      <p:tavLst>
                                        <p:tav tm="0">
                                          <p:val>
                                            <p:fltVal val="0"/>
                                          </p:val>
                                        </p:tav>
                                        <p:tav tm="100000">
                                          <p:val>
                                            <p:strVal val="#ppt_w"/>
                                          </p:val>
                                        </p:tav>
                                      </p:tavLst>
                                    </p:anim>
                                    <p:anim calcmode="lin" valueType="num">
                                      <p:cBhvr>
                                        <p:cTn id="107" dur="500" fill="hold"/>
                                        <p:tgtEl>
                                          <p:spTgt spid="38033"/>
                                        </p:tgtEl>
                                        <p:attrNameLst>
                                          <p:attrName>ppt_h</p:attrName>
                                        </p:attrNameLst>
                                      </p:cBhvr>
                                      <p:tavLst>
                                        <p:tav tm="0">
                                          <p:val>
                                            <p:fltVal val="0"/>
                                          </p:val>
                                        </p:tav>
                                        <p:tav tm="100000">
                                          <p:val>
                                            <p:strVal val="#ppt_h"/>
                                          </p:val>
                                        </p:tav>
                                      </p:tavLst>
                                    </p:anim>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38065"/>
                                        </p:tgtEl>
                                        <p:attrNameLst>
                                          <p:attrName>style.visibility</p:attrName>
                                        </p:attrNameLst>
                                      </p:cBhvr>
                                      <p:to>
                                        <p:strVal val="visible"/>
                                      </p:to>
                                    </p:set>
                                    <p:animEffect transition="in" filter="wipe(left)">
                                      <p:cBhvr>
                                        <p:cTn id="112" dur="1000"/>
                                        <p:tgtEl>
                                          <p:spTgt spid="38065"/>
                                        </p:tgtEl>
                                      </p:cBhvr>
                                    </p:animEffect>
                                  </p:childTnLst>
                                </p:cTn>
                              </p:par>
                            </p:childTnLst>
                          </p:cTn>
                        </p:par>
                        <p:par>
                          <p:cTn id="113" fill="hold">
                            <p:stCondLst>
                              <p:cond delay="1000"/>
                            </p:stCondLst>
                            <p:childTnLst>
                              <p:par>
                                <p:cTn id="114" presetID="12" presetClass="entr" presetSubtype="8" fill="hold" nodeType="afterEffect">
                                  <p:stCondLst>
                                    <p:cond delay="0"/>
                                  </p:stCondLst>
                                  <p:childTnLst>
                                    <p:set>
                                      <p:cBhvr>
                                        <p:cTn id="115" dur="1" fill="hold">
                                          <p:stCondLst>
                                            <p:cond delay="0"/>
                                          </p:stCondLst>
                                        </p:cTn>
                                        <p:tgtEl>
                                          <p:spTgt spid="38024"/>
                                        </p:tgtEl>
                                        <p:attrNameLst>
                                          <p:attrName>style.visibility</p:attrName>
                                        </p:attrNameLst>
                                      </p:cBhvr>
                                      <p:to>
                                        <p:strVal val="visible"/>
                                      </p:to>
                                    </p:set>
                                    <p:animEffect transition="in" filter="slide(fromLeft)">
                                      <p:cBhvr>
                                        <p:cTn id="116" dur="1000"/>
                                        <p:tgtEl>
                                          <p:spTgt spid="38024"/>
                                        </p:tgtEl>
                                      </p:cBhvr>
                                    </p:animEffect>
                                  </p:childTnLst>
                                </p:cTn>
                              </p:par>
                            </p:childTnLst>
                          </p:cTn>
                        </p:par>
                        <p:par>
                          <p:cTn id="117" fill="hold">
                            <p:stCondLst>
                              <p:cond delay="2000"/>
                            </p:stCondLst>
                            <p:childTnLst>
                              <p:par>
                                <p:cTn id="118" presetID="12" presetClass="entr" presetSubtype="8" fill="hold" nodeType="afterEffect">
                                  <p:stCondLst>
                                    <p:cond delay="0"/>
                                  </p:stCondLst>
                                  <p:childTnLst>
                                    <p:set>
                                      <p:cBhvr>
                                        <p:cTn id="119" dur="1" fill="hold">
                                          <p:stCondLst>
                                            <p:cond delay="0"/>
                                          </p:stCondLst>
                                        </p:cTn>
                                        <p:tgtEl>
                                          <p:spTgt spid="38013"/>
                                        </p:tgtEl>
                                        <p:attrNameLst>
                                          <p:attrName>style.visibility</p:attrName>
                                        </p:attrNameLst>
                                      </p:cBhvr>
                                      <p:to>
                                        <p:strVal val="visible"/>
                                      </p:to>
                                    </p:set>
                                    <p:animEffect transition="in" filter="slide(fromLeft)">
                                      <p:cBhvr>
                                        <p:cTn id="120" dur="1000"/>
                                        <p:tgtEl>
                                          <p:spTgt spid="38013"/>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38074"/>
                                        </p:tgtEl>
                                        <p:attrNameLst>
                                          <p:attrName>style.visibility</p:attrName>
                                        </p:attrNameLst>
                                      </p:cBhvr>
                                      <p:to>
                                        <p:strVal val="visible"/>
                                      </p:to>
                                    </p:set>
                                    <p:animEffect transition="in" filter="wipe(left)">
                                      <p:cBhvr>
                                        <p:cTn id="125" dur="1000"/>
                                        <p:tgtEl>
                                          <p:spTgt spid="38074"/>
                                        </p:tgtEl>
                                      </p:cBhvr>
                                    </p:animEffect>
                                  </p:childTnLst>
                                </p:cTn>
                              </p:par>
                            </p:childTnLst>
                          </p:cTn>
                        </p:par>
                        <p:par>
                          <p:cTn id="126" fill="hold">
                            <p:stCondLst>
                              <p:cond delay="1000"/>
                            </p:stCondLst>
                            <p:childTnLst>
                              <p:par>
                                <p:cTn id="127" presetID="12" presetClass="entr" presetSubtype="8" fill="hold" nodeType="afterEffect">
                                  <p:stCondLst>
                                    <p:cond delay="0"/>
                                  </p:stCondLst>
                                  <p:childTnLst>
                                    <p:set>
                                      <p:cBhvr>
                                        <p:cTn id="128" dur="1" fill="hold">
                                          <p:stCondLst>
                                            <p:cond delay="0"/>
                                          </p:stCondLst>
                                        </p:cTn>
                                        <p:tgtEl>
                                          <p:spTgt spid="38034"/>
                                        </p:tgtEl>
                                        <p:attrNameLst>
                                          <p:attrName>style.visibility</p:attrName>
                                        </p:attrNameLst>
                                      </p:cBhvr>
                                      <p:to>
                                        <p:strVal val="visible"/>
                                      </p:to>
                                    </p:set>
                                    <p:animEffect transition="in" filter="slide(fromLeft)">
                                      <p:cBhvr>
                                        <p:cTn id="129" dur="1000"/>
                                        <p:tgtEl>
                                          <p:spTgt spid="38034"/>
                                        </p:tgtEl>
                                      </p:cBhvr>
                                    </p:animEffect>
                                  </p:childTnLst>
                                </p:cTn>
                              </p:par>
                            </p:childTnLst>
                          </p:cTn>
                        </p:par>
                        <p:par>
                          <p:cTn id="130" fill="hold">
                            <p:stCondLst>
                              <p:cond delay="2000"/>
                            </p:stCondLst>
                            <p:childTnLst>
                              <p:par>
                                <p:cTn id="131" presetID="12" presetClass="entr" presetSubtype="8" fill="hold" nodeType="afterEffect">
                                  <p:stCondLst>
                                    <p:cond delay="0"/>
                                  </p:stCondLst>
                                  <p:childTnLst>
                                    <p:set>
                                      <p:cBhvr>
                                        <p:cTn id="132" dur="1" fill="hold">
                                          <p:stCondLst>
                                            <p:cond delay="0"/>
                                          </p:stCondLst>
                                        </p:cTn>
                                        <p:tgtEl>
                                          <p:spTgt spid="38012"/>
                                        </p:tgtEl>
                                        <p:attrNameLst>
                                          <p:attrName>style.visibility</p:attrName>
                                        </p:attrNameLst>
                                      </p:cBhvr>
                                      <p:to>
                                        <p:strVal val="visible"/>
                                      </p:to>
                                    </p:set>
                                    <p:animEffect transition="in" filter="slide(fromLeft)">
                                      <p:cBhvr>
                                        <p:cTn id="133" dur="1000"/>
                                        <p:tgtEl>
                                          <p:spTgt spid="38012"/>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8" fill="hold" nodeType="clickEffect">
                                  <p:stCondLst>
                                    <p:cond delay="0"/>
                                  </p:stCondLst>
                                  <p:childTnLst>
                                    <p:set>
                                      <p:cBhvr>
                                        <p:cTn id="137" dur="1" fill="hold">
                                          <p:stCondLst>
                                            <p:cond delay="0"/>
                                          </p:stCondLst>
                                        </p:cTn>
                                        <p:tgtEl>
                                          <p:spTgt spid="38082"/>
                                        </p:tgtEl>
                                        <p:attrNameLst>
                                          <p:attrName>style.visibility</p:attrName>
                                        </p:attrNameLst>
                                      </p:cBhvr>
                                      <p:to>
                                        <p:strVal val="visible"/>
                                      </p:to>
                                    </p:set>
                                    <p:animEffect transition="in" filter="wipe(left)">
                                      <p:cBhvr>
                                        <p:cTn id="138" dur="1000"/>
                                        <p:tgtEl>
                                          <p:spTgt spid="38082"/>
                                        </p:tgtEl>
                                      </p:cBhvr>
                                    </p:animEffect>
                                  </p:childTnLst>
                                </p:cTn>
                              </p:par>
                            </p:childTnLst>
                          </p:cTn>
                        </p:par>
                        <p:par>
                          <p:cTn id="139" fill="hold">
                            <p:stCondLst>
                              <p:cond delay="1000"/>
                            </p:stCondLst>
                            <p:childTnLst>
                              <p:par>
                                <p:cTn id="140" presetID="12" presetClass="entr" presetSubtype="8" fill="hold" nodeType="afterEffect">
                                  <p:stCondLst>
                                    <p:cond delay="0"/>
                                  </p:stCondLst>
                                  <p:childTnLst>
                                    <p:set>
                                      <p:cBhvr>
                                        <p:cTn id="141" dur="1" fill="hold">
                                          <p:stCondLst>
                                            <p:cond delay="0"/>
                                          </p:stCondLst>
                                        </p:cTn>
                                        <p:tgtEl>
                                          <p:spTgt spid="38051"/>
                                        </p:tgtEl>
                                        <p:attrNameLst>
                                          <p:attrName>style.visibility</p:attrName>
                                        </p:attrNameLst>
                                      </p:cBhvr>
                                      <p:to>
                                        <p:strVal val="visible"/>
                                      </p:to>
                                    </p:set>
                                    <p:animEffect transition="in" filter="slide(fromLeft)">
                                      <p:cBhvr>
                                        <p:cTn id="142" dur="1000"/>
                                        <p:tgtEl>
                                          <p:spTgt spid="38051"/>
                                        </p:tgtEl>
                                      </p:cBhvr>
                                    </p:animEffect>
                                  </p:childTnLst>
                                </p:cTn>
                              </p:par>
                            </p:childTnLst>
                          </p:cTn>
                        </p:par>
                        <p:par>
                          <p:cTn id="143" fill="hold">
                            <p:stCondLst>
                              <p:cond delay="2000"/>
                            </p:stCondLst>
                            <p:childTnLst>
                              <p:par>
                                <p:cTn id="144" presetID="12" presetClass="entr" presetSubtype="8" fill="hold" nodeType="afterEffect">
                                  <p:stCondLst>
                                    <p:cond delay="0"/>
                                  </p:stCondLst>
                                  <p:childTnLst>
                                    <p:set>
                                      <p:cBhvr>
                                        <p:cTn id="145" dur="1" fill="hold">
                                          <p:stCondLst>
                                            <p:cond delay="0"/>
                                          </p:stCondLst>
                                        </p:cTn>
                                        <p:tgtEl>
                                          <p:spTgt spid="38011"/>
                                        </p:tgtEl>
                                        <p:attrNameLst>
                                          <p:attrName>style.visibility</p:attrName>
                                        </p:attrNameLst>
                                      </p:cBhvr>
                                      <p:to>
                                        <p:strVal val="visible"/>
                                      </p:to>
                                    </p:set>
                                    <p:animEffect transition="in" filter="slide(fromLeft)">
                                      <p:cBhvr>
                                        <p:cTn id="146" dur="1000"/>
                                        <p:tgtEl>
                                          <p:spTgt spid="38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11" grpId="0" animBg="1"/>
      <p:bldP spid="38012" grpId="0" animBg="1"/>
      <p:bldP spid="38013" grpId="0" animBg="1"/>
      <p:bldP spid="38014" grpId="0" animBg="1"/>
      <p:bldP spid="38015" grpId="0" animBg="1"/>
      <p:bldP spid="38016" grpId="0" animBg="1"/>
      <p:bldP spid="38017" grpId="0" animBg="1"/>
      <p:bldP spid="38028" grpId="0" animBg="1"/>
      <p:bldP spid="38029" grpId="0" animBg="1"/>
      <p:bldP spid="38030" grpId="0" animBg="1"/>
      <p:bldP spid="38031" grpId="0" animBg="1"/>
      <p:bldP spid="38032" grpId="0" animBg="1"/>
      <p:bldP spid="38033" grpId="0" animBg="1"/>
      <p:bldP spid="38037" grpId="0" animBg="1"/>
      <p:bldP spid="38044" grpId="0" animBg="1"/>
      <p:bldP spid="3805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33ECF19-FB88-9B4A-8558-054E1A1CEABD}"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248835" name="AutoShape 3"/>
          <p:cNvSpPr>
            <a:spLocks noChangeArrowheads="1"/>
          </p:cNvSpPr>
          <p:nvPr/>
        </p:nvSpPr>
        <p:spPr bwMode="auto">
          <a:xfrm flipH="1">
            <a:off x="1849438" y="3960813"/>
            <a:ext cx="304800" cy="663575"/>
          </a:xfrm>
          <a:prstGeom prst="downArrow">
            <a:avLst>
              <a:gd name="adj1" fmla="val 50000"/>
              <a:gd name="adj2" fmla="val 54427"/>
            </a:avLst>
          </a:prstGeom>
          <a:gradFill rotWithShape="1">
            <a:gsLst>
              <a:gs pos="0">
                <a:srgbClr val="CBCBCB">
                  <a:alpha val="48000"/>
                </a:srgbClr>
              </a:gs>
              <a:gs pos="6500">
                <a:srgbClr val="5F5F5F">
                  <a:alpha val="49300"/>
                </a:srgbClr>
              </a:gs>
              <a:gs pos="10501">
                <a:srgbClr val="5F5F5F">
                  <a:alpha val="50100"/>
                </a:srgbClr>
              </a:gs>
              <a:gs pos="31500">
                <a:srgbClr val="FFFFFF">
                  <a:alpha val="54300"/>
                </a:srgbClr>
              </a:gs>
              <a:gs pos="33500">
                <a:srgbClr val="B2B2B2">
                  <a:alpha val="54700"/>
                </a:srgbClr>
              </a:gs>
              <a:gs pos="34500">
                <a:srgbClr val="292929">
                  <a:alpha val="54900"/>
                </a:srgbClr>
              </a:gs>
              <a:gs pos="41001">
                <a:srgbClr val="777777">
                  <a:alpha val="56200"/>
                </a:srgbClr>
              </a:gs>
              <a:gs pos="50000">
                <a:srgbClr val="EAEAEA">
                  <a:alpha val="58000"/>
                </a:srgbClr>
              </a:gs>
              <a:gs pos="59000">
                <a:srgbClr val="777777">
                  <a:alpha val="56200"/>
                </a:srgbClr>
              </a:gs>
              <a:gs pos="65500">
                <a:srgbClr val="292929">
                  <a:alpha val="54900"/>
                </a:srgbClr>
              </a:gs>
              <a:gs pos="66500">
                <a:srgbClr val="B2B2B2">
                  <a:alpha val="54700"/>
                </a:srgbClr>
              </a:gs>
              <a:gs pos="68500">
                <a:srgbClr val="FFFFFF">
                  <a:alpha val="54300"/>
                </a:srgbClr>
              </a:gs>
              <a:gs pos="89500">
                <a:srgbClr val="5F5F5F">
                  <a:alpha val="50100"/>
                </a:srgbClr>
              </a:gs>
              <a:gs pos="93500">
                <a:srgbClr val="5F5F5F">
                  <a:alpha val="49300"/>
                </a:srgbClr>
              </a:gs>
              <a:gs pos="100000">
                <a:srgbClr val="CBCBCB">
                  <a:alpha val="48000"/>
                </a:srgbClr>
              </a:gs>
            </a:gsLst>
            <a:lin ang="0" scaled="1"/>
          </a:gradFill>
          <a:ln>
            <a:noFill/>
          </a:ln>
          <a:effectLst/>
        </p:spPr>
        <p:txBody>
          <a:bodyPr anchor="ctr"/>
          <a:lstStyle/>
          <a:p>
            <a:pPr algn="ctr" eaLnBrk="1" hangingPunct="1">
              <a:spcBef>
                <a:spcPct val="50000"/>
              </a:spcBef>
              <a:defRPr/>
            </a:pPr>
            <a:endParaRPr kumimoji="1" lang="zh-CN" altLang="zh-CN" sz="2800">
              <a:latin typeface="Times New Roman" panose="02020603050405020304" pitchFamily="18" charset="0"/>
              <a:ea typeface="幼圆" panose="02010509060101010101" pitchFamily="49" charset="-122"/>
            </a:endParaRPr>
          </a:p>
        </p:txBody>
      </p:sp>
      <p:sp>
        <p:nvSpPr>
          <p:cNvPr id="248836" name="AutoShape 4"/>
          <p:cNvSpPr>
            <a:spLocks noChangeArrowheads="1"/>
          </p:cNvSpPr>
          <p:nvPr/>
        </p:nvSpPr>
        <p:spPr bwMode="auto">
          <a:xfrm flipH="1">
            <a:off x="4356100" y="3960813"/>
            <a:ext cx="317500" cy="663575"/>
          </a:xfrm>
          <a:prstGeom prst="downArrow">
            <a:avLst>
              <a:gd name="adj1" fmla="val 50000"/>
              <a:gd name="adj2" fmla="val 52250"/>
            </a:avLst>
          </a:prstGeom>
          <a:gradFill rotWithShape="1">
            <a:gsLst>
              <a:gs pos="0">
                <a:srgbClr val="CBCBCB">
                  <a:alpha val="48000"/>
                </a:srgbClr>
              </a:gs>
              <a:gs pos="6500">
                <a:srgbClr val="5F5F5F">
                  <a:alpha val="49300"/>
                </a:srgbClr>
              </a:gs>
              <a:gs pos="10501">
                <a:srgbClr val="5F5F5F">
                  <a:alpha val="50100"/>
                </a:srgbClr>
              </a:gs>
              <a:gs pos="31500">
                <a:srgbClr val="FFFFFF">
                  <a:alpha val="54300"/>
                </a:srgbClr>
              </a:gs>
              <a:gs pos="33500">
                <a:srgbClr val="B2B2B2">
                  <a:alpha val="54700"/>
                </a:srgbClr>
              </a:gs>
              <a:gs pos="34500">
                <a:srgbClr val="292929">
                  <a:alpha val="54900"/>
                </a:srgbClr>
              </a:gs>
              <a:gs pos="41001">
                <a:srgbClr val="777777">
                  <a:alpha val="56200"/>
                </a:srgbClr>
              </a:gs>
              <a:gs pos="50000">
                <a:srgbClr val="EAEAEA">
                  <a:alpha val="58000"/>
                </a:srgbClr>
              </a:gs>
              <a:gs pos="59000">
                <a:srgbClr val="777777">
                  <a:alpha val="56200"/>
                </a:srgbClr>
              </a:gs>
              <a:gs pos="65500">
                <a:srgbClr val="292929">
                  <a:alpha val="54900"/>
                </a:srgbClr>
              </a:gs>
              <a:gs pos="66500">
                <a:srgbClr val="B2B2B2">
                  <a:alpha val="54700"/>
                </a:srgbClr>
              </a:gs>
              <a:gs pos="68500">
                <a:srgbClr val="FFFFFF">
                  <a:alpha val="54300"/>
                </a:srgbClr>
              </a:gs>
              <a:gs pos="89500">
                <a:srgbClr val="5F5F5F">
                  <a:alpha val="50100"/>
                </a:srgbClr>
              </a:gs>
              <a:gs pos="93500">
                <a:srgbClr val="5F5F5F">
                  <a:alpha val="49300"/>
                </a:srgbClr>
              </a:gs>
              <a:gs pos="100000">
                <a:srgbClr val="CBCBCB">
                  <a:alpha val="48000"/>
                </a:srgbClr>
              </a:gs>
            </a:gsLst>
            <a:lin ang="0" scaled="1"/>
          </a:gradFill>
          <a:ln>
            <a:noFill/>
          </a:ln>
          <a:effectLst/>
        </p:spPr>
        <p:txBody>
          <a:bodyPr anchor="ctr"/>
          <a:lstStyle/>
          <a:p>
            <a:pPr algn="ctr" eaLnBrk="1" hangingPunct="1">
              <a:spcBef>
                <a:spcPct val="50000"/>
              </a:spcBef>
              <a:defRPr/>
            </a:pPr>
            <a:endParaRPr kumimoji="1" lang="zh-CN" altLang="zh-CN" sz="2800">
              <a:latin typeface="Times New Roman" panose="02020603050405020304" pitchFamily="18" charset="0"/>
              <a:ea typeface="幼圆" panose="02010509060101010101" pitchFamily="49" charset="-122"/>
            </a:endParaRPr>
          </a:p>
        </p:txBody>
      </p:sp>
      <p:sp>
        <p:nvSpPr>
          <p:cNvPr id="248837" name="AutoShape 5"/>
          <p:cNvSpPr>
            <a:spLocks noChangeArrowheads="1"/>
          </p:cNvSpPr>
          <p:nvPr/>
        </p:nvSpPr>
        <p:spPr bwMode="auto">
          <a:xfrm flipH="1">
            <a:off x="6877050" y="3960813"/>
            <a:ext cx="290513" cy="663575"/>
          </a:xfrm>
          <a:prstGeom prst="downArrow">
            <a:avLst>
              <a:gd name="adj1" fmla="val 50000"/>
              <a:gd name="adj2" fmla="val 57104"/>
            </a:avLst>
          </a:prstGeom>
          <a:gradFill rotWithShape="1">
            <a:gsLst>
              <a:gs pos="0">
                <a:srgbClr val="CBCBCB">
                  <a:alpha val="48000"/>
                </a:srgbClr>
              </a:gs>
              <a:gs pos="6500">
                <a:srgbClr val="5F5F5F">
                  <a:alpha val="49300"/>
                </a:srgbClr>
              </a:gs>
              <a:gs pos="10501">
                <a:srgbClr val="5F5F5F">
                  <a:alpha val="50100"/>
                </a:srgbClr>
              </a:gs>
              <a:gs pos="31500">
                <a:srgbClr val="FFFFFF">
                  <a:alpha val="54300"/>
                </a:srgbClr>
              </a:gs>
              <a:gs pos="33500">
                <a:srgbClr val="B2B2B2">
                  <a:alpha val="54700"/>
                </a:srgbClr>
              </a:gs>
              <a:gs pos="34500">
                <a:srgbClr val="292929">
                  <a:alpha val="54900"/>
                </a:srgbClr>
              </a:gs>
              <a:gs pos="41001">
                <a:srgbClr val="777777">
                  <a:alpha val="56200"/>
                </a:srgbClr>
              </a:gs>
              <a:gs pos="50000">
                <a:srgbClr val="EAEAEA">
                  <a:alpha val="58000"/>
                </a:srgbClr>
              </a:gs>
              <a:gs pos="59000">
                <a:srgbClr val="777777">
                  <a:alpha val="56200"/>
                </a:srgbClr>
              </a:gs>
              <a:gs pos="65500">
                <a:srgbClr val="292929">
                  <a:alpha val="54900"/>
                </a:srgbClr>
              </a:gs>
              <a:gs pos="66500">
                <a:srgbClr val="B2B2B2">
                  <a:alpha val="54700"/>
                </a:srgbClr>
              </a:gs>
              <a:gs pos="68500">
                <a:srgbClr val="FFFFFF">
                  <a:alpha val="54300"/>
                </a:srgbClr>
              </a:gs>
              <a:gs pos="89500">
                <a:srgbClr val="5F5F5F">
                  <a:alpha val="50100"/>
                </a:srgbClr>
              </a:gs>
              <a:gs pos="93500">
                <a:srgbClr val="5F5F5F">
                  <a:alpha val="49300"/>
                </a:srgbClr>
              </a:gs>
              <a:gs pos="100000">
                <a:srgbClr val="CBCBCB">
                  <a:alpha val="48000"/>
                </a:srgbClr>
              </a:gs>
            </a:gsLst>
            <a:lin ang="0" scaled="1"/>
          </a:gradFill>
          <a:ln>
            <a:noFill/>
          </a:ln>
          <a:effectLst/>
        </p:spPr>
        <p:txBody>
          <a:bodyPr anchor="ctr"/>
          <a:lstStyle/>
          <a:p>
            <a:pPr algn="ctr" eaLnBrk="1" hangingPunct="1">
              <a:spcBef>
                <a:spcPct val="50000"/>
              </a:spcBef>
              <a:defRPr/>
            </a:pPr>
            <a:endParaRPr kumimoji="1" lang="zh-CN" altLang="zh-CN" sz="2800">
              <a:latin typeface="Times New Roman" panose="02020603050405020304" pitchFamily="18" charset="0"/>
              <a:ea typeface="幼圆" panose="02010509060101010101" pitchFamily="49" charset="-122"/>
            </a:endParaRPr>
          </a:p>
        </p:txBody>
      </p:sp>
      <p:sp>
        <p:nvSpPr>
          <p:cNvPr id="248838" name="AutoShape 6"/>
          <p:cNvSpPr>
            <a:spLocks noChangeArrowheads="1"/>
          </p:cNvSpPr>
          <p:nvPr/>
        </p:nvSpPr>
        <p:spPr bwMode="auto">
          <a:xfrm>
            <a:off x="787400" y="4611688"/>
            <a:ext cx="2376488" cy="1554162"/>
          </a:xfrm>
          <a:prstGeom prst="foldedCorner">
            <a:avLst>
              <a:gd name="adj" fmla="val 12500"/>
            </a:avLst>
          </a:prstGeom>
          <a:gradFill rotWithShape="1">
            <a:gsLst>
              <a:gs pos="0">
                <a:srgbClr val="579EA7">
                  <a:alpha val="29999"/>
                </a:srgbClr>
              </a:gs>
              <a:gs pos="100000">
                <a:srgbClr val="036D7B">
                  <a:alpha val="32001"/>
                </a:srgb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indent="262255">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2000" b="1">
                <a:solidFill>
                  <a:schemeClr val="tx1"/>
                </a:solidFill>
                <a:ea typeface="幼圆" panose="02010509060101010101" pitchFamily="49" charset="-122"/>
              </a:rPr>
              <a:t>任一方案的取舍</a:t>
            </a:r>
            <a:endParaRPr lang="zh-CN" altLang="en-US" sz="2000" b="1">
              <a:solidFill>
                <a:schemeClr val="tx1"/>
              </a:solidFill>
              <a:ea typeface="幼圆" panose="02010509060101010101" pitchFamily="49" charset="-122"/>
            </a:endParaRPr>
          </a:p>
          <a:p>
            <a:pPr eaLnBrk="1" hangingPunct="1">
              <a:buClrTx/>
              <a:buSzTx/>
              <a:buFontTx/>
              <a:buNone/>
            </a:pPr>
            <a:r>
              <a:rPr lang="zh-CN" altLang="en-US" sz="2000" b="1">
                <a:solidFill>
                  <a:schemeClr val="tx1"/>
                </a:solidFill>
                <a:ea typeface="幼圆" panose="02010509060101010101" pitchFamily="49" charset="-122"/>
              </a:rPr>
              <a:t>会导致其他方案</a:t>
            </a:r>
            <a:endParaRPr lang="zh-CN" altLang="en-US" sz="2000" b="1">
              <a:solidFill>
                <a:schemeClr val="tx1"/>
              </a:solidFill>
              <a:ea typeface="幼圆" panose="02010509060101010101" pitchFamily="49" charset="-122"/>
            </a:endParaRPr>
          </a:p>
          <a:p>
            <a:pPr eaLnBrk="1" hangingPunct="1">
              <a:buClrTx/>
              <a:buSzTx/>
              <a:buFontTx/>
              <a:buNone/>
            </a:pPr>
            <a:r>
              <a:rPr lang="zh-CN" altLang="en-US" sz="2000" b="1">
                <a:solidFill>
                  <a:schemeClr val="tx1"/>
                </a:solidFill>
                <a:ea typeface="幼圆" panose="02010509060101010101" pitchFamily="49" charset="-122"/>
              </a:rPr>
              <a:t>现金流量的变化</a:t>
            </a:r>
            <a:endParaRPr lang="zh-CN" altLang="en-US" sz="2000" b="1">
              <a:solidFill>
                <a:schemeClr val="tx1"/>
              </a:solidFill>
              <a:ea typeface="幼圆" panose="02010509060101010101" pitchFamily="49" charset="-122"/>
            </a:endParaRPr>
          </a:p>
        </p:txBody>
      </p:sp>
      <p:sp>
        <p:nvSpPr>
          <p:cNvPr id="248839" name="AutoShape 7"/>
          <p:cNvSpPr>
            <a:spLocks noChangeArrowheads="1"/>
          </p:cNvSpPr>
          <p:nvPr/>
        </p:nvSpPr>
        <p:spPr bwMode="auto">
          <a:xfrm>
            <a:off x="3192463" y="4595813"/>
            <a:ext cx="2446337" cy="1641475"/>
          </a:xfrm>
          <a:prstGeom prst="foldedCorner">
            <a:avLst>
              <a:gd name="adj" fmla="val 12500"/>
            </a:avLst>
          </a:prstGeom>
          <a:gradFill rotWithShape="1">
            <a:gsLst>
              <a:gs pos="0">
                <a:srgbClr val="579EA7">
                  <a:alpha val="29999"/>
                </a:srgbClr>
              </a:gs>
              <a:gs pos="100000">
                <a:srgbClr val="036D7B">
                  <a:alpha val="32001"/>
                </a:srgb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indent="174625">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2000" b="1">
                <a:solidFill>
                  <a:schemeClr val="tx1"/>
                </a:solidFill>
                <a:ea typeface="幼圆" panose="02010509060101010101" pitchFamily="49" charset="-122"/>
              </a:rPr>
              <a:t>因资金短缺使相互</a:t>
            </a:r>
            <a:endParaRPr lang="zh-CN" altLang="en-US" sz="2000" b="1">
              <a:solidFill>
                <a:schemeClr val="tx1"/>
              </a:solidFill>
              <a:ea typeface="幼圆" panose="02010509060101010101" pitchFamily="49" charset="-122"/>
            </a:endParaRPr>
          </a:p>
          <a:p>
            <a:pPr eaLnBrk="1" hangingPunct="1">
              <a:buClrTx/>
              <a:buSzTx/>
              <a:buFontTx/>
              <a:buNone/>
            </a:pPr>
            <a:r>
              <a:rPr lang="zh-CN" altLang="en-US" sz="2000" b="1">
                <a:solidFill>
                  <a:schemeClr val="tx1"/>
                </a:solidFill>
                <a:ea typeface="幼圆" panose="02010509060101010101" pitchFamily="49" charset="-122"/>
              </a:rPr>
              <a:t>独立可行方案不能</a:t>
            </a:r>
            <a:endParaRPr lang="zh-CN" altLang="en-US" sz="2000" b="1">
              <a:solidFill>
                <a:schemeClr val="tx1"/>
              </a:solidFill>
              <a:ea typeface="幼圆" panose="02010509060101010101" pitchFamily="49" charset="-122"/>
            </a:endParaRPr>
          </a:p>
          <a:p>
            <a:pPr eaLnBrk="1" hangingPunct="1">
              <a:buClrTx/>
              <a:buSzTx/>
              <a:buFontTx/>
              <a:buNone/>
            </a:pPr>
            <a:r>
              <a:rPr lang="zh-CN" altLang="en-US" sz="2000" b="1">
                <a:solidFill>
                  <a:schemeClr val="tx1"/>
                </a:solidFill>
                <a:ea typeface="幼圆" panose="02010509060101010101" pitchFamily="49" charset="-122"/>
              </a:rPr>
              <a:t>充分实施从而相关</a:t>
            </a:r>
            <a:endParaRPr lang="zh-CN" altLang="en-US" sz="2000" b="1">
              <a:solidFill>
                <a:schemeClr val="tx1"/>
              </a:solidFill>
              <a:ea typeface="幼圆" panose="02010509060101010101" pitchFamily="49" charset="-122"/>
            </a:endParaRPr>
          </a:p>
        </p:txBody>
      </p:sp>
      <p:sp>
        <p:nvSpPr>
          <p:cNvPr id="248840" name="AutoShape 8"/>
          <p:cNvSpPr>
            <a:spLocks noChangeArrowheads="1"/>
          </p:cNvSpPr>
          <p:nvPr/>
        </p:nvSpPr>
        <p:spPr bwMode="auto">
          <a:xfrm>
            <a:off x="5856288" y="4595813"/>
            <a:ext cx="2819400" cy="1641475"/>
          </a:xfrm>
          <a:prstGeom prst="foldedCorner">
            <a:avLst>
              <a:gd name="adj" fmla="val 12500"/>
            </a:avLst>
          </a:prstGeom>
          <a:gradFill rotWithShape="1">
            <a:gsLst>
              <a:gs pos="0">
                <a:srgbClr val="579EA7">
                  <a:alpha val="29999"/>
                </a:srgbClr>
              </a:gs>
              <a:gs pos="100000">
                <a:srgbClr val="036D7B">
                  <a:alpha val="32001"/>
                </a:srgb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indent="262255">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2000" b="1">
                <a:solidFill>
                  <a:schemeClr val="tx1"/>
                </a:solidFill>
                <a:ea typeface="幼圆" panose="02010509060101010101" pitchFamily="49" charset="-122"/>
              </a:rPr>
              <a:t>既有互补方案又有替</a:t>
            </a:r>
            <a:endParaRPr lang="zh-CN" altLang="en-US" sz="2000" b="1">
              <a:solidFill>
                <a:schemeClr val="tx1"/>
              </a:solidFill>
              <a:ea typeface="幼圆" panose="02010509060101010101" pitchFamily="49" charset="-122"/>
            </a:endParaRPr>
          </a:p>
          <a:p>
            <a:pPr eaLnBrk="1" hangingPunct="1">
              <a:buClrTx/>
              <a:buSzTx/>
              <a:buFontTx/>
              <a:buNone/>
            </a:pPr>
            <a:r>
              <a:rPr lang="zh-CN" altLang="en-US" sz="2000" b="1">
                <a:solidFill>
                  <a:schemeClr val="tx1"/>
                </a:solidFill>
                <a:ea typeface="幼圆" panose="02010509060101010101" pitchFamily="49" charset="-122"/>
              </a:rPr>
              <a:t>代方案，既有互斥方</a:t>
            </a:r>
            <a:endParaRPr lang="zh-CN" altLang="en-US" sz="2000" b="1">
              <a:solidFill>
                <a:schemeClr val="tx1"/>
              </a:solidFill>
              <a:ea typeface="幼圆" panose="02010509060101010101" pitchFamily="49" charset="-122"/>
            </a:endParaRPr>
          </a:p>
          <a:p>
            <a:pPr eaLnBrk="1" hangingPunct="1">
              <a:buClrTx/>
              <a:buSzTx/>
              <a:buFontTx/>
              <a:buNone/>
            </a:pPr>
            <a:r>
              <a:rPr lang="zh-CN" altLang="en-US" sz="2000" b="1">
                <a:solidFill>
                  <a:schemeClr val="tx1"/>
                </a:solidFill>
                <a:ea typeface="幼圆" panose="02010509060101010101" pitchFamily="49" charset="-122"/>
              </a:rPr>
              <a:t>案又有独立方案</a:t>
            </a:r>
            <a:endParaRPr lang="zh-CN" altLang="en-US" sz="2000" b="1">
              <a:solidFill>
                <a:schemeClr val="tx1"/>
              </a:solidFill>
              <a:ea typeface="幼圆" panose="02010509060101010101" pitchFamily="49" charset="-122"/>
            </a:endParaRPr>
          </a:p>
        </p:txBody>
      </p:sp>
      <p:graphicFrame>
        <p:nvGraphicFramePr>
          <p:cNvPr id="2" name="图示 1"/>
          <p:cNvGraphicFramePr/>
          <p:nvPr/>
        </p:nvGraphicFramePr>
        <p:xfrm>
          <a:off x="1331913" y="1557338"/>
          <a:ext cx="6408737" cy="23939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Rectangle 2"/>
          <p:cNvSpPr>
            <a:spLocks noGrp="1" noChangeArrowheads="1"/>
          </p:cNvSpPr>
          <p:nvPr>
            <p:ph type="title"/>
          </p:nvPr>
        </p:nvSpPr>
        <p:spPr>
          <a:xfrm>
            <a:off x="862398" y="190501"/>
            <a:ext cx="8281602" cy="838200"/>
          </a:xfrm>
        </p:spPr>
        <p:txBody>
          <a:bodyPr/>
          <a:lstStyle/>
          <a:p>
            <a:pPr eaLnBrk="1" hangingPunct="1"/>
            <a:r>
              <a:rPr kumimoji="0" lang="zh-CN" altLang="en-US" dirty="0">
                <a:solidFill>
                  <a:srgbClr val="FF0000"/>
                </a:solidFill>
              </a:rPr>
              <a:t>（三）相关方案</a:t>
            </a:r>
            <a:r>
              <a:rPr kumimoji="0" lang="zh-CN" altLang="en-US" dirty="0">
                <a:solidFill>
                  <a:srgbClr val="036D7B"/>
                </a:solidFill>
              </a:rPr>
              <a:t>经济评价方法</a:t>
            </a:r>
            <a:endParaRPr kumimoji="0" lang="zh-CN" altLang="en-US" dirty="0">
              <a:solidFill>
                <a:srgbClr val="036D7B"/>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48835"/>
                                        </p:tgtEl>
                                        <p:attrNameLst>
                                          <p:attrName>style.visibility</p:attrName>
                                        </p:attrNameLst>
                                      </p:cBhvr>
                                      <p:to>
                                        <p:strVal val="visible"/>
                                      </p:to>
                                    </p:set>
                                    <p:animEffect transition="in" filter="wipe(up)">
                                      <p:cBhvr>
                                        <p:cTn id="12" dur="1000"/>
                                        <p:tgtEl>
                                          <p:spTgt spid="248835"/>
                                        </p:tgtEl>
                                      </p:cBhvr>
                                    </p:animEffect>
                                  </p:childTnLst>
                                </p:cTn>
                              </p:par>
                            </p:childTnLst>
                          </p:cTn>
                        </p:par>
                        <p:par>
                          <p:cTn id="13" fill="hold">
                            <p:stCondLst>
                              <p:cond delay="1000"/>
                            </p:stCondLst>
                            <p:childTnLst>
                              <p:par>
                                <p:cTn id="14" presetID="9" presetClass="entr" presetSubtype="0" fill="hold" nodeType="afterEffect">
                                  <p:stCondLst>
                                    <p:cond delay="0"/>
                                  </p:stCondLst>
                                  <p:childTnLst>
                                    <p:set>
                                      <p:cBhvr>
                                        <p:cTn id="15" dur="1" fill="hold">
                                          <p:stCondLst>
                                            <p:cond delay="0"/>
                                          </p:stCondLst>
                                        </p:cTn>
                                        <p:tgtEl>
                                          <p:spTgt spid="248838"/>
                                        </p:tgtEl>
                                        <p:attrNameLst>
                                          <p:attrName>style.visibility</p:attrName>
                                        </p:attrNameLst>
                                      </p:cBhvr>
                                      <p:to>
                                        <p:strVal val="visible"/>
                                      </p:to>
                                    </p:set>
                                    <p:animEffect transition="in" filter="dissolve">
                                      <p:cBhvr>
                                        <p:cTn id="16" dur="500"/>
                                        <p:tgtEl>
                                          <p:spTgt spid="24883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48836"/>
                                        </p:tgtEl>
                                        <p:attrNameLst>
                                          <p:attrName>style.visibility</p:attrName>
                                        </p:attrNameLst>
                                      </p:cBhvr>
                                      <p:to>
                                        <p:strVal val="visible"/>
                                      </p:to>
                                    </p:set>
                                    <p:animEffect transition="in" filter="wipe(up)">
                                      <p:cBhvr>
                                        <p:cTn id="21" dur="1000"/>
                                        <p:tgtEl>
                                          <p:spTgt spid="248836"/>
                                        </p:tgtEl>
                                      </p:cBhvr>
                                    </p:animEffect>
                                  </p:childTnLst>
                                </p:cTn>
                              </p:par>
                            </p:childTnLst>
                          </p:cTn>
                        </p:par>
                        <p:par>
                          <p:cTn id="22" fill="hold">
                            <p:stCondLst>
                              <p:cond delay="1000"/>
                            </p:stCondLst>
                            <p:childTnLst>
                              <p:par>
                                <p:cTn id="23" presetID="9" presetClass="entr" presetSubtype="0" fill="hold" nodeType="afterEffect">
                                  <p:stCondLst>
                                    <p:cond delay="0"/>
                                  </p:stCondLst>
                                  <p:childTnLst>
                                    <p:set>
                                      <p:cBhvr>
                                        <p:cTn id="24" dur="1" fill="hold">
                                          <p:stCondLst>
                                            <p:cond delay="0"/>
                                          </p:stCondLst>
                                        </p:cTn>
                                        <p:tgtEl>
                                          <p:spTgt spid="248839"/>
                                        </p:tgtEl>
                                        <p:attrNameLst>
                                          <p:attrName>style.visibility</p:attrName>
                                        </p:attrNameLst>
                                      </p:cBhvr>
                                      <p:to>
                                        <p:strVal val="visible"/>
                                      </p:to>
                                    </p:set>
                                    <p:animEffect transition="in" filter="dissolve">
                                      <p:cBhvr>
                                        <p:cTn id="25" dur="500"/>
                                        <p:tgtEl>
                                          <p:spTgt spid="24883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48837"/>
                                        </p:tgtEl>
                                        <p:attrNameLst>
                                          <p:attrName>style.visibility</p:attrName>
                                        </p:attrNameLst>
                                      </p:cBhvr>
                                      <p:to>
                                        <p:strVal val="visible"/>
                                      </p:to>
                                    </p:set>
                                    <p:animEffect transition="in" filter="wipe(up)">
                                      <p:cBhvr>
                                        <p:cTn id="30" dur="1000"/>
                                        <p:tgtEl>
                                          <p:spTgt spid="248837"/>
                                        </p:tgtEl>
                                      </p:cBhvr>
                                    </p:animEffect>
                                  </p:childTnLst>
                                </p:cTn>
                              </p:par>
                            </p:childTnLst>
                          </p:cTn>
                        </p:par>
                        <p:par>
                          <p:cTn id="31" fill="hold">
                            <p:stCondLst>
                              <p:cond delay="1000"/>
                            </p:stCondLst>
                            <p:childTnLst>
                              <p:par>
                                <p:cTn id="32" presetID="9" presetClass="entr" presetSubtype="0" fill="hold" nodeType="afterEffect">
                                  <p:stCondLst>
                                    <p:cond delay="0"/>
                                  </p:stCondLst>
                                  <p:childTnLst>
                                    <p:set>
                                      <p:cBhvr>
                                        <p:cTn id="33" dur="1" fill="hold">
                                          <p:stCondLst>
                                            <p:cond delay="0"/>
                                          </p:stCondLst>
                                        </p:cTn>
                                        <p:tgtEl>
                                          <p:spTgt spid="248840"/>
                                        </p:tgtEl>
                                        <p:attrNameLst>
                                          <p:attrName>style.visibility</p:attrName>
                                        </p:attrNameLst>
                                      </p:cBhvr>
                                      <p:to>
                                        <p:strVal val="visible"/>
                                      </p:to>
                                    </p:set>
                                    <p:animEffect transition="in" filter="dissolve">
                                      <p:cBhvr>
                                        <p:cTn id="34" dur="500"/>
                                        <p:tgtEl>
                                          <p:spTgt spid="248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8" grpId="0" animBg="1"/>
      <p:bldP spid="248839" grpId="0" animBg="1"/>
      <p:bldP spid="248840" grpId="0" animBg="1"/>
      <p:bldGraphic spid="2"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4749609-63AF-F04B-AA8A-CAF8DE03BB28}"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grpSp>
        <p:nvGrpSpPr>
          <p:cNvPr id="260102" name="Group 6"/>
          <p:cNvGrpSpPr/>
          <p:nvPr/>
        </p:nvGrpSpPr>
        <p:grpSpPr bwMode="auto">
          <a:xfrm>
            <a:off x="792163" y="1403350"/>
            <a:ext cx="4032250" cy="473075"/>
            <a:chOff x="1202" y="1654"/>
            <a:chExt cx="2812" cy="298"/>
          </a:xfrm>
        </p:grpSpPr>
        <p:sp>
          <p:nvSpPr>
            <p:cNvPr id="26633" name="Text Box 7">
              <a:hlinkClick r:id="" action="ppaction://noaction"/>
            </p:cNvPr>
            <p:cNvSpPr txBox="1">
              <a:spLocks noChangeArrowheads="1"/>
            </p:cNvSpPr>
            <p:nvPr/>
          </p:nvSpPr>
          <p:spPr bwMode="auto">
            <a:xfrm>
              <a:off x="1202" y="1654"/>
              <a:ext cx="2812" cy="250"/>
            </a:xfrm>
            <a:prstGeom prst="rect">
              <a:avLst/>
            </a:prstGeom>
            <a:gradFill rotWithShape="1">
              <a:gsLst>
                <a:gs pos="0">
                  <a:srgbClr val="D1F4FB"/>
                </a:gs>
                <a:gs pos="100000">
                  <a:srgbClr val="96ADB8"/>
                </a:gs>
              </a:gsLst>
              <a:lin ang="18900000" scaled="1"/>
            </a:gradFill>
            <a:ln>
              <a:noFill/>
            </a:ln>
            <a:effectLst>
              <a:outerShdw dist="53882" dir="189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b="1">
                  <a:solidFill>
                    <a:schemeClr val="tx1"/>
                  </a:solidFill>
                  <a:ea typeface="幼圆" panose="02010509060101010101" pitchFamily="49" charset="-122"/>
                </a:rPr>
                <a:t>1.</a:t>
              </a:r>
              <a:r>
                <a:rPr lang="zh-CN" altLang="en-US" sz="2000" b="1">
                  <a:solidFill>
                    <a:schemeClr val="tx1"/>
                  </a:solidFill>
                  <a:ea typeface="幼圆" panose="02010509060101010101" pitchFamily="49" charset="-122"/>
                </a:rPr>
                <a:t>现金流量相关方案经济评价</a:t>
              </a:r>
              <a:endParaRPr lang="zh-CN" altLang="en-US" sz="2000" b="1">
                <a:solidFill>
                  <a:schemeClr val="tx1"/>
                </a:solidFill>
                <a:ea typeface="幼圆" panose="02010509060101010101" pitchFamily="49" charset="-122"/>
              </a:endParaRPr>
            </a:p>
          </p:txBody>
        </p:sp>
        <p:sp>
          <p:nvSpPr>
            <p:cNvPr id="26634" name="Line 8"/>
            <p:cNvSpPr>
              <a:spLocks noChangeShapeType="1"/>
            </p:cNvSpPr>
            <p:nvPr/>
          </p:nvSpPr>
          <p:spPr bwMode="auto">
            <a:xfrm flipV="1">
              <a:off x="1455" y="1934"/>
              <a:ext cx="2459" cy="18"/>
            </a:xfrm>
            <a:prstGeom prst="line">
              <a:avLst/>
            </a:prstGeom>
            <a:noFill/>
            <a:ln>
              <a:noFill/>
            </a:ln>
            <a:effectLst>
              <a:outerShdw dist="53882" dir="18900000" algn="ctr" rotWithShape="0">
                <a:schemeClr val="bg2">
                  <a:alpha val="50000"/>
                </a:schemeClr>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Lst>
          </p:spPr>
          <p:txBody>
            <a:bodyPr anchor="ctr">
              <a:spAutoFit/>
            </a:bodyPr>
            <a:lstStyle/>
            <a:p>
              <a:endParaRPr lang="zh-CN" altLang="en-US"/>
            </a:p>
          </p:txBody>
        </p:sp>
      </p:grpSp>
      <p:sp>
        <p:nvSpPr>
          <p:cNvPr id="260105" name="AutoShape 9"/>
          <p:cNvSpPr>
            <a:spLocks noChangeArrowheads="1"/>
          </p:cNvSpPr>
          <p:nvPr/>
        </p:nvSpPr>
        <p:spPr bwMode="gray">
          <a:xfrm>
            <a:off x="5067300" y="1943100"/>
            <a:ext cx="3167063" cy="647700"/>
          </a:xfrm>
          <a:prstGeom prst="wedgeRectCallout">
            <a:avLst>
              <a:gd name="adj1" fmla="val -75315"/>
              <a:gd name="adj2" fmla="val -98037"/>
            </a:avLst>
          </a:prstGeom>
          <a:gradFill rotWithShape="1">
            <a:gsLst>
              <a:gs pos="0">
                <a:schemeClr val="accent1"/>
              </a:gs>
              <a:gs pos="50000">
                <a:schemeClr val="bg1"/>
              </a:gs>
              <a:gs pos="100000">
                <a:schemeClr val="accent1"/>
              </a:gs>
            </a:gsLst>
            <a:lin ang="5400000" scaled="1"/>
          </a:gradFill>
          <a:ln>
            <a:noFill/>
          </a:ln>
          <a:effec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kumimoji="1" lang="zh-CN" altLang="en-US" sz="2000" b="1">
                <a:latin typeface="幼圆" panose="02010509060101010101" pitchFamily="49" charset="-122"/>
                <a:ea typeface="幼圆" panose="02010509060101010101" pitchFamily="49" charset="-122"/>
              </a:rPr>
              <a:t>若干方案中任一方案的取舍都与资金限额相关</a:t>
            </a:r>
            <a:endParaRPr kumimoji="1" lang="zh-CN" altLang="en-US" sz="2000" b="1">
              <a:latin typeface="幼圆" panose="02010509060101010101" pitchFamily="49" charset="-122"/>
              <a:ea typeface="幼圆" panose="02010509060101010101" pitchFamily="49" charset="-122"/>
            </a:endParaRPr>
          </a:p>
        </p:txBody>
      </p:sp>
      <p:sp>
        <p:nvSpPr>
          <p:cNvPr id="260107" name="Text Box 11"/>
          <p:cNvSpPr txBox="1">
            <a:spLocks noChangeArrowheads="1"/>
          </p:cNvSpPr>
          <p:nvPr/>
        </p:nvSpPr>
        <p:spPr bwMode="auto">
          <a:xfrm>
            <a:off x="881063" y="2708275"/>
            <a:ext cx="7561262" cy="1054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indent="5334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05000"/>
              </a:lnSpc>
              <a:spcBef>
                <a:spcPct val="0"/>
              </a:spcBef>
              <a:buClrTx/>
              <a:buSzTx/>
              <a:buFontTx/>
              <a:buNone/>
            </a:pPr>
            <a:r>
              <a:rPr lang="zh-CN" altLang="en-US" sz="2000" b="1">
                <a:solidFill>
                  <a:schemeClr val="tx1"/>
                </a:solidFill>
                <a:latin typeface="幼圆" panose="02010509060101010101" pitchFamily="49" charset="-122"/>
                <a:ea typeface="幼圆" panose="02010509060101010101" pitchFamily="49" charset="-122"/>
              </a:rPr>
              <a:t>方法：采用</a:t>
            </a:r>
            <a:r>
              <a:rPr lang="zh-CN" altLang="en-US" sz="2000" b="1">
                <a:solidFill>
                  <a:schemeClr val="tx1"/>
                </a:solidFill>
                <a:ea typeface="幼圆" panose="02010509060101010101" pitchFamily="49" charset="-122"/>
              </a:rPr>
              <a:t>“</a:t>
            </a:r>
            <a:r>
              <a:rPr lang="zh-CN" altLang="en-US" sz="2000" b="1">
                <a:solidFill>
                  <a:schemeClr val="tx1"/>
                </a:solidFill>
                <a:latin typeface="幼圆" panose="02010509060101010101" pitchFamily="49" charset="-122"/>
                <a:ea typeface="幼圆" panose="02010509060101010101" pitchFamily="49" charset="-122"/>
              </a:rPr>
              <a:t>互斥方案组合法</a:t>
            </a:r>
            <a:r>
              <a:rPr lang="zh-CN" altLang="en-US" sz="2000" b="1">
                <a:solidFill>
                  <a:schemeClr val="tx1"/>
                </a:solidFill>
                <a:ea typeface="幼圆" panose="02010509060101010101" pitchFamily="49" charset="-122"/>
              </a:rPr>
              <a:t>”</a:t>
            </a:r>
            <a:r>
              <a:rPr lang="zh-CN" altLang="en-US" sz="2000" b="1">
                <a:solidFill>
                  <a:schemeClr val="tx1"/>
                </a:solidFill>
                <a:latin typeface="幼圆" panose="02010509060101010101" pitchFamily="49" charset="-122"/>
                <a:ea typeface="幼圆" panose="02010509060101010101" pitchFamily="49" charset="-122"/>
              </a:rPr>
              <a:t>，将各方案组合成互斥方案，计算各互斥方案的现金流量，再按互斥方案的评价方法进行评价选择。</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260108" name="Rectangle 12"/>
          <p:cNvSpPr>
            <a:spLocks noChangeArrowheads="1"/>
          </p:cNvSpPr>
          <p:nvPr/>
        </p:nvSpPr>
        <p:spPr bwMode="auto">
          <a:xfrm>
            <a:off x="971550" y="4014788"/>
            <a:ext cx="751522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indent="4445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tx1"/>
                </a:solidFill>
                <a:latin typeface="幼圆" panose="02010509060101010101" pitchFamily="49" charset="-122"/>
                <a:ea typeface="幼圆" panose="02010509060101010101" pitchFamily="49" charset="-122"/>
              </a:rPr>
              <a:t>如跨江收费项目的建桥方案</a:t>
            </a:r>
            <a:r>
              <a:rPr lang="en-US" altLang="zh-CN" sz="2000" b="1">
                <a:solidFill>
                  <a:schemeClr val="tx1"/>
                </a:solidFill>
                <a:latin typeface="幼圆" panose="02010509060101010101" pitchFamily="49" charset="-122"/>
                <a:ea typeface="幼圆" panose="02010509060101010101" pitchFamily="49" charset="-122"/>
              </a:rPr>
              <a:t>A</a:t>
            </a:r>
            <a:r>
              <a:rPr lang="zh-CN" altLang="en-US" sz="2000" b="1">
                <a:solidFill>
                  <a:schemeClr val="tx1"/>
                </a:solidFill>
                <a:latin typeface="幼圆" panose="02010509060101010101" pitchFamily="49" charset="-122"/>
                <a:ea typeface="幼圆" panose="02010509060101010101" pitchFamily="49" charset="-122"/>
              </a:rPr>
              <a:t>或轮渡方案</a:t>
            </a:r>
            <a:r>
              <a:rPr lang="en-US" altLang="zh-CN" sz="2000" b="1">
                <a:solidFill>
                  <a:schemeClr val="tx1"/>
                </a:solidFill>
                <a:latin typeface="幼圆" panose="02010509060101010101" pitchFamily="49" charset="-122"/>
                <a:ea typeface="幼圆" panose="02010509060101010101" pitchFamily="49" charset="-122"/>
              </a:rPr>
              <a:t>B</a:t>
            </a:r>
            <a:r>
              <a:rPr lang="zh-CN" altLang="en-US" sz="2000" b="1">
                <a:solidFill>
                  <a:schemeClr val="tx1"/>
                </a:solidFill>
                <a:latin typeface="幼圆" panose="02010509060101010101" pitchFamily="49" charset="-122"/>
                <a:ea typeface="幼圆" panose="02010509060101010101" pitchFamily="49" charset="-122"/>
              </a:rPr>
              <a:t>，可以考虑的方案组合是方案</a:t>
            </a:r>
            <a:r>
              <a:rPr lang="en-US" altLang="zh-CN" sz="2000" b="1">
                <a:solidFill>
                  <a:schemeClr val="tx1"/>
                </a:solidFill>
                <a:latin typeface="幼圆" panose="02010509060101010101" pitchFamily="49" charset="-122"/>
                <a:ea typeface="幼圆" panose="02010509060101010101" pitchFamily="49" charset="-122"/>
              </a:rPr>
              <a:t>A</a:t>
            </a:r>
            <a:r>
              <a:rPr lang="zh-CN" altLang="en-US" sz="2000" b="1">
                <a:solidFill>
                  <a:schemeClr val="tx1"/>
                </a:solidFill>
                <a:latin typeface="幼圆" panose="02010509060101010101" pitchFamily="49" charset="-122"/>
                <a:ea typeface="幼圆" panose="02010509060101010101" pitchFamily="49" charset="-122"/>
              </a:rPr>
              <a:t>、方案</a:t>
            </a:r>
            <a:r>
              <a:rPr lang="en-US" altLang="zh-CN" sz="2000" b="1">
                <a:solidFill>
                  <a:schemeClr val="tx1"/>
                </a:solidFill>
                <a:latin typeface="幼圆" panose="02010509060101010101" pitchFamily="49" charset="-122"/>
                <a:ea typeface="幼圆" panose="02010509060101010101" pitchFamily="49" charset="-122"/>
              </a:rPr>
              <a:t>B</a:t>
            </a:r>
            <a:r>
              <a:rPr lang="zh-CN" altLang="en-US" sz="2000" b="1">
                <a:solidFill>
                  <a:schemeClr val="tx1"/>
                </a:solidFill>
                <a:latin typeface="幼圆" panose="02010509060101010101" pitchFamily="49" charset="-122"/>
                <a:ea typeface="幼圆" panose="02010509060101010101" pitchFamily="49" charset="-122"/>
              </a:rPr>
              <a:t>和</a:t>
            </a:r>
            <a:r>
              <a:rPr lang="en-US" altLang="zh-CN" sz="2000" b="1">
                <a:solidFill>
                  <a:schemeClr val="tx1"/>
                </a:solidFill>
                <a:latin typeface="幼圆" panose="02010509060101010101" pitchFamily="49" charset="-122"/>
                <a:ea typeface="幼圆" panose="02010509060101010101" pitchFamily="49" charset="-122"/>
              </a:rPr>
              <a:t>AB</a:t>
            </a:r>
            <a:r>
              <a:rPr lang="zh-CN" altLang="en-US" sz="2000" b="1">
                <a:solidFill>
                  <a:schemeClr val="tx1"/>
                </a:solidFill>
                <a:latin typeface="幼圆" panose="02010509060101010101" pitchFamily="49" charset="-122"/>
                <a:ea typeface="幼圆" panose="02010509060101010101" pitchFamily="49" charset="-122"/>
              </a:rPr>
              <a:t>混合方案。在</a:t>
            </a:r>
            <a:r>
              <a:rPr lang="en-US" altLang="zh-CN" sz="2000" b="1">
                <a:solidFill>
                  <a:schemeClr val="tx1"/>
                </a:solidFill>
                <a:latin typeface="幼圆" panose="02010509060101010101" pitchFamily="49" charset="-122"/>
                <a:ea typeface="幼圆" panose="02010509060101010101" pitchFamily="49" charset="-122"/>
              </a:rPr>
              <a:t>AB</a:t>
            </a:r>
            <a:r>
              <a:rPr lang="zh-CN" altLang="en-US" sz="2000" b="1">
                <a:solidFill>
                  <a:schemeClr val="tx1"/>
                </a:solidFill>
                <a:latin typeface="幼圆" panose="02010509060101010101" pitchFamily="49" charset="-122"/>
                <a:ea typeface="幼圆" panose="02010509060101010101" pitchFamily="49" charset="-122"/>
              </a:rPr>
              <a:t>混合方案中，方案</a:t>
            </a:r>
            <a:r>
              <a:rPr lang="en-US" altLang="zh-CN" sz="2000" b="1">
                <a:solidFill>
                  <a:schemeClr val="tx1"/>
                </a:solidFill>
                <a:latin typeface="幼圆" panose="02010509060101010101" pitchFamily="49" charset="-122"/>
                <a:ea typeface="幼圆" panose="02010509060101010101" pitchFamily="49" charset="-122"/>
              </a:rPr>
              <a:t>A</a:t>
            </a:r>
            <a:r>
              <a:rPr lang="zh-CN" altLang="en-US" sz="2000" b="1">
                <a:solidFill>
                  <a:schemeClr val="tx1"/>
                </a:solidFill>
                <a:latin typeface="幼圆" panose="02010509060101010101" pitchFamily="49" charset="-122"/>
                <a:ea typeface="幼圆" panose="02010509060101010101" pitchFamily="49" charset="-122"/>
              </a:rPr>
              <a:t>的收入将因另一方案</a:t>
            </a:r>
            <a:r>
              <a:rPr lang="en-US" altLang="zh-CN" sz="2000" b="1">
                <a:solidFill>
                  <a:schemeClr val="tx1"/>
                </a:solidFill>
                <a:latin typeface="幼圆" panose="02010509060101010101" pitchFamily="49" charset="-122"/>
                <a:ea typeface="幼圆" panose="02010509060101010101" pitchFamily="49" charset="-122"/>
              </a:rPr>
              <a:t>B</a:t>
            </a:r>
            <a:r>
              <a:rPr lang="zh-CN" altLang="en-US" sz="2000" b="1">
                <a:solidFill>
                  <a:schemeClr val="tx1"/>
                </a:solidFill>
                <a:latin typeface="幼圆" panose="02010509060101010101" pitchFamily="49" charset="-122"/>
                <a:ea typeface="幼圆" panose="02010509060101010101" pitchFamily="49" charset="-122"/>
              </a:rPr>
              <a:t>的存在而受到影响。最后按照互斥方案的评价方法对组合方案进行比选。</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260111" name="AutoShape 15">
            <a:hlinkClick r:id="" action="ppaction://customshow?id=10&amp;return=true" highlightClick="1"/>
          </p:cNvPr>
          <p:cNvSpPr>
            <a:spLocks noChangeArrowheads="1"/>
          </p:cNvSpPr>
          <p:nvPr/>
        </p:nvSpPr>
        <p:spPr bwMode="auto">
          <a:xfrm>
            <a:off x="7550150" y="5678488"/>
            <a:ext cx="720725" cy="360362"/>
          </a:xfrm>
          <a:prstGeom prst="actionButtonBlank">
            <a:avLst/>
          </a:prstGeom>
          <a:solidFill>
            <a:srgbClr val="036D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1"/>
                </a:solidFill>
                <a:latin typeface="幼圆" panose="02010509060101010101" pitchFamily="49" charset="-122"/>
                <a:ea typeface="幼圆" panose="02010509060101010101" pitchFamily="49" charset="-122"/>
              </a:rPr>
              <a:t>例题</a:t>
            </a:r>
            <a:endParaRPr lang="zh-CN" altLang="en-US" sz="1800" b="1">
              <a:solidFill>
                <a:schemeClr val="bg1"/>
              </a:solidFill>
              <a:latin typeface="幼圆" panose="02010509060101010101" pitchFamily="49" charset="-122"/>
              <a:ea typeface="幼圆" panose="02010509060101010101" pitchFamily="49" charset="-122"/>
            </a:endParaRPr>
          </a:p>
        </p:txBody>
      </p:sp>
      <p:sp>
        <p:nvSpPr>
          <p:cNvPr id="3" name="Rectangle 2"/>
          <p:cNvSpPr>
            <a:spLocks noGrp="1" noChangeArrowheads="1"/>
          </p:cNvSpPr>
          <p:nvPr>
            <p:ph type="title"/>
          </p:nvPr>
        </p:nvSpPr>
        <p:spPr>
          <a:xfrm>
            <a:off x="862398" y="190501"/>
            <a:ext cx="8281602" cy="838200"/>
          </a:xfrm>
        </p:spPr>
        <p:txBody>
          <a:bodyPr/>
          <a:lstStyle/>
          <a:p>
            <a:pPr eaLnBrk="1" hangingPunct="1"/>
            <a:r>
              <a:rPr kumimoji="0" lang="zh-CN" altLang="en-US" dirty="0">
                <a:solidFill>
                  <a:srgbClr val="FF0000"/>
                </a:solidFill>
              </a:rPr>
              <a:t>（三）相关方案</a:t>
            </a:r>
            <a:r>
              <a:rPr kumimoji="0" lang="zh-CN" altLang="en-US" dirty="0">
                <a:solidFill>
                  <a:srgbClr val="036D7B"/>
                </a:solidFill>
              </a:rPr>
              <a:t>经济评价方法</a:t>
            </a:r>
            <a:endParaRPr kumimoji="0" lang="zh-CN" altLang="en-US" dirty="0">
              <a:solidFill>
                <a:srgbClr val="036D7B"/>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60102"/>
                                        </p:tgtEl>
                                        <p:attrNameLst>
                                          <p:attrName>style.visibility</p:attrName>
                                        </p:attrNameLst>
                                      </p:cBhvr>
                                      <p:to>
                                        <p:strVal val="visible"/>
                                      </p:to>
                                    </p:set>
                                    <p:animEffect transition="in" filter="slide(fromLeft)">
                                      <p:cBhvr>
                                        <p:cTn id="7" dur="1000"/>
                                        <p:tgtEl>
                                          <p:spTgt spid="260102"/>
                                        </p:tgtEl>
                                      </p:cBhvr>
                                    </p:animEffect>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260105"/>
                                        </p:tgtEl>
                                        <p:attrNameLst>
                                          <p:attrName>style.visibility</p:attrName>
                                        </p:attrNameLst>
                                      </p:cBhvr>
                                      <p:to>
                                        <p:strVal val="visible"/>
                                      </p:to>
                                    </p:set>
                                    <p:anim calcmode="lin" valueType="num">
                                      <p:cBhvr additive="base">
                                        <p:cTn id="11" dur="500" fill="hold"/>
                                        <p:tgtEl>
                                          <p:spTgt spid="260105"/>
                                        </p:tgtEl>
                                        <p:attrNameLst>
                                          <p:attrName>ppt_x</p:attrName>
                                        </p:attrNameLst>
                                      </p:cBhvr>
                                      <p:tavLst>
                                        <p:tav tm="0">
                                          <p:val>
                                            <p:strVal val="#ppt_x"/>
                                          </p:val>
                                        </p:tav>
                                        <p:tav tm="100000">
                                          <p:val>
                                            <p:strVal val="#ppt_x"/>
                                          </p:val>
                                        </p:tav>
                                      </p:tavLst>
                                    </p:anim>
                                    <p:anim calcmode="lin" valueType="num">
                                      <p:cBhvr additive="base">
                                        <p:cTn id="12" dur="500" fill="hold"/>
                                        <p:tgtEl>
                                          <p:spTgt spid="26010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60107"/>
                                        </p:tgtEl>
                                        <p:attrNameLst>
                                          <p:attrName>style.visibility</p:attrName>
                                        </p:attrNameLst>
                                      </p:cBhvr>
                                      <p:to>
                                        <p:strVal val="visible"/>
                                      </p:to>
                                    </p:set>
                                    <p:animEffect transition="in" filter="blinds(horizontal)">
                                      <p:cBhvr>
                                        <p:cTn id="17" dur="500"/>
                                        <p:tgtEl>
                                          <p:spTgt spid="26010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60108"/>
                                        </p:tgtEl>
                                        <p:attrNameLst>
                                          <p:attrName>style.visibility</p:attrName>
                                        </p:attrNameLst>
                                      </p:cBhvr>
                                      <p:to>
                                        <p:strVal val="visible"/>
                                      </p:to>
                                    </p:set>
                                    <p:animEffect transition="in" filter="slide(fromBottom)">
                                      <p:cBhvr>
                                        <p:cTn id="22" dur="500"/>
                                        <p:tgtEl>
                                          <p:spTgt spid="260108"/>
                                        </p:tgtEl>
                                      </p:cBhvr>
                                    </p:animEffect>
                                  </p:childTnLst>
                                </p:cTn>
                              </p:par>
                            </p:childTnLst>
                          </p:cTn>
                        </p:par>
                        <p:par>
                          <p:cTn id="23" fill="hold">
                            <p:stCondLst>
                              <p:cond delay="500"/>
                            </p:stCondLst>
                            <p:childTnLst>
                              <p:par>
                                <p:cTn id="24" presetID="49" presetClass="entr" presetSubtype="0" decel="100000" fill="hold" nodeType="afterEffect">
                                  <p:stCondLst>
                                    <p:cond delay="0"/>
                                  </p:stCondLst>
                                  <p:childTnLst>
                                    <p:set>
                                      <p:cBhvr>
                                        <p:cTn id="25" dur="1" fill="hold">
                                          <p:stCondLst>
                                            <p:cond delay="0"/>
                                          </p:stCondLst>
                                        </p:cTn>
                                        <p:tgtEl>
                                          <p:spTgt spid="260111"/>
                                        </p:tgtEl>
                                        <p:attrNameLst>
                                          <p:attrName>style.visibility</p:attrName>
                                        </p:attrNameLst>
                                      </p:cBhvr>
                                      <p:to>
                                        <p:strVal val="visible"/>
                                      </p:to>
                                    </p:set>
                                    <p:anim calcmode="lin" valueType="num">
                                      <p:cBhvr>
                                        <p:cTn id="26" dur="500" fill="hold"/>
                                        <p:tgtEl>
                                          <p:spTgt spid="260111"/>
                                        </p:tgtEl>
                                        <p:attrNameLst>
                                          <p:attrName>ppt_w</p:attrName>
                                        </p:attrNameLst>
                                      </p:cBhvr>
                                      <p:tavLst>
                                        <p:tav tm="0">
                                          <p:val>
                                            <p:fltVal val="0"/>
                                          </p:val>
                                        </p:tav>
                                        <p:tav tm="100000">
                                          <p:val>
                                            <p:strVal val="#ppt_w"/>
                                          </p:val>
                                        </p:tav>
                                      </p:tavLst>
                                    </p:anim>
                                    <p:anim calcmode="lin" valueType="num">
                                      <p:cBhvr>
                                        <p:cTn id="27" dur="500" fill="hold"/>
                                        <p:tgtEl>
                                          <p:spTgt spid="260111"/>
                                        </p:tgtEl>
                                        <p:attrNameLst>
                                          <p:attrName>ppt_h</p:attrName>
                                        </p:attrNameLst>
                                      </p:cBhvr>
                                      <p:tavLst>
                                        <p:tav tm="0">
                                          <p:val>
                                            <p:fltVal val="0"/>
                                          </p:val>
                                        </p:tav>
                                        <p:tav tm="100000">
                                          <p:val>
                                            <p:strVal val="#ppt_h"/>
                                          </p:val>
                                        </p:tav>
                                      </p:tavLst>
                                    </p:anim>
                                    <p:anim calcmode="lin" valueType="num">
                                      <p:cBhvr>
                                        <p:cTn id="28" dur="500" fill="hold"/>
                                        <p:tgtEl>
                                          <p:spTgt spid="260111"/>
                                        </p:tgtEl>
                                        <p:attrNameLst>
                                          <p:attrName>style.rotation</p:attrName>
                                        </p:attrNameLst>
                                      </p:cBhvr>
                                      <p:tavLst>
                                        <p:tav tm="0">
                                          <p:val>
                                            <p:fltVal val="360"/>
                                          </p:val>
                                        </p:tav>
                                        <p:tav tm="100000">
                                          <p:val>
                                            <p:fltVal val="0"/>
                                          </p:val>
                                        </p:tav>
                                      </p:tavLst>
                                    </p:anim>
                                    <p:animEffect transition="in" filter="fade">
                                      <p:cBhvr>
                                        <p:cTn id="29" dur="500"/>
                                        <p:tgtEl>
                                          <p:spTgt spid="260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5" grpId="0" animBg="1"/>
      <p:bldP spid="260107" grpId="0"/>
      <p:bldP spid="260108" grpId="0"/>
      <p:bldP spid="2601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8BA583A-C9D6-7944-BAC3-395EA8D41BC1}"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261123" name="Rectangle 3"/>
          <p:cNvSpPr>
            <a:spLocks noChangeArrowheads="1"/>
          </p:cNvSpPr>
          <p:nvPr/>
        </p:nvSpPr>
        <p:spPr bwMode="auto">
          <a:xfrm>
            <a:off x="657225" y="2573338"/>
            <a:ext cx="8208963" cy="2473325"/>
          </a:xfrm>
          <a:prstGeom prst="rect">
            <a:avLst/>
          </a:prstGeom>
          <a:gradFill rotWithShape="1">
            <a:gsLst>
              <a:gs pos="0">
                <a:srgbClr val="D1F4FB"/>
              </a:gs>
              <a:gs pos="100000">
                <a:srgbClr val="96ADB8"/>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8900000" algn="ctr" rotWithShape="0">
                    <a:schemeClr val="bg2">
                      <a:alpha val="50000"/>
                    </a:schemeClr>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30000"/>
              </a:lnSpc>
              <a:spcBef>
                <a:spcPct val="50000"/>
              </a:spcBef>
              <a:buClrTx/>
              <a:buSzTx/>
              <a:buFontTx/>
              <a:buNone/>
            </a:pPr>
            <a:r>
              <a:rPr lang="en-US" altLang="zh-CN" sz="2000" b="1">
                <a:solidFill>
                  <a:schemeClr val="tx1"/>
                </a:solidFill>
                <a:ea typeface="幼圆" panose="02010509060101010101" pitchFamily="49" charset="-122"/>
              </a:rPr>
              <a:t> </a:t>
            </a:r>
            <a:r>
              <a:rPr lang="zh-CN" altLang="en-US" sz="2000" b="1">
                <a:solidFill>
                  <a:schemeClr val="tx1"/>
                </a:solidFill>
                <a:ea typeface="幼圆" panose="02010509060101010101" pitchFamily="49" charset="-122"/>
              </a:rPr>
              <a:t>各方案本是独立的，由于资金有限，只能选一部分方案，而放弃其他方案。例如：一条江上有四个可 行的大桥建设方案，由于一时资金有限，只能建其中的两座，因此问题变成了如何在保证不超过资金概算的前提下，取得最大的经济效益。所以，资金约束条件下的独立方案选择，其根本原则在于使有限的资金获得最大的经济利益。具体评价方法有互斥方案组合法和净现值率排序法。 </a:t>
            </a:r>
            <a:endParaRPr lang="zh-CN" altLang="en-US" sz="2000" b="1">
              <a:solidFill>
                <a:schemeClr val="tx1"/>
              </a:solidFill>
              <a:ea typeface="幼圆" panose="02010509060101010101" pitchFamily="49" charset="-122"/>
            </a:endParaRPr>
          </a:p>
        </p:txBody>
      </p:sp>
      <p:grpSp>
        <p:nvGrpSpPr>
          <p:cNvPr id="261124" name="Group 4"/>
          <p:cNvGrpSpPr/>
          <p:nvPr/>
        </p:nvGrpSpPr>
        <p:grpSpPr bwMode="auto">
          <a:xfrm>
            <a:off x="539750" y="1916113"/>
            <a:ext cx="4464050" cy="473075"/>
            <a:chOff x="1202" y="1654"/>
            <a:chExt cx="2812" cy="298"/>
          </a:xfrm>
        </p:grpSpPr>
        <p:sp>
          <p:nvSpPr>
            <p:cNvPr id="27654" name="Text Box 5">
              <a:hlinkClick r:id="" action="ppaction://noaction"/>
            </p:cNvPr>
            <p:cNvSpPr txBox="1">
              <a:spLocks noChangeArrowheads="1"/>
            </p:cNvSpPr>
            <p:nvPr/>
          </p:nvSpPr>
          <p:spPr bwMode="auto">
            <a:xfrm>
              <a:off x="1202" y="1654"/>
              <a:ext cx="2812" cy="250"/>
            </a:xfrm>
            <a:prstGeom prst="rect">
              <a:avLst/>
            </a:prstGeom>
            <a:gradFill rotWithShape="1">
              <a:gsLst>
                <a:gs pos="0">
                  <a:srgbClr val="D1F4FB"/>
                </a:gs>
                <a:gs pos="100000">
                  <a:srgbClr val="96ADB8"/>
                </a:gs>
              </a:gsLst>
              <a:lin ang="18900000" scaled="1"/>
            </a:gradFill>
            <a:ln>
              <a:noFill/>
            </a:ln>
            <a:effectLst>
              <a:outerShdw dist="53882" dir="189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b="1">
                  <a:solidFill>
                    <a:schemeClr val="tx1"/>
                  </a:solidFill>
                  <a:ea typeface="幼圆" panose="02010509060101010101" pitchFamily="49" charset="-122"/>
                </a:rPr>
                <a:t>2.</a:t>
              </a:r>
              <a:r>
                <a:rPr lang="zh-CN" altLang="en-US" sz="2000" b="1">
                  <a:solidFill>
                    <a:schemeClr val="tx1"/>
                  </a:solidFill>
                  <a:ea typeface="幼圆" panose="02010509060101010101" pitchFamily="49" charset="-122"/>
                </a:rPr>
                <a:t>资金有限相关方案评价</a:t>
              </a:r>
              <a:endParaRPr lang="zh-CN" altLang="en-US" sz="2000" b="1">
                <a:solidFill>
                  <a:schemeClr val="tx1"/>
                </a:solidFill>
                <a:ea typeface="幼圆" panose="02010509060101010101" pitchFamily="49" charset="-122"/>
              </a:endParaRPr>
            </a:p>
          </p:txBody>
        </p:sp>
        <p:sp>
          <p:nvSpPr>
            <p:cNvPr id="27655" name="Line 6"/>
            <p:cNvSpPr>
              <a:spLocks noChangeShapeType="1"/>
            </p:cNvSpPr>
            <p:nvPr/>
          </p:nvSpPr>
          <p:spPr bwMode="auto">
            <a:xfrm flipV="1">
              <a:off x="1455" y="1934"/>
              <a:ext cx="2459" cy="18"/>
            </a:xfrm>
            <a:prstGeom prst="line">
              <a:avLst/>
            </a:prstGeom>
            <a:noFill/>
            <a:ln>
              <a:noFill/>
            </a:ln>
            <a:effectLst>
              <a:outerShdw dist="53882" dir="18900000" algn="ctr" rotWithShape="0">
                <a:schemeClr val="bg2">
                  <a:alpha val="50000"/>
                </a:schemeClr>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Lst>
          </p:spPr>
          <p:txBody>
            <a:bodyPr anchor="ctr">
              <a:spAutoFit/>
            </a:bodyPr>
            <a:lstStyle/>
            <a:p>
              <a:endParaRPr lang="zh-CN" altLang="en-US"/>
            </a:p>
          </p:txBody>
        </p:sp>
      </p:grpSp>
      <p:sp>
        <p:nvSpPr>
          <p:cNvPr id="3" name="Rectangle 2"/>
          <p:cNvSpPr>
            <a:spLocks noGrp="1" noChangeArrowheads="1"/>
          </p:cNvSpPr>
          <p:nvPr>
            <p:ph type="title"/>
          </p:nvPr>
        </p:nvSpPr>
        <p:spPr>
          <a:xfrm>
            <a:off x="862398" y="190501"/>
            <a:ext cx="8281602" cy="838200"/>
          </a:xfrm>
        </p:spPr>
        <p:txBody>
          <a:bodyPr/>
          <a:lstStyle/>
          <a:p>
            <a:pPr eaLnBrk="1" hangingPunct="1"/>
            <a:r>
              <a:rPr kumimoji="0" lang="zh-CN" altLang="en-US" dirty="0">
                <a:solidFill>
                  <a:srgbClr val="FF0000"/>
                </a:solidFill>
              </a:rPr>
              <a:t>（三）相关方案</a:t>
            </a:r>
            <a:r>
              <a:rPr kumimoji="0" lang="zh-CN" altLang="en-US" dirty="0">
                <a:solidFill>
                  <a:srgbClr val="036D7B"/>
                </a:solidFill>
              </a:rPr>
              <a:t>经济评价方法</a:t>
            </a:r>
            <a:endParaRPr kumimoji="0" lang="zh-CN" altLang="en-US" dirty="0">
              <a:solidFill>
                <a:srgbClr val="036D7B"/>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61124"/>
                                        </p:tgtEl>
                                        <p:attrNameLst>
                                          <p:attrName>style.visibility</p:attrName>
                                        </p:attrNameLst>
                                      </p:cBhvr>
                                      <p:to>
                                        <p:strVal val="visible"/>
                                      </p:to>
                                    </p:set>
                                    <p:animEffect transition="in" filter="slide(fromLeft)">
                                      <p:cBhvr>
                                        <p:cTn id="7" dur="1000"/>
                                        <p:tgtEl>
                                          <p:spTgt spid="2611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1123"/>
                                        </p:tgtEl>
                                        <p:attrNameLst>
                                          <p:attrName>style.visibility</p:attrName>
                                        </p:attrNameLst>
                                      </p:cBhvr>
                                      <p:to>
                                        <p:strVal val="visible"/>
                                      </p:to>
                                    </p:set>
                                    <p:animEffect transition="in" filter="fade">
                                      <p:cBhvr>
                                        <p:cTn id="12" dur="1000"/>
                                        <p:tgtEl>
                                          <p:spTgt spid="261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C5EFA9F-F313-4C43-8D8D-6FB7D7A49045}"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262147" name="Text Box 3"/>
          <p:cNvSpPr txBox="1">
            <a:spLocks noChangeArrowheads="1"/>
          </p:cNvSpPr>
          <p:nvPr/>
        </p:nvSpPr>
        <p:spPr bwMode="auto">
          <a:xfrm>
            <a:off x="482600" y="1668463"/>
            <a:ext cx="410368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zh-CN" altLang="en-US" sz="2000" b="1">
                <a:solidFill>
                  <a:schemeClr val="tx1"/>
                </a:solidFill>
                <a:latin typeface="幼圆" panose="02010509060101010101" pitchFamily="49" charset="-122"/>
                <a:ea typeface="幼圆" panose="02010509060101010101" pitchFamily="49" charset="-122"/>
              </a:rPr>
              <a:t>（</a:t>
            </a:r>
            <a:r>
              <a:rPr lang="en-US" altLang="zh-CN" sz="2000" b="1">
                <a:solidFill>
                  <a:schemeClr val="tx1"/>
                </a:solidFill>
                <a:latin typeface="幼圆" panose="02010509060101010101" pitchFamily="49" charset="-122"/>
                <a:ea typeface="幼圆" panose="02010509060101010101" pitchFamily="49" charset="-122"/>
              </a:rPr>
              <a:t>1</a:t>
            </a:r>
            <a:r>
              <a:rPr lang="zh-CN" altLang="en-US" sz="2000" b="1">
                <a:solidFill>
                  <a:schemeClr val="tx1"/>
                </a:solidFill>
                <a:latin typeface="幼圆" panose="02010509060101010101" pitchFamily="49" charset="-122"/>
                <a:ea typeface="幼圆" panose="02010509060101010101" pitchFamily="49" charset="-122"/>
              </a:rPr>
              <a:t>）互斥方案组合法</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262148" name="Oval 4"/>
          <p:cNvSpPr>
            <a:spLocks noChangeArrowheads="1"/>
          </p:cNvSpPr>
          <p:nvPr/>
        </p:nvSpPr>
        <p:spPr bwMode="auto">
          <a:xfrm>
            <a:off x="5795963" y="1557338"/>
            <a:ext cx="1223962" cy="838200"/>
          </a:xfrm>
          <a:prstGeom prst="ellipse">
            <a:avLst/>
          </a:prstGeom>
          <a:gradFill rotWithShape="1">
            <a:gsLst>
              <a:gs pos="0">
                <a:schemeClr val="accent1"/>
              </a:gs>
              <a:gs pos="100000">
                <a:schemeClr val="accent1">
                  <a:gamma/>
                  <a:tint val="33725"/>
                  <a:invGamma/>
                </a:schemeClr>
              </a:gs>
            </a:gsLst>
            <a:lin ang="5400000" scaled="1"/>
          </a:gradFill>
          <a:ln w="9525" algn="ctr">
            <a:miter lim="800000"/>
          </a:ln>
          <a:effectLst/>
          <a:scene3d>
            <a:camera prst="legacyPerspectiveTopRight"/>
            <a:lightRig rig="legacyFlat3" dir="b"/>
          </a:scene3d>
          <a:sp3d extrusionH="887400" prstMaterial="legacyMatte">
            <a:bevelT w="13500" h="13500" prst="angle"/>
            <a:bevelB w="13500" h="13500" prst="angle"/>
            <a:extrusionClr>
              <a:schemeClr val="accent1"/>
            </a:extrusionClr>
          </a:sp3d>
        </p:spPr>
        <p:txBody>
          <a:bodyPr wrap="none" anchor="ctr">
            <a:flatTx/>
          </a:bodyPr>
          <a:lstStyle/>
          <a:p>
            <a:pPr algn="ctr" eaLnBrk="1" hangingPunct="1">
              <a:defRPr/>
            </a:pPr>
            <a:r>
              <a:rPr lang="zh-CN" altLang="en-US" sz="2000">
                <a:latin typeface="幼圆" panose="02010509060101010101" pitchFamily="49" charset="-122"/>
                <a:ea typeface="幼圆" panose="02010509060101010101" pitchFamily="49" charset="-122"/>
              </a:rPr>
              <a:t>更可靠</a:t>
            </a:r>
            <a:endParaRPr lang="zh-CN" altLang="en-US" sz="2000">
              <a:latin typeface="幼圆" panose="02010509060101010101" pitchFamily="49" charset="-122"/>
              <a:ea typeface="幼圆" panose="02010509060101010101" pitchFamily="49" charset="-122"/>
            </a:endParaRPr>
          </a:p>
        </p:txBody>
      </p:sp>
      <p:sp>
        <p:nvSpPr>
          <p:cNvPr id="262149" name="Rectangle 5"/>
          <p:cNvSpPr>
            <a:spLocks noChangeArrowheads="1"/>
          </p:cNvSpPr>
          <p:nvPr/>
        </p:nvSpPr>
        <p:spPr bwMode="auto">
          <a:xfrm>
            <a:off x="827088" y="2389188"/>
            <a:ext cx="6345237" cy="82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tx1"/>
                </a:solidFill>
                <a:latin typeface="幼圆" panose="02010509060101010101" pitchFamily="49" charset="-122"/>
                <a:ea typeface="幼圆" panose="02010509060101010101" pitchFamily="49" charset="-122"/>
              </a:rPr>
              <a:t>   </a:t>
            </a:r>
            <a:r>
              <a:rPr lang="zh-CN" altLang="en-US" sz="2000" b="1">
                <a:solidFill>
                  <a:schemeClr val="tx1"/>
                </a:solidFill>
                <a:latin typeface="幼圆" panose="02010509060101010101" pitchFamily="49" charset="-122"/>
                <a:ea typeface="幼圆" panose="02010509060101010101" pitchFamily="49" charset="-122"/>
              </a:rPr>
              <a:t>有约束条件的独立方案的选择，可以通过方案组合</a:t>
            </a:r>
            <a:endParaRPr lang="zh-CN" altLang="en-US" sz="2000" b="1">
              <a:solidFill>
                <a:schemeClr val="tx1"/>
              </a:solidFill>
              <a:latin typeface="幼圆" panose="02010509060101010101" pitchFamily="49" charset="-122"/>
              <a:ea typeface="幼圆" panose="02010509060101010101" pitchFamily="49" charset="-122"/>
            </a:endParaRPr>
          </a:p>
          <a:p>
            <a:pPr eaLnBrk="1" hangingPunct="1">
              <a:spcBef>
                <a:spcPct val="0"/>
              </a:spcBef>
              <a:buClrTx/>
              <a:buSzTx/>
              <a:buFontTx/>
              <a:buNone/>
            </a:pPr>
            <a:r>
              <a:rPr lang="zh-CN" altLang="en-US" sz="2000" b="1">
                <a:solidFill>
                  <a:schemeClr val="tx1"/>
                </a:solidFill>
                <a:latin typeface="幼圆" panose="02010509060101010101" pitchFamily="49" charset="-122"/>
                <a:ea typeface="幼圆" panose="02010509060101010101" pitchFamily="49" charset="-122"/>
              </a:rPr>
              <a:t>转化为互斥方案的比选。</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262150" name="Oval 6"/>
          <p:cNvSpPr>
            <a:spLocks noChangeArrowheads="1"/>
          </p:cNvSpPr>
          <p:nvPr/>
        </p:nvSpPr>
        <p:spPr bwMode="auto">
          <a:xfrm>
            <a:off x="1116013" y="3430588"/>
            <a:ext cx="1512887" cy="868362"/>
          </a:xfrm>
          <a:prstGeom prst="ellipse">
            <a:avLst/>
          </a:prstGeom>
          <a:solidFill>
            <a:schemeClr val="accent1"/>
          </a:solidFill>
          <a:ln w="9525">
            <a:round/>
          </a:ln>
          <a:effectLst/>
          <a:scene3d>
            <a:camera prst="legacyPerspectiveBottomLeft"/>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000">
                <a:solidFill>
                  <a:schemeClr val="tx1"/>
                </a:solidFill>
                <a:latin typeface="幼圆" panose="02010509060101010101" pitchFamily="49" charset="-122"/>
                <a:ea typeface="幼圆" panose="02010509060101010101" pitchFamily="49" charset="-122"/>
              </a:rPr>
              <a:t>优点</a:t>
            </a:r>
            <a:endParaRPr kumimoji="0" lang="zh-CN" altLang="en-US" sz="2000">
              <a:solidFill>
                <a:schemeClr val="tx1"/>
              </a:solidFill>
              <a:latin typeface="幼圆" panose="02010509060101010101" pitchFamily="49" charset="-122"/>
              <a:ea typeface="幼圆" panose="02010509060101010101" pitchFamily="49" charset="-122"/>
            </a:endParaRPr>
          </a:p>
        </p:txBody>
      </p:sp>
      <p:sp>
        <p:nvSpPr>
          <p:cNvPr id="262151" name="Oval 7"/>
          <p:cNvSpPr>
            <a:spLocks noChangeArrowheads="1"/>
          </p:cNvSpPr>
          <p:nvPr/>
        </p:nvSpPr>
        <p:spPr bwMode="auto">
          <a:xfrm>
            <a:off x="1187450" y="4870450"/>
            <a:ext cx="1535113" cy="863600"/>
          </a:xfrm>
          <a:prstGeom prst="ellipse">
            <a:avLst/>
          </a:prstGeom>
          <a:gradFill rotWithShape="1">
            <a:gsLst>
              <a:gs pos="0">
                <a:schemeClr val="accent1"/>
              </a:gs>
              <a:gs pos="100000">
                <a:schemeClr val="accent1">
                  <a:gamma/>
                  <a:shade val="86275"/>
                  <a:invGamma/>
                </a:schemeClr>
              </a:gs>
            </a:gsLst>
            <a:lin ang="5400000" scaled="1"/>
          </a:gradFill>
          <a:ln w="9525" algn="ctr">
            <a:miter lim="800000"/>
          </a:ln>
          <a:effectLst/>
          <a:scene3d>
            <a:camera prst="legacyPerspectiveBottomLeft"/>
            <a:lightRig rig="legacyFlat3" dir="t"/>
          </a:scene3d>
          <a:sp3d extrusionH="887400" prstMaterial="legacyMatte">
            <a:bevelT w="13500" h="13500" prst="angle"/>
            <a:bevelB w="13500" h="13500" prst="angle"/>
            <a:extrusionClr>
              <a:schemeClr val="accent1"/>
            </a:extrusionClr>
          </a:sp3d>
        </p:spPr>
        <p:txBody>
          <a:bodyPr wrap="none" anchor="ctr">
            <a:flatTx/>
          </a:bodyPr>
          <a:lstStyle/>
          <a:p>
            <a:pPr algn="ctr" eaLnBrk="1" hangingPunct="1">
              <a:defRPr/>
            </a:pPr>
            <a:r>
              <a:rPr lang="zh-CN" altLang="en-US" sz="2000">
                <a:latin typeface="幼圆" panose="02010509060101010101" pitchFamily="49" charset="-122"/>
                <a:ea typeface="幼圆" panose="02010509060101010101" pitchFamily="49" charset="-122"/>
              </a:rPr>
              <a:t>缺点</a:t>
            </a:r>
            <a:endParaRPr lang="zh-CN" altLang="en-US" sz="2000">
              <a:latin typeface="幼圆" panose="02010509060101010101" pitchFamily="49" charset="-122"/>
              <a:ea typeface="幼圆" panose="02010509060101010101" pitchFamily="49" charset="-122"/>
            </a:endParaRPr>
          </a:p>
        </p:txBody>
      </p:sp>
      <p:sp>
        <p:nvSpPr>
          <p:cNvPr id="262152" name="AutoShape 8"/>
          <p:cNvSpPr>
            <a:spLocks noChangeArrowheads="1"/>
          </p:cNvSpPr>
          <p:nvPr/>
        </p:nvSpPr>
        <p:spPr bwMode="auto">
          <a:xfrm rot="5400000" flipH="1" flipV="1">
            <a:off x="3262313" y="3413125"/>
            <a:ext cx="355600" cy="1336675"/>
          </a:xfrm>
          <a:prstGeom prst="downArrow">
            <a:avLst>
              <a:gd name="adj1" fmla="val 50000"/>
              <a:gd name="adj2" fmla="val 93973"/>
            </a:avLst>
          </a:prstGeom>
          <a:gradFill rotWithShape="1">
            <a:gsLst>
              <a:gs pos="0">
                <a:srgbClr val="CBCBCB">
                  <a:alpha val="48000"/>
                </a:srgbClr>
              </a:gs>
              <a:gs pos="6500">
                <a:srgbClr val="5F5F5F">
                  <a:alpha val="49300"/>
                </a:srgbClr>
              </a:gs>
              <a:gs pos="10501">
                <a:srgbClr val="5F5F5F">
                  <a:alpha val="50100"/>
                </a:srgbClr>
              </a:gs>
              <a:gs pos="31500">
                <a:srgbClr val="FFFFFF">
                  <a:alpha val="54300"/>
                </a:srgbClr>
              </a:gs>
              <a:gs pos="33500">
                <a:srgbClr val="B2B2B2">
                  <a:alpha val="54700"/>
                </a:srgbClr>
              </a:gs>
              <a:gs pos="34500">
                <a:srgbClr val="292929">
                  <a:alpha val="54900"/>
                </a:srgbClr>
              </a:gs>
              <a:gs pos="41001">
                <a:srgbClr val="777777">
                  <a:alpha val="56200"/>
                </a:srgbClr>
              </a:gs>
              <a:gs pos="50000">
                <a:srgbClr val="EAEAEA">
                  <a:alpha val="58000"/>
                </a:srgbClr>
              </a:gs>
              <a:gs pos="59000">
                <a:srgbClr val="777777">
                  <a:alpha val="56200"/>
                </a:srgbClr>
              </a:gs>
              <a:gs pos="65500">
                <a:srgbClr val="292929">
                  <a:alpha val="54900"/>
                </a:srgbClr>
              </a:gs>
              <a:gs pos="66500">
                <a:srgbClr val="B2B2B2">
                  <a:alpha val="54700"/>
                </a:srgbClr>
              </a:gs>
              <a:gs pos="68500">
                <a:srgbClr val="FFFFFF">
                  <a:alpha val="54300"/>
                </a:srgbClr>
              </a:gs>
              <a:gs pos="89500">
                <a:srgbClr val="5F5F5F">
                  <a:alpha val="50100"/>
                </a:srgbClr>
              </a:gs>
              <a:gs pos="93500">
                <a:srgbClr val="5F5F5F">
                  <a:alpha val="49300"/>
                </a:srgbClr>
              </a:gs>
              <a:gs pos="100000">
                <a:srgbClr val="CBCBCB">
                  <a:alpha val="48000"/>
                </a:srgbClr>
              </a:gs>
            </a:gsLst>
            <a:lin ang="0" scaled="1"/>
          </a:gradFill>
          <a:ln>
            <a:noFill/>
          </a:ln>
          <a:effectLst/>
        </p:spPr>
        <p:txBody>
          <a:bodyPr vert="eaVert" anchor="ctr"/>
          <a:lstStyle/>
          <a:p>
            <a:pPr algn="ctr" eaLnBrk="1" hangingPunct="1">
              <a:spcBef>
                <a:spcPct val="50000"/>
              </a:spcBef>
              <a:defRPr/>
            </a:pPr>
            <a:endParaRPr kumimoji="1" lang="zh-CN" altLang="zh-CN" sz="2800">
              <a:latin typeface="幼圆" panose="02010509060101010101" pitchFamily="49" charset="-122"/>
              <a:ea typeface="幼圆" panose="02010509060101010101" pitchFamily="49" charset="-122"/>
            </a:endParaRPr>
          </a:p>
        </p:txBody>
      </p:sp>
      <p:sp>
        <p:nvSpPr>
          <p:cNvPr id="262153" name="WordArt 9"/>
          <p:cNvSpPr>
            <a:spLocks noChangeArrowheads="1" noChangeShapeType="1" noTextEdit="1"/>
          </p:cNvSpPr>
          <p:nvPr/>
        </p:nvSpPr>
        <p:spPr bwMode="auto">
          <a:xfrm>
            <a:off x="4140200" y="3681414"/>
            <a:ext cx="3887787" cy="534988"/>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zh-CN" altLang="en-US" sz="3600" b="1" kern="10" spc="720" dirty="0">
                <a:effectLst>
                  <a:outerShdw dist="35921" dir="2700000" algn="ctr" rotWithShape="0">
                    <a:srgbClr val="C0C0C0">
                      <a:alpha val="79999"/>
                    </a:srgbClr>
                  </a:outerShdw>
                </a:effectLst>
                <a:latin typeface="黑体" panose="02010609060101010101" pitchFamily="49" charset="-122"/>
                <a:ea typeface="黑体" panose="02010609060101010101" pitchFamily="49" charset="-122"/>
              </a:rPr>
              <a:t>能保证获得最佳组合方案</a:t>
            </a:r>
            <a:endParaRPr lang="zh-CN" altLang="en-US" sz="3600" b="1" kern="10" spc="720" dirty="0">
              <a:effectLst>
                <a:outerShdw dist="35921" dir="2700000" algn="ctr" rotWithShape="0">
                  <a:srgbClr val="C0C0C0">
                    <a:alpha val="79999"/>
                  </a:srgbClr>
                </a:outerShdw>
              </a:effectLst>
              <a:latin typeface="黑体" panose="02010609060101010101" pitchFamily="49" charset="-122"/>
              <a:ea typeface="黑体" panose="02010609060101010101" pitchFamily="49" charset="-122"/>
            </a:endParaRPr>
          </a:p>
        </p:txBody>
      </p:sp>
      <p:sp>
        <p:nvSpPr>
          <p:cNvPr id="262154" name="WordArt 10"/>
          <p:cNvSpPr>
            <a:spLocks noChangeArrowheads="1" noChangeShapeType="1" noTextEdit="1"/>
          </p:cNvSpPr>
          <p:nvPr/>
        </p:nvSpPr>
        <p:spPr bwMode="auto">
          <a:xfrm>
            <a:off x="4140201" y="4906963"/>
            <a:ext cx="3816350" cy="606425"/>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zh-CN" altLang="en-US" sz="3600" b="1" kern="10" spc="720" dirty="0">
                <a:effectLst>
                  <a:outerShdw dist="35921" dir="2700000" algn="ctr" rotWithShape="0">
                    <a:srgbClr val="C0C0C0">
                      <a:alpha val="79999"/>
                    </a:srgbClr>
                  </a:outerShdw>
                </a:effectLst>
                <a:latin typeface="黑体" panose="02010609060101010101" pitchFamily="49" charset="-122"/>
                <a:ea typeface="黑体" panose="02010609060101010101" pitchFamily="49" charset="-122"/>
              </a:rPr>
              <a:t>方案多时计算比较繁琐</a:t>
            </a:r>
            <a:endParaRPr lang="zh-CN" altLang="en-US" sz="3600" b="1" kern="10" spc="720" dirty="0">
              <a:effectLst>
                <a:outerShdw dist="35921" dir="2700000" algn="ctr" rotWithShape="0">
                  <a:srgbClr val="C0C0C0">
                    <a:alpha val="79999"/>
                  </a:srgbClr>
                </a:outerShdw>
              </a:effectLst>
              <a:latin typeface="黑体" panose="02010609060101010101" pitchFamily="49" charset="-122"/>
              <a:ea typeface="黑体" panose="02010609060101010101" pitchFamily="49" charset="-122"/>
            </a:endParaRPr>
          </a:p>
        </p:txBody>
      </p:sp>
      <p:sp>
        <p:nvSpPr>
          <p:cNvPr id="262155" name="AutoShape 11"/>
          <p:cNvSpPr>
            <a:spLocks noChangeArrowheads="1"/>
          </p:cNvSpPr>
          <p:nvPr/>
        </p:nvSpPr>
        <p:spPr bwMode="auto">
          <a:xfrm rot="5400000" flipH="1" flipV="1">
            <a:off x="3262313" y="4667250"/>
            <a:ext cx="355600" cy="1336675"/>
          </a:xfrm>
          <a:prstGeom prst="downArrow">
            <a:avLst>
              <a:gd name="adj1" fmla="val 50000"/>
              <a:gd name="adj2" fmla="val 93973"/>
            </a:avLst>
          </a:prstGeom>
          <a:gradFill rotWithShape="1">
            <a:gsLst>
              <a:gs pos="0">
                <a:srgbClr val="CBCBCB">
                  <a:alpha val="48000"/>
                </a:srgbClr>
              </a:gs>
              <a:gs pos="6500">
                <a:srgbClr val="5F5F5F">
                  <a:alpha val="49300"/>
                </a:srgbClr>
              </a:gs>
              <a:gs pos="10501">
                <a:srgbClr val="5F5F5F">
                  <a:alpha val="50100"/>
                </a:srgbClr>
              </a:gs>
              <a:gs pos="31500">
                <a:srgbClr val="FFFFFF">
                  <a:alpha val="54300"/>
                </a:srgbClr>
              </a:gs>
              <a:gs pos="33500">
                <a:srgbClr val="B2B2B2">
                  <a:alpha val="54700"/>
                </a:srgbClr>
              </a:gs>
              <a:gs pos="34500">
                <a:srgbClr val="292929">
                  <a:alpha val="54900"/>
                </a:srgbClr>
              </a:gs>
              <a:gs pos="41001">
                <a:srgbClr val="777777">
                  <a:alpha val="56200"/>
                </a:srgbClr>
              </a:gs>
              <a:gs pos="50000">
                <a:srgbClr val="EAEAEA">
                  <a:alpha val="58000"/>
                </a:srgbClr>
              </a:gs>
              <a:gs pos="59000">
                <a:srgbClr val="777777">
                  <a:alpha val="56200"/>
                </a:srgbClr>
              </a:gs>
              <a:gs pos="65500">
                <a:srgbClr val="292929">
                  <a:alpha val="54900"/>
                </a:srgbClr>
              </a:gs>
              <a:gs pos="66500">
                <a:srgbClr val="B2B2B2">
                  <a:alpha val="54700"/>
                </a:srgbClr>
              </a:gs>
              <a:gs pos="68500">
                <a:srgbClr val="FFFFFF">
                  <a:alpha val="54300"/>
                </a:srgbClr>
              </a:gs>
              <a:gs pos="89500">
                <a:srgbClr val="5F5F5F">
                  <a:alpha val="50100"/>
                </a:srgbClr>
              </a:gs>
              <a:gs pos="93500">
                <a:srgbClr val="5F5F5F">
                  <a:alpha val="49300"/>
                </a:srgbClr>
              </a:gs>
              <a:gs pos="100000">
                <a:srgbClr val="CBCBCB">
                  <a:alpha val="48000"/>
                </a:srgbClr>
              </a:gs>
            </a:gsLst>
            <a:lin ang="0" scaled="1"/>
          </a:gradFill>
          <a:ln>
            <a:noFill/>
          </a:ln>
          <a:effectLst/>
        </p:spPr>
        <p:txBody>
          <a:bodyPr vert="eaVert" anchor="ctr"/>
          <a:lstStyle/>
          <a:p>
            <a:pPr algn="ctr" eaLnBrk="1" hangingPunct="1">
              <a:spcBef>
                <a:spcPct val="50000"/>
              </a:spcBef>
              <a:defRPr/>
            </a:pPr>
            <a:endParaRPr kumimoji="1" lang="zh-CN" altLang="zh-CN" sz="2800">
              <a:latin typeface="幼圆" panose="02010509060101010101" pitchFamily="49" charset="-122"/>
              <a:ea typeface="幼圆" panose="02010509060101010101" pitchFamily="49" charset="-122"/>
            </a:endParaRPr>
          </a:p>
        </p:txBody>
      </p:sp>
      <p:sp>
        <p:nvSpPr>
          <p:cNvPr id="262156" name="AutoShape 12">
            <a:hlinkClick r:id="" action="ppaction://customshow?id=11&amp;return=true" highlightClick="1"/>
          </p:cNvPr>
          <p:cNvSpPr>
            <a:spLocks noChangeArrowheads="1"/>
          </p:cNvSpPr>
          <p:nvPr/>
        </p:nvSpPr>
        <p:spPr bwMode="auto">
          <a:xfrm>
            <a:off x="7442200" y="5948363"/>
            <a:ext cx="720725" cy="360362"/>
          </a:xfrm>
          <a:prstGeom prst="actionButtonBlank">
            <a:avLst/>
          </a:prstGeom>
          <a:solidFill>
            <a:srgbClr val="036D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1"/>
                </a:solidFill>
                <a:latin typeface="幼圆" panose="02010509060101010101" pitchFamily="49" charset="-122"/>
                <a:ea typeface="幼圆" panose="02010509060101010101" pitchFamily="49" charset="-122"/>
              </a:rPr>
              <a:t>例题</a:t>
            </a:r>
            <a:endParaRPr lang="zh-CN" altLang="en-US" sz="1800" b="1">
              <a:solidFill>
                <a:schemeClr val="bg1"/>
              </a:solidFill>
              <a:latin typeface="幼圆" panose="02010509060101010101" pitchFamily="49" charset="-122"/>
              <a:ea typeface="幼圆" panose="02010509060101010101" pitchFamily="49" charset="-122"/>
            </a:endParaRPr>
          </a:p>
        </p:txBody>
      </p:sp>
      <p:sp>
        <p:nvSpPr>
          <p:cNvPr id="3" name="Rectangle 2"/>
          <p:cNvSpPr>
            <a:spLocks noGrp="1" noChangeArrowheads="1"/>
          </p:cNvSpPr>
          <p:nvPr>
            <p:ph type="title"/>
          </p:nvPr>
        </p:nvSpPr>
        <p:spPr>
          <a:xfrm>
            <a:off x="862398" y="190501"/>
            <a:ext cx="8281602" cy="838200"/>
          </a:xfrm>
        </p:spPr>
        <p:txBody>
          <a:bodyPr/>
          <a:lstStyle/>
          <a:p>
            <a:pPr eaLnBrk="1" hangingPunct="1"/>
            <a:r>
              <a:rPr kumimoji="0" lang="zh-CN" altLang="en-US" dirty="0">
                <a:solidFill>
                  <a:srgbClr val="FF0000"/>
                </a:solidFill>
              </a:rPr>
              <a:t>（三）相关方案</a:t>
            </a:r>
            <a:r>
              <a:rPr kumimoji="0" lang="zh-CN" altLang="en-US" dirty="0">
                <a:solidFill>
                  <a:srgbClr val="036D7B"/>
                </a:solidFill>
              </a:rPr>
              <a:t>经济评价方法</a:t>
            </a:r>
            <a:endParaRPr kumimoji="0" lang="zh-CN" altLang="en-US" dirty="0">
              <a:solidFill>
                <a:srgbClr val="036D7B"/>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62147"/>
                                        </p:tgtEl>
                                        <p:attrNameLst>
                                          <p:attrName>style.visibility</p:attrName>
                                        </p:attrNameLst>
                                      </p:cBhvr>
                                      <p:to>
                                        <p:strVal val="visible"/>
                                      </p:to>
                                    </p:set>
                                    <p:animEffect transition="in" filter="slide(fromLeft)">
                                      <p:cBhvr>
                                        <p:cTn id="7" dur="1000"/>
                                        <p:tgtEl>
                                          <p:spTgt spid="262147"/>
                                        </p:tgtEl>
                                      </p:cBhvr>
                                    </p:animEffect>
                                  </p:childTnLst>
                                </p:cTn>
                              </p:par>
                            </p:childTnLst>
                          </p:cTn>
                        </p:par>
                        <p:par>
                          <p:cTn id="8" fill="hold">
                            <p:stCondLst>
                              <p:cond delay="1000"/>
                            </p:stCondLst>
                            <p:childTnLst>
                              <p:par>
                                <p:cTn id="9" presetID="23" presetClass="entr" presetSubtype="16" fill="hold" nodeType="afterEffect">
                                  <p:stCondLst>
                                    <p:cond delay="0"/>
                                  </p:stCondLst>
                                  <p:childTnLst>
                                    <p:set>
                                      <p:cBhvr>
                                        <p:cTn id="10" dur="1" fill="hold">
                                          <p:stCondLst>
                                            <p:cond delay="0"/>
                                          </p:stCondLst>
                                        </p:cTn>
                                        <p:tgtEl>
                                          <p:spTgt spid="262149"/>
                                        </p:tgtEl>
                                        <p:attrNameLst>
                                          <p:attrName>style.visibility</p:attrName>
                                        </p:attrNameLst>
                                      </p:cBhvr>
                                      <p:to>
                                        <p:strVal val="visible"/>
                                      </p:to>
                                    </p:set>
                                    <p:anim calcmode="lin" valueType="num">
                                      <p:cBhvr>
                                        <p:cTn id="11" dur="500" fill="hold"/>
                                        <p:tgtEl>
                                          <p:spTgt spid="262149"/>
                                        </p:tgtEl>
                                        <p:attrNameLst>
                                          <p:attrName>ppt_w</p:attrName>
                                        </p:attrNameLst>
                                      </p:cBhvr>
                                      <p:tavLst>
                                        <p:tav tm="0">
                                          <p:val>
                                            <p:fltVal val="0"/>
                                          </p:val>
                                        </p:tav>
                                        <p:tav tm="100000">
                                          <p:val>
                                            <p:strVal val="#ppt_w"/>
                                          </p:val>
                                        </p:tav>
                                      </p:tavLst>
                                    </p:anim>
                                    <p:anim calcmode="lin" valueType="num">
                                      <p:cBhvr>
                                        <p:cTn id="12" dur="500" fill="hold"/>
                                        <p:tgtEl>
                                          <p:spTgt spid="262149"/>
                                        </p:tgtEl>
                                        <p:attrNameLst>
                                          <p:attrName>ppt_h</p:attrName>
                                        </p:attrNameLst>
                                      </p:cBhvr>
                                      <p:tavLst>
                                        <p:tav tm="0">
                                          <p:val>
                                            <p:fltVal val="0"/>
                                          </p:val>
                                        </p:tav>
                                        <p:tav tm="100000">
                                          <p:val>
                                            <p:strVal val="#ppt_h"/>
                                          </p:val>
                                        </p:tav>
                                      </p:tavLst>
                                    </p:anim>
                                  </p:childTnLst>
                                </p:cTn>
                              </p:par>
                            </p:childTnLst>
                          </p:cTn>
                        </p:par>
                        <p:par>
                          <p:cTn id="13" fill="hold">
                            <p:stCondLst>
                              <p:cond delay="1500"/>
                            </p:stCondLst>
                            <p:childTnLst>
                              <p:par>
                                <p:cTn id="14" presetID="26" presetClass="entr" presetSubtype="0" fill="hold" nodeType="afterEffect">
                                  <p:stCondLst>
                                    <p:cond delay="0"/>
                                  </p:stCondLst>
                                  <p:childTnLst>
                                    <p:set>
                                      <p:cBhvr>
                                        <p:cTn id="15" dur="1" fill="hold">
                                          <p:stCondLst>
                                            <p:cond delay="0"/>
                                          </p:stCondLst>
                                        </p:cTn>
                                        <p:tgtEl>
                                          <p:spTgt spid="262148"/>
                                        </p:tgtEl>
                                        <p:attrNameLst>
                                          <p:attrName>style.visibility</p:attrName>
                                        </p:attrNameLst>
                                      </p:cBhvr>
                                      <p:to>
                                        <p:strVal val="visible"/>
                                      </p:to>
                                    </p:set>
                                    <p:animEffect transition="in" filter="wipe(down)">
                                      <p:cBhvr>
                                        <p:cTn id="16" dur="580">
                                          <p:stCondLst>
                                            <p:cond delay="0"/>
                                          </p:stCondLst>
                                        </p:cTn>
                                        <p:tgtEl>
                                          <p:spTgt spid="262148"/>
                                        </p:tgtEl>
                                      </p:cBhvr>
                                    </p:animEffect>
                                    <p:anim calcmode="lin" valueType="num">
                                      <p:cBhvr>
                                        <p:cTn id="17" dur="1822" tmFilter="0,0; 0.14,0.36; 0.43,0.73; 0.71,0.91; 1.0,1.0">
                                          <p:stCondLst>
                                            <p:cond delay="0"/>
                                          </p:stCondLst>
                                        </p:cTn>
                                        <p:tgtEl>
                                          <p:spTgt spid="262148"/>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262148"/>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262148"/>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262148"/>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262148"/>
                                        </p:tgtEl>
                                        <p:attrNameLst>
                                          <p:attrName>ppt_y</p:attrName>
                                        </p:attrNameLst>
                                      </p:cBhvr>
                                      <p:tavLst>
                                        <p:tav tm="0" fmla="#ppt_y-sin(pi*$)/81">
                                          <p:val>
                                            <p:fltVal val="0"/>
                                          </p:val>
                                        </p:tav>
                                        <p:tav tm="100000">
                                          <p:val>
                                            <p:fltVal val="1"/>
                                          </p:val>
                                        </p:tav>
                                      </p:tavLst>
                                    </p:anim>
                                    <p:animScale>
                                      <p:cBhvr>
                                        <p:cTn id="22" dur="26">
                                          <p:stCondLst>
                                            <p:cond delay="650"/>
                                          </p:stCondLst>
                                        </p:cTn>
                                        <p:tgtEl>
                                          <p:spTgt spid="262148"/>
                                        </p:tgtEl>
                                      </p:cBhvr>
                                      <p:to x="100000" y="60000"/>
                                    </p:animScale>
                                    <p:animScale>
                                      <p:cBhvr>
                                        <p:cTn id="23" dur="166" decel="50000">
                                          <p:stCondLst>
                                            <p:cond delay="676"/>
                                          </p:stCondLst>
                                        </p:cTn>
                                        <p:tgtEl>
                                          <p:spTgt spid="262148"/>
                                        </p:tgtEl>
                                      </p:cBhvr>
                                      <p:to x="100000" y="100000"/>
                                    </p:animScale>
                                    <p:animScale>
                                      <p:cBhvr>
                                        <p:cTn id="24" dur="26">
                                          <p:stCondLst>
                                            <p:cond delay="1312"/>
                                          </p:stCondLst>
                                        </p:cTn>
                                        <p:tgtEl>
                                          <p:spTgt spid="262148"/>
                                        </p:tgtEl>
                                      </p:cBhvr>
                                      <p:to x="100000" y="80000"/>
                                    </p:animScale>
                                    <p:animScale>
                                      <p:cBhvr>
                                        <p:cTn id="25" dur="166" decel="50000">
                                          <p:stCondLst>
                                            <p:cond delay="1338"/>
                                          </p:stCondLst>
                                        </p:cTn>
                                        <p:tgtEl>
                                          <p:spTgt spid="262148"/>
                                        </p:tgtEl>
                                      </p:cBhvr>
                                      <p:to x="100000" y="100000"/>
                                    </p:animScale>
                                    <p:animScale>
                                      <p:cBhvr>
                                        <p:cTn id="26" dur="26">
                                          <p:stCondLst>
                                            <p:cond delay="1642"/>
                                          </p:stCondLst>
                                        </p:cTn>
                                        <p:tgtEl>
                                          <p:spTgt spid="262148"/>
                                        </p:tgtEl>
                                      </p:cBhvr>
                                      <p:to x="100000" y="90000"/>
                                    </p:animScale>
                                    <p:animScale>
                                      <p:cBhvr>
                                        <p:cTn id="27" dur="166" decel="50000">
                                          <p:stCondLst>
                                            <p:cond delay="1668"/>
                                          </p:stCondLst>
                                        </p:cTn>
                                        <p:tgtEl>
                                          <p:spTgt spid="262148"/>
                                        </p:tgtEl>
                                      </p:cBhvr>
                                      <p:to x="100000" y="100000"/>
                                    </p:animScale>
                                    <p:animScale>
                                      <p:cBhvr>
                                        <p:cTn id="28" dur="26">
                                          <p:stCondLst>
                                            <p:cond delay="1808"/>
                                          </p:stCondLst>
                                        </p:cTn>
                                        <p:tgtEl>
                                          <p:spTgt spid="262148"/>
                                        </p:tgtEl>
                                      </p:cBhvr>
                                      <p:to x="100000" y="95000"/>
                                    </p:animScale>
                                    <p:animScale>
                                      <p:cBhvr>
                                        <p:cTn id="29" dur="166" decel="50000">
                                          <p:stCondLst>
                                            <p:cond delay="1834"/>
                                          </p:stCondLst>
                                        </p:cTn>
                                        <p:tgtEl>
                                          <p:spTgt spid="262148"/>
                                        </p:tgtEl>
                                      </p:cBhvr>
                                      <p:to x="100000" y="100000"/>
                                    </p:animScale>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262150"/>
                                        </p:tgtEl>
                                        <p:attrNameLst>
                                          <p:attrName>style.visibility</p:attrName>
                                        </p:attrNameLst>
                                      </p:cBhvr>
                                      <p:to>
                                        <p:strVal val="visible"/>
                                      </p:to>
                                    </p:set>
                                    <p:animEffect transition="in" filter="circle(in)">
                                      <p:cBhvr>
                                        <p:cTn id="34" dur="1000"/>
                                        <p:tgtEl>
                                          <p:spTgt spid="262150"/>
                                        </p:tgtEl>
                                      </p:cBhvr>
                                    </p:animEffect>
                                  </p:childTnLst>
                                </p:cTn>
                              </p:par>
                            </p:childTnLst>
                          </p:cTn>
                        </p:par>
                        <p:par>
                          <p:cTn id="35" fill="hold">
                            <p:stCondLst>
                              <p:cond delay="1000"/>
                            </p:stCondLst>
                            <p:childTnLst>
                              <p:par>
                                <p:cTn id="36" presetID="22" presetClass="entr" presetSubtype="8" fill="hold" nodeType="afterEffect">
                                  <p:stCondLst>
                                    <p:cond delay="0"/>
                                  </p:stCondLst>
                                  <p:childTnLst>
                                    <p:set>
                                      <p:cBhvr>
                                        <p:cTn id="37" dur="1" fill="hold">
                                          <p:stCondLst>
                                            <p:cond delay="0"/>
                                          </p:stCondLst>
                                        </p:cTn>
                                        <p:tgtEl>
                                          <p:spTgt spid="262152"/>
                                        </p:tgtEl>
                                        <p:attrNameLst>
                                          <p:attrName>style.visibility</p:attrName>
                                        </p:attrNameLst>
                                      </p:cBhvr>
                                      <p:to>
                                        <p:strVal val="visible"/>
                                      </p:to>
                                    </p:set>
                                    <p:animEffect transition="in" filter="wipe(left)">
                                      <p:cBhvr>
                                        <p:cTn id="38" dur="1000"/>
                                        <p:tgtEl>
                                          <p:spTgt spid="262152"/>
                                        </p:tgtEl>
                                      </p:cBhvr>
                                    </p:animEffect>
                                  </p:childTnLst>
                                </p:cTn>
                              </p:par>
                            </p:childTnLst>
                          </p:cTn>
                        </p:par>
                        <p:par>
                          <p:cTn id="39" fill="hold">
                            <p:stCondLst>
                              <p:cond delay="2000"/>
                            </p:stCondLst>
                            <p:childTnLst>
                              <p:par>
                                <p:cTn id="40" presetID="31" presetClass="entr" presetSubtype="0" fill="hold" nodeType="afterEffect">
                                  <p:stCondLst>
                                    <p:cond delay="0"/>
                                  </p:stCondLst>
                                  <p:iterate type="lt">
                                    <p:tmPct val="5000"/>
                                  </p:iterate>
                                  <p:childTnLst>
                                    <p:set>
                                      <p:cBhvr>
                                        <p:cTn id="41" dur="1" fill="hold">
                                          <p:stCondLst>
                                            <p:cond delay="0"/>
                                          </p:stCondLst>
                                        </p:cTn>
                                        <p:tgtEl>
                                          <p:spTgt spid="262153"/>
                                        </p:tgtEl>
                                        <p:attrNameLst>
                                          <p:attrName>style.visibility</p:attrName>
                                        </p:attrNameLst>
                                      </p:cBhvr>
                                      <p:to>
                                        <p:strVal val="visible"/>
                                      </p:to>
                                    </p:set>
                                    <p:anim calcmode="lin" valueType="num">
                                      <p:cBhvr>
                                        <p:cTn id="42" dur="1000" fill="hold"/>
                                        <p:tgtEl>
                                          <p:spTgt spid="262153"/>
                                        </p:tgtEl>
                                        <p:attrNameLst>
                                          <p:attrName>ppt_w</p:attrName>
                                        </p:attrNameLst>
                                      </p:cBhvr>
                                      <p:tavLst>
                                        <p:tav tm="0">
                                          <p:val>
                                            <p:fltVal val="0"/>
                                          </p:val>
                                        </p:tav>
                                        <p:tav tm="100000">
                                          <p:val>
                                            <p:strVal val="#ppt_w"/>
                                          </p:val>
                                        </p:tav>
                                      </p:tavLst>
                                    </p:anim>
                                    <p:anim calcmode="lin" valueType="num">
                                      <p:cBhvr>
                                        <p:cTn id="43" dur="1000" fill="hold"/>
                                        <p:tgtEl>
                                          <p:spTgt spid="262153"/>
                                        </p:tgtEl>
                                        <p:attrNameLst>
                                          <p:attrName>ppt_h</p:attrName>
                                        </p:attrNameLst>
                                      </p:cBhvr>
                                      <p:tavLst>
                                        <p:tav tm="0">
                                          <p:val>
                                            <p:fltVal val="0"/>
                                          </p:val>
                                        </p:tav>
                                        <p:tav tm="100000">
                                          <p:val>
                                            <p:strVal val="#ppt_h"/>
                                          </p:val>
                                        </p:tav>
                                      </p:tavLst>
                                    </p:anim>
                                    <p:anim calcmode="lin" valueType="num">
                                      <p:cBhvr>
                                        <p:cTn id="44" dur="1000" fill="hold"/>
                                        <p:tgtEl>
                                          <p:spTgt spid="262153"/>
                                        </p:tgtEl>
                                        <p:attrNameLst>
                                          <p:attrName>style.rotation</p:attrName>
                                        </p:attrNameLst>
                                      </p:cBhvr>
                                      <p:tavLst>
                                        <p:tav tm="0">
                                          <p:val>
                                            <p:fltVal val="90"/>
                                          </p:val>
                                        </p:tav>
                                        <p:tav tm="100000">
                                          <p:val>
                                            <p:fltVal val="0"/>
                                          </p:val>
                                        </p:tav>
                                      </p:tavLst>
                                    </p:anim>
                                    <p:animEffect transition="in" filter="fade">
                                      <p:cBhvr>
                                        <p:cTn id="45" dur="1000"/>
                                        <p:tgtEl>
                                          <p:spTgt spid="262153"/>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nodeType="clickEffect">
                                  <p:stCondLst>
                                    <p:cond delay="0"/>
                                  </p:stCondLst>
                                  <p:childTnLst>
                                    <p:set>
                                      <p:cBhvr>
                                        <p:cTn id="49" dur="1" fill="hold">
                                          <p:stCondLst>
                                            <p:cond delay="0"/>
                                          </p:stCondLst>
                                        </p:cTn>
                                        <p:tgtEl>
                                          <p:spTgt spid="262151"/>
                                        </p:tgtEl>
                                        <p:attrNameLst>
                                          <p:attrName>style.visibility</p:attrName>
                                        </p:attrNameLst>
                                      </p:cBhvr>
                                      <p:to>
                                        <p:strVal val="visible"/>
                                      </p:to>
                                    </p:set>
                                    <p:animEffect transition="in" filter="circle(in)">
                                      <p:cBhvr>
                                        <p:cTn id="50" dur="2000"/>
                                        <p:tgtEl>
                                          <p:spTgt spid="262151"/>
                                        </p:tgtEl>
                                      </p:cBhvr>
                                    </p:animEffect>
                                  </p:childTnLst>
                                </p:cTn>
                              </p:par>
                            </p:childTnLst>
                          </p:cTn>
                        </p:par>
                        <p:par>
                          <p:cTn id="51" fill="hold">
                            <p:stCondLst>
                              <p:cond delay="2000"/>
                            </p:stCondLst>
                            <p:childTnLst>
                              <p:par>
                                <p:cTn id="52" presetID="22" presetClass="entr" presetSubtype="8" fill="hold" nodeType="afterEffect">
                                  <p:stCondLst>
                                    <p:cond delay="0"/>
                                  </p:stCondLst>
                                  <p:childTnLst>
                                    <p:set>
                                      <p:cBhvr>
                                        <p:cTn id="53" dur="1" fill="hold">
                                          <p:stCondLst>
                                            <p:cond delay="0"/>
                                          </p:stCondLst>
                                        </p:cTn>
                                        <p:tgtEl>
                                          <p:spTgt spid="262155"/>
                                        </p:tgtEl>
                                        <p:attrNameLst>
                                          <p:attrName>style.visibility</p:attrName>
                                        </p:attrNameLst>
                                      </p:cBhvr>
                                      <p:to>
                                        <p:strVal val="visible"/>
                                      </p:to>
                                    </p:set>
                                    <p:animEffect transition="in" filter="wipe(left)">
                                      <p:cBhvr>
                                        <p:cTn id="54" dur="1000"/>
                                        <p:tgtEl>
                                          <p:spTgt spid="262155"/>
                                        </p:tgtEl>
                                      </p:cBhvr>
                                    </p:animEffect>
                                  </p:childTnLst>
                                </p:cTn>
                              </p:par>
                            </p:childTnLst>
                          </p:cTn>
                        </p:par>
                        <p:par>
                          <p:cTn id="55" fill="hold">
                            <p:stCondLst>
                              <p:cond delay="3000"/>
                            </p:stCondLst>
                            <p:childTnLst>
                              <p:par>
                                <p:cTn id="56" presetID="31" presetClass="entr" presetSubtype="0" fill="hold" nodeType="afterEffect">
                                  <p:stCondLst>
                                    <p:cond delay="0"/>
                                  </p:stCondLst>
                                  <p:iterate type="lt">
                                    <p:tmPct val="5000"/>
                                  </p:iterate>
                                  <p:childTnLst>
                                    <p:set>
                                      <p:cBhvr>
                                        <p:cTn id="57" dur="1" fill="hold">
                                          <p:stCondLst>
                                            <p:cond delay="0"/>
                                          </p:stCondLst>
                                        </p:cTn>
                                        <p:tgtEl>
                                          <p:spTgt spid="262154"/>
                                        </p:tgtEl>
                                        <p:attrNameLst>
                                          <p:attrName>style.visibility</p:attrName>
                                        </p:attrNameLst>
                                      </p:cBhvr>
                                      <p:to>
                                        <p:strVal val="visible"/>
                                      </p:to>
                                    </p:set>
                                    <p:anim calcmode="lin" valueType="num">
                                      <p:cBhvr>
                                        <p:cTn id="58" dur="1000" fill="hold"/>
                                        <p:tgtEl>
                                          <p:spTgt spid="262154"/>
                                        </p:tgtEl>
                                        <p:attrNameLst>
                                          <p:attrName>ppt_w</p:attrName>
                                        </p:attrNameLst>
                                      </p:cBhvr>
                                      <p:tavLst>
                                        <p:tav tm="0">
                                          <p:val>
                                            <p:fltVal val="0"/>
                                          </p:val>
                                        </p:tav>
                                        <p:tav tm="100000">
                                          <p:val>
                                            <p:strVal val="#ppt_w"/>
                                          </p:val>
                                        </p:tav>
                                      </p:tavLst>
                                    </p:anim>
                                    <p:anim calcmode="lin" valueType="num">
                                      <p:cBhvr>
                                        <p:cTn id="59" dur="1000" fill="hold"/>
                                        <p:tgtEl>
                                          <p:spTgt spid="262154"/>
                                        </p:tgtEl>
                                        <p:attrNameLst>
                                          <p:attrName>ppt_h</p:attrName>
                                        </p:attrNameLst>
                                      </p:cBhvr>
                                      <p:tavLst>
                                        <p:tav tm="0">
                                          <p:val>
                                            <p:fltVal val="0"/>
                                          </p:val>
                                        </p:tav>
                                        <p:tav tm="100000">
                                          <p:val>
                                            <p:strVal val="#ppt_h"/>
                                          </p:val>
                                        </p:tav>
                                      </p:tavLst>
                                    </p:anim>
                                    <p:anim calcmode="lin" valueType="num">
                                      <p:cBhvr>
                                        <p:cTn id="60" dur="1000" fill="hold"/>
                                        <p:tgtEl>
                                          <p:spTgt spid="262154"/>
                                        </p:tgtEl>
                                        <p:attrNameLst>
                                          <p:attrName>style.rotation</p:attrName>
                                        </p:attrNameLst>
                                      </p:cBhvr>
                                      <p:tavLst>
                                        <p:tav tm="0">
                                          <p:val>
                                            <p:fltVal val="90"/>
                                          </p:val>
                                        </p:tav>
                                        <p:tav tm="100000">
                                          <p:val>
                                            <p:fltVal val="0"/>
                                          </p:val>
                                        </p:tav>
                                      </p:tavLst>
                                    </p:anim>
                                    <p:animEffect transition="in" filter="fade">
                                      <p:cBhvr>
                                        <p:cTn id="61" dur="1000"/>
                                        <p:tgtEl>
                                          <p:spTgt spid="262154"/>
                                        </p:tgtEl>
                                      </p:cBhvr>
                                    </p:animEffect>
                                  </p:childTnLst>
                                </p:cTn>
                              </p:par>
                            </p:childTnLst>
                          </p:cTn>
                        </p:par>
                        <p:par>
                          <p:cTn id="62" fill="hold">
                            <p:stCondLst>
                              <p:cond delay="4000"/>
                            </p:stCondLst>
                            <p:childTnLst>
                              <p:par>
                                <p:cTn id="63" presetID="49" presetClass="entr" presetSubtype="0" decel="100000" fill="hold" nodeType="afterEffect">
                                  <p:stCondLst>
                                    <p:cond delay="0"/>
                                  </p:stCondLst>
                                  <p:childTnLst>
                                    <p:set>
                                      <p:cBhvr>
                                        <p:cTn id="64" dur="1" fill="hold">
                                          <p:stCondLst>
                                            <p:cond delay="0"/>
                                          </p:stCondLst>
                                        </p:cTn>
                                        <p:tgtEl>
                                          <p:spTgt spid="262156"/>
                                        </p:tgtEl>
                                        <p:attrNameLst>
                                          <p:attrName>style.visibility</p:attrName>
                                        </p:attrNameLst>
                                      </p:cBhvr>
                                      <p:to>
                                        <p:strVal val="visible"/>
                                      </p:to>
                                    </p:set>
                                    <p:anim calcmode="lin" valueType="num">
                                      <p:cBhvr>
                                        <p:cTn id="65" dur="500" fill="hold"/>
                                        <p:tgtEl>
                                          <p:spTgt spid="262156"/>
                                        </p:tgtEl>
                                        <p:attrNameLst>
                                          <p:attrName>ppt_w</p:attrName>
                                        </p:attrNameLst>
                                      </p:cBhvr>
                                      <p:tavLst>
                                        <p:tav tm="0">
                                          <p:val>
                                            <p:fltVal val="0"/>
                                          </p:val>
                                        </p:tav>
                                        <p:tav tm="100000">
                                          <p:val>
                                            <p:strVal val="#ppt_w"/>
                                          </p:val>
                                        </p:tav>
                                      </p:tavLst>
                                    </p:anim>
                                    <p:anim calcmode="lin" valueType="num">
                                      <p:cBhvr>
                                        <p:cTn id="66" dur="500" fill="hold"/>
                                        <p:tgtEl>
                                          <p:spTgt spid="262156"/>
                                        </p:tgtEl>
                                        <p:attrNameLst>
                                          <p:attrName>ppt_h</p:attrName>
                                        </p:attrNameLst>
                                      </p:cBhvr>
                                      <p:tavLst>
                                        <p:tav tm="0">
                                          <p:val>
                                            <p:fltVal val="0"/>
                                          </p:val>
                                        </p:tav>
                                        <p:tav tm="100000">
                                          <p:val>
                                            <p:strVal val="#ppt_h"/>
                                          </p:val>
                                        </p:tav>
                                      </p:tavLst>
                                    </p:anim>
                                    <p:anim calcmode="lin" valueType="num">
                                      <p:cBhvr>
                                        <p:cTn id="67" dur="500" fill="hold"/>
                                        <p:tgtEl>
                                          <p:spTgt spid="262156"/>
                                        </p:tgtEl>
                                        <p:attrNameLst>
                                          <p:attrName>style.rotation</p:attrName>
                                        </p:attrNameLst>
                                      </p:cBhvr>
                                      <p:tavLst>
                                        <p:tav tm="0">
                                          <p:val>
                                            <p:fltVal val="360"/>
                                          </p:val>
                                        </p:tav>
                                        <p:tav tm="100000">
                                          <p:val>
                                            <p:fltVal val="0"/>
                                          </p:val>
                                        </p:tav>
                                      </p:tavLst>
                                    </p:anim>
                                    <p:animEffect transition="in" filter="fade">
                                      <p:cBhvr>
                                        <p:cTn id="68" dur="500"/>
                                        <p:tgtEl>
                                          <p:spTgt spid="262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47" grpId="0"/>
      <p:bldP spid="262148" grpId="0" animBg="1"/>
      <p:bldP spid="262149" grpId="0"/>
      <p:bldP spid="262150" grpId="0" animBg="1"/>
      <p:bldP spid="262151" grpId="0" animBg="1"/>
      <p:bldP spid="2621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FA7946B-7B0C-074F-8042-771C1822A754}"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263171" name="Oval 3"/>
          <p:cNvSpPr>
            <a:spLocks noChangeArrowheads="1"/>
          </p:cNvSpPr>
          <p:nvPr/>
        </p:nvSpPr>
        <p:spPr bwMode="auto">
          <a:xfrm>
            <a:off x="1331913" y="3284538"/>
            <a:ext cx="1512887" cy="868362"/>
          </a:xfrm>
          <a:prstGeom prst="ellipse">
            <a:avLst/>
          </a:prstGeom>
          <a:solidFill>
            <a:schemeClr val="accent1"/>
          </a:solidFill>
          <a:ln w="9525">
            <a:round/>
          </a:ln>
          <a:effectLst/>
          <a:scene3d>
            <a:camera prst="legacyPerspectiveBottomLeft"/>
            <a:lightRig rig="legacyFlat3" dir="t"/>
          </a:scene3d>
          <a:sp3d extrusionH="887400" prstMaterial="legacyMatte">
            <a:bevelT w="13500" h="13500" prst="angle"/>
            <a:bevelB w="13500" h="13500" prst="angle"/>
            <a:extrusionClr>
              <a:schemeClr val="accent1"/>
            </a:extrusionClr>
            <a:contourClr>
              <a:schemeClr val="accent1"/>
            </a:contourClr>
          </a:sp3d>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flatTx/>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0" lang="zh-CN" altLang="en-US" sz="2000">
                <a:solidFill>
                  <a:schemeClr val="tx1"/>
                </a:solidFill>
                <a:latin typeface="幼圆" panose="02010509060101010101" pitchFamily="49" charset="-122"/>
                <a:ea typeface="幼圆" panose="02010509060101010101" pitchFamily="49" charset="-122"/>
              </a:rPr>
              <a:t>优点</a:t>
            </a:r>
            <a:endParaRPr kumimoji="0" lang="zh-CN" altLang="en-US" sz="2000">
              <a:solidFill>
                <a:schemeClr val="tx1"/>
              </a:solidFill>
              <a:latin typeface="幼圆" panose="02010509060101010101" pitchFamily="49" charset="-122"/>
              <a:ea typeface="幼圆" panose="02010509060101010101" pitchFamily="49" charset="-122"/>
            </a:endParaRPr>
          </a:p>
        </p:txBody>
      </p:sp>
      <p:sp>
        <p:nvSpPr>
          <p:cNvPr id="263172" name="Oval 4"/>
          <p:cNvSpPr>
            <a:spLocks noChangeArrowheads="1"/>
          </p:cNvSpPr>
          <p:nvPr/>
        </p:nvSpPr>
        <p:spPr bwMode="auto">
          <a:xfrm>
            <a:off x="2700338" y="4652963"/>
            <a:ext cx="1535112" cy="863600"/>
          </a:xfrm>
          <a:prstGeom prst="ellipse">
            <a:avLst/>
          </a:prstGeom>
          <a:gradFill rotWithShape="1">
            <a:gsLst>
              <a:gs pos="0">
                <a:schemeClr val="accent1"/>
              </a:gs>
              <a:gs pos="100000">
                <a:schemeClr val="accent1">
                  <a:gamma/>
                  <a:shade val="86275"/>
                  <a:invGamma/>
                </a:schemeClr>
              </a:gs>
            </a:gsLst>
            <a:lin ang="5400000" scaled="1"/>
          </a:gradFill>
          <a:ln w="9525" algn="ctr">
            <a:miter lim="800000"/>
          </a:ln>
          <a:effectLst/>
          <a:scene3d>
            <a:camera prst="legacyPerspectiveBottomLeft"/>
            <a:lightRig rig="legacyFlat3" dir="t"/>
          </a:scene3d>
          <a:sp3d extrusionH="887400" prstMaterial="legacyMatte">
            <a:bevelT w="13500" h="13500" prst="angle"/>
            <a:bevelB w="13500" h="13500" prst="angle"/>
            <a:extrusionClr>
              <a:schemeClr val="accent1"/>
            </a:extrusionClr>
          </a:sp3d>
        </p:spPr>
        <p:txBody>
          <a:bodyPr wrap="none" anchor="ctr">
            <a:flatTx/>
          </a:bodyPr>
          <a:lstStyle/>
          <a:p>
            <a:pPr algn="ctr" eaLnBrk="1" hangingPunct="1">
              <a:defRPr/>
            </a:pPr>
            <a:r>
              <a:rPr lang="zh-CN" altLang="en-US" sz="2000">
                <a:latin typeface="幼圆" panose="02010509060101010101" pitchFamily="49" charset="-122"/>
                <a:ea typeface="幼圆" panose="02010509060101010101" pitchFamily="49" charset="-122"/>
              </a:rPr>
              <a:t>缺点</a:t>
            </a:r>
            <a:endParaRPr lang="zh-CN" altLang="en-US" sz="2000">
              <a:latin typeface="幼圆" panose="02010509060101010101" pitchFamily="49" charset="-122"/>
              <a:ea typeface="幼圆" panose="02010509060101010101" pitchFamily="49" charset="-122"/>
            </a:endParaRPr>
          </a:p>
        </p:txBody>
      </p:sp>
      <p:sp>
        <p:nvSpPr>
          <p:cNvPr id="263173" name="AutoShape 5"/>
          <p:cNvSpPr>
            <a:spLocks noChangeArrowheads="1"/>
          </p:cNvSpPr>
          <p:nvPr/>
        </p:nvSpPr>
        <p:spPr bwMode="auto">
          <a:xfrm rot="-16697615" flipH="1" flipV="1">
            <a:off x="3478213" y="2865437"/>
            <a:ext cx="355600" cy="1336675"/>
          </a:xfrm>
          <a:prstGeom prst="downArrow">
            <a:avLst>
              <a:gd name="adj1" fmla="val 50000"/>
              <a:gd name="adj2" fmla="val 93973"/>
            </a:avLst>
          </a:prstGeom>
          <a:gradFill rotWithShape="1">
            <a:gsLst>
              <a:gs pos="0">
                <a:srgbClr val="CBCBCB">
                  <a:alpha val="48000"/>
                </a:srgbClr>
              </a:gs>
              <a:gs pos="6500">
                <a:srgbClr val="5F5F5F">
                  <a:alpha val="49300"/>
                </a:srgbClr>
              </a:gs>
              <a:gs pos="10501">
                <a:srgbClr val="5F5F5F">
                  <a:alpha val="50100"/>
                </a:srgbClr>
              </a:gs>
              <a:gs pos="31500">
                <a:srgbClr val="FFFFFF">
                  <a:alpha val="54300"/>
                </a:srgbClr>
              </a:gs>
              <a:gs pos="33500">
                <a:srgbClr val="B2B2B2">
                  <a:alpha val="54700"/>
                </a:srgbClr>
              </a:gs>
              <a:gs pos="34500">
                <a:srgbClr val="292929">
                  <a:alpha val="54900"/>
                </a:srgbClr>
              </a:gs>
              <a:gs pos="41001">
                <a:srgbClr val="777777">
                  <a:alpha val="56200"/>
                </a:srgbClr>
              </a:gs>
              <a:gs pos="50000">
                <a:srgbClr val="EAEAEA">
                  <a:alpha val="58000"/>
                </a:srgbClr>
              </a:gs>
              <a:gs pos="59000">
                <a:srgbClr val="777777">
                  <a:alpha val="56200"/>
                </a:srgbClr>
              </a:gs>
              <a:gs pos="65500">
                <a:srgbClr val="292929">
                  <a:alpha val="54900"/>
                </a:srgbClr>
              </a:gs>
              <a:gs pos="66500">
                <a:srgbClr val="B2B2B2">
                  <a:alpha val="54700"/>
                </a:srgbClr>
              </a:gs>
              <a:gs pos="68500">
                <a:srgbClr val="FFFFFF">
                  <a:alpha val="54300"/>
                </a:srgbClr>
              </a:gs>
              <a:gs pos="89500">
                <a:srgbClr val="5F5F5F">
                  <a:alpha val="50100"/>
                </a:srgbClr>
              </a:gs>
              <a:gs pos="93500">
                <a:srgbClr val="5F5F5F">
                  <a:alpha val="49300"/>
                </a:srgbClr>
              </a:gs>
              <a:gs pos="100000">
                <a:srgbClr val="CBCBCB">
                  <a:alpha val="48000"/>
                </a:srgbClr>
              </a:gs>
            </a:gsLst>
            <a:lin ang="0" scaled="1"/>
          </a:gradFill>
          <a:ln>
            <a:noFill/>
          </a:ln>
          <a:effectLst/>
        </p:spPr>
        <p:txBody>
          <a:bodyPr vert="eaVert" anchor="ctr"/>
          <a:lstStyle/>
          <a:p>
            <a:pPr algn="ctr" eaLnBrk="1" hangingPunct="1">
              <a:spcBef>
                <a:spcPct val="50000"/>
              </a:spcBef>
              <a:defRPr/>
            </a:pPr>
            <a:endParaRPr kumimoji="1" lang="zh-CN" altLang="zh-CN" sz="2800">
              <a:latin typeface="幼圆" panose="02010509060101010101" pitchFamily="49" charset="-122"/>
              <a:ea typeface="幼圆" panose="02010509060101010101" pitchFamily="49" charset="-122"/>
            </a:endParaRPr>
          </a:p>
        </p:txBody>
      </p:sp>
      <p:sp>
        <p:nvSpPr>
          <p:cNvPr id="263174" name="WordArt 6"/>
          <p:cNvSpPr>
            <a:spLocks noChangeArrowheads="1" noChangeShapeType="1" noTextEdit="1"/>
          </p:cNvSpPr>
          <p:nvPr/>
        </p:nvSpPr>
        <p:spPr bwMode="auto">
          <a:xfrm>
            <a:off x="4356100" y="3141663"/>
            <a:ext cx="2303463" cy="431800"/>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zh-CN" altLang="en-US" sz="3600" b="1" kern="10">
                <a:effectLst>
                  <a:outerShdw dist="35921" dir="2700000" algn="ctr" rotWithShape="0">
                    <a:srgbClr val="C0C0C0">
                      <a:alpha val="79999"/>
                    </a:srgbClr>
                  </a:outerShdw>
                </a:effectLst>
                <a:latin typeface="黑体" panose="02010609060101010101" pitchFamily="49" charset="-122"/>
                <a:ea typeface="黑体" panose="02010609060101010101" pitchFamily="49" charset="-122"/>
              </a:rPr>
              <a:t>简便易算</a:t>
            </a:r>
            <a:endParaRPr lang="zh-CN" altLang="en-US" sz="3600" b="1" kern="10">
              <a:effectLst>
                <a:outerShdw dist="35921" dir="2700000" algn="ctr" rotWithShape="0">
                  <a:srgbClr val="C0C0C0">
                    <a:alpha val="79999"/>
                  </a:srgbClr>
                </a:outerShdw>
              </a:effectLst>
              <a:latin typeface="黑体" panose="02010609060101010101" pitchFamily="49" charset="-122"/>
              <a:ea typeface="黑体" panose="02010609060101010101" pitchFamily="49" charset="-122"/>
            </a:endParaRPr>
          </a:p>
        </p:txBody>
      </p:sp>
      <p:sp>
        <p:nvSpPr>
          <p:cNvPr id="263175" name="WordArt 7"/>
          <p:cNvSpPr>
            <a:spLocks noChangeArrowheads="1" noChangeShapeType="1" noTextEdit="1"/>
          </p:cNvSpPr>
          <p:nvPr/>
        </p:nvSpPr>
        <p:spPr bwMode="auto">
          <a:xfrm>
            <a:off x="5580063" y="4365625"/>
            <a:ext cx="2592387" cy="719138"/>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zh-CN" altLang="en-US" sz="3600" b="1" kern="10">
                <a:effectLst>
                  <a:outerShdw dist="35921" dir="2700000" algn="ctr" rotWithShape="0">
                    <a:srgbClr val="C0C0C0">
                      <a:alpha val="79999"/>
                    </a:srgbClr>
                  </a:outerShdw>
                </a:effectLst>
                <a:latin typeface="宋体" panose="02010600030101010101" pitchFamily="2" charset="-122"/>
              </a:rPr>
              <a:t>不能保证资金</a:t>
            </a:r>
            <a:endParaRPr lang="zh-CN" altLang="en-US" sz="3600" b="1" kern="10">
              <a:effectLst>
                <a:outerShdw dist="35921" dir="2700000" algn="ctr" rotWithShape="0">
                  <a:srgbClr val="C0C0C0">
                    <a:alpha val="79999"/>
                  </a:srgbClr>
                </a:outerShdw>
              </a:effectLst>
              <a:latin typeface="宋体" panose="02010600030101010101" pitchFamily="2" charset="-122"/>
            </a:endParaRPr>
          </a:p>
          <a:p>
            <a:pPr algn="ctr"/>
            <a:r>
              <a:rPr lang="zh-CN" altLang="en-US" sz="3600" b="1" kern="10">
                <a:effectLst>
                  <a:outerShdw dist="35921" dir="2700000" algn="ctr" rotWithShape="0">
                    <a:srgbClr val="C0C0C0">
                      <a:alpha val="79999"/>
                    </a:srgbClr>
                  </a:outerShdw>
                </a:effectLst>
                <a:latin typeface="宋体" panose="02010600030101010101" pitchFamily="2" charset="-122"/>
              </a:rPr>
              <a:t>的充分利用</a:t>
            </a:r>
            <a:endParaRPr lang="zh-CN" altLang="en-US" sz="3600" b="1" kern="10">
              <a:effectLst>
                <a:outerShdw dist="35921" dir="2700000" algn="ctr" rotWithShape="0">
                  <a:srgbClr val="C0C0C0">
                    <a:alpha val="79999"/>
                  </a:srgbClr>
                </a:outerShdw>
              </a:effectLst>
              <a:latin typeface="宋体" panose="02010600030101010101" pitchFamily="2" charset="-122"/>
            </a:endParaRPr>
          </a:p>
        </p:txBody>
      </p:sp>
      <p:sp>
        <p:nvSpPr>
          <p:cNvPr id="263176" name="AutoShape 8"/>
          <p:cNvSpPr>
            <a:spLocks noChangeArrowheads="1"/>
          </p:cNvSpPr>
          <p:nvPr/>
        </p:nvSpPr>
        <p:spPr bwMode="auto">
          <a:xfrm rot="-16697615" flipH="1" flipV="1">
            <a:off x="4775201" y="4162425"/>
            <a:ext cx="355600" cy="1336675"/>
          </a:xfrm>
          <a:prstGeom prst="downArrow">
            <a:avLst>
              <a:gd name="adj1" fmla="val 50000"/>
              <a:gd name="adj2" fmla="val 93973"/>
            </a:avLst>
          </a:prstGeom>
          <a:gradFill rotWithShape="1">
            <a:gsLst>
              <a:gs pos="0">
                <a:srgbClr val="CBCBCB">
                  <a:alpha val="48000"/>
                </a:srgbClr>
              </a:gs>
              <a:gs pos="6500">
                <a:srgbClr val="5F5F5F">
                  <a:alpha val="49300"/>
                </a:srgbClr>
              </a:gs>
              <a:gs pos="10501">
                <a:srgbClr val="5F5F5F">
                  <a:alpha val="50100"/>
                </a:srgbClr>
              </a:gs>
              <a:gs pos="31500">
                <a:srgbClr val="FFFFFF">
                  <a:alpha val="54300"/>
                </a:srgbClr>
              </a:gs>
              <a:gs pos="33500">
                <a:srgbClr val="B2B2B2">
                  <a:alpha val="54700"/>
                </a:srgbClr>
              </a:gs>
              <a:gs pos="34500">
                <a:srgbClr val="292929">
                  <a:alpha val="54900"/>
                </a:srgbClr>
              </a:gs>
              <a:gs pos="41001">
                <a:srgbClr val="777777">
                  <a:alpha val="56200"/>
                </a:srgbClr>
              </a:gs>
              <a:gs pos="50000">
                <a:srgbClr val="EAEAEA">
                  <a:alpha val="58000"/>
                </a:srgbClr>
              </a:gs>
              <a:gs pos="59000">
                <a:srgbClr val="777777">
                  <a:alpha val="56200"/>
                </a:srgbClr>
              </a:gs>
              <a:gs pos="65500">
                <a:srgbClr val="292929">
                  <a:alpha val="54900"/>
                </a:srgbClr>
              </a:gs>
              <a:gs pos="66500">
                <a:srgbClr val="B2B2B2">
                  <a:alpha val="54700"/>
                </a:srgbClr>
              </a:gs>
              <a:gs pos="68500">
                <a:srgbClr val="FFFFFF">
                  <a:alpha val="54300"/>
                </a:srgbClr>
              </a:gs>
              <a:gs pos="89500">
                <a:srgbClr val="5F5F5F">
                  <a:alpha val="50100"/>
                </a:srgbClr>
              </a:gs>
              <a:gs pos="93500">
                <a:srgbClr val="5F5F5F">
                  <a:alpha val="49300"/>
                </a:srgbClr>
              </a:gs>
              <a:gs pos="100000">
                <a:srgbClr val="CBCBCB">
                  <a:alpha val="48000"/>
                </a:srgbClr>
              </a:gs>
            </a:gsLst>
            <a:lin ang="0" scaled="1"/>
          </a:gradFill>
          <a:ln>
            <a:noFill/>
          </a:ln>
          <a:effectLst/>
        </p:spPr>
        <p:txBody>
          <a:bodyPr vert="eaVert" anchor="ctr"/>
          <a:lstStyle/>
          <a:p>
            <a:pPr algn="ctr" eaLnBrk="1" hangingPunct="1">
              <a:spcBef>
                <a:spcPct val="50000"/>
              </a:spcBef>
              <a:defRPr/>
            </a:pPr>
            <a:endParaRPr kumimoji="1" lang="zh-CN" altLang="zh-CN" sz="2800">
              <a:latin typeface="幼圆" panose="02010509060101010101" pitchFamily="49" charset="-122"/>
              <a:ea typeface="幼圆" panose="02010509060101010101" pitchFamily="49" charset="-122"/>
            </a:endParaRPr>
          </a:p>
        </p:txBody>
      </p:sp>
      <p:sp>
        <p:nvSpPr>
          <p:cNvPr id="263177" name="Text Box 9"/>
          <p:cNvSpPr txBox="1">
            <a:spLocks noChangeArrowheads="1"/>
          </p:cNvSpPr>
          <p:nvPr/>
        </p:nvSpPr>
        <p:spPr bwMode="auto">
          <a:xfrm>
            <a:off x="611188" y="1628775"/>
            <a:ext cx="45529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zh-CN" altLang="en-US" sz="2000" b="1">
                <a:solidFill>
                  <a:schemeClr val="tx1"/>
                </a:solidFill>
                <a:latin typeface="幼圆" panose="02010509060101010101" pitchFamily="49" charset="-122"/>
                <a:ea typeface="幼圆" panose="02010509060101010101" pitchFamily="49" charset="-122"/>
              </a:rPr>
              <a:t>（</a:t>
            </a:r>
            <a:r>
              <a:rPr lang="en-US" altLang="zh-CN" sz="2000" b="1">
                <a:solidFill>
                  <a:schemeClr val="tx1"/>
                </a:solidFill>
                <a:latin typeface="幼圆" panose="02010509060101010101" pitchFamily="49" charset="-122"/>
                <a:ea typeface="幼圆" panose="02010509060101010101" pitchFamily="49" charset="-122"/>
              </a:rPr>
              <a:t>2</a:t>
            </a:r>
            <a:r>
              <a:rPr lang="zh-CN" altLang="en-US" sz="2000" b="1">
                <a:solidFill>
                  <a:schemeClr val="tx1"/>
                </a:solidFill>
                <a:latin typeface="幼圆" panose="02010509060101010101" pitchFamily="49" charset="-122"/>
                <a:ea typeface="幼圆" panose="02010509060101010101" pitchFamily="49" charset="-122"/>
              </a:rPr>
              <a:t>）净现值率排序法</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263178" name="Text Box 10"/>
          <p:cNvSpPr txBox="1">
            <a:spLocks noChangeArrowheads="1"/>
          </p:cNvSpPr>
          <p:nvPr/>
        </p:nvSpPr>
        <p:spPr bwMode="auto">
          <a:xfrm>
            <a:off x="755650" y="2205038"/>
            <a:ext cx="7085013" cy="96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30000"/>
              </a:lnSpc>
              <a:spcBef>
                <a:spcPct val="0"/>
              </a:spcBef>
              <a:buClrTx/>
              <a:buSzTx/>
              <a:buFontTx/>
              <a:buNone/>
            </a:pPr>
            <a:r>
              <a:rPr lang="en-US" altLang="zh-CN" sz="2400" b="1">
                <a:solidFill>
                  <a:schemeClr val="tx1"/>
                </a:solidFill>
                <a:latin typeface="幼圆" panose="02010509060101010101" pitchFamily="49" charset="-122"/>
                <a:ea typeface="幼圆" panose="02010509060101010101" pitchFamily="49" charset="-122"/>
              </a:rPr>
              <a:t>  </a:t>
            </a:r>
            <a:r>
              <a:rPr lang="zh-CN" altLang="en-US" sz="2000" b="1">
                <a:solidFill>
                  <a:schemeClr val="tx1"/>
                </a:solidFill>
                <a:latin typeface="幼圆" panose="02010509060101010101" pitchFamily="49" charset="-122"/>
                <a:ea typeface="幼圆" panose="02010509060101010101" pitchFamily="49" charset="-122"/>
              </a:rPr>
              <a:t>基本思想是单位投资的净现值越大，在一定投资限额内所获得的净现值总额就越大。</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263179" name="AutoShape 11">
            <a:hlinkClick r:id="" action="ppaction://customshow?id=12&amp;return=true" highlightClick="1"/>
          </p:cNvPr>
          <p:cNvSpPr>
            <a:spLocks noChangeArrowheads="1"/>
          </p:cNvSpPr>
          <p:nvPr/>
        </p:nvSpPr>
        <p:spPr bwMode="auto">
          <a:xfrm>
            <a:off x="6894513" y="5732463"/>
            <a:ext cx="720725" cy="360362"/>
          </a:xfrm>
          <a:prstGeom prst="actionButtonBlank">
            <a:avLst/>
          </a:prstGeom>
          <a:solidFill>
            <a:srgbClr val="036D7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1"/>
                </a:solidFill>
                <a:latin typeface="幼圆" panose="02010509060101010101" pitchFamily="49" charset="-122"/>
                <a:ea typeface="幼圆" panose="02010509060101010101" pitchFamily="49" charset="-122"/>
              </a:rPr>
              <a:t>例题</a:t>
            </a:r>
            <a:endParaRPr lang="zh-CN" altLang="en-US" sz="1800" b="1">
              <a:solidFill>
                <a:schemeClr val="bg1"/>
              </a:solidFill>
              <a:latin typeface="幼圆" panose="02010509060101010101" pitchFamily="49" charset="-122"/>
              <a:ea typeface="幼圆" panose="02010509060101010101" pitchFamily="49" charset="-122"/>
            </a:endParaRPr>
          </a:p>
        </p:txBody>
      </p:sp>
      <p:sp>
        <p:nvSpPr>
          <p:cNvPr id="3" name="Rectangle 2"/>
          <p:cNvSpPr>
            <a:spLocks noGrp="1" noChangeArrowheads="1"/>
          </p:cNvSpPr>
          <p:nvPr>
            <p:ph type="title"/>
          </p:nvPr>
        </p:nvSpPr>
        <p:spPr>
          <a:xfrm>
            <a:off x="862398" y="190501"/>
            <a:ext cx="8281602" cy="838200"/>
          </a:xfrm>
        </p:spPr>
        <p:txBody>
          <a:bodyPr/>
          <a:lstStyle/>
          <a:p>
            <a:pPr eaLnBrk="1" hangingPunct="1"/>
            <a:r>
              <a:rPr kumimoji="0" lang="zh-CN" altLang="en-US" dirty="0">
                <a:solidFill>
                  <a:srgbClr val="FF0000"/>
                </a:solidFill>
              </a:rPr>
              <a:t>（三）相关方案</a:t>
            </a:r>
            <a:r>
              <a:rPr kumimoji="0" lang="zh-CN" altLang="en-US" dirty="0">
                <a:solidFill>
                  <a:srgbClr val="036D7B"/>
                </a:solidFill>
              </a:rPr>
              <a:t>经济评价方法</a:t>
            </a:r>
            <a:endParaRPr kumimoji="0" lang="zh-CN" altLang="en-US" dirty="0">
              <a:solidFill>
                <a:srgbClr val="036D7B"/>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63177"/>
                                        </p:tgtEl>
                                        <p:attrNameLst>
                                          <p:attrName>style.visibility</p:attrName>
                                        </p:attrNameLst>
                                      </p:cBhvr>
                                      <p:to>
                                        <p:strVal val="visible"/>
                                      </p:to>
                                    </p:set>
                                    <p:animEffect transition="in" filter="slide(fromLeft)">
                                      <p:cBhvr>
                                        <p:cTn id="7" dur="1000"/>
                                        <p:tgtEl>
                                          <p:spTgt spid="26317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3178"/>
                                        </p:tgtEl>
                                        <p:attrNameLst>
                                          <p:attrName>style.visibility</p:attrName>
                                        </p:attrNameLst>
                                      </p:cBhvr>
                                      <p:to>
                                        <p:strVal val="visible"/>
                                      </p:to>
                                    </p:set>
                                    <p:animEffect transition="in" filter="wipe(left)">
                                      <p:cBhvr>
                                        <p:cTn id="12" dur="1000"/>
                                        <p:tgtEl>
                                          <p:spTgt spid="263178"/>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63171"/>
                                        </p:tgtEl>
                                        <p:attrNameLst>
                                          <p:attrName>style.visibility</p:attrName>
                                        </p:attrNameLst>
                                      </p:cBhvr>
                                      <p:to>
                                        <p:strVal val="visible"/>
                                      </p:to>
                                    </p:set>
                                    <p:animEffect transition="in" filter="circle(in)">
                                      <p:cBhvr>
                                        <p:cTn id="17" dur="1000"/>
                                        <p:tgtEl>
                                          <p:spTgt spid="263171"/>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263173"/>
                                        </p:tgtEl>
                                        <p:attrNameLst>
                                          <p:attrName>style.visibility</p:attrName>
                                        </p:attrNameLst>
                                      </p:cBhvr>
                                      <p:to>
                                        <p:strVal val="visible"/>
                                      </p:to>
                                    </p:set>
                                    <p:animEffect transition="in" filter="wipe(left)">
                                      <p:cBhvr>
                                        <p:cTn id="21" dur="1000"/>
                                        <p:tgtEl>
                                          <p:spTgt spid="263173"/>
                                        </p:tgtEl>
                                      </p:cBhvr>
                                    </p:animEffect>
                                  </p:childTnLst>
                                </p:cTn>
                              </p:par>
                            </p:childTnLst>
                          </p:cTn>
                        </p:par>
                        <p:par>
                          <p:cTn id="22" fill="hold">
                            <p:stCondLst>
                              <p:cond delay="2000"/>
                            </p:stCondLst>
                            <p:childTnLst>
                              <p:par>
                                <p:cTn id="23" presetID="31" presetClass="entr" presetSubtype="0" fill="hold" nodeType="afterEffect">
                                  <p:stCondLst>
                                    <p:cond delay="0"/>
                                  </p:stCondLst>
                                  <p:iterate type="lt">
                                    <p:tmPct val="5000"/>
                                  </p:iterate>
                                  <p:childTnLst>
                                    <p:set>
                                      <p:cBhvr>
                                        <p:cTn id="24" dur="1" fill="hold">
                                          <p:stCondLst>
                                            <p:cond delay="0"/>
                                          </p:stCondLst>
                                        </p:cTn>
                                        <p:tgtEl>
                                          <p:spTgt spid="263174"/>
                                        </p:tgtEl>
                                        <p:attrNameLst>
                                          <p:attrName>style.visibility</p:attrName>
                                        </p:attrNameLst>
                                      </p:cBhvr>
                                      <p:to>
                                        <p:strVal val="visible"/>
                                      </p:to>
                                    </p:set>
                                    <p:anim calcmode="lin" valueType="num">
                                      <p:cBhvr>
                                        <p:cTn id="25" dur="1000" fill="hold"/>
                                        <p:tgtEl>
                                          <p:spTgt spid="263174"/>
                                        </p:tgtEl>
                                        <p:attrNameLst>
                                          <p:attrName>ppt_w</p:attrName>
                                        </p:attrNameLst>
                                      </p:cBhvr>
                                      <p:tavLst>
                                        <p:tav tm="0">
                                          <p:val>
                                            <p:fltVal val="0"/>
                                          </p:val>
                                        </p:tav>
                                        <p:tav tm="100000">
                                          <p:val>
                                            <p:strVal val="#ppt_w"/>
                                          </p:val>
                                        </p:tav>
                                      </p:tavLst>
                                    </p:anim>
                                    <p:anim calcmode="lin" valueType="num">
                                      <p:cBhvr>
                                        <p:cTn id="26" dur="1000" fill="hold"/>
                                        <p:tgtEl>
                                          <p:spTgt spid="263174"/>
                                        </p:tgtEl>
                                        <p:attrNameLst>
                                          <p:attrName>ppt_h</p:attrName>
                                        </p:attrNameLst>
                                      </p:cBhvr>
                                      <p:tavLst>
                                        <p:tav tm="0">
                                          <p:val>
                                            <p:fltVal val="0"/>
                                          </p:val>
                                        </p:tav>
                                        <p:tav tm="100000">
                                          <p:val>
                                            <p:strVal val="#ppt_h"/>
                                          </p:val>
                                        </p:tav>
                                      </p:tavLst>
                                    </p:anim>
                                    <p:anim calcmode="lin" valueType="num">
                                      <p:cBhvr>
                                        <p:cTn id="27" dur="1000" fill="hold"/>
                                        <p:tgtEl>
                                          <p:spTgt spid="263174"/>
                                        </p:tgtEl>
                                        <p:attrNameLst>
                                          <p:attrName>style.rotation</p:attrName>
                                        </p:attrNameLst>
                                      </p:cBhvr>
                                      <p:tavLst>
                                        <p:tav tm="0">
                                          <p:val>
                                            <p:fltVal val="90"/>
                                          </p:val>
                                        </p:tav>
                                        <p:tav tm="100000">
                                          <p:val>
                                            <p:fltVal val="0"/>
                                          </p:val>
                                        </p:tav>
                                      </p:tavLst>
                                    </p:anim>
                                    <p:animEffect transition="in" filter="fade">
                                      <p:cBhvr>
                                        <p:cTn id="28" dur="1000"/>
                                        <p:tgtEl>
                                          <p:spTgt spid="263174"/>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nodeType="clickEffect">
                                  <p:stCondLst>
                                    <p:cond delay="0"/>
                                  </p:stCondLst>
                                  <p:childTnLst>
                                    <p:set>
                                      <p:cBhvr>
                                        <p:cTn id="32" dur="1" fill="hold">
                                          <p:stCondLst>
                                            <p:cond delay="0"/>
                                          </p:stCondLst>
                                        </p:cTn>
                                        <p:tgtEl>
                                          <p:spTgt spid="263172"/>
                                        </p:tgtEl>
                                        <p:attrNameLst>
                                          <p:attrName>style.visibility</p:attrName>
                                        </p:attrNameLst>
                                      </p:cBhvr>
                                      <p:to>
                                        <p:strVal val="visible"/>
                                      </p:to>
                                    </p:set>
                                    <p:animEffect transition="in" filter="circle(in)">
                                      <p:cBhvr>
                                        <p:cTn id="33" dur="2000"/>
                                        <p:tgtEl>
                                          <p:spTgt spid="263172"/>
                                        </p:tgtEl>
                                      </p:cBhvr>
                                    </p:animEffect>
                                  </p:childTnLst>
                                </p:cTn>
                              </p:par>
                            </p:childTnLst>
                          </p:cTn>
                        </p:par>
                        <p:par>
                          <p:cTn id="34" fill="hold">
                            <p:stCondLst>
                              <p:cond delay="2000"/>
                            </p:stCondLst>
                            <p:childTnLst>
                              <p:par>
                                <p:cTn id="35" presetID="22" presetClass="entr" presetSubtype="8" fill="hold" nodeType="afterEffect">
                                  <p:stCondLst>
                                    <p:cond delay="0"/>
                                  </p:stCondLst>
                                  <p:childTnLst>
                                    <p:set>
                                      <p:cBhvr>
                                        <p:cTn id="36" dur="1" fill="hold">
                                          <p:stCondLst>
                                            <p:cond delay="0"/>
                                          </p:stCondLst>
                                        </p:cTn>
                                        <p:tgtEl>
                                          <p:spTgt spid="263176"/>
                                        </p:tgtEl>
                                        <p:attrNameLst>
                                          <p:attrName>style.visibility</p:attrName>
                                        </p:attrNameLst>
                                      </p:cBhvr>
                                      <p:to>
                                        <p:strVal val="visible"/>
                                      </p:to>
                                    </p:set>
                                    <p:animEffect transition="in" filter="wipe(left)">
                                      <p:cBhvr>
                                        <p:cTn id="37" dur="1000"/>
                                        <p:tgtEl>
                                          <p:spTgt spid="263176"/>
                                        </p:tgtEl>
                                      </p:cBhvr>
                                    </p:animEffect>
                                  </p:childTnLst>
                                </p:cTn>
                              </p:par>
                            </p:childTnLst>
                          </p:cTn>
                        </p:par>
                        <p:par>
                          <p:cTn id="38" fill="hold">
                            <p:stCondLst>
                              <p:cond delay="3000"/>
                            </p:stCondLst>
                            <p:childTnLst>
                              <p:par>
                                <p:cTn id="39" presetID="31" presetClass="entr" presetSubtype="0" fill="hold" nodeType="afterEffect">
                                  <p:stCondLst>
                                    <p:cond delay="0"/>
                                  </p:stCondLst>
                                  <p:iterate type="lt">
                                    <p:tmPct val="5000"/>
                                  </p:iterate>
                                  <p:childTnLst>
                                    <p:set>
                                      <p:cBhvr>
                                        <p:cTn id="40" dur="1" fill="hold">
                                          <p:stCondLst>
                                            <p:cond delay="0"/>
                                          </p:stCondLst>
                                        </p:cTn>
                                        <p:tgtEl>
                                          <p:spTgt spid="263175"/>
                                        </p:tgtEl>
                                        <p:attrNameLst>
                                          <p:attrName>style.visibility</p:attrName>
                                        </p:attrNameLst>
                                      </p:cBhvr>
                                      <p:to>
                                        <p:strVal val="visible"/>
                                      </p:to>
                                    </p:set>
                                    <p:anim calcmode="lin" valueType="num">
                                      <p:cBhvr>
                                        <p:cTn id="41" dur="1000" fill="hold"/>
                                        <p:tgtEl>
                                          <p:spTgt spid="263175"/>
                                        </p:tgtEl>
                                        <p:attrNameLst>
                                          <p:attrName>ppt_w</p:attrName>
                                        </p:attrNameLst>
                                      </p:cBhvr>
                                      <p:tavLst>
                                        <p:tav tm="0">
                                          <p:val>
                                            <p:fltVal val="0"/>
                                          </p:val>
                                        </p:tav>
                                        <p:tav tm="100000">
                                          <p:val>
                                            <p:strVal val="#ppt_w"/>
                                          </p:val>
                                        </p:tav>
                                      </p:tavLst>
                                    </p:anim>
                                    <p:anim calcmode="lin" valueType="num">
                                      <p:cBhvr>
                                        <p:cTn id="42" dur="1000" fill="hold"/>
                                        <p:tgtEl>
                                          <p:spTgt spid="263175"/>
                                        </p:tgtEl>
                                        <p:attrNameLst>
                                          <p:attrName>ppt_h</p:attrName>
                                        </p:attrNameLst>
                                      </p:cBhvr>
                                      <p:tavLst>
                                        <p:tav tm="0">
                                          <p:val>
                                            <p:fltVal val="0"/>
                                          </p:val>
                                        </p:tav>
                                        <p:tav tm="100000">
                                          <p:val>
                                            <p:strVal val="#ppt_h"/>
                                          </p:val>
                                        </p:tav>
                                      </p:tavLst>
                                    </p:anim>
                                    <p:anim calcmode="lin" valueType="num">
                                      <p:cBhvr>
                                        <p:cTn id="43" dur="1000" fill="hold"/>
                                        <p:tgtEl>
                                          <p:spTgt spid="263175"/>
                                        </p:tgtEl>
                                        <p:attrNameLst>
                                          <p:attrName>style.rotation</p:attrName>
                                        </p:attrNameLst>
                                      </p:cBhvr>
                                      <p:tavLst>
                                        <p:tav tm="0">
                                          <p:val>
                                            <p:fltVal val="90"/>
                                          </p:val>
                                        </p:tav>
                                        <p:tav tm="100000">
                                          <p:val>
                                            <p:fltVal val="0"/>
                                          </p:val>
                                        </p:tav>
                                      </p:tavLst>
                                    </p:anim>
                                    <p:animEffect transition="in" filter="fade">
                                      <p:cBhvr>
                                        <p:cTn id="44" dur="1000"/>
                                        <p:tgtEl>
                                          <p:spTgt spid="263175"/>
                                        </p:tgtEl>
                                      </p:cBhvr>
                                    </p:animEffect>
                                  </p:childTnLst>
                                </p:cTn>
                              </p:par>
                            </p:childTnLst>
                          </p:cTn>
                        </p:par>
                        <p:par>
                          <p:cTn id="45" fill="hold">
                            <p:stCondLst>
                              <p:cond delay="4000"/>
                            </p:stCondLst>
                            <p:childTnLst>
                              <p:par>
                                <p:cTn id="46" presetID="49" presetClass="entr" presetSubtype="0" decel="100000" fill="hold" nodeType="afterEffect">
                                  <p:stCondLst>
                                    <p:cond delay="0"/>
                                  </p:stCondLst>
                                  <p:childTnLst>
                                    <p:set>
                                      <p:cBhvr>
                                        <p:cTn id="47" dur="1" fill="hold">
                                          <p:stCondLst>
                                            <p:cond delay="0"/>
                                          </p:stCondLst>
                                        </p:cTn>
                                        <p:tgtEl>
                                          <p:spTgt spid="263179"/>
                                        </p:tgtEl>
                                        <p:attrNameLst>
                                          <p:attrName>style.visibility</p:attrName>
                                        </p:attrNameLst>
                                      </p:cBhvr>
                                      <p:to>
                                        <p:strVal val="visible"/>
                                      </p:to>
                                    </p:set>
                                    <p:anim calcmode="lin" valueType="num">
                                      <p:cBhvr>
                                        <p:cTn id="48" dur="500" fill="hold"/>
                                        <p:tgtEl>
                                          <p:spTgt spid="263179"/>
                                        </p:tgtEl>
                                        <p:attrNameLst>
                                          <p:attrName>ppt_w</p:attrName>
                                        </p:attrNameLst>
                                      </p:cBhvr>
                                      <p:tavLst>
                                        <p:tav tm="0">
                                          <p:val>
                                            <p:fltVal val="0"/>
                                          </p:val>
                                        </p:tav>
                                        <p:tav tm="100000">
                                          <p:val>
                                            <p:strVal val="#ppt_w"/>
                                          </p:val>
                                        </p:tav>
                                      </p:tavLst>
                                    </p:anim>
                                    <p:anim calcmode="lin" valueType="num">
                                      <p:cBhvr>
                                        <p:cTn id="49" dur="500" fill="hold"/>
                                        <p:tgtEl>
                                          <p:spTgt spid="263179"/>
                                        </p:tgtEl>
                                        <p:attrNameLst>
                                          <p:attrName>ppt_h</p:attrName>
                                        </p:attrNameLst>
                                      </p:cBhvr>
                                      <p:tavLst>
                                        <p:tav tm="0">
                                          <p:val>
                                            <p:fltVal val="0"/>
                                          </p:val>
                                        </p:tav>
                                        <p:tav tm="100000">
                                          <p:val>
                                            <p:strVal val="#ppt_h"/>
                                          </p:val>
                                        </p:tav>
                                      </p:tavLst>
                                    </p:anim>
                                    <p:anim calcmode="lin" valueType="num">
                                      <p:cBhvr>
                                        <p:cTn id="50" dur="500" fill="hold"/>
                                        <p:tgtEl>
                                          <p:spTgt spid="263179"/>
                                        </p:tgtEl>
                                        <p:attrNameLst>
                                          <p:attrName>style.rotation</p:attrName>
                                        </p:attrNameLst>
                                      </p:cBhvr>
                                      <p:tavLst>
                                        <p:tav tm="0">
                                          <p:val>
                                            <p:fltVal val="360"/>
                                          </p:val>
                                        </p:tav>
                                        <p:tav tm="100000">
                                          <p:val>
                                            <p:fltVal val="0"/>
                                          </p:val>
                                        </p:tav>
                                      </p:tavLst>
                                    </p:anim>
                                    <p:animEffect transition="in" filter="fade">
                                      <p:cBhvr>
                                        <p:cTn id="51" dur="500"/>
                                        <p:tgtEl>
                                          <p:spTgt spid="263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1" grpId="0" animBg="1"/>
      <p:bldP spid="263172" grpId="0" animBg="1"/>
      <p:bldP spid="263177" grpId="0"/>
      <p:bldP spid="263178" grpId="0"/>
      <p:bldP spid="26317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6596443-E25E-2D4D-8086-6E3EE4F52C76}"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271363" name="WordArt 3"/>
          <p:cNvSpPr>
            <a:spLocks noChangeArrowheads="1" noChangeShapeType="1" noTextEdit="1"/>
          </p:cNvSpPr>
          <p:nvPr/>
        </p:nvSpPr>
        <p:spPr bwMode="auto">
          <a:xfrm>
            <a:off x="1601788" y="4284663"/>
            <a:ext cx="5543550" cy="863600"/>
          </a:xfrm>
          <a:prstGeom prst="rect">
            <a:avLst/>
          </a:prstGeom>
        </p:spPr>
        <p:txBody>
          <a:bodyPr wrap="none" fromWordArt="1">
            <a:prstTxWarp prst="textInflate">
              <a:avLst>
                <a:gd name="adj" fmla="val 13634"/>
              </a:avLst>
            </a:prstTxWarp>
          </a:bodyPr>
          <a:lstStyle/>
          <a:p>
            <a:pPr algn="ctr"/>
            <a:r>
              <a:rPr lang="zh-CN" altLang="en-US" sz="4000" b="1" kern="10">
                <a:ln w="12700">
                  <a:solidFill>
                    <a:srgbClr val="EAEAEA"/>
                  </a:solidFill>
                  <a:round/>
                </a:ln>
                <a:effectLst>
                  <a:outerShdw dist="35921" dir="2700000" sy="50000" kx="2115830" algn="bl" rotWithShape="0">
                    <a:srgbClr val="C0C0C0">
                      <a:alpha val="79999"/>
                    </a:srgbClr>
                  </a:outerShdw>
                </a:effectLst>
                <a:latin typeface="黑体" panose="02010609060101010101" pitchFamily="49" charset="-122"/>
                <a:ea typeface="黑体" panose="02010609060101010101" pitchFamily="49" charset="-122"/>
              </a:rPr>
              <a:t>采用“互斥方案组合法”进行选优</a:t>
            </a:r>
            <a:endParaRPr lang="zh-CN" altLang="en-US" sz="4000" b="1" kern="10">
              <a:ln w="12700">
                <a:solidFill>
                  <a:srgbClr val="EAEAEA"/>
                </a:solidFill>
                <a:round/>
              </a:ln>
              <a:effectLst>
                <a:outerShdw dist="35921" dir="2700000" sy="50000" kx="2115830" algn="bl" rotWithShape="0">
                  <a:srgbClr val="C0C0C0">
                    <a:alpha val="79999"/>
                  </a:srgbClr>
                </a:outerShdw>
              </a:effectLst>
              <a:latin typeface="黑体" panose="02010609060101010101" pitchFamily="49" charset="-122"/>
              <a:ea typeface="黑体" panose="02010609060101010101" pitchFamily="49" charset="-122"/>
            </a:endParaRPr>
          </a:p>
        </p:txBody>
      </p:sp>
      <p:sp>
        <p:nvSpPr>
          <p:cNvPr id="271364" name="Rectangle 4"/>
          <p:cNvSpPr>
            <a:spLocks noChangeArrowheads="1"/>
          </p:cNvSpPr>
          <p:nvPr/>
        </p:nvSpPr>
        <p:spPr bwMode="auto">
          <a:xfrm>
            <a:off x="611188" y="2546350"/>
            <a:ext cx="7993062" cy="1373188"/>
          </a:xfrm>
          <a:prstGeom prst="rect">
            <a:avLst/>
          </a:prstGeom>
          <a:gradFill rotWithShape="1">
            <a:gsLst>
              <a:gs pos="0">
                <a:srgbClr val="D1F4FB"/>
              </a:gs>
              <a:gs pos="100000">
                <a:srgbClr val="96ADB8"/>
              </a:gs>
            </a:gsLst>
            <a:lin ang="18900000" scaled="1"/>
          </a:gradFill>
          <a:ln>
            <a:noFill/>
          </a:ln>
          <a:effectLst>
            <a:outerShdw dist="53882" dir="189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40000"/>
              </a:lnSpc>
              <a:spcBef>
                <a:spcPct val="50000"/>
              </a:spcBef>
              <a:buClrTx/>
              <a:buSzTx/>
              <a:buFontTx/>
              <a:buNone/>
            </a:pPr>
            <a:r>
              <a:rPr lang="zh-CN" altLang="en-US" sz="2000" b="1">
                <a:solidFill>
                  <a:schemeClr val="tx1"/>
                </a:solidFill>
                <a:ea typeface="幼圆" panose="02010509060101010101" pitchFamily="49" charset="-122"/>
              </a:rPr>
              <a:t>对混合相关方案评价，不管项目间是独立的或是互斥的或是有约束的，它们的解法都一样，即把所有的投资方案的组合排列出来，然后进行排序和取舍。 </a:t>
            </a:r>
            <a:endParaRPr lang="zh-CN" altLang="en-US" sz="2000" b="1">
              <a:solidFill>
                <a:schemeClr val="tx1"/>
              </a:solidFill>
              <a:ea typeface="幼圆" panose="02010509060101010101" pitchFamily="49" charset="-122"/>
            </a:endParaRPr>
          </a:p>
        </p:txBody>
      </p:sp>
      <p:grpSp>
        <p:nvGrpSpPr>
          <p:cNvPr id="271365" name="Group 5"/>
          <p:cNvGrpSpPr/>
          <p:nvPr/>
        </p:nvGrpSpPr>
        <p:grpSpPr bwMode="auto">
          <a:xfrm>
            <a:off x="684213" y="1898650"/>
            <a:ext cx="4464050" cy="473075"/>
            <a:chOff x="1202" y="1654"/>
            <a:chExt cx="2812" cy="298"/>
          </a:xfrm>
        </p:grpSpPr>
        <p:sp>
          <p:nvSpPr>
            <p:cNvPr id="30727" name="Text Box 6">
              <a:hlinkClick r:id="" action="ppaction://noaction"/>
            </p:cNvPr>
            <p:cNvSpPr txBox="1">
              <a:spLocks noChangeArrowheads="1"/>
            </p:cNvSpPr>
            <p:nvPr/>
          </p:nvSpPr>
          <p:spPr bwMode="auto">
            <a:xfrm>
              <a:off x="1202" y="1654"/>
              <a:ext cx="2812" cy="250"/>
            </a:xfrm>
            <a:prstGeom prst="rect">
              <a:avLst/>
            </a:prstGeom>
            <a:gradFill rotWithShape="1">
              <a:gsLst>
                <a:gs pos="0">
                  <a:srgbClr val="D1F4FB"/>
                </a:gs>
                <a:gs pos="100000">
                  <a:srgbClr val="96ADB8"/>
                </a:gs>
              </a:gsLst>
              <a:lin ang="18900000" scaled="1"/>
            </a:gradFill>
            <a:ln>
              <a:noFill/>
            </a:ln>
            <a:effectLst>
              <a:outerShdw dist="53882" dir="18900000" algn="ctr" rotWithShape="0">
                <a:schemeClr val="bg2">
                  <a:alpha val="50000"/>
                </a:schemeClr>
              </a:outerShdw>
            </a:effectLst>
            <a:extLst>
              <a:ext uri="{91240B29-F687-4F45-9708-019B960494DF}">
                <a14:hiddenLine xmlns:a14="http://schemas.microsoft.com/office/drawing/2010/main" w="9525">
                  <a:solidFill>
                    <a:schemeClr val="tx1"/>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b="1">
                  <a:solidFill>
                    <a:schemeClr val="tx1"/>
                  </a:solidFill>
                  <a:ea typeface="幼圆" panose="02010509060101010101" pitchFamily="49" charset="-122"/>
                </a:rPr>
                <a:t>3.</a:t>
              </a:r>
              <a:r>
                <a:rPr lang="zh-CN" altLang="en-US" sz="2000" b="1">
                  <a:solidFill>
                    <a:schemeClr val="tx1"/>
                  </a:solidFill>
                  <a:ea typeface="幼圆" panose="02010509060101010101" pitchFamily="49" charset="-122"/>
                </a:rPr>
                <a:t>混合相关方案评价</a:t>
              </a:r>
              <a:endParaRPr lang="zh-CN" altLang="en-US" sz="2000" b="1">
                <a:solidFill>
                  <a:schemeClr val="tx1"/>
                </a:solidFill>
                <a:ea typeface="幼圆" panose="02010509060101010101" pitchFamily="49" charset="-122"/>
              </a:endParaRPr>
            </a:p>
          </p:txBody>
        </p:sp>
        <p:sp>
          <p:nvSpPr>
            <p:cNvPr id="30728" name="Line 7"/>
            <p:cNvSpPr>
              <a:spLocks noChangeShapeType="1"/>
            </p:cNvSpPr>
            <p:nvPr/>
          </p:nvSpPr>
          <p:spPr bwMode="auto">
            <a:xfrm flipV="1">
              <a:off x="1455" y="1934"/>
              <a:ext cx="2459" cy="18"/>
            </a:xfrm>
            <a:prstGeom prst="line">
              <a:avLst/>
            </a:prstGeom>
            <a:noFill/>
            <a:ln>
              <a:noFill/>
            </a:ln>
            <a:effectLst>
              <a:outerShdw dist="53882" dir="18900000" algn="ctr" rotWithShape="0">
                <a:schemeClr val="bg2">
                  <a:alpha val="50000"/>
                </a:schemeClr>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Lst>
          </p:spPr>
          <p:txBody>
            <a:bodyPr anchor="ctr">
              <a:spAutoFit/>
            </a:bodyPr>
            <a:lstStyle/>
            <a:p>
              <a:endParaRPr lang="zh-CN" altLang="en-US"/>
            </a:p>
          </p:txBody>
        </p:sp>
      </p:grpSp>
      <p:sp>
        <p:nvSpPr>
          <p:cNvPr id="3" name="Rectangle 2"/>
          <p:cNvSpPr>
            <a:spLocks noGrp="1" noChangeArrowheads="1"/>
          </p:cNvSpPr>
          <p:nvPr>
            <p:ph type="title"/>
          </p:nvPr>
        </p:nvSpPr>
        <p:spPr>
          <a:xfrm>
            <a:off x="862398" y="190501"/>
            <a:ext cx="8281602" cy="838200"/>
          </a:xfrm>
        </p:spPr>
        <p:txBody>
          <a:bodyPr/>
          <a:lstStyle/>
          <a:p>
            <a:pPr eaLnBrk="1" hangingPunct="1"/>
            <a:r>
              <a:rPr kumimoji="0" lang="zh-CN" altLang="en-US" dirty="0">
                <a:solidFill>
                  <a:srgbClr val="FF0000"/>
                </a:solidFill>
              </a:rPr>
              <a:t>（三）相关方案</a:t>
            </a:r>
            <a:r>
              <a:rPr kumimoji="0" lang="zh-CN" altLang="en-US" dirty="0">
                <a:solidFill>
                  <a:srgbClr val="036D7B"/>
                </a:solidFill>
              </a:rPr>
              <a:t>经济评价方法</a:t>
            </a:r>
            <a:endParaRPr kumimoji="0" lang="zh-CN" altLang="en-US" dirty="0">
              <a:solidFill>
                <a:srgbClr val="036D7B"/>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71365"/>
                                        </p:tgtEl>
                                        <p:attrNameLst>
                                          <p:attrName>style.visibility</p:attrName>
                                        </p:attrNameLst>
                                      </p:cBhvr>
                                      <p:to>
                                        <p:strVal val="visible"/>
                                      </p:to>
                                    </p:set>
                                    <p:animEffect transition="in" filter="slide(fromLeft)">
                                      <p:cBhvr>
                                        <p:cTn id="7" dur="1000"/>
                                        <p:tgtEl>
                                          <p:spTgt spid="271365"/>
                                        </p:tgtEl>
                                      </p:cBhvr>
                                    </p:animEffect>
                                  </p:childTnLst>
                                </p:cTn>
                              </p:par>
                            </p:childTnLst>
                          </p:cTn>
                        </p:par>
                        <p:par>
                          <p:cTn id="8" fill="hold">
                            <p:stCondLst>
                              <p:cond delay="1000"/>
                            </p:stCondLst>
                            <p:childTnLst>
                              <p:par>
                                <p:cTn id="9" presetID="3" presetClass="entr" presetSubtype="10" fill="hold" nodeType="afterEffect">
                                  <p:stCondLst>
                                    <p:cond delay="0"/>
                                  </p:stCondLst>
                                  <p:childTnLst>
                                    <p:set>
                                      <p:cBhvr>
                                        <p:cTn id="10" dur="1" fill="hold">
                                          <p:stCondLst>
                                            <p:cond delay="0"/>
                                          </p:stCondLst>
                                        </p:cTn>
                                        <p:tgtEl>
                                          <p:spTgt spid="271364"/>
                                        </p:tgtEl>
                                        <p:attrNameLst>
                                          <p:attrName>style.visibility</p:attrName>
                                        </p:attrNameLst>
                                      </p:cBhvr>
                                      <p:to>
                                        <p:strVal val="visible"/>
                                      </p:to>
                                    </p:set>
                                    <p:animEffect transition="in" filter="blinds(horizontal)">
                                      <p:cBhvr>
                                        <p:cTn id="11" dur="500"/>
                                        <p:tgtEl>
                                          <p:spTgt spid="271364"/>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6" fill="hold" nodeType="clickEffect">
                                  <p:stCondLst>
                                    <p:cond delay="0"/>
                                  </p:stCondLst>
                                  <p:childTnLst>
                                    <p:set>
                                      <p:cBhvr>
                                        <p:cTn id="15" dur="1" fill="hold">
                                          <p:stCondLst>
                                            <p:cond delay="0"/>
                                          </p:stCondLst>
                                        </p:cTn>
                                        <p:tgtEl>
                                          <p:spTgt spid="271363"/>
                                        </p:tgtEl>
                                        <p:attrNameLst>
                                          <p:attrName>style.visibility</p:attrName>
                                        </p:attrNameLst>
                                      </p:cBhvr>
                                      <p:to>
                                        <p:strVal val="visible"/>
                                      </p:to>
                                    </p:set>
                                    <p:animEffect transition="in" filter="barn(inHorizontal)">
                                      <p:cBhvr>
                                        <p:cTn id="16" dur="500"/>
                                        <p:tgtEl>
                                          <p:spTgt spid="271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4"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49AF031-DF55-2944-9053-A1B599842007}"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272387" name="Rectangle 3"/>
          <p:cNvSpPr>
            <a:spLocks noChangeArrowheads="1"/>
          </p:cNvSpPr>
          <p:nvPr/>
        </p:nvSpPr>
        <p:spPr bwMode="auto">
          <a:xfrm>
            <a:off x="539750" y="3032125"/>
            <a:ext cx="7886700" cy="289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10000"/>
              </a:lnSpc>
              <a:buClrTx/>
              <a:buSzPct val="70000"/>
              <a:buFont typeface="Wingdings" panose="05000000000000000000" pitchFamily="2" charset="2"/>
              <a:buChar char="l"/>
            </a:pPr>
            <a:r>
              <a:rPr lang="zh-CN" altLang="en-US" sz="2000" b="1">
                <a:solidFill>
                  <a:schemeClr val="tx1"/>
                </a:solidFill>
                <a:latin typeface="幼圆" panose="02010509060101010101" pitchFamily="49" charset="-122"/>
                <a:ea typeface="幼圆" panose="02010509060101010101" pitchFamily="49" charset="-122"/>
              </a:rPr>
              <a:t>对计算期不同的方案进行比选时，宜采用</a:t>
            </a:r>
            <a:r>
              <a:rPr lang="zh-CN" altLang="en-US" sz="2000" b="1">
                <a:solidFill>
                  <a:srgbClr val="6699FF"/>
                </a:solidFill>
                <a:latin typeface="幼圆" panose="02010509060101010101" pitchFamily="49" charset="-122"/>
                <a:ea typeface="幼圆" panose="02010509060101010101" pitchFamily="49" charset="-122"/>
              </a:rPr>
              <a:t>净年值和费用年值法</a:t>
            </a:r>
            <a:r>
              <a:rPr lang="zh-CN" altLang="en-US" sz="2000" b="1">
                <a:solidFill>
                  <a:schemeClr val="tx1"/>
                </a:solidFill>
                <a:latin typeface="幼圆" panose="02010509060101010101" pitchFamily="49" charset="-122"/>
                <a:ea typeface="幼圆" panose="02010509060101010101" pitchFamily="49" charset="-122"/>
              </a:rPr>
              <a:t>。如果采用增量内部收益率、净现值等方法进行比较时，则应对各方案的计算期进行适当处理；</a:t>
            </a:r>
            <a:endParaRPr lang="zh-CN" altLang="en-US" sz="2000" b="1">
              <a:solidFill>
                <a:schemeClr val="tx1"/>
              </a:solidFill>
              <a:latin typeface="幼圆" panose="02010509060101010101" pitchFamily="49" charset="-122"/>
              <a:ea typeface="幼圆" panose="02010509060101010101" pitchFamily="49" charset="-122"/>
            </a:endParaRPr>
          </a:p>
          <a:p>
            <a:pPr algn="just" eaLnBrk="1" hangingPunct="1">
              <a:lnSpc>
                <a:spcPct val="110000"/>
              </a:lnSpc>
              <a:buClrTx/>
              <a:buSzPct val="70000"/>
              <a:buFont typeface="Wingdings" panose="05000000000000000000" pitchFamily="2" charset="2"/>
              <a:buChar char="l"/>
            </a:pPr>
            <a:r>
              <a:rPr lang="zh-CN" altLang="en-US" sz="2000" b="1">
                <a:solidFill>
                  <a:schemeClr val="tx1"/>
                </a:solidFill>
                <a:latin typeface="幼圆" panose="02010509060101010101" pitchFamily="49" charset="-122"/>
                <a:ea typeface="幼圆" panose="02010509060101010101" pitchFamily="49" charset="-122"/>
              </a:rPr>
              <a:t>在方案不受资金约束的情况下，一般采用增量内部收益率、净现值和净年值，且比较结论总是一致的。当有明显资金限制时，且当方案占用资金远低于资金总额时，一般宜采用净现值率法；</a:t>
            </a:r>
            <a:endParaRPr lang="zh-CN" altLang="en-US" sz="2000" b="1">
              <a:solidFill>
                <a:schemeClr val="tx1"/>
              </a:solidFill>
              <a:latin typeface="幼圆" panose="02010509060101010101" pitchFamily="49" charset="-122"/>
              <a:ea typeface="幼圆" panose="02010509060101010101" pitchFamily="49" charset="-122"/>
            </a:endParaRPr>
          </a:p>
          <a:p>
            <a:pPr algn="just" eaLnBrk="1" hangingPunct="1">
              <a:lnSpc>
                <a:spcPct val="110000"/>
              </a:lnSpc>
              <a:buClrTx/>
              <a:buSzPct val="70000"/>
              <a:buFont typeface="Wingdings" panose="05000000000000000000" pitchFamily="2" charset="2"/>
              <a:buChar char="l"/>
            </a:pPr>
            <a:r>
              <a:rPr lang="zh-CN" altLang="en-US" sz="2000" b="1">
                <a:solidFill>
                  <a:schemeClr val="tx1"/>
                </a:solidFill>
                <a:latin typeface="幼圆" panose="02010509060101010101" pitchFamily="49" charset="-122"/>
                <a:ea typeface="幼圆" panose="02010509060101010101" pitchFamily="49" charset="-122"/>
              </a:rPr>
              <a:t>对效益相同或效益基本相同但难以具体估算的方案进行比较时，可采用最小费用法，包括费用现值法和费用年值法。 </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272388" name="Rectangle 4"/>
          <p:cNvSpPr>
            <a:spLocks noChangeArrowheads="1"/>
          </p:cNvSpPr>
          <p:nvPr/>
        </p:nvSpPr>
        <p:spPr bwMode="auto">
          <a:xfrm>
            <a:off x="439738" y="1574800"/>
            <a:ext cx="8353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000" b="1">
                <a:solidFill>
                  <a:schemeClr val="tx1"/>
                </a:solidFill>
                <a:latin typeface="幼圆" panose="02010509060101010101" pitchFamily="49" charset="-122"/>
                <a:ea typeface="幼圆" panose="02010509060101010101" pitchFamily="49" charset="-122"/>
              </a:rPr>
              <a:t>  </a:t>
            </a:r>
            <a:r>
              <a:rPr lang="zh-CN" altLang="en-US" sz="2000" b="1">
                <a:solidFill>
                  <a:schemeClr val="tx1"/>
                </a:solidFill>
                <a:latin typeface="幼圆" panose="02010509060101010101" pitchFamily="49" charset="-122"/>
                <a:ea typeface="幼圆" panose="02010509060101010101" pitchFamily="49" charset="-122"/>
              </a:rPr>
              <a:t>综上分析，进行多方案经济比选的基本思路就是：先变相关为互斥，再用互斥方案的评价方法来评价。</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272389" name="Rectangle 5"/>
          <p:cNvSpPr>
            <a:spLocks noChangeArrowheads="1"/>
          </p:cNvSpPr>
          <p:nvPr/>
        </p:nvSpPr>
        <p:spPr bwMode="auto">
          <a:xfrm>
            <a:off x="822325" y="2435225"/>
            <a:ext cx="2228850" cy="488950"/>
          </a:xfrm>
          <a:prstGeom prst="rect">
            <a:avLst/>
          </a:prstGeom>
          <a:solidFill>
            <a:srgbClr val="00FFFF">
              <a:alpha val="30196"/>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130000"/>
              </a:lnSpc>
              <a:spcBef>
                <a:spcPct val="0"/>
              </a:spcBef>
              <a:buClrTx/>
              <a:buSzTx/>
              <a:buFontTx/>
              <a:buNone/>
            </a:pPr>
            <a:r>
              <a:rPr lang="zh-CN" altLang="en-US" sz="2000" b="1">
                <a:solidFill>
                  <a:schemeClr val="tx1"/>
                </a:solidFill>
                <a:latin typeface="幼圆" panose="02010509060101010101" pitchFamily="49" charset="-122"/>
                <a:ea typeface="幼圆" panose="02010509060101010101" pitchFamily="49" charset="-122"/>
              </a:rPr>
              <a:t>应注意如下问题：</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3" name="Rectangle 2"/>
          <p:cNvSpPr>
            <a:spLocks noGrp="1" noChangeArrowheads="1"/>
          </p:cNvSpPr>
          <p:nvPr>
            <p:ph type="title"/>
          </p:nvPr>
        </p:nvSpPr>
        <p:spPr>
          <a:xfrm>
            <a:off x="862398" y="190501"/>
            <a:ext cx="8281602" cy="838200"/>
          </a:xfrm>
        </p:spPr>
        <p:txBody>
          <a:bodyPr/>
          <a:lstStyle/>
          <a:p>
            <a:pPr eaLnBrk="1" hangingPunct="1"/>
            <a:r>
              <a:rPr kumimoji="0" lang="zh-CN" altLang="en-US" dirty="0">
                <a:solidFill>
                  <a:srgbClr val="FF0000"/>
                </a:solidFill>
              </a:rPr>
              <a:t>（三）相关方案</a:t>
            </a:r>
            <a:r>
              <a:rPr kumimoji="0" lang="zh-CN" altLang="en-US" dirty="0">
                <a:solidFill>
                  <a:srgbClr val="036D7B"/>
                </a:solidFill>
              </a:rPr>
              <a:t>经济评价方法</a:t>
            </a:r>
            <a:endParaRPr kumimoji="0" lang="zh-CN" altLang="en-US" dirty="0">
              <a:solidFill>
                <a:srgbClr val="036D7B"/>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72388"/>
                                        </p:tgtEl>
                                        <p:attrNameLst>
                                          <p:attrName>style.visibility</p:attrName>
                                        </p:attrNameLst>
                                      </p:cBhvr>
                                      <p:to>
                                        <p:strVal val="visible"/>
                                      </p:to>
                                    </p:set>
                                    <p:animEffect transition="in" filter="wipe(up)">
                                      <p:cBhvr>
                                        <p:cTn id="7" dur="1000"/>
                                        <p:tgtEl>
                                          <p:spTgt spid="2723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2389"/>
                                        </p:tgtEl>
                                        <p:attrNameLst>
                                          <p:attrName>style.visibility</p:attrName>
                                        </p:attrNameLst>
                                      </p:cBhvr>
                                      <p:to>
                                        <p:strVal val="visible"/>
                                      </p:to>
                                    </p:set>
                                    <p:animEffect transition="in" filter="blinds(horizontal)">
                                      <p:cBhvr>
                                        <p:cTn id="12" dur="500"/>
                                        <p:tgtEl>
                                          <p:spTgt spid="272389"/>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272387"/>
                                        </p:tgtEl>
                                        <p:attrNameLst>
                                          <p:attrName>style.visibility</p:attrName>
                                        </p:attrNameLst>
                                      </p:cBhvr>
                                      <p:to>
                                        <p:strVal val="visible"/>
                                      </p:to>
                                    </p:set>
                                    <p:anim calcmode="lin" valueType="num">
                                      <p:cBhvr>
                                        <p:cTn id="17" dur="1000" fill="hold"/>
                                        <p:tgtEl>
                                          <p:spTgt spid="272387"/>
                                        </p:tgtEl>
                                        <p:attrNameLst>
                                          <p:attrName>ppt_w</p:attrName>
                                        </p:attrNameLst>
                                      </p:cBhvr>
                                      <p:tavLst>
                                        <p:tav tm="0">
                                          <p:val>
                                            <p:strVal val="#ppt_w*0.70"/>
                                          </p:val>
                                        </p:tav>
                                        <p:tav tm="100000">
                                          <p:val>
                                            <p:strVal val="#ppt_w"/>
                                          </p:val>
                                        </p:tav>
                                      </p:tavLst>
                                    </p:anim>
                                    <p:anim calcmode="lin" valueType="num">
                                      <p:cBhvr>
                                        <p:cTn id="18" dur="1000" fill="hold"/>
                                        <p:tgtEl>
                                          <p:spTgt spid="272387"/>
                                        </p:tgtEl>
                                        <p:attrNameLst>
                                          <p:attrName>ppt_h</p:attrName>
                                        </p:attrNameLst>
                                      </p:cBhvr>
                                      <p:tavLst>
                                        <p:tav tm="0">
                                          <p:val>
                                            <p:strVal val="#ppt_h"/>
                                          </p:val>
                                        </p:tav>
                                        <p:tav tm="100000">
                                          <p:val>
                                            <p:strVal val="#ppt_h"/>
                                          </p:val>
                                        </p:tav>
                                      </p:tavLst>
                                    </p:anim>
                                    <p:animEffect transition="in" filter="fade">
                                      <p:cBhvr>
                                        <p:cTn id="19" dur="1000"/>
                                        <p:tgtEl>
                                          <p:spTgt spid="272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p:bldP spid="272388" grpId="0"/>
      <p:bldP spid="27238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A9B7271-4820-F641-B38C-C8247CCD9E32}"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grpSp>
        <p:nvGrpSpPr>
          <p:cNvPr id="273411" name="Group 3"/>
          <p:cNvGrpSpPr/>
          <p:nvPr/>
        </p:nvGrpSpPr>
        <p:grpSpPr bwMode="auto">
          <a:xfrm>
            <a:off x="935038" y="2095500"/>
            <a:ext cx="7561262" cy="3384550"/>
            <a:chOff x="476" y="1207"/>
            <a:chExt cx="4763" cy="2132"/>
          </a:xfrm>
        </p:grpSpPr>
        <p:sp>
          <p:nvSpPr>
            <p:cNvPr id="32776" name="Rectangle 4"/>
            <p:cNvSpPr>
              <a:spLocks noChangeArrowheads="1"/>
            </p:cNvSpPr>
            <p:nvPr/>
          </p:nvSpPr>
          <p:spPr bwMode="gray">
            <a:xfrm>
              <a:off x="476" y="1207"/>
              <a:ext cx="4763" cy="2132"/>
            </a:xfrm>
            <a:prstGeom prst="rect">
              <a:avLst/>
            </a:prstGeom>
            <a:gradFill rotWithShape="1">
              <a:gsLst>
                <a:gs pos="0">
                  <a:srgbClr val="FFFFFF"/>
                </a:gs>
                <a:gs pos="100000">
                  <a:srgbClr val="EBEBB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grpSp>
          <p:nvGrpSpPr>
            <p:cNvPr id="32777" name="Group 5"/>
            <p:cNvGrpSpPr/>
            <p:nvPr/>
          </p:nvGrpSpPr>
          <p:grpSpPr bwMode="auto">
            <a:xfrm>
              <a:off x="521" y="1298"/>
              <a:ext cx="4690" cy="1934"/>
              <a:chOff x="793" y="1284"/>
              <a:chExt cx="4446" cy="2091"/>
            </a:xfrm>
          </p:grpSpPr>
          <p:sp>
            <p:nvSpPr>
              <p:cNvPr id="32778" name="Rectangle 6"/>
              <p:cNvSpPr>
                <a:spLocks noChangeArrowheads="1"/>
              </p:cNvSpPr>
              <p:nvPr/>
            </p:nvSpPr>
            <p:spPr bwMode="auto">
              <a:xfrm>
                <a:off x="3374" y="2742"/>
                <a:ext cx="1865" cy="633"/>
              </a:xfrm>
              <a:prstGeom prst="rect">
                <a:avLst/>
              </a:prstGeom>
              <a:noFill/>
              <a:ln>
                <a:noFill/>
              </a:ln>
              <a:effectLst/>
              <a:extLst>
                <a:ext uri="{909E8E84-426E-40DD-AFC4-6F175D3DCCD1}">
                  <a14:hiddenFill xmlns:a14="http://schemas.microsoft.com/office/drawing/2010/main">
                    <a:solidFill>
                      <a:srgbClr val="D9F3F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zh-CN" altLang="en-US" sz="2000">
                    <a:solidFill>
                      <a:schemeClr val="tx1"/>
                    </a:solidFill>
                    <a:latin typeface="幼圆" panose="02010509060101010101" pitchFamily="49" charset="-122"/>
                    <a:ea typeface="幼圆" panose="02010509060101010101" pitchFamily="49" charset="-122"/>
                    <a:cs typeface="宋体" panose="02010600030101010101" pitchFamily="2" charset="-122"/>
                  </a:rPr>
                  <a:t>一般不采用</a:t>
                </a:r>
                <a:r>
                  <a:rPr kumimoji="0" lang="en-US" altLang="zh-CN" sz="2000">
                    <a:solidFill>
                      <a:schemeClr val="tx1"/>
                    </a:solidFill>
                    <a:latin typeface="幼圆" panose="02010509060101010101" pitchFamily="49" charset="-122"/>
                    <a:ea typeface="幼圆" panose="02010509060101010101" pitchFamily="49" charset="-122"/>
                    <a:cs typeface="宋体" panose="02010600030101010101" pitchFamily="2" charset="-122"/>
                  </a:rPr>
                  <a:t>(</a:t>
                </a:r>
                <a:r>
                  <a:rPr kumimoji="0" lang="zh-CN" altLang="en-US" sz="2000">
                    <a:solidFill>
                      <a:schemeClr val="tx1"/>
                    </a:solidFill>
                    <a:latin typeface="幼圆" panose="02010509060101010101" pitchFamily="49" charset="-122"/>
                    <a:ea typeface="幼圆" panose="02010509060101010101" pitchFamily="49" charset="-122"/>
                    <a:cs typeface="宋体" panose="02010600030101010101" pitchFamily="2" charset="-122"/>
                  </a:rPr>
                  <a:t>可用于排除项目</a:t>
                </a:r>
                <a:r>
                  <a:rPr kumimoji="0" lang="en-US" altLang="zh-CN" sz="2000">
                    <a:solidFill>
                      <a:schemeClr val="tx1"/>
                    </a:solidFill>
                    <a:latin typeface="幼圆" panose="02010509060101010101" pitchFamily="49" charset="-122"/>
                    <a:ea typeface="幼圆" panose="02010509060101010101" pitchFamily="49" charset="-122"/>
                    <a:cs typeface="宋体" panose="02010600030101010101" pitchFamily="2" charset="-122"/>
                  </a:rPr>
                  <a:t>)</a:t>
                </a:r>
                <a:endParaRPr kumimoji="0" lang="en-US" altLang="zh-CN" sz="2000">
                  <a:solidFill>
                    <a:schemeClr val="tx1"/>
                  </a:solidFill>
                  <a:latin typeface="幼圆" panose="02010509060101010101" pitchFamily="49" charset="-122"/>
                  <a:ea typeface="幼圆" panose="02010509060101010101" pitchFamily="49" charset="-122"/>
                  <a:cs typeface="宋体" panose="02010600030101010101" pitchFamily="2" charset="-122"/>
                </a:endParaRPr>
              </a:p>
            </p:txBody>
          </p:sp>
          <p:sp>
            <p:nvSpPr>
              <p:cNvPr id="32779" name="Rectangle 7"/>
              <p:cNvSpPr>
                <a:spLocks noChangeArrowheads="1"/>
              </p:cNvSpPr>
              <p:nvPr/>
            </p:nvSpPr>
            <p:spPr bwMode="auto">
              <a:xfrm>
                <a:off x="2299" y="2742"/>
                <a:ext cx="1075" cy="633"/>
              </a:xfrm>
              <a:prstGeom prst="rect">
                <a:avLst/>
              </a:prstGeom>
              <a:noFill/>
              <a:ln>
                <a:noFill/>
              </a:ln>
              <a:effectLst/>
              <a:extLst>
                <a:ext uri="{909E8E84-426E-40DD-AFC4-6F175D3DCCD1}">
                  <a14:hiddenFill xmlns:a14="http://schemas.microsoft.com/office/drawing/2010/main">
                    <a:solidFill>
                      <a:srgbClr val="D9F3F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zh-CN" altLang="en-US" sz="2000">
                    <a:solidFill>
                      <a:schemeClr val="tx1"/>
                    </a:solidFill>
                    <a:latin typeface="幼圆" panose="02010509060101010101" pitchFamily="49" charset="-122"/>
                    <a:ea typeface="幼圆" panose="02010509060101010101" pitchFamily="49" charset="-122"/>
                    <a:cs typeface="宋体" panose="02010600030101010101" pitchFamily="2" charset="-122"/>
                  </a:rPr>
                  <a:t>不单独使用</a:t>
                </a:r>
                <a:endParaRPr kumimoji="0" lang="zh-CN" altLang="en-US" sz="2000">
                  <a:solidFill>
                    <a:schemeClr val="tx1"/>
                  </a:solidFill>
                  <a:latin typeface="幼圆" panose="02010509060101010101" pitchFamily="49" charset="-122"/>
                  <a:ea typeface="幼圆" panose="02010509060101010101" pitchFamily="49" charset="-122"/>
                  <a:cs typeface="宋体" panose="02010600030101010101" pitchFamily="2" charset="-122"/>
                </a:endParaRPr>
              </a:p>
            </p:txBody>
          </p:sp>
          <p:sp>
            <p:nvSpPr>
              <p:cNvPr id="32780" name="Rectangle 8"/>
              <p:cNvSpPr>
                <a:spLocks noChangeArrowheads="1"/>
              </p:cNvSpPr>
              <p:nvPr/>
            </p:nvSpPr>
            <p:spPr bwMode="auto">
              <a:xfrm>
                <a:off x="793" y="2742"/>
                <a:ext cx="1506" cy="633"/>
              </a:xfrm>
              <a:prstGeom prst="rect">
                <a:avLst/>
              </a:prstGeom>
              <a:noFill/>
              <a:ln>
                <a:noFill/>
              </a:ln>
              <a:effectLst/>
              <a:extLst>
                <a:ext uri="{909E8E84-426E-40DD-AFC4-6F175D3DCCD1}">
                  <a14:hiddenFill xmlns:a14="http://schemas.microsoft.com/office/drawing/2010/main">
                    <a:solidFill>
                      <a:srgbClr val="D9F3F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kumimoji="0" lang="zh-CN" altLang="en-US" sz="2000">
                    <a:solidFill>
                      <a:schemeClr val="tx1"/>
                    </a:solidFill>
                    <a:latin typeface="幼圆" panose="02010509060101010101" pitchFamily="49" charset="-122"/>
                    <a:ea typeface="幼圆" panose="02010509060101010101" pitchFamily="49" charset="-122"/>
                    <a:cs typeface="宋体" panose="02010600030101010101" pitchFamily="2" charset="-122"/>
                  </a:rPr>
                  <a:t>项目排队</a:t>
                </a:r>
                <a:r>
                  <a:rPr kumimoji="0" lang="en-US" altLang="zh-CN" sz="2000">
                    <a:solidFill>
                      <a:schemeClr val="tx1"/>
                    </a:solidFill>
                    <a:latin typeface="幼圆" panose="02010509060101010101" pitchFamily="49" charset="-122"/>
                    <a:ea typeface="幼圆" panose="02010509060101010101" pitchFamily="49" charset="-122"/>
                    <a:cs typeface="宋体" panose="02010600030101010101" pitchFamily="2" charset="-122"/>
                  </a:rPr>
                  <a:t>(</a:t>
                </a:r>
                <a:r>
                  <a:rPr kumimoji="0" lang="zh-CN" altLang="en-US" sz="2000">
                    <a:solidFill>
                      <a:schemeClr val="tx1"/>
                    </a:solidFill>
                    <a:latin typeface="幼圆" panose="02010509060101010101" pitchFamily="49" charset="-122"/>
                    <a:ea typeface="幼圆" panose="02010509060101010101" pitchFamily="49" charset="-122"/>
                    <a:cs typeface="宋体" panose="02010600030101010101" pitchFamily="2" charset="-122"/>
                  </a:rPr>
                  <a:t>独立项目按优劣排序的最优组合</a:t>
                </a:r>
                <a:r>
                  <a:rPr kumimoji="0" lang="en-US" altLang="zh-CN" sz="2000">
                    <a:solidFill>
                      <a:schemeClr val="tx1"/>
                    </a:solidFill>
                    <a:latin typeface="幼圆" panose="02010509060101010101" pitchFamily="49" charset="-122"/>
                    <a:ea typeface="幼圆" panose="02010509060101010101" pitchFamily="49" charset="-122"/>
                    <a:cs typeface="宋体" panose="02010600030101010101" pitchFamily="2" charset="-122"/>
                  </a:rPr>
                  <a:t>)</a:t>
                </a:r>
                <a:endParaRPr kumimoji="0" lang="en-US" altLang="zh-CN" sz="2000">
                  <a:solidFill>
                    <a:schemeClr val="tx1"/>
                  </a:solidFill>
                  <a:latin typeface="幼圆" panose="02010509060101010101" pitchFamily="49" charset="-122"/>
                  <a:ea typeface="幼圆" panose="02010509060101010101" pitchFamily="49" charset="-122"/>
                  <a:cs typeface="宋体" panose="02010600030101010101" pitchFamily="2" charset="-122"/>
                </a:endParaRPr>
              </a:p>
            </p:txBody>
          </p:sp>
          <p:sp>
            <p:nvSpPr>
              <p:cNvPr id="32781" name="Rectangle 9"/>
              <p:cNvSpPr>
                <a:spLocks noChangeArrowheads="1"/>
              </p:cNvSpPr>
              <p:nvPr/>
            </p:nvSpPr>
            <p:spPr bwMode="auto">
              <a:xfrm>
                <a:off x="3374" y="1725"/>
                <a:ext cx="1865" cy="1017"/>
              </a:xfrm>
              <a:prstGeom prst="rect">
                <a:avLst/>
              </a:prstGeom>
              <a:noFill/>
              <a:ln>
                <a:noFill/>
              </a:ln>
              <a:effectLst/>
              <a:extLst>
                <a:ext uri="{909E8E84-426E-40DD-AFC4-6F175D3DCCD1}">
                  <a14:hiddenFill xmlns:a14="http://schemas.microsoft.com/office/drawing/2010/main">
                    <a:solidFill>
                      <a:srgbClr val="D9F3F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zh-CN" altLang="en-US" sz="2000">
                    <a:solidFill>
                      <a:schemeClr val="tx1"/>
                    </a:solidFill>
                    <a:latin typeface="幼圆" panose="02010509060101010101" pitchFamily="49" charset="-122"/>
                    <a:ea typeface="幼圆" panose="02010509060101010101" pitchFamily="49" charset="-122"/>
                    <a:cs typeface="宋体" panose="02010600030101010101" pitchFamily="2" charset="-122"/>
                  </a:rPr>
                  <a:t>一般不直接用，可计算差额投资内部收益率</a:t>
                </a:r>
                <a:r>
                  <a:rPr kumimoji="0" lang="en-US" altLang="zh-CN" sz="2000">
                    <a:solidFill>
                      <a:schemeClr val="tx1"/>
                    </a:solidFill>
                    <a:latin typeface="幼圆" panose="02010509060101010101" pitchFamily="49" charset="-122"/>
                    <a:ea typeface="幼圆" panose="02010509060101010101" pitchFamily="49" charset="-122"/>
                    <a:cs typeface="宋体" panose="02010600030101010101" pitchFamily="2" charset="-122"/>
                  </a:rPr>
                  <a:t>(ΔIRR)</a:t>
                </a:r>
                <a:r>
                  <a:rPr kumimoji="0" lang="zh-CN" altLang="en-US" sz="2000">
                    <a:solidFill>
                      <a:schemeClr val="tx1"/>
                    </a:solidFill>
                    <a:latin typeface="幼圆" panose="02010509060101010101" pitchFamily="49" charset="-122"/>
                    <a:ea typeface="幼圆" panose="02010509060101010101" pitchFamily="49" charset="-122"/>
                    <a:cs typeface="宋体" panose="02010600030101010101" pitchFamily="2" charset="-122"/>
                  </a:rPr>
                  <a:t>，当</a:t>
                </a:r>
                <a:r>
                  <a:rPr kumimoji="0" lang="en-US" altLang="zh-CN" sz="2000">
                    <a:solidFill>
                      <a:schemeClr val="tx1"/>
                    </a:solidFill>
                    <a:latin typeface="幼圆" panose="02010509060101010101" pitchFamily="49" charset="-122"/>
                    <a:ea typeface="幼圆" panose="02010509060101010101" pitchFamily="49" charset="-122"/>
                    <a:cs typeface="宋体" panose="02010600030101010101" pitchFamily="2" charset="-122"/>
                  </a:rPr>
                  <a:t>ΔIRR&gt;</a:t>
                </a:r>
                <a:r>
                  <a:rPr kumimoji="0" lang="en-US" altLang="zh-CN" sz="2000" i="1">
                    <a:solidFill>
                      <a:schemeClr val="tx1"/>
                    </a:solidFill>
                    <a:ea typeface="幼圆" panose="02010509060101010101" pitchFamily="49" charset="-122"/>
                    <a:cs typeface="宋体" panose="02010600030101010101" pitchFamily="2" charset="-122"/>
                  </a:rPr>
                  <a:t>i</a:t>
                </a:r>
                <a:r>
                  <a:rPr kumimoji="0" lang="en-US" altLang="zh-CN" sz="2000" i="1" baseline="-25000">
                    <a:solidFill>
                      <a:schemeClr val="tx1"/>
                    </a:solidFill>
                    <a:ea typeface="幼圆" panose="02010509060101010101" pitchFamily="49" charset="-122"/>
                    <a:cs typeface="宋体" panose="02010600030101010101" pitchFamily="2" charset="-122"/>
                  </a:rPr>
                  <a:t>c</a:t>
                </a:r>
                <a:r>
                  <a:rPr kumimoji="0" lang="zh-CN" altLang="en-US" sz="2000">
                    <a:solidFill>
                      <a:schemeClr val="tx1"/>
                    </a:solidFill>
                    <a:latin typeface="幼圆" panose="02010509060101010101" pitchFamily="49" charset="-122"/>
                    <a:ea typeface="幼圆" panose="02010509060101010101" pitchFamily="49" charset="-122"/>
                    <a:cs typeface="宋体" panose="02010600030101010101" pitchFamily="2" charset="-122"/>
                  </a:rPr>
                  <a:t>时，以投资较大方案为优</a:t>
                </a:r>
                <a:endParaRPr kumimoji="0" lang="zh-CN" altLang="en-US" sz="2000">
                  <a:solidFill>
                    <a:schemeClr val="tx1"/>
                  </a:solidFill>
                  <a:latin typeface="幼圆" panose="02010509060101010101" pitchFamily="49" charset="-122"/>
                  <a:ea typeface="幼圆" panose="02010509060101010101" pitchFamily="49" charset="-122"/>
                  <a:cs typeface="宋体" panose="02010600030101010101" pitchFamily="2" charset="-122"/>
                </a:endParaRPr>
              </a:p>
            </p:txBody>
          </p:sp>
          <p:sp>
            <p:nvSpPr>
              <p:cNvPr id="32782" name="Rectangle 10"/>
              <p:cNvSpPr>
                <a:spLocks noChangeArrowheads="1"/>
              </p:cNvSpPr>
              <p:nvPr/>
            </p:nvSpPr>
            <p:spPr bwMode="auto">
              <a:xfrm>
                <a:off x="2299" y="1725"/>
                <a:ext cx="1075" cy="1017"/>
              </a:xfrm>
              <a:prstGeom prst="rect">
                <a:avLst/>
              </a:prstGeom>
              <a:noFill/>
              <a:ln>
                <a:noFill/>
              </a:ln>
              <a:effectLst/>
              <a:extLst>
                <a:ext uri="{909E8E84-426E-40DD-AFC4-6F175D3DCCD1}">
                  <a14:hiddenFill xmlns:a14="http://schemas.microsoft.com/office/drawing/2010/main">
                    <a:solidFill>
                      <a:srgbClr val="D9F3F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zh-CN" altLang="en-US" sz="2000">
                    <a:solidFill>
                      <a:schemeClr val="tx1"/>
                    </a:solidFill>
                    <a:latin typeface="幼圆" panose="02010509060101010101" pitchFamily="49" charset="-122"/>
                    <a:ea typeface="幼圆" panose="02010509060101010101" pitchFamily="49" charset="-122"/>
                    <a:cs typeface="宋体" panose="02010600030101010101" pitchFamily="2" charset="-122"/>
                  </a:rPr>
                  <a:t>无资金限制时，可选择</a:t>
                </a:r>
                <a:r>
                  <a:rPr kumimoji="0" lang="en-US" altLang="zh-CN" sz="2000">
                    <a:solidFill>
                      <a:schemeClr val="tx1"/>
                    </a:solidFill>
                    <a:latin typeface="幼圆" panose="02010509060101010101" pitchFamily="49" charset="-122"/>
                    <a:ea typeface="幼圆" panose="02010509060101010101" pitchFamily="49" charset="-122"/>
                    <a:cs typeface="宋体" panose="02010600030101010101" pitchFamily="2" charset="-122"/>
                  </a:rPr>
                  <a:t>NPV</a:t>
                </a:r>
                <a:r>
                  <a:rPr kumimoji="0" lang="zh-CN" altLang="en-US" sz="2000">
                    <a:solidFill>
                      <a:schemeClr val="tx1"/>
                    </a:solidFill>
                    <a:latin typeface="幼圆" panose="02010509060101010101" pitchFamily="49" charset="-122"/>
                    <a:ea typeface="幼圆" panose="02010509060101010101" pitchFamily="49" charset="-122"/>
                    <a:cs typeface="宋体" panose="02010600030101010101" pitchFamily="2" charset="-122"/>
                  </a:rPr>
                  <a:t>较大者</a:t>
                </a:r>
                <a:endParaRPr kumimoji="0" lang="zh-CN" altLang="en-US" sz="2000">
                  <a:solidFill>
                    <a:schemeClr val="tx1"/>
                  </a:solidFill>
                  <a:latin typeface="幼圆" panose="02010509060101010101" pitchFamily="49" charset="-122"/>
                  <a:ea typeface="幼圆" panose="02010509060101010101" pitchFamily="49" charset="-122"/>
                  <a:cs typeface="宋体" panose="02010600030101010101" pitchFamily="2" charset="-122"/>
                </a:endParaRPr>
              </a:p>
            </p:txBody>
          </p:sp>
          <p:sp>
            <p:nvSpPr>
              <p:cNvPr id="32783" name="Rectangle 11"/>
              <p:cNvSpPr>
                <a:spLocks noChangeArrowheads="1"/>
              </p:cNvSpPr>
              <p:nvPr/>
            </p:nvSpPr>
            <p:spPr bwMode="auto">
              <a:xfrm>
                <a:off x="793" y="1725"/>
                <a:ext cx="1506" cy="1017"/>
              </a:xfrm>
              <a:prstGeom prst="rect">
                <a:avLst/>
              </a:prstGeom>
              <a:noFill/>
              <a:ln>
                <a:noFill/>
              </a:ln>
              <a:effectLst/>
              <a:extLst>
                <a:ext uri="{909E8E84-426E-40DD-AFC4-6F175D3DCCD1}">
                  <a14:hiddenFill xmlns:a14="http://schemas.microsoft.com/office/drawing/2010/main">
                    <a:solidFill>
                      <a:srgbClr val="D9F3F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zh-CN" altLang="en-US" sz="2000">
                    <a:solidFill>
                      <a:schemeClr val="tx1"/>
                    </a:solidFill>
                    <a:latin typeface="幼圆" panose="02010509060101010101" pitchFamily="49" charset="-122"/>
                    <a:ea typeface="幼圆" panose="02010509060101010101" pitchFamily="49" charset="-122"/>
                    <a:cs typeface="宋体" panose="02010600030101010101" pitchFamily="2" charset="-122"/>
                  </a:rPr>
                  <a:t>方案比选</a:t>
                </a:r>
                <a:r>
                  <a:rPr kumimoji="0" lang="en-US" altLang="zh-CN" sz="2000">
                    <a:solidFill>
                      <a:schemeClr val="tx1"/>
                    </a:solidFill>
                    <a:latin typeface="幼圆" panose="02010509060101010101" pitchFamily="49" charset="-122"/>
                    <a:ea typeface="幼圆" panose="02010509060101010101" pitchFamily="49" charset="-122"/>
                    <a:cs typeface="宋体" panose="02010600030101010101" pitchFamily="2" charset="-122"/>
                  </a:rPr>
                  <a:t>(</a:t>
                </a:r>
                <a:r>
                  <a:rPr kumimoji="0" lang="zh-CN" altLang="en-US" sz="2000">
                    <a:solidFill>
                      <a:schemeClr val="tx1"/>
                    </a:solidFill>
                    <a:latin typeface="幼圆" panose="02010509060101010101" pitchFamily="49" charset="-122"/>
                    <a:ea typeface="幼圆" panose="02010509060101010101" pitchFamily="49" charset="-122"/>
                    <a:cs typeface="宋体" panose="02010600030101010101" pitchFamily="2" charset="-122"/>
                  </a:rPr>
                  <a:t>互斥方案选优</a:t>
                </a:r>
                <a:r>
                  <a:rPr kumimoji="0" lang="en-US" altLang="zh-CN" sz="2000">
                    <a:solidFill>
                      <a:schemeClr val="tx1"/>
                    </a:solidFill>
                    <a:latin typeface="幼圆" panose="02010509060101010101" pitchFamily="49" charset="-122"/>
                    <a:ea typeface="幼圆" panose="02010509060101010101" pitchFamily="49" charset="-122"/>
                    <a:cs typeface="宋体" panose="02010600030101010101" pitchFamily="2" charset="-122"/>
                  </a:rPr>
                  <a:t>)</a:t>
                </a:r>
                <a:endParaRPr kumimoji="0" lang="en-US" altLang="zh-CN" sz="2000">
                  <a:solidFill>
                    <a:schemeClr val="tx1"/>
                  </a:solidFill>
                  <a:latin typeface="幼圆" panose="02010509060101010101" pitchFamily="49" charset="-122"/>
                  <a:ea typeface="幼圆" panose="02010509060101010101" pitchFamily="49" charset="-122"/>
                  <a:cs typeface="宋体" panose="02010600030101010101" pitchFamily="2" charset="-122"/>
                </a:endParaRPr>
              </a:p>
            </p:txBody>
          </p:sp>
          <p:sp>
            <p:nvSpPr>
              <p:cNvPr id="32784" name="Rectangle 12"/>
              <p:cNvSpPr>
                <a:spLocks noChangeArrowheads="1"/>
              </p:cNvSpPr>
              <p:nvPr/>
            </p:nvSpPr>
            <p:spPr bwMode="auto">
              <a:xfrm>
                <a:off x="3374" y="1284"/>
                <a:ext cx="1865" cy="441"/>
              </a:xfrm>
              <a:prstGeom prst="rect">
                <a:avLst/>
              </a:prstGeom>
              <a:noFill/>
              <a:ln>
                <a:noFill/>
              </a:ln>
              <a:effectLst/>
              <a:extLst>
                <a:ext uri="{909E8E84-426E-40DD-AFC4-6F175D3DCCD1}">
                  <a14:hiddenFill xmlns:a14="http://schemas.microsoft.com/office/drawing/2010/main">
                    <a:solidFill>
                      <a:srgbClr val="D9F3F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zh-CN" altLang="en-US" sz="2000">
                    <a:solidFill>
                      <a:schemeClr val="tx1"/>
                    </a:solidFill>
                    <a:latin typeface="幼圆" panose="02010509060101010101" pitchFamily="49" charset="-122"/>
                    <a:ea typeface="幼圆" panose="02010509060101010101" pitchFamily="49" charset="-122"/>
                    <a:cs typeface="宋体" panose="02010600030101010101" pitchFamily="2" charset="-122"/>
                  </a:rPr>
                  <a:t>内部收益率</a:t>
                </a:r>
                <a:endParaRPr kumimoji="0" lang="zh-CN" altLang="en-US" sz="2000">
                  <a:solidFill>
                    <a:schemeClr val="tx1"/>
                  </a:solidFill>
                  <a:latin typeface="幼圆" panose="02010509060101010101" pitchFamily="49" charset="-122"/>
                  <a:ea typeface="幼圆" panose="02010509060101010101" pitchFamily="49" charset="-122"/>
                  <a:cs typeface="宋体" panose="02010600030101010101" pitchFamily="2" charset="-122"/>
                </a:endParaRPr>
              </a:p>
            </p:txBody>
          </p:sp>
          <p:sp>
            <p:nvSpPr>
              <p:cNvPr id="32785" name="Rectangle 13"/>
              <p:cNvSpPr>
                <a:spLocks noChangeArrowheads="1"/>
              </p:cNvSpPr>
              <p:nvPr/>
            </p:nvSpPr>
            <p:spPr bwMode="auto">
              <a:xfrm>
                <a:off x="2299" y="1284"/>
                <a:ext cx="1075" cy="441"/>
              </a:xfrm>
              <a:prstGeom prst="rect">
                <a:avLst/>
              </a:prstGeom>
              <a:noFill/>
              <a:ln>
                <a:noFill/>
              </a:ln>
              <a:effectLst/>
              <a:extLst>
                <a:ext uri="{909E8E84-426E-40DD-AFC4-6F175D3DCCD1}">
                  <a14:hiddenFill xmlns:a14="http://schemas.microsoft.com/office/drawing/2010/main">
                    <a:solidFill>
                      <a:srgbClr val="D9F3F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zh-CN" altLang="en-US" sz="2000">
                    <a:solidFill>
                      <a:schemeClr val="tx1"/>
                    </a:solidFill>
                    <a:latin typeface="幼圆" panose="02010509060101010101" pitchFamily="49" charset="-122"/>
                    <a:ea typeface="幼圆" panose="02010509060101010101" pitchFamily="49" charset="-122"/>
                    <a:cs typeface="宋体" panose="02010600030101010101" pitchFamily="2" charset="-122"/>
                  </a:rPr>
                  <a:t>净现值</a:t>
                </a:r>
                <a:endParaRPr kumimoji="0" lang="zh-CN" altLang="en-US" sz="2000">
                  <a:solidFill>
                    <a:schemeClr val="tx1"/>
                  </a:solidFill>
                  <a:latin typeface="幼圆" panose="02010509060101010101" pitchFamily="49" charset="-122"/>
                  <a:ea typeface="幼圆" panose="02010509060101010101" pitchFamily="49" charset="-122"/>
                  <a:cs typeface="宋体" panose="02010600030101010101" pitchFamily="2" charset="-122"/>
                </a:endParaRPr>
              </a:p>
            </p:txBody>
          </p:sp>
          <p:sp>
            <p:nvSpPr>
              <p:cNvPr id="32786" name="Rectangle 14"/>
              <p:cNvSpPr>
                <a:spLocks noChangeArrowheads="1"/>
              </p:cNvSpPr>
              <p:nvPr/>
            </p:nvSpPr>
            <p:spPr bwMode="auto">
              <a:xfrm>
                <a:off x="793" y="1284"/>
                <a:ext cx="1506" cy="441"/>
              </a:xfrm>
              <a:prstGeom prst="rect">
                <a:avLst/>
              </a:prstGeom>
              <a:noFill/>
              <a:ln>
                <a:noFill/>
              </a:ln>
              <a:effectLst/>
              <a:extLst>
                <a:ext uri="{909E8E84-426E-40DD-AFC4-6F175D3DCCD1}">
                  <a14:hiddenFill xmlns:a14="http://schemas.microsoft.com/office/drawing/2010/main">
                    <a:solidFill>
                      <a:srgbClr val="D9F3F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000">
                    <a:solidFill>
                      <a:schemeClr val="tx1"/>
                    </a:solidFill>
                    <a:latin typeface="幼圆" panose="02010509060101010101" pitchFamily="49" charset="-122"/>
                    <a:ea typeface="幼圆" panose="02010509060101010101" pitchFamily="49" charset="-122"/>
                    <a:cs typeface="宋体" panose="02010600030101010101" pitchFamily="2" charset="-122"/>
                  </a:rPr>
                  <a:t>           </a:t>
                </a:r>
                <a:r>
                  <a:rPr kumimoji="0" lang="zh-CN" altLang="en-US" sz="2000">
                    <a:solidFill>
                      <a:schemeClr val="tx1"/>
                    </a:solidFill>
                    <a:latin typeface="幼圆" panose="02010509060101010101" pitchFamily="49" charset="-122"/>
                    <a:ea typeface="幼圆" panose="02010509060101010101" pitchFamily="49" charset="-122"/>
                    <a:cs typeface="宋体" panose="02010600030101010101" pitchFamily="2" charset="-122"/>
                  </a:rPr>
                  <a:t>指标</a:t>
                </a:r>
                <a:endParaRPr kumimoji="0" lang="zh-CN" altLang="en-US" sz="2000">
                  <a:solidFill>
                    <a:schemeClr val="tx1"/>
                  </a:solidFill>
                  <a:latin typeface="幼圆" panose="02010509060101010101" pitchFamily="49" charset="-122"/>
                  <a:ea typeface="幼圆" panose="02010509060101010101" pitchFamily="49" charset="-122"/>
                  <a:cs typeface="宋体" panose="02010600030101010101" pitchFamily="2" charset="-122"/>
                </a:endParaRPr>
              </a:p>
              <a:p>
                <a:pPr eaLnBrk="1" hangingPunct="1">
                  <a:spcBef>
                    <a:spcPct val="0"/>
                  </a:spcBef>
                  <a:buClrTx/>
                  <a:buSzTx/>
                  <a:buFontTx/>
                  <a:buNone/>
                </a:pPr>
                <a:r>
                  <a:rPr kumimoji="0" lang="zh-CN" altLang="en-US" sz="2000">
                    <a:solidFill>
                      <a:schemeClr val="tx1"/>
                    </a:solidFill>
                    <a:latin typeface="幼圆" panose="02010509060101010101" pitchFamily="49" charset="-122"/>
                    <a:ea typeface="幼圆" panose="02010509060101010101" pitchFamily="49" charset="-122"/>
                    <a:cs typeface="宋体" panose="02010600030101010101" pitchFamily="2" charset="-122"/>
                  </a:rPr>
                  <a:t>用途 </a:t>
                </a:r>
                <a:endParaRPr kumimoji="0" lang="zh-CN" altLang="en-US" sz="2000">
                  <a:solidFill>
                    <a:schemeClr val="tx1"/>
                  </a:solidFill>
                  <a:latin typeface="幼圆" panose="02010509060101010101" pitchFamily="49" charset="-122"/>
                  <a:ea typeface="幼圆" panose="02010509060101010101" pitchFamily="49" charset="-122"/>
                  <a:cs typeface="宋体" panose="02010600030101010101" pitchFamily="2" charset="-122"/>
                </a:endParaRPr>
              </a:p>
            </p:txBody>
          </p:sp>
          <p:sp>
            <p:nvSpPr>
              <p:cNvPr id="32787" name="Line 15"/>
              <p:cNvSpPr>
                <a:spLocks noChangeShapeType="1"/>
              </p:cNvSpPr>
              <p:nvPr/>
            </p:nvSpPr>
            <p:spPr bwMode="auto">
              <a:xfrm>
                <a:off x="793" y="1284"/>
                <a:ext cx="4446" cy="0"/>
              </a:xfrm>
              <a:prstGeom prst="line">
                <a:avLst/>
              </a:prstGeom>
              <a:noFill/>
              <a:ln w="28575" cap="rnd">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88" name="Line 16"/>
              <p:cNvSpPr>
                <a:spLocks noChangeShapeType="1"/>
              </p:cNvSpPr>
              <p:nvPr/>
            </p:nvSpPr>
            <p:spPr bwMode="auto">
              <a:xfrm>
                <a:off x="793" y="3375"/>
                <a:ext cx="4446" cy="0"/>
              </a:xfrm>
              <a:prstGeom prst="line">
                <a:avLst/>
              </a:prstGeom>
              <a:noFill/>
              <a:ln w="12700" cap="rnd">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89" name="Line 17"/>
              <p:cNvSpPr>
                <a:spLocks noChangeShapeType="1"/>
              </p:cNvSpPr>
              <p:nvPr/>
            </p:nvSpPr>
            <p:spPr bwMode="auto">
              <a:xfrm>
                <a:off x="793" y="1284"/>
                <a:ext cx="0" cy="2091"/>
              </a:xfrm>
              <a:prstGeom prst="line">
                <a:avLst/>
              </a:prstGeom>
              <a:noFill/>
              <a:ln w="12700" cap="rnd">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90" name="Line 18"/>
              <p:cNvSpPr>
                <a:spLocks noChangeShapeType="1"/>
              </p:cNvSpPr>
              <p:nvPr/>
            </p:nvSpPr>
            <p:spPr bwMode="auto">
              <a:xfrm>
                <a:off x="5239" y="1284"/>
                <a:ext cx="0" cy="2091"/>
              </a:xfrm>
              <a:prstGeom prst="line">
                <a:avLst/>
              </a:prstGeom>
              <a:noFill/>
              <a:ln w="12700" cap="rnd">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91" name="Line 19"/>
              <p:cNvSpPr>
                <a:spLocks noChangeShapeType="1"/>
              </p:cNvSpPr>
              <p:nvPr/>
            </p:nvSpPr>
            <p:spPr bwMode="auto">
              <a:xfrm>
                <a:off x="793" y="1725"/>
                <a:ext cx="4446" cy="0"/>
              </a:xfrm>
              <a:prstGeom prst="line">
                <a:avLst/>
              </a:prstGeom>
              <a:noFill/>
              <a:ln w="12700" cap="rnd">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92" name="Line 20"/>
              <p:cNvSpPr>
                <a:spLocks noChangeShapeType="1"/>
              </p:cNvSpPr>
              <p:nvPr/>
            </p:nvSpPr>
            <p:spPr bwMode="auto">
              <a:xfrm>
                <a:off x="2299" y="1284"/>
                <a:ext cx="0" cy="2091"/>
              </a:xfrm>
              <a:prstGeom prst="line">
                <a:avLst/>
              </a:prstGeom>
              <a:noFill/>
              <a:ln w="12700" cap="rnd">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93" name="Line 21"/>
              <p:cNvSpPr>
                <a:spLocks noChangeShapeType="1"/>
              </p:cNvSpPr>
              <p:nvPr/>
            </p:nvSpPr>
            <p:spPr bwMode="auto">
              <a:xfrm>
                <a:off x="3374" y="1284"/>
                <a:ext cx="0" cy="2091"/>
              </a:xfrm>
              <a:prstGeom prst="line">
                <a:avLst/>
              </a:prstGeom>
              <a:noFill/>
              <a:ln w="12700" cap="rnd">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94" name="Line 22"/>
              <p:cNvSpPr>
                <a:spLocks noChangeShapeType="1"/>
              </p:cNvSpPr>
              <p:nvPr/>
            </p:nvSpPr>
            <p:spPr bwMode="auto">
              <a:xfrm>
                <a:off x="793" y="2742"/>
                <a:ext cx="4446" cy="0"/>
              </a:xfrm>
              <a:prstGeom prst="line">
                <a:avLst/>
              </a:prstGeom>
              <a:noFill/>
              <a:ln w="12700" cap="rnd">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795" name="Line 23"/>
              <p:cNvSpPr>
                <a:spLocks noChangeShapeType="1"/>
              </p:cNvSpPr>
              <p:nvPr/>
            </p:nvSpPr>
            <p:spPr bwMode="auto">
              <a:xfrm>
                <a:off x="793" y="1298"/>
                <a:ext cx="1497" cy="4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273432" name="Rectangle 24"/>
          <p:cNvSpPr>
            <a:spLocks noChangeArrowheads="1"/>
          </p:cNvSpPr>
          <p:nvPr/>
        </p:nvSpPr>
        <p:spPr bwMode="auto">
          <a:xfrm>
            <a:off x="938213" y="1476375"/>
            <a:ext cx="1200150" cy="396875"/>
          </a:xfrm>
          <a:prstGeom prst="rect">
            <a:avLst/>
          </a:prstGeom>
          <a:noFill/>
          <a:ln>
            <a:noFill/>
          </a:ln>
          <a:effec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spcBef>
                <a:spcPct val="20000"/>
              </a:spcBef>
            </a:pPr>
            <a:r>
              <a:rPr kumimoji="1" lang="en-US" altLang="zh-CN" sz="2000">
                <a:effectLst>
                  <a:outerShdw blurRad="38100" dist="38100" dir="2700000" algn="tl">
                    <a:srgbClr val="C0C0C0"/>
                  </a:outerShdw>
                </a:effectLst>
                <a:latin typeface="幼圆" panose="02010509060101010101" pitchFamily="49" charset="-122"/>
                <a:ea typeface="幼圆" panose="02010509060101010101" pitchFamily="49" charset="-122"/>
              </a:rPr>
              <a:t>【</a:t>
            </a:r>
            <a:r>
              <a:rPr kumimoji="1" lang="zh-CN" altLang="en-US" sz="2000">
                <a:effectLst>
                  <a:outerShdw blurRad="38100" dist="38100" dir="2700000" algn="tl">
                    <a:srgbClr val="C0C0C0"/>
                  </a:outerShdw>
                </a:effectLst>
                <a:latin typeface="幼圆" panose="02010509060101010101" pitchFamily="49" charset="-122"/>
                <a:ea typeface="幼圆" panose="02010509060101010101" pitchFamily="49" charset="-122"/>
              </a:rPr>
              <a:t>资料</a:t>
            </a:r>
            <a:r>
              <a:rPr kumimoji="1" lang="en-US" altLang="zh-CN" sz="2000">
                <a:effectLst>
                  <a:outerShdw blurRad="38100" dist="38100" dir="2700000" algn="tl">
                    <a:srgbClr val="C0C0C0"/>
                  </a:outerShdw>
                </a:effectLst>
                <a:latin typeface="幼圆" panose="02010509060101010101" pitchFamily="49" charset="-122"/>
                <a:ea typeface="幼圆" panose="02010509060101010101" pitchFamily="49" charset="-122"/>
              </a:rPr>
              <a:t>】</a:t>
            </a:r>
            <a:endParaRPr kumimoji="1" lang="en-US" altLang="zh-CN" sz="2000">
              <a:effectLst>
                <a:outerShdw blurRad="38100" dist="38100" dir="2700000" algn="tl">
                  <a:srgbClr val="C0C0C0"/>
                </a:outerShdw>
              </a:effectLst>
              <a:latin typeface="幼圆" panose="02010509060101010101" pitchFamily="49" charset="-122"/>
              <a:ea typeface="幼圆" panose="02010509060101010101" pitchFamily="49" charset="-122"/>
            </a:endParaRPr>
          </a:p>
        </p:txBody>
      </p:sp>
      <p:sp>
        <p:nvSpPr>
          <p:cNvPr id="273433" name="Rectangle 25"/>
          <p:cNvSpPr>
            <a:spLocks noChangeArrowheads="1"/>
          </p:cNvSpPr>
          <p:nvPr/>
        </p:nvSpPr>
        <p:spPr bwMode="auto">
          <a:xfrm>
            <a:off x="2230438" y="1447800"/>
            <a:ext cx="5545137"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105000"/>
              </a:lnSpc>
              <a:spcBef>
                <a:spcPct val="0"/>
              </a:spcBef>
              <a:buClrTx/>
              <a:buSzTx/>
              <a:buFontTx/>
              <a:buNone/>
            </a:pPr>
            <a:r>
              <a:rPr kumimoji="0" lang="zh-CN" altLang="en-US" sz="2000" b="1">
                <a:solidFill>
                  <a:schemeClr val="tx1"/>
                </a:solidFill>
                <a:latin typeface="幼圆" panose="02010509060101010101" pitchFamily="49" charset="-122"/>
                <a:ea typeface="幼圆" panose="02010509060101010101" pitchFamily="49" charset="-122"/>
              </a:rPr>
              <a:t>方案比选中经济评价指标的应用范围表</a:t>
            </a:r>
            <a:endParaRPr kumimoji="0" lang="zh-CN" altLang="en-US" sz="2000" b="1">
              <a:solidFill>
                <a:schemeClr val="tx1"/>
              </a:solidFill>
              <a:latin typeface="幼圆" panose="02010509060101010101" pitchFamily="49" charset="-122"/>
              <a:ea typeface="幼圆" panose="02010509060101010101" pitchFamily="49" charset="-122"/>
            </a:endParaRPr>
          </a:p>
        </p:txBody>
      </p:sp>
      <p:sp>
        <p:nvSpPr>
          <p:cNvPr id="273434" name="Rectangle 26"/>
          <p:cNvSpPr>
            <a:spLocks noChangeArrowheads="1"/>
          </p:cNvSpPr>
          <p:nvPr/>
        </p:nvSpPr>
        <p:spPr bwMode="auto">
          <a:xfrm>
            <a:off x="1222375" y="5408613"/>
            <a:ext cx="6915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幼圆" panose="02010509060101010101" pitchFamily="49" charset="-122"/>
                <a:ea typeface="幼圆" panose="02010509060101010101" pitchFamily="49" charset="-122"/>
              </a:rPr>
              <a:t>资料来源：</a:t>
            </a:r>
            <a:r>
              <a:rPr lang="en-US" altLang="zh-CN" sz="2000">
                <a:solidFill>
                  <a:schemeClr val="tx1"/>
                </a:solidFill>
                <a:latin typeface="幼圆" panose="02010509060101010101" pitchFamily="49" charset="-122"/>
                <a:ea typeface="幼圆" panose="02010509060101010101" pitchFamily="49" charset="-122"/>
              </a:rPr>
              <a:t>《</a:t>
            </a:r>
            <a:r>
              <a:rPr lang="zh-CN" altLang="en-US" sz="2000">
                <a:solidFill>
                  <a:schemeClr val="tx1"/>
                </a:solidFill>
                <a:latin typeface="幼圆" panose="02010509060101010101" pitchFamily="49" charset="-122"/>
                <a:ea typeface="幼圆" panose="02010509060101010101" pitchFamily="49" charset="-122"/>
              </a:rPr>
              <a:t>建设项目经济评价方法与参数</a:t>
            </a:r>
            <a:r>
              <a:rPr lang="en-US" altLang="zh-CN" sz="2000">
                <a:solidFill>
                  <a:schemeClr val="tx1"/>
                </a:solidFill>
                <a:latin typeface="幼圆" panose="02010509060101010101" pitchFamily="49" charset="-122"/>
                <a:ea typeface="幼圆" panose="02010509060101010101" pitchFamily="49" charset="-122"/>
              </a:rPr>
              <a:t>》</a:t>
            </a:r>
            <a:r>
              <a:rPr lang="zh-CN" altLang="en-US" sz="2000">
                <a:solidFill>
                  <a:schemeClr val="tx1"/>
                </a:solidFill>
                <a:latin typeface="幼圆" panose="02010509060101010101" pitchFamily="49" charset="-122"/>
                <a:ea typeface="幼圆" panose="02010509060101010101" pitchFamily="49" charset="-122"/>
              </a:rPr>
              <a:t>（第三版）</a:t>
            </a:r>
            <a:r>
              <a:rPr lang="en-US" altLang="zh-CN" sz="2000">
                <a:solidFill>
                  <a:schemeClr val="tx1"/>
                </a:solidFill>
                <a:latin typeface="幼圆" panose="02010509060101010101" pitchFamily="49" charset="-122"/>
                <a:ea typeface="幼圆" panose="02010509060101010101" pitchFamily="49" charset="-122"/>
              </a:rPr>
              <a:t>P63</a:t>
            </a:r>
            <a:endParaRPr lang="en-US" altLang="zh-CN" sz="2000">
              <a:solidFill>
                <a:schemeClr val="tx1"/>
              </a:solidFill>
              <a:latin typeface="幼圆" panose="02010509060101010101" pitchFamily="49" charset="-122"/>
              <a:ea typeface="幼圆" panose="02010509060101010101" pitchFamily="49" charset="-122"/>
            </a:endParaRPr>
          </a:p>
        </p:txBody>
      </p:sp>
      <p:sp>
        <p:nvSpPr>
          <p:cNvPr id="3" name="Rectangle 2"/>
          <p:cNvSpPr>
            <a:spLocks noGrp="1" noChangeArrowheads="1"/>
          </p:cNvSpPr>
          <p:nvPr>
            <p:ph type="title"/>
          </p:nvPr>
        </p:nvSpPr>
        <p:spPr>
          <a:xfrm>
            <a:off x="862398" y="190501"/>
            <a:ext cx="8281602" cy="838200"/>
          </a:xfrm>
        </p:spPr>
        <p:txBody>
          <a:bodyPr/>
          <a:lstStyle/>
          <a:p>
            <a:pPr eaLnBrk="1" hangingPunct="1"/>
            <a:r>
              <a:rPr kumimoji="0" lang="zh-CN" altLang="en-US" dirty="0">
                <a:solidFill>
                  <a:srgbClr val="FF0000"/>
                </a:solidFill>
              </a:rPr>
              <a:t>（三）相关方案</a:t>
            </a:r>
            <a:r>
              <a:rPr kumimoji="0" lang="zh-CN" altLang="en-US" dirty="0">
                <a:solidFill>
                  <a:srgbClr val="036D7B"/>
                </a:solidFill>
              </a:rPr>
              <a:t>经济评价方法</a:t>
            </a:r>
            <a:endParaRPr kumimoji="0" lang="zh-CN" altLang="en-US" dirty="0">
              <a:solidFill>
                <a:srgbClr val="036D7B"/>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73432"/>
                                        </p:tgtEl>
                                        <p:attrNameLst>
                                          <p:attrName>style.visibility</p:attrName>
                                        </p:attrNameLst>
                                      </p:cBhvr>
                                      <p:to>
                                        <p:strVal val="visible"/>
                                      </p:to>
                                    </p:set>
                                    <p:animEffect transition="in" filter="slide(fromLeft)">
                                      <p:cBhvr>
                                        <p:cTn id="7" dur="1000"/>
                                        <p:tgtEl>
                                          <p:spTgt spid="273432"/>
                                        </p:tgtEl>
                                      </p:cBhvr>
                                    </p:animEffect>
                                  </p:childTnLst>
                                </p:cTn>
                              </p:par>
                            </p:childTnLst>
                          </p:cTn>
                        </p:par>
                        <p:par>
                          <p:cTn id="8" fill="hold">
                            <p:stCondLst>
                              <p:cond delay="1000"/>
                            </p:stCondLst>
                            <p:childTnLst>
                              <p:par>
                                <p:cTn id="9" presetID="3" presetClass="entr" presetSubtype="10" fill="hold" nodeType="afterEffect">
                                  <p:stCondLst>
                                    <p:cond delay="0"/>
                                  </p:stCondLst>
                                  <p:childTnLst>
                                    <p:set>
                                      <p:cBhvr>
                                        <p:cTn id="10" dur="1" fill="hold">
                                          <p:stCondLst>
                                            <p:cond delay="0"/>
                                          </p:stCondLst>
                                        </p:cTn>
                                        <p:tgtEl>
                                          <p:spTgt spid="273433"/>
                                        </p:tgtEl>
                                        <p:attrNameLst>
                                          <p:attrName>style.visibility</p:attrName>
                                        </p:attrNameLst>
                                      </p:cBhvr>
                                      <p:to>
                                        <p:strVal val="visible"/>
                                      </p:to>
                                    </p:set>
                                    <p:animEffect transition="in" filter="blinds(horizontal)">
                                      <p:cBhvr>
                                        <p:cTn id="11" dur="500"/>
                                        <p:tgtEl>
                                          <p:spTgt spid="273433"/>
                                        </p:tgtEl>
                                      </p:cBhvr>
                                    </p:animEffect>
                                  </p:childTnLst>
                                </p:cTn>
                              </p:par>
                            </p:childTnLst>
                          </p:cTn>
                        </p:par>
                      </p:childTnLst>
                    </p:cTn>
                  </p:par>
                  <p:par>
                    <p:cTn id="12" fill="hold">
                      <p:stCondLst>
                        <p:cond delay="indefinite"/>
                      </p:stCondLst>
                      <p:childTnLst>
                        <p:par>
                          <p:cTn id="13" fill="hold">
                            <p:stCondLst>
                              <p:cond delay="0"/>
                            </p:stCondLst>
                            <p:childTnLst>
                              <p:par>
                                <p:cTn id="14" presetID="29" presetClass="entr" presetSubtype="0" fill="hold" nodeType="clickEffect">
                                  <p:stCondLst>
                                    <p:cond delay="0"/>
                                  </p:stCondLst>
                                  <p:childTnLst>
                                    <p:set>
                                      <p:cBhvr>
                                        <p:cTn id="15" dur="1" fill="hold">
                                          <p:stCondLst>
                                            <p:cond delay="0"/>
                                          </p:stCondLst>
                                        </p:cTn>
                                        <p:tgtEl>
                                          <p:spTgt spid="273411"/>
                                        </p:tgtEl>
                                        <p:attrNameLst>
                                          <p:attrName>style.visibility</p:attrName>
                                        </p:attrNameLst>
                                      </p:cBhvr>
                                      <p:to>
                                        <p:strVal val="visible"/>
                                      </p:to>
                                    </p:set>
                                    <p:anim calcmode="lin" valueType="num">
                                      <p:cBhvr>
                                        <p:cTn id="16" dur="1000" fill="hold"/>
                                        <p:tgtEl>
                                          <p:spTgt spid="273411"/>
                                        </p:tgtEl>
                                        <p:attrNameLst>
                                          <p:attrName>ppt_x</p:attrName>
                                        </p:attrNameLst>
                                      </p:cBhvr>
                                      <p:tavLst>
                                        <p:tav tm="0">
                                          <p:val>
                                            <p:strVal val="#ppt_x-.2"/>
                                          </p:val>
                                        </p:tav>
                                        <p:tav tm="100000">
                                          <p:val>
                                            <p:strVal val="#ppt_x"/>
                                          </p:val>
                                        </p:tav>
                                      </p:tavLst>
                                    </p:anim>
                                    <p:anim calcmode="lin" valueType="num">
                                      <p:cBhvr>
                                        <p:cTn id="17" dur="1000" fill="hold"/>
                                        <p:tgtEl>
                                          <p:spTgt spid="273411"/>
                                        </p:tgtEl>
                                        <p:attrNameLst>
                                          <p:attrName>ppt_y</p:attrName>
                                        </p:attrNameLst>
                                      </p:cBhvr>
                                      <p:tavLst>
                                        <p:tav tm="0">
                                          <p:val>
                                            <p:strVal val="#ppt_y"/>
                                          </p:val>
                                        </p:tav>
                                        <p:tav tm="100000">
                                          <p:val>
                                            <p:strVal val="#ppt_y"/>
                                          </p:val>
                                        </p:tav>
                                      </p:tavLst>
                                    </p:anim>
                                    <p:animEffect transition="in" filter="wipe(right)" prLst="gradientSize: 0.1">
                                      <p:cBhvr>
                                        <p:cTn id="18" dur="1000"/>
                                        <p:tgtEl>
                                          <p:spTgt spid="273411"/>
                                        </p:tgtEl>
                                      </p:cBhvr>
                                    </p:animEffect>
                                  </p:childTnLst>
                                </p:cTn>
                              </p:par>
                            </p:childTnLst>
                          </p:cTn>
                        </p:par>
                        <p:par>
                          <p:cTn id="19" fill="hold">
                            <p:stCondLst>
                              <p:cond delay="1000"/>
                            </p:stCondLst>
                            <p:childTnLst>
                              <p:par>
                                <p:cTn id="20" presetID="12" presetClass="entr" presetSubtype="8" fill="hold" nodeType="afterEffect">
                                  <p:stCondLst>
                                    <p:cond delay="0"/>
                                  </p:stCondLst>
                                  <p:childTnLst>
                                    <p:set>
                                      <p:cBhvr>
                                        <p:cTn id="21" dur="1" fill="hold">
                                          <p:stCondLst>
                                            <p:cond delay="0"/>
                                          </p:stCondLst>
                                        </p:cTn>
                                        <p:tgtEl>
                                          <p:spTgt spid="273434"/>
                                        </p:tgtEl>
                                        <p:attrNameLst>
                                          <p:attrName>style.visibility</p:attrName>
                                        </p:attrNameLst>
                                      </p:cBhvr>
                                      <p:to>
                                        <p:strVal val="visible"/>
                                      </p:to>
                                    </p:set>
                                    <p:animEffect transition="in" filter="slide(fromLeft)">
                                      <p:cBhvr>
                                        <p:cTn id="22" dur="2000"/>
                                        <p:tgtEl>
                                          <p:spTgt spid="273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32" grpId="0"/>
      <p:bldP spid="273433" grpId="0"/>
      <p:bldP spid="27343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694529A-9670-7744-91D9-BDAECA4756A9}"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33795" name="Rectangle 2"/>
          <p:cNvSpPr>
            <a:spLocks noGrp="1" noChangeArrowheads="1"/>
          </p:cNvSpPr>
          <p:nvPr>
            <p:ph type="title"/>
          </p:nvPr>
        </p:nvSpPr>
        <p:spPr/>
        <p:txBody>
          <a:bodyPr/>
          <a:lstStyle/>
          <a:p>
            <a:pPr eaLnBrk="1" hangingPunct="1"/>
            <a:r>
              <a:rPr lang="zh-CN" altLang="en-US"/>
              <a:t>要求、重点与难点</a:t>
            </a:r>
            <a:endParaRPr lang="zh-CN" altLang="en-US"/>
          </a:p>
        </p:txBody>
      </p:sp>
      <p:sp>
        <p:nvSpPr>
          <p:cNvPr id="33796" name="Rectangle 3"/>
          <p:cNvSpPr>
            <a:spLocks noGrp="1" noChangeArrowheads="1"/>
          </p:cNvSpPr>
          <p:nvPr>
            <p:ph type="body" idx="1"/>
          </p:nvPr>
        </p:nvSpPr>
        <p:spPr/>
        <p:txBody>
          <a:bodyPr/>
          <a:lstStyle/>
          <a:p>
            <a:pPr marL="0" indent="0" eaLnBrk="1" hangingPunct="1">
              <a:tabLst>
                <a:tab pos="892175" algn="l"/>
              </a:tabLst>
            </a:pPr>
            <a:r>
              <a:rPr lang="zh-CN" altLang="en-US" sz="2800"/>
              <a:t>要求</a:t>
            </a:r>
            <a:endParaRPr lang="zh-CN" altLang="en-US" sz="2800"/>
          </a:p>
          <a:p>
            <a:pPr marL="722630" lvl="1" indent="-271780" eaLnBrk="1" hangingPunct="1">
              <a:buClr>
                <a:schemeClr val="tx1"/>
              </a:buClr>
              <a:buSzPct val="90000"/>
              <a:buFontTx/>
              <a:buChar char="•"/>
              <a:tabLst>
                <a:tab pos="892175" algn="l"/>
              </a:tabLst>
            </a:pPr>
            <a:r>
              <a:rPr lang="zh-CN" altLang="en-US" sz="2000"/>
              <a:t>掌握不同类型投资方案适用的评价指标和方法</a:t>
            </a:r>
            <a:endParaRPr lang="zh-CN" altLang="en-US" sz="2000"/>
          </a:p>
          <a:p>
            <a:pPr marL="0" indent="0" eaLnBrk="1" hangingPunct="1">
              <a:tabLst>
                <a:tab pos="892175" algn="l"/>
              </a:tabLst>
            </a:pPr>
            <a:r>
              <a:rPr lang="zh-CN" altLang="en-US" sz="2800"/>
              <a:t>重点</a:t>
            </a:r>
            <a:endParaRPr lang="zh-CN" altLang="en-US" sz="2800"/>
          </a:p>
          <a:p>
            <a:pPr marL="722630" lvl="1" indent="-271780" eaLnBrk="1" hangingPunct="1">
              <a:buClr>
                <a:schemeClr val="tx1"/>
              </a:buClr>
              <a:buSzPct val="90000"/>
              <a:buFontTx/>
              <a:buChar char="•"/>
              <a:tabLst>
                <a:tab pos="892175" algn="l"/>
              </a:tabLst>
            </a:pPr>
            <a:r>
              <a:rPr lang="zh-CN" altLang="en-US" sz="2000"/>
              <a:t>互斥方案的经济评价方法</a:t>
            </a:r>
            <a:endParaRPr lang="zh-CN" altLang="en-US" sz="2000"/>
          </a:p>
          <a:p>
            <a:pPr marL="0" indent="0" eaLnBrk="1" hangingPunct="1">
              <a:tabLst>
                <a:tab pos="892175" algn="l"/>
              </a:tabLst>
            </a:pPr>
            <a:r>
              <a:rPr lang="zh-CN" altLang="en-US" sz="2800"/>
              <a:t>难点</a:t>
            </a:r>
            <a:endParaRPr lang="zh-CN" altLang="en-US" sz="2800"/>
          </a:p>
          <a:p>
            <a:pPr marL="722630" lvl="1" indent="-271780" eaLnBrk="1" hangingPunct="1">
              <a:buClr>
                <a:schemeClr val="tx1"/>
              </a:buClr>
              <a:buSzPct val="90000"/>
              <a:buFontTx/>
              <a:buChar char="•"/>
              <a:tabLst>
                <a:tab pos="892175" algn="l"/>
              </a:tabLst>
            </a:pPr>
            <a:r>
              <a:rPr lang="zh-CN" altLang="en-US" sz="2000"/>
              <a:t>互斥方案的经济评价方法</a:t>
            </a:r>
            <a:endParaRPr lang="zh-CN" altLang="en-US" sz="2000"/>
          </a:p>
        </p:txBody>
      </p:sp>
    </p:spTree>
  </p:cSld>
  <p:clrMapOvr>
    <a:masterClrMapping/>
  </p:clrMapOvr>
  <p:transition spd="slow">
    <p:pull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A6F29EB-8187-F14F-825A-BE5E0C29CC33}"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34819" name="Rectangle 2"/>
          <p:cNvSpPr>
            <a:spLocks noGrp="1" noChangeArrowheads="1"/>
          </p:cNvSpPr>
          <p:nvPr>
            <p:ph type="title"/>
          </p:nvPr>
        </p:nvSpPr>
        <p:spPr/>
        <p:txBody>
          <a:bodyPr/>
          <a:lstStyle/>
          <a:p>
            <a:pPr eaLnBrk="1" hangingPunct="1"/>
            <a:r>
              <a:rPr kumimoji="0" lang="zh-CN" altLang="en-US" b="1">
                <a:solidFill>
                  <a:srgbClr val="036D7B"/>
                </a:solidFill>
              </a:rPr>
              <a:t>独立方案经济评价</a:t>
            </a:r>
            <a:endParaRPr kumimoji="0" lang="zh-CN" altLang="en-US" b="1">
              <a:solidFill>
                <a:srgbClr val="036D7B"/>
              </a:solidFill>
            </a:endParaRPr>
          </a:p>
        </p:txBody>
      </p:sp>
      <p:sp>
        <p:nvSpPr>
          <p:cNvPr id="126164" name="Text Box 212"/>
          <p:cNvSpPr txBox="1">
            <a:spLocks noChangeArrowheads="1"/>
          </p:cNvSpPr>
          <p:nvPr/>
        </p:nvSpPr>
        <p:spPr bwMode="auto">
          <a:xfrm>
            <a:off x="323850" y="1484313"/>
            <a:ext cx="88201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000">
                <a:solidFill>
                  <a:srgbClr val="000000"/>
                </a:solidFill>
                <a:latin typeface="幼圆" panose="02010509060101010101" pitchFamily="49" charset="-122"/>
                <a:ea typeface="幼圆" panose="02010509060101010101" pitchFamily="49" charset="-122"/>
              </a:rPr>
              <a:t>【</a:t>
            </a:r>
            <a:r>
              <a:rPr lang="zh-CN" altLang="en-US" sz="2000" b="1">
                <a:solidFill>
                  <a:srgbClr val="000000"/>
                </a:solidFill>
                <a:latin typeface="幼圆" panose="02010509060101010101" pitchFamily="49" charset="-122"/>
                <a:ea typeface="幼圆" panose="02010509060101010101" pitchFamily="49" charset="-122"/>
              </a:rPr>
              <a:t>例题</a:t>
            </a:r>
            <a:r>
              <a:rPr lang="en-US" altLang="zh-CN" sz="2000" b="1">
                <a:solidFill>
                  <a:srgbClr val="000000"/>
                </a:solidFill>
                <a:latin typeface="幼圆" panose="02010509060101010101" pitchFamily="49" charset="-122"/>
                <a:ea typeface="幼圆" panose="02010509060101010101" pitchFamily="49" charset="-122"/>
              </a:rPr>
              <a:t>5-1</a:t>
            </a:r>
            <a:r>
              <a:rPr lang="en-US" altLang="zh-CN" sz="2000">
                <a:solidFill>
                  <a:srgbClr val="000000"/>
                </a:solidFill>
                <a:latin typeface="幼圆" panose="02010509060101010101" pitchFamily="49" charset="-122"/>
                <a:ea typeface="幼圆" panose="02010509060101010101" pitchFamily="49" charset="-122"/>
              </a:rPr>
              <a:t>】</a:t>
            </a:r>
            <a:r>
              <a:rPr lang="zh-CN" altLang="en-US" sz="2000" b="1">
                <a:solidFill>
                  <a:srgbClr val="000000"/>
                </a:solidFill>
                <a:latin typeface="幼圆" panose="02010509060101010101" pitchFamily="49" charset="-122"/>
                <a:ea typeface="幼圆" panose="02010509060101010101" pitchFamily="49" charset="-122"/>
              </a:rPr>
              <a:t>三个独立方案</a:t>
            </a:r>
            <a:r>
              <a:rPr lang="en-US" altLang="zh-CN" sz="2000" b="1">
                <a:solidFill>
                  <a:srgbClr val="000000"/>
                </a:solidFill>
                <a:latin typeface="幼圆" panose="02010509060101010101" pitchFamily="49" charset="-122"/>
                <a:ea typeface="幼圆" panose="02010509060101010101" pitchFamily="49" charset="-122"/>
              </a:rPr>
              <a:t>A</a:t>
            </a:r>
            <a:r>
              <a:rPr lang="zh-CN" altLang="en-US" sz="2000" b="1">
                <a:solidFill>
                  <a:srgbClr val="000000"/>
                </a:solidFill>
                <a:latin typeface="幼圆" panose="02010509060101010101" pitchFamily="49" charset="-122"/>
                <a:ea typeface="幼圆" panose="02010509060101010101" pitchFamily="49" charset="-122"/>
              </a:rPr>
              <a:t>、</a:t>
            </a:r>
            <a:r>
              <a:rPr lang="en-US" altLang="zh-CN" sz="2000" b="1">
                <a:solidFill>
                  <a:srgbClr val="000000"/>
                </a:solidFill>
                <a:latin typeface="幼圆" panose="02010509060101010101" pitchFamily="49" charset="-122"/>
                <a:ea typeface="幼圆" panose="02010509060101010101" pitchFamily="49" charset="-122"/>
              </a:rPr>
              <a:t>B</a:t>
            </a:r>
            <a:r>
              <a:rPr lang="zh-CN" altLang="en-US" sz="2000" b="1">
                <a:solidFill>
                  <a:srgbClr val="000000"/>
                </a:solidFill>
                <a:latin typeface="幼圆" panose="02010509060101010101" pitchFamily="49" charset="-122"/>
                <a:ea typeface="幼圆" panose="02010509060101010101" pitchFamily="49" charset="-122"/>
              </a:rPr>
              <a:t>、</a:t>
            </a:r>
            <a:r>
              <a:rPr lang="en-US" altLang="zh-CN" sz="2000" b="1">
                <a:solidFill>
                  <a:srgbClr val="000000"/>
                </a:solidFill>
                <a:latin typeface="幼圆" panose="02010509060101010101" pitchFamily="49" charset="-122"/>
                <a:ea typeface="幼圆" panose="02010509060101010101" pitchFamily="49" charset="-122"/>
              </a:rPr>
              <a:t>C</a:t>
            </a:r>
            <a:r>
              <a:rPr lang="zh-CN" altLang="en-US" sz="2000" b="1">
                <a:solidFill>
                  <a:srgbClr val="000000"/>
                </a:solidFill>
                <a:latin typeface="幼圆" panose="02010509060101010101" pitchFamily="49" charset="-122"/>
                <a:ea typeface="幼圆" panose="02010509060101010101" pitchFamily="49" charset="-122"/>
              </a:rPr>
              <a:t>，其现金流量表如下所示，试用净现值、净年值、内部收益率法来判断其经济可行性。</a:t>
            </a:r>
            <a:r>
              <a:rPr lang="en-US" altLang="zh-CN" sz="2000" b="1" i="1">
                <a:solidFill>
                  <a:srgbClr val="000000"/>
                </a:solidFill>
                <a:latin typeface="幼圆" panose="02010509060101010101" pitchFamily="49" charset="-122"/>
                <a:ea typeface="幼圆" panose="02010509060101010101" pitchFamily="49" charset="-122"/>
              </a:rPr>
              <a:t>i</a:t>
            </a:r>
            <a:r>
              <a:rPr lang="en-US" altLang="zh-CN" sz="2000" b="1" i="1" baseline="-25000">
                <a:solidFill>
                  <a:srgbClr val="000000"/>
                </a:solidFill>
                <a:latin typeface="幼圆" panose="02010509060101010101" pitchFamily="49" charset="-122"/>
                <a:ea typeface="幼圆" panose="02010509060101010101" pitchFamily="49" charset="-122"/>
              </a:rPr>
              <a:t>c</a:t>
            </a:r>
            <a:r>
              <a:rPr lang="zh-CN" altLang="en-US" sz="2000" b="1" i="1">
                <a:solidFill>
                  <a:srgbClr val="000000"/>
                </a:solidFill>
                <a:latin typeface="幼圆" panose="02010509060101010101" pitchFamily="49" charset="-122"/>
                <a:ea typeface="幼圆" panose="02010509060101010101" pitchFamily="49" charset="-122"/>
              </a:rPr>
              <a:t>＝</a:t>
            </a:r>
            <a:r>
              <a:rPr lang="en-US" altLang="zh-CN" sz="2000" b="1" i="1">
                <a:solidFill>
                  <a:srgbClr val="000000"/>
                </a:solidFill>
                <a:latin typeface="幼圆" panose="02010509060101010101" pitchFamily="49" charset="-122"/>
                <a:ea typeface="幼圆" panose="02010509060101010101" pitchFamily="49" charset="-122"/>
              </a:rPr>
              <a:t>15</a:t>
            </a:r>
            <a:r>
              <a:rPr lang="zh-CN" altLang="en-US" sz="2000" b="1" i="1">
                <a:solidFill>
                  <a:srgbClr val="000000"/>
                </a:solidFill>
                <a:latin typeface="幼圆" panose="02010509060101010101" pitchFamily="49" charset="-122"/>
                <a:ea typeface="幼圆" panose="02010509060101010101" pitchFamily="49" charset="-122"/>
              </a:rPr>
              <a:t>％</a:t>
            </a:r>
            <a:r>
              <a:rPr lang="zh-CN" altLang="en-US" sz="2000" i="1">
                <a:solidFill>
                  <a:srgbClr val="000000"/>
                </a:solidFill>
                <a:latin typeface="幼圆" panose="02010509060101010101" pitchFamily="49" charset="-122"/>
                <a:ea typeface="幼圆" panose="02010509060101010101" pitchFamily="49" charset="-122"/>
              </a:rPr>
              <a:t>。</a:t>
            </a:r>
            <a:endParaRPr lang="zh-CN" altLang="en-US" sz="2000" i="1">
              <a:solidFill>
                <a:srgbClr val="000000"/>
              </a:solidFill>
              <a:latin typeface="幼圆" panose="02010509060101010101" pitchFamily="49" charset="-122"/>
              <a:ea typeface="幼圆" panose="02010509060101010101" pitchFamily="49" charset="-122"/>
            </a:endParaRPr>
          </a:p>
        </p:txBody>
      </p:sp>
      <p:grpSp>
        <p:nvGrpSpPr>
          <p:cNvPr id="126165" name="Group 213"/>
          <p:cNvGrpSpPr/>
          <p:nvPr/>
        </p:nvGrpSpPr>
        <p:grpSpPr bwMode="auto">
          <a:xfrm>
            <a:off x="657225" y="2303463"/>
            <a:ext cx="8281988" cy="2905125"/>
            <a:chOff x="476" y="863"/>
            <a:chExt cx="5125" cy="1705"/>
          </a:xfrm>
        </p:grpSpPr>
        <p:sp>
          <p:nvSpPr>
            <p:cNvPr id="34822" name="Rectangle 214"/>
            <p:cNvSpPr>
              <a:spLocks noChangeArrowheads="1"/>
            </p:cNvSpPr>
            <p:nvPr/>
          </p:nvSpPr>
          <p:spPr bwMode="auto">
            <a:xfrm>
              <a:off x="4628" y="2196"/>
              <a:ext cx="656" cy="37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solidFill>
                    <a:schemeClr val="tx1"/>
                  </a:solidFill>
                  <a:latin typeface="幼圆" panose="02010509060101010101" pitchFamily="49" charset="-122"/>
                  <a:ea typeface="幼圆" panose="02010509060101010101" pitchFamily="49" charset="-122"/>
                </a:rPr>
                <a:t>10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34823" name="Rectangle 215"/>
            <p:cNvSpPr>
              <a:spLocks noChangeArrowheads="1"/>
            </p:cNvSpPr>
            <p:nvPr/>
          </p:nvSpPr>
          <p:spPr bwMode="auto">
            <a:xfrm>
              <a:off x="3765" y="2196"/>
              <a:ext cx="863" cy="37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solidFill>
                    <a:schemeClr val="tx1"/>
                  </a:solidFill>
                  <a:latin typeface="幼圆" panose="02010509060101010101" pitchFamily="49" charset="-122"/>
                  <a:ea typeface="幼圆" panose="02010509060101010101" pitchFamily="49" charset="-122"/>
                </a:rPr>
                <a:t>1500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34824" name="Rectangle 216"/>
            <p:cNvSpPr>
              <a:spLocks noChangeArrowheads="1"/>
            </p:cNvSpPr>
            <p:nvPr/>
          </p:nvSpPr>
          <p:spPr bwMode="auto">
            <a:xfrm>
              <a:off x="2965" y="2196"/>
              <a:ext cx="800" cy="37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solidFill>
                    <a:schemeClr val="tx1"/>
                  </a:solidFill>
                  <a:latin typeface="幼圆" panose="02010509060101010101" pitchFamily="49" charset="-122"/>
                  <a:ea typeface="幼圆" panose="02010509060101010101" pitchFamily="49" charset="-122"/>
                </a:rPr>
                <a:t>4000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34825" name="Rectangle 217"/>
            <p:cNvSpPr>
              <a:spLocks noChangeArrowheads="1"/>
            </p:cNvSpPr>
            <p:nvPr/>
          </p:nvSpPr>
          <p:spPr bwMode="auto">
            <a:xfrm>
              <a:off x="1149" y="2196"/>
              <a:ext cx="1816" cy="37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solidFill>
                    <a:schemeClr val="tx1"/>
                  </a:solidFill>
                  <a:latin typeface="幼圆" panose="02010509060101010101" pitchFamily="49" charset="-122"/>
                  <a:ea typeface="幼圆" panose="02010509060101010101" pitchFamily="49" charset="-122"/>
                </a:rPr>
                <a:t>10000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34826" name="Rectangle 218"/>
            <p:cNvSpPr>
              <a:spLocks noChangeArrowheads="1"/>
            </p:cNvSpPr>
            <p:nvPr/>
          </p:nvSpPr>
          <p:spPr bwMode="auto">
            <a:xfrm>
              <a:off x="476" y="2196"/>
              <a:ext cx="673" cy="37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solidFill>
                    <a:schemeClr val="tx1"/>
                  </a:solidFill>
                  <a:latin typeface="幼圆" panose="02010509060101010101" pitchFamily="49" charset="-122"/>
                  <a:ea typeface="幼圆" panose="02010509060101010101" pitchFamily="49" charset="-122"/>
                </a:rPr>
                <a:t>C</a:t>
              </a:r>
              <a:endParaRPr lang="en-US" altLang="zh-CN" sz="2000">
                <a:solidFill>
                  <a:schemeClr val="tx1"/>
                </a:solidFill>
                <a:latin typeface="幼圆" panose="02010509060101010101" pitchFamily="49" charset="-122"/>
                <a:ea typeface="幼圆" panose="02010509060101010101" pitchFamily="49" charset="-122"/>
              </a:endParaRPr>
            </a:p>
          </p:txBody>
        </p:sp>
        <p:sp>
          <p:nvSpPr>
            <p:cNvPr id="34827" name="Rectangle 219"/>
            <p:cNvSpPr>
              <a:spLocks noChangeArrowheads="1"/>
            </p:cNvSpPr>
            <p:nvPr/>
          </p:nvSpPr>
          <p:spPr bwMode="auto">
            <a:xfrm>
              <a:off x="4628" y="1833"/>
              <a:ext cx="656" cy="3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solidFill>
                    <a:schemeClr val="tx1"/>
                  </a:solidFill>
                  <a:latin typeface="幼圆" panose="02010509060101010101" pitchFamily="49" charset="-122"/>
                  <a:ea typeface="幼圆" panose="02010509060101010101" pitchFamily="49" charset="-122"/>
                </a:rPr>
                <a:t>10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34828" name="Rectangle 220"/>
            <p:cNvSpPr>
              <a:spLocks noChangeArrowheads="1"/>
            </p:cNvSpPr>
            <p:nvPr/>
          </p:nvSpPr>
          <p:spPr bwMode="auto">
            <a:xfrm>
              <a:off x="3765" y="1833"/>
              <a:ext cx="863" cy="3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solidFill>
                    <a:schemeClr val="tx1"/>
                  </a:solidFill>
                  <a:latin typeface="幼圆" panose="02010509060101010101" pitchFamily="49" charset="-122"/>
                  <a:ea typeface="幼圆" panose="02010509060101010101" pitchFamily="49" charset="-122"/>
                </a:rPr>
                <a:t>1200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34829" name="Rectangle 221"/>
            <p:cNvSpPr>
              <a:spLocks noChangeArrowheads="1"/>
            </p:cNvSpPr>
            <p:nvPr/>
          </p:nvSpPr>
          <p:spPr bwMode="auto">
            <a:xfrm>
              <a:off x="2965" y="1833"/>
              <a:ext cx="800" cy="3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solidFill>
                    <a:schemeClr val="tx1"/>
                  </a:solidFill>
                  <a:latin typeface="幼圆" panose="02010509060101010101" pitchFamily="49" charset="-122"/>
                  <a:ea typeface="幼圆" panose="02010509060101010101" pitchFamily="49" charset="-122"/>
                </a:rPr>
                <a:t>3100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34830" name="Rectangle 222"/>
            <p:cNvSpPr>
              <a:spLocks noChangeArrowheads="1"/>
            </p:cNvSpPr>
            <p:nvPr/>
          </p:nvSpPr>
          <p:spPr bwMode="auto">
            <a:xfrm>
              <a:off x="1149" y="1833"/>
              <a:ext cx="1816" cy="3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solidFill>
                    <a:schemeClr val="tx1"/>
                  </a:solidFill>
                  <a:latin typeface="幼圆" panose="02010509060101010101" pitchFamily="49" charset="-122"/>
                  <a:ea typeface="幼圆" panose="02010509060101010101" pitchFamily="49" charset="-122"/>
                </a:rPr>
                <a:t>8000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34831" name="Rectangle 223"/>
            <p:cNvSpPr>
              <a:spLocks noChangeArrowheads="1"/>
            </p:cNvSpPr>
            <p:nvPr/>
          </p:nvSpPr>
          <p:spPr bwMode="auto">
            <a:xfrm>
              <a:off x="476" y="1833"/>
              <a:ext cx="673" cy="3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solidFill>
                    <a:schemeClr val="tx1"/>
                  </a:solidFill>
                  <a:latin typeface="幼圆" panose="02010509060101010101" pitchFamily="49" charset="-122"/>
                  <a:ea typeface="幼圆" panose="02010509060101010101" pitchFamily="49" charset="-122"/>
                </a:rPr>
                <a:t>B</a:t>
              </a:r>
              <a:endParaRPr lang="en-US" altLang="zh-CN" sz="2000">
                <a:solidFill>
                  <a:schemeClr val="tx1"/>
                </a:solidFill>
                <a:latin typeface="幼圆" panose="02010509060101010101" pitchFamily="49" charset="-122"/>
                <a:ea typeface="幼圆" panose="02010509060101010101" pitchFamily="49" charset="-122"/>
              </a:endParaRPr>
            </a:p>
          </p:txBody>
        </p:sp>
        <p:sp>
          <p:nvSpPr>
            <p:cNvPr id="34832" name="Rectangle 224"/>
            <p:cNvSpPr>
              <a:spLocks noChangeArrowheads="1"/>
            </p:cNvSpPr>
            <p:nvPr/>
          </p:nvSpPr>
          <p:spPr bwMode="auto">
            <a:xfrm>
              <a:off x="4628" y="1470"/>
              <a:ext cx="656" cy="3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solidFill>
                    <a:schemeClr val="tx1"/>
                  </a:solidFill>
                  <a:latin typeface="幼圆" panose="02010509060101010101" pitchFamily="49" charset="-122"/>
                  <a:ea typeface="幼圆" panose="02010509060101010101" pitchFamily="49" charset="-122"/>
                </a:rPr>
                <a:t>10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34833" name="Rectangle 225"/>
            <p:cNvSpPr>
              <a:spLocks noChangeArrowheads="1"/>
            </p:cNvSpPr>
            <p:nvPr/>
          </p:nvSpPr>
          <p:spPr bwMode="auto">
            <a:xfrm>
              <a:off x="3765" y="1470"/>
              <a:ext cx="863" cy="3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solidFill>
                    <a:schemeClr val="tx1"/>
                  </a:solidFill>
                  <a:latin typeface="幼圆" panose="02010509060101010101" pitchFamily="49" charset="-122"/>
                  <a:ea typeface="幼圆" panose="02010509060101010101" pitchFamily="49" charset="-122"/>
                </a:rPr>
                <a:t>1000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34834" name="Rectangle 226"/>
            <p:cNvSpPr>
              <a:spLocks noChangeArrowheads="1"/>
            </p:cNvSpPr>
            <p:nvPr/>
          </p:nvSpPr>
          <p:spPr bwMode="auto">
            <a:xfrm>
              <a:off x="2965" y="1470"/>
              <a:ext cx="800" cy="3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solidFill>
                    <a:schemeClr val="tx1"/>
                  </a:solidFill>
                  <a:latin typeface="幼圆" panose="02010509060101010101" pitchFamily="49" charset="-122"/>
                  <a:ea typeface="幼圆" panose="02010509060101010101" pitchFamily="49" charset="-122"/>
                </a:rPr>
                <a:t>2400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34835" name="Rectangle 227"/>
            <p:cNvSpPr>
              <a:spLocks noChangeArrowheads="1"/>
            </p:cNvSpPr>
            <p:nvPr/>
          </p:nvSpPr>
          <p:spPr bwMode="auto">
            <a:xfrm>
              <a:off x="1149" y="1470"/>
              <a:ext cx="1816" cy="3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solidFill>
                    <a:schemeClr val="tx1"/>
                  </a:solidFill>
                  <a:latin typeface="幼圆" panose="02010509060101010101" pitchFamily="49" charset="-122"/>
                  <a:ea typeface="幼圆" panose="02010509060101010101" pitchFamily="49" charset="-122"/>
                </a:rPr>
                <a:t>5000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34836" name="Rectangle 228"/>
            <p:cNvSpPr>
              <a:spLocks noChangeArrowheads="1"/>
            </p:cNvSpPr>
            <p:nvPr/>
          </p:nvSpPr>
          <p:spPr bwMode="auto">
            <a:xfrm>
              <a:off x="476" y="1470"/>
              <a:ext cx="673" cy="3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solidFill>
                    <a:schemeClr val="tx1"/>
                  </a:solidFill>
                  <a:latin typeface="幼圆" panose="02010509060101010101" pitchFamily="49" charset="-122"/>
                  <a:ea typeface="幼圆" panose="02010509060101010101" pitchFamily="49" charset="-122"/>
                </a:rPr>
                <a:t>A</a:t>
              </a:r>
              <a:endParaRPr lang="en-US" altLang="zh-CN" sz="2000">
                <a:solidFill>
                  <a:schemeClr val="tx1"/>
                </a:solidFill>
                <a:latin typeface="幼圆" panose="02010509060101010101" pitchFamily="49" charset="-122"/>
                <a:ea typeface="幼圆" panose="02010509060101010101" pitchFamily="49" charset="-122"/>
              </a:endParaRPr>
            </a:p>
          </p:txBody>
        </p:sp>
        <p:sp>
          <p:nvSpPr>
            <p:cNvPr id="34837" name="Rectangle 229"/>
            <p:cNvSpPr>
              <a:spLocks noChangeArrowheads="1"/>
            </p:cNvSpPr>
            <p:nvPr/>
          </p:nvSpPr>
          <p:spPr bwMode="auto">
            <a:xfrm>
              <a:off x="4628" y="1097"/>
              <a:ext cx="656" cy="37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zh-CN" altLang="en-US" sz="2000">
                  <a:solidFill>
                    <a:schemeClr val="tx1"/>
                  </a:solidFill>
                  <a:latin typeface="幼圆" panose="02010509060101010101" pitchFamily="49" charset="-122"/>
                  <a:ea typeface="幼圆" panose="02010509060101010101" pitchFamily="49" charset="-122"/>
                </a:rPr>
                <a:t>寿命</a:t>
              </a:r>
              <a:endParaRPr lang="zh-CN" altLang="en-US" sz="2000">
                <a:solidFill>
                  <a:schemeClr val="tx1"/>
                </a:solidFill>
                <a:latin typeface="幼圆" panose="02010509060101010101" pitchFamily="49" charset="-122"/>
                <a:ea typeface="幼圆" panose="02010509060101010101" pitchFamily="49" charset="-122"/>
              </a:endParaRPr>
            </a:p>
          </p:txBody>
        </p:sp>
        <p:sp>
          <p:nvSpPr>
            <p:cNvPr id="34838" name="Rectangle 230"/>
            <p:cNvSpPr>
              <a:spLocks noChangeArrowheads="1"/>
            </p:cNvSpPr>
            <p:nvPr/>
          </p:nvSpPr>
          <p:spPr bwMode="auto">
            <a:xfrm>
              <a:off x="3765" y="1097"/>
              <a:ext cx="863" cy="37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zh-CN" altLang="en-US" sz="2000">
                  <a:solidFill>
                    <a:schemeClr val="tx1"/>
                  </a:solidFill>
                  <a:latin typeface="幼圆" panose="02010509060101010101" pitchFamily="49" charset="-122"/>
                  <a:ea typeface="幼圆" panose="02010509060101010101" pitchFamily="49" charset="-122"/>
                </a:rPr>
                <a:t>年支出</a:t>
              </a:r>
              <a:endParaRPr lang="zh-CN" altLang="en-US" sz="2000">
                <a:solidFill>
                  <a:schemeClr val="tx1"/>
                </a:solidFill>
                <a:latin typeface="幼圆" panose="02010509060101010101" pitchFamily="49" charset="-122"/>
                <a:ea typeface="幼圆" panose="02010509060101010101" pitchFamily="49" charset="-122"/>
              </a:endParaRPr>
            </a:p>
          </p:txBody>
        </p:sp>
        <p:sp>
          <p:nvSpPr>
            <p:cNvPr id="34839" name="Rectangle 231"/>
            <p:cNvSpPr>
              <a:spLocks noChangeArrowheads="1"/>
            </p:cNvSpPr>
            <p:nvPr/>
          </p:nvSpPr>
          <p:spPr bwMode="auto">
            <a:xfrm>
              <a:off x="2965" y="1097"/>
              <a:ext cx="800" cy="37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zh-CN" altLang="en-US" sz="2000">
                  <a:solidFill>
                    <a:schemeClr val="tx1"/>
                  </a:solidFill>
                  <a:latin typeface="幼圆" panose="02010509060101010101" pitchFamily="49" charset="-122"/>
                  <a:ea typeface="幼圆" panose="02010509060101010101" pitchFamily="49" charset="-122"/>
                </a:rPr>
                <a:t>年收入</a:t>
              </a:r>
              <a:endParaRPr lang="zh-CN" altLang="en-US" sz="2000">
                <a:solidFill>
                  <a:schemeClr val="tx1"/>
                </a:solidFill>
                <a:latin typeface="幼圆" panose="02010509060101010101" pitchFamily="49" charset="-122"/>
                <a:ea typeface="幼圆" panose="02010509060101010101" pitchFamily="49" charset="-122"/>
              </a:endParaRPr>
            </a:p>
          </p:txBody>
        </p:sp>
        <p:sp>
          <p:nvSpPr>
            <p:cNvPr id="34840" name="Rectangle 232"/>
            <p:cNvSpPr>
              <a:spLocks noChangeArrowheads="1"/>
            </p:cNvSpPr>
            <p:nvPr/>
          </p:nvSpPr>
          <p:spPr bwMode="auto">
            <a:xfrm>
              <a:off x="1149" y="1097"/>
              <a:ext cx="1816" cy="37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zh-CN" altLang="en-US" sz="2000">
                  <a:solidFill>
                    <a:schemeClr val="tx1"/>
                  </a:solidFill>
                  <a:latin typeface="幼圆" panose="02010509060101010101" pitchFamily="49" charset="-122"/>
                  <a:ea typeface="幼圆" panose="02010509060101010101" pitchFamily="49" charset="-122"/>
                </a:rPr>
                <a:t>初始投资（</a:t>
              </a:r>
              <a:r>
                <a:rPr lang="en-US" altLang="zh-CN" sz="2000">
                  <a:solidFill>
                    <a:schemeClr val="tx1"/>
                  </a:solidFill>
                  <a:latin typeface="幼圆" panose="02010509060101010101" pitchFamily="49" charset="-122"/>
                  <a:ea typeface="幼圆" panose="02010509060101010101" pitchFamily="49" charset="-122"/>
                </a:rPr>
                <a:t>0</a:t>
              </a:r>
              <a:r>
                <a:rPr lang="zh-CN" altLang="en-US" sz="2000">
                  <a:solidFill>
                    <a:schemeClr val="tx1"/>
                  </a:solidFill>
                  <a:latin typeface="幼圆" panose="02010509060101010101" pitchFamily="49" charset="-122"/>
                  <a:ea typeface="幼圆" panose="02010509060101010101" pitchFamily="49" charset="-122"/>
                </a:rPr>
                <a:t>年）</a:t>
              </a:r>
              <a:endParaRPr lang="zh-CN" altLang="en-US" sz="2000">
                <a:solidFill>
                  <a:schemeClr val="tx1"/>
                </a:solidFill>
                <a:latin typeface="幼圆" panose="02010509060101010101" pitchFamily="49" charset="-122"/>
                <a:ea typeface="幼圆" panose="02010509060101010101" pitchFamily="49" charset="-122"/>
              </a:endParaRPr>
            </a:p>
          </p:txBody>
        </p:sp>
        <p:sp>
          <p:nvSpPr>
            <p:cNvPr id="34841" name="Rectangle 233"/>
            <p:cNvSpPr>
              <a:spLocks noChangeArrowheads="1"/>
            </p:cNvSpPr>
            <p:nvPr/>
          </p:nvSpPr>
          <p:spPr bwMode="auto">
            <a:xfrm>
              <a:off x="476" y="1097"/>
              <a:ext cx="673" cy="37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zh-CN" altLang="en-US" sz="2000">
                  <a:solidFill>
                    <a:schemeClr val="tx1"/>
                  </a:solidFill>
                  <a:latin typeface="幼圆" panose="02010509060101010101" pitchFamily="49" charset="-122"/>
                  <a:ea typeface="幼圆" panose="02010509060101010101" pitchFamily="49" charset="-122"/>
                </a:rPr>
                <a:t>方案</a:t>
              </a:r>
              <a:endParaRPr lang="zh-CN" altLang="en-US" sz="2000">
                <a:solidFill>
                  <a:schemeClr val="tx1"/>
                </a:solidFill>
                <a:latin typeface="幼圆" panose="02010509060101010101" pitchFamily="49" charset="-122"/>
                <a:ea typeface="幼圆" panose="02010509060101010101" pitchFamily="49" charset="-122"/>
              </a:endParaRPr>
            </a:p>
          </p:txBody>
        </p:sp>
        <p:sp>
          <p:nvSpPr>
            <p:cNvPr id="34842" name="Line 234"/>
            <p:cNvSpPr>
              <a:spLocks noChangeShapeType="1"/>
            </p:cNvSpPr>
            <p:nvPr/>
          </p:nvSpPr>
          <p:spPr bwMode="auto">
            <a:xfrm>
              <a:off x="476" y="1097"/>
              <a:ext cx="4808" cy="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43" name="Line 235"/>
            <p:cNvSpPr>
              <a:spLocks noChangeShapeType="1"/>
            </p:cNvSpPr>
            <p:nvPr/>
          </p:nvSpPr>
          <p:spPr bwMode="auto">
            <a:xfrm>
              <a:off x="476" y="1470"/>
              <a:ext cx="480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44" name="Line 236"/>
            <p:cNvSpPr>
              <a:spLocks noChangeShapeType="1"/>
            </p:cNvSpPr>
            <p:nvPr/>
          </p:nvSpPr>
          <p:spPr bwMode="auto">
            <a:xfrm>
              <a:off x="476" y="1833"/>
              <a:ext cx="480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45" name="Line 237"/>
            <p:cNvSpPr>
              <a:spLocks noChangeShapeType="1"/>
            </p:cNvSpPr>
            <p:nvPr/>
          </p:nvSpPr>
          <p:spPr bwMode="auto">
            <a:xfrm>
              <a:off x="476" y="2196"/>
              <a:ext cx="4808" cy="0"/>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46" name="Line 238"/>
            <p:cNvSpPr>
              <a:spLocks noChangeShapeType="1"/>
            </p:cNvSpPr>
            <p:nvPr/>
          </p:nvSpPr>
          <p:spPr bwMode="auto">
            <a:xfrm>
              <a:off x="476" y="2568"/>
              <a:ext cx="4808" cy="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47" name="Line 239"/>
            <p:cNvSpPr>
              <a:spLocks noChangeShapeType="1"/>
            </p:cNvSpPr>
            <p:nvPr/>
          </p:nvSpPr>
          <p:spPr bwMode="auto">
            <a:xfrm>
              <a:off x="476" y="1097"/>
              <a:ext cx="0" cy="37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48" name="Line 240"/>
            <p:cNvSpPr>
              <a:spLocks noChangeShapeType="1"/>
            </p:cNvSpPr>
            <p:nvPr/>
          </p:nvSpPr>
          <p:spPr bwMode="auto">
            <a:xfrm>
              <a:off x="1149" y="1097"/>
              <a:ext cx="0" cy="1471"/>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49" name="Line 241"/>
            <p:cNvSpPr>
              <a:spLocks noChangeShapeType="1"/>
            </p:cNvSpPr>
            <p:nvPr/>
          </p:nvSpPr>
          <p:spPr bwMode="auto">
            <a:xfrm>
              <a:off x="2965" y="1097"/>
              <a:ext cx="0" cy="1471"/>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50" name="Line 242"/>
            <p:cNvSpPr>
              <a:spLocks noChangeShapeType="1"/>
            </p:cNvSpPr>
            <p:nvPr/>
          </p:nvSpPr>
          <p:spPr bwMode="auto">
            <a:xfrm>
              <a:off x="3765" y="1097"/>
              <a:ext cx="0" cy="1471"/>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51" name="Line 243"/>
            <p:cNvSpPr>
              <a:spLocks noChangeShapeType="1"/>
            </p:cNvSpPr>
            <p:nvPr/>
          </p:nvSpPr>
          <p:spPr bwMode="auto">
            <a:xfrm>
              <a:off x="4628" y="1097"/>
              <a:ext cx="0" cy="1471"/>
            </a:xfrm>
            <a:prstGeom prst="line">
              <a:avLst/>
            </a:prstGeom>
            <a:noFill/>
            <a:ln w="127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52" name="Line 244"/>
            <p:cNvSpPr>
              <a:spLocks noChangeShapeType="1"/>
            </p:cNvSpPr>
            <p:nvPr/>
          </p:nvSpPr>
          <p:spPr bwMode="auto">
            <a:xfrm>
              <a:off x="5284" y="1097"/>
              <a:ext cx="0" cy="37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53" name="Line 245"/>
            <p:cNvSpPr>
              <a:spLocks noChangeShapeType="1"/>
            </p:cNvSpPr>
            <p:nvPr/>
          </p:nvSpPr>
          <p:spPr bwMode="auto">
            <a:xfrm>
              <a:off x="476" y="1470"/>
              <a:ext cx="0" cy="3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54" name="Line 246"/>
            <p:cNvSpPr>
              <a:spLocks noChangeShapeType="1"/>
            </p:cNvSpPr>
            <p:nvPr/>
          </p:nvSpPr>
          <p:spPr bwMode="auto">
            <a:xfrm>
              <a:off x="5284" y="1470"/>
              <a:ext cx="0" cy="3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55" name="Line 247"/>
            <p:cNvSpPr>
              <a:spLocks noChangeShapeType="1"/>
            </p:cNvSpPr>
            <p:nvPr/>
          </p:nvSpPr>
          <p:spPr bwMode="auto">
            <a:xfrm>
              <a:off x="476" y="1833"/>
              <a:ext cx="0" cy="3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56" name="Line 248"/>
            <p:cNvSpPr>
              <a:spLocks noChangeShapeType="1"/>
            </p:cNvSpPr>
            <p:nvPr/>
          </p:nvSpPr>
          <p:spPr bwMode="auto">
            <a:xfrm>
              <a:off x="5284" y="1833"/>
              <a:ext cx="0" cy="363"/>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57" name="Line 249"/>
            <p:cNvSpPr>
              <a:spLocks noChangeShapeType="1"/>
            </p:cNvSpPr>
            <p:nvPr/>
          </p:nvSpPr>
          <p:spPr bwMode="auto">
            <a:xfrm>
              <a:off x="476" y="2196"/>
              <a:ext cx="0" cy="37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58" name="Line 250"/>
            <p:cNvSpPr>
              <a:spLocks noChangeShapeType="1"/>
            </p:cNvSpPr>
            <p:nvPr/>
          </p:nvSpPr>
          <p:spPr bwMode="auto">
            <a:xfrm>
              <a:off x="5284" y="2196"/>
              <a:ext cx="0" cy="37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859" name="Text Box 251"/>
            <p:cNvSpPr txBox="1">
              <a:spLocks noChangeArrowheads="1"/>
            </p:cNvSpPr>
            <p:nvPr/>
          </p:nvSpPr>
          <p:spPr bwMode="auto">
            <a:xfrm>
              <a:off x="4059" y="863"/>
              <a:ext cx="1542" cy="23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幼圆" panose="02010509060101010101" pitchFamily="49" charset="-122"/>
                  <a:ea typeface="幼圆" panose="02010509060101010101" pitchFamily="49" charset="-122"/>
                </a:rPr>
                <a:t>单位：万元</a:t>
              </a:r>
              <a:endParaRPr lang="zh-CN" altLang="en-US" sz="2000">
                <a:solidFill>
                  <a:schemeClr val="tx1"/>
                </a:solidFill>
                <a:latin typeface="幼圆" panose="02010509060101010101" pitchFamily="49" charset="-122"/>
                <a:ea typeface="幼圆" panose="02010509060101010101" pitchFamily="49" charset="-122"/>
              </a:endParaRPr>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26164"/>
                                        </p:tgtEl>
                                        <p:attrNameLst>
                                          <p:attrName>style.visibility</p:attrName>
                                        </p:attrNameLst>
                                      </p:cBhvr>
                                      <p:to>
                                        <p:strVal val="visible"/>
                                      </p:to>
                                    </p:set>
                                    <p:anim calcmode="lin" valueType="num">
                                      <p:cBhvr additive="base">
                                        <p:cTn id="7" dur="500" fill="hold"/>
                                        <p:tgtEl>
                                          <p:spTgt spid="126164"/>
                                        </p:tgtEl>
                                        <p:attrNameLst>
                                          <p:attrName>ppt_x</p:attrName>
                                        </p:attrNameLst>
                                      </p:cBhvr>
                                      <p:tavLst>
                                        <p:tav tm="0">
                                          <p:val>
                                            <p:strVal val="#ppt_x"/>
                                          </p:val>
                                        </p:tav>
                                        <p:tav tm="100000">
                                          <p:val>
                                            <p:strVal val="#ppt_x"/>
                                          </p:val>
                                        </p:tav>
                                      </p:tavLst>
                                    </p:anim>
                                    <p:anim calcmode="lin" valueType="num">
                                      <p:cBhvr additive="base">
                                        <p:cTn id="8" dur="500" fill="hold"/>
                                        <p:tgtEl>
                                          <p:spTgt spid="12616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126165"/>
                                        </p:tgtEl>
                                        <p:attrNameLst>
                                          <p:attrName>style.visibility</p:attrName>
                                        </p:attrNameLst>
                                      </p:cBhvr>
                                      <p:to>
                                        <p:strVal val="visible"/>
                                      </p:to>
                                    </p:set>
                                    <p:animEffect transition="in" filter="slide(fromBottom)">
                                      <p:cBhvr>
                                        <p:cTn id="12" dur="500"/>
                                        <p:tgtEl>
                                          <p:spTgt spid="126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16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2069688-F8A5-9544-AFC5-250B31976D16}"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8195" name="Rectangle 2"/>
          <p:cNvSpPr>
            <a:spLocks noGrp="1" noChangeArrowheads="1"/>
          </p:cNvSpPr>
          <p:nvPr>
            <p:ph type="title"/>
          </p:nvPr>
        </p:nvSpPr>
        <p:spPr/>
        <p:txBody>
          <a:bodyPr/>
          <a:lstStyle/>
          <a:p>
            <a:pPr eaLnBrk="1" hangingPunct="1"/>
            <a:r>
              <a:rPr kumimoji="0" lang="zh-CN" altLang="en-US">
                <a:solidFill>
                  <a:srgbClr val="036D7B"/>
                </a:solidFill>
              </a:rPr>
              <a:t>技术方案类型</a:t>
            </a:r>
            <a:endParaRPr kumimoji="0" lang="zh-CN" altLang="en-US">
              <a:solidFill>
                <a:srgbClr val="036D7B"/>
              </a:solidFill>
            </a:endParaRPr>
          </a:p>
        </p:txBody>
      </p:sp>
      <p:sp>
        <p:nvSpPr>
          <p:cNvPr id="202855" name="Rectangle 103"/>
          <p:cNvSpPr>
            <a:spLocks noChangeArrowheads="1"/>
          </p:cNvSpPr>
          <p:nvPr/>
        </p:nvSpPr>
        <p:spPr bwMode="auto">
          <a:xfrm>
            <a:off x="627063" y="1403350"/>
            <a:ext cx="40322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000" b="1">
                <a:latin typeface="幼圆" panose="02010509060101010101" pitchFamily="49" charset="-122"/>
                <a:ea typeface="幼圆" panose="02010509060101010101" pitchFamily="49" charset="-122"/>
              </a:rPr>
              <a:t>1.</a:t>
            </a:r>
            <a:r>
              <a:rPr lang="zh-CN" altLang="en-US" sz="2000" b="1">
                <a:latin typeface="幼圆" panose="02010509060101010101" pitchFamily="49" charset="-122"/>
                <a:ea typeface="幼圆" panose="02010509060101010101" pitchFamily="49" charset="-122"/>
              </a:rPr>
              <a:t>独立方案</a:t>
            </a:r>
            <a:endParaRPr lang="zh-CN" altLang="en-US" sz="2000" b="1">
              <a:latin typeface="幼圆" panose="02010509060101010101" pitchFamily="49" charset="-122"/>
              <a:ea typeface="幼圆" panose="02010509060101010101" pitchFamily="49" charset="-122"/>
            </a:endParaRPr>
          </a:p>
        </p:txBody>
      </p:sp>
      <p:sp>
        <p:nvSpPr>
          <p:cNvPr id="202856" name="Text Box 104"/>
          <p:cNvSpPr txBox="1">
            <a:spLocks noChangeArrowheads="1"/>
          </p:cNvSpPr>
          <p:nvPr/>
        </p:nvSpPr>
        <p:spPr bwMode="auto">
          <a:xfrm>
            <a:off x="539750" y="1925638"/>
            <a:ext cx="8280400" cy="8636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tx1"/>
                </a:solidFill>
                <a:ea typeface="幼圆" panose="02010509060101010101" pitchFamily="49" charset="-122"/>
              </a:rPr>
              <a:t>独立方案是指比较时互不干扰、经济上互不相关的备选方案组，选择或放弃其中</a:t>
            </a:r>
            <a:endParaRPr lang="zh-CN" altLang="en-US" sz="1800" b="1">
              <a:solidFill>
                <a:schemeClr val="tx1"/>
              </a:solidFill>
              <a:ea typeface="幼圆" panose="02010509060101010101" pitchFamily="49" charset="-122"/>
            </a:endParaRPr>
          </a:p>
          <a:p>
            <a:pPr eaLnBrk="1" hangingPunct="1">
              <a:spcBef>
                <a:spcPct val="50000"/>
              </a:spcBef>
              <a:buClrTx/>
              <a:buSzTx/>
              <a:buFontTx/>
              <a:buNone/>
            </a:pPr>
            <a:r>
              <a:rPr lang="zh-CN" altLang="en-US" sz="1800" b="1">
                <a:solidFill>
                  <a:schemeClr val="tx1"/>
                </a:solidFill>
                <a:ea typeface="幼圆" panose="02010509060101010101" pitchFamily="49" charset="-122"/>
              </a:rPr>
              <a:t>某个方案，仅取决于该方案自身的经济性，并不影响对其他方案的选择。</a:t>
            </a:r>
            <a:endParaRPr lang="zh-CN" altLang="en-US" sz="1800" b="1">
              <a:solidFill>
                <a:schemeClr val="tx1"/>
              </a:solidFill>
              <a:ea typeface="幼圆" panose="02010509060101010101" pitchFamily="49" charset="-122"/>
            </a:endParaRPr>
          </a:p>
        </p:txBody>
      </p:sp>
      <p:sp>
        <p:nvSpPr>
          <p:cNvPr id="202857" name="Rectangle 105"/>
          <p:cNvSpPr>
            <a:spLocks noChangeArrowheads="1"/>
          </p:cNvSpPr>
          <p:nvPr/>
        </p:nvSpPr>
        <p:spPr bwMode="auto">
          <a:xfrm>
            <a:off x="611188" y="3021013"/>
            <a:ext cx="40322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000" b="1">
                <a:latin typeface="幼圆" panose="02010509060101010101" pitchFamily="49" charset="-122"/>
                <a:ea typeface="幼圆" panose="02010509060101010101" pitchFamily="49" charset="-122"/>
              </a:rPr>
              <a:t>2.</a:t>
            </a:r>
            <a:r>
              <a:rPr lang="zh-CN" altLang="en-US" sz="2000" b="1">
                <a:latin typeface="幼圆" panose="02010509060101010101" pitchFamily="49" charset="-122"/>
                <a:ea typeface="幼圆" panose="02010509060101010101" pitchFamily="49" charset="-122"/>
              </a:rPr>
              <a:t>互斥方案</a:t>
            </a:r>
            <a:endParaRPr lang="zh-CN" altLang="en-US" sz="2000" b="1">
              <a:latin typeface="幼圆" panose="02010509060101010101" pitchFamily="49" charset="-122"/>
              <a:ea typeface="幼圆" panose="02010509060101010101" pitchFamily="49" charset="-122"/>
            </a:endParaRPr>
          </a:p>
        </p:txBody>
      </p:sp>
      <p:sp>
        <p:nvSpPr>
          <p:cNvPr id="202858" name="Text Box 106"/>
          <p:cNvSpPr txBox="1">
            <a:spLocks noChangeArrowheads="1"/>
          </p:cNvSpPr>
          <p:nvPr/>
        </p:nvSpPr>
        <p:spPr bwMode="auto">
          <a:xfrm>
            <a:off x="539750" y="3524250"/>
            <a:ext cx="8280400" cy="8636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tx1"/>
                </a:solidFill>
                <a:ea typeface="幼圆" panose="02010509060101010101" pitchFamily="49" charset="-122"/>
              </a:rPr>
              <a:t>互斥方案是指在若干备选方案中，各个方案彼此是相互代替关系，具有排他性，</a:t>
            </a:r>
            <a:endParaRPr lang="zh-CN" altLang="en-US" sz="1800" b="1">
              <a:solidFill>
                <a:schemeClr val="tx1"/>
              </a:solidFill>
              <a:ea typeface="幼圆" panose="02010509060101010101" pitchFamily="49" charset="-122"/>
            </a:endParaRPr>
          </a:p>
          <a:p>
            <a:pPr eaLnBrk="1" hangingPunct="1">
              <a:spcBef>
                <a:spcPct val="50000"/>
              </a:spcBef>
              <a:buClrTx/>
              <a:buSzTx/>
              <a:buFontTx/>
              <a:buNone/>
            </a:pPr>
            <a:r>
              <a:rPr lang="zh-CN" altLang="en-US" sz="1800" b="1">
                <a:solidFill>
                  <a:schemeClr val="tx1"/>
                </a:solidFill>
                <a:ea typeface="幼圆" panose="02010509060101010101" pitchFamily="49" charset="-122"/>
              </a:rPr>
              <a:t>选择其中任何一个方案，则其他方案必然被排斥。</a:t>
            </a:r>
            <a:endParaRPr lang="zh-CN" altLang="en-US" sz="1800" b="1">
              <a:solidFill>
                <a:schemeClr val="tx1"/>
              </a:solidFill>
              <a:ea typeface="幼圆" panose="02010509060101010101" pitchFamily="49" charset="-122"/>
            </a:endParaRPr>
          </a:p>
        </p:txBody>
      </p:sp>
      <p:sp>
        <p:nvSpPr>
          <p:cNvPr id="202859" name="Rectangle 107"/>
          <p:cNvSpPr>
            <a:spLocks noChangeArrowheads="1"/>
          </p:cNvSpPr>
          <p:nvPr/>
        </p:nvSpPr>
        <p:spPr bwMode="auto">
          <a:xfrm>
            <a:off x="611188" y="4551363"/>
            <a:ext cx="40322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000" b="1">
                <a:latin typeface="幼圆" panose="02010509060101010101" pitchFamily="49" charset="-122"/>
                <a:ea typeface="幼圆" panose="02010509060101010101" pitchFamily="49" charset="-122"/>
              </a:rPr>
              <a:t>3.</a:t>
            </a:r>
            <a:r>
              <a:rPr lang="zh-CN" altLang="en-US" sz="2000" b="1">
                <a:latin typeface="幼圆" panose="02010509060101010101" pitchFamily="49" charset="-122"/>
                <a:ea typeface="幼圆" panose="02010509060101010101" pitchFamily="49" charset="-122"/>
              </a:rPr>
              <a:t>相关方案</a:t>
            </a:r>
            <a:endParaRPr lang="zh-CN" altLang="en-US" sz="2000" b="1">
              <a:latin typeface="幼圆" panose="02010509060101010101" pitchFamily="49" charset="-122"/>
              <a:ea typeface="幼圆" panose="02010509060101010101" pitchFamily="49" charset="-122"/>
            </a:endParaRPr>
          </a:p>
        </p:txBody>
      </p:sp>
      <p:sp>
        <p:nvSpPr>
          <p:cNvPr id="202860" name="Text Box 108"/>
          <p:cNvSpPr txBox="1">
            <a:spLocks noChangeArrowheads="1"/>
          </p:cNvSpPr>
          <p:nvPr/>
        </p:nvSpPr>
        <p:spPr bwMode="auto">
          <a:xfrm>
            <a:off x="541338" y="5130800"/>
            <a:ext cx="8280400" cy="863600"/>
          </a:xfrm>
          <a:prstGeom prst="rect">
            <a:avLst/>
          </a:prstGeom>
          <a:solidFill>
            <a:srgbClr val="CCE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1800" b="1">
                <a:solidFill>
                  <a:schemeClr val="tx1"/>
                </a:solidFill>
                <a:ea typeface="幼圆" panose="02010509060101010101" pitchFamily="49" charset="-122"/>
              </a:rPr>
              <a:t>相关方案是指在多个方案之间，如果接受（或拒绝）某一方案，会显著改变其他</a:t>
            </a:r>
            <a:endParaRPr lang="zh-CN" altLang="en-US" sz="1800" b="1">
              <a:solidFill>
                <a:schemeClr val="tx1"/>
              </a:solidFill>
              <a:ea typeface="幼圆" panose="02010509060101010101" pitchFamily="49" charset="-122"/>
            </a:endParaRPr>
          </a:p>
          <a:p>
            <a:pPr eaLnBrk="1" hangingPunct="1">
              <a:spcBef>
                <a:spcPct val="50000"/>
              </a:spcBef>
              <a:buClrTx/>
              <a:buSzTx/>
              <a:buFontTx/>
              <a:buNone/>
            </a:pPr>
            <a:r>
              <a:rPr lang="zh-CN" altLang="en-US" sz="1800" b="1">
                <a:solidFill>
                  <a:schemeClr val="tx1"/>
                </a:solidFill>
                <a:ea typeface="幼圆" panose="02010509060101010101" pitchFamily="49" charset="-122"/>
              </a:rPr>
              <a:t>方案的现金流量，或接受（或拒绝）某一方案会影响对其他方案的接受（或拒绝）</a:t>
            </a:r>
            <a:endParaRPr lang="zh-CN" altLang="en-US" sz="1800" b="1">
              <a:solidFill>
                <a:schemeClr val="tx1"/>
              </a:solidFill>
              <a:ea typeface="幼圆" panose="02010509060101010101"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02855"/>
                                        </p:tgtEl>
                                        <p:attrNameLst>
                                          <p:attrName>style.visibility</p:attrName>
                                        </p:attrNameLst>
                                      </p:cBhvr>
                                      <p:to>
                                        <p:strVal val="visible"/>
                                      </p:to>
                                    </p:set>
                                    <p:animEffect transition="in" filter="slide(fromLeft)">
                                      <p:cBhvr>
                                        <p:cTn id="7" dur="1000"/>
                                        <p:tgtEl>
                                          <p:spTgt spid="20285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02856"/>
                                        </p:tgtEl>
                                        <p:attrNameLst>
                                          <p:attrName>style.visibility</p:attrName>
                                        </p:attrNameLst>
                                      </p:cBhvr>
                                      <p:to>
                                        <p:strVal val="visible"/>
                                      </p:to>
                                    </p:set>
                                    <p:animEffect transition="in" filter="slide(fromBottom)">
                                      <p:cBhvr>
                                        <p:cTn id="12" dur="500"/>
                                        <p:tgtEl>
                                          <p:spTgt spid="202856"/>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202857"/>
                                        </p:tgtEl>
                                        <p:attrNameLst>
                                          <p:attrName>style.visibility</p:attrName>
                                        </p:attrNameLst>
                                      </p:cBhvr>
                                      <p:to>
                                        <p:strVal val="visible"/>
                                      </p:to>
                                    </p:set>
                                    <p:animEffect transition="in" filter="slide(fromLeft)">
                                      <p:cBhvr>
                                        <p:cTn id="17" dur="1000"/>
                                        <p:tgtEl>
                                          <p:spTgt spid="20285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202858"/>
                                        </p:tgtEl>
                                        <p:attrNameLst>
                                          <p:attrName>style.visibility</p:attrName>
                                        </p:attrNameLst>
                                      </p:cBhvr>
                                      <p:to>
                                        <p:strVal val="visible"/>
                                      </p:to>
                                    </p:set>
                                    <p:animEffect transition="in" filter="slide(fromBottom)">
                                      <p:cBhvr>
                                        <p:cTn id="22" dur="500"/>
                                        <p:tgtEl>
                                          <p:spTgt spid="20285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202859"/>
                                        </p:tgtEl>
                                        <p:attrNameLst>
                                          <p:attrName>style.visibility</p:attrName>
                                        </p:attrNameLst>
                                      </p:cBhvr>
                                      <p:to>
                                        <p:strVal val="visible"/>
                                      </p:to>
                                    </p:set>
                                    <p:animEffect transition="in" filter="slide(fromLeft)">
                                      <p:cBhvr>
                                        <p:cTn id="27" dur="1000"/>
                                        <p:tgtEl>
                                          <p:spTgt spid="202859"/>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202860"/>
                                        </p:tgtEl>
                                        <p:attrNameLst>
                                          <p:attrName>style.visibility</p:attrName>
                                        </p:attrNameLst>
                                      </p:cBhvr>
                                      <p:to>
                                        <p:strVal val="visible"/>
                                      </p:to>
                                    </p:set>
                                    <p:animEffect transition="in" filter="slide(fromBottom)">
                                      <p:cBhvr>
                                        <p:cTn id="32" dur="500"/>
                                        <p:tgtEl>
                                          <p:spTgt spid="202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55" grpId="0"/>
      <p:bldP spid="202856" grpId="0" animBg="1"/>
      <p:bldP spid="202857" grpId="0"/>
      <p:bldP spid="202858" grpId="0" animBg="1"/>
      <p:bldP spid="202859" grpId="0"/>
      <p:bldP spid="20286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BD3193C-1079-E546-ABF4-84817FE01243}"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35843" name="Rectangle 2"/>
          <p:cNvSpPr>
            <a:spLocks noGrp="1" noChangeArrowheads="1"/>
          </p:cNvSpPr>
          <p:nvPr>
            <p:ph type="title"/>
          </p:nvPr>
        </p:nvSpPr>
        <p:spPr/>
        <p:txBody>
          <a:bodyPr/>
          <a:lstStyle/>
          <a:p>
            <a:pPr eaLnBrk="1" hangingPunct="1"/>
            <a:r>
              <a:rPr kumimoji="0" lang="zh-CN" altLang="en-US" b="1">
                <a:solidFill>
                  <a:srgbClr val="036D7B"/>
                </a:solidFill>
              </a:rPr>
              <a:t>独立方案经济评价</a:t>
            </a:r>
            <a:endParaRPr kumimoji="0" lang="zh-CN" altLang="en-US" b="1">
              <a:solidFill>
                <a:srgbClr val="036D7B"/>
              </a:solidFill>
            </a:endParaRPr>
          </a:p>
        </p:txBody>
      </p:sp>
      <p:pic>
        <p:nvPicPr>
          <p:cNvPr id="35844" name="Picture 101" descr="j0229385"/>
          <p:cNvPicPr>
            <a:picLocks noChangeAspect="1" noChangeArrowheads="1"/>
          </p:cNvPicPr>
          <p:nvPr/>
        </p:nvPicPr>
        <p:blipFill>
          <a:blip r:embed="rId1">
            <a:lum bright="6000" contrast="6000"/>
            <a:extLst>
              <a:ext uri="{28A0092B-C50C-407E-A947-70E740481C1C}">
                <a14:useLocalDpi xmlns:a14="http://schemas.microsoft.com/office/drawing/2010/main" val="0"/>
              </a:ext>
            </a:extLst>
          </a:blip>
          <a:srcRect/>
          <a:stretch>
            <a:fillRect/>
          </a:stretch>
        </p:blipFill>
        <p:spPr bwMode="auto">
          <a:xfrm>
            <a:off x="539750" y="2224088"/>
            <a:ext cx="82804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7078" name="Rectangle 102"/>
          <p:cNvSpPr>
            <a:spLocks noChangeArrowheads="1"/>
          </p:cNvSpPr>
          <p:nvPr/>
        </p:nvSpPr>
        <p:spPr bwMode="auto">
          <a:xfrm>
            <a:off x="969963" y="1449388"/>
            <a:ext cx="3124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lang="zh-CN" altLang="en-US" sz="2000" b="1">
                <a:solidFill>
                  <a:schemeClr val="tx1"/>
                </a:solidFill>
                <a:latin typeface="幼圆" panose="02010509060101010101" pitchFamily="49" charset="-122"/>
                <a:ea typeface="幼圆" panose="02010509060101010101" pitchFamily="49" charset="-122"/>
              </a:rPr>
              <a:t>解： ①用净现值法判别：</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127082" name="Text Box 106"/>
          <p:cNvSpPr txBox="1">
            <a:spLocks noChangeArrowheads="1"/>
          </p:cNvSpPr>
          <p:nvPr/>
        </p:nvSpPr>
        <p:spPr bwMode="auto">
          <a:xfrm>
            <a:off x="1055688" y="5382418"/>
            <a:ext cx="6076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lang="zh-CN" altLang="en-US" sz="2000" b="1" dirty="0">
                <a:solidFill>
                  <a:schemeClr val="tx1"/>
                </a:solidFill>
                <a:latin typeface="幼圆" panose="02010509060101010101" pitchFamily="49" charset="-122"/>
                <a:ea typeface="幼圆" panose="02010509060101010101" pitchFamily="49" charset="-122"/>
              </a:rPr>
              <a:t>由于</a:t>
            </a:r>
            <a:r>
              <a:rPr lang="en-US" altLang="zh-CN" sz="2000" b="1" dirty="0">
                <a:solidFill>
                  <a:schemeClr val="tx1"/>
                </a:solidFill>
                <a:latin typeface="幼圆" panose="02010509060101010101" pitchFamily="49" charset="-122"/>
                <a:ea typeface="幼圆" panose="02010509060101010101" pitchFamily="49" charset="-122"/>
              </a:rPr>
              <a:t>NPVA&gt;0</a:t>
            </a:r>
            <a:r>
              <a:rPr lang="zh-CN" altLang="en-US" sz="2000" b="1" dirty="0">
                <a:solidFill>
                  <a:schemeClr val="tx1"/>
                </a:solidFill>
                <a:latin typeface="幼圆" panose="02010509060101010101" pitchFamily="49" charset="-122"/>
                <a:ea typeface="幼圆" panose="02010509060101010101" pitchFamily="49" charset="-122"/>
              </a:rPr>
              <a:t>，</a:t>
            </a:r>
            <a:r>
              <a:rPr lang="en-US" altLang="zh-CN" sz="2000" b="1" dirty="0">
                <a:solidFill>
                  <a:schemeClr val="tx1"/>
                </a:solidFill>
                <a:latin typeface="幼圆" panose="02010509060101010101" pitchFamily="49" charset="-122"/>
                <a:ea typeface="幼圆" panose="02010509060101010101" pitchFamily="49" charset="-122"/>
              </a:rPr>
              <a:t>NPVB&gt;0</a:t>
            </a:r>
            <a:r>
              <a:rPr lang="zh-CN" altLang="en-US" sz="2000" b="1" dirty="0">
                <a:solidFill>
                  <a:schemeClr val="tx1"/>
                </a:solidFill>
                <a:latin typeface="幼圆" panose="02010509060101010101" pitchFamily="49" charset="-122"/>
                <a:ea typeface="幼圆" panose="02010509060101010101" pitchFamily="49" charset="-122"/>
              </a:rPr>
              <a:t>，</a:t>
            </a:r>
            <a:r>
              <a:rPr lang="en-US" altLang="zh-CN" sz="2000" b="1" dirty="0">
                <a:solidFill>
                  <a:schemeClr val="tx1"/>
                </a:solidFill>
                <a:latin typeface="幼圆" panose="02010509060101010101" pitchFamily="49" charset="-122"/>
                <a:ea typeface="幼圆" panose="02010509060101010101" pitchFamily="49" charset="-122"/>
              </a:rPr>
              <a:t>NPVC&gt;0</a:t>
            </a:r>
            <a:r>
              <a:rPr lang="zh-CN" altLang="en-US" sz="2000" b="1" dirty="0">
                <a:solidFill>
                  <a:schemeClr val="tx1"/>
                </a:solidFill>
                <a:latin typeface="幼圆" panose="02010509060101010101" pitchFamily="49" charset="-122"/>
                <a:ea typeface="幼圆" panose="02010509060101010101" pitchFamily="49" charset="-122"/>
              </a:rPr>
              <a:t>，故三个方案均可行。</a:t>
            </a:r>
            <a:endParaRPr lang="zh-CN" altLang="en-US" sz="2000" b="1" dirty="0">
              <a:solidFill>
                <a:schemeClr val="tx1"/>
              </a:solidFill>
              <a:latin typeface="幼圆" panose="02010509060101010101" pitchFamily="49" charset="-122"/>
              <a:ea typeface="幼圆" panose="02010509060101010101" pitchFamily="49" charset="-122"/>
            </a:endParaRPr>
          </a:p>
        </p:txBody>
      </p:sp>
      <mc:AlternateContent xmlns:mc="http://schemas.openxmlformats.org/markup-compatibility/2006">
        <mc:Choice xmlns:a14="http://schemas.microsoft.com/office/drawing/2010/main" Requires="a14">
          <p:sp>
            <p:nvSpPr>
              <p:cNvPr id="2" name="文本框 1"/>
              <p:cNvSpPr txBox="1"/>
              <p:nvPr/>
            </p:nvSpPr>
            <p:spPr>
              <a:xfrm>
                <a:off x="711277" y="2426569"/>
                <a:ext cx="7326108" cy="33855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2200" i="1" smtClean="0">
                              <a:latin typeface="Cambria Math" panose="02040503050406030204" pitchFamily="18" charset="0"/>
                            </a:rPr>
                          </m:ctrlPr>
                        </m:sSubPr>
                        <m:e>
                          <m:r>
                            <a:rPr kumimoji="1" lang="en-US" altLang="zh-CN" sz="2200" b="0" i="1" smtClean="0">
                              <a:latin typeface="Cambria Math" panose="02040503050406030204" pitchFamily="18" charset="0"/>
                            </a:rPr>
                            <m:t>𝑁𝑃𝑉</m:t>
                          </m:r>
                        </m:e>
                        <m:sub>
                          <m:r>
                            <a:rPr kumimoji="1" lang="en-US" altLang="zh-CN" sz="2200" b="0" i="1" smtClean="0">
                              <a:latin typeface="Cambria Math" panose="02040503050406030204" pitchFamily="18" charset="0"/>
                            </a:rPr>
                            <m:t>𝐴</m:t>
                          </m:r>
                        </m:sub>
                      </m:sSub>
                      <m:r>
                        <a:rPr kumimoji="1" lang="en-US" altLang="zh-CN" sz="2200" dirty="0">
                          <a:latin typeface="Cambria Math" panose="02040503050406030204" pitchFamily="18" charset="0"/>
                          <a:ea typeface="Cambria Math" panose="02040503050406030204" pitchFamily="18" charset="0"/>
                        </a:rPr>
                        <m:t>=</m:t>
                      </m:r>
                      <m:r>
                        <a:rPr kumimoji="1" lang="en-US" altLang="zh-CN" sz="2200" b="0" i="0" dirty="0" smtClean="0">
                          <a:latin typeface="Cambria Math" panose="02040503050406030204" pitchFamily="18" charset="0"/>
                          <a:ea typeface="Cambria Math" panose="02040503050406030204" pitchFamily="18" charset="0"/>
                        </a:rPr>
                        <m:t>−</m:t>
                      </m:r>
                      <m:r>
                        <a:rPr kumimoji="1" lang="en-US" altLang="zh-CN" sz="2200" b="0" i="0" dirty="0" smtClean="0">
                          <a:latin typeface="Cambria Math" panose="02040503050406030204" pitchFamily="18" charset="0"/>
                          <a:ea typeface="Cambria Math" panose="02040503050406030204" pitchFamily="18" charset="0"/>
                        </a:rPr>
                        <m:t>5000</m:t>
                      </m:r>
                      <m:r>
                        <a:rPr kumimoji="1" lang="en-US" altLang="zh-CN" sz="2200" b="0" i="0" dirty="0" smtClean="0">
                          <a:latin typeface="Cambria Math" panose="02040503050406030204" pitchFamily="18" charset="0"/>
                          <a:ea typeface="Cambria Math" panose="02040503050406030204" pitchFamily="18" charset="0"/>
                        </a:rPr>
                        <m:t>+</m:t>
                      </m:r>
                      <m:d>
                        <m:dPr>
                          <m:ctrlPr>
                            <a:rPr kumimoji="1" lang="en-US" altLang="zh-CN" sz="2200" b="0" i="1" dirty="0" smtClean="0">
                              <a:latin typeface="Cambria Math" panose="02040503050406030204" pitchFamily="18" charset="0"/>
                              <a:ea typeface="Cambria Math" panose="02040503050406030204" pitchFamily="18" charset="0"/>
                            </a:rPr>
                          </m:ctrlPr>
                        </m:dPr>
                        <m:e>
                          <m:r>
                            <a:rPr kumimoji="1" lang="en-US" altLang="zh-CN" sz="2200" b="0" i="1" dirty="0" smtClean="0">
                              <a:latin typeface="Cambria Math" panose="02040503050406030204" pitchFamily="18" charset="0"/>
                              <a:ea typeface="Cambria Math" panose="02040503050406030204" pitchFamily="18" charset="0"/>
                            </a:rPr>
                            <m:t>2400</m:t>
                          </m:r>
                          <m:r>
                            <a:rPr kumimoji="1" lang="en-US" altLang="zh-CN" sz="2200" b="0" i="1" dirty="0" smtClean="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1000</m:t>
                          </m:r>
                        </m:e>
                      </m:d>
                      <m:d>
                        <m:dPr>
                          <m:ctrlPr>
                            <a:rPr kumimoji="1" lang="en-US" altLang="zh-CN" sz="2200" b="0" i="1" dirty="0" smtClean="0">
                              <a:latin typeface="Cambria Math" panose="02040503050406030204" pitchFamily="18" charset="0"/>
                              <a:ea typeface="Cambria Math" panose="02040503050406030204" pitchFamily="18" charset="0"/>
                            </a:rPr>
                          </m:ctrlPr>
                        </m:dPr>
                        <m:e>
                          <m:f>
                            <m:fPr>
                              <m:type m:val="lin"/>
                              <m:ctrlPr>
                                <a:rPr kumimoji="1" lang="en-US" altLang="zh-CN" sz="2200" b="0" i="1" dirty="0" smtClean="0">
                                  <a:latin typeface="Cambria Math" panose="02040503050406030204" pitchFamily="18" charset="0"/>
                                  <a:ea typeface="Cambria Math" panose="02040503050406030204" pitchFamily="18" charset="0"/>
                                </a:rPr>
                              </m:ctrlPr>
                            </m:fPr>
                            <m:num>
                              <m:r>
                                <a:rPr kumimoji="1" lang="en-US" altLang="zh-CN" sz="2200" b="0" i="1" dirty="0" smtClean="0">
                                  <a:latin typeface="Cambria Math" panose="02040503050406030204" pitchFamily="18" charset="0"/>
                                  <a:ea typeface="Cambria Math" panose="02040503050406030204" pitchFamily="18" charset="0"/>
                                </a:rPr>
                                <m:t>𝑃</m:t>
                              </m:r>
                            </m:num>
                            <m:den>
                              <m:r>
                                <a:rPr kumimoji="1" lang="en-US" altLang="zh-CN" sz="2200" b="0" i="1" dirty="0" smtClean="0">
                                  <a:latin typeface="Cambria Math" panose="02040503050406030204" pitchFamily="18" charset="0"/>
                                  <a:ea typeface="Cambria Math" panose="02040503050406030204" pitchFamily="18" charset="0"/>
                                </a:rPr>
                                <m:t>𝐴</m:t>
                              </m:r>
                              <m:r>
                                <a:rPr kumimoji="1" lang="en-US" altLang="zh-CN" sz="2200" b="0" i="1" dirty="0" smtClean="0">
                                  <a:latin typeface="Cambria Math" panose="02040503050406030204" pitchFamily="18" charset="0"/>
                                  <a:ea typeface="Cambria Math" panose="02040503050406030204" pitchFamily="18" charset="0"/>
                                </a:rPr>
                                <m:t>, </m:t>
                              </m:r>
                              <m:r>
                                <a:rPr kumimoji="1" lang="en-US" altLang="zh-CN" sz="2200" b="0" i="1" dirty="0" smtClean="0">
                                  <a:latin typeface="Cambria Math" panose="02040503050406030204" pitchFamily="18" charset="0"/>
                                  <a:ea typeface="Cambria Math" panose="02040503050406030204" pitchFamily="18" charset="0"/>
                                </a:rPr>
                                <m:t>15</m:t>
                              </m:r>
                              <m:r>
                                <a:rPr kumimoji="1" lang="en-US" altLang="zh-CN" sz="2200" b="0" i="1" dirty="0" smtClean="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10</m:t>
                              </m:r>
                            </m:den>
                          </m:f>
                        </m:e>
                      </m:d>
                      <m:r>
                        <a:rPr kumimoji="1" lang="en-US" altLang="zh-CN" sz="2200" b="0" i="1" dirty="0" smtClean="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2026</m:t>
                      </m:r>
                      <m:r>
                        <a:rPr kumimoji="1" lang="en-US" altLang="zh-CN" sz="2200" b="0" i="1" dirty="0" smtClean="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32</m:t>
                      </m:r>
                    </m:oMath>
                  </m:oMathPara>
                </a14:m>
                <a:endParaRPr kumimoji="1" lang="zh-CN" altLang="en-US" sz="2200" dirty="0"/>
              </a:p>
            </p:txBody>
          </p:sp>
        </mc:Choice>
        <mc:Fallback>
          <p:sp>
            <p:nvSpPr>
              <p:cNvPr id="2" name="文本框 1"/>
              <p:cNvSpPr txBox="1">
                <a:spLocks noRot="1" noChangeAspect="1" noMove="1" noResize="1" noEditPoints="1" noAdjustHandles="1" noChangeArrowheads="1" noChangeShapeType="1" noTextEdit="1"/>
              </p:cNvSpPr>
              <p:nvPr/>
            </p:nvSpPr>
            <p:spPr>
              <a:xfrm>
                <a:off x="711277" y="2426569"/>
                <a:ext cx="7326108" cy="338554"/>
              </a:xfrm>
              <a:prstGeom prst="rect">
                <a:avLst/>
              </a:prstGeom>
              <a:blipFill rotWithShape="1">
                <a:blip r:embed="rId2"/>
                <a:stretch>
                  <a:fillRect l="-1" t="-69" r="3" b="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p:cNvSpPr txBox="1"/>
              <p:nvPr/>
            </p:nvSpPr>
            <p:spPr>
              <a:xfrm>
                <a:off x="539750" y="3306158"/>
                <a:ext cx="7497635" cy="33855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2200" i="1" smtClean="0">
                              <a:latin typeface="Cambria Math" panose="02040503050406030204" pitchFamily="18" charset="0"/>
                            </a:rPr>
                          </m:ctrlPr>
                        </m:sSubPr>
                        <m:e>
                          <m:r>
                            <a:rPr kumimoji="1" lang="en-US" altLang="zh-CN" sz="2200" b="0" i="1" smtClean="0">
                              <a:latin typeface="Cambria Math" panose="02040503050406030204" pitchFamily="18" charset="0"/>
                            </a:rPr>
                            <m:t>𝑁𝑃𝑉</m:t>
                          </m:r>
                        </m:e>
                        <m:sub>
                          <m:r>
                            <a:rPr kumimoji="1" lang="en-US" altLang="zh-CN" sz="2200" b="0" i="1" smtClean="0">
                              <a:latin typeface="Cambria Math" panose="02040503050406030204" pitchFamily="18" charset="0"/>
                            </a:rPr>
                            <m:t>𝐵</m:t>
                          </m:r>
                        </m:sub>
                      </m:sSub>
                      <m:r>
                        <a:rPr kumimoji="1" lang="en-US" altLang="zh-CN" sz="2200" dirty="0">
                          <a:latin typeface="Cambria Math" panose="02040503050406030204" pitchFamily="18" charset="0"/>
                          <a:ea typeface="Cambria Math" panose="02040503050406030204" pitchFamily="18" charset="0"/>
                        </a:rPr>
                        <m:t>=</m:t>
                      </m:r>
                      <m:r>
                        <a:rPr kumimoji="1" lang="en-US" altLang="zh-CN" sz="2200" b="0" i="0" dirty="0" smtClean="0">
                          <a:latin typeface="Cambria Math" panose="02040503050406030204" pitchFamily="18" charset="0"/>
                          <a:ea typeface="Cambria Math" panose="02040503050406030204" pitchFamily="18" charset="0"/>
                        </a:rPr>
                        <m:t>−</m:t>
                      </m:r>
                      <m:r>
                        <a:rPr kumimoji="1" lang="en-US" altLang="zh-CN" sz="2200" b="0" i="0" dirty="0" smtClean="0">
                          <a:latin typeface="Cambria Math" panose="02040503050406030204" pitchFamily="18" charset="0"/>
                          <a:ea typeface="Cambria Math" panose="02040503050406030204" pitchFamily="18" charset="0"/>
                        </a:rPr>
                        <m:t>8000</m:t>
                      </m:r>
                      <m:r>
                        <a:rPr kumimoji="1" lang="en-US" altLang="zh-CN" sz="2200" b="0" i="0" dirty="0" smtClean="0">
                          <a:latin typeface="Cambria Math" panose="02040503050406030204" pitchFamily="18" charset="0"/>
                          <a:ea typeface="Cambria Math" panose="02040503050406030204" pitchFamily="18" charset="0"/>
                        </a:rPr>
                        <m:t>+</m:t>
                      </m:r>
                      <m:d>
                        <m:dPr>
                          <m:ctrlPr>
                            <a:rPr kumimoji="1" lang="en-US" altLang="zh-CN" sz="2200" b="0" i="1" dirty="0" smtClean="0">
                              <a:latin typeface="Cambria Math" panose="02040503050406030204" pitchFamily="18" charset="0"/>
                              <a:ea typeface="Cambria Math" panose="02040503050406030204" pitchFamily="18" charset="0"/>
                            </a:rPr>
                          </m:ctrlPr>
                        </m:dPr>
                        <m:e>
                          <m:r>
                            <a:rPr kumimoji="1" lang="en-US" altLang="zh-CN" sz="2200" b="0" i="1" dirty="0" smtClean="0">
                              <a:latin typeface="Cambria Math" panose="02040503050406030204" pitchFamily="18" charset="0"/>
                              <a:ea typeface="Cambria Math" panose="02040503050406030204" pitchFamily="18" charset="0"/>
                            </a:rPr>
                            <m:t>3100</m:t>
                          </m:r>
                          <m:r>
                            <a:rPr kumimoji="1" lang="en-US" altLang="zh-CN" sz="2200" b="0" i="1" dirty="0" smtClean="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1200</m:t>
                          </m:r>
                        </m:e>
                      </m:d>
                      <m:d>
                        <m:dPr>
                          <m:ctrlPr>
                            <a:rPr kumimoji="1" lang="en-US" altLang="zh-CN" sz="2200" b="0" i="1" dirty="0" smtClean="0">
                              <a:latin typeface="Cambria Math" panose="02040503050406030204" pitchFamily="18" charset="0"/>
                              <a:ea typeface="Cambria Math" panose="02040503050406030204" pitchFamily="18" charset="0"/>
                            </a:rPr>
                          </m:ctrlPr>
                        </m:dPr>
                        <m:e>
                          <m:f>
                            <m:fPr>
                              <m:type m:val="lin"/>
                              <m:ctrlPr>
                                <a:rPr kumimoji="1" lang="en-US" altLang="zh-CN" sz="2200" b="0" i="1" dirty="0" smtClean="0">
                                  <a:latin typeface="Cambria Math" panose="02040503050406030204" pitchFamily="18" charset="0"/>
                                  <a:ea typeface="Cambria Math" panose="02040503050406030204" pitchFamily="18" charset="0"/>
                                </a:rPr>
                              </m:ctrlPr>
                            </m:fPr>
                            <m:num>
                              <m:r>
                                <a:rPr kumimoji="1" lang="en-US" altLang="zh-CN" sz="2200" b="0" i="1" dirty="0" smtClean="0">
                                  <a:latin typeface="Cambria Math" panose="02040503050406030204" pitchFamily="18" charset="0"/>
                                  <a:ea typeface="Cambria Math" panose="02040503050406030204" pitchFamily="18" charset="0"/>
                                </a:rPr>
                                <m:t>𝑃</m:t>
                              </m:r>
                            </m:num>
                            <m:den>
                              <m:r>
                                <a:rPr kumimoji="1" lang="en-US" altLang="zh-CN" sz="2200" b="0" i="1" dirty="0" smtClean="0">
                                  <a:latin typeface="Cambria Math" panose="02040503050406030204" pitchFamily="18" charset="0"/>
                                  <a:ea typeface="Cambria Math" panose="02040503050406030204" pitchFamily="18" charset="0"/>
                                </a:rPr>
                                <m:t>𝐴</m:t>
                              </m:r>
                              <m:r>
                                <a:rPr kumimoji="1" lang="en-US" altLang="zh-CN" sz="2200" b="0" i="1" dirty="0" smtClean="0">
                                  <a:latin typeface="Cambria Math" panose="02040503050406030204" pitchFamily="18" charset="0"/>
                                  <a:ea typeface="Cambria Math" panose="02040503050406030204" pitchFamily="18" charset="0"/>
                                </a:rPr>
                                <m:t>, </m:t>
                              </m:r>
                              <m:r>
                                <a:rPr kumimoji="1" lang="en-US" altLang="zh-CN" sz="2200" b="0" i="1" dirty="0" smtClean="0">
                                  <a:latin typeface="Cambria Math" panose="02040503050406030204" pitchFamily="18" charset="0"/>
                                  <a:ea typeface="Cambria Math" panose="02040503050406030204" pitchFamily="18" charset="0"/>
                                </a:rPr>
                                <m:t>15</m:t>
                              </m:r>
                              <m:r>
                                <a:rPr kumimoji="1" lang="en-US" altLang="zh-CN" sz="2200" b="0" i="1" dirty="0" smtClean="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10</m:t>
                              </m:r>
                            </m:den>
                          </m:f>
                        </m:e>
                      </m:d>
                      <m:r>
                        <a:rPr kumimoji="1" lang="en-US" altLang="zh-CN" sz="2200" b="0" i="1" dirty="0" smtClean="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1535</m:t>
                      </m:r>
                      <m:r>
                        <a:rPr kumimoji="1" lang="en-US" altLang="zh-CN" sz="2200" b="0" i="1" dirty="0" smtClean="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72</m:t>
                      </m:r>
                    </m:oMath>
                  </m:oMathPara>
                </a14:m>
                <a:endParaRPr kumimoji="1" lang="zh-CN" altLang="en-US" sz="2200" dirty="0"/>
              </a:p>
            </p:txBody>
          </p:sp>
        </mc:Choice>
        <mc:Fallback>
          <p:sp>
            <p:nvSpPr>
              <p:cNvPr id="3" name="文本框 2"/>
              <p:cNvSpPr txBox="1">
                <a:spLocks noRot="1" noChangeAspect="1" noMove="1" noResize="1" noEditPoints="1" noAdjustHandles="1" noChangeArrowheads="1" noChangeShapeType="1" noTextEdit="1"/>
              </p:cNvSpPr>
              <p:nvPr/>
            </p:nvSpPr>
            <p:spPr>
              <a:xfrm>
                <a:off x="539750" y="3306158"/>
                <a:ext cx="7497635" cy="338554"/>
              </a:xfrm>
              <a:prstGeom prst="rect">
                <a:avLst/>
              </a:prstGeom>
              <a:blipFill rotWithShape="1">
                <a:blip r:embed="rId3"/>
                <a:stretch>
                  <a:fillRect t="-103" r="3" b="1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576591" y="4185747"/>
                <a:ext cx="7092590" cy="33855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2200" i="1" smtClean="0">
                              <a:latin typeface="Cambria Math" panose="02040503050406030204" pitchFamily="18" charset="0"/>
                            </a:rPr>
                          </m:ctrlPr>
                        </m:sSubPr>
                        <m:e>
                          <m:r>
                            <a:rPr kumimoji="1" lang="en-US" altLang="zh-CN" sz="2200" b="0" i="1" smtClean="0">
                              <a:latin typeface="Cambria Math" panose="02040503050406030204" pitchFamily="18" charset="0"/>
                            </a:rPr>
                            <m:t>𝑁𝑃𝑉</m:t>
                          </m:r>
                        </m:e>
                        <m:sub>
                          <m:r>
                            <a:rPr kumimoji="1" lang="en-US" altLang="zh-CN" sz="2200" b="0" i="1" smtClean="0">
                              <a:latin typeface="Cambria Math" panose="02040503050406030204" pitchFamily="18" charset="0"/>
                            </a:rPr>
                            <m:t>𝐶</m:t>
                          </m:r>
                        </m:sub>
                      </m:sSub>
                      <m:r>
                        <a:rPr kumimoji="1" lang="en-US" altLang="zh-CN" sz="2200" dirty="0">
                          <a:latin typeface="Cambria Math" panose="02040503050406030204" pitchFamily="18" charset="0"/>
                          <a:ea typeface="Cambria Math" panose="02040503050406030204" pitchFamily="18" charset="0"/>
                        </a:rPr>
                        <m:t>=</m:t>
                      </m:r>
                      <m:r>
                        <a:rPr kumimoji="1" lang="en-US" altLang="zh-CN" sz="2200" b="0" i="0" dirty="0" smtClean="0">
                          <a:latin typeface="Cambria Math" panose="02040503050406030204" pitchFamily="18" charset="0"/>
                          <a:ea typeface="Cambria Math" panose="02040503050406030204" pitchFamily="18" charset="0"/>
                        </a:rPr>
                        <m:t>−</m:t>
                      </m:r>
                      <m:r>
                        <a:rPr kumimoji="1" lang="en-US" altLang="zh-CN" sz="2200" b="0" i="0" dirty="0" smtClean="0">
                          <a:latin typeface="Cambria Math" panose="02040503050406030204" pitchFamily="18" charset="0"/>
                          <a:ea typeface="Cambria Math" panose="02040503050406030204" pitchFamily="18" charset="0"/>
                        </a:rPr>
                        <m:t>10000</m:t>
                      </m:r>
                      <m:r>
                        <a:rPr kumimoji="1" lang="en-US" altLang="zh-CN" sz="2200" b="0" i="0" dirty="0" smtClean="0">
                          <a:latin typeface="Cambria Math" panose="02040503050406030204" pitchFamily="18" charset="0"/>
                          <a:ea typeface="Cambria Math" panose="02040503050406030204" pitchFamily="18" charset="0"/>
                        </a:rPr>
                        <m:t>+</m:t>
                      </m:r>
                      <m:d>
                        <m:dPr>
                          <m:ctrlPr>
                            <a:rPr kumimoji="1" lang="en-US" altLang="zh-CN" sz="2200" b="0" i="1" dirty="0" smtClean="0">
                              <a:latin typeface="Cambria Math" panose="02040503050406030204" pitchFamily="18" charset="0"/>
                              <a:ea typeface="Cambria Math" panose="02040503050406030204" pitchFamily="18" charset="0"/>
                            </a:rPr>
                          </m:ctrlPr>
                        </m:dPr>
                        <m:e>
                          <m:r>
                            <a:rPr kumimoji="1" lang="en-US" altLang="zh-CN" sz="2200" b="0" i="1" dirty="0" smtClean="0">
                              <a:latin typeface="Cambria Math" panose="02040503050406030204" pitchFamily="18" charset="0"/>
                              <a:ea typeface="Cambria Math" panose="02040503050406030204" pitchFamily="18" charset="0"/>
                            </a:rPr>
                            <m:t>4000</m:t>
                          </m:r>
                          <m:r>
                            <a:rPr kumimoji="1" lang="en-US" altLang="zh-CN" sz="2200" b="0" i="1" dirty="0" smtClean="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1500</m:t>
                          </m:r>
                        </m:e>
                      </m:d>
                      <m:d>
                        <m:dPr>
                          <m:ctrlPr>
                            <a:rPr kumimoji="1" lang="en-US" altLang="zh-CN" sz="2200" b="0" i="1" dirty="0" smtClean="0">
                              <a:latin typeface="Cambria Math" panose="02040503050406030204" pitchFamily="18" charset="0"/>
                              <a:ea typeface="Cambria Math" panose="02040503050406030204" pitchFamily="18" charset="0"/>
                            </a:rPr>
                          </m:ctrlPr>
                        </m:dPr>
                        <m:e>
                          <m:f>
                            <m:fPr>
                              <m:type m:val="lin"/>
                              <m:ctrlPr>
                                <a:rPr kumimoji="1" lang="en-US" altLang="zh-CN" sz="2200" b="0" i="1" dirty="0" smtClean="0">
                                  <a:latin typeface="Cambria Math" panose="02040503050406030204" pitchFamily="18" charset="0"/>
                                  <a:ea typeface="Cambria Math" panose="02040503050406030204" pitchFamily="18" charset="0"/>
                                </a:rPr>
                              </m:ctrlPr>
                            </m:fPr>
                            <m:num>
                              <m:r>
                                <a:rPr kumimoji="1" lang="en-US" altLang="zh-CN" sz="2200" b="0" i="1" dirty="0" smtClean="0">
                                  <a:latin typeface="Cambria Math" panose="02040503050406030204" pitchFamily="18" charset="0"/>
                                  <a:ea typeface="Cambria Math" panose="02040503050406030204" pitchFamily="18" charset="0"/>
                                </a:rPr>
                                <m:t>𝑃</m:t>
                              </m:r>
                            </m:num>
                            <m:den>
                              <m:r>
                                <a:rPr kumimoji="1" lang="en-US" altLang="zh-CN" sz="2200" b="0" i="1" dirty="0" smtClean="0">
                                  <a:latin typeface="Cambria Math" panose="02040503050406030204" pitchFamily="18" charset="0"/>
                                  <a:ea typeface="Cambria Math" panose="02040503050406030204" pitchFamily="18" charset="0"/>
                                </a:rPr>
                                <m:t>𝐴</m:t>
                              </m:r>
                              <m:r>
                                <a:rPr kumimoji="1" lang="en-US" altLang="zh-CN" sz="2200" b="0" i="1" dirty="0" smtClean="0">
                                  <a:latin typeface="Cambria Math" panose="02040503050406030204" pitchFamily="18" charset="0"/>
                                  <a:ea typeface="Cambria Math" panose="02040503050406030204" pitchFamily="18" charset="0"/>
                                </a:rPr>
                                <m:t>, </m:t>
                              </m:r>
                              <m:r>
                                <a:rPr kumimoji="1" lang="en-US" altLang="zh-CN" sz="2200" b="0" i="1" dirty="0" smtClean="0">
                                  <a:latin typeface="Cambria Math" panose="02040503050406030204" pitchFamily="18" charset="0"/>
                                  <a:ea typeface="Cambria Math" panose="02040503050406030204" pitchFamily="18" charset="0"/>
                                </a:rPr>
                                <m:t>15</m:t>
                              </m:r>
                              <m:r>
                                <a:rPr kumimoji="1" lang="en-US" altLang="zh-CN" sz="2200" b="0" i="1" dirty="0" smtClean="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10</m:t>
                              </m:r>
                            </m:den>
                          </m:f>
                        </m:e>
                      </m:d>
                      <m:r>
                        <a:rPr kumimoji="1" lang="en-US" altLang="zh-CN" sz="2200" b="0" i="1" dirty="0" smtClean="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2547</m:t>
                      </m:r>
                    </m:oMath>
                  </m:oMathPara>
                </a14:m>
                <a:endParaRPr kumimoji="1" lang="zh-CN" altLang="en-US" sz="2200" dirty="0"/>
              </a:p>
            </p:txBody>
          </p:sp>
        </mc:Choice>
        <mc:Fallback>
          <p:sp>
            <p:nvSpPr>
              <p:cNvPr id="4" name="文本框 3"/>
              <p:cNvSpPr txBox="1">
                <a:spLocks noRot="1" noChangeAspect="1" noMove="1" noResize="1" noEditPoints="1" noAdjustHandles="1" noChangeArrowheads="1" noChangeShapeType="1" noTextEdit="1"/>
              </p:cNvSpPr>
              <p:nvPr/>
            </p:nvSpPr>
            <p:spPr>
              <a:xfrm>
                <a:off x="576591" y="4185747"/>
                <a:ext cx="7092590" cy="338554"/>
              </a:xfrm>
              <a:prstGeom prst="rect">
                <a:avLst/>
              </a:prstGeom>
              <a:blipFill rotWithShape="1">
                <a:blip r:embed="rId4"/>
                <a:stretch>
                  <a:fillRect t="-136" r="4" b="166"/>
                </a:stretch>
              </a:blipFill>
            </p:spPr>
            <p:txBody>
              <a:bodyPr/>
              <a:lstStyle/>
              <a:p>
                <a:r>
                  <a:rPr lang="zh-CN" altLang="en-US">
                    <a:noFill/>
                  </a:rPr>
                  <a:t> </a:t>
                </a:r>
              </a:p>
            </p:txBody>
          </p:sp>
        </mc:Fallback>
      </mc:AlternateContent>
      <p:sp>
        <p:nvSpPr>
          <p:cNvPr id="5" name="椭圆形标注 4"/>
          <p:cNvSpPr/>
          <p:nvPr/>
        </p:nvSpPr>
        <p:spPr>
          <a:xfrm>
            <a:off x="5562111" y="1205705"/>
            <a:ext cx="3124200" cy="1018383"/>
          </a:xfrm>
          <a:prstGeom prst="wedgeEllipseCallout">
            <a:avLst>
              <a:gd name="adj1" fmla="val -63424"/>
              <a:gd name="adj2" fmla="val 6604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6021588" y="1352018"/>
            <a:ext cx="2205245" cy="923330"/>
          </a:xfrm>
          <a:prstGeom prst="rect">
            <a:avLst/>
          </a:prstGeom>
          <a:noFill/>
        </p:spPr>
        <p:txBody>
          <a:bodyPr wrap="square" rtlCol="0">
            <a:spAutoFit/>
          </a:bodyPr>
          <a:lstStyle/>
          <a:p>
            <a:r>
              <a:rPr kumimoji="1" lang="zh-CN" altLang="en-US" dirty="0">
                <a:solidFill>
                  <a:srgbClr val="FF0000"/>
                </a:solidFill>
              </a:rPr>
              <a:t>查表法，课本</a:t>
            </a:r>
            <a:r>
              <a:rPr kumimoji="1" lang="en-US" altLang="zh-CN" dirty="0">
                <a:solidFill>
                  <a:srgbClr val="FF0000"/>
                </a:solidFill>
              </a:rPr>
              <a:t>P280</a:t>
            </a:r>
            <a:endParaRPr kumimoji="1" lang="en-US" altLang="zh-CN" dirty="0">
              <a:solidFill>
                <a:srgbClr val="FF0000"/>
              </a:solidFill>
            </a:endParaRPr>
          </a:p>
          <a:p>
            <a:endParaRPr kumimoji="1" lang="en-US" altLang="zh-CN" dirty="0"/>
          </a:p>
          <a:p>
            <a:endParaRPr kumimoji="1" lang="zh-CN" altLang="en-US" dirty="0"/>
          </a:p>
        </p:txBody>
      </p:sp>
      <mc:AlternateContent xmlns:mc="http://schemas.openxmlformats.org/markup-compatibility/2006">
        <mc:Choice xmlns:a14="http://schemas.microsoft.com/office/drawing/2010/main" Requires="a14">
          <p:sp>
            <p:nvSpPr>
              <p:cNvPr id="8" name="文本框 7"/>
              <p:cNvSpPr txBox="1"/>
              <p:nvPr/>
            </p:nvSpPr>
            <p:spPr>
              <a:xfrm>
                <a:off x="5772659" y="1753494"/>
                <a:ext cx="3052891" cy="369332"/>
              </a:xfrm>
              <a:prstGeom prst="rect">
                <a:avLst/>
              </a:prstGeom>
              <a:noFill/>
            </p:spPr>
            <p:txBody>
              <a:bodyPr wrap="square">
                <a:spAutoFit/>
              </a:bodyPr>
              <a:lstStyle/>
              <a:p>
                <a14:m>
                  <m:oMath xmlns:m="http://schemas.openxmlformats.org/officeDocument/2006/math">
                    <m:d>
                      <m:dPr>
                        <m:ctrlPr>
                          <a:rPr kumimoji="1" lang="en-US" altLang="zh-CN" sz="1800" b="0" i="1" dirty="0" smtClean="0">
                            <a:solidFill>
                              <a:srgbClr val="FF0000"/>
                            </a:solidFill>
                            <a:latin typeface="Cambria Math" panose="02040503050406030204" pitchFamily="18" charset="0"/>
                            <a:ea typeface="Cambria Math" panose="02040503050406030204" pitchFamily="18" charset="0"/>
                          </a:rPr>
                        </m:ctrlPr>
                      </m:dPr>
                      <m:e>
                        <m:f>
                          <m:fPr>
                            <m:type m:val="lin"/>
                            <m:ctrlPr>
                              <a:rPr kumimoji="1" lang="en-US" altLang="zh-CN" sz="1800" b="0" i="1" dirty="0" smtClean="0">
                                <a:solidFill>
                                  <a:srgbClr val="FF0000"/>
                                </a:solidFill>
                                <a:latin typeface="Cambria Math" panose="02040503050406030204" pitchFamily="18" charset="0"/>
                                <a:ea typeface="Cambria Math" panose="02040503050406030204" pitchFamily="18" charset="0"/>
                              </a:rPr>
                            </m:ctrlPr>
                          </m:fPr>
                          <m:num>
                            <m:r>
                              <a:rPr kumimoji="1" lang="en-US" altLang="zh-CN" sz="1800" b="0" i="1" dirty="0" smtClean="0">
                                <a:solidFill>
                                  <a:srgbClr val="FF0000"/>
                                </a:solidFill>
                                <a:latin typeface="Cambria Math" panose="02040503050406030204" pitchFamily="18" charset="0"/>
                                <a:ea typeface="Cambria Math" panose="02040503050406030204" pitchFamily="18" charset="0"/>
                              </a:rPr>
                              <m:t>𝑃</m:t>
                            </m:r>
                          </m:num>
                          <m:den>
                            <m:r>
                              <a:rPr kumimoji="1" lang="en-US" altLang="zh-CN" sz="1800" b="0" i="1" dirty="0" smtClean="0">
                                <a:solidFill>
                                  <a:srgbClr val="FF0000"/>
                                </a:solidFill>
                                <a:latin typeface="Cambria Math" panose="02040503050406030204" pitchFamily="18" charset="0"/>
                                <a:ea typeface="Cambria Math" panose="02040503050406030204" pitchFamily="18" charset="0"/>
                              </a:rPr>
                              <m:t>𝐴</m:t>
                            </m:r>
                            <m:r>
                              <a:rPr kumimoji="1" lang="en-US" altLang="zh-CN" sz="1800" b="0" i="1" dirty="0" smtClean="0">
                                <a:solidFill>
                                  <a:srgbClr val="FF0000"/>
                                </a:solidFill>
                                <a:latin typeface="Cambria Math" panose="02040503050406030204" pitchFamily="18" charset="0"/>
                                <a:ea typeface="Cambria Math" panose="02040503050406030204" pitchFamily="18" charset="0"/>
                              </a:rPr>
                              <m:t>, </m:t>
                            </m:r>
                            <m:r>
                              <a:rPr kumimoji="1" lang="en-US" altLang="zh-CN" sz="1800" b="0" i="1" dirty="0" smtClean="0">
                                <a:solidFill>
                                  <a:srgbClr val="FF0000"/>
                                </a:solidFill>
                                <a:latin typeface="Cambria Math" panose="02040503050406030204" pitchFamily="18" charset="0"/>
                                <a:ea typeface="Cambria Math" panose="02040503050406030204" pitchFamily="18" charset="0"/>
                              </a:rPr>
                              <m:t>15</m:t>
                            </m:r>
                            <m:r>
                              <a:rPr kumimoji="1" lang="en-US" altLang="zh-CN" sz="1800" b="0" i="1" dirty="0" smtClean="0">
                                <a:solidFill>
                                  <a:srgbClr val="FF0000"/>
                                </a:solidFill>
                                <a:latin typeface="Cambria Math" panose="02040503050406030204" pitchFamily="18" charset="0"/>
                                <a:ea typeface="Cambria Math" panose="02040503050406030204" pitchFamily="18" charset="0"/>
                              </a:rPr>
                              <m:t>%,</m:t>
                            </m:r>
                            <m:r>
                              <a:rPr kumimoji="1" lang="en-US" altLang="zh-CN" sz="1800" b="0" i="1" dirty="0" smtClean="0">
                                <a:solidFill>
                                  <a:srgbClr val="FF0000"/>
                                </a:solidFill>
                                <a:latin typeface="Cambria Math" panose="02040503050406030204" pitchFamily="18" charset="0"/>
                                <a:ea typeface="Cambria Math" panose="02040503050406030204" pitchFamily="18" charset="0"/>
                              </a:rPr>
                              <m:t>10</m:t>
                            </m:r>
                          </m:den>
                        </m:f>
                      </m:e>
                    </m:d>
                  </m:oMath>
                </a14:m>
                <a:r>
                  <a:rPr lang="en-US" altLang="zh-CN" dirty="0">
                    <a:solidFill>
                      <a:srgbClr val="FF0000"/>
                    </a:solidFill>
                  </a:rPr>
                  <a:t>=5.0188</a:t>
                </a:r>
                <a:endParaRPr lang="zh-CN" altLang="en-US" dirty="0">
                  <a:solidFill>
                    <a:srgbClr val="FF0000"/>
                  </a:solidFill>
                </a:endParaRPr>
              </a:p>
            </p:txBody>
          </p:sp>
        </mc:Choice>
        <mc:Fallback>
          <p:sp>
            <p:nvSpPr>
              <p:cNvPr id="8" name="文本框 7"/>
              <p:cNvSpPr txBox="1">
                <a:spLocks noRot="1" noChangeAspect="1" noMove="1" noResize="1" noEditPoints="1" noAdjustHandles="1" noChangeArrowheads="1" noChangeShapeType="1" noTextEdit="1"/>
              </p:cNvSpPr>
              <p:nvPr/>
            </p:nvSpPr>
            <p:spPr>
              <a:xfrm>
                <a:off x="5772659" y="1753494"/>
                <a:ext cx="3052891" cy="369332"/>
              </a:xfrm>
              <a:prstGeom prst="rect">
                <a:avLst/>
              </a:prstGeom>
              <a:blipFill rotWithShape="1">
                <a:blip r:embed="rId5"/>
                <a:stretch>
                  <a:fillRect l="-17" t="-70" r="10" b="6"/>
                </a:stretch>
              </a:blipFill>
            </p:spPr>
            <p:txBody>
              <a:bodyPr/>
              <a:lstStyle/>
              <a:p>
                <a:r>
                  <a:rPr lang="zh-CN" altLang="en-US">
                    <a:noFill/>
                  </a:rPr>
                  <a:t> </a:t>
                </a:r>
              </a:p>
            </p:txBody>
          </p:sp>
        </mc:Fallback>
      </mc:AlternateContent>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27078"/>
                                        </p:tgtEl>
                                        <p:attrNameLst>
                                          <p:attrName>style.visibility</p:attrName>
                                        </p:attrNameLst>
                                      </p:cBhvr>
                                      <p:to>
                                        <p:strVal val="visible"/>
                                      </p:to>
                                    </p:set>
                                    <p:anim calcmode="lin" valueType="num">
                                      <p:cBhvr additive="base">
                                        <p:cTn id="7" dur="500" fill="hold"/>
                                        <p:tgtEl>
                                          <p:spTgt spid="127078"/>
                                        </p:tgtEl>
                                        <p:attrNameLst>
                                          <p:attrName>ppt_x</p:attrName>
                                        </p:attrNameLst>
                                      </p:cBhvr>
                                      <p:tavLst>
                                        <p:tav tm="0">
                                          <p:val>
                                            <p:strVal val="#ppt_x"/>
                                          </p:val>
                                        </p:tav>
                                        <p:tav tm="100000">
                                          <p:val>
                                            <p:strVal val="#ppt_x"/>
                                          </p:val>
                                        </p:tav>
                                      </p:tavLst>
                                    </p:anim>
                                    <p:anim calcmode="lin" valueType="num">
                                      <p:cBhvr additive="base">
                                        <p:cTn id="8" dur="500" fill="hold"/>
                                        <p:tgtEl>
                                          <p:spTgt spid="1270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127082">
                                            <p:txEl>
                                              <p:pRg st="0" end="0"/>
                                            </p:txEl>
                                          </p:spTgt>
                                        </p:tgtEl>
                                        <p:attrNameLst>
                                          <p:attrName>style.visibility</p:attrName>
                                        </p:attrNameLst>
                                      </p:cBhvr>
                                      <p:to>
                                        <p:strVal val="visible"/>
                                      </p:to>
                                    </p:set>
                                    <p:animEffect transition="in" filter="wipe(up)">
                                      <p:cBhvr>
                                        <p:cTn id="13" dur="1000"/>
                                        <p:tgtEl>
                                          <p:spTgt spid="1270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椭圆形标注 9"/>
          <p:cNvSpPr/>
          <p:nvPr/>
        </p:nvSpPr>
        <p:spPr>
          <a:xfrm>
            <a:off x="4112953" y="1066642"/>
            <a:ext cx="3124200" cy="1018383"/>
          </a:xfrm>
          <a:prstGeom prst="wedgeEllipseCallout">
            <a:avLst>
              <a:gd name="adj1" fmla="val -63424"/>
              <a:gd name="adj2" fmla="val 6604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86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695F8E8-D9B9-D149-B74E-76CC9AE1AAE1}"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36867" name="Rectangle 2"/>
          <p:cNvSpPr>
            <a:spLocks noGrp="1" noChangeArrowheads="1"/>
          </p:cNvSpPr>
          <p:nvPr>
            <p:ph type="title"/>
          </p:nvPr>
        </p:nvSpPr>
        <p:spPr/>
        <p:txBody>
          <a:bodyPr/>
          <a:lstStyle/>
          <a:p>
            <a:pPr eaLnBrk="1" hangingPunct="1"/>
            <a:r>
              <a:rPr kumimoji="0" lang="zh-CN" altLang="en-US" b="1">
                <a:solidFill>
                  <a:srgbClr val="036D7B"/>
                </a:solidFill>
              </a:rPr>
              <a:t>独立方案经济评价</a:t>
            </a:r>
            <a:endParaRPr kumimoji="0" lang="zh-CN" altLang="en-US" b="1">
              <a:solidFill>
                <a:srgbClr val="036D7B"/>
              </a:solidFill>
            </a:endParaRPr>
          </a:p>
        </p:txBody>
      </p:sp>
      <p:sp>
        <p:nvSpPr>
          <p:cNvPr id="36868" name="Rectangle 9"/>
          <p:cNvSpPr>
            <a:spLocks noChangeArrowheads="1"/>
          </p:cNvSpPr>
          <p:nvPr/>
        </p:nvSpPr>
        <p:spPr bwMode="auto">
          <a:xfrm>
            <a:off x="312047" y="3751533"/>
            <a:ext cx="8069856" cy="2649267"/>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03788" name="Text Box 12"/>
          <p:cNvSpPr txBox="1">
            <a:spLocks noChangeArrowheads="1"/>
          </p:cNvSpPr>
          <p:nvPr/>
        </p:nvSpPr>
        <p:spPr bwMode="auto">
          <a:xfrm>
            <a:off x="1173163" y="4992688"/>
            <a:ext cx="6076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lang="zh-CN" altLang="en-US" sz="2000" b="1" dirty="0">
                <a:solidFill>
                  <a:schemeClr val="tx1"/>
                </a:solidFill>
                <a:latin typeface="幼圆" panose="02010509060101010101" pitchFamily="49" charset="-122"/>
                <a:ea typeface="幼圆" panose="02010509060101010101" pitchFamily="49" charset="-122"/>
              </a:rPr>
              <a:t>由于</a:t>
            </a:r>
            <a:r>
              <a:rPr lang="en-US" altLang="zh-CN" sz="2000" b="1" dirty="0">
                <a:solidFill>
                  <a:schemeClr val="tx1"/>
                </a:solidFill>
                <a:latin typeface="幼圆" panose="02010509060101010101" pitchFamily="49" charset="-122"/>
                <a:ea typeface="幼圆" panose="02010509060101010101" pitchFamily="49" charset="-122"/>
              </a:rPr>
              <a:t>NAVA&gt;0</a:t>
            </a:r>
            <a:r>
              <a:rPr lang="zh-CN" altLang="en-US" sz="2000" b="1" dirty="0">
                <a:solidFill>
                  <a:schemeClr val="tx1"/>
                </a:solidFill>
                <a:latin typeface="幼圆" panose="02010509060101010101" pitchFamily="49" charset="-122"/>
                <a:ea typeface="幼圆" panose="02010509060101010101" pitchFamily="49" charset="-122"/>
              </a:rPr>
              <a:t>，</a:t>
            </a:r>
            <a:r>
              <a:rPr lang="en-US" altLang="zh-CN" sz="2000" b="1" dirty="0">
                <a:solidFill>
                  <a:schemeClr val="tx1"/>
                </a:solidFill>
                <a:latin typeface="幼圆" panose="02010509060101010101" pitchFamily="49" charset="-122"/>
                <a:ea typeface="幼圆" panose="02010509060101010101" pitchFamily="49" charset="-122"/>
              </a:rPr>
              <a:t>NAVB&gt;0</a:t>
            </a:r>
            <a:r>
              <a:rPr lang="zh-CN" altLang="en-US" sz="2000" b="1" dirty="0">
                <a:solidFill>
                  <a:schemeClr val="tx1"/>
                </a:solidFill>
                <a:latin typeface="幼圆" panose="02010509060101010101" pitchFamily="49" charset="-122"/>
                <a:ea typeface="幼圆" panose="02010509060101010101" pitchFamily="49" charset="-122"/>
              </a:rPr>
              <a:t>，</a:t>
            </a:r>
            <a:r>
              <a:rPr lang="en-US" altLang="zh-CN" sz="2000" b="1" dirty="0">
                <a:solidFill>
                  <a:schemeClr val="tx1"/>
                </a:solidFill>
                <a:latin typeface="幼圆" panose="02010509060101010101" pitchFamily="49" charset="-122"/>
                <a:ea typeface="幼圆" panose="02010509060101010101" pitchFamily="49" charset="-122"/>
              </a:rPr>
              <a:t>NAVC&gt;0</a:t>
            </a:r>
            <a:r>
              <a:rPr lang="zh-CN" altLang="en-US" sz="2000" b="1" dirty="0">
                <a:solidFill>
                  <a:schemeClr val="tx1"/>
                </a:solidFill>
                <a:latin typeface="幼圆" panose="02010509060101010101" pitchFamily="49" charset="-122"/>
                <a:ea typeface="幼圆" panose="02010509060101010101" pitchFamily="49" charset="-122"/>
              </a:rPr>
              <a:t>，故三个方案均可行。</a:t>
            </a:r>
            <a:endParaRPr lang="zh-CN" altLang="en-US" sz="2000" b="1" dirty="0">
              <a:solidFill>
                <a:schemeClr val="tx1"/>
              </a:solidFill>
              <a:latin typeface="幼圆" panose="02010509060101010101" pitchFamily="49" charset="-122"/>
              <a:ea typeface="幼圆" panose="02010509060101010101" pitchFamily="49" charset="-122"/>
            </a:endParaRPr>
          </a:p>
        </p:txBody>
      </p:sp>
      <p:sp>
        <p:nvSpPr>
          <p:cNvPr id="203789" name="Rectangle 13"/>
          <p:cNvSpPr>
            <a:spLocks noChangeArrowheads="1"/>
          </p:cNvSpPr>
          <p:nvPr/>
        </p:nvSpPr>
        <p:spPr bwMode="auto">
          <a:xfrm>
            <a:off x="701675" y="1608138"/>
            <a:ext cx="24844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lang="en-US" altLang="zh-CN" sz="2000" b="1">
                <a:solidFill>
                  <a:schemeClr val="tx1"/>
                </a:solidFill>
                <a:latin typeface="幼圆" panose="02010509060101010101" pitchFamily="49" charset="-122"/>
                <a:ea typeface="幼圆" panose="02010509060101010101" pitchFamily="49" charset="-122"/>
              </a:rPr>
              <a:t>②</a:t>
            </a:r>
            <a:r>
              <a:rPr lang="zh-CN" altLang="en-US" sz="2000" b="1">
                <a:solidFill>
                  <a:schemeClr val="tx1"/>
                </a:solidFill>
                <a:latin typeface="幼圆" panose="02010509060101010101" pitchFamily="49" charset="-122"/>
                <a:ea typeface="幼圆" panose="02010509060101010101" pitchFamily="49" charset="-122"/>
              </a:rPr>
              <a:t>用净年值法判别：</a:t>
            </a:r>
            <a:endParaRPr lang="zh-CN" altLang="en-US" sz="2000" b="1">
              <a:solidFill>
                <a:schemeClr val="tx1"/>
              </a:solidFill>
              <a:latin typeface="幼圆" panose="02010509060101010101" pitchFamily="49" charset="-122"/>
              <a:ea typeface="幼圆" panose="02010509060101010101" pitchFamily="49" charset="-122"/>
            </a:endParaRPr>
          </a:p>
        </p:txBody>
      </p:sp>
      <mc:AlternateContent xmlns:mc="http://schemas.openxmlformats.org/markup-compatibility/2006">
        <mc:Choice xmlns:a14="http://schemas.microsoft.com/office/drawing/2010/main" Requires="a14">
          <p:sp>
            <p:nvSpPr>
              <p:cNvPr id="3" name="文本框 2"/>
              <p:cNvSpPr txBox="1"/>
              <p:nvPr/>
            </p:nvSpPr>
            <p:spPr>
              <a:xfrm>
                <a:off x="889425" y="2358120"/>
                <a:ext cx="7492478" cy="430887"/>
              </a:xfrm>
              <a:prstGeom prst="rect">
                <a:avLst/>
              </a:prstGeom>
              <a:noFill/>
            </p:spPr>
            <p:txBody>
              <a:bodyPr wrap="square">
                <a:spAutoFit/>
              </a:bodyPr>
              <a:lstStyle/>
              <a:p>
                <a14:m>
                  <m:oMath xmlns:m="http://schemas.openxmlformats.org/officeDocument/2006/math">
                    <m:sSub>
                      <m:sSubPr>
                        <m:ctrlPr>
                          <a:rPr kumimoji="1" lang="en-US" altLang="zh-CN" sz="2200" i="1" smtClean="0">
                            <a:latin typeface="Cambria Math" panose="02040503050406030204" pitchFamily="18" charset="0"/>
                          </a:rPr>
                        </m:ctrlPr>
                      </m:sSubPr>
                      <m:e>
                        <m:r>
                          <a:rPr kumimoji="1" lang="en-US" altLang="zh-CN" sz="2200" b="0" i="1" smtClean="0">
                            <a:latin typeface="Cambria Math" panose="02040503050406030204" pitchFamily="18" charset="0"/>
                          </a:rPr>
                          <m:t>𝑁</m:t>
                        </m:r>
                        <m:r>
                          <a:rPr kumimoji="1" lang="en-US" altLang="zh-CN" sz="2200" b="0" i="1" smtClean="0">
                            <a:latin typeface="Cambria Math" panose="02040503050406030204" pitchFamily="18" charset="0"/>
                          </a:rPr>
                          <m:t>𝐴</m:t>
                        </m:r>
                        <m:r>
                          <a:rPr kumimoji="1" lang="en-US" altLang="zh-CN" sz="2200" b="0" i="1" smtClean="0">
                            <a:latin typeface="Cambria Math" panose="02040503050406030204" pitchFamily="18" charset="0"/>
                          </a:rPr>
                          <m:t>𝑉</m:t>
                        </m:r>
                      </m:e>
                      <m:sub>
                        <m:r>
                          <a:rPr kumimoji="1" lang="en-US" altLang="zh-CN" sz="2200" b="0" i="1" smtClean="0">
                            <a:latin typeface="Cambria Math" panose="02040503050406030204" pitchFamily="18" charset="0"/>
                          </a:rPr>
                          <m:t>𝐴</m:t>
                        </m:r>
                      </m:sub>
                    </m:sSub>
                    <m:r>
                      <a:rPr kumimoji="1" lang="en-US" altLang="zh-CN" sz="2200" dirty="0">
                        <a:latin typeface="Cambria Math" panose="02040503050406030204" pitchFamily="18" charset="0"/>
                        <a:ea typeface="Cambria Math" panose="02040503050406030204" pitchFamily="18" charset="0"/>
                      </a:rPr>
                      <m:t>=</m:t>
                    </m:r>
                    <m:sSub>
                      <m:sSubPr>
                        <m:ctrlPr>
                          <a:rPr kumimoji="1" lang="en-US" altLang="zh-CN" sz="2200" i="1">
                            <a:latin typeface="Cambria Math" panose="02040503050406030204" pitchFamily="18" charset="0"/>
                          </a:rPr>
                        </m:ctrlPr>
                      </m:sSubPr>
                      <m:e>
                        <m:r>
                          <a:rPr kumimoji="1" lang="en-US" altLang="zh-CN" sz="2200" i="1">
                            <a:latin typeface="Cambria Math" panose="02040503050406030204" pitchFamily="18" charset="0"/>
                          </a:rPr>
                          <m:t>𝑁𝑃𝑉</m:t>
                        </m:r>
                      </m:e>
                      <m:sub>
                        <m:r>
                          <a:rPr kumimoji="1" lang="en-US" altLang="zh-CN" sz="2200" i="1">
                            <a:latin typeface="Cambria Math" panose="02040503050406030204" pitchFamily="18" charset="0"/>
                          </a:rPr>
                          <m:t>𝐴</m:t>
                        </m:r>
                      </m:sub>
                    </m:sSub>
                    <m:d>
                      <m:dPr>
                        <m:ctrlPr>
                          <a:rPr kumimoji="1" lang="en-US" altLang="zh-CN" sz="2200" i="1" smtClean="0">
                            <a:latin typeface="Cambria Math" panose="02040503050406030204" pitchFamily="18" charset="0"/>
                          </a:rPr>
                        </m:ctrlPr>
                      </m:dPr>
                      <m:e>
                        <m:f>
                          <m:fPr>
                            <m:type m:val="lin"/>
                            <m:ctrlPr>
                              <a:rPr kumimoji="1" lang="en-US" altLang="zh-CN" sz="2200" i="1" smtClean="0">
                                <a:latin typeface="Cambria Math" panose="02040503050406030204" pitchFamily="18" charset="0"/>
                              </a:rPr>
                            </m:ctrlPr>
                          </m:fPr>
                          <m:num>
                            <m:r>
                              <a:rPr kumimoji="1" lang="en-US" altLang="zh-CN" sz="2200" b="0" i="1" smtClean="0">
                                <a:latin typeface="Cambria Math" panose="02040503050406030204" pitchFamily="18" charset="0"/>
                              </a:rPr>
                              <m:t>𝐴</m:t>
                            </m:r>
                          </m:num>
                          <m:den>
                            <m:r>
                              <a:rPr kumimoji="1" lang="en-US" altLang="zh-CN" sz="2200" b="0" i="1" smtClean="0">
                                <a:latin typeface="Cambria Math" panose="02040503050406030204" pitchFamily="18" charset="0"/>
                              </a:rPr>
                              <m:t>𝑃</m:t>
                            </m:r>
                            <m:r>
                              <a:rPr kumimoji="1" lang="en-US" altLang="zh-CN" sz="2200" b="0" i="1" smtClean="0">
                                <a:latin typeface="Cambria Math" panose="02040503050406030204" pitchFamily="18" charset="0"/>
                              </a:rPr>
                              <m:t>, </m:t>
                            </m:r>
                            <m:r>
                              <a:rPr kumimoji="1" lang="en-US" altLang="zh-CN" sz="2200" b="0" i="1" smtClean="0">
                                <a:latin typeface="Cambria Math" panose="02040503050406030204" pitchFamily="18" charset="0"/>
                              </a:rPr>
                              <m:t>15</m:t>
                            </m:r>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10</m:t>
                            </m:r>
                          </m:den>
                        </m:f>
                      </m:e>
                    </m:d>
                  </m:oMath>
                </a14:m>
                <a:r>
                  <a:rPr lang="en-US" altLang="zh-CN" sz="2200" dirty="0"/>
                  <a:t>=</a:t>
                </a:r>
                <a:r>
                  <a:rPr kumimoji="1" lang="en-US" altLang="zh-CN" sz="2200" dirty="0">
                    <a:ea typeface="Cambria Math" panose="02040503050406030204" pitchFamily="18" charset="0"/>
                  </a:rPr>
                  <a:t> </a:t>
                </a:r>
                <a14:m>
                  <m:oMath xmlns:m="http://schemas.openxmlformats.org/officeDocument/2006/math">
                    <m:r>
                      <a:rPr kumimoji="1" lang="en-US" altLang="zh-CN" sz="2200" i="1" dirty="0">
                        <a:latin typeface="Cambria Math" panose="02040503050406030204" pitchFamily="18" charset="0"/>
                        <a:ea typeface="Cambria Math" panose="02040503050406030204" pitchFamily="18" charset="0"/>
                      </a:rPr>
                      <m:t>2026</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32</m:t>
                    </m:r>
                    <m:r>
                      <a:rPr kumimoji="1" lang="en-US" altLang="zh-CN" sz="2200" i="1" dirty="0" smtClean="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0</m:t>
                    </m:r>
                    <m:r>
                      <a:rPr kumimoji="1" lang="en-US" altLang="zh-CN" sz="2200" b="0" i="1" dirty="0" smtClean="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1993</m:t>
                    </m:r>
                    <m:r>
                      <a:rPr kumimoji="1" lang="en-US" altLang="zh-CN" sz="2200" b="0" i="1" dirty="0" smtClean="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403</m:t>
                    </m:r>
                    <m:r>
                      <a:rPr kumimoji="1" lang="en-US" altLang="zh-CN" sz="2200" b="0" i="1" dirty="0" smtClean="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85</m:t>
                    </m:r>
                  </m:oMath>
                </a14:m>
                <a:endParaRPr lang="zh-CN" altLang="en-US" sz="2200" dirty="0"/>
              </a:p>
            </p:txBody>
          </p:sp>
        </mc:Choice>
        <mc:Fallback>
          <p:sp>
            <p:nvSpPr>
              <p:cNvPr id="3" name="文本框 2"/>
              <p:cNvSpPr txBox="1">
                <a:spLocks noRot="1" noChangeAspect="1" noMove="1" noResize="1" noEditPoints="1" noAdjustHandles="1" noChangeArrowheads="1" noChangeShapeType="1" noTextEdit="1"/>
              </p:cNvSpPr>
              <p:nvPr/>
            </p:nvSpPr>
            <p:spPr>
              <a:xfrm>
                <a:off x="889425" y="2358120"/>
                <a:ext cx="7492478" cy="430887"/>
              </a:xfrm>
              <a:prstGeom prst="rect">
                <a:avLst/>
              </a:prstGeom>
              <a:blipFill rotWithShape="1">
                <a:blip r:embed="rId1"/>
                <a:stretch>
                  <a:fillRect l="-6" t="-85" r="7" b="2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863599" y="3187290"/>
                <a:ext cx="7263796" cy="430887"/>
              </a:xfrm>
              <a:prstGeom prst="rect">
                <a:avLst/>
              </a:prstGeom>
              <a:noFill/>
            </p:spPr>
            <p:txBody>
              <a:bodyPr wrap="square">
                <a:spAutoFit/>
              </a:bodyPr>
              <a:lstStyle/>
              <a:p>
                <a14:m>
                  <m:oMath xmlns:m="http://schemas.openxmlformats.org/officeDocument/2006/math">
                    <m:sSub>
                      <m:sSubPr>
                        <m:ctrlPr>
                          <a:rPr kumimoji="1" lang="en-US" altLang="zh-CN" sz="2200" i="1" smtClean="0">
                            <a:latin typeface="Cambria Math" panose="02040503050406030204" pitchFamily="18" charset="0"/>
                          </a:rPr>
                        </m:ctrlPr>
                      </m:sSubPr>
                      <m:e>
                        <m:r>
                          <a:rPr kumimoji="1" lang="en-US" altLang="zh-CN" sz="2200" b="0" i="1" smtClean="0">
                            <a:latin typeface="Cambria Math" panose="02040503050406030204" pitchFamily="18" charset="0"/>
                          </a:rPr>
                          <m:t>𝑁𝐴𝑉</m:t>
                        </m:r>
                      </m:e>
                      <m:sub>
                        <m:r>
                          <a:rPr kumimoji="1" lang="en-US" altLang="zh-CN" sz="2200" b="0" i="1" smtClean="0">
                            <a:latin typeface="Cambria Math" panose="02040503050406030204" pitchFamily="18" charset="0"/>
                          </a:rPr>
                          <m:t>𝐵</m:t>
                        </m:r>
                      </m:sub>
                    </m:sSub>
                    <m:r>
                      <a:rPr kumimoji="1" lang="en-US" altLang="zh-CN" sz="2200" dirty="0">
                        <a:latin typeface="Cambria Math" panose="02040503050406030204" pitchFamily="18" charset="0"/>
                        <a:ea typeface="Cambria Math" panose="02040503050406030204" pitchFamily="18" charset="0"/>
                      </a:rPr>
                      <m:t>=</m:t>
                    </m:r>
                    <m:sSub>
                      <m:sSubPr>
                        <m:ctrlPr>
                          <a:rPr kumimoji="1" lang="en-US" altLang="zh-CN" sz="2200" i="1">
                            <a:latin typeface="Cambria Math" panose="02040503050406030204" pitchFamily="18" charset="0"/>
                          </a:rPr>
                        </m:ctrlPr>
                      </m:sSubPr>
                      <m:e>
                        <m:r>
                          <a:rPr kumimoji="1" lang="en-US" altLang="zh-CN" sz="2200" i="1">
                            <a:latin typeface="Cambria Math" panose="02040503050406030204" pitchFamily="18" charset="0"/>
                          </a:rPr>
                          <m:t>𝑁𝑃𝑉</m:t>
                        </m:r>
                      </m:e>
                      <m:sub>
                        <m:r>
                          <a:rPr kumimoji="1" lang="en-US" altLang="zh-CN" sz="2200" b="0" i="1" smtClean="0">
                            <a:latin typeface="Cambria Math" panose="02040503050406030204" pitchFamily="18" charset="0"/>
                          </a:rPr>
                          <m:t>𝐵</m:t>
                        </m:r>
                      </m:sub>
                    </m:sSub>
                    <m:d>
                      <m:dPr>
                        <m:ctrlPr>
                          <a:rPr kumimoji="1" lang="en-US" altLang="zh-CN" sz="2200" i="1" smtClean="0">
                            <a:latin typeface="Cambria Math" panose="02040503050406030204" pitchFamily="18" charset="0"/>
                          </a:rPr>
                        </m:ctrlPr>
                      </m:dPr>
                      <m:e>
                        <m:f>
                          <m:fPr>
                            <m:type m:val="lin"/>
                            <m:ctrlPr>
                              <a:rPr kumimoji="1" lang="en-US" altLang="zh-CN" sz="2200" i="1" smtClean="0">
                                <a:latin typeface="Cambria Math" panose="02040503050406030204" pitchFamily="18" charset="0"/>
                              </a:rPr>
                            </m:ctrlPr>
                          </m:fPr>
                          <m:num>
                            <m:r>
                              <a:rPr kumimoji="1" lang="en-US" altLang="zh-CN" sz="2200" b="0" i="1" smtClean="0">
                                <a:latin typeface="Cambria Math" panose="02040503050406030204" pitchFamily="18" charset="0"/>
                              </a:rPr>
                              <m:t>𝐴</m:t>
                            </m:r>
                          </m:num>
                          <m:den>
                            <m:r>
                              <a:rPr kumimoji="1" lang="en-US" altLang="zh-CN" sz="2200" b="0" i="1" smtClean="0">
                                <a:latin typeface="Cambria Math" panose="02040503050406030204" pitchFamily="18" charset="0"/>
                              </a:rPr>
                              <m:t>𝑃</m:t>
                            </m:r>
                            <m:r>
                              <a:rPr kumimoji="1" lang="en-US" altLang="zh-CN" sz="2200" b="0" i="1" smtClean="0">
                                <a:latin typeface="Cambria Math" panose="02040503050406030204" pitchFamily="18" charset="0"/>
                              </a:rPr>
                              <m:t>, </m:t>
                            </m:r>
                            <m:r>
                              <a:rPr kumimoji="1" lang="en-US" altLang="zh-CN" sz="2200" b="0" i="1" smtClean="0">
                                <a:latin typeface="Cambria Math" panose="02040503050406030204" pitchFamily="18" charset="0"/>
                              </a:rPr>
                              <m:t>15</m:t>
                            </m:r>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10</m:t>
                            </m:r>
                          </m:den>
                        </m:f>
                      </m:e>
                    </m:d>
                  </m:oMath>
                </a14:m>
                <a:r>
                  <a:rPr lang="en-US" altLang="zh-CN" sz="2200" dirty="0"/>
                  <a:t>=</a:t>
                </a:r>
                <a:r>
                  <a:rPr kumimoji="1" lang="en-US" altLang="zh-CN" sz="2200" dirty="0">
                    <a:ea typeface="Cambria Math" panose="02040503050406030204" pitchFamily="18" charset="0"/>
                  </a:rPr>
                  <a:t> </a:t>
                </a:r>
                <a14:m>
                  <m:oMath xmlns:m="http://schemas.openxmlformats.org/officeDocument/2006/math">
                    <m:r>
                      <a:rPr kumimoji="1" lang="en-US" altLang="zh-CN" sz="2200" i="1" dirty="0">
                        <a:latin typeface="Cambria Math" panose="02040503050406030204" pitchFamily="18" charset="0"/>
                        <a:ea typeface="Cambria Math" panose="02040503050406030204" pitchFamily="18" charset="0"/>
                      </a:rPr>
                      <m:t>1535</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72</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0</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1993</m:t>
                    </m:r>
                    <m:r>
                      <a:rPr kumimoji="1" lang="en-US" altLang="zh-CN" sz="2200" i="1" dirty="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306</m:t>
                    </m:r>
                    <m:r>
                      <a:rPr kumimoji="1" lang="en-US" altLang="zh-CN" sz="2200" b="0" i="1" dirty="0" smtClean="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07</m:t>
                    </m:r>
                  </m:oMath>
                </a14:m>
                <a:endParaRPr lang="zh-CN" altLang="en-US" sz="2200" dirty="0"/>
              </a:p>
            </p:txBody>
          </p:sp>
        </mc:Choice>
        <mc:Fallback>
          <p:sp>
            <p:nvSpPr>
              <p:cNvPr id="5" name="文本框 4"/>
              <p:cNvSpPr txBox="1">
                <a:spLocks noRot="1" noChangeAspect="1" noMove="1" noResize="1" noEditPoints="1" noAdjustHandles="1" noChangeArrowheads="1" noChangeShapeType="1" noTextEdit="1"/>
              </p:cNvSpPr>
              <p:nvPr/>
            </p:nvSpPr>
            <p:spPr>
              <a:xfrm>
                <a:off x="863599" y="3187290"/>
                <a:ext cx="7263796" cy="430887"/>
              </a:xfrm>
              <a:prstGeom prst="rect">
                <a:avLst/>
              </a:prstGeom>
              <a:blipFill rotWithShape="1">
                <a:blip r:embed="rId2"/>
                <a:stretch>
                  <a:fillRect l="-9" t="-52" b="-661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863599" y="3981451"/>
                <a:ext cx="7083776" cy="430887"/>
              </a:xfrm>
              <a:prstGeom prst="rect">
                <a:avLst/>
              </a:prstGeom>
              <a:noFill/>
            </p:spPr>
            <p:txBody>
              <a:bodyPr wrap="square">
                <a:spAutoFit/>
              </a:bodyPr>
              <a:lstStyle/>
              <a:p>
                <a14:m>
                  <m:oMath xmlns:m="http://schemas.openxmlformats.org/officeDocument/2006/math">
                    <m:sSub>
                      <m:sSubPr>
                        <m:ctrlPr>
                          <a:rPr kumimoji="1" lang="en-US" altLang="zh-CN" sz="2200" i="1" smtClean="0">
                            <a:latin typeface="Cambria Math" panose="02040503050406030204" pitchFamily="18" charset="0"/>
                          </a:rPr>
                        </m:ctrlPr>
                      </m:sSubPr>
                      <m:e>
                        <m:r>
                          <a:rPr kumimoji="1" lang="en-US" altLang="zh-CN" sz="2200" b="0" i="1" smtClean="0">
                            <a:latin typeface="Cambria Math" panose="02040503050406030204" pitchFamily="18" charset="0"/>
                          </a:rPr>
                          <m:t>𝑁𝐴𝑉</m:t>
                        </m:r>
                      </m:e>
                      <m:sub>
                        <m:r>
                          <a:rPr kumimoji="1" lang="en-US" altLang="zh-CN" sz="2200" b="0" i="1" smtClean="0">
                            <a:latin typeface="Cambria Math" panose="02040503050406030204" pitchFamily="18" charset="0"/>
                          </a:rPr>
                          <m:t>𝐶</m:t>
                        </m:r>
                      </m:sub>
                    </m:sSub>
                    <m:r>
                      <a:rPr kumimoji="1" lang="en-US" altLang="zh-CN" sz="2200" dirty="0">
                        <a:latin typeface="Cambria Math" panose="02040503050406030204" pitchFamily="18" charset="0"/>
                        <a:ea typeface="Cambria Math" panose="02040503050406030204" pitchFamily="18" charset="0"/>
                      </a:rPr>
                      <m:t>=</m:t>
                    </m:r>
                    <m:sSub>
                      <m:sSubPr>
                        <m:ctrlPr>
                          <a:rPr kumimoji="1" lang="en-US" altLang="zh-CN" sz="2200" i="1">
                            <a:latin typeface="Cambria Math" panose="02040503050406030204" pitchFamily="18" charset="0"/>
                          </a:rPr>
                        </m:ctrlPr>
                      </m:sSubPr>
                      <m:e>
                        <m:r>
                          <a:rPr kumimoji="1" lang="en-US" altLang="zh-CN" sz="2200" i="1">
                            <a:latin typeface="Cambria Math" panose="02040503050406030204" pitchFamily="18" charset="0"/>
                          </a:rPr>
                          <m:t>𝑁𝑃𝑉</m:t>
                        </m:r>
                      </m:e>
                      <m:sub>
                        <m:r>
                          <a:rPr kumimoji="1" lang="en-US" altLang="zh-CN" sz="2200" b="0" i="1" smtClean="0">
                            <a:latin typeface="Cambria Math" panose="02040503050406030204" pitchFamily="18" charset="0"/>
                          </a:rPr>
                          <m:t>𝐶</m:t>
                        </m:r>
                      </m:sub>
                    </m:sSub>
                    <m:d>
                      <m:dPr>
                        <m:ctrlPr>
                          <a:rPr kumimoji="1" lang="en-US" altLang="zh-CN" sz="2200" i="1" smtClean="0">
                            <a:latin typeface="Cambria Math" panose="02040503050406030204" pitchFamily="18" charset="0"/>
                          </a:rPr>
                        </m:ctrlPr>
                      </m:dPr>
                      <m:e>
                        <m:f>
                          <m:fPr>
                            <m:type m:val="lin"/>
                            <m:ctrlPr>
                              <a:rPr kumimoji="1" lang="en-US" altLang="zh-CN" sz="2200" i="1" smtClean="0">
                                <a:latin typeface="Cambria Math" panose="02040503050406030204" pitchFamily="18" charset="0"/>
                              </a:rPr>
                            </m:ctrlPr>
                          </m:fPr>
                          <m:num>
                            <m:r>
                              <a:rPr kumimoji="1" lang="en-US" altLang="zh-CN" sz="2200" b="0" i="1" smtClean="0">
                                <a:latin typeface="Cambria Math" panose="02040503050406030204" pitchFamily="18" charset="0"/>
                              </a:rPr>
                              <m:t>𝐴</m:t>
                            </m:r>
                          </m:num>
                          <m:den>
                            <m:r>
                              <a:rPr kumimoji="1" lang="en-US" altLang="zh-CN" sz="2200" b="0" i="1" smtClean="0">
                                <a:latin typeface="Cambria Math" panose="02040503050406030204" pitchFamily="18" charset="0"/>
                              </a:rPr>
                              <m:t>𝑃</m:t>
                            </m:r>
                            <m:r>
                              <a:rPr kumimoji="1" lang="en-US" altLang="zh-CN" sz="2200" b="0" i="1" smtClean="0">
                                <a:latin typeface="Cambria Math" panose="02040503050406030204" pitchFamily="18" charset="0"/>
                              </a:rPr>
                              <m:t>, </m:t>
                            </m:r>
                            <m:r>
                              <a:rPr kumimoji="1" lang="en-US" altLang="zh-CN" sz="2200" b="0" i="1" smtClean="0">
                                <a:latin typeface="Cambria Math" panose="02040503050406030204" pitchFamily="18" charset="0"/>
                              </a:rPr>
                              <m:t>15</m:t>
                            </m:r>
                            <m:r>
                              <a:rPr kumimoji="1" lang="en-US" altLang="zh-CN" sz="2200" b="0" i="1" smtClean="0">
                                <a:latin typeface="Cambria Math" panose="02040503050406030204" pitchFamily="18" charset="0"/>
                              </a:rPr>
                              <m:t>%,</m:t>
                            </m:r>
                            <m:r>
                              <a:rPr kumimoji="1" lang="en-US" altLang="zh-CN" sz="2200" b="0" i="1" smtClean="0">
                                <a:latin typeface="Cambria Math" panose="02040503050406030204" pitchFamily="18" charset="0"/>
                              </a:rPr>
                              <m:t>10</m:t>
                            </m:r>
                          </m:den>
                        </m:f>
                      </m:e>
                    </m:d>
                  </m:oMath>
                </a14:m>
                <a:r>
                  <a:rPr lang="en-US" altLang="zh-CN" sz="2200" dirty="0"/>
                  <a:t>=</a:t>
                </a:r>
                <a:r>
                  <a:rPr kumimoji="1" lang="en-US" altLang="zh-CN" sz="2200" dirty="0">
                    <a:ea typeface="Cambria Math" panose="02040503050406030204" pitchFamily="18" charset="0"/>
                  </a:rPr>
                  <a:t> </a:t>
                </a:r>
                <a14:m>
                  <m:oMath xmlns:m="http://schemas.openxmlformats.org/officeDocument/2006/math">
                    <m:r>
                      <a:rPr kumimoji="1" lang="en-US" altLang="zh-CN" sz="2200" i="1" dirty="0">
                        <a:latin typeface="Cambria Math" panose="02040503050406030204" pitchFamily="18" charset="0"/>
                        <a:ea typeface="Cambria Math" panose="02040503050406030204" pitchFamily="18" charset="0"/>
                      </a:rPr>
                      <m:t>2547</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0</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1993</m:t>
                    </m:r>
                    <m:r>
                      <a:rPr kumimoji="1" lang="en-US" altLang="zh-CN" sz="2200" i="1" dirty="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507</m:t>
                    </m:r>
                    <m:r>
                      <a:rPr kumimoji="1" lang="en-US" altLang="zh-CN" sz="2200" b="0" i="1" dirty="0" smtClean="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62</m:t>
                    </m:r>
                  </m:oMath>
                </a14:m>
                <a:endParaRPr lang="zh-CN" altLang="en-US" sz="2200" dirty="0"/>
              </a:p>
            </p:txBody>
          </p:sp>
        </mc:Choice>
        <mc:Fallback>
          <p:sp>
            <p:nvSpPr>
              <p:cNvPr id="7" name="文本框 6"/>
              <p:cNvSpPr txBox="1">
                <a:spLocks noRot="1" noChangeAspect="1" noMove="1" noResize="1" noEditPoints="1" noAdjustHandles="1" noChangeArrowheads="1" noChangeShapeType="1" noTextEdit="1"/>
              </p:cNvSpPr>
              <p:nvPr/>
            </p:nvSpPr>
            <p:spPr>
              <a:xfrm>
                <a:off x="863599" y="3981451"/>
                <a:ext cx="7083776" cy="430887"/>
              </a:xfrm>
              <a:prstGeom prst="rect">
                <a:avLst/>
              </a:prstGeom>
              <a:blipFill rotWithShape="1">
                <a:blip r:embed="rId3"/>
                <a:stretch>
                  <a:fillRect l="-9" r="5" b="83"/>
                </a:stretch>
              </a:blipFill>
            </p:spPr>
            <p:txBody>
              <a:bodyPr/>
              <a:lstStyle/>
              <a:p>
                <a:r>
                  <a:rPr lang="zh-CN" altLang="en-US">
                    <a:noFill/>
                  </a:rPr>
                  <a:t> </a:t>
                </a:r>
              </a:p>
            </p:txBody>
          </p:sp>
        </mc:Fallback>
      </mc:AlternateContent>
      <p:sp>
        <p:nvSpPr>
          <p:cNvPr id="8" name="文本框 7"/>
          <p:cNvSpPr txBox="1"/>
          <p:nvPr/>
        </p:nvSpPr>
        <p:spPr>
          <a:xfrm>
            <a:off x="4499769" y="1190287"/>
            <a:ext cx="2205245" cy="923330"/>
          </a:xfrm>
          <a:prstGeom prst="rect">
            <a:avLst/>
          </a:prstGeom>
          <a:noFill/>
        </p:spPr>
        <p:txBody>
          <a:bodyPr wrap="square" rtlCol="0">
            <a:spAutoFit/>
          </a:bodyPr>
          <a:lstStyle/>
          <a:p>
            <a:r>
              <a:rPr kumimoji="1" lang="zh-CN" altLang="en-US" dirty="0">
                <a:solidFill>
                  <a:srgbClr val="FF0000"/>
                </a:solidFill>
              </a:rPr>
              <a:t>查表法，课本</a:t>
            </a:r>
            <a:r>
              <a:rPr kumimoji="1" lang="en-US" altLang="zh-CN" dirty="0">
                <a:solidFill>
                  <a:srgbClr val="FF0000"/>
                </a:solidFill>
              </a:rPr>
              <a:t>P280</a:t>
            </a:r>
            <a:endParaRPr kumimoji="1" lang="en-US" altLang="zh-CN" dirty="0">
              <a:solidFill>
                <a:srgbClr val="FF0000"/>
              </a:solidFill>
            </a:endParaRPr>
          </a:p>
          <a:p>
            <a:endParaRPr kumimoji="1" lang="en-US" altLang="zh-CN" dirty="0"/>
          </a:p>
          <a:p>
            <a:endParaRPr kumimoji="1" lang="zh-CN" altLang="en-US" dirty="0"/>
          </a:p>
        </p:txBody>
      </p:sp>
      <mc:AlternateContent xmlns:mc="http://schemas.openxmlformats.org/markup-compatibility/2006">
        <mc:Choice xmlns:a14="http://schemas.microsoft.com/office/drawing/2010/main" Requires="a14">
          <p:sp>
            <p:nvSpPr>
              <p:cNvPr id="9" name="文本框 8"/>
              <p:cNvSpPr txBox="1"/>
              <p:nvPr/>
            </p:nvSpPr>
            <p:spPr>
              <a:xfrm>
                <a:off x="4309417" y="1545323"/>
                <a:ext cx="3052891" cy="369332"/>
              </a:xfrm>
              <a:prstGeom prst="rect">
                <a:avLst/>
              </a:prstGeom>
              <a:noFill/>
            </p:spPr>
            <p:txBody>
              <a:bodyPr wrap="square">
                <a:spAutoFit/>
              </a:bodyPr>
              <a:lstStyle/>
              <a:p>
                <a14:m>
                  <m:oMath xmlns:m="http://schemas.openxmlformats.org/officeDocument/2006/math">
                    <m:d>
                      <m:dPr>
                        <m:ctrlPr>
                          <a:rPr kumimoji="1" lang="en-US" altLang="zh-CN" sz="1800" b="0" i="1" dirty="0" smtClean="0">
                            <a:solidFill>
                              <a:srgbClr val="FF0000"/>
                            </a:solidFill>
                            <a:latin typeface="Cambria Math" panose="02040503050406030204" pitchFamily="18" charset="0"/>
                            <a:ea typeface="Cambria Math" panose="02040503050406030204" pitchFamily="18" charset="0"/>
                          </a:rPr>
                        </m:ctrlPr>
                      </m:dPr>
                      <m:e>
                        <m:f>
                          <m:fPr>
                            <m:type m:val="lin"/>
                            <m:ctrlPr>
                              <a:rPr kumimoji="1" lang="en-US" altLang="zh-CN" sz="1800" b="0" i="1" dirty="0" smtClean="0">
                                <a:solidFill>
                                  <a:srgbClr val="FF0000"/>
                                </a:solidFill>
                                <a:latin typeface="Cambria Math" panose="02040503050406030204" pitchFamily="18" charset="0"/>
                                <a:ea typeface="Cambria Math" panose="02040503050406030204" pitchFamily="18" charset="0"/>
                              </a:rPr>
                            </m:ctrlPr>
                          </m:fPr>
                          <m:num>
                            <m:r>
                              <a:rPr kumimoji="1" lang="en-US" altLang="zh-CN" sz="1800" b="0" i="1" dirty="0" smtClean="0">
                                <a:solidFill>
                                  <a:srgbClr val="FF0000"/>
                                </a:solidFill>
                                <a:latin typeface="Cambria Math" panose="02040503050406030204" pitchFamily="18" charset="0"/>
                                <a:ea typeface="Cambria Math" panose="02040503050406030204" pitchFamily="18" charset="0"/>
                              </a:rPr>
                              <m:t>𝐴</m:t>
                            </m:r>
                          </m:num>
                          <m:den>
                            <m:r>
                              <a:rPr kumimoji="1" lang="en-US" altLang="zh-CN" sz="1800" b="0" i="1" dirty="0" smtClean="0">
                                <a:solidFill>
                                  <a:srgbClr val="FF0000"/>
                                </a:solidFill>
                                <a:latin typeface="Cambria Math" panose="02040503050406030204" pitchFamily="18" charset="0"/>
                                <a:ea typeface="Cambria Math" panose="02040503050406030204" pitchFamily="18" charset="0"/>
                              </a:rPr>
                              <m:t>𝑃</m:t>
                            </m:r>
                            <m:r>
                              <a:rPr kumimoji="1" lang="en-US" altLang="zh-CN" sz="1800" b="0" i="1" dirty="0" smtClean="0">
                                <a:solidFill>
                                  <a:srgbClr val="FF0000"/>
                                </a:solidFill>
                                <a:latin typeface="Cambria Math" panose="02040503050406030204" pitchFamily="18" charset="0"/>
                                <a:ea typeface="Cambria Math" panose="02040503050406030204" pitchFamily="18" charset="0"/>
                              </a:rPr>
                              <m:t>, </m:t>
                            </m:r>
                            <m:r>
                              <a:rPr kumimoji="1" lang="en-US" altLang="zh-CN" sz="1800" b="0" i="1" dirty="0" smtClean="0">
                                <a:solidFill>
                                  <a:srgbClr val="FF0000"/>
                                </a:solidFill>
                                <a:latin typeface="Cambria Math" panose="02040503050406030204" pitchFamily="18" charset="0"/>
                                <a:ea typeface="Cambria Math" panose="02040503050406030204" pitchFamily="18" charset="0"/>
                              </a:rPr>
                              <m:t>15</m:t>
                            </m:r>
                            <m:r>
                              <a:rPr kumimoji="1" lang="en-US" altLang="zh-CN" sz="1800" b="0" i="1" dirty="0" smtClean="0">
                                <a:solidFill>
                                  <a:srgbClr val="FF0000"/>
                                </a:solidFill>
                                <a:latin typeface="Cambria Math" panose="02040503050406030204" pitchFamily="18" charset="0"/>
                                <a:ea typeface="Cambria Math" panose="02040503050406030204" pitchFamily="18" charset="0"/>
                              </a:rPr>
                              <m:t>%,</m:t>
                            </m:r>
                            <m:r>
                              <a:rPr kumimoji="1" lang="en-US" altLang="zh-CN" sz="1800" b="0" i="1" dirty="0" smtClean="0">
                                <a:solidFill>
                                  <a:srgbClr val="FF0000"/>
                                </a:solidFill>
                                <a:latin typeface="Cambria Math" panose="02040503050406030204" pitchFamily="18" charset="0"/>
                                <a:ea typeface="Cambria Math" panose="02040503050406030204" pitchFamily="18" charset="0"/>
                              </a:rPr>
                              <m:t>10</m:t>
                            </m:r>
                          </m:den>
                        </m:f>
                      </m:e>
                    </m:d>
                  </m:oMath>
                </a14:m>
                <a:r>
                  <a:rPr lang="en-US" altLang="zh-CN" dirty="0">
                    <a:solidFill>
                      <a:srgbClr val="FF0000"/>
                    </a:solidFill>
                  </a:rPr>
                  <a:t>=0.1993</a:t>
                </a:r>
                <a:endParaRPr lang="zh-CN" altLang="en-US" dirty="0">
                  <a:solidFill>
                    <a:srgbClr val="FF0000"/>
                  </a:solidFill>
                </a:endParaRPr>
              </a:p>
            </p:txBody>
          </p:sp>
        </mc:Choice>
        <mc:Fallback>
          <p:sp>
            <p:nvSpPr>
              <p:cNvPr id="9" name="文本框 8"/>
              <p:cNvSpPr txBox="1">
                <a:spLocks noRot="1" noChangeAspect="1" noMove="1" noResize="1" noEditPoints="1" noAdjustHandles="1" noChangeArrowheads="1" noChangeShapeType="1" noTextEdit="1"/>
              </p:cNvSpPr>
              <p:nvPr/>
            </p:nvSpPr>
            <p:spPr>
              <a:xfrm>
                <a:off x="4309417" y="1545323"/>
                <a:ext cx="3052891" cy="369332"/>
              </a:xfrm>
              <a:prstGeom prst="rect">
                <a:avLst/>
              </a:prstGeom>
              <a:blipFill rotWithShape="1">
                <a:blip r:embed="rId4"/>
                <a:stretch>
                  <a:fillRect l="-10" t="-100" r="4" b="35"/>
                </a:stretch>
              </a:blipFill>
            </p:spPr>
            <p:txBody>
              <a:bodyPr/>
              <a:lstStyle/>
              <a:p>
                <a:r>
                  <a:rPr lang="zh-CN" altLang="en-US">
                    <a:noFill/>
                  </a:rPr>
                  <a:t> </a:t>
                </a:r>
              </a:p>
            </p:txBody>
          </p:sp>
        </mc:Fallback>
      </mc:AlternateContent>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03789"/>
                                        </p:tgtEl>
                                        <p:attrNameLst>
                                          <p:attrName>style.visibility</p:attrName>
                                        </p:attrNameLst>
                                      </p:cBhvr>
                                      <p:to>
                                        <p:strVal val="visible"/>
                                      </p:to>
                                    </p:set>
                                    <p:anim calcmode="lin" valueType="num">
                                      <p:cBhvr additive="base">
                                        <p:cTn id="7" dur="500" fill="hold"/>
                                        <p:tgtEl>
                                          <p:spTgt spid="203789"/>
                                        </p:tgtEl>
                                        <p:attrNameLst>
                                          <p:attrName>ppt_x</p:attrName>
                                        </p:attrNameLst>
                                      </p:cBhvr>
                                      <p:tavLst>
                                        <p:tav tm="0">
                                          <p:val>
                                            <p:strVal val="#ppt_x"/>
                                          </p:val>
                                        </p:tav>
                                        <p:tav tm="100000">
                                          <p:val>
                                            <p:strVal val="#ppt_x"/>
                                          </p:val>
                                        </p:tav>
                                      </p:tavLst>
                                    </p:anim>
                                    <p:anim calcmode="lin" valueType="num">
                                      <p:cBhvr additive="base">
                                        <p:cTn id="8" dur="500" fill="hold"/>
                                        <p:tgtEl>
                                          <p:spTgt spid="20378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03788">
                                            <p:txEl>
                                              <p:pRg st="0" end="0"/>
                                            </p:txEl>
                                          </p:spTgt>
                                        </p:tgtEl>
                                        <p:attrNameLst>
                                          <p:attrName>style.visibility</p:attrName>
                                        </p:attrNameLst>
                                      </p:cBhvr>
                                      <p:to>
                                        <p:strVal val="visible"/>
                                      </p:to>
                                    </p:set>
                                    <p:animEffect transition="in" filter="wipe(up)">
                                      <p:cBhvr>
                                        <p:cTn id="13" dur="1000"/>
                                        <p:tgtEl>
                                          <p:spTgt spid="2037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8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EBB5789-38BE-1D40-87EF-9C43DF9CCEDD}"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37891" name="Rectangle 2"/>
          <p:cNvSpPr>
            <a:spLocks noGrp="1" noChangeArrowheads="1"/>
          </p:cNvSpPr>
          <p:nvPr>
            <p:ph type="title"/>
          </p:nvPr>
        </p:nvSpPr>
        <p:spPr/>
        <p:txBody>
          <a:bodyPr/>
          <a:lstStyle/>
          <a:p>
            <a:pPr eaLnBrk="1" hangingPunct="1"/>
            <a:r>
              <a:rPr kumimoji="0" lang="zh-CN" altLang="en-US" b="1">
                <a:solidFill>
                  <a:srgbClr val="036D7B"/>
                </a:solidFill>
              </a:rPr>
              <a:t>独立方案经济评价</a:t>
            </a:r>
            <a:endParaRPr kumimoji="0" lang="zh-CN" altLang="en-US" b="1">
              <a:solidFill>
                <a:srgbClr val="036D7B"/>
              </a:solidFill>
            </a:endParaRPr>
          </a:p>
        </p:txBody>
      </p:sp>
      <mc:AlternateContent xmlns:mc="http://schemas.openxmlformats.org/markup-compatibility/2006">
        <mc:Choice xmlns:a14="http://schemas.microsoft.com/office/drawing/2010/main" Requires="a14">
          <p:sp>
            <p:nvSpPr>
              <p:cNvPr id="37892" name="Rectangle 9"/>
              <p:cNvSpPr>
                <a:spLocks noChangeArrowheads="1"/>
              </p:cNvSpPr>
              <p:nvPr/>
            </p:nvSpPr>
            <p:spPr bwMode="auto">
              <a:xfrm>
                <a:off x="773113" y="1105106"/>
                <a:ext cx="5308119" cy="2998375"/>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14:m>
                  <m:oMathPara xmlns:m="http://schemas.openxmlformats.org/officeDocument/2006/math">
                    <m:oMathParaPr>
                      <m:jc m:val="centerGroup"/>
                    </m:oMathParaPr>
                    <m:oMath xmlns:m="http://schemas.openxmlformats.org/officeDocument/2006/math">
                      <m:r>
                        <a:rPr kumimoji="0" lang="en-US" altLang="zh-CN" sz="2000" b="0" i="1" smtClean="0">
                          <a:solidFill>
                            <a:schemeClr val="tx1"/>
                          </a:solidFill>
                          <a:latin typeface="Cambria Math" panose="02040503050406030204" pitchFamily="18" charset="0"/>
                          <a:ea typeface="宋体" panose="02010600030101010101" pitchFamily="2" charset="-122"/>
                        </a:rPr>
                        <m:t>−</m:t>
                      </m:r>
                      <m:r>
                        <a:rPr kumimoji="0" lang="en-US" altLang="zh-CN" sz="2000" b="0" i="1" smtClean="0">
                          <a:solidFill>
                            <a:schemeClr val="tx1"/>
                          </a:solidFill>
                          <a:latin typeface="Cambria Math" panose="02040503050406030204" pitchFamily="18" charset="0"/>
                          <a:ea typeface="宋体" panose="02010600030101010101" pitchFamily="2" charset="-122"/>
                        </a:rPr>
                        <m:t>5000</m:t>
                      </m:r>
                      <m:r>
                        <a:rPr kumimoji="0" lang="en-US" altLang="zh-CN" sz="2000" b="0" i="1" smtClean="0">
                          <a:solidFill>
                            <a:schemeClr val="tx1"/>
                          </a:solidFill>
                          <a:latin typeface="Cambria Math" panose="02040503050406030204" pitchFamily="18" charset="0"/>
                          <a:ea typeface="宋体" panose="02010600030101010101" pitchFamily="2" charset="-122"/>
                        </a:rPr>
                        <m:t>+(</m:t>
                      </m:r>
                      <m:r>
                        <a:rPr kumimoji="0" lang="en-US" altLang="zh-CN" sz="2000" b="0" i="1" smtClean="0">
                          <a:solidFill>
                            <a:schemeClr val="tx1"/>
                          </a:solidFill>
                          <a:latin typeface="Cambria Math" panose="02040503050406030204" pitchFamily="18" charset="0"/>
                          <a:ea typeface="宋体" panose="02010600030101010101" pitchFamily="2" charset="-122"/>
                        </a:rPr>
                        <m:t>2400</m:t>
                      </m:r>
                      <m:r>
                        <a:rPr kumimoji="0" lang="en-US" altLang="zh-CN" sz="2000" b="0" i="1" smtClean="0">
                          <a:solidFill>
                            <a:schemeClr val="tx1"/>
                          </a:solidFill>
                          <a:latin typeface="Cambria Math" panose="02040503050406030204" pitchFamily="18" charset="0"/>
                          <a:ea typeface="宋体" panose="02010600030101010101" pitchFamily="2" charset="-122"/>
                        </a:rPr>
                        <m:t>−</m:t>
                      </m:r>
                      <m:r>
                        <a:rPr kumimoji="0" lang="en-US" altLang="zh-CN" sz="2000" b="0" i="1" smtClean="0">
                          <a:solidFill>
                            <a:schemeClr val="tx1"/>
                          </a:solidFill>
                          <a:latin typeface="Cambria Math" panose="02040503050406030204" pitchFamily="18" charset="0"/>
                          <a:ea typeface="宋体" panose="02010600030101010101" pitchFamily="2" charset="-122"/>
                        </a:rPr>
                        <m:t>1000</m:t>
                      </m:r>
                      <m:r>
                        <a:rPr kumimoji="0" lang="en-US" altLang="zh-CN" sz="2000" b="0" i="1" smtClean="0">
                          <a:solidFill>
                            <a:schemeClr val="tx1"/>
                          </a:solidFill>
                          <a:latin typeface="Cambria Math" panose="02040503050406030204" pitchFamily="18" charset="0"/>
                          <a:ea typeface="宋体" panose="02010600030101010101" pitchFamily="2" charset="-122"/>
                        </a:rPr>
                        <m:t>)</m:t>
                      </m:r>
                      <m:d>
                        <m:dPr>
                          <m:ctrlPr>
                            <a:rPr kumimoji="0" lang="en-US" altLang="zh-CN" sz="2000" b="0" i="1" smtClean="0">
                              <a:solidFill>
                                <a:schemeClr val="tx1"/>
                              </a:solidFill>
                              <a:latin typeface="Cambria Math" panose="02040503050406030204" pitchFamily="18" charset="0"/>
                              <a:ea typeface="宋体" panose="02010600030101010101" pitchFamily="2" charset="-122"/>
                            </a:rPr>
                          </m:ctrlPr>
                        </m:dPr>
                        <m:e>
                          <m:f>
                            <m:fPr>
                              <m:type m:val="lin"/>
                              <m:ctrlPr>
                                <a:rPr kumimoji="0" lang="en-US" altLang="zh-CN" sz="2000" b="0" i="1" smtClean="0">
                                  <a:solidFill>
                                    <a:schemeClr val="tx1"/>
                                  </a:solidFill>
                                  <a:latin typeface="Cambria Math" panose="02040503050406030204" pitchFamily="18" charset="0"/>
                                  <a:ea typeface="宋体" panose="02010600030101010101" pitchFamily="2" charset="-122"/>
                                </a:rPr>
                              </m:ctrlPr>
                            </m:fPr>
                            <m:num>
                              <m:r>
                                <a:rPr kumimoji="0" lang="en-US" altLang="zh-CN" sz="2000" b="0" i="1" smtClean="0">
                                  <a:solidFill>
                                    <a:schemeClr val="tx1"/>
                                  </a:solidFill>
                                  <a:latin typeface="Cambria Math" panose="02040503050406030204" pitchFamily="18" charset="0"/>
                                  <a:ea typeface="宋体" panose="02010600030101010101" pitchFamily="2" charset="-122"/>
                                </a:rPr>
                                <m:t>𝑃</m:t>
                              </m:r>
                            </m:num>
                            <m:den>
                              <m:r>
                                <a:rPr kumimoji="0" lang="en-US" altLang="zh-CN" sz="2000" b="0" i="1" smtClean="0">
                                  <a:solidFill>
                                    <a:schemeClr val="tx1"/>
                                  </a:solidFill>
                                  <a:latin typeface="Cambria Math" panose="02040503050406030204" pitchFamily="18" charset="0"/>
                                  <a:ea typeface="宋体" panose="02010600030101010101" pitchFamily="2" charset="-122"/>
                                </a:rPr>
                                <m:t>𝐴</m:t>
                              </m:r>
                              <m:r>
                                <a:rPr kumimoji="0" lang="en-US" altLang="zh-CN" sz="2000" b="0" i="1" smtClean="0">
                                  <a:solidFill>
                                    <a:schemeClr val="tx1"/>
                                  </a:solidFill>
                                  <a:latin typeface="Cambria Math" panose="02040503050406030204" pitchFamily="18" charset="0"/>
                                  <a:ea typeface="宋体" panose="02010600030101010101" pitchFamily="2" charset="-122"/>
                                </a:rPr>
                                <m:t>, </m:t>
                              </m:r>
                              <m:sSub>
                                <m:sSubPr>
                                  <m:ctrlPr>
                                    <a:rPr kumimoji="0" lang="en-US" altLang="zh-CN" sz="2000" b="0" i="1" smtClean="0">
                                      <a:solidFill>
                                        <a:schemeClr val="tx1"/>
                                      </a:solidFill>
                                      <a:latin typeface="Cambria Math" panose="02040503050406030204" pitchFamily="18" charset="0"/>
                                      <a:ea typeface="宋体" panose="02010600030101010101" pitchFamily="2" charset="-122"/>
                                    </a:rPr>
                                  </m:ctrlPr>
                                </m:sSubPr>
                                <m:e>
                                  <m:r>
                                    <a:rPr kumimoji="0" lang="en-US" altLang="zh-CN" sz="2000" b="0" i="1" smtClean="0">
                                      <a:solidFill>
                                        <a:schemeClr val="tx1"/>
                                      </a:solidFill>
                                      <a:latin typeface="Cambria Math" panose="02040503050406030204" pitchFamily="18" charset="0"/>
                                      <a:ea typeface="宋体" panose="02010600030101010101" pitchFamily="2" charset="-122"/>
                                    </a:rPr>
                                    <m:t>𝐼𝑅𝑅</m:t>
                                  </m:r>
                                </m:e>
                                <m:sub>
                                  <m:r>
                                    <a:rPr kumimoji="0" lang="en-US" altLang="zh-CN" sz="2000" b="0" i="1" smtClean="0">
                                      <a:solidFill>
                                        <a:schemeClr val="tx1"/>
                                      </a:solidFill>
                                      <a:latin typeface="Cambria Math" panose="02040503050406030204" pitchFamily="18" charset="0"/>
                                      <a:ea typeface="宋体" panose="02010600030101010101" pitchFamily="2" charset="-122"/>
                                    </a:rPr>
                                    <m:t>𝐴</m:t>
                                  </m:r>
                                </m:sub>
                              </m:sSub>
                            </m:den>
                          </m:f>
                          <m:r>
                            <a:rPr kumimoji="0" lang="en-US" altLang="zh-CN" sz="2000" b="0" i="1" smtClean="0">
                              <a:solidFill>
                                <a:schemeClr val="tx1"/>
                              </a:solidFill>
                              <a:latin typeface="Cambria Math" panose="02040503050406030204" pitchFamily="18" charset="0"/>
                              <a:ea typeface="宋体" panose="02010600030101010101" pitchFamily="2" charset="-122"/>
                            </a:rPr>
                            <m:t>,</m:t>
                          </m:r>
                          <m:r>
                            <a:rPr kumimoji="0" lang="en-US" altLang="zh-CN" sz="2000" b="0" i="1" smtClean="0">
                              <a:solidFill>
                                <a:schemeClr val="tx1"/>
                              </a:solidFill>
                              <a:latin typeface="Cambria Math" panose="02040503050406030204" pitchFamily="18" charset="0"/>
                              <a:ea typeface="宋体" panose="02010600030101010101" pitchFamily="2" charset="-122"/>
                            </a:rPr>
                            <m:t>10</m:t>
                          </m:r>
                        </m:e>
                      </m:d>
                      <m:r>
                        <a:rPr kumimoji="0" lang="en-US" altLang="zh-CN" sz="2000" b="0" i="1" smtClean="0">
                          <a:solidFill>
                            <a:schemeClr val="tx1"/>
                          </a:solidFill>
                          <a:latin typeface="Cambria Math" panose="02040503050406030204" pitchFamily="18" charset="0"/>
                          <a:ea typeface="Cambria Math" panose="02040503050406030204" pitchFamily="18" charset="0"/>
                        </a:rPr>
                        <m:t>=</m:t>
                      </m:r>
                      <m:r>
                        <a:rPr kumimoji="0" lang="en-US" altLang="zh-CN" sz="2000" b="0" i="1" smtClean="0">
                          <a:solidFill>
                            <a:schemeClr val="tx1"/>
                          </a:solidFill>
                          <a:latin typeface="Cambria Math" panose="02040503050406030204" pitchFamily="18" charset="0"/>
                          <a:ea typeface="Cambria Math" panose="02040503050406030204" pitchFamily="18" charset="0"/>
                        </a:rPr>
                        <m:t>0</m:t>
                      </m:r>
                    </m:oMath>
                  </m:oMathPara>
                </a14:m>
                <a:endParaRPr kumimoji="0" lang="zh-CN" altLang="en-US" sz="2000" dirty="0">
                  <a:solidFill>
                    <a:schemeClr val="tx1"/>
                  </a:solidFill>
                  <a:latin typeface="Tahoma" panose="020B0604030504040204" pitchFamily="34" charset="0"/>
                  <a:ea typeface="宋体" panose="02010600030101010101" pitchFamily="2" charset="-122"/>
                </a:endParaRPr>
              </a:p>
            </p:txBody>
          </p:sp>
        </mc:Choice>
        <mc:Fallback>
          <p:sp>
            <p:nvSpPr>
              <p:cNvPr id="37892" name="Rectangle 9"/>
              <p:cNvSpPr>
                <a:spLocks noRot="1" noChangeAspect="1" noMove="1" noResize="1" noEditPoints="1" noAdjustHandles="1" noChangeArrowheads="1" noChangeShapeType="1" noTextEdit="1"/>
              </p:cNvSpPr>
              <p:nvPr/>
            </p:nvSpPr>
            <p:spPr bwMode="auto">
              <a:xfrm>
                <a:off x="773113" y="1105106"/>
                <a:ext cx="5308119" cy="2998375"/>
              </a:xfrm>
              <a:prstGeom prst="rect">
                <a:avLst/>
              </a:prstGeom>
              <a:blipFill rotWithShape="1">
                <a:blip r:embed="rId1"/>
                <a:stretch>
                  <a:fillRect l="-6" t="-7" r="9" b="4"/>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04810" name="Rectangle 10"/>
          <p:cNvSpPr>
            <a:spLocks noChangeArrowheads="1"/>
          </p:cNvSpPr>
          <p:nvPr/>
        </p:nvSpPr>
        <p:spPr bwMode="auto">
          <a:xfrm>
            <a:off x="442913" y="5345113"/>
            <a:ext cx="7675562" cy="84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tabLst>
                <a:tab pos="541020" algn="l"/>
              </a:tabLst>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tabLst>
                <a:tab pos="541020" algn="l"/>
              </a:tabLst>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tabLst>
                <a:tab pos="541020" algn="l"/>
              </a:tabLst>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000" b="1">
                <a:latin typeface="幼圆" panose="02010509060101010101" pitchFamily="49" charset="-122"/>
                <a:ea typeface="幼圆" panose="02010509060101010101" pitchFamily="49" charset="-122"/>
              </a:rPr>
              <a:t>对于独立方案，不论采用净现值、净年值或内部收益率评价方法，其评价结论都是一样的。</a:t>
            </a:r>
            <a:endParaRPr lang="zh-CN" altLang="en-US" sz="2000" b="1">
              <a:latin typeface="幼圆" panose="02010509060101010101" pitchFamily="49" charset="-122"/>
              <a:ea typeface="幼圆" panose="02010509060101010101" pitchFamily="49" charset="-122"/>
            </a:endParaRPr>
          </a:p>
        </p:txBody>
      </p:sp>
      <p:sp>
        <p:nvSpPr>
          <p:cNvPr id="37894" name="Rectangle 11"/>
          <p:cNvSpPr>
            <a:spLocks noChangeArrowheads="1"/>
          </p:cNvSpPr>
          <p:nvPr/>
        </p:nvSpPr>
        <p:spPr bwMode="auto">
          <a:xfrm>
            <a:off x="989013" y="1584325"/>
            <a:ext cx="29956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lang="en-US" altLang="zh-CN" sz="2000" b="1">
                <a:solidFill>
                  <a:schemeClr val="tx1"/>
                </a:solidFill>
                <a:latin typeface="幼圆" panose="02010509060101010101" pitchFamily="49" charset="-122"/>
                <a:ea typeface="幼圆" panose="02010509060101010101" pitchFamily="49" charset="-122"/>
              </a:rPr>
              <a:t>③</a:t>
            </a:r>
            <a:r>
              <a:rPr lang="zh-CN" altLang="en-US" sz="2000" b="1">
                <a:solidFill>
                  <a:schemeClr val="tx1"/>
                </a:solidFill>
                <a:latin typeface="幼圆" panose="02010509060101010101" pitchFamily="49" charset="-122"/>
                <a:ea typeface="幼圆" panose="02010509060101010101" pitchFamily="49" charset="-122"/>
              </a:rPr>
              <a:t>用内部收益率法判别：</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204815" name="Text Box 15"/>
          <p:cNvSpPr txBox="1">
            <a:spLocks noChangeArrowheads="1"/>
          </p:cNvSpPr>
          <p:nvPr/>
        </p:nvSpPr>
        <p:spPr bwMode="auto">
          <a:xfrm>
            <a:off x="792163" y="4660142"/>
            <a:ext cx="69770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lang="zh-CN" altLang="en-US" sz="2000" b="1" dirty="0">
                <a:solidFill>
                  <a:schemeClr val="tx1"/>
                </a:solidFill>
                <a:latin typeface="幼圆" panose="02010509060101010101" pitchFamily="49" charset="-122"/>
                <a:ea typeface="幼圆" panose="02010509060101010101" pitchFamily="49" charset="-122"/>
              </a:rPr>
              <a:t>由于</a:t>
            </a:r>
            <a:r>
              <a:rPr lang="en-US" altLang="zh-CN" sz="2000" b="1" dirty="0">
                <a:solidFill>
                  <a:schemeClr val="tx1"/>
                </a:solidFill>
                <a:latin typeface="幼圆" panose="02010509060101010101" pitchFamily="49" charset="-122"/>
                <a:ea typeface="幼圆" panose="02010509060101010101" pitchFamily="49" charset="-122"/>
              </a:rPr>
              <a:t>IRRA&gt;</a:t>
            </a:r>
            <a:r>
              <a:rPr lang="en-US" altLang="zh-CN" sz="2000" b="1" dirty="0" err="1">
                <a:solidFill>
                  <a:schemeClr val="tx1"/>
                </a:solidFill>
                <a:latin typeface="幼圆" panose="02010509060101010101" pitchFamily="49" charset="-122"/>
                <a:ea typeface="幼圆" panose="02010509060101010101" pitchFamily="49" charset="-122"/>
              </a:rPr>
              <a:t>iC</a:t>
            </a:r>
            <a:r>
              <a:rPr lang="en-US" altLang="zh-CN" sz="2000" b="1" dirty="0">
                <a:solidFill>
                  <a:schemeClr val="tx1"/>
                </a:solidFill>
                <a:latin typeface="幼圆" panose="02010509060101010101" pitchFamily="49" charset="-122"/>
                <a:ea typeface="幼圆" panose="02010509060101010101" pitchFamily="49" charset="-122"/>
              </a:rPr>
              <a:t>=15%</a:t>
            </a:r>
            <a:r>
              <a:rPr lang="zh-CN" altLang="en-US" sz="2000" b="1" dirty="0">
                <a:solidFill>
                  <a:schemeClr val="tx1"/>
                </a:solidFill>
                <a:latin typeface="幼圆" panose="02010509060101010101" pitchFamily="49" charset="-122"/>
                <a:ea typeface="幼圆" panose="02010509060101010101" pitchFamily="49" charset="-122"/>
              </a:rPr>
              <a:t>，</a:t>
            </a:r>
            <a:r>
              <a:rPr lang="en-US" altLang="zh-CN" sz="2000" b="1" dirty="0">
                <a:solidFill>
                  <a:schemeClr val="tx1"/>
                </a:solidFill>
                <a:latin typeface="幼圆" panose="02010509060101010101" pitchFamily="49" charset="-122"/>
                <a:ea typeface="幼圆" panose="02010509060101010101" pitchFamily="49" charset="-122"/>
              </a:rPr>
              <a:t>IRRB&gt;</a:t>
            </a:r>
            <a:r>
              <a:rPr lang="en-US" altLang="zh-CN" sz="2000" b="1" dirty="0" err="1">
                <a:solidFill>
                  <a:schemeClr val="tx1"/>
                </a:solidFill>
                <a:latin typeface="幼圆" panose="02010509060101010101" pitchFamily="49" charset="-122"/>
                <a:ea typeface="幼圆" panose="02010509060101010101" pitchFamily="49" charset="-122"/>
              </a:rPr>
              <a:t>iC</a:t>
            </a:r>
            <a:r>
              <a:rPr lang="zh-CN" altLang="en-US" sz="2000" b="1" dirty="0">
                <a:solidFill>
                  <a:schemeClr val="tx1"/>
                </a:solidFill>
                <a:latin typeface="幼圆" panose="02010509060101010101" pitchFamily="49" charset="-122"/>
                <a:ea typeface="幼圆" panose="02010509060101010101" pitchFamily="49" charset="-122"/>
              </a:rPr>
              <a:t>，</a:t>
            </a:r>
            <a:r>
              <a:rPr lang="en-US" altLang="zh-CN" sz="2000" b="1" dirty="0">
                <a:solidFill>
                  <a:schemeClr val="tx1"/>
                </a:solidFill>
                <a:latin typeface="幼圆" panose="02010509060101010101" pitchFamily="49" charset="-122"/>
                <a:ea typeface="幼圆" panose="02010509060101010101" pitchFamily="49" charset="-122"/>
              </a:rPr>
              <a:t>IRRC&gt;</a:t>
            </a:r>
            <a:r>
              <a:rPr lang="en-US" altLang="zh-CN" sz="2000" b="1" dirty="0" err="1">
                <a:solidFill>
                  <a:schemeClr val="tx1"/>
                </a:solidFill>
                <a:latin typeface="幼圆" panose="02010509060101010101" pitchFamily="49" charset="-122"/>
                <a:ea typeface="幼圆" panose="02010509060101010101" pitchFamily="49" charset="-122"/>
              </a:rPr>
              <a:t>iC</a:t>
            </a:r>
            <a:r>
              <a:rPr lang="zh-CN" altLang="en-US" sz="2000" b="1" dirty="0">
                <a:solidFill>
                  <a:schemeClr val="tx1"/>
                </a:solidFill>
                <a:latin typeface="幼圆" panose="02010509060101010101" pitchFamily="49" charset="-122"/>
                <a:ea typeface="幼圆" panose="02010509060101010101" pitchFamily="49" charset="-122"/>
              </a:rPr>
              <a:t>，故三个方案均可行。</a:t>
            </a:r>
            <a:endParaRPr lang="zh-CN" altLang="en-US" sz="2000" b="1" dirty="0">
              <a:solidFill>
                <a:schemeClr val="tx1"/>
              </a:solidFill>
              <a:latin typeface="幼圆" panose="02010509060101010101" pitchFamily="49" charset="-122"/>
              <a:ea typeface="幼圆" panose="02010509060101010101" pitchFamily="49" charset="-122"/>
            </a:endParaRPr>
          </a:p>
        </p:txBody>
      </p:sp>
      <mc:AlternateContent xmlns:mc="http://schemas.openxmlformats.org/markup-compatibility/2006">
        <mc:Choice xmlns:a14="http://schemas.microsoft.com/office/drawing/2010/main" Requires="a14">
          <p:sp>
            <p:nvSpPr>
              <p:cNvPr id="4" name="文本框 3"/>
              <p:cNvSpPr txBox="1"/>
              <p:nvPr/>
            </p:nvSpPr>
            <p:spPr>
              <a:xfrm>
                <a:off x="656564" y="3091819"/>
                <a:ext cx="5535615" cy="400110"/>
              </a:xfrm>
              <a:prstGeom prst="rect">
                <a:avLst/>
              </a:prstGeom>
              <a:noFill/>
            </p:spPr>
            <p:txBody>
              <a:bodyPr wrap="square">
                <a:spAutoFit/>
              </a:bodyPr>
              <a:lstStyle/>
              <a:p>
                <a:pPr eaLnBrk="1" hangingPunct="1">
                  <a:spcBef>
                    <a:spcPct val="0"/>
                  </a:spcBef>
                  <a:buClrTx/>
                  <a:buSzTx/>
                  <a:buFontTx/>
                  <a:buNone/>
                </a:pPr>
                <a14:m>
                  <m:oMathPara xmlns:m="http://schemas.openxmlformats.org/officeDocument/2006/math">
                    <m:oMathParaPr>
                      <m:jc m:val="centerGroup"/>
                    </m:oMathParaPr>
                    <m:oMath xmlns:m="http://schemas.openxmlformats.org/officeDocument/2006/math">
                      <m:r>
                        <a:rPr kumimoji="0" lang="en-US" altLang="zh-CN" sz="2000" b="0" i="1" smtClean="0">
                          <a:solidFill>
                            <a:schemeClr val="tx1"/>
                          </a:solidFill>
                          <a:latin typeface="Cambria Math" panose="02040503050406030204" pitchFamily="18" charset="0"/>
                        </a:rPr>
                        <m:t>−</m:t>
                      </m:r>
                      <m:r>
                        <a:rPr kumimoji="0" lang="en-US" altLang="zh-CN" sz="2000" b="0" i="1" smtClean="0">
                          <a:solidFill>
                            <a:schemeClr val="tx1"/>
                          </a:solidFill>
                          <a:latin typeface="Cambria Math" panose="02040503050406030204" pitchFamily="18" charset="0"/>
                        </a:rPr>
                        <m:t>8</m:t>
                      </m:r>
                      <m:r>
                        <a:rPr kumimoji="0" lang="en-US" altLang="zh-CN" sz="2000" b="0" i="1" smtClean="0">
                          <a:solidFill>
                            <a:schemeClr val="tx1"/>
                          </a:solidFill>
                          <a:latin typeface="Cambria Math" panose="02040503050406030204" pitchFamily="18" charset="0"/>
                        </a:rPr>
                        <m:t>000</m:t>
                      </m:r>
                      <m:r>
                        <a:rPr kumimoji="0" lang="en-US" altLang="zh-CN" sz="2000" b="0" i="1" smtClean="0">
                          <a:solidFill>
                            <a:schemeClr val="tx1"/>
                          </a:solidFill>
                          <a:latin typeface="Cambria Math" panose="02040503050406030204" pitchFamily="18" charset="0"/>
                        </a:rPr>
                        <m:t>+(</m:t>
                      </m:r>
                      <m:r>
                        <a:rPr kumimoji="0" lang="en-US" altLang="zh-CN" sz="2000" b="0" i="1" smtClean="0">
                          <a:solidFill>
                            <a:schemeClr val="tx1"/>
                          </a:solidFill>
                          <a:latin typeface="Cambria Math" panose="02040503050406030204" pitchFamily="18" charset="0"/>
                        </a:rPr>
                        <m:t>31</m:t>
                      </m:r>
                      <m:r>
                        <a:rPr kumimoji="0" lang="en-US" altLang="zh-CN" sz="2000" b="0" i="1" smtClean="0">
                          <a:solidFill>
                            <a:schemeClr val="tx1"/>
                          </a:solidFill>
                          <a:latin typeface="Cambria Math" panose="02040503050406030204" pitchFamily="18" charset="0"/>
                        </a:rPr>
                        <m:t>00</m:t>
                      </m:r>
                      <m:r>
                        <a:rPr kumimoji="0" lang="en-US" altLang="zh-CN" sz="2000" b="0" i="1" smtClean="0">
                          <a:solidFill>
                            <a:schemeClr val="tx1"/>
                          </a:solidFill>
                          <a:latin typeface="Cambria Math" panose="02040503050406030204" pitchFamily="18" charset="0"/>
                        </a:rPr>
                        <m:t>−</m:t>
                      </m:r>
                      <m:r>
                        <a:rPr kumimoji="0" lang="en-US" altLang="zh-CN" sz="2000" b="0" i="1" smtClean="0">
                          <a:solidFill>
                            <a:schemeClr val="tx1"/>
                          </a:solidFill>
                          <a:latin typeface="Cambria Math" panose="02040503050406030204" pitchFamily="18" charset="0"/>
                        </a:rPr>
                        <m:t>1</m:t>
                      </m:r>
                      <m:r>
                        <a:rPr kumimoji="0" lang="en-US" altLang="zh-CN" sz="2000" b="0" i="1" smtClean="0">
                          <a:solidFill>
                            <a:schemeClr val="tx1"/>
                          </a:solidFill>
                          <a:latin typeface="Cambria Math" panose="02040503050406030204" pitchFamily="18" charset="0"/>
                        </a:rPr>
                        <m:t>2</m:t>
                      </m:r>
                      <m:r>
                        <a:rPr kumimoji="0" lang="en-US" altLang="zh-CN" sz="2000" b="0" i="1" smtClean="0">
                          <a:solidFill>
                            <a:schemeClr val="tx1"/>
                          </a:solidFill>
                          <a:latin typeface="Cambria Math" panose="02040503050406030204" pitchFamily="18" charset="0"/>
                        </a:rPr>
                        <m:t>00</m:t>
                      </m:r>
                      <m:r>
                        <a:rPr kumimoji="0" lang="en-US" altLang="zh-CN" sz="2000" b="0" i="1" smtClean="0">
                          <a:solidFill>
                            <a:schemeClr val="tx1"/>
                          </a:solidFill>
                          <a:latin typeface="Cambria Math" panose="02040503050406030204" pitchFamily="18" charset="0"/>
                        </a:rPr>
                        <m:t>)</m:t>
                      </m:r>
                      <m:d>
                        <m:dPr>
                          <m:ctrlPr>
                            <a:rPr kumimoji="0" lang="en-US" altLang="zh-CN" sz="2000" b="0" i="1" smtClean="0">
                              <a:solidFill>
                                <a:schemeClr val="tx1"/>
                              </a:solidFill>
                              <a:latin typeface="Cambria Math" panose="02040503050406030204" pitchFamily="18" charset="0"/>
                            </a:rPr>
                          </m:ctrlPr>
                        </m:dPr>
                        <m:e>
                          <m:f>
                            <m:fPr>
                              <m:type m:val="lin"/>
                              <m:ctrlPr>
                                <a:rPr kumimoji="0" lang="en-US" altLang="zh-CN" sz="2000" b="0" i="1" smtClean="0">
                                  <a:solidFill>
                                    <a:schemeClr val="tx1"/>
                                  </a:solidFill>
                                  <a:latin typeface="Cambria Math" panose="02040503050406030204" pitchFamily="18" charset="0"/>
                                </a:rPr>
                              </m:ctrlPr>
                            </m:fPr>
                            <m:num>
                              <m:r>
                                <a:rPr kumimoji="0" lang="en-US" altLang="zh-CN" sz="2000" b="0" i="1" smtClean="0">
                                  <a:solidFill>
                                    <a:schemeClr val="tx1"/>
                                  </a:solidFill>
                                  <a:latin typeface="Cambria Math" panose="02040503050406030204" pitchFamily="18" charset="0"/>
                                </a:rPr>
                                <m:t>𝑃</m:t>
                              </m:r>
                            </m:num>
                            <m:den>
                              <m:r>
                                <a:rPr kumimoji="0" lang="en-US" altLang="zh-CN" sz="2000" b="0" i="1" smtClean="0">
                                  <a:solidFill>
                                    <a:schemeClr val="tx1"/>
                                  </a:solidFill>
                                  <a:latin typeface="Cambria Math" panose="02040503050406030204" pitchFamily="18" charset="0"/>
                                </a:rPr>
                                <m:t>𝐴</m:t>
                              </m:r>
                              <m:r>
                                <a:rPr kumimoji="0" lang="en-US" altLang="zh-CN" sz="2000" b="0" i="1" smtClean="0">
                                  <a:solidFill>
                                    <a:schemeClr val="tx1"/>
                                  </a:solidFill>
                                  <a:latin typeface="Cambria Math" panose="02040503050406030204" pitchFamily="18" charset="0"/>
                                </a:rPr>
                                <m:t>, </m:t>
                              </m:r>
                              <m:sSub>
                                <m:sSubPr>
                                  <m:ctrlPr>
                                    <a:rPr kumimoji="0" lang="en-US" altLang="zh-CN" sz="2000" b="0" i="1" smtClean="0">
                                      <a:solidFill>
                                        <a:schemeClr val="tx1"/>
                                      </a:solidFill>
                                      <a:latin typeface="Cambria Math" panose="02040503050406030204" pitchFamily="18" charset="0"/>
                                    </a:rPr>
                                  </m:ctrlPr>
                                </m:sSubPr>
                                <m:e>
                                  <m:r>
                                    <a:rPr kumimoji="0" lang="en-US" altLang="zh-CN" sz="2000" b="0" i="1" smtClean="0">
                                      <a:solidFill>
                                        <a:schemeClr val="tx1"/>
                                      </a:solidFill>
                                      <a:latin typeface="Cambria Math" panose="02040503050406030204" pitchFamily="18" charset="0"/>
                                    </a:rPr>
                                    <m:t>𝐼𝑅𝑅</m:t>
                                  </m:r>
                                </m:e>
                                <m:sub>
                                  <m:r>
                                    <a:rPr kumimoji="0" lang="en-US" altLang="zh-CN" sz="2000" b="0" i="1" smtClean="0">
                                      <a:solidFill>
                                        <a:schemeClr val="tx1"/>
                                      </a:solidFill>
                                      <a:latin typeface="Cambria Math" panose="02040503050406030204" pitchFamily="18" charset="0"/>
                                    </a:rPr>
                                    <m:t>𝐵</m:t>
                                  </m:r>
                                </m:sub>
                              </m:sSub>
                            </m:den>
                          </m:f>
                          <m:r>
                            <a:rPr kumimoji="0" lang="en-US" altLang="zh-CN" sz="2000" b="0" i="1" smtClean="0">
                              <a:solidFill>
                                <a:schemeClr val="tx1"/>
                              </a:solidFill>
                              <a:latin typeface="Cambria Math" panose="02040503050406030204" pitchFamily="18" charset="0"/>
                            </a:rPr>
                            <m:t>,</m:t>
                          </m:r>
                          <m:r>
                            <a:rPr kumimoji="0" lang="en-US" altLang="zh-CN" sz="2000" b="0" i="1" smtClean="0">
                              <a:solidFill>
                                <a:schemeClr val="tx1"/>
                              </a:solidFill>
                              <a:latin typeface="Cambria Math" panose="02040503050406030204" pitchFamily="18" charset="0"/>
                            </a:rPr>
                            <m:t>10</m:t>
                          </m:r>
                        </m:e>
                      </m:d>
                      <m:r>
                        <a:rPr kumimoji="0" lang="en-US" altLang="zh-CN" sz="2000" b="0" i="1" smtClean="0">
                          <a:solidFill>
                            <a:schemeClr val="tx1"/>
                          </a:solidFill>
                          <a:latin typeface="Cambria Math" panose="02040503050406030204" pitchFamily="18" charset="0"/>
                          <a:ea typeface="Cambria Math" panose="02040503050406030204" pitchFamily="18" charset="0"/>
                        </a:rPr>
                        <m:t>=</m:t>
                      </m:r>
                      <m:r>
                        <a:rPr kumimoji="0" lang="en-US" altLang="zh-CN" sz="2000" b="0" i="1" smtClean="0">
                          <a:solidFill>
                            <a:schemeClr val="tx1"/>
                          </a:solidFill>
                          <a:latin typeface="Cambria Math" panose="02040503050406030204" pitchFamily="18" charset="0"/>
                          <a:ea typeface="Cambria Math" panose="02040503050406030204" pitchFamily="18" charset="0"/>
                        </a:rPr>
                        <m:t>0</m:t>
                      </m:r>
                    </m:oMath>
                  </m:oMathPara>
                </a14:m>
                <a:endParaRPr kumimoji="0" lang="zh-CN" altLang="en-US" sz="2000" dirty="0">
                  <a:solidFill>
                    <a:schemeClr val="tx1"/>
                  </a:solidFill>
                </a:endParaRPr>
              </a:p>
            </p:txBody>
          </p:sp>
        </mc:Choice>
        <mc:Fallback>
          <p:sp>
            <p:nvSpPr>
              <p:cNvPr id="4" name="文本框 3"/>
              <p:cNvSpPr txBox="1">
                <a:spLocks noRot="1" noChangeAspect="1" noMove="1" noResize="1" noEditPoints="1" noAdjustHandles="1" noChangeArrowheads="1" noChangeShapeType="1" noTextEdit="1"/>
              </p:cNvSpPr>
              <p:nvPr/>
            </p:nvSpPr>
            <p:spPr>
              <a:xfrm>
                <a:off x="656564" y="3091819"/>
                <a:ext cx="5535615" cy="400110"/>
              </a:xfrm>
              <a:prstGeom prst="rect">
                <a:avLst/>
              </a:prstGeom>
              <a:blipFill rotWithShape="1">
                <a:blip r:embed="rId2"/>
                <a:stretch>
                  <a:fillRect l="-11" t="-1" r="5"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451318" y="3820595"/>
                <a:ext cx="5993481" cy="400110"/>
              </a:xfrm>
              <a:prstGeom prst="rect">
                <a:avLst/>
              </a:prstGeom>
              <a:noFill/>
            </p:spPr>
            <p:txBody>
              <a:bodyPr wrap="square">
                <a:spAutoFit/>
              </a:bodyPr>
              <a:lstStyle/>
              <a:p>
                <a:pPr eaLnBrk="1" hangingPunct="1">
                  <a:spcBef>
                    <a:spcPct val="0"/>
                  </a:spcBef>
                  <a:buClrTx/>
                  <a:buSzTx/>
                  <a:buFontTx/>
                  <a:buNone/>
                </a:pPr>
                <a14:m>
                  <m:oMathPara xmlns:m="http://schemas.openxmlformats.org/officeDocument/2006/math">
                    <m:oMathParaPr>
                      <m:jc m:val="centerGroup"/>
                    </m:oMathParaPr>
                    <m:oMath xmlns:m="http://schemas.openxmlformats.org/officeDocument/2006/math">
                      <m:r>
                        <a:rPr kumimoji="0" lang="en-US" altLang="zh-CN" sz="2000" b="0" i="1" smtClean="0">
                          <a:solidFill>
                            <a:schemeClr val="tx1"/>
                          </a:solidFill>
                          <a:latin typeface="Cambria Math" panose="02040503050406030204" pitchFamily="18" charset="0"/>
                        </a:rPr>
                        <m:t>−</m:t>
                      </m:r>
                      <m:r>
                        <a:rPr kumimoji="0" lang="en-US" altLang="zh-CN" sz="2000" b="0" i="1" smtClean="0">
                          <a:solidFill>
                            <a:schemeClr val="tx1"/>
                          </a:solidFill>
                          <a:latin typeface="Cambria Math" panose="02040503050406030204" pitchFamily="18" charset="0"/>
                        </a:rPr>
                        <m:t>10</m:t>
                      </m:r>
                      <m:r>
                        <a:rPr kumimoji="0" lang="en-US" altLang="zh-CN" sz="2000" b="0" i="1" smtClean="0">
                          <a:solidFill>
                            <a:schemeClr val="tx1"/>
                          </a:solidFill>
                          <a:latin typeface="Cambria Math" panose="02040503050406030204" pitchFamily="18" charset="0"/>
                        </a:rPr>
                        <m:t>000</m:t>
                      </m:r>
                      <m:r>
                        <a:rPr kumimoji="0" lang="en-US" altLang="zh-CN" sz="2000" b="0" i="1" smtClean="0">
                          <a:solidFill>
                            <a:schemeClr val="tx1"/>
                          </a:solidFill>
                          <a:latin typeface="Cambria Math" panose="02040503050406030204" pitchFamily="18" charset="0"/>
                        </a:rPr>
                        <m:t>+(</m:t>
                      </m:r>
                      <m:r>
                        <a:rPr kumimoji="0" lang="en-US" altLang="zh-CN" sz="2000" b="0" i="1" smtClean="0">
                          <a:solidFill>
                            <a:schemeClr val="tx1"/>
                          </a:solidFill>
                          <a:latin typeface="Cambria Math" panose="02040503050406030204" pitchFamily="18" charset="0"/>
                        </a:rPr>
                        <m:t>400</m:t>
                      </m:r>
                      <m:r>
                        <a:rPr kumimoji="0" lang="en-US" altLang="zh-CN" sz="2000" b="0" i="1" smtClean="0">
                          <a:solidFill>
                            <a:schemeClr val="tx1"/>
                          </a:solidFill>
                          <a:latin typeface="Cambria Math" panose="02040503050406030204" pitchFamily="18" charset="0"/>
                        </a:rPr>
                        <m:t>0</m:t>
                      </m:r>
                      <m:r>
                        <a:rPr kumimoji="0" lang="en-US" altLang="zh-CN" sz="2000" b="0" i="1" smtClean="0">
                          <a:solidFill>
                            <a:schemeClr val="tx1"/>
                          </a:solidFill>
                          <a:latin typeface="Cambria Math" panose="02040503050406030204" pitchFamily="18" charset="0"/>
                        </a:rPr>
                        <m:t>−</m:t>
                      </m:r>
                      <m:r>
                        <a:rPr kumimoji="0" lang="en-US" altLang="zh-CN" sz="2000" b="0" i="1" smtClean="0">
                          <a:solidFill>
                            <a:schemeClr val="tx1"/>
                          </a:solidFill>
                          <a:latin typeface="Cambria Math" panose="02040503050406030204" pitchFamily="18" charset="0"/>
                        </a:rPr>
                        <m:t>1</m:t>
                      </m:r>
                      <m:r>
                        <a:rPr kumimoji="0" lang="en-US" altLang="zh-CN" sz="2000" b="0" i="1" smtClean="0">
                          <a:solidFill>
                            <a:schemeClr val="tx1"/>
                          </a:solidFill>
                          <a:latin typeface="Cambria Math" panose="02040503050406030204" pitchFamily="18" charset="0"/>
                        </a:rPr>
                        <m:t>5</m:t>
                      </m:r>
                      <m:r>
                        <a:rPr kumimoji="0" lang="en-US" altLang="zh-CN" sz="2000" b="0" i="1" smtClean="0">
                          <a:solidFill>
                            <a:schemeClr val="tx1"/>
                          </a:solidFill>
                          <a:latin typeface="Cambria Math" panose="02040503050406030204" pitchFamily="18" charset="0"/>
                        </a:rPr>
                        <m:t>00</m:t>
                      </m:r>
                      <m:r>
                        <a:rPr kumimoji="0" lang="en-US" altLang="zh-CN" sz="2000" b="0" i="1" smtClean="0">
                          <a:solidFill>
                            <a:schemeClr val="tx1"/>
                          </a:solidFill>
                          <a:latin typeface="Cambria Math" panose="02040503050406030204" pitchFamily="18" charset="0"/>
                        </a:rPr>
                        <m:t>)</m:t>
                      </m:r>
                      <m:d>
                        <m:dPr>
                          <m:ctrlPr>
                            <a:rPr kumimoji="0" lang="en-US" altLang="zh-CN" sz="2000" b="0" i="1" smtClean="0">
                              <a:solidFill>
                                <a:schemeClr val="tx1"/>
                              </a:solidFill>
                              <a:latin typeface="Cambria Math" panose="02040503050406030204" pitchFamily="18" charset="0"/>
                            </a:rPr>
                          </m:ctrlPr>
                        </m:dPr>
                        <m:e>
                          <m:f>
                            <m:fPr>
                              <m:type m:val="lin"/>
                              <m:ctrlPr>
                                <a:rPr kumimoji="0" lang="en-US" altLang="zh-CN" sz="2000" b="0" i="1" smtClean="0">
                                  <a:solidFill>
                                    <a:schemeClr val="tx1"/>
                                  </a:solidFill>
                                  <a:latin typeface="Cambria Math" panose="02040503050406030204" pitchFamily="18" charset="0"/>
                                </a:rPr>
                              </m:ctrlPr>
                            </m:fPr>
                            <m:num>
                              <m:r>
                                <a:rPr kumimoji="0" lang="en-US" altLang="zh-CN" sz="2000" b="0" i="1" smtClean="0">
                                  <a:solidFill>
                                    <a:schemeClr val="tx1"/>
                                  </a:solidFill>
                                  <a:latin typeface="Cambria Math" panose="02040503050406030204" pitchFamily="18" charset="0"/>
                                </a:rPr>
                                <m:t>𝑃</m:t>
                              </m:r>
                            </m:num>
                            <m:den>
                              <m:r>
                                <a:rPr kumimoji="0" lang="en-US" altLang="zh-CN" sz="2000" b="0" i="1" smtClean="0">
                                  <a:solidFill>
                                    <a:schemeClr val="tx1"/>
                                  </a:solidFill>
                                  <a:latin typeface="Cambria Math" panose="02040503050406030204" pitchFamily="18" charset="0"/>
                                </a:rPr>
                                <m:t>𝐴</m:t>
                              </m:r>
                              <m:r>
                                <a:rPr kumimoji="0" lang="en-US" altLang="zh-CN" sz="2000" b="0" i="1" smtClean="0">
                                  <a:solidFill>
                                    <a:schemeClr val="tx1"/>
                                  </a:solidFill>
                                  <a:latin typeface="Cambria Math" panose="02040503050406030204" pitchFamily="18" charset="0"/>
                                </a:rPr>
                                <m:t>, </m:t>
                              </m:r>
                              <m:sSub>
                                <m:sSubPr>
                                  <m:ctrlPr>
                                    <a:rPr kumimoji="0" lang="en-US" altLang="zh-CN" sz="2000" b="0" i="1" smtClean="0">
                                      <a:solidFill>
                                        <a:schemeClr val="tx1"/>
                                      </a:solidFill>
                                      <a:latin typeface="Cambria Math" panose="02040503050406030204" pitchFamily="18" charset="0"/>
                                    </a:rPr>
                                  </m:ctrlPr>
                                </m:sSubPr>
                                <m:e>
                                  <m:r>
                                    <a:rPr kumimoji="0" lang="en-US" altLang="zh-CN" sz="2000" b="0" i="1" smtClean="0">
                                      <a:solidFill>
                                        <a:schemeClr val="tx1"/>
                                      </a:solidFill>
                                      <a:latin typeface="Cambria Math" panose="02040503050406030204" pitchFamily="18" charset="0"/>
                                    </a:rPr>
                                    <m:t>𝐼𝑅𝑅</m:t>
                                  </m:r>
                                </m:e>
                                <m:sub>
                                  <m:r>
                                    <a:rPr kumimoji="0" lang="en-US" altLang="zh-CN" sz="2000" b="0" i="1" smtClean="0">
                                      <a:solidFill>
                                        <a:schemeClr val="tx1"/>
                                      </a:solidFill>
                                      <a:latin typeface="Cambria Math" panose="02040503050406030204" pitchFamily="18" charset="0"/>
                                    </a:rPr>
                                    <m:t>𝐶</m:t>
                                  </m:r>
                                </m:sub>
                              </m:sSub>
                            </m:den>
                          </m:f>
                          <m:r>
                            <a:rPr kumimoji="0" lang="en-US" altLang="zh-CN" sz="2000" b="0" i="1" smtClean="0">
                              <a:solidFill>
                                <a:schemeClr val="tx1"/>
                              </a:solidFill>
                              <a:latin typeface="Cambria Math" panose="02040503050406030204" pitchFamily="18" charset="0"/>
                            </a:rPr>
                            <m:t>,</m:t>
                          </m:r>
                          <m:r>
                            <a:rPr kumimoji="0" lang="en-US" altLang="zh-CN" sz="2000" b="0" i="1" smtClean="0">
                              <a:solidFill>
                                <a:schemeClr val="tx1"/>
                              </a:solidFill>
                              <a:latin typeface="Cambria Math" panose="02040503050406030204" pitchFamily="18" charset="0"/>
                            </a:rPr>
                            <m:t>10</m:t>
                          </m:r>
                        </m:e>
                      </m:d>
                      <m:r>
                        <a:rPr kumimoji="0" lang="en-US" altLang="zh-CN" sz="2000" b="0" i="1" smtClean="0">
                          <a:solidFill>
                            <a:schemeClr val="tx1"/>
                          </a:solidFill>
                          <a:latin typeface="Cambria Math" panose="02040503050406030204" pitchFamily="18" charset="0"/>
                          <a:ea typeface="Cambria Math" panose="02040503050406030204" pitchFamily="18" charset="0"/>
                        </a:rPr>
                        <m:t>=</m:t>
                      </m:r>
                      <m:r>
                        <a:rPr kumimoji="0" lang="en-US" altLang="zh-CN" sz="2000" b="0" i="1" smtClean="0">
                          <a:solidFill>
                            <a:schemeClr val="tx1"/>
                          </a:solidFill>
                          <a:latin typeface="Cambria Math" panose="02040503050406030204" pitchFamily="18" charset="0"/>
                          <a:ea typeface="Cambria Math" panose="02040503050406030204" pitchFamily="18" charset="0"/>
                        </a:rPr>
                        <m:t>0</m:t>
                      </m:r>
                    </m:oMath>
                  </m:oMathPara>
                </a14:m>
                <a:endParaRPr kumimoji="0" lang="zh-CN" altLang="en-US" sz="2000" dirty="0">
                  <a:solidFill>
                    <a:schemeClr val="tx1"/>
                  </a:solidFill>
                </a:endParaRPr>
              </a:p>
            </p:txBody>
          </p:sp>
        </mc:Choice>
        <mc:Fallback>
          <p:sp>
            <p:nvSpPr>
              <p:cNvPr id="6" name="文本框 5"/>
              <p:cNvSpPr txBox="1">
                <a:spLocks noRot="1" noChangeAspect="1" noMove="1" noResize="1" noEditPoints="1" noAdjustHandles="1" noChangeArrowheads="1" noChangeShapeType="1" noTextEdit="1"/>
              </p:cNvSpPr>
              <p:nvPr/>
            </p:nvSpPr>
            <p:spPr>
              <a:xfrm>
                <a:off x="451318" y="3820595"/>
                <a:ext cx="5993481" cy="400110"/>
              </a:xfrm>
              <a:prstGeom prst="rect">
                <a:avLst/>
              </a:prstGeom>
              <a:blipFill rotWithShape="1">
                <a:blip r:embed="rId3"/>
                <a:stretch>
                  <a:fillRect l="-8" t="-109" r="3" b="124"/>
                </a:stretch>
              </a:blipFill>
            </p:spPr>
            <p:txBody>
              <a:bodyPr/>
              <a:lstStyle/>
              <a:p>
                <a:r>
                  <a:rPr lang="zh-CN" altLang="en-US">
                    <a:noFill/>
                  </a:rPr>
                  <a:t> </a:t>
                </a:r>
              </a:p>
            </p:txBody>
          </p:sp>
        </mc:Fallback>
      </mc:AlternateContent>
      <p:sp>
        <p:nvSpPr>
          <p:cNvPr id="7" name="爆炸形 1 6"/>
          <p:cNvSpPr/>
          <p:nvPr/>
        </p:nvSpPr>
        <p:spPr>
          <a:xfrm>
            <a:off x="6561348" y="2708920"/>
            <a:ext cx="2106107" cy="1511785"/>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7092280" y="3094220"/>
            <a:ext cx="1395156" cy="784830"/>
          </a:xfrm>
          <a:prstGeom prst="rect">
            <a:avLst/>
          </a:prstGeom>
          <a:noFill/>
        </p:spPr>
        <p:txBody>
          <a:bodyPr wrap="square" rtlCol="0">
            <a:spAutoFit/>
          </a:bodyPr>
          <a:lstStyle/>
          <a:p>
            <a:r>
              <a:rPr kumimoji="1" lang="zh-CN" altLang="en-US" sz="1500" b="1" dirty="0">
                <a:solidFill>
                  <a:srgbClr val="FF0000"/>
                </a:solidFill>
              </a:rPr>
              <a:t>试用查表法</a:t>
            </a:r>
            <a:r>
              <a:rPr kumimoji="1" lang="en-US" altLang="zh-CN" sz="1500" b="1" dirty="0">
                <a:solidFill>
                  <a:srgbClr val="FF0000"/>
                </a:solidFill>
              </a:rPr>
              <a:t>&amp;</a:t>
            </a:r>
            <a:r>
              <a:rPr kumimoji="1" lang="zh-CN" altLang="en-US" sz="1500" b="1" dirty="0">
                <a:solidFill>
                  <a:srgbClr val="FF0000"/>
                </a:solidFill>
              </a:rPr>
              <a:t>线性内插法计算三个值</a:t>
            </a:r>
            <a:endParaRPr kumimoji="1" lang="zh-CN" altLang="en-US" sz="1500" b="1" dirty="0">
              <a:solidFill>
                <a:srgbClr val="FF0000"/>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4815">
                                            <p:txEl>
                                              <p:pRg st="0" end="0"/>
                                            </p:txEl>
                                          </p:spTgt>
                                        </p:tgtEl>
                                        <p:attrNameLst>
                                          <p:attrName>style.visibility</p:attrName>
                                        </p:attrNameLst>
                                      </p:cBhvr>
                                      <p:to>
                                        <p:strVal val="visible"/>
                                      </p:to>
                                    </p:set>
                                    <p:animEffect transition="in" filter="wipe(up)">
                                      <p:cBhvr>
                                        <p:cTn id="7" dur="1000"/>
                                        <p:tgtEl>
                                          <p:spTgt spid="204815">
                                            <p:txEl>
                                              <p:pRg st="0" end="0"/>
                                            </p:txEl>
                                          </p:spTgt>
                                        </p:tgtEl>
                                      </p:cBhvr>
                                    </p:animEffect>
                                  </p:childTnLst>
                                </p:cTn>
                              </p:par>
                            </p:childTnLst>
                          </p:cTn>
                        </p:par>
                        <p:par>
                          <p:cTn id="8" fill="hold">
                            <p:stCondLst>
                              <p:cond delay="1000"/>
                            </p:stCondLst>
                            <p:childTnLst>
                              <p:par>
                                <p:cTn id="9" presetID="55" presetClass="entr" presetSubtype="0" fill="hold" nodeType="afterEffect">
                                  <p:stCondLst>
                                    <p:cond delay="0"/>
                                  </p:stCondLst>
                                  <p:childTnLst>
                                    <p:set>
                                      <p:cBhvr>
                                        <p:cTn id="10" dur="1" fill="hold">
                                          <p:stCondLst>
                                            <p:cond delay="0"/>
                                          </p:stCondLst>
                                        </p:cTn>
                                        <p:tgtEl>
                                          <p:spTgt spid="204810"/>
                                        </p:tgtEl>
                                        <p:attrNameLst>
                                          <p:attrName>style.visibility</p:attrName>
                                        </p:attrNameLst>
                                      </p:cBhvr>
                                      <p:to>
                                        <p:strVal val="visible"/>
                                      </p:to>
                                    </p:set>
                                    <p:anim calcmode="lin" valueType="num">
                                      <p:cBhvr>
                                        <p:cTn id="11" dur="1000" fill="hold"/>
                                        <p:tgtEl>
                                          <p:spTgt spid="204810"/>
                                        </p:tgtEl>
                                        <p:attrNameLst>
                                          <p:attrName>ppt_w</p:attrName>
                                        </p:attrNameLst>
                                      </p:cBhvr>
                                      <p:tavLst>
                                        <p:tav tm="0">
                                          <p:val>
                                            <p:strVal val="#ppt_w*0.70"/>
                                          </p:val>
                                        </p:tav>
                                        <p:tav tm="100000">
                                          <p:val>
                                            <p:strVal val="#ppt_w"/>
                                          </p:val>
                                        </p:tav>
                                      </p:tavLst>
                                    </p:anim>
                                    <p:anim calcmode="lin" valueType="num">
                                      <p:cBhvr>
                                        <p:cTn id="12" dur="1000" fill="hold"/>
                                        <p:tgtEl>
                                          <p:spTgt spid="204810"/>
                                        </p:tgtEl>
                                        <p:attrNameLst>
                                          <p:attrName>ppt_h</p:attrName>
                                        </p:attrNameLst>
                                      </p:cBhvr>
                                      <p:tavLst>
                                        <p:tav tm="0">
                                          <p:val>
                                            <p:strVal val="#ppt_h"/>
                                          </p:val>
                                        </p:tav>
                                        <p:tav tm="100000">
                                          <p:val>
                                            <p:strVal val="#ppt_h"/>
                                          </p:val>
                                        </p:tav>
                                      </p:tavLst>
                                    </p:anim>
                                    <p:animEffect transition="in" filter="fade">
                                      <p:cBhvr>
                                        <p:cTn id="13" dur="1000"/>
                                        <p:tgtEl>
                                          <p:spTgt spid="204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21E054C-52F4-2C44-B7B1-8059491751B7}"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38915" name="Rectangle 2"/>
          <p:cNvSpPr>
            <a:spLocks noGrp="1" noChangeArrowheads="1"/>
          </p:cNvSpPr>
          <p:nvPr>
            <p:ph type="title"/>
          </p:nvPr>
        </p:nvSpPr>
        <p:spPr/>
        <p:txBody>
          <a:bodyPr/>
          <a:lstStyle/>
          <a:p>
            <a:pPr eaLnBrk="1" hangingPunct="1"/>
            <a:r>
              <a:rPr kumimoji="0" lang="zh-CN" altLang="en-US">
                <a:solidFill>
                  <a:srgbClr val="036D7B"/>
                </a:solidFill>
              </a:rPr>
              <a:t>互斥方案经济评价方法</a:t>
            </a:r>
            <a:endParaRPr kumimoji="0" lang="zh-CN" altLang="en-US">
              <a:solidFill>
                <a:srgbClr val="036D7B"/>
              </a:solidFill>
            </a:endParaRPr>
          </a:p>
        </p:txBody>
      </p:sp>
      <p:sp>
        <p:nvSpPr>
          <p:cNvPr id="215043" name="Text Box 3"/>
          <p:cNvSpPr txBox="1">
            <a:spLocks noChangeArrowheads="1"/>
          </p:cNvSpPr>
          <p:nvPr/>
        </p:nvSpPr>
        <p:spPr bwMode="auto">
          <a:xfrm>
            <a:off x="250825" y="1449388"/>
            <a:ext cx="8713788" cy="1006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en-US" altLang="zh-CN" sz="2000" dirty="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例题</a:t>
            </a:r>
            <a:r>
              <a:rPr lang="en-US" altLang="zh-CN" sz="2000" b="1" dirty="0">
                <a:solidFill>
                  <a:schemeClr val="tx1"/>
                </a:solidFill>
                <a:latin typeface="幼圆" panose="02010509060101010101" pitchFamily="49" charset="-122"/>
                <a:ea typeface="幼圆" panose="02010509060101010101" pitchFamily="49" charset="-122"/>
              </a:rPr>
              <a:t>5-2</a:t>
            </a:r>
            <a:r>
              <a:rPr lang="en-US" altLang="zh-CN" sz="2000" dirty="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某项目有两种备选方案，</a:t>
            </a:r>
            <a:r>
              <a:rPr lang="en-US" altLang="zh-CN" sz="2000" b="1" dirty="0">
                <a:solidFill>
                  <a:schemeClr val="tx1"/>
                </a:solidFill>
                <a:latin typeface="幼圆" panose="02010509060101010101" pitchFamily="49" charset="-122"/>
                <a:ea typeface="幼圆" panose="02010509060101010101" pitchFamily="49" charset="-122"/>
              </a:rPr>
              <a:t>A</a:t>
            </a:r>
            <a:r>
              <a:rPr lang="zh-CN" altLang="en-US" sz="2000" b="1" dirty="0">
                <a:solidFill>
                  <a:schemeClr val="tx1"/>
                </a:solidFill>
                <a:latin typeface="幼圆" panose="02010509060101010101" pitchFamily="49" charset="-122"/>
                <a:ea typeface="幼圆" panose="02010509060101010101" pitchFamily="49" charset="-122"/>
              </a:rPr>
              <a:t>方案的总投资为</a:t>
            </a:r>
            <a:r>
              <a:rPr lang="en-US" altLang="zh-CN" sz="2000" b="1" dirty="0">
                <a:solidFill>
                  <a:schemeClr val="tx1"/>
                </a:solidFill>
                <a:latin typeface="幼圆" panose="02010509060101010101" pitchFamily="49" charset="-122"/>
                <a:ea typeface="幼圆" panose="02010509060101010101" pitchFamily="49" charset="-122"/>
              </a:rPr>
              <a:t>1300</a:t>
            </a:r>
            <a:r>
              <a:rPr lang="zh-CN" altLang="en-US" sz="2000" b="1" dirty="0">
                <a:solidFill>
                  <a:schemeClr val="tx1"/>
                </a:solidFill>
                <a:latin typeface="幼圆" panose="02010509060101010101" pitchFamily="49" charset="-122"/>
                <a:ea typeface="幼圆" panose="02010509060101010101" pitchFamily="49" charset="-122"/>
              </a:rPr>
              <a:t>万元，估计每年净收益为</a:t>
            </a:r>
            <a:r>
              <a:rPr lang="en-US" altLang="zh-CN" sz="2000" b="1" dirty="0">
                <a:solidFill>
                  <a:schemeClr val="tx1"/>
                </a:solidFill>
                <a:latin typeface="幼圆" panose="02010509060101010101" pitchFamily="49" charset="-122"/>
                <a:ea typeface="幼圆" panose="02010509060101010101" pitchFamily="49" charset="-122"/>
              </a:rPr>
              <a:t>299</a:t>
            </a:r>
            <a:r>
              <a:rPr lang="zh-CN" altLang="en-US" sz="2000" b="1" dirty="0">
                <a:solidFill>
                  <a:schemeClr val="tx1"/>
                </a:solidFill>
                <a:latin typeface="幼圆" panose="02010509060101010101" pitchFamily="49" charset="-122"/>
                <a:ea typeface="幼圆" panose="02010509060101010101" pitchFamily="49" charset="-122"/>
              </a:rPr>
              <a:t>万元， </a:t>
            </a:r>
            <a:r>
              <a:rPr lang="en-US" altLang="zh-CN" sz="2000" b="1" dirty="0">
                <a:solidFill>
                  <a:schemeClr val="tx1"/>
                </a:solidFill>
                <a:latin typeface="幼圆" panose="02010509060101010101" pitchFamily="49" charset="-122"/>
                <a:ea typeface="幼圆" panose="02010509060101010101" pitchFamily="49" charset="-122"/>
              </a:rPr>
              <a:t>B</a:t>
            </a:r>
            <a:r>
              <a:rPr lang="zh-CN" altLang="en-US" sz="2000" b="1" dirty="0">
                <a:solidFill>
                  <a:schemeClr val="tx1"/>
                </a:solidFill>
                <a:latin typeface="幼圆" panose="02010509060101010101" pitchFamily="49" charset="-122"/>
                <a:ea typeface="幼圆" panose="02010509060101010101" pitchFamily="49" charset="-122"/>
              </a:rPr>
              <a:t>方案的总投资为</a:t>
            </a:r>
            <a:r>
              <a:rPr lang="en-US" altLang="zh-CN" sz="2000" b="1" dirty="0">
                <a:solidFill>
                  <a:schemeClr val="tx1"/>
                </a:solidFill>
                <a:latin typeface="幼圆" panose="02010509060101010101" pitchFamily="49" charset="-122"/>
                <a:ea typeface="幼圆" panose="02010509060101010101" pitchFamily="49" charset="-122"/>
              </a:rPr>
              <a:t>1820</a:t>
            </a:r>
            <a:r>
              <a:rPr lang="zh-CN" altLang="en-US" sz="2000" b="1" dirty="0">
                <a:solidFill>
                  <a:schemeClr val="tx1"/>
                </a:solidFill>
                <a:latin typeface="幼圆" panose="02010509060101010101" pitchFamily="49" charset="-122"/>
                <a:ea typeface="幼圆" panose="02010509060101010101" pitchFamily="49" charset="-122"/>
              </a:rPr>
              <a:t>万元，每年净收益为</a:t>
            </a:r>
            <a:r>
              <a:rPr lang="en-US" altLang="zh-CN" sz="2000" b="1" dirty="0">
                <a:solidFill>
                  <a:schemeClr val="tx1"/>
                </a:solidFill>
                <a:latin typeface="幼圆" panose="02010509060101010101" pitchFamily="49" charset="-122"/>
                <a:ea typeface="幼圆" panose="02010509060101010101" pitchFamily="49" charset="-122"/>
              </a:rPr>
              <a:t>390</a:t>
            </a:r>
            <a:r>
              <a:rPr lang="zh-CN" altLang="en-US" sz="2000" b="1" dirty="0">
                <a:solidFill>
                  <a:schemeClr val="tx1"/>
                </a:solidFill>
                <a:latin typeface="幼圆" panose="02010509060101010101" pitchFamily="49" charset="-122"/>
                <a:ea typeface="幼圆" panose="02010509060101010101" pitchFamily="49" charset="-122"/>
              </a:rPr>
              <a:t>万元，试用投资回收期法确定最优方案。</a:t>
            </a:r>
            <a:r>
              <a:rPr lang="en-US" altLang="zh-CN" sz="2000" b="1" dirty="0" err="1">
                <a:solidFill>
                  <a:schemeClr val="tx1"/>
                </a:solidFill>
                <a:latin typeface="幼圆" panose="02010509060101010101" pitchFamily="49" charset="-122"/>
                <a:ea typeface="幼圆" panose="02010509060101010101" pitchFamily="49" charset="-122"/>
              </a:rPr>
              <a:t>I</a:t>
            </a:r>
            <a:r>
              <a:rPr lang="en-US" altLang="zh-CN" sz="2000" b="1" baseline="-25000" dirty="0" err="1">
                <a:solidFill>
                  <a:schemeClr val="tx1"/>
                </a:solidFill>
                <a:latin typeface="幼圆" panose="02010509060101010101" pitchFamily="49" charset="-122"/>
                <a:ea typeface="幼圆" panose="02010509060101010101" pitchFamily="49" charset="-122"/>
              </a:rPr>
              <a:t>c</a:t>
            </a:r>
            <a:r>
              <a:rPr lang="zh-CN" altLang="en-US" sz="2000" b="1" dirty="0">
                <a:solidFill>
                  <a:schemeClr val="tx1"/>
                </a:solidFill>
                <a:latin typeface="幼圆" panose="02010509060101010101" pitchFamily="49" charset="-122"/>
                <a:ea typeface="幼圆" panose="02010509060101010101" pitchFamily="49" charset="-122"/>
              </a:rPr>
              <a:t>为</a:t>
            </a:r>
            <a:r>
              <a:rPr lang="en-US" altLang="zh-CN" sz="2000" b="1" dirty="0">
                <a:solidFill>
                  <a:schemeClr val="tx1"/>
                </a:solidFill>
                <a:latin typeface="幼圆" panose="02010509060101010101" pitchFamily="49" charset="-122"/>
                <a:ea typeface="幼圆" panose="02010509060101010101" pitchFamily="49" charset="-122"/>
              </a:rPr>
              <a:t>6</a:t>
            </a:r>
            <a:r>
              <a:rPr lang="zh-CN" altLang="en-US" sz="2000" b="1" dirty="0">
                <a:solidFill>
                  <a:schemeClr val="tx1"/>
                </a:solidFill>
                <a:latin typeface="幼圆" panose="02010509060101010101" pitchFamily="49" charset="-122"/>
                <a:ea typeface="幼圆" panose="02010509060101010101" pitchFamily="49" charset="-122"/>
              </a:rPr>
              <a:t>％，标准投资回收期为</a:t>
            </a:r>
            <a:r>
              <a:rPr lang="en-US" altLang="zh-CN" sz="2000" b="1" dirty="0">
                <a:solidFill>
                  <a:schemeClr val="tx1"/>
                </a:solidFill>
                <a:latin typeface="幼圆" panose="02010509060101010101" pitchFamily="49" charset="-122"/>
                <a:ea typeface="幼圆" panose="02010509060101010101" pitchFamily="49" charset="-122"/>
              </a:rPr>
              <a:t>8</a:t>
            </a:r>
            <a:r>
              <a:rPr lang="zh-CN" altLang="en-US" sz="2000" b="1" dirty="0">
                <a:solidFill>
                  <a:schemeClr val="tx1"/>
                </a:solidFill>
                <a:latin typeface="幼圆" panose="02010509060101010101" pitchFamily="49" charset="-122"/>
                <a:ea typeface="幼圆" panose="02010509060101010101" pitchFamily="49" charset="-122"/>
              </a:rPr>
              <a:t>年。</a:t>
            </a:r>
            <a:endParaRPr lang="zh-CN" altLang="en-US" sz="2000" b="1" dirty="0">
              <a:solidFill>
                <a:schemeClr val="tx1"/>
              </a:solidFill>
              <a:latin typeface="幼圆" panose="02010509060101010101" pitchFamily="49" charset="-122"/>
              <a:ea typeface="幼圆" panose="02010509060101010101" pitchFamily="49" charset="-122"/>
            </a:endParaRPr>
          </a:p>
        </p:txBody>
      </p:sp>
      <p:sp>
        <p:nvSpPr>
          <p:cNvPr id="38918" name="Text Box 5"/>
          <p:cNvSpPr txBox="1">
            <a:spLocks noChangeArrowheads="1"/>
          </p:cNvSpPr>
          <p:nvPr/>
        </p:nvSpPr>
        <p:spPr bwMode="auto">
          <a:xfrm>
            <a:off x="366713" y="2860675"/>
            <a:ext cx="5099532" cy="400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b="1" dirty="0">
                <a:solidFill>
                  <a:schemeClr val="tx1"/>
                </a:solidFill>
                <a:latin typeface="幼圆" panose="02010509060101010101" pitchFamily="49" charset="-122"/>
                <a:ea typeface="幼圆" panose="02010509060101010101" pitchFamily="49" charset="-122"/>
              </a:rPr>
              <a:t>解</a:t>
            </a:r>
            <a:r>
              <a:rPr lang="zh-CN" altLang="en-US" sz="2000" dirty="0">
                <a:solidFill>
                  <a:schemeClr val="tx1"/>
                </a:solidFill>
                <a:latin typeface="幼圆" panose="02010509060101010101" pitchFamily="49" charset="-122"/>
                <a:ea typeface="幼圆" panose="02010509060101010101" pitchFamily="49" charset="-122"/>
              </a:rPr>
              <a:t>： </a:t>
            </a:r>
            <a:r>
              <a:rPr lang="zh-CN" altLang="en-US" sz="2000" b="1" dirty="0">
                <a:solidFill>
                  <a:schemeClr val="tx1"/>
                </a:solidFill>
                <a:latin typeface="幼圆" panose="02010509060101010101" pitchFamily="49" charset="-122"/>
                <a:ea typeface="幼圆" panose="02010509060101010101" pitchFamily="49" charset="-122"/>
              </a:rPr>
              <a:t>①计算</a:t>
            </a:r>
            <a:r>
              <a:rPr lang="en-US" altLang="zh-CN" sz="2000" b="1" dirty="0">
                <a:solidFill>
                  <a:schemeClr val="tx1"/>
                </a:solidFill>
                <a:latin typeface="幼圆" panose="02010509060101010101" pitchFamily="49" charset="-122"/>
                <a:ea typeface="幼圆" panose="02010509060101010101" pitchFamily="49" charset="-122"/>
              </a:rPr>
              <a:t>A</a:t>
            </a:r>
            <a:r>
              <a:rPr lang="zh-CN" altLang="en-US" sz="2000" b="1" dirty="0">
                <a:solidFill>
                  <a:schemeClr val="tx1"/>
                </a:solidFill>
                <a:latin typeface="幼圆" panose="02010509060101010101" pitchFamily="49" charset="-122"/>
                <a:ea typeface="幼圆" panose="02010509060101010101" pitchFamily="49" charset="-122"/>
              </a:rPr>
              <a:t>、Ｂ方案的动态投资回收期：</a:t>
            </a:r>
            <a:endParaRPr lang="zh-CN" altLang="en-US" sz="2000" b="1" dirty="0">
              <a:solidFill>
                <a:schemeClr val="tx1"/>
              </a:solidFill>
              <a:latin typeface="幼圆" panose="02010509060101010101" pitchFamily="49" charset="-122"/>
              <a:ea typeface="幼圆" panose="02010509060101010101" pitchFamily="49" charset="-122"/>
            </a:endParaRPr>
          </a:p>
        </p:txBody>
      </p:sp>
      <mc:AlternateContent xmlns:mc="http://schemas.openxmlformats.org/markup-compatibility/2006">
        <mc:Choice xmlns:a14="http://schemas.microsoft.com/office/drawing/2010/main" Requires="a14">
          <p:sp>
            <p:nvSpPr>
              <p:cNvPr id="3" name="文本框 2"/>
              <p:cNvSpPr txBox="1"/>
              <p:nvPr/>
            </p:nvSpPr>
            <p:spPr>
              <a:xfrm>
                <a:off x="650280" y="3519010"/>
                <a:ext cx="5760640" cy="43088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kumimoji="1" lang="en-US" altLang="zh-CN" sz="2200" b="0" i="0" dirty="0" smtClean="0">
                          <a:latin typeface="Cambria Math" panose="02040503050406030204" pitchFamily="18" charset="0"/>
                          <a:ea typeface="Cambria Math" panose="02040503050406030204" pitchFamily="18" charset="0"/>
                        </a:rPr>
                        <m:t>−</m:t>
                      </m:r>
                      <m:r>
                        <a:rPr kumimoji="1" lang="en-US" altLang="zh-CN" sz="2200" b="0" i="0" dirty="0" smtClean="0">
                          <a:latin typeface="Cambria Math" panose="02040503050406030204" pitchFamily="18" charset="0"/>
                          <a:ea typeface="Cambria Math" panose="02040503050406030204" pitchFamily="18" charset="0"/>
                        </a:rPr>
                        <m:t>1300</m:t>
                      </m:r>
                      <m:r>
                        <a:rPr kumimoji="1" lang="en-US" altLang="zh-CN" sz="2200" b="0" i="0" dirty="0" smtClean="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299</m:t>
                      </m:r>
                      <m:d>
                        <m:dPr>
                          <m:ctrlPr>
                            <a:rPr kumimoji="1" lang="en-US" altLang="zh-CN" sz="2200" b="0" i="1" dirty="0" smtClean="0">
                              <a:latin typeface="Cambria Math" panose="02040503050406030204" pitchFamily="18" charset="0"/>
                              <a:ea typeface="Cambria Math" panose="02040503050406030204" pitchFamily="18" charset="0"/>
                            </a:rPr>
                          </m:ctrlPr>
                        </m:dPr>
                        <m:e>
                          <m:f>
                            <m:fPr>
                              <m:type m:val="lin"/>
                              <m:ctrlPr>
                                <a:rPr kumimoji="1" lang="en-US" altLang="zh-CN" sz="2200" b="0" i="1" dirty="0" smtClean="0">
                                  <a:latin typeface="Cambria Math" panose="02040503050406030204" pitchFamily="18" charset="0"/>
                                  <a:ea typeface="Cambria Math" panose="02040503050406030204" pitchFamily="18" charset="0"/>
                                </a:rPr>
                              </m:ctrlPr>
                            </m:fPr>
                            <m:num>
                              <m:r>
                                <a:rPr kumimoji="1" lang="en-US" altLang="zh-CN" sz="2200" b="0" i="1" dirty="0" smtClean="0">
                                  <a:latin typeface="Cambria Math" panose="02040503050406030204" pitchFamily="18" charset="0"/>
                                  <a:ea typeface="Cambria Math" panose="02040503050406030204" pitchFamily="18" charset="0"/>
                                </a:rPr>
                                <m:t>𝑃</m:t>
                              </m:r>
                            </m:num>
                            <m:den>
                              <m:r>
                                <a:rPr kumimoji="1" lang="en-US" altLang="zh-CN" sz="2200" b="0" i="1" dirty="0" smtClean="0">
                                  <a:latin typeface="Cambria Math" panose="02040503050406030204" pitchFamily="18" charset="0"/>
                                  <a:ea typeface="Cambria Math" panose="02040503050406030204" pitchFamily="18" charset="0"/>
                                </a:rPr>
                                <m:t>𝐴</m:t>
                              </m:r>
                              <m:r>
                                <a:rPr kumimoji="1" lang="en-US" altLang="zh-CN" sz="2200" b="0" i="1" dirty="0" smtClean="0">
                                  <a:latin typeface="Cambria Math" panose="02040503050406030204" pitchFamily="18" charset="0"/>
                                  <a:ea typeface="Cambria Math" panose="02040503050406030204" pitchFamily="18" charset="0"/>
                                </a:rPr>
                                <m:t>, </m:t>
                              </m:r>
                              <m:r>
                                <a:rPr kumimoji="1" lang="en-US" altLang="zh-CN" sz="2200" b="0" i="1" dirty="0" smtClean="0">
                                  <a:latin typeface="Cambria Math" panose="02040503050406030204" pitchFamily="18" charset="0"/>
                                  <a:ea typeface="Cambria Math" panose="02040503050406030204" pitchFamily="18" charset="0"/>
                                </a:rPr>
                                <m:t>6</m:t>
                              </m:r>
                              <m:r>
                                <a:rPr kumimoji="1" lang="en-US" altLang="zh-CN" sz="2200" b="0" i="1" dirty="0" smtClean="0">
                                  <a:latin typeface="Cambria Math" panose="02040503050406030204" pitchFamily="18" charset="0"/>
                                  <a:ea typeface="Cambria Math" panose="02040503050406030204" pitchFamily="18" charset="0"/>
                                </a:rPr>
                                <m:t>%,</m:t>
                              </m:r>
                              <m:sSub>
                                <m:sSubPr>
                                  <m:ctrlPr>
                                    <a:rPr kumimoji="1" lang="en-US" altLang="zh-CN" sz="2200" b="0" i="1" dirty="0" smtClean="0">
                                      <a:latin typeface="Cambria Math" panose="02040503050406030204" pitchFamily="18" charset="0"/>
                                      <a:ea typeface="Cambria Math" panose="02040503050406030204" pitchFamily="18" charset="0"/>
                                    </a:rPr>
                                  </m:ctrlPr>
                                </m:sSubPr>
                                <m:e>
                                  <m:r>
                                    <a:rPr kumimoji="1" lang="en-US" altLang="zh-CN" sz="2200" b="0" i="1" dirty="0" smtClean="0">
                                      <a:latin typeface="Cambria Math" panose="02040503050406030204" pitchFamily="18" charset="0"/>
                                      <a:ea typeface="Cambria Math" panose="02040503050406030204" pitchFamily="18" charset="0"/>
                                    </a:rPr>
                                    <m:t>𝑇</m:t>
                                  </m:r>
                                </m:e>
                                <m:sub>
                                  <m:r>
                                    <a:rPr kumimoji="1" lang="en-US" altLang="zh-CN" sz="2200" b="0" i="1" dirty="0" smtClean="0">
                                      <a:latin typeface="Cambria Math" panose="02040503050406030204" pitchFamily="18" charset="0"/>
                                      <a:ea typeface="Cambria Math" panose="02040503050406030204" pitchFamily="18" charset="0"/>
                                    </a:rPr>
                                    <m:t>𝐴</m:t>
                                  </m:r>
                                </m:sub>
                              </m:sSub>
                              <m:r>
                                <a:rPr kumimoji="1" lang="en-US" altLang="zh-CN" sz="2200" i="1" dirty="0" smtClean="0">
                                  <a:latin typeface="Cambria Math" panose="02040503050406030204" pitchFamily="18" charset="0"/>
                                  <a:ea typeface="Cambria Math" panose="02040503050406030204" pitchFamily="18" charset="0"/>
                                </a:rPr>
                                <m:t> </m:t>
                              </m:r>
                            </m:den>
                          </m:f>
                        </m:e>
                      </m:d>
                      <m:r>
                        <a:rPr kumimoji="1" lang="en-US" altLang="zh-CN" sz="2200" b="0" i="1" dirty="0" smtClean="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0</m:t>
                      </m:r>
                    </m:oMath>
                  </m:oMathPara>
                </a14:m>
                <a:endParaRPr kumimoji="1" lang="zh-CN" altLang="en-US" sz="2200" dirty="0"/>
              </a:p>
            </p:txBody>
          </p:sp>
        </mc:Choice>
        <mc:Fallback>
          <p:sp>
            <p:nvSpPr>
              <p:cNvPr id="3" name="文本框 2"/>
              <p:cNvSpPr txBox="1">
                <a:spLocks noRot="1" noChangeAspect="1" noMove="1" noResize="1" noEditPoints="1" noAdjustHandles="1" noChangeArrowheads="1" noChangeShapeType="1" noTextEdit="1"/>
              </p:cNvSpPr>
              <p:nvPr/>
            </p:nvSpPr>
            <p:spPr>
              <a:xfrm>
                <a:off x="650280" y="3519010"/>
                <a:ext cx="5760640" cy="430887"/>
              </a:xfrm>
              <a:prstGeom prst="rect">
                <a:avLst/>
              </a:prstGeom>
              <a:blipFill rotWithShape="1">
                <a:blip r:embed="rId1"/>
                <a:stretch>
                  <a:fillRect l="-1" t="-110" r="10" b="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1210442" y="4330537"/>
                <a:ext cx="4640316" cy="43088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kumimoji="1" lang="en-US" altLang="zh-CN" sz="2200" b="0" i="0" dirty="0" smtClean="0">
                          <a:latin typeface="Cambria Math" panose="02040503050406030204" pitchFamily="18" charset="0"/>
                          <a:ea typeface="Cambria Math" panose="02040503050406030204" pitchFamily="18" charset="0"/>
                        </a:rPr>
                        <m:t>−</m:t>
                      </m:r>
                      <m:r>
                        <a:rPr kumimoji="1" lang="en-US" altLang="zh-CN" sz="2200" b="0" i="0" dirty="0" smtClean="0">
                          <a:latin typeface="Cambria Math" panose="02040503050406030204" pitchFamily="18" charset="0"/>
                          <a:ea typeface="Cambria Math" panose="02040503050406030204" pitchFamily="18" charset="0"/>
                        </a:rPr>
                        <m:t>182</m:t>
                      </m:r>
                      <m:r>
                        <a:rPr kumimoji="1" lang="en-US" altLang="zh-CN" sz="2200" b="0" i="0" dirty="0" smtClean="0">
                          <a:latin typeface="Cambria Math" panose="02040503050406030204" pitchFamily="18" charset="0"/>
                          <a:ea typeface="Cambria Math" panose="02040503050406030204" pitchFamily="18" charset="0"/>
                        </a:rPr>
                        <m:t>0</m:t>
                      </m:r>
                      <m:r>
                        <a:rPr kumimoji="1" lang="en-US" altLang="zh-CN" sz="2200" b="0" i="0" dirty="0" smtClean="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3</m:t>
                      </m:r>
                      <m:r>
                        <a:rPr kumimoji="1" lang="en-US" altLang="zh-CN" sz="2200" b="0" i="1" dirty="0" smtClean="0">
                          <a:latin typeface="Cambria Math" panose="02040503050406030204" pitchFamily="18" charset="0"/>
                          <a:ea typeface="Cambria Math" panose="02040503050406030204" pitchFamily="18" charset="0"/>
                        </a:rPr>
                        <m:t>9</m:t>
                      </m:r>
                      <m:r>
                        <a:rPr kumimoji="1" lang="en-US" altLang="zh-CN" sz="2200" b="0" i="1" dirty="0" smtClean="0">
                          <a:latin typeface="Cambria Math" panose="02040503050406030204" pitchFamily="18" charset="0"/>
                          <a:ea typeface="Cambria Math" panose="02040503050406030204" pitchFamily="18" charset="0"/>
                        </a:rPr>
                        <m:t>0</m:t>
                      </m:r>
                      <m:d>
                        <m:dPr>
                          <m:ctrlPr>
                            <a:rPr kumimoji="1" lang="en-US" altLang="zh-CN" sz="2200" b="0" i="1" dirty="0" smtClean="0">
                              <a:latin typeface="Cambria Math" panose="02040503050406030204" pitchFamily="18" charset="0"/>
                              <a:ea typeface="Cambria Math" panose="02040503050406030204" pitchFamily="18" charset="0"/>
                            </a:rPr>
                          </m:ctrlPr>
                        </m:dPr>
                        <m:e>
                          <m:f>
                            <m:fPr>
                              <m:type m:val="lin"/>
                              <m:ctrlPr>
                                <a:rPr kumimoji="1" lang="en-US" altLang="zh-CN" sz="2200" b="0" i="1" dirty="0" smtClean="0">
                                  <a:latin typeface="Cambria Math" panose="02040503050406030204" pitchFamily="18" charset="0"/>
                                  <a:ea typeface="Cambria Math" panose="02040503050406030204" pitchFamily="18" charset="0"/>
                                </a:rPr>
                              </m:ctrlPr>
                            </m:fPr>
                            <m:num>
                              <m:r>
                                <a:rPr kumimoji="1" lang="en-US" altLang="zh-CN" sz="2200" b="0" i="1" dirty="0" smtClean="0">
                                  <a:latin typeface="Cambria Math" panose="02040503050406030204" pitchFamily="18" charset="0"/>
                                  <a:ea typeface="Cambria Math" panose="02040503050406030204" pitchFamily="18" charset="0"/>
                                </a:rPr>
                                <m:t>𝑃</m:t>
                              </m:r>
                            </m:num>
                            <m:den>
                              <m:r>
                                <a:rPr kumimoji="1" lang="en-US" altLang="zh-CN" sz="2200" b="0" i="1" dirty="0" smtClean="0">
                                  <a:latin typeface="Cambria Math" panose="02040503050406030204" pitchFamily="18" charset="0"/>
                                  <a:ea typeface="Cambria Math" panose="02040503050406030204" pitchFamily="18" charset="0"/>
                                </a:rPr>
                                <m:t>𝐴</m:t>
                              </m:r>
                              <m:r>
                                <a:rPr kumimoji="1" lang="en-US" altLang="zh-CN" sz="2200" b="0" i="1" dirty="0" smtClean="0">
                                  <a:latin typeface="Cambria Math" panose="02040503050406030204" pitchFamily="18" charset="0"/>
                                  <a:ea typeface="Cambria Math" panose="02040503050406030204" pitchFamily="18" charset="0"/>
                                </a:rPr>
                                <m:t>, </m:t>
                              </m:r>
                              <m:r>
                                <a:rPr kumimoji="1" lang="en-US" altLang="zh-CN" sz="2200" b="0" i="1" dirty="0" smtClean="0">
                                  <a:latin typeface="Cambria Math" panose="02040503050406030204" pitchFamily="18" charset="0"/>
                                  <a:ea typeface="Cambria Math" panose="02040503050406030204" pitchFamily="18" charset="0"/>
                                </a:rPr>
                                <m:t>6</m:t>
                              </m:r>
                              <m:r>
                                <a:rPr kumimoji="1" lang="en-US" altLang="zh-CN" sz="2200" b="0" i="1" dirty="0" smtClean="0">
                                  <a:latin typeface="Cambria Math" panose="02040503050406030204" pitchFamily="18" charset="0"/>
                                  <a:ea typeface="Cambria Math" panose="02040503050406030204" pitchFamily="18" charset="0"/>
                                </a:rPr>
                                <m:t>%,</m:t>
                              </m:r>
                              <m:sSub>
                                <m:sSubPr>
                                  <m:ctrlPr>
                                    <a:rPr kumimoji="1" lang="en-US" altLang="zh-CN" sz="2200" b="0" i="1" dirty="0" smtClean="0">
                                      <a:latin typeface="Cambria Math" panose="02040503050406030204" pitchFamily="18" charset="0"/>
                                      <a:ea typeface="Cambria Math" panose="02040503050406030204" pitchFamily="18" charset="0"/>
                                    </a:rPr>
                                  </m:ctrlPr>
                                </m:sSubPr>
                                <m:e>
                                  <m:r>
                                    <a:rPr kumimoji="1" lang="en-US" altLang="zh-CN" sz="2200" b="0" i="1" dirty="0" smtClean="0">
                                      <a:latin typeface="Cambria Math" panose="02040503050406030204" pitchFamily="18" charset="0"/>
                                      <a:ea typeface="Cambria Math" panose="02040503050406030204" pitchFamily="18" charset="0"/>
                                    </a:rPr>
                                    <m:t>𝑇</m:t>
                                  </m:r>
                                </m:e>
                                <m:sub>
                                  <m:r>
                                    <a:rPr kumimoji="1" lang="en-US" altLang="zh-CN" sz="2200" b="0" i="1" dirty="0" smtClean="0">
                                      <a:latin typeface="Cambria Math" panose="02040503050406030204" pitchFamily="18" charset="0"/>
                                      <a:ea typeface="Cambria Math" panose="02040503050406030204" pitchFamily="18" charset="0"/>
                                    </a:rPr>
                                    <m:t>𝐵</m:t>
                                  </m:r>
                                </m:sub>
                              </m:sSub>
                              <m:r>
                                <a:rPr kumimoji="1" lang="en-US" altLang="zh-CN" sz="2200" i="1" dirty="0" smtClean="0">
                                  <a:latin typeface="Cambria Math" panose="02040503050406030204" pitchFamily="18" charset="0"/>
                                  <a:ea typeface="Cambria Math" panose="02040503050406030204" pitchFamily="18" charset="0"/>
                                </a:rPr>
                                <m:t> </m:t>
                              </m:r>
                            </m:den>
                          </m:f>
                        </m:e>
                      </m:d>
                      <m:r>
                        <a:rPr kumimoji="1" lang="en-US" altLang="zh-CN" sz="2200" b="0" i="1" dirty="0" smtClean="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0</m:t>
                      </m:r>
                    </m:oMath>
                  </m:oMathPara>
                </a14:m>
                <a:endParaRPr kumimoji="1" lang="zh-CN" altLang="en-US" sz="2200" dirty="0"/>
              </a:p>
            </p:txBody>
          </p:sp>
        </mc:Choice>
        <mc:Fallback>
          <p:sp>
            <p:nvSpPr>
              <p:cNvPr id="5" name="文本框 4"/>
              <p:cNvSpPr txBox="1">
                <a:spLocks noRot="1" noChangeAspect="1" noMove="1" noResize="1" noEditPoints="1" noAdjustHandles="1" noChangeArrowheads="1" noChangeShapeType="1" noTextEdit="1"/>
              </p:cNvSpPr>
              <p:nvPr/>
            </p:nvSpPr>
            <p:spPr>
              <a:xfrm>
                <a:off x="1210442" y="4330537"/>
                <a:ext cx="4640316" cy="430887"/>
              </a:xfrm>
              <a:prstGeom prst="rect">
                <a:avLst/>
              </a:prstGeom>
              <a:blipFill rotWithShape="1">
                <a:blip r:embed="rId2"/>
                <a:stretch>
                  <a:fillRect l="-3" t="-110" r="11" b="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1016605" y="5013044"/>
                <a:ext cx="7727644" cy="951351"/>
              </a:xfrm>
              <a:prstGeom prst="rect">
                <a:avLst/>
              </a:prstGeom>
              <a:noFill/>
            </p:spPr>
            <p:txBody>
              <a:bodyPr wrap="square" rtlCol="0">
                <a:spAutoFit/>
              </a:bodyPr>
              <a:lstStyle/>
              <a:p>
                <a:pPr>
                  <a:lnSpc>
                    <a:spcPct val="150000"/>
                  </a:lnSpc>
                </a:pPr>
                <a:r>
                  <a:rPr kumimoji="1" lang="zh-CN" altLang="en-US" sz="2000" b="1" dirty="0">
                    <a:solidFill>
                      <a:srgbClr val="FF0000"/>
                    </a:solidFill>
                  </a:rPr>
                  <a:t>课本</a:t>
                </a:r>
                <a:r>
                  <a:rPr kumimoji="1" lang="en-US" altLang="zh-CN" sz="2000" b="1" dirty="0">
                    <a:solidFill>
                      <a:srgbClr val="FF0000"/>
                    </a:solidFill>
                  </a:rPr>
                  <a:t>P275, </a:t>
                </a:r>
                <a:r>
                  <a:rPr kumimoji="1" lang="zh-CN" altLang="en-US" sz="2000" b="1" dirty="0">
                    <a:solidFill>
                      <a:srgbClr val="FF0000"/>
                    </a:solidFill>
                  </a:rPr>
                  <a:t>查表法可知</a:t>
                </a:r>
                <a14:m>
                  <m:oMath xmlns:m="http://schemas.openxmlformats.org/officeDocument/2006/math">
                    <m:sSub>
                      <m:sSubPr>
                        <m:ctrlPr>
                          <a:rPr kumimoji="1" lang="en-US" altLang="zh-CN" sz="2000" b="1" i="1" dirty="0" smtClean="0">
                            <a:solidFill>
                              <a:srgbClr val="FF0000"/>
                            </a:solidFill>
                            <a:latin typeface="Cambria Math" panose="02040503050406030204" pitchFamily="18" charset="0"/>
                            <a:ea typeface="Cambria Math" panose="02040503050406030204" pitchFamily="18" charset="0"/>
                          </a:rPr>
                        </m:ctrlPr>
                      </m:sSubPr>
                      <m:e>
                        <m:r>
                          <a:rPr kumimoji="1" lang="zh-CN" altLang="en-US" sz="2000" b="1" i="1" dirty="0" smtClean="0">
                            <a:solidFill>
                              <a:srgbClr val="FF0000"/>
                            </a:solidFill>
                            <a:latin typeface="Cambria Math" panose="02040503050406030204" pitchFamily="18" charset="0"/>
                            <a:ea typeface="Cambria Math" panose="02040503050406030204" pitchFamily="18" charset="0"/>
                          </a:rPr>
                          <m:t>  </m:t>
                        </m:r>
                        <m:r>
                          <a:rPr kumimoji="1" lang="en-US" altLang="zh-CN" sz="2000" b="1" i="1" dirty="0" smtClean="0">
                            <a:solidFill>
                              <a:srgbClr val="FF0000"/>
                            </a:solidFill>
                            <a:latin typeface="Cambria Math" panose="02040503050406030204" pitchFamily="18" charset="0"/>
                            <a:ea typeface="Cambria Math" panose="02040503050406030204" pitchFamily="18" charset="0"/>
                          </a:rPr>
                          <m:t>𝑻</m:t>
                        </m:r>
                      </m:e>
                      <m:sub>
                        <m:r>
                          <a:rPr kumimoji="1" lang="en-US" altLang="zh-CN" sz="2000" b="1" i="1" dirty="0" smtClean="0">
                            <a:solidFill>
                              <a:srgbClr val="FF0000"/>
                            </a:solidFill>
                            <a:latin typeface="Cambria Math" panose="02040503050406030204" pitchFamily="18" charset="0"/>
                            <a:ea typeface="Cambria Math" panose="02040503050406030204" pitchFamily="18" charset="0"/>
                          </a:rPr>
                          <m:t>𝑨</m:t>
                        </m:r>
                      </m:sub>
                    </m:sSub>
                    <m:r>
                      <a:rPr kumimoji="1" lang="en-US" altLang="zh-CN" sz="2000" b="1" i="0" dirty="0" smtClean="0">
                        <a:solidFill>
                          <a:srgbClr val="FF0000"/>
                        </a:solidFill>
                        <a:latin typeface="Cambria Math" panose="02040503050406030204" pitchFamily="18" charset="0"/>
                        <a:ea typeface="Cambria Math" panose="02040503050406030204" pitchFamily="18" charset="0"/>
                      </a:rPr>
                      <m:t>,</m:t>
                    </m:r>
                  </m:oMath>
                </a14:m>
                <a:r>
                  <a:rPr kumimoji="1" lang="en-US" altLang="zh-CN" sz="2000" b="1" dirty="0">
                    <a:solidFill>
                      <a:srgbClr val="FF0000"/>
                    </a:solidFill>
                    <a:ea typeface="Cambria Math" panose="02040503050406030204" pitchFamily="18" charset="0"/>
                  </a:rPr>
                  <a:t> </a:t>
                </a:r>
                <a14:m>
                  <m:oMath xmlns:m="http://schemas.openxmlformats.org/officeDocument/2006/math">
                    <m:sSub>
                      <m:sSubPr>
                        <m:ctrlPr>
                          <a:rPr kumimoji="1" lang="en-US" altLang="zh-CN" sz="2000" b="1" i="1" dirty="0">
                            <a:solidFill>
                              <a:srgbClr val="FF0000"/>
                            </a:solidFill>
                            <a:latin typeface="Cambria Math" panose="02040503050406030204" pitchFamily="18" charset="0"/>
                            <a:ea typeface="Cambria Math" panose="02040503050406030204" pitchFamily="18" charset="0"/>
                          </a:rPr>
                        </m:ctrlPr>
                      </m:sSubPr>
                      <m:e>
                        <m:r>
                          <a:rPr kumimoji="1" lang="en-US" altLang="zh-CN" sz="2000" b="1" i="1" dirty="0">
                            <a:solidFill>
                              <a:srgbClr val="FF0000"/>
                            </a:solidFill>
                            <a:latin typeface="Cambria Math" panose="02040503050406030204" pitchFamily="18" charset="0"/>
                            <a:ea typeface="Cambria Math" panose="02040503050406030204" pitchFamily="18" charset="0"/>
                          </a:rPr>
                          <m:t>𝑻</m:t>
                        </m:r>
                      </m:e>
                      <m:sub>
                        <m:r>
                          <a:rPr kumimoji="1" lang="en-US" altLang="zh-CN" sz="2000" b="1" i="1" dirty="0">
                            <a:solidFill>
                              <a:srgbClr val="FF0000"/>
                            </a:solidFill>
                            <a:latin typeface="Cambria Math" panose="02040503050406030204" pitchFamily="18" charset="0"/>
                            <a:ea typeface="Cambria Math" panose="02040503050406030204" pitchFamily="18" charset="0"/>
                          </a:rPr>
                          <m:t>𝑩</m:t>
                        </m:r>
                      </m:sub>
                    </m:sSub>
                    <m:r>
                      <a:rPr kumimoji="1" lang="en-US" altLang="zh-CN" sz="2000" b="1" i="1" dirty="0" smtClean="0">
                        <a:solidFill>
                          <a:srgbClr val="FF0000"/>
                        </a:solidFill>
                        <a:latin typeface="Cambria Math" panose="02040503050406030204" pitchFamily="18" charset="0"/>
                        <a:ea typeface="Cambria Math" panose="02040503050406030204" pitchFamily="18" charset="0"/>
                      </a:rPr>
                      <m:t>∈</m:t>
                    </m:r>
                    <m:d>
                      <m:dPr>
                        <m:ctrlPr>
                          <a:rPr kumimoji="1" lang="en-US" altLang="zh-CN" sz="2000" b="1" i="1" dirty="0" smtClean="0">
                            <a:solidFill>
                              <a:srgbClr val="FF0000"/>
                            </a:solidFill>
                            <a:latin typeface="Cambria Math" panose="02040503050406030204" pitchFamily="18" charset="0"/>
                            <a:ea typeface="Cambria Math" panose="02040503050406030204" pitchFamily="18" charset="0"/>
                          </a:rPr>
                        </m:ctrlPr>
                      </m:dPr>
                      <m:e>
                        <m:r>
                          <a:rPr kumimoji="1" lang="en-US" altLang="zh-CN" sz="2000" b="1" i="1" dirty="0" smtClean="0">
                            <a:solidFill>
                              <a:srgbClr val="FF0000"/>
                            </a:solidFill>
                            <a:latin typeface="Cambria Math" panose="02040503050406030204" pitchFamily="18" charset="0"/>
                            <a:ea typeface="Cambria Math" panose="02040503050406030204" pitchFamily="18" charset="0"/>
                          </a:rPr>
                          <m:t>𝟓</m:t>
                        </m:r>
                        <m:r>
                          <a:rPr kumimoji="1" lang="en-US" altLang="zh-CN" sz="2000" b="1" i="1" dirty="0" smtClean="0">
                            <a:solidFill>
                              <a:srgbClr val="FF0000"/>
                            </a:solidFill>
                            <a:latin typeface="Cambria Math" panose="02040503050406030204" pitchFamily="18" charset="0"/>
                            <a:ea typeface="Cambria Math" panose="02040503050406030204" pitchFamily="18" charset="0"/>
                          </a:rPr>
                          <m:t>, </m:t>
                        </m:r>
                        <m:r>
                          <a:rPr kumimoji="1" lang="en-US" altLang="zh-CN" sz="2000" b="1" i="1" dirty="0" smtClean="0">
                            <a:solidFill>
                              <a:srgbClr val="FF0000"/>
                            </a:solidFill>
                            <a:latin typeface="Cambria Math" panose="02040503050406030204" pitchFamily="18" charset="0"/>
                            <a:ea typeface="Cambria Math" panose="02040503050406030204" pitchFamily="18" charset="0"/>
                          </a:rPr>
                          <m:t>𝟔</m:t>
                        </m:r>
                      </m:e>
                    </m:d>
                  </m:oMath>
                </a14:m>
                <a:r>
                  <a:rPr kumimoji="1" lang="en-US" altLang="zh-CN" sz="2000" b="1" dirty="0">
                    <a:solidFill>
                      <a:srgbClr val="FF0000"/>
                    </a:solidFill>
                  </a:rPr>
                  <a:t>,</a:t>
                </a:r>
                <a:r>
                  <a:rPr kumimoji="1" lang="zh-CN" altLang="en-US" sz="2000" b="1" dirty="0">
                    <a:solidFill>
                      <a:srgbClr val="FF0000"/>
                    </a:solidFill>
                  </a:rPr>
                  <a:t> 两者的动态投资回收期</a:t>
                </a:r>
                <a:endParaRPr kumimoji="1" lang="en-US" altLang="zh-CN" sz="2000" b="1" dirty="0">
                  <a:solidFill>
                    <a:srgbClr val="FF0000"/>
                  </a:solidFill>
                </a:endParaRPr>
              </a:p>
              <a:p>
                <a:pPr>
                  <a:lnSpc>
                    <a:spcPct val="150000"/>
                  </a:lnSpc>
                </a:pPr>
                <a:r>
                  <a:rPr kumimoji="1" lang="zh-CN" altLang="en-US" sz="2000" b="1" dirty="0">
                    <a:solidFill>
                      <a:srgbClr val="FF0000"/>
                    </a:solidFill>
                  </a:rPr>
                  <a:t>都小于</a:t>
                </a:r>
                <a:r>
                  <a:rPr kumimoji="1" lang="en-US" altLang="zh-CN" sz="2000" b="1" dirty="0">
                    <a:solidFill>
                      <a:srgbClr val="FF0000"/>
                    </a:solidFill>
                  </a:rPr>
                  <a:t>8</a:t>
                </a:r>
                <a:r>
                  <a:rPr kumimoji="1" lang="zh-CN" altLang="en-US" sz="2000" b="1" dirty="0">
                    <a:solidFill>
                      <a:srgbClr val="FF0000"/>
                    </a:solidFill>
                  </a:rPr>
                  <a:t>，因此都符合要求。 </a:t>
                </a:r>
                <a:endParaRPr kumimoji="1" lang="zh-CN" altLang="en-US" sz="2000" b="1" dirty="0">
                  <a:solidFill>
                    <a:srgbClr val="FF0000"/>
                  </a:solidFill>
                </a:endParaRPr>
              </a:p>
            </p:txBody>
          </p:sp>
        </mc:Choice>
        <mc:Fallback>
          <p:sp>
            <p:nvSpPr>
              <p:cNvPr id="6" name="文本框 5"/>
              <p:cNvSpPr txBox="1">
                <a:spLocks noRot="1" noChangeAspect="1" noMove="1" noResize="1" noEditPoints="1" noAdjustHandles="1" noChangeArrowheads="1" noChangeShapeType="1" noTextEdit="1"/>
              </p:cNvSpPr>
              <p:nvPr/>
            </p:nvSpPr>
            <p:spPr>
              <a:xfrm>
                <a:off x="1016605" y="5013044"/>
                <a:ext cx="7727644" cy="951351"/>
              </a:xfrm>
              <a:prstGeom prst="rect">
                <a:avLst/>
              </a:prstGeom>
              <a:blipFill rotWithShape="1">
                <a:blip r:embed="rId3"/>
                <a:stretch>
                  <a:fillRect l="-8" t="-37" r="4" b="-885"/>
                </a:stretch>
              </a:blipFill>
            </p:spPr>
            <p:txBody>
              <a:bodyPr/>
              <a:lstStyle/>
              <a:p>
                <a:r>
                  <a:rPr lang="zh-CN" altLang="en-US">
                    <a:noFill/>
                  </a:rPr>
                  <a:t> </a:t>
                </a:r>
              </a:p>
            </p:txBody>
          </p:sp>
        </mc:Fallback>
      </mc:AlternateContent>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15043"/>
                                        </p:tgtEl>
                                        <p:attrNameLst>
                                          <p:attrName>style.visibility</p:attrName>
                                        </p:attrNameLst>
                                      </p:cBhvr>
                                      <p:to>
                                        <p:strVal val="visible"/>
                                      </p:to>
                                    </p:set>
                                    <p:animEffect transition="in" filter="wipe(left)">
                                      <p:cBhvr>
                                        <p:cTn id="7" dur="1000"/>
                                        <p:tgtEl>
                                          <p:spTgt spid="215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FB5ABAA-4447-C840-A9FB-778F38897D00}"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39939" name="Rectangle 2"/>
          <p:cNvSpPr>
            <a:spLocks noGrp="1" noChangeArrowheads="1"/>
          </p:cNvSpPr>
          <p:nvPr>
            <p:ph type="title"/>
          </p:nvPr>
        </p:nvSpPr>
        <p:spPr/>
        <p:txBody>
          <a:bodyPr/>
          <a:lstStyle/>
          <a:p>
            <a:pPr eaLnBrk="1" hangingPunct="1"/>
            <a:r>
              <a:rPr kumimoji="0" lang="zh-CN" altLang="en-US">
                <a:solidFill>
                  <a:srgbClr val="036D7B"/>
                </a:solidFill>
              </a:rPr>
              <a:t>互斥方案经济评价方法</a:t>
            </a:r>
            <a:endParaRPr kumimoji="0" lang="zh-CN" altLang="en-US">
              <a:solidFill>
                <a:srgbClr val="036D7B"/>
              </a:solidFill>
            </a:endParaRPr>
          </a:p>
        </p:txBody>
      </p:sp>
      <p:sp>
        <p:nvSpPr>
          <p:cNvPr id="39940" name="Rectangle 7"/>
          <p:cNvSpPr>
            <a:spLocks noChangeArrowheads="1"/>
          </p:cNvSpPr>
          <p:nvPr/>
        </p:nvSpPr>
        <p:spPr bwMode="auto">
          <a:xfrm>
            <a:off x="574674" y="1268760"/>
            <a:ext cx="8569325" cy="4967288"/>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39944" name="Rectangle 10"/>
          <p:cNvSpPr>
            <a:spLocks noChangeArrowheads="1"/>
          </p:cNvSpPr>
          <p:nvPr/>
        </p:nvSpPr>
        <p:spPr bwMode="auto">
          <a:xfrm>
            <a:off x="701570" y="1508918"/>
            <a:ext cx="2995832" cy="397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lang="en-US" altLang="zh-CN" sz="2000" b="1">
                <a:solidFill>
                  <a:schemeClr val="tx1"/>
                </a:solidFill>
                <a:latin typeface="幼圆" panose="02010509060101010101" pitchFamily="49" charset="-122"/>
                <a:ea typeface="幼圆" panose="02010509060101010101" pitchFamily="49" charset="-122"/>
              </a:rPr>
              <a:t>②</a:t>
            </a:r>
            <a:r>
              <a:rPr lang="zh-CN" altLang="en-US" sz="2000" b="1">
                <a:solidFill>
                  <a:schemeClr val="tx1"/>
                </a:solidFill>
                <a:latin typeface="幼圆" panose="02010509060101010101" pitchFamily="49" charset="-122"/>
                <a:ea typeface="幼圆" panose="02010509060101010101" pitchFamily="49" charset="-122"/>
              </a:rPr>
              <a:t>计算增量投资回收期：</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216076" name="Text Box 12"/>
          <p:cNvSpPr txBox="1">
            <a:spLocks noChangeArrowheads="1"/>
          </p:cNvSpPr>
          <p:nvPr/>
        </p:nvSpPr>
        <p:spPr bwMode="auto">
          <a:xfrm>
            <a:off x="574674" y="4310411"/>
            <a:ext cx="7921625" cy="762000"/>
          </a:xfrm>
          <a:prstGeom prst="rect">
            <a:avLst/>
          </a:prstGeom>
          <a:gradFill rotWithShape="1">
            <a:gsLst>
              <a:gs pos="0">
                <a:srgbClr val="AACED2"/>
              </a:gs>
              <a:gs pos="100000">
                <a:srgbClr val="036D7B"/>
              </a:gs>
            </a:gsLst>
            <a:lin ang="5400000" scaled="1"/>
          </a:gradFill>
          <a:ln>
            <a:noFill/>
          </a:ln>
          <a:effectLst/>
          <a:extLst>
            <a:ext uri="{91240B29-F687-4F45-9708-019B960494DF}">
              <a14:hiddenLine xmlns:a14="http://schemas.microsoft.com/office/drawing/2010/main" w="9525">
                <a:solidFill>
                  <a:srgbClr val="FF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400" b="1" dirty="0">
                <a:solidFill>
                  <a:schemeClr val="tx1"/>
                </a:solidFill>
                <a:latin typeface="幼圆" panose="02010509060101010101" pitchFamily="49" charset="-122"/>
                <a:ea typeface="幼圆" panose="02010509060101010101" pitchFamily="49" charset="-122"/>
              </a:rPr>
              <a:t>   </a:t>
            </a:r>
            <a:r>
              <a:rPr lang="zh-CN" altLang="en-US" sz="2000" b="1" dirty="0">
                <a:solidFill>
                  <a:schemeClr val="tx1"/>
                </a:solidFill>
                <a:latin typeface="幼圆" panose="02010509060101010101" pitchFamily="49" charset="-122"/>
                <a:ea typeface="幼圆" panose="02010509060101010101" pitchFamily="49" charset="-122"/>
              </a:rPr>
              <a:t>由于</a:t>
            </a:r>
            <a:r>
              <a:rPr lang="en-US" altLang="zh-CN" sz="2000" b="1" dirty="0">
                <a:solidFill>
                  <a:schemeClr val="tx1"/>
                </a:solidFill>
                <a:latin typeface="幼圆" panose="02010509060101010101" pitchFamily="49" charset="-122"/>
                <a:ea typeface="幼圆" panose="02010509060101010101" pitchFamily="49" charset="-122"/>
              </a:rPr>
              <a:t>B</a:t>
            </a:r>
            <a:r>
              <a:rPr lang="zh-CN" altLang="en-US" sz="2000" b="1" dirty="0">
                <a:solidFill>
                  <a:schemeClr val="tx1"/>
                </a:solidFill>
                <a:latin typeface="幼圆" panose="02010509060101010101" pitchFamily="49" charset="-122"/>
                <a:ea typeface="幼圆" panose="02010509060101010101" pitchFamily="49" charset="-122"/>
              </a:rPr>
              <a:t>方案对</a:t>
            </a:r>
            <a:r>
              <a:rPr lang="en-US" altLang="zh-CN" sz="2000" b="1" dirty="0">
                <a:solidFill>
                  <a:schemeClr val="tx1"/>
                </a:solidFill>
                <a:latin typeface="幼圆" panose="02010509060101010101" pitchFamily="49" charset="-122"/>
                <a:ea typeface="幼圆" panose="02010509060101010101" pitchFamily="49" charset="-122"/>
              </a:rPr>
              <a:t>A</a:t>
            </a:r>
            <a:r>
              <a:rPr lang="zh-CN" altLang="en-US" sz="2000" b="1" dirty="0">
                <a:solidFill>
                  <a:schemeClr val="tx1"/>
                </a:solidFill>
                <a:latin typeface="幼圆" panose="02010509060101010101" pitchFamily="49" charset="-122"/>
                <a:ea typeface="幼圆" panose="02010509060101010101" pitchFamily="49" charset="-122"/>
              </a:rPr>
              <a:t>方案的增额投资回收期小于标准投资回收期，故应选择投资较大的方案</a:t>
            </a:r>
            <a:r>
              <a:rPr lang="en-US" altLang="zh-CN" sz="2000" b="1" dirty="0">
                <a:solidFill>
                  <a:schemeClr val="tx1"/>
                </a:solidFill>
                <a:latin typeface="幼圆" panose="02010509060101010101" pitchFamily="49" charset="-122"/>
                <a:ea typeface="幼圆" panose="02010509060101010101" pitchFamily="49" charset="-122"/>
              </a:rPr>
              <a:t>B</a:t>
            </a:r>
            <a:r>
              <a:rPr lang="zh-CN" altLang="en-US" sz="2000" b="1" dirty="0">
                <a:solidFill>
                  <a:schemeClr val="tx1"/>
                </a:solidFill>
                <a:latin typeface="幼圆" panose="02010509060101010101" pitchFamily="49" charset="-122"/>
                <a:ea typeface="幼圆" panose="02010509060101010101" pitchFamily="49" charset="-122"/>
              </a:rPr>
              <a:t>。</a:t>
            </a:r>
            <a:endParaRPr lang="zh-CN" altLang="en-US" sz="2000" b="1" dirty="0">
              <a:solidFill>
                <a:schemeClr val="tx1"/>
              </a:solidFill>
              <a:latin typeface="幼圆" panose="02010509060101010101" pitchFamily="49" charset="-122"/>
              <a:ea typeface="幼圆" panose="02010509060101010101" pitchFamily="49" charset="-122"/>
            </a:endParaRPr>
          </a:p>
        </p:txBody>
      </p:sp>
      <mc:AlternateContent xmlns:mc="http://schemas.openxmlformats.org/markup-compatibility/2006">
        <mc:Choice xmlns:a14="http://schemas.microsoft.com/office/drawing/2010/main" Requires="a14">
          <p:sp>
            <p:nvSpPr>
              <p:cNvPr id="3" name="文本框 2"/>
              <p:cNvSpPr txBox="1"/>
              <p:nvPr/>
            </p:nvSpPr>
            <p:spPr>
              <a:xfrm>
                <a:off x="716971" y="2195338"/>
                <a:ext cx="6780354" cy="4001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ctrlPr>
                            <a:rPr kumimoji="1" lang="en-US" altLang="zh-CN" sz="2000" b="1" i="1" dirty="0" smtClean="0">
                              <a:latin typeface="Cambria Math" panose="02040503050406030204" pitchFamily="18" charset="0"/>
                              <a:ea typeface="Cambria Math" panose="02040503050406030204" pitchFamily="18" charset="0"/>
                            </a:rPr>
                          </m:ctrlPr>
                        </m:dPr>
                        <m:e>
                          <m:r>
                            <a:rPr kumimoji="1" lang="en-US" altLang="zh-CN" sz="2000" b="1" dirty="0">
                              <a:latin typeface="Cambria Math" panose="02040503050406030204" pitchFamily="18" charset="0"/>
                              <a:ea typeface="Cambria Math" panose="02040503050406030204" pitchFamily="18" charset="0"/>
                            </a:rPr>
                            <m:t>−</m:t>
                          </m:r>
                          <m:r>
                            <a:rPr kumimoji="1" lang="en-US" altLang="zh-CN" sz="2000" b="1" i="1" dirty="0">
                              <a:latin typeface="Cambria Math" panose="02040503050406030204" pitchFamily="18" charset="0"/>
                              <a:ea typeface="Cambria Math" panose="02040503050406030204" pitchFamily="18" charset="0"/>
                            </a:rPr>
                            <m:t>𝟏𝟖𝟐𝟎</m:t>
                          </m:r>
                          <m:r>
                            <a:rPr kumimoji="1" lang="en-US" altLang="zh-CN" sz="2000" b="1" dirty="0">
                              <a:latin typeface="Cambria Math" panose="02040503050406030204" pitchFamily="18" charset="0"/>
                              <a:ea typeface="Cambria Math" panose="02040503050406030204" pitchFamily="18" charset="0"/>
                            </a:rPr>
                            <m:t>+</m:t>
                          </m:r>
                          <m:r>
                            <a:rPr kumimoji="1" lang="en-US" altLang="zh-CN" sz="2000" b="1" i="1" dirty="0" smtClean="0">
                              <a:latin typeface="Cambria Math" panose="02040503050406030204" pitchFamily="18" charset="0"/>
                              <a:ea typeface="Cambria Math" panose="02040503050406030204" pitchFamily="18" charset="0"/>
                            </a:rPr>
                            <m:t>𝟏𝟑𝟎</m:t>
                          </m:r>
                          <m:r>
                            <a:rPr kumimoji="1" lang="en-US" altLang="zh-CN" sz="2000" b="1" i="1" dirty="0">
                              <a:latin typeface="Cambria Math" panose="02040503050406030204" pitchFamily="18" charset="0"/>
                              <a:ea typeface="Cambria Math" panose="02040503050406030204" pitchFamily="18" charset="0"/>
                            </a:rPr>
                            <m:t>𝟎</m:t>
                          </m:r>
                        </m:e>
                      </m:d>
                      <m:r>
                        <a:rPr kumimoji="1" lang="en-US" altLang="zh-CN" sz="2000" b="1" i="0" dirty="0" smtClean="0">
                          <a:latin typeface="Cambria Math" panose="02040503050406030204" pitchFamily="18" charset="0"/>
                          <a:ea typeface="Cambria Math" panose="02040503050406030204" pitchFamily="18" charset="0"/>
                        </a:rPr>
                        <m:t>+</m:t>
                      </m:r>
                      <m:d>
                        <m:dPr>
                          <m:ctrlPr>
                            <a:rPr kumimoji="1" lang="en-US" altLang="zh-CN" sz="2000" b="1" i="1" dirty="0" smtClean="0">
                              <a:latin typeface="Cambria Math" panose="02040503050406030204" pitchFamily="18" charset="0"/>
                              <a:ea typeface="Cambria Math" panose="02040503050406030204" pitchFamily="18" charset="0"/>
                            </a:rPr>
                          </m:ctrlPr>
                        </m:dPr>
                        <m:e>
                          <m:r>
                            <a:rPr kumimoji="1" lang="en-US" altLang="zh-CN" sz="2000" b="1" i="1" dirty="0" smtClean="0">
                              <a:latin typeface="Cambria Math" panose="02040503050406030204" pitchFamily="18" charset="0"/>
                              <a:ea typeface="Cambria Math" panose="02040503050406030204" pitchFamily="18" charset="0"/>
                            </a:rPr>
                            <m:t>𝟑𝟗𝟎</m:t>
                          </m:r>
                          <m:r>
                            <a:rPr kumimoji="1" lang="en-US" altLang="zh-CN" sz="2000" b="1" i="1" dirty="0" smtClean="0">
                              <a:latin typeface="Cambria Math" panose="02040503050406030204" pitchFamily="18" charset="0"/>
                              <a:ea typeface="Cambria Math" panose="02040503050406030204" pitchFamily="18" charset="0"/>
                            </a:rPr>
                            <m:t>−</m:t>
                          </m:r>
                          <m:r>
                            <a:rPr kumimoji="1" lang="en-US" altLang="zh-CN" sz="2000" b="1" i="1" dirty="0" smtClean="0">
                              <a:latin typeface="Cambria Math" panose="02040503050406030204" pitchFamily="18" charset="0"/>
                              <a:ea typeface="Cambria Math" panose="02040503050406030204" pitchFamily="18" charset="0"/>
                            </a:rPr>
                            <m:t>𝟐𝟗𝟗</m:t>
                          </m:r>
                        </m:e>
                      </m:d>
                      <m:d>
                        <m:dPr>
                          <m:ctrlPr>
                            <a:rPr kumimoji="1" lang="en-US" altLang="zh-CN" sz="2000" b="1" i="1" dirty="0" smtClean="0">
                              <a:latin typeface="Cambria Math" panose="02040503050406030204" pitchFamily="18" charset="0"/>
                              <a:ea typeface="Cambria Math" panose="02040503050406030204" pitchFamily="18" charset="0"/>
                            </a:rPr>
                          </m:ctrlPr>
                        </m:dPr>
                        <m:e>
                          <m:f>
                            <m:fPr>
                              <m:type m:val="lin"/>
                              <m:ctrlPr>
                                <a:rPr kumimoji="1" lang="en-US" altLang="zh-CN" sz="2000" b="1" i="1" dirty="0" smtClean="0">
                                  <a:latin typeface="Cambria Math" panose="02040503050406030204" pitchFamily="18" charset="0"/>
                                  <a:ea typeface="Cambria Math" panose="02040503050406030204" pitchFamily="18" charset="0"/>
                                </a:rPr>
                              </m:ctrlPr>
                            </m:fPr>
                            <m:num>
                              <m:r>
                                <a:rPr kumimoji="1" lang="en-US" altLang="zh-CN" sz="2000" b="1" i="1" dirty="0" smtClean="0">
                                  <a:latin typeface="Cambria Math" panose="02040503050406030204" pitchFamily="18" charset="0"/>
                                  <a:ea typeface="Cambria Math" panose="02040503050406030204" pitchFamily="18" charset="0"/>
                                </a:rPr>
                                <m:t>𝑷</m:t>
                              </m:r>
                            </m:num>
                            <m:den>
                              <m:r>
                                <a:rPr kumimoji="1" lang="en-US" altLang="zh-CN" sz="2000" b="1" i="1" dirty="0" smtClean="0">
                                  <a:latin typeface="Cambria Math" panose="02040503050406030204" pitchFamily="18" charset="0"/>
                                  <a:ea typeface="Cambria Math" panose="02040503050406030204" pitchFamily="18" charset="0"/>
                                </a:rPr>
                                <m:t>𝑨</m:t>
                              </m:r>
                              <m:r>
                                <a:rPr kumimoji="1" lang="en-US" altLang="zh-CN" sz="2000" b="1" i="1" dirty="0" smtClean="0">
                                  <a:latin typeface="Cambria Math" panose="02040503050406030204" pitchFamily="18" charset="0"/>
                                  <a:ea typeface="Cambria Math" panose="02040503050406030204" pitchFamily="18" charset="0"/>
                                </a:rPr>
                                <m:t>, </m:t>
                              </m:r>
                              <m:r>
                                <a:rPr kumimoji="1" lang="en-US" altLang="zh-CN" sz="2000" b="1" i="1" dirty="0" smtClean="0">
                                  <a:latin typeface="Cambria Math" panose="02040503050406030204" pitchFamily="18" charset="0"/>
                                  <a:ea typeface="Cambria Math" panose="02040503050406030204" pitchFamily="18" charset="0"/>
                                </a:rPr>
                                <m:t>𝟔</m:t>
                              </m:r>
                              <m:r>
                                <a:rPr kumimoji="1" lang="en-US" altLang="zh-CN" sz="2000" b="1" i="1" dirty="0" smtClean="0">
                                  <a:latin typeface="Cambria Math" panose="02040503050406030204" pitchFamily="18" charset="0"/>
                                  <a:ea typeface="Cambria Math" panose="02040503050406030204" pitchFamily="18" charset="0"/>
                                </a:rPr>
                                <m:t>%,</m:t>
                              </m:r>
                              <m:sSub>
                                <m:sSubPr>
                                  <m:ctrlPr>
                                    <a:rPr kumimoji="1" lang="en-US" altLang="zh-CN" sz="2000" b="1" i="1" dirty="0" smtClean="0">
                                      <a:latin typeface="Cambria Math" panose="02040503050406030204" pitchFamily="18" charset="0"/>
                                      <a:ea typeface="Cambria Math" panose="02040503050406030204" pitchFamily="18" charset="0"/>
                                    </a:rPr>
                                  </m:ctrlPr>
                                </m:sSubPr>
                                <m:e>
                                  <m:r>
                                    <a:rPr kumimoji="1" lang="en-US" altLang="zh-CN" sz="2000" b="1" i="1" dirty="0" smtClean="0">
                                      <a:latin typeface="Cambria Math" panose="02040503050406030204" pitchFamily="18" charset="0"/>
                                      <a:ea typeface="Cambria Math" panose="02040503050406030204" pitchFamily="18" charset="0"/>
                                    </a:rPr>
                                    <m:t>𝑻</m:t>
                                  </m:r>
                                </m:e>
                                <m:sub>
                                  <m:r>
                                    <a:rPr kumimoji="1" lang="en-US" altLang="zh-CN" sz="2000" b="1" i="1" dirty="0" smtClean="0">
                                      <a:latin typeface="Cambria Math" panose="02040503050406030204" pitchFamily="18" charset="0"/>
                                      <a:ea typeface="Cambria Math" panose="02040503050406030204" pitchFamily="18" charset="0"/>
                                    </a:rPr>
                                    <m:t>𝑩</m:t>
                                  </m:r>
                                  <m:r>
                                    <a:rPr kumimoji="1" lang="en-US" altLang="zh-CN" sz="2000" b="1" i="1" dirty="0" smtClean="0">
                                      <a:latin typeface="Cambria Math" panose="02040503050406030204" pitchFamily="18" charset="0"/>
                                      <a:ea typeface="Cambria Math" panose="02040503050406030204" pitchFamily="18" charset="0"/>
                                    </a:rPr>
                                    <m:t>−</m:t>
                                  </m:r>
                                  <m:r>
                                    <a:rPr kumimoji="1" lang="en-US" altLang="zh-CN" sz="2000" b="1" i="1" dirty="0" smtClean="0">
                                      <a:latin typeface="Cambria Math" panose="02040503050406030204" pitchFamily="18" charset="0"/>
                                      <a:ea typeface="Cambria Math" panose="02040503050406030204" pitchFamily="18" charset="0"/>
                                    </a:rPr>
                                    <m:t>𝑨</m:t>
                                  </m:r>
                                </m:sub>
                              </m:sSub>
                              <m:r>
                                <a:rPr kumimoji="1" lang="en-US" altLang="zh-CN" sz="2000" b="1" i="1" dirty="0" smtClean="0">
                                  <a:latin typeface="Cambria Math" panose="02040503050406030204" pitchFamily="18" charset="0"/>
                                  <a:ea typeface="Cambria Math" panose="02040503050406030204" pitchFamily="18" charset="0"/>
                                </a:rPr>
                                <m:t> </m:t>
                              </m:r>
                            </m:den>
                          </m:f>
                        </m:e>
                      </m:d>
                      <m:r>
                        <a:rPr kumimoji="1" lang="en-US" altLang="zh-CN" sz="2000" b="1" i="1" dirty="0" smtClean="0">
                          <a:latin typeface="Cambria Math" panose="02040503050406030204" pitchFamily="18" charset="0"/>
                          <a:ea typeface="Cambria Math" panose="02040503050406030204" pitchFamily="18" charset="0"/>
                        </a:rPr>
                        <m:t>=</m:t>
                      </m:r>
                      <m:r>
                        <a:rPr kumimoji="1" lang="en-US" altLang="zh-CN" sz="2000" b="1" i="1" dirty="0" smtClean="0">
                          <a:latin typeface="Cambria Math" panose="02040503050406030204" pitchFamily="18" charset="0"/>
                          <a:ea typeface="Cambria Math" panose="02040503050406030204" pitchFamily="18" charset="0"/>
                        </a:rPr>
                        <m:t>𝟎</m:t>
                      </m:r>
                    </m:oMath>
                  </m:oMathPara>
                </a14:m>
                <a:endParaRPr kumimoji="1" lang="zh-CN" altLang="en-US" sz="2000" b="1" dirty="0"/>
              </a:p>
            </p:txBody>
          </p:sp>
        </mc:Choice>
        <mc:Fallback>
          <p:sp>
            <p:nvSpPr>
              <p:cNvPr id="3" name="文本框 2"/>
              <p:cNvSpPr txBox="1">
                <a:spLocks noRot="1" noChangeAspect="1" noMove="1" noResize="1" noEditPoints="1" noAdjustHandles="1" noChangeArrowheads="1" noChangeShapeType="1" noTextEdit="1"/>
              </p:cNvSpPr>
              <p:nvPr/>
            </p:nvSpPr>
            <p:spPr>
              <a:xfrm>
                <a:off x="716971" y="2195338"/>
                <a:ext cx="6780354" cy="400110"/>
              </a:xfrm>
              <a:prstGeom prst="rect">
                <a:avLst/>
              </a:prstGeom>
              <a:blipFill rotWithShape="1">
                <a:blip r:embed="rId1"/>
                <a:stretch>
                  <a:fillRect l="-1" t="-36" r="8" b="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2051720" y="2678277"/>
                <a:ext cx="4572000" cy="369332"/>
              </a:xfrm>
              <a:prstGeom prst="rect">
                <a:avLst/>
              </a:prstGeom>
              <a:noFill/>
            </p:spPr>
            <p:txBody>
              <a:bodyPr wrap="square">
                <a:spAutoFit/>
              </a:bodyPr>
              <a:lstStyle/>
              <a:p>
                <a14:m>
                  <m:oMath xmlns:m="http://schemas.openxmlformats.org/officeDocument/2006/math">
                    <m:d>
                      <m:dPr>
                        <m:ctrlPr>
                          <a:rPr kumimoji="1" lang="en-US" altLang="zh-CN" sz="1800" b="1" i="1" dirty="0" smtClean="0">
                            <a:latin typeface="Cambria Math" panose="02040503050406030204" pitchFamily="18" charset="0"/>
                            <a:ea typeface="Cambria Math" panose="02040503050406030204" pitchFamily="18" charset="0"/>
                          </a:rPr>
                        </m:ctrlPr>
                      </m:dPr>
                      <m:e>
                        <m:f>
                          <m:fPr>
                            <m:type m:val="lin"/>
                            <m:ctrlPr>
                              <a:rPr kumimoji="1" lang="en-US" altLang="zh-CN" sz="1800" b="1" i="1" dirty="0" smtClean="0">
                                <a:latin typeface="Cambria Math" panose="02040503050406030204" pitchFamily="18" charset="0"/>
                                <a:ea typeface="Cambria Math" panose="02040503050406030204" pitchFamily="18" charset="0"/>
                              </a:rPr>
                            </m:ctrlPr>
                          </m:fPr>
                          <m:num>
                            <m:r>
                              <a:rPr kumimoji="1" lang="en-US" altLang="zh-CN" sz="1800" b="1" i="1" dirty="0" smtClean="0">
                                <a:latin typeface="Cambria Math" panose="02040503050406030204" pitchFamily="18" charset="0"/>
                                <a:ea typeface="Cambria Math" panose="02040503050406030204" pitchFamily="18" charset="0"/>
                              </a:rPr>
                              <m:t>𝑷</m:t>
                            </m:r>
                          </m:num>
                          <m:den>
                            <m:r>
                              <a:rPr kumimoji="1" lang="en-US" altLang="zh-CN" sz="1800" b="1" i="1" dirty="0" smtClean="0">
                                <a:latin typeface="Cambria Math" panose="02040503050406030204" pitchFamily="18" charset="0"/>
                                <a:ea typeface="Cambria Math" panose="02040503050406030204" pitchFamily="18" charset="0"/>
                              </a:rPr>
                              <m:t>𝑨</m:t>
                            </m:r>
                            <m:r>
                              <a:rPr kumimoji="1" lang="en-US" altLang="zh-CN" sz="1800" b="1" i="1" dirty="0" smtClean="0">
                                <a:latin typeface="Cambria Math" panose="02040503050406030204" pitchFamily="18" charset="0"/>
                                <a:ea typeface="Cambria Math" panose="02040503050406030204" pitchFamily="18" charset="0"/>
                              </a:rPr>
                              <m:t>, </m:t>
                            </m:r>
                            <m:r>
                              <a:rPr kumimoji="1" lang="en-US" altLang="zh-CN" sz="1800" b="1" i="1" dirty="0" smtClean="0">
                                <a:latin typeface="Cambria Math" panose="02040503050406030204" pitchFamily="18" charset="0"/>
                                <a:ea typeface="Cambria Math" panose="02040503050406030204" pitchFamily="18" charset="0"/>
                              </a:rPr>
                              <m:t>𝟔</m:t>
                            </m:r>
                            <m:r>
                              <a:rPr kumimoji="1" lang="en-US" altLang="zh-CN" sz="1800" b="1" i="1" dirty="0" smtClean="0">
                                <a:latin typeface="Cambria Math" panose="02040503050406030204" pitchFamily="18" charset="0"/>
                                <a:ea typeface="Cambria Math" panose="02040503050406030204" pitchFamily="18" charset="0"/>
                              </a:rPr>
                              <m:t>%,</m:t>
                            </m:r>
                            <m:sSub>
                              <m:sSubPr>
                                <m:ctrlPr>
                                  <a:rPr kumimoji="1" lang="en-US" altLang="zh-CN" sz="1800" b="1" i="1" dirty="0" smtClean="0">
                                    <a:latin typeface="Cambria Math" panose="02040503050406030204" pitchFamily="18" charset="0"/>
                                    <a:ea typeface="Cambria Math" panose="02040503050406030204" pitchFamily="18" charset="0"/>
                                  </a:rPr>
                                </m:ctrlPr>
                              </m:sSubPr>
                              <m:e>
                                <m:r>
                                  <a:rPr kumimoji="1" lang="en-US" altLang="zh-CN" sz="1800" b="1" i="1" dirty="0" smtClean="0">
                                    <a:latin typeface="Cambria Math" panose="02040503050406030204" pitchFamily="18" charset="0"/>
                                    <a:ea typeface="Cambria Math" panose="02040503050406030204" pitchFamily="18" charset="0"/>
                                  </a:rPr>
                                  <m:t>𝑻</m:t>
                                </m:r>
                              </m:e>
                              <m:sub>
                                <m:r>
                                  <a:rPr kumimoji="1" lang="en-US" altLang="zh-CN" sz="1800" b="1" i="1" dirty="0" smtClean="0">
                                    <a:latin typeface="Cambria Math" panose="02040503050406030204" pitchFamily="18" charset="0"/>
                                    <a:ea typeface="Cambria Math" panose="02040503050406030204" pitchFamily="18" charset="0"/>
                                  </a:rPr>
                                  <m:t>𝑩</m:t>
                                </m:r>
                                <m:r>
                                  <a:rPr kumimoji="1" lang="en-US" altLang="zh-CN" sz="1800" b="1" i="1" dirty="0" smtClean="0">
                                    <a:latin typeface="Cambria Math" panose="02040503050406030204" pitchFamily="18" charset="0"/>
                                    <a:ea typeface="Cambria Math" panose="02040503050406030204" pitchFamily="18" charset="0"/>
                                  </a:rPr>
                                  <m:t>−</m:t>
                                </m:r>
                                <m:r>
                                  <a:rPr kumimoji="1" lang="en-US" altLang="zh-CN" sz="1800" b="1" i="1" dirty="0" smtClean="0">
                                    <a:latin typeface="Cambria Math" panose="02040503050406030204" pitchFamily="18" charset="0"/>
                                    <a:ea typeface="Cambria Math" panose="02040503050406030204" pitchFamily="18" charset="0"/>
                                  </a:rPr>
                                  <m:t>𝑨</m:t>
                                </m:r>
                              </m:sub>
                            </m:sSub>
                            <m:r>
                              <a:rPr kumimoji="1" lang="en-US" altLang="zh-CN" sz="1800" b="1" i="1" dirty="0" smtClean="0">
                                <a:latin typeface="Cambria Math" panose="02040503050406030204" pitchFamily="18" charset="0"/>
                                <a:ea typeface="Cambria Math" panose="02040503050406030204" pitchFamily="18" charset="0"/>
                              </a:rPr>
                              <m:t> </m:t>
                            </m:r>
                          </m:den>
                        </m:f>
                      </m:e>
                    </m:d>
                    <m:r>
                      <a:rPr lang="en-US" altLang="zh-CN" dirty="0">
                        <a:latin typeface="Cambria Math" panose="02040503050406030204" pitchFamily="18" charset="0"/>
                        <a:ea typeface="Cambria Math" panose="02040503050406030204" pitchFamily="18" charset="0"/>
                      </a:rPr>
                      <m:t>=</m:t>
                    </m:r>
                  </m:oMath>
                </a14:m>
                <a:r>
                  <a:rPr lang="zh-CN" altLang="en-US" dirty="0"/>
                  <a:t> </a:t>
                </a:r>
                <a:r>
                  <a:rPr lang="en-US" altLang="zh-CN" dirty="0"/>
                  <a:t>5.714</a:t>
                </a:r>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2051720" y="2678277"/>
                <a:ext cx="4572000" cy="369332"/>
              </a:xfrm>
              <a:prstGeom prst="rect">
                <a:avLst/>
              </a:prstGeom>
              <a:blipFill rotWithShape="1">
                <a:blip r:embed="rId2"/>
                <a:stretch>
                  <a:fillRect l="-1" t="-131" r="1" b="66"/>
                </a:stretch>
              </a:blipFill>
            </p:spPr>
            <p:txBody>
              <a:bodyPr/>
              <a:lstStyle/>
              <a:p>
                <a:r>
                  <a:rPr lang="zh-CN" altLang="en-US">
                    <a:noFill/>
                  </a:rPr>
                  <a:t> </a:t>
                </a:r>
              </a:p>
            </p:txBody>
          </p:sp>
        </mc:Fallback>
      </mc:AlternateContent>
      <p:sp>
        <p:nvSpPr>
          <p:cNvPr id="6" name="文本框 5"/>
          <p:cNvSpPr txBox="1"/>
          <p:nvPr/>
        </p:nvSpPr>
        <p:spPr>
          <a:xfrm>
            <a:off x="1008573" y="2678655"/>
            <a:ext cx="1182881" cy="369332"/>
          </a:xfrm>
          <a:prstGeom prst="rect">
            <a:avLst/>
          </a:prstGeom>
          <a:noFill/>
        </p:spPr>
        <p:txBody>
          <a:bodyPr wrap="square" rtlCol="0">
            <a:spAutoFit/>
          </a:bodyPr>
          <a:lstStyle/>
          <a:p>
            <a:r>
              <a:rPr kumimoji="1" lang="zh-CN" altLang="en-US" b="1" dirty="0"/>
              <a:t>可以得到  </a:t>
            </a:r>
            <a:endParaRPr kumimoji="1" lang="zh-CN" altLang="en-US" b="1" dirty="0"/>
          </a:p>
        </p:txBody>
      </p:sp>
      <mc:AlternateContent xmlns:mc="http://schemas.openxmlformats.org/markup-compatibility/2006">
        <mc:Choice xmlns:a14="http://schemas.microsoft.com/office/drawing/2010/main" Requires="a14">
          <p:sp>
            <p:nvSpPr>
              <p:cNvPr id="8" name="文本框 7"/>
              <p:cNvSpPr txBox="1"/>
              <p:nvPr/>
            </p:nvSpPr>
            <p:spPr>
              <a:xfrm>
                <a:off x="1008329" y="3335294"/>
                <a:ext cx="6849035" cy="400110"/>
              </a:xfrm>
              <a:prstGeom prst="rect">
                <a:avLst/>
              </a:prstGeom>
              <a:noFill/>
            </p:spPr>
            <p:txBody>
              <a:bodyPr wrap="square">
                <a:spAutoFit/>
              </a:bodyPr>
              <a:lstStyle/>
              <a:p>
                <a:r>
                  <a:rPr kumimoji="1" lang="zh-CN" altLang="en-US" sz="2000" b="1" dirty="0">
                    <a:solidFill>
                      <a:srgbClr val="FF0000"/>
                    </a:solidFill>
                  </a:rPr>
                  <a:t>课本</a:t>
                </a:r>
                <a:r>
                  <a:rPr kumimoji="1" lang="en-US" altLang="zh-CN" sz="2000" b="1" dirty="0">
                    <a:solidFill>
                      <a:srgbClr val="FF0000"/>
                    </a:solidFill>
                  </a:rPr>
                  <a:t>P275, </a:t>
                </a:r>
                <a:r>
                  <a:rPr kumimoji="1" lang="zh-CN" altLang="en-US" sz="2000" b="1" dirty="0">
                    <a:solidFill>
                      <a:srgbClr val="FF0000"/>
                    </a:solidFill>
                  </a:rPr>
                  <a:t>查表法可知</a:t>
                </a:r>
                <a:r>
                  <a:rPr kumimoji="1" lang="en-US" altLang="zh-CN" sz="2000" b="1" dirty="0">
                    <a:solidFill>
                      <a:srgbClr val="FF0000"/>
                    </a:solidFill>
                    <a:ea typeface="Cambria Math" panose="02040503050406030204" pitchFamily="18" charset="0"/>
                  </a:rPr>
                  <a:t> </a:t>
                </a:r>
                <a14:m>
                  <m:oMath xmlns:m="http://schemas.openxmlformats.org/officeDocument/2006/math">
                    <m:sSub>
                      <m:sSubPr>
                        <m:ctrlPr>
                          <a:rPr kumimoji="1" lang="en-US" altLang="zh-CN" sz="2000" b="1" i="1" dirty="0">
                            <a:solidFill>
                              <a:srgbClr val="FF0000"/>
                            </a:solidFill>
                            <a:latin typeface="Cambria Math" panose="02040503050406030204" pitchFamily="18" charset="0"/>
                            <a:ea typeface="Cambria Math" panose="02040503050406030204" pitchFamily="18" charset="0"/>
                          </a:rPr>
                        </m:ctrlPr>
                      </m:sSubPr>
                      <m:e>
                        <m:r>
                          <a:rPr kumimoji="1" lang="en-US" altLang="zh-CN" sz="2000" b="1" i="1" dirty="0">
                            <a:solidFill>
                              <a:srgbClr val="FF0000"/>
                            </a:solidFill>
                            <a:latin typeface="Cambria Math" panose="02040503050406030204" pitchFamily="18" charset="0"/>
                            <a:ea typeface="Cambria Math" panose="02040503050406030204" pitchFamily="18" charset="0"/>
                          </a:rPr>
                          <m:t>𝑻</m:t>
                        </m:r>
                      </m:e>
                      <m:sub>
                        <m:r>
                          <a:rPr kumimoji="1" lang="en-US" altLang="zh-CN" sz="2000" b="1" i="1" dirty="0">
                            <a:solidFill>
                              <a:srgbClr val="FF0000"/>
                            </a:solidFill>
                            <a:latin typeface="Cambria Math" panose="02040503050406030204" pitchFamily="18" charset="0"/>
                            <a:ea typeface="Cambria Math" panose="02040503050406030204" pitchFamily="18" charset="0"/>
                          </a:rPr>
                          <m:t>𝑩</m:t>
                        </m:r>
                      </m:sub>
                    </m:sSub>
                    <m:r>
                      <a:rPr kumimoji="1" lang="en-US" altLang="zh-CN" sz="2000" b="1" i="1" dirty="0" smtClean="0">
                        <a:solidFill>
                          <a:srgbClr val="FF0000"/>
                        </a:solidFill>
                        <a:latin typeface="Cambria Math" panose="02040503050406030204" pitchFamily="18" charset="0"/>
                        <a:ea typeface="Cambria Math" panose="02040503050406030204" pitchFamily="18" charset="0"/>
                      </a:rPr>
                      <m:t>∈</m:t>
                    </m:r>
                    <m:d>
                      <m:dPr>
                        <m:ctrlPr>
                          <a:rPr kumimoji="1" lang="en-US" altLang="zh-CN" sz="2000" b="1" i="1" dirty="0" smtClean="0">
                            <a:solidFill>
                              <a:srgbClr val="FF0000"/>
                            </a:solidFill>
                            <a:latin typeface="Cambria Math" panose="02040503050406030204" pitchFamily="18" charset="0"/>
                            <a:ea typeface="Cambria Math" panose="02040503050406030204" pitchFamily="18" charset="0"/>
                          </a:rPr>
                        </m:ctrlPr>
                      </m:dPr>
                      <m:e>
                        <m:r>
                          <a:rPr kumimoji="1" lang="en-US" altLang="zh-CN" sz="2000" b="1" i="1" dirty="0" smtClean="0">
                            <a:solidFill>
                              <a:srgbClr val="FF0000"/>
                            </a:solidFill>
                            <a:latin typeface="Cambria Math" panose="02040503050406030204" pitchFamily="18" charset="0"/>
                            <a:ea typeface="Cambria Math" panose="02040503050406030204" pitchFamily="18" charset="0"/>
                          </a:rPr>
                          <m:t>𝟕</m:t>
                        </m:r>
                        <m:r>
                          <a:rPr kumimoji="1" lang="en-US" altLang="zh-CN" sz="2000" b="1" i="1" dirty="0" smtClean="0">
                            <a:solidFill>
                              <a:srgbClr val="FF0000"/>
                            </a:solidFill>
                            <a:latin typeface="Cambria Math" panose="02040503050406030204" pitchFamily="18" charset="0"/>
                            <a:ea typeface="Cambria Math" panose="02040503050406030204" pitchFamily="18" charset="0"/>
                          </a:rPr>
                          <m:t>, </m:t>
                        </m:r>
                        <m:r>
                          <a:rPr kumimoji="1" lang="en-US" altLang="zh-CN" sz="2000" b="1" i="1" dirty="0" smtClean="0">
                            <a:solidFill>
                              <a:srgbClr val="FF0000"/>
                            </a:solidFill>
                            <a:latin typeface="Cambria Math" panose="02040503050406030204" pitchFamily="18" charset="0"/>
                            <a:ea typeface="Cambria Math" panose="02040503050406030204" pitchFamily="18" charset="0"/>
                          </a:rPr>
                          <m:t>𝟖</m:t>
                        </m:r>
                      </m:e>
                    </m:d>
                  </m:oMath>
                </a14:m>
                <a:r>
                  <a:rPr kumimoji="1" lang="zh-CN" altLang="en-US" sz="2000" b="1" dirty="0">
                    <a:solidFill>
                      <a:srgbClr val="FF0000"/>
                    </a:solidFill>
                  </a:rPr>
                  <a:t>，即小于基本回收期</a:t>
                </a:r>
                <a:r>
                  <a:rPr kumimoji="1" lang="en-US" altLang="zh-CN" sz="2000" b="1" dirty="0">
                    <a:solidFill>
                      <a:srgbClr val="FF0000"/>
                    </a:solidFill>
                  </a:rPr>
                  <a:t>8</a:t>
                </a:r>
                <a:r>
                  <a:rPr kumimoji="1" lang="zh-CN" altLang="en-US" sz="2000" b="1" dirty="0">
                    <a:solidFill>
                      <a:srgbClr val="FF0000"/>
                    </a:solidFill>
                  </a:rPr>
                  <a:t>年 </a:t>
                </a:r>
                <a:endParaRPr lang="zh-CN" altLang="en-US" sz="2000" dirty="0"/>
              </a:p>
            </p:txBody>
          </p:sp>
        </mc:Choice>
        <mc:Fallback>
          <p:sp>
            <p:nvSpPr>
              <p:cNvPr id="8" name="文本框 7"/>
              <p:cNvSpPr txBox="1">
                <a:spLocks noRot="1" noChangeAspect="1" noMove="1" noResize="1" noEditPoints="1" noAdjustHandles="1" noChangeArrowheads="1" noChangeShapeType="1" noTextEdit="1"/>
              </p:cNvSpPr>
              <p:nvPr/>
            </p:nvSpPr>
            <p:spPr>
              <a:xfrm>
                <a:off x="1008329" y="3335294"/>
                <a:ext cx="6849035" cy="400110"/>
              </a:xfrm>
              <a:prstGeom prst="rect">
                <a:avLst/>
              </a:prstGeom>
              <a:blipFill rotWithShape="1">
                <a:blip r:embed="rId3"/>
                <a:stretch>
                  <a:fillRect l="-9" t="-68" r="7" b="83"/>
                </a:stretch>
              </a:blipFill>
            </p:spPr>
            <p:txBody>
              <a:bodyPr/>
              <a:lstStyle/>
              <a:p>
                <a:r>
                  <a:rPr lang="zh-CN" altLang="en-US">
                    <a:noFill/>
                  </a:rPr>
                  <a:t> </a:t>
                </a:r>
              </a:p>
            </p:txBody>
          </p:sp>
        </mc:Fallback>
      </mc:AlternateContent>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6076"/>
                                        </p:tgtEl>
                                        <p:attrNameLst>
                                          <p:attrName>style.visibility</p:attrName>
                                        </p:attrNameLst>
                                      </p:cBhvr>
                                      <p:to>
                                        <p:strVal val="visible"/>
                                      </p:to>
                                    </p:set>
                                    <p:animEffect transition="in" filter="blinds(horizontal)">
                                      <p:cBhvr>
                                        <p:cTn id="7" dur="500"/>
                                        <p:tgtEl>
                                          <p:spTgt spid="216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7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4ADE5C0-C2DB-0443-A7E2-680F5DAFD922}"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40963" name="Rectangle 2"/>
          <p:cNvSpPr>
            <a:spLocks noGrp="1" noChangeArrowheads="1"/>
          </p:cNvSpPr>
          <p:nvPr>
            <p:ph type="title"/>
          </p:nvPr>
        </p:nvSpPr>
        <p:spPr/>
        <p:txBody>
          <a:bodyPr/>
          <a:lstStyle/>
          <a:p>
            <a:pPr eaLnBrk="1" hangingPunct="1"/>
            <a:r>
              <a:rPr kumimoji="0" lang="zh-CN" altLang="en-US">
                <a:solidFill>
                  <a:srgbClr val="036D7B"/>
                </a:solidFill>
              </a:rPr>
              <a:t>互斥方案经济评价方法</a:t>
            </a:r>
            <a:endParaRPr kumimoji="0" lang="zh-CN" altLang="en-US">
              <a:solidFill>
                <a:srgbClr val="036D7B"/>
              </a:solidFill>
            </a:endParaRPr>
          </a:p>
        </p:txBody>
      </p:sp>
      <p:sp>
        <p:nvSpPr>
          <p:cNvPr id="217092" name="Text Box 4"/>
          <p:cNvSpPr txBox="1">
            <a:spLocks noChangeArrowheads="1"/>
          </p:cNvSpPr>
          <p:nvPr/>
        </p:nvSpPr>
        <p:spPr bwMode="auto">
          <a:xfrm>
            <a:off x="261938" y="1209675"/>
            <a:ext cx="8675687"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en-US" altLang="zh-CN" sz="2000" b="1">
                <a:solidFill>
                  <a:schemeClr val="tx1"/>
                </a:solidFill>
                <a:latin typeface="幼圆" panose="02010509060101010101" pitchFamily="49" charset="-122"/>
                <a:ea typeface="幼圆" panose="02010509060101010101" pitchFamily="49" charset="-122"/>
              </a:rPr>
              <a:t>【</a:t>
            </a:r>
            <a:r>
              <a:rPr lang="zh-CN" altLang="en-US" sz="2000" b="1">
                <a:solidFill>
                  <a:schemeClr val="tx1"/>
                </a:solidFill>
                <a:latin typeface="幼圆" panose="02010509060101010101" pitchFamily="49" charset="-122"/>
                <a:ea typeface="幼圆" panose="02010509060101010101" pitchFamily="49" charset="-122"/>
              </a:rPr>
              <a:t>例题</a:t>
            </a:r>
            <a:r>
              <a:rPr lang="en-US" altLang="zh-CN" sz="2000" b="1">
                <a:solidFill>
                  <a:schemeClr val="tx1"/>
                </a:solidFill>
                <a:latin typeface="幼圆" panose="02010509060101010101" pitchFamily="49" charset="-122"/>
                <a:ea typeface="幼圆" panose="02010509060101010101" pitchFamily="49" charset="-122"/>
              </a:rPr>
              <a:t>5-3】</a:t>
            </a:r>
            <a:r>
              <a:rPr lang="zh-CN" altLang="en-US" sz="2000" b="1">
                <a:solidFill>
                  <a:schemeClr val="tx1"/>
                </a:solidFill>
                <a:latin typeface="幼圆" panose="02010509060101010101" pitchFamily="49" charset="-122"/>
                <a:ea typeface="幼圆" panose="02010509060101010101" pitchFamily="49" charset="-122"/>
              </a:rPr>
              <a:t>三个相等寿命互斥方案如下表所示。</a:t>
            </a:r>
            <a:r>
              <a:rPr lang="en-US" altLang="zh-CN" sz="2000" b="1">
                <a:solidFill>
                  <a:schemeClr val="tx1"/>
                </a:solidFill>
                <a:latin typeface="幼圆" panose="02010509060101010101" pitchFamily="49" charset="-122"/>
                <a:ea typeface="幼圆" panose="02010509060101010101" pitchFamily="49" charset="-122"/>
              </a:rPr>
              <a:t>Ic</a:t>
            </a:r>
            <a:r>
              <a:rPr lang="zh-CN" altLang="en-US" sz="2000" b="1">
                <a:solidFill>
                  <a:schemeClr val="tx1"/>
                </a:solidFill>
                <a:latin typeface="幼圆" panose="02010509060101010101" pitchFamily="49" charset="-122"/>
                <a:ea typeface="幼圆" panose="02010509060101010101" pitchFamily="49" charset="-122"/>
              </a:rPr>
              <a:t>为</a:t>
            </a:r>
            <a:r>
              <a:rPr lang="en-US" altLang="zh-CN" sz="2000" b="1">
                <a:solidFill>
                  <a:schemeClr val="tx1"/>
                </a:solidFill>
                <a:latin typeface="幼圆" panose="02010509060101010101" pitchFamily="49" charset="-122"/>
                <a:ea typeface="幼圆" panose="02010509060101010101" pitchFamily="49" charset="-122"/>
              </a:rPr>
              <a:t>15</a:t>
            </a:r>
            <a:r>
              <a:rPr lang="zh-CN" altLang="en-US" sz="2000" b="1">
                <a:solidFill>
                  <a:schemeClr val="tx1"/>
                </a:solidFill>
                <a:latin typeface="幼圆" panose="02010509060101010101" pitchFamily="49" charset="-122"/>
                <a:ea typeface="幼圆" panose="02010509060101010101" pitchFamily="49" charset="-122"/>
              </a:rPr>
              <a:t>％， 试用净现值法选择最佳方案。</a:t>
            </a:r>
            <a:endParaRPr lang="zh-CN" altLang="en-US" sz="2000" b="1">
              <a:solidFill>
                <a:schemeClr val="tx1"/>
              </a:solidFill>
              <a:latin typeface="幼圆" panose="02010509060101010101" pitchFamily="49" charset="-122"/>
              <a:ea typeface="幼圆" panose="02010509060101010101" pitchFamily="49" charset="-122"/>
            </a:endParaRPr>
          </a:p>
        </p:txBody>
      </p:sp>
      <p:grpSp>
        <p:nvGrpSpPr>
          <p:cNvPr id="217093" name="Group 5"/>
          <p:cNvGrpSpPr/>
          <p:nvPr/>
        </p:nvGrpSpPr>
        <p:grpSpPr bwMode="auto">
          <a:xfrm>
            <a:off x="911225" y="1649413"/>
            <a:ext cx="7632700" cy="1855787"/>
            <a:chOff x="1519" y="2759"/>
            <a:chExt cx="2766" cy="1169"/>
          </a:xfrm>
        </p:grpSpPr>
        <p:grpSp>
          <p:nvGrpSpPr>
            <p:cNvPr id="40972" name="Group 6"/>
            <p:cNvGrpSpPr/>
            <p:nvPr/>
          </p:nvGrpSpPr>
          <p:grpSpPr bwMode="auto">
            <a:xfrm>
              <a:off x="1519" y="3021"/>
              <a:ext cx="2766" cy="907"/>
              <a:chOff x="2653" y="3158"/>
              <a:chExt cx="2766" cy="907"/>
            </a:xfrm>
          </p:grpSpPr>
          <p:sp>
            <p:nvSpPr>
              <p:cNvPr id="40974" name="Rectangle 7"/>
              <p:cNvSpPr>
                <a:spLocks noChangeArrowheads="1"/>
              </p:cNvSpPr>
              <p:nvPr/>
            </p:nvSpPr>
            <p:spPr bwMode="auto">
              <a:xfrm>
                <a:off x="4830" y="3847"/>
                <a:ext cx="589"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spcBef>
                    <a:spcPct val="0"/>
                  </a:spcBef>
                </a:pPr>
                <a:r>
                  <a:rPr lang="en-US" altLang="zh-CN" sz="2400">
                    <a:latin typeface="楷体_GB2312" pitchFamily="49" charset="-122"/>
                    <a:ea typeface="楷体_GB2312" pitchFamily="49" charset="-122"/>
                  </a:rPr>
                  <a:t>10</a:t>
                </a:r>
                <a:r>
                  <a:rPr lang="zh-CN" altLang="en-US" sz="2400">
                    <a:latin typeface="楷体_GB2312" pitchFamily="49" charset="-122"/>
                    <a:ea typeface="楷体_GB2312" pitchFamily="49" charset="-122"/>
                  </a:rPr>
                  <a:t>年</a:t>
                </a:r>
                <a:endParaRPr lang="zh-CN" altLang="en-US" sz="2400">
                  <a:latin typeface="楷体_GB2312" pitchFamily="49" charset="-122"/>
                  <a:ea typeface="楷体_GB2312" pitchFamily="49" charset="-122"/>
                </a:endParaRPr>
              </a:p>
            </p:txBody>
          </p:sp>
          <p:sp>
            <p:nvSpPr>
              <p:cNvPr id="40975" name="Rectangle 8"/>
              <p:cNvSpPr>
                <a:spLocks noChangeArrowheads="1"/>
              </p:cNvSpPr>
              <p:nvPr/>
            </p:nvSpPr>
            <p:spPr bwMode="auto">
              <a:xfrm>
                <a:off x="4013" y="3847"/>
                <a:ext cx="817"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spcBef>
                    <a:spcPct val="0"/>
                  </a:spcBef>
                </a:pPr>
                <a:r>
                  <a:rPr lang="en-US" altLang="zh-CN" sz="2400">
                    <a:latin typeface="楷体_GB2312" pitchFamily="49" charset="-122"/>
                    <a:ea typeface="楷体_GB2312" pitchFamily="49" charset="-122"/>
                  </a:rPr>
                  <a:t> 5000</a:t>
                </a:r>
                <a:endParaRPr lang="en-US" altLang="zh-CN" sz="2400">
                  <a:latin typeface="楷体_GB2312" pitchFamily="49" charset="-122"/>
                  <a:ea typeface="楷体_GB2312" pitchFamily="49" charset="-122"/>
                </a:endParaRPr>
              </a:p>
            </p:txBody>
          </p:sp>
          <p:sp>
            <p:nvSpPr>
              <p:cNvPr id="40976" name="Rectangle 9"/>
              <p:cNvSpPr>
                <a:spLocks noChangeArrowheads="1"/>
              </p:cNvSpPr>
              <p:nvPr/>
            </p:nvSpPr>
            <p:spPr bwMode="auto">
              <a:xfrm>
                <a:off x="3151" y="3847"/>
                <a:ext cx="862"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spcBef>
                    <a:spcPct val="0"/>
                  </a:spcBef>
                </a:pPr>
                <a:r>
                  <a:rPr lang="en-US" altLang="zh-CN" sz="2400">
                    <a:latin typeface="楷体_GB2312" pitchFamily="49" charset="-122"/>
                    <a:ea typeface="楷体_GB2312" pitchFamily="49" charset="-122"/>
                  </a:rPr>
                  <a:t> 20000</a:t>
                </a:r>
                <a:endParaRPr lang="en-US" altLang="zh-CN" sz="2400">
                  <a:latin typeface="楷体_GB2312" pitchFamily="49" charset="-122"/>
                  <a:ea typeface="楷体_GB2312" pitchFamily="49" charset="-122"/>
                </a:endParaRPr>
              </a:p>
            </p:txBody>
          </p:sp>
          <p:sp>
            <p:nvSpPr>
              <p:cNvPr id="40977" name="Rectangle 10"/>
              <p:cNvSpPr>
                <a:spLocks noChangeArrowheads="1"/>
              </p:cNvSpPr>
              <p:nvPr/>
            </p:nvSpPr>
            <p:spPr bwMode="auto">
              <a:xfrm>
                <a:off x="2653" y="3847"/>
                <a:ext cx="498"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spcBef>
                    <a:spcPct val="0"/>
                  </a:spcBef>
                </a:pPr>
                <a:r>
                  <a:rPr lang="en-US" altLang="zh-CN" sz="2400">
                    <a:latin typeface="楷体_GB2312" pitchFamily="49" charset="-122"/>
                    <a:ea typeface="楷体_GB2312" pitchFamily="49" charset="-122"/>
                  </a:rPr>
                  <a:t> C</a:t>
                </a:r>
                <a:endParaRPr lang="en-US" altLang="zh-CN" sz="2400">
                  <a:latin typeface="楷体_GB2312" pitchFamily="49" charset="-122"/>
                  <a:ea typeface="楷体_GB2312" pitchFamily="49" charset="-122"/>
                </a:endParaRPr>
              </a:p>
            </p:txBody>
          </p:sp>
          <p:sp>
            <p:nvSpPr>
              <p:cNvPr id="40978" name="Rectangle 11"/>
              <p:cNvSpPr>
                <a:spLocks noChangeArrowheads="1"/>
              </p:cNvSpPr>
              <p:nvPr/>
            </p:nvSpPr>
            <p:spPr bwMode="auto">
              <a:xfrm>
                <a:off x="4830" y="3611"/>
                <a:ext cx="58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spcBef>
                    <a:spcPct val="0"/>
                  </a:spcBef>
                </a:pPr>
                <a:r>
                  <a:rPr lang="en-US" altLang="zh-CN" sz="2400">
                    <a:latin typeface="楷体_GB2312" pitchFamily="49" charset="-122"/>
                    <a:ea typeface="楷体_GB2312" pitchFamily="49" charset="-122"/>
                  </a:rPr>
                  <a:t>10</a:t>
                </a:r>
                <a:r>
                  <a:rPr lang="zh-CN" altLang="en-US" sz="2400">
                    <a:latin typeface="楷体_GB2312" pitchFamily="49" charset="-122"/>
                    <a:ea typeface="楷体_GB2312" pitchFamily="49" charset="-122"/>
                  </a:rPr>
                  <a:t>年</a:t>
                </a:r>
                <a:endParaRPr lang="zh-CN" altLang="en-US" sz="2400">
                  <a:latin typeface="楷体_GB2312" pitchFamily="49" charset="-122"/>
                  <a:ea typeface="楷体_GB2312" pitchFamily="49" charset="-122"/>
                </a:endParaRPr>
              </a:p>
            </p:txBody>
          </p:sp>
          <p:sp>
            <p:nvSpPr>
              <p:cNvPr id="40979" name="Rectangle 12"/>
              <p:cNvSpPr>
                <a:spLocks noChangeArrowheads="1"/>
              </p:cNvSpPr>
              <p:nvPr/>
            </p:nvSpPr>
            <p:spPr bwMode="auto">
              <a:xfrm>
                <a:off x="4013" y="3611"/>
                <a:ext cx="817"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spcBef>
                    <a:spcPct val="0"/>
                  </a:spcBef>
                </a:pPr>
                <a:r>
                  <a:rPr lang="en-US" altLang="zh-CN" sz="2400">
                    <a:latin typeface="楷体_GB2312" pitchFamily="49" charset="-122"/>
                    <a:ea typeface="楷体_GB2312" pitchFamily="49" charset="-122"/>
                  </a:rPr>
                  <a:t> 3800</a:t>
                </a:r>
                <a:endParaRPr lang="en-US" altLang="zh-CN" sz="2400">
                  <a:latin typeface="楷体_GB2312" pitchFamily="49" charset="-122"/>
                  <a:ea typeface="楷体_GB2312" pitchFamily="49" charset="-122"/>
                </a:endParaRPr>
              </a:p>
            </p:txBody>
          </p:sp>
          <p:sp>
            <p:nvSpPr>
              <p:cNvPr id="40980" name="Rectangle 13"/>
              <p:cNvSpPr>
                <a:spLocks noChangeArrowheads="1"/>
              </p:cNvSpPr>
              <p:nvPr/>
            </p:nvSpPr>
            <p:spPr bwMode="auto">
              <a:xfrm>
                <a:off x="3151" y="3611"/>
                <a:ext cx="862"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spcBef>
                    <a:spcPct val="0"/>
                  </a:spcBef>
                </a:pPr>
                <a:r>
                  <a:rPr lang="en-US" altLang="zh-CN" sz="2400">
                    <a:latin typeface="楷体_GB2312" pitchFamily="49" charset="-122"/>
                    <a:ea typeface="楷体_GB2312" pitchFamily="49" charset="-122"/>
                  </a:rPr>
                  <a:t> 16000</a:t>
                </a:r>
                <a:endParaRPr lang="en-US" altLang="zh-CN" sz="2400">
                  <a:latin typeface="楷体_GB2312" pitchFamily="49" charset="-122"/>
                  <a:ea typeface="楷体_GB2312" pitchFamily="49" charset="-122"/>
                </a:endParaRPr>
              </a:p>
            </p:txBody>
          </p:sp>
          <p:sp>
            <p:nvSpPr>
              <p:cNvPr id="40981" name="Rectangle 14"/>
              <p:cNvSpPr>
                <a:spLocks noChangeArrowheads="1"/>
              </p:cNvSpPr>
              <p:nvPr/>
            </p:nvSpPr>
            <p:spPr bwMode="auto">
              <a:xfrm>
                <a:off x="2653" y="3611"/>
                <a:ext cx="498"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spcBef>
                    <a:spcPct val="0"/>
                  </a:spcBef>
                </a:pPr>
                <a:r>
                  <a:rPr lang="en-US" altLang="zh-CN" sz="2400">
                    <a:latin typeface="楷体_GB2312" pitchFamily="49" charset="-122"/>
                    <a:ea typeface="楷体_GB2312" pitchFamily="49" charset="-122"/>
                  </a:rPr>
                  <a:t> B</a:t>
                </a:r>
                <a:endParaRPr lang="en-US" altLang="zh-CN" sz="2400">
                  <a:latin typeface="楷体_GB2312" pitchFamily="49" charset="-122"/>
                  <a:ea typeface="楷体_GB2312" pitchFamily="49" charset="-122"/>
                </a:endParaRPr>
              </a:p>
            </p:txBody>
          </p:sp>
          <p:sp>
            <p:nvSpPr>
              <p:cNvPr id="40982" name="Rectangle 15"/>
              <p:cNvSpPr>
                <a:spLocks noChangeArrowheads="1"/>
              </p:cNvSpPr>
              <p:nvPr/>
            </p:nvSpPr>
            <p:spPr bwMode="auto">
              <a:xfrm>
                <a:off x="4830" y="3349"/>
                <a:ext cx="589"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spcBef>
                    <a:spcPct val="0"/>
                  </a:spcBef>
                </a:pPr>
                <a:r>
                  <a:rPr lang="en-US" altLang="zh-CN" sz="2400">
                    <a:latin typeface="楷体_GB2312" pitchFamily="49" charset="-122"/>
                    <a:ea typeface="楷体_GB2312" pitchFamily="49" charset="-122"/>
                  </a:rPr>
                  <a:t>10</a:t>
                </a:r>
                <a:r>
                  <a:rPr lang="zh-CN" altLang="en-US" sz="2400">
                    <a:latin typeface="楷体_GB2312" pitchFamily="49" charset="-122"/>
                    <a:ea typeface="楷体_GB2312" pitchFamily="49" charset="-122"/>
                  </a:rPr>
                  <a:t>年</a:t>
                </a:r>
                <a:endParaRPr lang="zh-CN" altLang="en-US" sz="2400">
                  <a:latin typeface="楷体_GB2312" pitchFamily="49" charset="-122"/>
                  <a:ea typeface="楷体_GB2312" pitchFamily="49" charset="-122"/>
                </a:endParaRPr>
              </a:p>
            </p:txBody>
          </p:sp>
          <p:sp>
            <p:nvSpPr>
              <p:cNvPr id="40983" name="Rectangle 16"/>
              <p:cNvSpPr>
                <a:spLocks noChangeArrowheads="1"/>
              </p:cNvSpPr>
              <p:nvPr/>
            </p:nvSpPr>
            <p:spPr bwMode="auto">
              <a:xfrm>
                <a:off x="4013" y="3349"/>
                <a:ext cx="817"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spcBef>
                    <a:spcPct val="0"/>
                  </a:spcBef>
                </a:pPr>
                <a:r>
                  <a:rPr lang="en-US" altLang="zh-CN" sz="2400">
                    <a:latin typeface="楷体_GB2312" pitchFamily="49" charset="-122"/>
                    <a:ea typeface="楷体_GB2312" pitchFamily="49" charset="-122"/>
                  </a:rPr>
                  <a:t> 2800</a:t>
                </a:r>
                <a:endParaRPr lang="en-US" altLang="zh-CN" sz="2400">
                  <a:latin typeface="楷体_GB2312" pitchFamily="49" charset="-122"/>
                  <a:ea typeface="楷体_GB2312" pitchFamily="49" charset="-122"/>
                </a:endParaRPr>
              </a:p>
            </p:txBody>
          </p:sp>
          <p:sp>
            <p:nvSpPr>
              <p:cNvPr id="40984" name="Rectangle 17"/>
              <p:cNvSpPr>
                <a:spLocks noChangeArrowheads="1"/>
              </p:cNvSpPr>
              <p:nvPr/>
            </p:nvSpPr>
            <p:spPr bwMode="auto">
              <a:xfrm>
                <a:off x="3151" y="3349"/>
                <a:ext cx="862"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spcBef>
                    <a:spcPct val="0"/>
                  </a:spcBef>
                </a:pPr>
                <a:r>
                  <a:rPr lang="en-US" altLang="zh-CN" sz="2400">
                    <a:latin typeface="楷体_GB2312" pitchFamily="49" charset="-122"/>
                    <a:ea typeface="楷体_GB2312" pitchFamily="49" charset="-122"/>
                  </a:rPr>
                  <a:t> 10000</a:t>
                </a:r>
                <a:endParaRPr lang="en-US" altLang="zh-CN" sz="2400">
                  <a:latin typeface="楷体_GB2312" pitchFamily="49" charset="-122"/>
                  <a:ea typeface="楷体_GB2312" pitchFamily="49" charset="-122"/>
                </a:endParaRPr>
              </a:p>
            </p:txBody>
          </p:sp>
          <p:sp>
            <p:nvSpPr>
              <p:cNvPr id="40985" name="Rectangle 18"/>
              <p:cNvSpPr>
                <a:spLocks noChangeArrowheads="1"/>
              </p:cNvSpPr>
              <p:nvPr/>
            </p:nvSpPr>
            <p:spPr bwMode="auto">
              <a:xfrm>
                <a:off x="2653" y="3349"/>
                <a:ext cx="498"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spcBef>
                    <a:spcPct val="0"/>
                  </a:spcBef>
                </a:pPr>
                <a:r>
                  <a:rPr lang="en-US" altLang="zh-CN" sz="2400">
                    <a:latin typeface="楷体_GB2312" pitchFamily="49" charset="-122"/>
                    <a:ea typeface="楷体_GB2312" pitchFamily="49" charset="-122"/>
                  </a:rPr>
                  <a:t> A</a:t>
                </a:r>
                <a:endParaRPr lang="en-US" altLang="zh-CN" sz="2400">
                  <a:latin typeface="楷体_GB2312" pitchFamily="49" charset="-122"/>
                  <a:ea typeface="楷体_GB2312" pitchFamily="49" charset="-122"/>
                </a:endParaRPr>
              </a:p>
            </p:txBody>
          </p:sp>
          <p:sp>
            <p:nvSpPr>
              <p:cNvPr id="40986" name="Rectangle 19"/>
              <p:cNvSpPr>
                <a:spLocks noChangeArrowheads="1"/>
              </p:cNvSpPr>
              <p:nvPr/>
            </p:nvSpPr>
            <p:spPr bwMode="auto">
              <a:xfrm>
                <a:off x="4830" y="3158"/>
                <a:ext cx="589"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pPr>
                <a:r>
                  <a:rPr lang="zh-CN" altLang="en-US" sz="2000">
                    <a:latin typeface="楷体_GB2312" pitchFamily="49" charset="-122"/>
                    <a:ea typeface="楷体_GB2312" pitchFamily="49" charset="-122"/>
                  </a:rPr>
                  <a:t>寿命</a:t>
                </a:r>
                <a:endParaRPr lang="zh-CN" altLang="en-US" sz="2000">
                  <a:latin typeface="楷体_GB2312" pitchFamily="49" charset="-122"/>
                  <a:ea typeface="楷体_GB2312" pitchFamily="49" charset="-122"/>
                </a:endParaRPr>
              </a:p>
            </p:txBody>
          </p:sp>
          <p:sp>
            <p:nvSpPr>
              <p:cNvPr id="40987" name="Rectangle 20"/>
              <p:cNvSpPr>
                <a:spLocks noChangeArrowheads="1"/>
              </p:cNvSpPr>
              <p:nvPr/>
            </p:nvSpPr>
            <p:spPr bwMode="auto">
              <a:xfrm>
                <a:off x="4013" y="3158"/>
                <a:ext cx="81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pPr>
                <a:r>
                  <a:rPr lang="zh-CN" altLang="en-US" sz="2000">
                    <a:latin typeface="楷体_GB2312" pitchFamily="49" charset="-122"/>
                    <a:ea typeface="楷体_GB2312" pitchFamily="49" charset="-122"/>
                  </a:rPr>
                  <a:t>年净收益</a:t>
                </a:r>
                <a:endParaRPr lang="zh-CN" altLang="en-US" sz="2000">
                  <a:latin typeface="楷体_GB2312" pitchFamily="49" charset="-122"/>
                  <a:ea typeface="楷体_GB2312" pitchFamily="49" charset="-122"/>
                </a:endParaRPr>
              </a:p>
            </p:txBody>
          </p:sp>
          <p:sp>
            <p:nvSpPr>
              <p:cNvPr id="40988" name="Rectangle 21"/>
              <p:cNvSpPr>
                <a:spLocks noChangeArrowheads="1"/>
              </p:cNvSpPr>
              <p:nvPr/>
            </p:nvSpPr>
            <p:spPr bwMode="auto">
              <a:xfrm>
                <a:off x="3151" y="3158"/>
                <a:ext cx="862"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pPr>
                <a:r>
                  <a:rPr lang="zh-CN" altLang="en-US" sz="2000">
                    <a:latin typeface="楷体_GB2312" pitchFamily="49" charset="-122"/>
                    <a:ea typeface="楷体_GB2312" pitchFamily="49" charset="-122"/>
                  </a:rPr>
                  <a:t>初始投资</a:t>
                </a:r>
                <a:endParaRPr lang="zh-CN" altLang="en-US" sz="2000">
                  <a:latin typeface="楷体_GB2312" pitchFamily="49" charset="-122"/>
                  <a:ea typeface="楷体_GB2312" pitchFamily="49" charset="-122"/>
                </a:endParaRPr>
              </a:p>
            </p:txBody>
          </p:sp>
          <p:sp>
            <p:nvSpPr>
              <p:cNvPr id="40989" name="Rectangle 22"/>
              <p:cNvSpPr>
                <a:spLocks noChangeArrowheads="1"/>
              </p:cNvSpPr>
              <p:nvPr/>
            </p:nvSpPr>
            <p:spPr bwMode="auto">
              <a:xfrm>
                <a:off x="2653" y="3158"/>
                <a:ext cx="498"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70000"/>
                  </a:lnSpc>
                </a:pPr>
                <a:r>
                  <a:rPr lang="zh-CN" altLang="en-US" sz="2000">
                    <a:latin typeface="楷体_GB2312" pitchFamily="49" charset="-122"/>
                    <a:ea typeface="楷体_GB2312" pitchFamily="49" charset="-122"/>
                  </a:rPr>
                  <a:t>方案</a:t>
                </a:r>
                <a:endParaRPr lang="zh-CN" altLang="en-US" sz="2000">
                  <a:latin typeface="楷体_GB2312" pitchFamily="49" charset="-122"/>
                  <a:ea typeface="楷体_GB2312" pitchFamily="49" charset="-122"/>
                </a:endParaRPr>
              </a:p>
            </p:txBody>
          </p:sp>
          <p:sp>
            <p:nvSpPr>
              <p:cNvPr id="40990" name="Line 23"/>
              <p:cNvSpPr>
                <a:spLocks noChangeShapeType="1"/>
              </p:cNvSpPr>
              <p:nvPr/>
            </p:nvSpPr>
            <p:spPr bwMode="auto">
              <a:xfrm>
                <a:off x="2653" y="3158"/>
                <a:ext cx="276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991" name="Line 24"/>
              <p:cNvSpPr>
                <a:spLocks noChangeShapeType="1"/>
              </p:cNvSpPr>
              <p:nvPr/>
            </p:nvSpPr>
            <p:spPr bwMode="auto">
              <a:xfrm>
                <a:off x="2653" y="4065"/>
                <a:ext cx="276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992" name="Line 25"/>
              <p:cNvSpPr>
                <a:spLocks noChangeShapeType="1"/>
              </p:cNvSpPr>
              <p:nvPr/>
            </p:nvSpPr>
            <p:spPr bwMode="auto">
              <a:xfrm>
                <a:off x="2653" y="3158"/>
                <a:ext cx="0" cy="1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993" name="Line 26"/>
              <p:cNvSpPr>
                <a:spLocks noChangeShapeType="1"/>
              </p:cNvSpPr>
              <p:nvPr/>
            </p:nvSpPr>
            <p:spPr bwMode="auto">
              <a:xfrm>
                <a:off x="5419" y="3158"/>
                <a:ext cx="0" cy="1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994" name="Line 27"/>
              <p:cNvSpPr>
                <a:spLocks noChangeShapeType="1"/>
              </p:cNvSpPr>
              <p:nvPr/>
            </p:nvSpPr>
            <p:spPr bwMode="auto">
              <a:xfrm>
                <a:off x="2653" y="3349"/>
                <a:ext cx="0" cy="2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995" name="Line 28"/>
              <p:cNvSpPr>
                <a:spLocks noChangeShapeType="1"/>
              </p:cNvSpPr>
              <p:nvPr/>
            </p:nvSpPr>
            <p:spPr bwMode="auto">
              <a:xfrm>
                <a:off x="2653" y="3611"/>
                <a:ext cx="0" cy="23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996" name="Line 29"/>
              <p:cNvSpPr>
                <a:spLocks noChangeShapeType="1"/>
              </p:cNvSpPr>
              <p:nvPr/>
            </p:nvSpPr>
            <p:spPr bwMode="auto">
              <a:xfrm>
                <a:off x="2653" y="3847"/>
                <a:ext cx="0" cy="21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997" name="Line 30"/>
              <p:cNvSpPr>
                <a:spLocks noChangeShapeType="1"/>
              </p:cNvSpPr>
              <p:nvPr/>
            </p:nvSpPr>
            <p:spPr bwMode="auto">
              <a:xfrm>
                <a:off x="5419" y="3349"/>
                <a:ext cx="0" cy="26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998" name="Line 31"/>
              <p:cNvSpPr>
                <a:spLocks noChangeShapeType="1"/>
              </p:cNvSpPr>
              <p:nvPr/>
            </p:nvSpPr>
            <p:spPr bwMode="auto">
              <a:xfrm>
                <a:off x="5419" y="3611"/>
                <a:ext cx="0" cy="23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0999" name="Line 32"/>
              <p:cNvSpPr>
                <a:spLocks noChangeShapeType="1"/>
              </p:cNvSpPr>
              <p:nvPr/>
            </p:nvSpPr>
            <p:spPr bwMode="auto">
              <a:xfrm>
                <a:off x="5419" y="3847"/>
                <a:ext cx="0" cy="21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0973" name="Text Box 33"/>
            <p:cNvSpPr txBox="1">
              <a:spLocks noChangeArrowheads="1"/>
            </p:cNvSpPr>
            <p:nvPr/>
          </p:nvSpPr>
          <p:spPr bwMode="auto">
            <a:xfrm>
              <a:off x="3415" y="2759"/>
              <a:ext cx="77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a:solidFill>
                    <a:schemeClr val="tx1"/>
                  </a:solidFill>
                  <a:latin typeface="楷体_GB2312" pitchFamily="49" charset="-122"/>
                  <a:ea typeface="楷体_GB2312" pitchFamily="49" charset="-122"/>
                </a:rPr>
                <a:t>单位：元</a:t>
              </a:r>
              <a:endParaRPr lang="zh-CN" altLang="en-US" sz="2000">
                <a:solidFill>
                  <a:schemeClr val="tx1"/>
                </a:solidFill>
                <a:latin typeface="楷体_GB2312" pitchFamily="49" charset="-122"/>
                <a:ea typeface="楷体_GB2312" pitchFamily="49" charset="-122"/>
              </a:endParaRPr>
            </a:p>
          </p:txBody>
        </p:sp>
      </p:grpSp>
      <p:sp>
        <p:nvSpPr>
          <p:cNvPr id="217122" name="Text Box 34"/>
          <p:cNvSpPr txBox="1">
            <a:spLocks noChangeArrowheads="1"/>
          </p:cNvSpPr>
          <p:nvPr/>
        </p:nvSpPr>
        <p:spPr bwMode="auto">
          <a:xfrm>
            <a:off x="320675" y="3608388"/>
            <a:ext cx="59769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b="1">
                <a:solidFill>
                  <a:schemeClr val="tx1"/>
                </a:solidFill>
                <a:latin typeface="幼圆" panose="02010509060101010101" pitchFamily="49" charset="-122"/>
                <a:ea typeface="幼圆" panose="02010509060101010101" pitchFamily="49" charset="-122"/>
              </a:rPr>
              <a:t>解： ①计算各方案的绝对效果并检验</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217127" name="Text Box 39"/>
          <p:cNvSpPr txBox="1">
            <a:spLocks noChangeArrowheads="1"/>
          </p:cNvSpPr>
          <p:nvPr/>
        </p:nvSpPr>
        <p:spPr bwMode="auto">
          <a:xfrm>
            <a:off x="681038" y="5967413"/>
            <a:ext cx="7934325" cy="701675"/>
          </a:xfrm>
          <a:prstGeom prst="rect">
            <a:avLst/>
          </a:prstGeom>
          <a:solidFill>
            <a:srgbClr val="FFCC99">
              <a:alpha val="74901"/>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b="1">
                <a:solidFill>
                  <a:schemeClr val="tx1"/>
                </a:solidFill>
                <a:latin typeface="幼圆" panose="02010509060101010101" pitchFamily="49" charset="-122"/>
                <a:ea typeface="幼圆" panose="02010509060101010101" pitchFamily="49" charset="-122"/>
              </a:rPr>
              <a:t>由于</a:t>
            </a:r>
            <a:r>
              <a:rPr lang="en-US" altLang="zh-CN" sz="2000" b="1">
                <a:solidFill>
                  <a:schemeClr val="tx1"/>
                </a:solidFill>
                <a:latin typeface="楷体_GB2312" pitchFamily="49" charset="-122"/>
                <a:ea typeface="楷体_GB2312" pitchFamily="49" charset="-122"/>
              </a:rPr>
              <a:t>NPVA&gt;0</a:t>
            </a:r>
            <a:r>
              <a:rPr lang="zh-CN" altLang="en-US" sz="2000" b="1">
                <a:solidFill>
                  <a:schemeClr val="tx1"/>
                </a:solidFill>
                <a:latin typeface="楷体_GB2312" pitchFamily="49" charset="-122"/>
                <a:ea typeface="楷体_GB2312" pitchFamily="49" charset="-122"/>
              </a:rPr>
              <a:t>，</a:t>
            </a:r>
            <a:r>
              <a:rPr lang="en-US" altLang="zh-CN" sz="2000" b="1">
                <a:solidFill>
                  <a:schemeClr val="tx1"/>
                </a:solidFill>
                <a:latin typeface="楷体_GB2312" pitchFamily="49" charset="-122"/>
                <a:ea typeface="楷体_GB2312" pitchFamily="49" charset="-122"/>
              </a:rPr>
              <a:t>NPVB&gt;0</a:t>
            </a:r>
            <a:r>
              <a:rPr lang="zh-CN" altLang="en-US" sz="2000" b="1">
                <a:solidFill>
                  <a:schemeClr val="tx1"/>
                </a:solidFill>
                <a:latin typeface="楷体_GB2312" pitchFamily="49" charset="-122"/>
                <a:ea typeface="楷体_GB2312" pitchFamily="49" charset="-122"/>
              </a:rPr>
              <a:t>，</a:t>
            </a:r>
            <a:r>
              <a:rPr lang="en-US" altLang="zh-CN" sz="2000" b="1">
                <a:solidFill>
                  <a:schemeClr val="tx1"/>
                </a:solidFill>
                <a:latin typeface="楷体_GB2312" pitchFamily="49" charset="-122"/>
                <a:ea typeface="楷体_GB2312" pitchFamily="49" charset="-122"/>
              </a:rPr>
              <a:t>NPVC&gt;0</a:t>
            </a:r>
            <a:r>
              <a:rPr lang="zh-CN" altLang="en-US" sz="2000" b="1">
                <a:solidFill>
                  <a:schemeClr val="tx1"/>
                </a:solidFill>
                <a:latin typeface="楷体_GB2312" pitchFamily="49" charset="-122"/>
                <a:ea typeface="楷体_GB2312" pitchFamily="49" charset="-122"/>
              </a:rPr>
              <a:t>，</a:t>
            </a:r>
            <a:r>
              <a:rPr lang="zh-CN" altLang="en-US" sz="2000" b="1">
                <a:solidFill>
                  <a:schemeClr val="tx1"/>
                </a:solidFill>
                <a:latin typeface="幼圆" panose="02010509060101010101" pitchFamily="49" charset="-122"/>
                <a:ea typeface="幼圆" panose="02010509060101010101" pitchFamily="49" charset="-122"/>
              </a:rPr>
              <a:t>故三方案都通过了绝对经济效果检验。即三个方案均可行。</a:t>
            </a:r>
            <a:endParaRPr lang="zh-CN" altLang="en-US" sz="2000" b="1">
              <a:solidFill>
                <a:schemeClr val="tx1"/>
              </a:solidFill>
              <a:latin typeface="幼圆" panose="02010509060101010101" pitchFamily="49" charset="-122"/>
              <a:ea typeface="幼圆" panose="02010509060101010101" pitchFamily="49" charset="-122"/>
            </a:endParaRPr>
          </a:p>
        </p:txBody>
      </p:sp>
      <mc:AlternateContent xmlns:mc="http://schemas.openxmlformats.org/markup-compatibility/2006">
        <mc:Choice xmlns:a14="http://schemas.microsoft.com/office/drawing/2010/main" Requires="a14">
          <p:sp>
            <p:nvSpPr>
              <p:cNvPr id="2" name="文本框 1"/>
              <p:cNvSpPr txBox="1"/>
              <p:nvPr/>
            </p:nvSpPr>
            <p:spPr>
              <a:xfrm>
                <a:off x="766763" y="4188997"/>
                <a:ext cx="7326108" cy="35394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2300" i="1" smtClean="0">
                              <a:latin typeface="Cambria Math" panose="02040503050406030204" pitchFamily="18" charset="0"/>
                            </a:rPr>
                          </m:ctrlPr>
                        </m:sSubPr>
                        <m:e>
                          <m:r>
                            <a:rPr kumimoji="1" lang="en-US" altLang="zh-CN" sz="2300" b="0" i="1" smtClean="0">
                              <a:latin typeface="Cambria Math" panose="02040503050406030204" pitchFamily="18" charset="0"/>
                            </a:rPr>
                            <m:t>𝑁𝑃𝑉</m:t>
                          </m:r>
                        </m:e>
                        <m:sub>
                          <m:r>
                            <a:rPr kumimoji="1" lang="en-US" altLang="zh-CN" sz="2300" b="0" i="1" smtClean="0">
                              <a:latin typeface="Cambria Math" panose="02040503050406030204" pitchFamily="18" charset="0"/>
                            </a:rPr>
                            <m:t>𝐴</m:t>
                          </m:r>
                        </m:sub>
                      </m:sSub>
                      <m:r>
                        <a:rPr kumimoji="1" lang="en-US" altLang="zh-CN" sz="2300" dirty="0">
                          <a:latin typeface="Cambria Math" panose="02040503050406030204" pitchFamily="18" charset="0"/>
                          <a:ea typeface="Cambria Math" panose="02040503050406030204" pitchFamily="18" charset="0"/>
                        </a:rPr>
                        <m:t>=</m:t>
                      </m:r>
                      <m:r>
                        <a:rPr kumimoji="1" lang="en-US" altLang="zh-CN" sz="2300" b="0" i="0" dirty="0" smtClean="0">
                          <a:latin typeface="Cambria Math" panose="02040503050406030204" pitchFamily="18" charset="0"/>
                          <a:ea typeface="Cambria Math" panose="02040503050406030204" pitchFamily="18" charset="0"/>
                        </a:rPr>
                        <m:t>−</m:t>
                      </m:r>
                      <m:r>
                        <a:rPr kumimoji="1" lang="en-US" altLang="zh-CN" sz="2300" b="0" i="0" dirty="0" smtClean="0">
                          <a:latin typeface="Cambria Math" panose="02040503050406030204" pitchFamily="18" charset="0"/>
                          <a:ea typeface="Cambria Math" panose="02040503050406030204" pitchFamily="18" charset="0"/>
                        </a:rPr>
                        <m:t>10000</m:t>
                      </m:r>
                      <m:r>
                        <a:rPr kumimoji="1" lang="en-US" altLang="zh-CN" sz="2300" b="0" i="0" dirty="0" smtClean="0">
                          <a:latin typeface="Cambria Math" panose="02040503050406030204" pitchFamily="18" charset="0"/>
                          <a:ea typeface="Cambria Math" panose="02040503050406030204" pitchFamily="18" charset="0"/>
                        </a:rPr>
                        <m:t>+</m:t>
                      </m:r>
                      <m:r>
                        <a:rPr kumimoji="1" lang="en-US" altLang="zh-CN" sz="2300" b="0" i="1" dirty="0" smtClean="0">
                          <a:latin typeface="Cambria Math" panose="02040503050406030204" pitchFamily="18" charset="0"/>
                          <a:ea typeface="Cambria Math" panose="02040503050406030204" pitchFamily="18" charset="0"/>
                        </a:rPr>
                        <m:t>2800</m:t>
                      </m:r>
                      <m:d>
                        <m:dPr>
                          <m:ctrlPr>
                            <a:rPr kumimoji="1" lang="en-US" altLang="zh-CN" sz="2300" b="0" i="1" dirty="0" smtClean="0">
                              <a:latin typeface="Cambria Math" panose="02040503050406030204" pitchFamily="18" charset="0"/>
                              <a:ea typeface="Cambria Math" panose="02040503050406030204" pitchFamily="18" charset="0"/>
                            </a:rPr>
                          </m:ctrlPr>
                        </m:dPr>
                        <m:e>
                          <m:f>
                            <m:fPr>
                              <m:type m:val="lin"/>
                              <m:ctrlPr>
                                <a:rPr kumimoji="1" lang="en-US" altLang="zh-CN" sz="2300" b="0" i="1" dirty="0" smtClean="0">
                                  <a:latin typeface="Cambria Math" panose="02040503050406030204" pitchFamily="18" charset="0"/>
                                  <a:ea typeface="Cambria Math" panose="02040503050406030204" pitchFamily="18" charset="0"/>
                                </a:rPr>
                              </m:ctrlPr>
                            </m:fPr>
                            <m:num>
                              <m:r>
                                <a:rPr kumimoji="1" lang="en-US" altLang="zh-CN" sz="2300" b="0" i="1" dirty="0" smtClean="0">
                                  <a:latin typeface="Cambria Math" panose="02040503050406030204" pitchFamily="18" charset="0"/>
                                  <a:ea typeface="Cambria Math" panose="02040503050406030204" pitchFamily="18" charset="0"/>
                                </a:rPr>
                                <m:t>𝑃</m:t>
                              </m:r>
                            </m:num>
                            <m:den>
                              <m:r>
                                <a:rPr kumimoji="1" lang="en-US" altLang="zh-CN" sz="2300" b="0" i="1" dirty="0" smtClean="0">
                                  <a:latin typeface="Cambria Math" panose="02040503050406030204" pitchFamily="18" charset="0"/>
                                  <a:ea typeface="Cambria Math" panose="02040503050406030204" pitchFamily="18" charset="0"/>
                                </a:rPr>
                                <m:t>𝐴</m:t>
                              </m:r>
                              <m:r>
                                <a:rPr kumimoji="1" lang="en-US" altLang="zh-CN" sz="2300" b="0" i="1" dirty="0" smtClean="0">
                                  <a:latin typeface="Cambria Math" panose="02040503050406030204" pitchFamily="18" charset="0"/>
                                  <a:ea typeface="Cambria Math" panose="02040503050406030204" pitchFamily="18" charset="0"/>
                                </a:rPr>
                                <m:t>, </m:t>
                              </m:r>
                              <m:r>
                                <a:rPr kumimoji="1" lang="en-US" altLang="zh-CN" sz="2300" b="0" i="1" dirty="0" smtClean="0">
                                  <a:latin typeface="Cambria Math" panose="02040503050406030204" pitchFamily="18" charset="0"/>
                                  <a:ea typeface="Cambria Math" panose="02040503050406030204" pitchFamily="18" charset="0"/>
                                </a:rPr>
                                <m:t>15</m:t>
                              </m:r>
                              <m:r>
                                <a:rPr kumimoji="1" lang="en-US" altLang="zh-CN" sz="2300" b="0" i="1" dirty="0" smtClean="0">
                                  <a:latin typeface="Cambria Math" panose="02040503050406030204" pitchFamily="18" charset="0"/>
                                  <a:ea typeface="Cambria Math" panose="02040503050406030204" pitchFamily="18" charset="0"/>
                                </a:rPr>
                                <m:t>%,</m:t>
                              </m:r>
                              <m:r>
                                <a:rPr kumimoji="1" lang="en-US" altLang="zh-CN" sz="2300" b="0" i="1" dirty="0" smtClean="0">
                                  <a:latin typeface="Cambria Math" panose="02040503050406030204" pitchFamily="18" charset="0"/>
                                  <a:ea typeface="Cambria Math" panose="02040503050406030204" pitchFamily="18" charset="0"/>
                                </a:rPr>
                                <m:t>10</m:t>
                              </m:r>
                            </m:den>
                          </m:f>
                        </m:e>
                      </m:d>
                      <m:r>
                        <a:rPr kumimoji="1" lang="en-US" altLang="zh-CN" sz="2300" b="0" i="1" dirty="0" smtClean="0">
                          <a:latin typeface="Cambria Math" panose="02040503050406030204" pitchFamily="18" charset="0"/>
                          <a:ea typeface="Cambria Math" panose="02040503050406030204" pitchFamily="18" charset="0"/>
                        </a:rPr>
                        <m:t>=</m:t>
                      </m:r>
                      <m:r>
                        <a:rPr kumimoji="1" lang="en-US" altLang="zh-CN" sz="2300" b="0" i="1" dirty="0" smtClean="0">
                          <a:latin typeface="Cambria Math" panose="02040503050406030204" pitchFamily="18" charset="0"/>
                          <a:ea typeface="Cambria Math" panose="02040503050406030204" pitchFamily="18" charset="0"/>
                        </a:rPr>
                        <m:t>4053</m:t>
                      </m:r>
                      <m:r>
                        <a:rPr kumimoji="1" lang="en-US" altLang="zh-CN" sz="2300" b="0" i="1" dirty="0" smtClean="0">
                          <a:latin typeface="Cambria Math" panose="02040503050406030204" pitchFamily="18" charset="0"/>
                          <a:ea typeface="Cambria Math" panose="02040503050406030204" pitchFamily="18" charset="0"/>
                        </a:rPr>
                        <m:t>.</m:t>
                      </m:r>
                      <m:r>
                        <a:rPr kumimoji="1" lang="en-US" altLang="zh-CN" sz="2300" b="0" i="1" dirty="0" smtClean="0">
                          <a:latin typeface="Cambria Math" panose="02040503050406030204" pitchFamily="18" charset="0"/>
                          <a:ea typeface="Cambria Math" panose="02040503050406030204" pitchFamily="18" charset="0"/>
                        </a:rPr>
                        <m:t>2</m:t>
                      </m:r>
                      <m:r>
                        <a:rPr kumimoji="1" lang="en-US" altLang="zh-CN" sz="2300" b="0" i="0" dirty="0" smtClean="0">
                          <a:latin typeface="Cambria Math" panose="02040503050406030204" pitchFamily="18" charset="0"/>
                          <a:ea typeface="Cambria Math" panose="02040503050406030204" pitchFamily="18" charset="0"/>
                        </a:rPr>
                        <m:t> </m:t>
                      </m:r>
                      <m:r>
                        <a:rPr kumimoji="1" lang="zh-CN" altLang="en-US" sz="2300" b="0" i="1" dirty="0" smtClean="0">
                          <a:latin typeface="Cambria Math" panose="02040503050406030204" pitchFamily="18" charset="0"/>
                          <a:ea typeface="Cambria Math" panose="02040503050406030204" pitchFamily="18" charset="0"/>
                        </a:rPr>
                        <m:t>（</m:t>
                      </m:r>
                      <m:r>
                        <a:rPr kumimoji="1" lang="zh-CN" altLang="en-US" sz="2300" i="1" dirty="0">
                          <a:latin typeface="Cambria Math" panose="02040503050406030204" pitchFamily="18" charset="0"/>
                          <a:ea typeface="Cambria Math" panose="02040503050406030204" pitchFamily="18" charset="0"/>
                        </a:rPr>
                        <m:t>元</m:t>
                      </m:r>
                      <m:r>
                        <a:rPr kumimoji="1" lang="zh-CN" altLang="en-US" sz="2300" b="0" i="1" dirty="0" smtClean="0">
                          <a:latin typeface="Cambria Math" panose="02040503050406030204" pitchFamily="18" charset="0"/>
                          <a:ea typeface="Cambria Math" panose="02040503050406030204" pitchFamily="18" charset="0"/>
                        </a:rPr>
                        <m:t>）</m:t>
                      </m:r>
                    </m:oMath>
                  </m:oMathPara>
                </a14:m>
                <a:endParaRPr kumimoji="1" lang="zh-CN" altLang="en-US" sz="2300" dirty="0"/>
              </a:p>
            </p:txBody>
          </p:sp>
        </mc:Choice>
        <mc:Fallback>
          <p:sp>
            <p:nvSpPr>
              <p:cNvPr id="2" name="文本框 1"/>
              <p:cNvSpPr txBox="1">
                <a:spLocks noRot="1" noChangeAspect="1" noMove="1" noResize="1" noEditPoints="1" noAdjustHandles="1" noChangeArrowheads="1" noChangeShapeType="1" noTextEdit="1"/>
              </p:cNvSpPr>
              <p:nvPr/>
            </p:nvSpPr>
            <p:spPr>
              <a:xfrm>
                <a:off x="766763" y="4188997"/>
                <a:ext cx="7326108" cy="353943"/>
              </a:xfrm>
              <a:prstGeom prst="rect">
                <a:avLst/>
              </a:prstGeom>
              <a:blipFill rotWithShape="1">
                <a:blip r:embed="rId1"/>
                <a:stretch>
                  <a:fillRect l="-4" t="-152" r="6" b="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p:cNvSpPr txBox="1"/>
              <p:nvPr/>
            </p:nvSpPr>
            <p:spPr>
              <a:xfrm>
                <a:off x="766763" y="4782721"/>
                <a:ext cx="7326108" cy="35394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2300" i="1" smtClean="0">
                              <a:latin typeface="Cambria Math" panose="02040503050406030204" pitchFamily="18" charset="0"/>
                            </a:rPr>
                          </m:ctrlPr>
                        </m:sSubPr>
                        <m:e>
                          <m:r>
                            <a:rPr kumimoji="1" lang="en-US" altLang="zh-CN" sz="2300" b="0" i="1" smtClean="0">
                              <a:latin typeface="Cambria Math" panose="02040503050406030204" pitchFamily="18" charset="0"/>
                            </a:rPr>
                            <m:t>𝑁𝑃𝑉</m:t>
                          </m:r>
                        </m:e>
                        <m:sub>
                          <m:r>
                            <a:rPr kumimoji="1" lang="en-US" altLang="zh-CN" sz="2300" b="0" i="1" smtClean="0">
                              <a:latin typeface="Cambria Math" panose="02040503050406030204" pitchFamily="18" charset="0"/>
                            </a:rPr>
                            <m:t>𝐵</m:t>
                          </m:r>
                        </m:sub>
                      </m:sSub>
                      <m:r>
                        <a:rPr kumimoji="1" lang="en-US" altLang="zh-CN" sz="2300" dirty="0">
                          <a:latin typeface="Cambria Math" panose="02040503050406030204" pitchFamily="18" charset="0"/>
                          <a:ea typeface="Cambria Math" panose="02040503050406030204" pitchFamily="18" charset="0"/>
                        </a:rPr>
                        <m:t>=</m:t>
                      </m:r>
                      <m:r>
                        <a:rPr kumimoji="1" lang="en-US" altLang="zh-CN" sz="2300" b="0" i="0" dirty="0" smtClean="0">
                          <a:latin typeface="Cambria Math" panose="02040503050406030204" pitchFamily="18" charset="0"/>
                          <a:ea typeface="Cambria Math" panose="02040503050406030204" pitchFamily="18" charset="0"/>
                        </a:rPr>
                        <m:t>−</m:t>
                      </m:r>
                      <m:r>
                        <a:rPr kumimoji="1" lang="en-US" altLang="zh-CN" sz="2300" b="0" i="0" dirty="0" smtClean="0">
                          <a:latin typeface="Cambria Math" panose="02040503050406030204" pitchFamily="18" charset="0"/>
                          <a:ea typeface="Cambria Math" panose="02040503050406030204" pitchFamily="18" charset="0"/>
                        </a:rPr>
                        <m:t>16000</m:t>
                      </m:r>
                      <m:r>
                        <a:rPr kumimoji="1" lang="en-US" altLang="zh-CN" sz="2300" b="0" i="0" dirty="0" smtClean="0">
                          <a:latin typeface="Cambria Math" panose="02040503050406030204" pitchFamily="18" charset="0"/>
                          <a:ea typeface="Cambria Math" panose="02040503050406030204" pitchFamily="18" charset="0"/>
                        </a:rPr>
                        <m:t>+</m:t>
                      </m:r>
                      <m:r>
                        <a:rPr kumimoji="1" lang="en-US" altLang="zh-CN" sz="2300" b="0" i="1" dirty="0" smtClean="0">
                          <a:latin typeface="Cambria Math" panose="02040503050406030204" pitchFamily="18" charset="0"/>
                          <a:ea typeface="Cambria Math" panose="02040503050406030204" pitchFamily="18" charset="0"/>
                        </a:rPr>
                        <m:t>3800</m:t>
                      </m:r>
                      <m:d>
                        <m:dPr>
                          <m:ctrlPr>
                            <a:rPr kumimoji="1" lang="en-US" altLang="zh-CN" sz="2300" b="0" i="1" dirty="0" smtClean="0">
                              <a:latin typeface="Cambria Math" panose="02040503050406030204" pitchFamily="18" charset="0"/>
                              <a:ea typeface="Cambria Math" panose="02040503050406030204" pitchFamily="18" charset="0"/>
                            </a:rPr>
                          </m:ctrlPr>
                        </m:dPr>
                        <m:e>
                          <m:f>
                            <m:fPr>
                              <m:type m:val="lin"/>
                              <m:ctrlPr>
                                <a:rPr kumimoji="1" lang="en-US" altLang="zh-CN" sz="2300" b="0" i="1" dirty="0" smtClean="0">
                                  <a:latin typeface="Cambria Math" panose="02040503050406030204" pitchFamily="18" charset="0"/>
                                  <a:ea typeface="Cambria Math" panose="02040503050406030204" pitchFamily="18" charset="0"/>
                                </a:rPr>
                              </m:ctrlPr>
                            </m:fPr>
                            <m:num>
                              <m:r>
                                <a:rPr kumimoji="1" lang="en-US" altLang="zh-CN" sz="2300" b="0" i="1" dirty="0" smtClean="0">
                                  <a:latin typeface="Cambria Math" panose="02040503050406030204" pitchFamily="18" charset="0"/>
                                  <a:ea typeface="Cambria Math" panose="02040503050406030204" pitchFamily="18" charset="0"/>
                                </a:rPr>
                                <m:t>𝑃</m:t>
                              </m:r>
                            </m:num>
                            <m:den>
                              <m:r>
                                <a:rPr kumimoji="1" lang="en-US" altLang="zh-CN" sz="2300" b="0" i="1" dirty="0" smtClean="0">
                                  <a:latin typeface="Cambria Math" panose="02040503050406030204" pitchFamily="18" charset="0"/>
                                  <a:ea typeface="Cambria Math" panose="02040503050406030204" pitchFamily="18" charset="0"/>
                                </a:rPr>
                                <m:t>𝐴</m:t>
                              </m:r>
                              <m:r>
                                <a:rPr kumimoji="1" lang="en-US" altLang="zh-CN" sz="2300" b="0" i="1" dirty="0" smtClean="0">
                                  <a:latin typeface="Cambria Math" panose="02040503050406030204" pitchFamily="18" charset="0"/>
                                  <a:ea typeface="Cambria Math" panose="02040503050406030204" pitchFamily="18" charset="0"/>
                                </a:rPr>
                                <m:t>, </m:t>
                              </m:r>
                              <m:r>
                                <a:rPr kumimoji="1" lang="en-US" altLang="zh-CN" sz="2300" b="0" i="1" dirty="0" smtClean="0">
                                  <a:latin typeface="Cambria Math" panose="02040503050406030204" pitchFamily="18" charset="0"/>
                                  <a:ea typeface="Cambria Math" panose="02040503050406030204" pitchFamily="18" charset="0"/>
                                </a:rPr>
                                <m:t>15</m:t>
                              </m:r>
                              <m:r>
                                <a:rPr kumimoji="1" lang="en-US" altLang="zh-CN" sz="2300" b="0" i="1" dirty="0" smtClean="0">
                                  <a:latin typeface="Cambria Math" panose="02040503050406030204" pitchFamily="18" charset="0"/>
                                  <a:ea typeface="Cambria Math" panose="02040503050406030204" pitchFamily="18" charset="0"/>
                                </a:rPr>
                                <m:t>%,</m:t>
                              </m:r>
                              <m:r>
                                <a:rPr kumimoji="1" lang="en-US" altLang="zh-CN" sz="2300" b="0" i="1" dirty="0" smtClean="0">
                                  <a:latin typeface="Cambria Math" panose="02040503050406030204" pitchFamily="18" charset="0"/>
                                  <a:ea typeface="Cambria Math" panose="02040503050406030204" pitchFamily="18" charset="0"/>
                                </a:rPr>
                                <m:t>10</m:t>
                              </m:r>
                            </m:den>
                          </m:f>
                        </m:e>
                      </m:d>
                      <m:r>
                        <a:rPr kumimoji="1" lang="en-US" altLang="zh-CN" sz="2300" b="0" i="1" dirty="0" smtClean="0">
                          <a:latin typeface="Cambria Math" panose="02040503050406030204" pitchFamily="18" charset="0"/>
                          <a:ea typeface="Cambria Math" panose="02040503050406030204" pitchFamily="18" charset="0"/>
                        </a:rPr>
                        <m:t>=</m:t>
                      </m:r>
                      <m:r>
                        <a:rPr kumimoji="1" lang="en-US" altLang="zh-CN" sz="2300" b="0" i="0" dirty="0" smtClean="0">
                          <a:latin typeface="Cambria Math" panose="02040503050406030204" pitchFamily="18" charset="0"/>
                          <a:ea typeface="Cambria Math" panose="02040503050406030204" pitchFamily="18" charset="0"/>
                        </a:rPr>
                        <m:t>3072</m:t>
                      </m:r>
                      <m:r>
                        <a:rPr kumimoji="1" lang="en-US" altLang="zh-CN" sz="2300" b="0" i="0" dirty="0" smtClean="0">
                          <a:latin typeface="Cambria Math" panose="02040503050406030204" pitchFamily="18" charset="0"/>
                          <a:ea typeface="Cambria Math" panose="02040503050406030204" pitchFamily="18" charset="0"/>
                        </a:rPr>
                        <m:t>.</m:t>
                      </m:r>
                      <m:r>
                        <a:rPr kumimoji="1" lang="en-US" altLang="zh-CN" sz="2300" b="0" i="0" dirty="0" smtClean="0">
                          <a:latin typeface="Cambria Math" panose="02040503050406030204" pitchFamily="18" charset="0"/>
                          <a:ea typeface="Cambria Math" panose="02040503050406030204" pitchFamily="18" charset="0"/>
                        </a:rPr>
                        <m:t>2</m:t>
                      </m:r>
                      <m:r>
                        <a:rPr kumimoji="1" lang="en-US" altLang="zh-CN" sz="2300" b="0" i="0" dirty="0" smtClean="0">
                          <a:latin typeface="Cambria Math" panose="02040503050406030204" pitchFamily="18" charset="0"/>
                          <a:ea typeface="Cambria Math" panose="02040503050406030204" pitchFamily="18" charset="0"/>
                        </a:rPr>
                        <m:t> </m:t>
                      </m:r>
                      <m:r>
                        <a:rPr kumimoji="1" lang="zh-CN" altLang="en-US" sz="2300" b="0" i="1" dirty="0" smtClean="0">
                          <a:latin typeface="Cambria Math" panose="02040503050406030204" pitchFamily="18" charset="0"/>
                          <a:ea typeface="Cambria Math" panose="02040503050406030204" pitchFamily="18" charset="0"/>
                        </a:rPr>
                        <m:t>（</m:t>
                      </m:r>
                      <m:r>
                        <a:rPr kumimoji="1" lang="zh-CN" altLang="en-US" sz="2300" i="1" dirty="0">
                          <a:latin typeface="Cambria Math" panose="02040503050406030204" pitchFamily="18" charset="0"/>
                          <a:ea typeface="Cambria Math" panose="02040503050406030204" pitchFamily="18" charset="0"/>
                        </a:rPr>
                        <m:t>元</m:t>
                      </m:r>
                      <m:r>
                        <a:rPr kumimoji="1" lang="zh-CN" altLang="en-US" sz="2300" b="0" i="1" dirty="0" smtClean="0">
                          <a:latin typeface="Cambria Math" panose="02040503050406030204" pitchFamily="18" charset="0"/>
                          <a:ea typeface="Cambria Math" panose="02040503050406030204" pitchFamily="18" charset="0"/>
                        </a:rPr>
                        <m:t>）</m:t>
                      </m:r>
                    </m:oMath>
                  </m:oMathPara>
                </a14:m>
                <a:endParaRPr kumimoji="1" lang="zh-CN" altLang="en-US" sz="2300" dirty="0"/>
              </a:p>
            </p:txBody>
          </p:sp>
        </mc:Choice>
        <mc:Fallback>
          <p:sp>
            <p:nvSpPr>
              <p:cNvPr id="3" name="文本框 2"/>
              <p:cNvSpPr txBox="1">
                <a:spLocks noRot="1" noChangeAspect="1" noMove="1" noResize="1" noEditPoints="1" noAdjustHandles="1" noChangeArrowheads="1" noChangeShapeType="1" noTextEdit="1"/>
              </p:cNvSpPr>
              <p:nvPr/>
            </p:nvSpPr>
            <p:spPr>
              <a:xfrm>
                <a:off x="766763" y="4782721"/>
                <a:ext cx="7326108" cy="353943"/>
              </a:xfrm>
              <a:prstGeom prst="rect">
                <a:avLst/>
              </a:prstGeom>
              <a:blipFill rotWithShape="1">
                <a:blip r:embed="rId2"/>
                <a:stretch>
                  <a:fillRect l="-4" t="-151" r="6" b="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659159" y="5380902"/>
                <a:ext cx="7326108" cy="35394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2300" i="1" smtClean="0">
                              <a:latin typeface="Cambria Math" panose="02040503050406030204" pitchFamily="18" charset="0"/>
                            </a:rPr>
                          </m:ctrlPr>
                        </m:sSubPr>
                        <m:e>
                          <m:r>
                            <a:rPr kumimoji="1" lang="en-US" altLang="zh-CN" sz="2300" b="0" i="1" smtClean="0">
                              <a:latin typeface="Cambria Math" panose="02040503050406030204" pitchFamily="18" charset="0"/>
                            </a:rPr>
                            <m:t>𝑁𝑃𝑉</m:t>
                          </m:r>
                        </m:e>
                        <m:sub>
                          <m:r>
                            <a:rPr kumimoji="1" lang="en-US" altLang="zh-CN" sz="2300" b="0" i="1" smtClean="0">
                              <a:latin typeface="Cambria Math" panose="02040503050406030204" pitchFamily="18" charset="0"/>
                            </a:rPr>
                            <m:t>𝐴</m:t>
                          </m:r>
                        </m:sub>
                      </m:sSub>
                      <m:r>
                        <a:rPr kumimoji="1" lang="en-US" altLang="zh-CN" sz="2300" dirty="0">
                          <a:latin typeface="Cambria Math" panose="02040503050406030204" pitchFamily="18" charset="0"/>
                          <a:ea typeface="Cambria Math" panose="02040503050406030204" pitchFamily="18" charset="0"/>
                        </a:rPr>
                        <m:t>=</m:t>
                      </m:r>
                      <m:r>
                        <a:rPr kumimoji="1" lang="en-US" altLang="zh-CN" sz="2300" b="0" i="0" dirty="0" smtClean="0">
                          <a:latin typeface="Cambria Math" panose="02040503050406030204" pitchFamily="18" charset="0"/>
                          <a:ea typeface="Cambria Math" panose="02040503050406030204" pitchFamily="18" charset="0"/>
                        </a:rPr>
                        <m:t>−</m:t>
                      </m:r>
                      <m:r>
                        <a:rPr kumimoji="1" lang="en-US" altLang="zh-CN" sz="2300" b="0" i="0" dirty="0" smtClean="0">
                          <a:latin typeface="Cambria Math" panose="02040503050406030204" pitchFamily="18" charset="0"/>
                          <a:ea typeface="Cambria Math" panose="02040503050406030204" pitchFamily="18" charset="0"/>
                        </a:rPr>
                        <m:t>20000</m:t>
                      </m:r>
                      <m:r>
                        <a:rPr kumimoji="1" lang="en-US" altLang="zh-CN" sz="2300" b="0" i="0" dirty="0" smtClean="0">
                          <a:latin typeface="Cambria Math" panose="02040503050406030204" pitchFamily="18" charset="0"/>
                          <a:ea typeface="Cambria Math" panose="02040503050406030204" pitchFamily="18" charset="0"/>
                        </a:rPr>
                        <m:t>+</m:t>
                      </m:r>
                      <m:r>
                        <a:rPr kumimoji="1" lang="en-US" altLang="zh-CN" sz="2300" b="0" i="1" dirty="0" smtClean="0">
                          <a:latin typeface="Cambria Math" panose="02040503050406030204" pitchFamily="18" charset="0"/>
                          <a:ea typeface="Cambria Math" panose="02040503050406030204" pitchFamily="18" charset="0"/>
                        </a:rPr>
                        <m:t>5000</m:t>
                      </m:r>
                      <m:d>
                        <m:dPr>
                          <m:ctrlPr>
                            <a:rPr kumimoji="1" lang="en-US" altLang="zh-CN" sz="2300" b="0" i="1" dirty="0" smtClean="0">
                              <a:latin typeface="Cambria Math" panose="02040503050406030204" pitchFamily="18" charset="0"/>
                              <a:ea typeface="Cambria Math" panose="02040503050406030204" pitchFamily="18" charset="0"/>
                            </a:rPr>
                          </m:ctrlPr>
                        </m:dPr>
                        <m:e>
                          <m:f>
                            <m:fPr>
                              <m:type m:val="lin"/>
                              <m:ctrlPr>
                                <a:rPr kumimoji="1" lang="en-US" altLang="zh-CN" sz="2300" b="0" i="1" dirty="0" smtClean="0">
                                  <a:latin typeface="Cambria Math" panose="02040503050406030204" pitchFamily="18" charset="0"/>
                                  <a:ea typeface="Cambria Math" panose="02040503050406030204" pitchFamily="18" charset="0"/>
                                </a:rPr>
                              </m:ctrlPr>
                            </m:fPr>
                            <m:num>
                              <m:r>
                                <a:rPr kumimoji="1" lang="en-US" altLang="zh-CN" sz="2300" b="0" i="1" dirty="0" smtClean="0">
                                  <a:latin typeface="Cambria Math" panose="02040503050406030204" pitchFamily="18" charset="0"/>
                                  <a:ea typeface="Cambria Math" panose="02040503050406030204" pitchFamily="18" charset="0"/>
                                </a:rPr>
                                <m:t>𝑃</m:t>
                              </m:r>
                            </m:num>
                            <m:den>
                              <m:r>
                                <a:rPr kumimoji="1" lang="en-US" altLang="zh-CN" sz="2300" b="0" i="1" dirty="0" smtClean="0">
                                  <a:latin typeface="Cambria Math" panose="02040503050406030204" pitchFamily="18" charset="0"/>
                                  <a:ea typeface="Cambria Math" panose="02040503050406030204" pitchFamily="18" charset="0"/>
                                </a:rPr>
                                <m:t>𝐴</m:t>
                              </m:r>
                              <m:r>
                                <a:rPr kumimoji="1" lang="en-US" altLang="zh-CN" sz="2300" b="0" i="1" dirty="0" smtClean="0">
                                  <a:latin typeface="Cambria Math" panose="02040503050406030204" pitchFamily="18" charset="0"/>
                                  <a:ea typeface="Cambria Math" panose="02040503050406030204" pitchFamily="18" charset="0"/>
                                </a:rPr>
                                <m:t>, </m:t>
                              </m:r>
                              <m:r>
                                <a:rPr kumimoji="1" lang="en-US" altLang="zh-CN" sz="2300" b="0" i="1" dirty="0" smtClean="0">
                                  <a:latin typeface="Cambria Math" panose="02040503050406030204" pitchFamily="18" charset="0"/>
                                  <a:ea typeface="Cambria Math" panose="02040503050406030204" pitchFamily="18" charset="0"/>
                                </a:rPr>
                                <m:t>15</m:t>
                              </m:r>
                              <m:r>
                                <a:rPr kumimoji="1" lang="en-US" altLang="zh-CN" sz="2300" b="0" i="1" dirty="0" smtClean="0">
                                  <a:latin typeface="Cambria Math" panose="02040503050406030204" pitchFamily="18" charset="0"/>
                                  <a:ea typeface="Cambria Math" panose="02040503050406030204" pitchFamily="18" charset="0"/>
                                </a:rPr>
                                <m:t>%,</m:t>
                              </m:r>
                              <m:r>
                                <a:rPr kumimoji="1" lang="en-US" altLang="zh-CN" sz="2300" b="0" i="1" dirty="0" smtClean="0">
                                  <a:latin typeface="Cambria Math" panose="02040503050406030204" pitchFamily="18" charset="0"/>
                                  <a:ea typeface="Cambria Math" panose="02040503050406030204" pitchFamily="18" charset="0"/>
                                </a:rPr>
                                <m:t>10</m:t>
                              </m:r>
                            </m:den>
                          </m:f>
                        </m:e>
                      </m:d>
                      <m:r>
                        <a:rPr kumimoji="1" lang="en-US" altLang="zh-CN" sz="2300" b="0" i="1" dirty="0" smtClean="0">
                          <a:latin typeface="Cambria Math" panose="02040503050406030204" pitchFamily="18" charset="0"/>
                          <a:ea typeface="Cambria Math" panose="02040503050406030204" pitchFamily="18" charset="0"/>
                        </a:rPr>
                        <m:t>=</m:t>
                      </m:r>
                      <m:r>
                        <a:rPr kumimoji="1" lang="en-US" altLang="zh-CN" sz="2300" b="0" i="0" dirty="0" smtClean="0">
                          <a:latin typeface="Cambria Math" panose="02040503050406030204" pitchFamily="18" charset="0"/>
                          <a:ea typeface="Cambria Math" panose="02040503050406030204" pitchFamily="18" charset="0"/>
                        </a:rPr>
                        <m:t>5095</m:t>
                      </m:r>
                      <m:r>
                        <a:rPr kumimoji="1" lang="en-US" altLang="zh-CN" sz="2300" b="0" i="0" dirty="0" smtClean="0">
                          <a:latin typeface="Cambria Math" panose="02040503050406030204" pitchFamily="18" charset="0"/>
                          <a:ea typeface="Cambria Math" panose="02040503050406030204" pitchFamily="18" charset="0"/>
                        </a:rPr>
                        <m:t> </m:t>
                      </m:r>
                      <m:r>
                        <a:rPr kumimoji="1" lang="zh-CN" altLang="en-US" sz="2300" b="0" i="1" dirty="0" smtClean="0">
                          <a:latin typeface="Cambria Math" panose="02040503050406030204" pitchFamily="18" charset="0"/>
                          <a:ea typeface="Cambria Math" panose="02040503050406030204" pitchFamily="18" charset="0"/>
                        </a:rPr>
                        <m:t>（</m:t>
                      </m:r>
                      <m:r>
                        <a:rPr kumimoji="1" lang="zh-CN" altLang="en-US" sz="2300" i="1" dirty="0">
                          <a:latin typeface="Cambria Math" panose="02040503050406030204" pitchFamily="18" charset="0"/>
                          <a:ea typeface="Cambria Math" panose="02040503050406030204" pitchFamily="18" charset="0"/>
                        </a:rPr>
                        <m:t>元</m:t>
                      </m:r>
                      <m:r>
                        <a:rPr kumimoji="1" lang="zh-CN" altLang="en-US" sz="2300" b="0" i="1" dirty="0" smtClean="0">
                          <a:latin typeface="Cambria Math" panose="02040503050406030204" pitchFamily="18" charset="0"/>
                          <a:ea typeface="Cambria Math" panose="02040503050406030204" pitchFamily="18" charset="0"/>
                        </a:rPr>
                        <m:t>）</m:t>
                      </m:r>
                    </m:oMath>
                  </m:oMathPara>
                </a14:m>
                <a:endParaRPr kumimoji="1" lang="zh-CN" altLang="en-US" sz="2300" dirty="0"/>
              </a:p>
            </p:txBody>
          </p:sp>
        </mc:Choice>
        <mc:Fallback>
          <p:sp>
            <p:nvSpPr>
              <p:cNvPr id="4" name="文本框 3"/>
              <p:cNvSpPr txBox="1">
                <a:spLocks noRot="1" noChangeAspect="1" noMove="1" noResize="1" noEditPoints="1" noAdjustHandles="1" noChangeArrowheads="1" noChangeShapeType="1" noTextEdit="1"/>
              </p:cNvSpPr>
              <p:nvPr/>
            </p:nvSpPr>
            <p:spPr>
              <a:xfrm>
                <a:off x="659159" y="5380902"/>
                <a:ext cx="7326108" cy="353943"/>
              </a:xfrm>
              <a:prstGeom prst="rect">
                <a:avLst/>
              </a:prstGeom>
              <a:blipFill rotWithShape="1">
                <a:blip r:embed="rId3"/>
                <a:stretch>
                  <a:fillRect t="-155" r="2" b="45"/>
                </a:stretch>
              </a:blipFill>
            </p:spPr>
            <p:txBody>
              <a:bodyPr/>
              <a:lstStyle/>
              <a:p>
                <a:r>
                  <a:rPr lang="zh-CN" altLang="en-US">
                    <a:noFill/>
                  </a:rPr>
                  <a:t> </a:t>
                </a:r>
              </a:p>
            </p:txBody>
          </p:sp>
        </mc:Fallback>
      </mc:AlternateContent>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7092"/>
                                        </p:tgtEl>
                                        <p:attrNameLst>
                                          <p:attrName>style.visibility</p:attrName>
                                        </p:attrNameLst>
                                      </p:cBhvr>
                                      <p:to>
                                        <p:strVal val="visible"/>
                                      </p:to>
                                    </p:set>
                                    <p:animEffect transition="in" filter="wipe(up)">
                                      <p:cBhvr>
                                        <p:cTn id="7" dur="1000"/>
                                        <p:tgtEl>
                                          <p:spTgt spid="217092"/>
                                        </p:tgtEl>
                                      </p:cBhvr>
                                    </p:animEffect>
                                  </p:childTnLst>
                                </p:cTn>
                              </p:par>
                            </p:childTnLst>
                          </p:cTn>
                        </p:par>
                        <p:par>
                          <p:cTn id="8" fill="hold">
                            <p:stCondLst>
                              <p:cond delay="1000"/>
                            </p:stCondLst>
                            <p:childTnLst>
                              <p:par>
                                <p:cTn id="9" presetID="23" presetClass="entr" presetSubtype="16" fill="hold" nodeType="afterEffect">
                                  <p:stCondLst>
                                    <p:cond delay="0"/>
                                  </p:stCondLst>
                                  <p:childTnLst>
                                    <p:set>
                                      <p:cBhvr>
                                        <p:cTn id="10" dur="1" fill="hold">
                                          <p:stCondLst>
                                            <p:cond delay="0"/>
                                          </p:stCondLst>
                                        </p:cTn>
                                        <p:tgtEl>
                                          <p:spTgt spid="217093"/>
                                        </p:tgtEl>
                                        <p:attrNameLst>
                                          <p:attrName>style.visibility</p:attrName>
                                        </p:attrNameLst>
                                      </p:cBhvr>
                                      <p:to>
                                        <p:strVal val="visible"/>
                                      </p:to>
                                    </p:set>
                                    <p:anim calcmode="lin" valueType="num">
                                      <p:cBhvr>
                                        <p:cTn id="11" dur="1000" fill="hold"/>
                                        <p:tgtEl>
                                          <p:spTgt spid="217093"/>
                                        </p:tgtEl>
                                        <p:attrNameLst>
                                          <p:attrName>ppt_w</p:attrName>
                                        </p:attrNameLst>
                                      </p:cBhvr>
                                      <p:tavLst>
                                        <p:tav tm="0">
                                          <p:val>
                                            <p:fltVal val="0"/>
                                          </p:val>
                                        </p:tav>
                                        <p:tav tm="100000">
                                          <p:val>
                                            <p:strVal val="#ppt_w"/>
                                          </p:val>
                                        </p:tav>
                                      </p:tavLst>
                                    </p:anim>
                                    <p:anim calcmode="lin" valueType="num">
                                      <p:cBhvr>
                                        <p:cTn id="12" dur="1000" fill="hold"/>
                                        <p:tgtEl>
                                          <p:spTgt spid="217093"/>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7122"/>
                                        </p:tgtEl>
                                        <p:attrNameLst>
                                          <p:attrName>style.visibility</p:attrName>
                                        </p:attrNameLst>
                                      </p:cBhvr>
                                      <p:to>
                                        <p:strVal val="visible"/>
                                      </p:to>
                                    </p:set>
                                    <p:animEffect transition="in" filter="dissolve">
                                      <p:cBhvr>
                                        <p:cTn id="17" dur="500"/>
                                        <p:tgtEl>
                                          <p:spTgt spid="217122"/>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nodeType="clickEffect">
                                  <p:stCondLst>
                                    <p:cond delay="0"/>
                                  </p:stCondLst>
                                  <p:childTnLst>
                                    <p:set>
                                      <p:cBhvr>
                                        <p:cTn id="21" dur="1" fill="hold">
                                          <p:stCondLst>
                                            <p:cond delay="0"/>
                                          </p:stCondLst>
                                        </p:cTn>
                                        <p:tgtEl>
                                          <p:spTgt spid="217127"/>
                                        </p:tgtEl>
                                        <p:attrNameLst>
                                          <p:attrName>style.visibility</p:attrName>
                                        </p:attrNameLst>
                                      </p:cBhvr>
                                      <p:to>
                                        <p:strVal val="visible"/>
                                      </p:to>
                                    </p:set>
                                    <p:anim calcmode="lin" valueType="num">
                                      <p:cBhvr>
                                        <p:cTn id="22" dur="1000" fill="hold"/>
                                        <p:tgtEl>
                                          <p:spTgt spid="217127"/>
                                        </p:tgtEl>
                                        <p:attrNameLst>
                                          <p:attrName>ppt_w</p:attrName>
                                        </p:attrNameLst>
                                      </p:cBhvr>
                                      <p:tavLst>
                                        <p:tav tm="0">
                                          <p:val>
                                            <p:strVal val="#ppt_w*0.70"/>
                                          </p:val>
                                        </p:tav>
                                        <p:tav tm="100000">
                                          <p:val>
                                            <p:strVal val="#ppt_w"/>
                                          </p:val>
                                        </p:tav>
                                      </p:tavLst>
                                    </p:anim>
                                    <p:anim calcmode="lin" valueType="num">
                                      <p:cBhvr>
                                        <p:cTn id="23" dur="1000" fill="hold"/>
                                        <p:tgtEl>
                                          <p:spTgt spid="217127"/>
                                        </p:tgtEl>
                                        <p:attrNameLst>
                                          <p:attrName>ppt_h</p:attrName>
                                        </p:attrNameLst>
                                      </p:cBhvr>
                                      <p:tavLst>
                                        <p:tav tm="0">
                                          <p:val>
                                            <p:strVal val="#ppt_h"/>
                                          </p:val>
                                        </p:tav>
                                        <p:tav tm="100000">
                                          <p:val>
                                            <p:strVal val="#ppt_h"/>
                                          </p:val>
                                        </p:tav>
                                      </p:tavLst>
                                    </p:anim>
                                    <p:animEffect transition="in" filter="fade">
                                      <p:cBhvr>
                                        <p:cTn id="24" dur="1000"/>
                                        <p:tgtEl>
                                          <p:spTgt spid="217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2" grpId="0"/>
      <p:bldP spid="217122" grpId="0"/>
      <p:bldP spid="2171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27F2A52-0A42-E247-9590-34082E7ECF73}"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41987" name="Rectangle 2"/>
          <p:cNvSpPr>
            <a:spLocks noGrp="1" noChangeArrowheads="1"/>
          </p:cNvSpPr>
          <p:nvPr>
            <p:ph type="title"/>
          </p:nvPr>
        </p:nvSpPr>
        <p:spPr/>
        <p:txBody>
          <a:bodyPr/>
          <a:lstStyle/>
          <a:p>
            <a:pPr eaLnBrk="1" hangingPunct="1"/>
            <a:r>
              <a:rPr kumimoji="0" lang="zh-CN" altLang="en-US">
                <a:solidFill>
                  <a:srgbClr val="036D7B"/>
                </a:solidFill>
              </a:rPr>
              <a:t>互斥方案经济评价方法</a:t>
            </a:r>
            <a:endParaRPr kumimoji="0" lang="zh-CN" altLang="en-US">
              <a:solidFill>
                <a:srgbClr val="036D7B"/>
              </a:solidFill>
            </a:endParaRPr>
          </a:p>
        </p:txBody>
      </p:sp>
      <p:sp>
        <p:nvSpPr>
          <p:cNvPr id="222211" name="Rectangle 3"/>
          <p:cNvSpPr>
            <a:spLocks noChangeArrowheads="1"/>
          </p:cNvSpPr>
          <p:nvPr/>
        </p:nvSpPr>
        <p:spPr bwMode="auto">
          <a:xfrm>
            <a:off x="641350" y="1481138"/>
            <a:ext cx="52959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en-US" altLang="zh-CN" sz="2000" b="1">
                <a:solidFill>
                  <a:schemeClr val="tx1"/>
                </a:solidFill>
                <a:latin typeface="楷体_GB2312" pitchFamily="49" charset="-122"/>
                <a:ea typeface="楷体_GB2312" pitchFamily="49" charset="-122"/>
              </a:rPr>
              <a:t>②</a:t>
            </a:r>
            <a:r>
              <a:rPr lang="zh-CN" altLang="en-US" sz="2000" b="1">
                <a:solidFill>
                  <a:schemeClr val="tx1"/>
                </a:solidFill>
                <a:latin typeface="幼圆" panose="02010509060101010101" pitchFamily="49" charset="-122"/>
                <a:ea typeface="幼圆" panose="02010509060101010101" pitchFamily="49" charset="-122"/>
              </a:rPr>
              <a:t>计算各方案的相对效果并确定相对最优方案</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222214" name="Text Box 6"/>
          <p:cNvSpPr txBox="1">
            <a:spLocks noChangeArrowheads="1"/>
          </p:cNvSpPr>
          <p:nvPr/>
        </p:nvSpPr>
        <p:spPr bwMode="auto">
          <a:xfrm>
            <a:off x="1073150" y="2268538"/>
            <a:ext cx="71707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b="1" dirty="0">
                <a:solidFill>
                  <a:schemeClr val="tx1"/>
                </a:solidFill>
                <a:latin typeface="幼圆" panose="02010509060101010101" pitchFamily="49" charset="-122"/>
                <a:ea typeface="幼圆" panose="02010509060101010101" pitchFamily="49" charset="-122"/>
              </a:rPr>
              <a:t>由于</a:t>
            </a:r>
            <a:r>
              <a:rPr lang="zh-CN" altLang="en-US" sz="2000" b="1" dirty="0">
                <a:solidFill>
                  <a:schemeClr val="tx1"/>
                </a:solidFill>
                <a:latin typeface="楷体_GB2312" pitchFamily="49" charset="-122"/>
                <a:ea typeface="楷体_GB2312" pitchFamily="49" charset="-122"/>
              </a:rPr>
              <a:t>              </a:t>
            </a:r>
            <a:r>
              <a:rPr lang="en-US" altLang="zh-CN" sz="2000" b="1" dirty="0">
                <a:solidFill>
                  <a:schemeClr val="tx1"/>
                </a:solidFill>
                <a:latin typeface="楷体_GB2312" pitchFamily="49" charset="-122"/>
                <a:ea typeface="楷体_GB2312" pitchFamily="49" charset="-122"/>
              </a:rPr>
              <a:t>&gt;0</a:t>
            </a:r>
            <a:r>
              <a:rPr lang="zh-CN" altLang="en-US" sz="2000" dirty="0">
                <a:solidFill>
                  <a:schemeClr val="tx1"/>
                </a:solidFill>
                <a:latin typeface="楷体_GB2312" pitchFamily="49" charset="-122"/>
                <a:ea typeface="楷体_GB2312" pitchFamily="49" charset="-122"/>
              </a:rPr>
              <a:t>，</a:t>
            </a:r>
            <a:r>
              <a:rPr lang="zh-CN" altLang="en-US" sz="2000" b="1" dirty="0">
                <a:solidFill>
                  <a:schemeClr val="tx1"/>
                </a:solidFill>
                <a:latin typeface="幼圆" panose="02010509060101010101" pitchFamily="49" charset="-122"/>
                <a:ea typeface="幼圆" panose="02010509060101010101" pitchFamily="49" charset="-122"/>
              </a:rPr>
              <a:t>故认为</a:t>
            </a:r>
            <a:r>
              <a:rPr lang="en-US" altLang="zh-CN" sz="2000" b="1" dirty="0">
                <a:solidFill>
                  <a:schemeClr val="tx1"/>
                </a:solidFill>
                <a:latin typeface="幼圆" panose="02010509060101010101" pitchFamily="49" charset="-122"/>
                <a:ea typeface="幼圆" panose="02010509060101010101" pitchFamily="49" charset="-122"/>
              </a:rPr>
              <a:t>A</a:t>
            </a:r>
            <a:r>
              <a:rPr lang="zh-CN" altLang="en-US" sz="2000" b="1" dirty="0">
                <a:solidFill>
                  <a:schemeClr val="tx1"/>
                </a:solidFill>
                <a:latin typeface="幼圆" panose="02010509060101010101" pitchFamily="49" charset="-122"/>
                <a:ea typeface="幼圆" panose="02010509060101010101" pitchFamily="49" charset="-122"/>
              </a:rPr>
              <a:t>方案优于</a:t>
            </a:r>
            <a:r>
              <a:rPr lang="en-US" altLang="zh-CN" sz="2000" b="1" dirty="0">
                <a:solidFill>
                  <a:schemeClr val="tx1"/>
                </a:solidFill>
                <a:latin typeface="幼圆" panose="02010509060101010101" pitchFamily="49" charset="-122"/>
                <a:ea typeface="幼圆" panose="02010509060101010101" pitchFamily="49" charset="-122"/>
              </a:rPr>
              <a:t>B</a:t>
            </a:r>
            <a:r>
              <a:rPr lang="zh-CN" altLang="en-US" sz="2000" b="1" dirty="0">
                <a:solidFill>
                  <a:schemeClr val="tx1"/>
                </a:solidFill>
                <a:latin typeface="幼圆" panose="02010509060101010101" pitchFamily="49" charset="-122"/>
                <a:ea typeface="幼圆" panose="02010509060101010101" pitchFamily="49" charset="-122"/>
              </a:rPr>
              <a:t>方案</a:t>
            </a:r>
            <a:r>
              <a:rPr lang="zh-CN" altLang="en-US" sz="2000" dirty="0">
                <a:solidFill>
                  <a:schemeClr val="tx1"/>
                </a:solidFill>
                <a:latin typeface="楷体_GB2312" pitchFamily="49" charset="-122"/>
                <a:ea typeface="楷体_GB2312" pitchFamily="49" charset="-122"/>
              </a:rPr>
              <a:t>             </a:t>
            </a:r>
            <a:endParaRPr lang="zh-CN" altLang="en-US" sz="2000" dirty="0">
              <a:solidFill>
                <a:schemeClr val="tx1"/>
              </a:solidFill>
              <a:latin typeface="楷体_GB2312" pitchFamily="49" charset="-122"/>
              <a:ea typeface="楷体_GB2312" pitchFamily="49" charset="-122"/>
            </a:endParaRPr>
          </a:p>
        </p:txBody>
      </p:sp>
      <p:graphicFrame>
        <p:nvGraphicFramePr>
          <p:cNvPr id="222215" name="Object 7"/>
          <p:cNvGraphicFramePr>
            <a:graphicFrameLocks noChangeAspect="1"/>
          </p:cNvGraphicFramePr>
          <p:nvPr/>
        </p:nvGraphicFramePr>
        <p:xfrm>
          <a:off x="1691680" y="2268538"/>
          <a:ext cx="990110" cy="431005"/>
        </p:xfrm>
        <a:graphic>
          <a:graphicData uri="http://schemas.openxmlformats.org/presentationml/2006/ole">
            <mc:AlternateContent xmlns:mc="http://schemas.openxmlformats.org/markup-compatibility/2006">
              <mc:Choice xmlns:v="urn:schemas-microsoft-com:vml" Requires="v">
                <p:oleObj spid="_x0000_s2" name="Equation" r:id="rId1" imgW="14935200" imgH="5486400" progId="Equation.DSMT4">
                  <p:embed/>
                </p:oleObj>
              </mc:Choice>
              <mc:Fallback>
                <p:oleObj name="Equation" r:id="rId1" imgW="14935200" imgH="5486400" progId="Equation.DSMT4">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268538"/>
                        <a:ext cx="990110" cy="431005"/>
                      </a:xfrm>
                      <a:prstGeom prst="rect">
                        <a:avLst/>
                      </a:prstGeom>
                      <a:noFill/>
                      <a:ln>
                        <a:noFill/>
                      </a:ln>
                    </p:spPr>
                  </p:pic>
                </p:oleObj>
              </mc:Fallback>
            </mc:AlternateContent>
          </a:graphicData>
        </a:graphic>
      </p:graphicFrame>
      <p:graphicFrame>
        <p:nvGraphicFramePr>
          <p:cNvPr id="222216" name="Object 8"/>
          <p:cNvGraphicFramePr>
            <a:graphicFrameLocks noChangeAspect="1"/>
          </p:cNvGraphicFramePr>
          <p:nvPr/>
        </p:nvGraphicFramePr>
        <p:xfrm>
          <a:off x="1691680" y="3109330"/>
          <a:ext cx="990110" cy="424092"/>
        </p:xfrm>
        <a:graphic>
          <a:graphicData uri="http://schemas.openxmlformats.org/presentationml/2006/ole">
            <mc:AlternateContent xmlns:mc="http://schemas.openxmlformats.org/markup-compatibility/2006">
              <mc:Choice xmlns:v="urn:schemas-microsoft-com:vml" Requires="v">
                <p:oleObj spid="_x0000_s3" name="Equation" r:id="rId3" imgW="15240000" imgH="5486400" progId="Equation.DSMT4">
                  <p:embed/>
                </p:oleObj>
              </mc:Choice>
              <mc:Fallback>
                <p:oleObj name="Equation" r:id="rId3" imgW="15240000" imgH="54864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3109330"/>
                        <a:ext cx="990110" cy="424092"/>
                      </a:xfrm>
                      <a:prstGeom prst="rect">
                        <a:avLst/>
                      </a:prstGeom>
                      <a:noFill/>
                      <a:ln>
                        <a:noFill/>
                      </a:ln>
                      <a:effectLst/>
                    </p:spPr>
                  </p:pic>
                </p:oleObj>
              </mc:Fallback>
            </mc:AlternateContent>
          </a:graphicData>
        </a:graphic>
      </p:graphicFrame>
      <p:sp>
        <p:nvSpPr>
          <p:cNvPr id="222217" name="Text Box 9"/>
          <p:cNvSpPr txBox="1">
            <a:spLocks noChangeArrowheads="1"/>
          </p:cNvSpPr>
          <p:nvPr/>
        </p:nvSpPr>
        <p:spPr bwMode="auto">
          <a:xfrm>
            <a:off x="1056194" y="3134958"/>
            <a:ext cx="734377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95000"/>
              </a:lnSpc>
              <a:spcBef>
                <a:spcPct val="0"/>
              </a:spcBef>
              <a:buClrTx/>
              <a:buSzTx/>
              <a:buFontTx/>
              <a:buNone/>
            </a:pPr>
            <a:r>
              <a:rPr lang="zh-CN" altLang="en-US" sz="2000" b="1" dirty="0">
                <a:solidFill>
                  <a:schemeClr val="tx1"/>
                </a:solidFill>
                <a:latin typeface="幼圆" panose="02010509060101010101" pitchFamily="49" charset="-122"/>
                <a:ea typeface="幼圆" panose="02010509060101010101" pitchFamily="49" charset="-122"/>
              </a:rPr>
              <a:t>由于</a:t>
            </a:r>
            <a:r>
              <a:rPr lang="zh-CN" altLang="en-US" sz="2000" dirty="0">
                <a:solidFill>
                  <a:schemeClr val="tx1"/>
                </a:solidFill>
                <a:latin typeface="楷体_GB2312" pitchFamily="49" charset="-122"/>
                <a:ea typeface="楷体_GB2312" pitchFamily="49" charset="-122"/>
              </a:rPr>
              <a:t>               </a:t>
            </a:r>
            <a:r>
              <a:rPr lang="en-US" altLang="zh-CN" sz="2000" b="1" dirty="0">
                <a:solidFill>
                  <a:schemeClr val="tx1"/>
                </a:solidFill>
                <a:latin typeface="楷体_GB2312" pitchFamily="49" charset="-122"/>
                <a:ea typeface="楷体_GB2312" pitchFamily="49" charset="-122"/>
              </a:rPr>
              <a:t>&gt;0</a:t>
            </a:r>
            <a:r>
              <a:rPr lang="zh-CN" altLang="en-US" sz="2000" b="1" dirty="0">
                <a:solidFill>
                  <a:schemeClr val="tx1"/>
                </a:solidFill>
                <a:latin typeface="楷体_GB2312" pitchFamily="49" charset="-122"/>
                <a:ea typeface="楷体_GB2312" pitchFamily="49" charset="-122"/>
              </a:rPr>
              <a:t>，</a:t>
            </a:r>
            <a:r>
              <a:rPr lang="zh-CN" altLang="en-US" sz="2000" b="1" dirty="0">
                <a:solidFill>
                  <a:schemeClr val="tx1"/>
                </a:solidFill>
                <a:latin typeface="幼圆" panose="02010509060101010101" pitchFamily="49" charset="-122"/>
                <a:ea typeface="幼圆" panose="02010509060101010101" pitchFamily="49" charset="-122"/>
              </a:rPr>
              <a:t>故认为</a:t>
            </a:r>
            <a:r>
              <a:rPr lang="en-US" altLang="zh-CN" sz="2000" b="1" dirty="0">
                <a:solidFill>
                  <a:schemeClr val="tx1"/>
                </a:solidFill>
                <a:latin typeface="幼圆" panose="02010509060101010101" pitchFamily="49" charset="-122"/>
                <a:ea typeface="幼圆" panose="02010509060101010101" pitchFamily="49" charset="-122"/>
              </a:rPr>
              <a:t>C</a:t>
            </a:r>
            <a:r>
              <a:rPr lang="zh-CN" altLang="en-US" sz="2000" b="1" dirty="0">
                <a:solidFill>
                  <a:schemeClr val="tx1"/>
                </a:solidFill>
                <a:latin typeface="幼圆" panose="02010509060101010101" pitchFamily="49" charset="-122"/>
                <a:ea typeface="幼圆" panose="02010509060101010101" pitchFamily="49" charset="-122"/>
              </a:rPr>
              <a:t>方案优于</a:t>
            </a:r>
            <a:r>
              <a:rPr lang="en-US" altLang="zh-CN" sz="2000" b="1" dirty="0">
                <a:solidFill>
                  <a:schemeClr val="tx1"/>
                </a:solidFill>
                <a:latin typeface="幼圆" panose="02010509060101010101" pitchFamily="49" charset="-122"/>
                <a:ea typeface="幼圆" panose="02010509060101010101" pitchFamily="49" charset="-122"/>
              </a:rPr>
              <a:t>A</a:t>
            </a:r>
            <a:r>
              <a:rPr lang="zh-CN" altLang="en-US" sz="2000" b="1" dirty="0">
                <a:solidFill>
                  <a:schemeClr val="tx1"/>
                </a:solidFill>
                <a:latin typeface="幼圆" panose="02010509060101010101" pitchFamily="49" charset="-122"/>
                <a:ea typeface="幼圆" panose="02010509060101010101" pitchFamily="49" charset="-122"/>
              </a:rPr>
              <a:t>方案，故</a:t>
            </a:r>
            <a:r>
              <a:rPr lang="en-US" altLang="zh-CN" sz="2000" b="1" dirty="0">
                <a:solidFill>
                  <a:schemeClr val="tx1"/>
                </a:solidFill>
                <a:latin typeface="幼圆" panose="02010509060101010101" pitchFamily="49" charset="-122"/>
                <a:ea typeface="幼圆" panose="02010509060101010101" pitchFamily="49" charset="-122"/>
              </a:rPr>
              <a:t>C</a:t>
            </a:r>
            <a:r>
              <a:rPr lang="zh-CN" altLang="en-US" sz="2000" b="1" dirty="0">
                <a:solidFill>
                  <a:schemeClr val="tx1"/>
                </a:solidFill>
                <a:latin typeface="幼圆" panose="02010509060101010101" pitchFamily="49" charset="-122"/>
                <a:ea typeface="幼圆" panose="02010509060101010101" pitchFamily="49" charset="-122"/>
              </a:rPr>
              <a:t>方案最优。</a:t>
            </a:r>
            <a:r>
              <a:rPr lang="zh-CN" altLang="en-US" sz="2000" dirty="0">
                <a:solidFill>
                  <a:schemeClr val="tx1"/>
                </a:solidFill>
                <a:latin typeface="楷体_GB2312" pitchFamily="49" charset="-122"/>
                <a:ea typeface="楷体_GB2312" pitchFamily="49" charset="-122"/>
              </a:rPr>
              <a:t>           </a:t>
            </a:r>
            <a:endParaRPr lang="zh-CN" altLang="en-US" sz="2000" dirty="0">
              <a:solidFill>
                <a:schemeClr val="tx1"/>
              </a:solidFill>
              <a:latin typeface="楷体_GB2312" pitchFamily="49" charset="-122"/>
              <a:ea typeface="楷体_GB2312" pitchFamily="49" charset="-122"/>
            </a:endParaRPr>
          </a:p>
        </p:txBody>
      </p:sp>
      <p:sp>
        <p:nvSpPr>
          <p:cNvPr id="222218" name="Rectangle 10"/>
          <p:cNvSpPr>
            <a:spLocks noChangeArrowheads="1"/>
          </p:cNvSpPr>
          <p:nvPr/>
        </p:nvSpPr>
        <p:spPr bwMode="auto">
          <a:xfrm>
            <a:off x="1056194" y="4149080"/>
            <a:ext cx="7488238"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30000"/>
              </a:lnSpc>
              <a:buClrTx/>
              <a:buSzTx/>
              <a:buFontTx/>
              <a:buNone/>
            </a:pPr>
            <a:r>
              <a:rPr lang="zh-CN" altLang="en-US" sz="2000" b="1" dirty="0">
                <a:solidFill>
                  <a:schemeClr val="tx1"/>
                </a:solidFill>
                <a:latin typeface="幼圆" panose="02010509060101010101" pitchFamily="49" charset="-122"/>
                <a:ea typeface="幼圆" panose="02010509060101010101" pitchFamily="49" charset="-122"/>
              </a:rPr>
              <a:t>从上例可看出，只有通过绝对效果检验的最优方案才是唯一</a:t>
            </a:r>
            <a:endParaRPr lang="zh-CN" altLang="en-US" sz="2000" b="1" dirty="0">
              <a:solidFill>
                <a:schemeClr val="tx1"/>
              </a:solidFill>
              <a:latin typeface="幼圆" panose="02010509060101010101" pitchFamily="49" charset="-122"/>
              <a:ea typeface="幼圆" panose="02010509060101010101" pitchFamily="49" charset="-122"/>
            </a:endParaRPr>
          </a:p>
          <a:p>
            <a:pPr algn="just" eaLnBrk="1" hangingPunct="1">
              <a:lnSpc>
                <a:spcPct val="130000"/>
              </a:lnSpc>
              <a:buClrTx/>
              <a:buSzTx/>
              <a:buFontTx/>
              <a:buNone/>
            </a:pPr>
            <a:r>
              <a:rPr lang="zh-CN" altLang="en-US" sz="2000" b="1" dirty="0">
                <a:solidFill>
                  <a:schemeClr val="tx1"/>
                </a:solidFill>
                <a:latin typeface="幼圆" panose="02010509060101010101" pitchFamily="49" charset="-122"/>
                <a:ea typeface="幼圆" panose="02010509060101010101" pitchFamily="49" charset="-122"/>
              </a:rPr>
              <a:t>应被接受的方案。</a:t>
            </a:r>
            <a:endParaRPr lang="zh-CN" altLang="en-US" sz="2000" b="1" dirty="0">
              <a:solidFill>
                <a:schemeClr val="tx1"/>
              </a:solidFill>
              <a:latin typeface="幼圆" panose="02010509060101010101" pitchFamily="49" charset="-122"/>
              <a:ea typeface="幼圆" panose="02010509060101010101"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22211"/>
                                        </p:tgtEl>
                                        <p:attrNameLst>
                                          <p:attrName>style.visibility</p:attrName>
                                        </p:attrNameLst>
                                      </p:cBhvr>
                                      <p:to>
                                        <p:strVal val="visible"/>
                                      </p:to>
                                    </p:set>
                                    <p:animEffect transition="in" filter="dissolve">
                                      <p:cBhvr>
                                        <p:cTn id="7" dur="500"/>
                                        <p:tgtEl>
                                          <p:spTgt spid="22221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22214"/>
                                        </p:tgtEl>
                                        <p:attrNameLst>
                                          <p:attrName>style.visibility</p:attrName>
                                        </p:attrNameLst>
                                      </p:cBhvr>
                                      <p:to>
                                        <p:strVal val="visible"/>
                                      </p:to>
                                    </p:set>
                                    <p:animEffect transition="in" filter="slide(fromLeft)">
                                      <p:cBhvr>
                                        <p:cTn id="12" dur="1000"/>
                                        <p:tgtEl>
                                          <p:spTgt spid="22221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222215"/>
                                        </p:tgtEl>
                                        <p:attrNameLst>
                                          <p:attrName>style.visibility</p:attrName>
                                        </p:attrNameLst>
                                      </p:cBhvr>
                                      <p:to>
                                        <p:strVal val="visible"/>
                                      </p:to>
                                    </p:set>
                                    <p:animEffect transition="in" filter="slide(fromLeft)">
                                      <p:cBhvr>
                                        <p:cTn id="17" dur="1000"/>
                                        <p:tgtEl>
                                          <p:spTgt spid="22221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222216"/>
                                        </p:tgtEl>
                                        <p:attrNameLst>
                                          <p:attrName>style.visibility</p:attrName>
                                        </p:attrNameLst>
                                      </p:cBhvr>
                                      <p:to>
                                        <p:strVal val="visible"/>
                                      </p:to>
                                    </p:set>
                                    <p:animEffect transition="in" filter="slide(fromLeft)">
                                      <p:cBhvr>
                                        <p:cTn id="22" dur="1000"/>
                                        <p:tgtEl>
                                          <p:spTgt spid="22221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222217"/>
                                        </p:tgtEl>
                                        <p:attrNameLst>
                                          <p:attrName>style.visibility</p:attrName>
                                        </p:attrNameLst>
                                      </p:cBhvr>
                                      <p:to>
                                        <p:strVal val="visible"/>
                                      </p:to>
                                    </p:set>
                                    <p:animEffect transition="in" filter="slide(fromLeft)">
                                      <p:cBhvr>
                                        <p:cTn id="27" dur="1000"/>
                                        <p:tgtEl>
                                          <p:spTgt spid="222217"/>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16" fill="hold" nodeType="clickEffect">
                                  <p:stCondLst>
                                    <p:cond delay="0"/>
                                  </p:stCondLst>
                                  <p:childTnLst>
                                    <p:set>
                                      <p:cBhvr>
                                        <p:cTn id="31" dur="1" fill="hold">
                                          <p:stCondLst>
                                            <p:cond delay="0"/>
                                          </p:stCondLst>
                                        </p:cTn>
                                        <p:tgtEl>
                                          <p:spTgt spid="222218"/>
                                        </p:tgtEl>
                                        <p:attrNameLst>
                                          <p:attrName>style.visibility</p:attrName>
                                        </p:attrNameLst>
                                      </p:cBhvr>
                                      <p:to>
                                        <p:strVal val="visible"/>
                                      </p:to>
                                    </p:set>
                                    <p:anim calcmode="lin" valueType="num">
                                      <p:cBhvr>
                                        <p:cTn id="32" dur="500" fill="hold"/>
                                        <p:tgtEl>
                                          <p:spTgt spid="222218"/>
                                        </p:tgtEl>
                                        <p:attrNameLst>
                                          <p:attrName>ppt_w</p:attrName>
                                        </p:attrNameLst>
                                      </p:cBhvr>
                                      <p:tavLst>
                                        <p:tav tm="0">
                                          <p:val>
                                            <p:fltVal val="0"/>
                                          </p:val>
                                        </p:tav>
                                        <p:tav tm="100000">
                                          <p:val>
                                            <p:strVal val="#ppt_w"/>
                                          </p:val>
                                        </p:tav>
                                      </p:tavLst>
                                    </p:anim>
                                    <p:anim calcmode="lin" valueType="num">
                                      <p:cBhvr>
                                        <p:cTn id="33" dur="500" fill="hold"/>
                                        <p:tgtEl>
                                          <p:spTgt spid="2222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p:bldP spid="222214" grpId="0"/>
      <p:bldP spid="222217" grpId="0"/>
      <p:bldP spid="2222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4A23145-E7F2-BE44-A084-D2A33BC5C44A}"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43011" name="Rectangle 2"/>
          <p:cNvSpPr>
            <a:spLocks noGrp="1" noChangeArrowheads="1"/>
          </p:cNvSpPr>
          <p:nvPr>
            <p:ph type="title"/>
          </p:nvPr>
        </p:nvSpPr>
        <p:spPr/>
        <p:txBody>
          <a:bodyPr/>
          <a:lstStyle/>
          <a:p>
            <a:pPr eaLnBrk="1" hangingPunct="1"/>
            <a:r>
              <a:rPr kumimoji="0" lang="zh-CN" altLang="en-US">
                <a:solidFill>
                  <a:srgbClr val="036D7B"/>
                </a:solidFill>
              </a:rPr>
              <a:t>互斥方案经济评价方法</a:t>
            </a:r>
            <a:endParaRPr kumimoji="0" lang="zh-CN" altLang="en-US">
              <a:solidFill>
                <a:srgbClr val="036D7B"/>
              </a:solidFill>
            </a:endParaRPr>
          </a:p>
        </p:txBody>
      </p:sp>
      <p:sp>
        <p:nvSpPr>
          <p:cNvPr id="221215" name="Text Box 31"/>
          <p:cNvSpPr txBox="1">
            <a:spLocks noChangeArrowheads="1"/>
          </p:cNvSpPr>
          <p:nvPr/>
        </p:nvSpPr>
        <p:spPr bwMode="auto">
          <a:xfrm>
            <a:off x="250825" y="1271588"/>
            <a:ext cx="84963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15000"/>
              </a:lnSpc>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a:t>
            </a:r>
            <a:r>
              <a:rPr lang="zh-CN" altLang="en-US" sz="2000" b="1">
                <a:solidFill>
                  <a:schemeClr val="tx1"/>
                </a:solidFill>
                <a:latin typeface="幼圆" panose="02010509060101010101" pitchFamily="49" charset="-122"/>
                <a:ea typeface="幼圆" panose="02010509060101010101" pitchFamily="49" charset="-122"/>
              </a:rPr>
              <a:t>例题</a:t>
            </a:r>
            <a:r>
              <a:rPr lang="en-US" altLang="zh-CN" sz="2000" b="1">
                <a:solidFill>
                  <a:schemeClr val="tx1"/>
                </a:solidFill>
                <a:latin typeface="幼圆" panose="02010509060101010101" pitchFamily="49" charset="-122"/>
                <a:ea typeface="幼圆" panose="02010509060101010101" pitchFamily="49" charset="-122"/>
              </a:rPr>
              <a:t>5-4</a:t>
            </a:r>
            <a:r>
              <a:rPr lang="en-US" altLang="zh-CN" sz="2000">
                <a:solidFill>
                  <a:schemeClr val="tx1"/>
                </a:solidFill>
                <a:latin typeface="幼圆" panose="02010509060101010101" pitchFamily="49" charset="-122"/>
                <a:ea typeface="幼圆" panose="02010509060101010101" pitchFamily="49" charset="-122"/>
              </a:rPr>
              <a:t>】</a:t>
            </a:r>
            <a:r>
              <a:rPr lang="zh-CN" altLang="en-US" sz="2000" b="1">
                <a:solidFill>
                  <a:schemeClr val="tx1"/>
                </a:solidFill>
                <a:latin typeface="幼圆" panose="02010509060101010101" pitchFamily="49" charset="-122"/>
                <a:ea typeface="幼圆" panose="02010509060101010101" pitchFamily="49" charset="-122"/>
              </a:rPr>
              <a:t>两个收益相同的互斥方案</a:t>
            </a:r>
            <a:r>
              <a:rPr lang="en-US" altLang="zh-CN" sz="2000" b="1">
                <a:solidFill>
                  <a:schemeClr val="tx1"/>
                </a:solidFill>
                <a:latin typeface="幼圆" panose="02010509060101010101" pitchFamily="49" charset="-122"/>
                <a:ea typeface="幼圆" panose="02010509060101010101" pitchFamily="49" charset="-122"/>
              </a:rPr>
              <a:t>A</a:t>
            </a:r>
            <a:r>
              <a:rPr lang="zh-CN" altLang="en-US" sz="2000" b="1">
                <a:solidFill>
                  <a:schemeClr val="tx1"/>
                </a:solidFill>
                <a:latin typeface="幼圆" panose="02010509060101010101" pitchFamily="49" charset="-122"/>
                <a:ea typeface="幼圆" panose="02010509060101010101" pitchFamily="49" charset="-122"/>
              </a:rPr>
              <a:t>和</a:t>
            </a:r>
            <a:r>
              <a:rPr lang="en-US" altLang="zh-CN" sz="2000" b="1">
                <a:solidFill>
                  <a:schemeClr val="tx1"/>
                </a:solidFill>
                <a:latin typeface="幼圆" panose="02010509060101010101" pitchFamily="49" charset="-122"/>
                <a:ea typeface="幼圆" panose="02010509060101010101" pitchFamily="49" charset="-122"/>
              </a:rPr>
              <a:t>B</a:t>
            </a:r>
            <a:r>
              <a:rPr lang="zh-CN" altLang="en-US" sz="2000" b="1">
                <a:solidFill>
                  <a:schemeClr val="tx1"/>
                </a:solidFill>
                <a:latin typeface="幼圆" panose="02010509060101010101" pitchFamily="49" charset="-122"/>
                <a:ea typeface="幼圆" panose="02010509060101010101" pitchFamily="49" charset="-122"/>
              </a:rPr>
              <a:t>的费用现金流量如下表所示。</a:t>
            </a:r>
            <a:r>
              <a:rPr lang="en-US" altLang="zh-CN" sz="2000" b="1">
                <a:solidFill>
                  <a:schemeClr val="tx1"/>
                </a:solidFill>
                <a:latin typeface="幼圆" panose="02010509060101010101" pitchFamily="49" charset="-122"/>
                <a:ea typeface="幼圆" panose="02010509060101010101" pitchFamily="49" charset="-122"/>
              </a:rPr>
              <a:t>I</a:t>
            </a:r>
            <a:r>
              <a:rPr lang="en-US" altLang="zh-CN" sz="2000" b="1" baseline="-25000">
                <a:solidFill>
                  <a:schemeClr val="tx1"/>
                </a:solidFill>
                <a:latin typeface="幼圆" panose="02010509060101010101" pitchFamily="49" charset="-122"/>
                <a:ea typeface="幼圆" panose="02010509060101010101" pitchFamily="49" charset="-122"/>
              </a:rPr>
              <a:t>c</a:t>
            </a:r>
            <a:r>
              <a:rPr lang="zh-CN" altLang="en-US" sz="2000" b="1">
                <a:solidFill>
                  <a:schemeClr val="tx1"/>
                </a:solidFill>
                <a:latin typeface="幼圆" panose="02010509060101010101" pitchFamily="49" charset="-122"/>
                <a:ea typeface="幼圆" panose="02010509060101010101" pitchFamily="49" charset="-122"/>
              </a:rPr>
              <a:t>为</a:t>
            </a:r>
            <a:r>
              <a:rPr lang="en-US" altLang="zh-CN" sz="2000" b="1">
                <a:solidFill>
                  <a:schemeClr val="tx1"/>
                </a:solidFill>
                <a:latin typeface="幼圆" panose="02010509060101010101" pitchFamily="49" charset="-122"/>
                <a:ea typeface="幼圆" panose="02010509060101010101" pitchFamily="49" charset="-122"/>
              </a:rPr>
              <a:t>10</a:t>
            </a:r>
            <a:r>
              <a:rPr lang="zh-CN" altLang="en-US" sz="2000" b="1">
                <a:solidFill>
                  <a:schemeClr val="tx1"/>
                </a:solidFill>
                <a:latin typeface="幼圆" panose="02010509060101010101" pitchFamily="49" charset="-122"/>
                <a:ea typeface="幼圆" panose="02010509060101010101" pitchFamily="49" charset="-122"/>
              </a:rPr>
              <a:t>％，试在两个方案中选择最佳方案。</a:t>
            </a:r>
            <a:endParaRPr lang="zh-CN" altLang="en-US" sz="2000" b="1">
              <a:solidFill>
                <a:schemeClr val="tx1"/>
              </a:solidFill>
              <a:latin typeface="幼圆" panose="02010509060101010101" pitchFamily="49" charset="-122"/>
              <a:ea typeface="幼圆" panose="02010509060101010101" pitchFamily="49" charset="-122"/>
            </a:endParaRPr>
          </a:p>
        </p:txBody>
      </p:sp>
      <p:grpSp>
        <p:nvGrpSpPr>
          <p:cNvPr id="221216" name="Group 32"/>
          <p:cNvGrpSpPr/>
          <p:nvPr/>
        </p:nvGrpSpPr>
        <p:grpSpPr bwMode="auto">
          <a:xfrm>
            <a:off x="315913" y="2239963"/>
            <a:ext cx="8216900" cy="1838325"/>
            <a:chOff x="244" y="874"/>
            <a:chExt cx="5311" cy="1287"/>
          </a:xfrm>
        </p:grpSpPr>
        <p:sp>
          <p:nvSpPr>
            <p:cNvPr id="43020" name="Text Box 33"/>
            <p:cNvSpPr txBox="1">
              <a:spLocks noChangeArrowheads="1"/>
            </p:cNvSpPr>
            <p:nvPr/>
          </p:nvSpPr>
          <p:spPr bwMode="auto">
            <a:xfrm>
              <a:off x="4558" y="874"/>
              <a:ext cx="997" cy="278"/>
            </a:xfrm>
            <a:prstGeom prst="rect">
              <a:avLst/>
            </a:prstGeom>
            <a:noFill/>
            <a:ln>
              <a:noFill/>
            </a:ln>
            <a:effectLst/>
            <a:extLst>
              <a:ext uri="{909E8E84-426E-40DD-AFC4-6F175D3DCCD1}">
                <a14:hiddenFill xmlns:a14="http://schemas.microsoft.com/office/drawing/2010/main">
                  <a:solidFill>
                    <a:srgbClr val="FFCC66">
                      <a:alpha val="58038"/>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a:solidFill>
                    <a:schemeClr val="tx1"/>
                  </a:solidFill>
                  <a:latin typeface="幼圆" panose="02010509060101010101" pitchFamily="49" charset="-122"/>
                  <a:ea typeface="幼圆" panose="02010509060101010101" pitchFamily="49" charset="-122"/>
                </a:rPr>
                <a:t>单位：万元</a:t>
              </a:r>
              <a:endParaRPr lang="zh-CN" altLang="en-US" sz="2000">
                <a:solidFill>
                  <a:schemeClr val="tx1"/>
                </a:solidFill>
                <a:latin typeface="幼圆" panose="02010509060101010101" pitchFamily="49" charset="-122"/>
                <a:ea typeface="幼圆" panose="02010509060101010101" pitchFamily="49" charset="-122"/>
              </a:endParaRPr>
            </a:p>
          </p:txBody>
        </p:sp>
        <p:grpSp>
          <p:nvGrpSpPr>
            <p:cNvPr id="43021" name="Group 34"/>
            <p:cNvGrpSpPr/>
            <p:nvPr/>
          </p:nvGrpSpPr>
          <p:grpSpPr bwMode="auto">
            <a:xfrm>
              <a:off x="244" y="1117"/>
              <a:ext cx="5227" cy="1044"/>
              <a:chOff x="284" y="1207"/>
              <a:chExt cx="5227" cy="1044"/>
            </a:xfrm>
          </p:grpSpPr>
          <p:sp>
            <p:nvSpPr>
              <p:cNvPr id="43022" name="Rectangle 35"/>
              <p:cNvSpPr>
                <a:spLocks noChangeArrowheads="1"/>
              </p:cNvSpPr>
              <p:nvPr/>
            </p:nvSpPr>
            <p:spPr bwMode="auto">
              <a:xfrm>
                <a:off x="2461" y="1979"/>
                <a:ext cx="862" cy="272"/>
              </a:xfrm>
              <a:prstGeom prst="rect">
                <a:avLst/>
              </a:prstGeom>
              <a:solidFill>
                <a:srgbClr val="FFCC66">
                  <a:alpha val="5803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5000"/>
                  </a:lnSpc>
                </a:pPr>
                <a:r>
                  <a:rPr lang="en-US" altLang="zh-CN" sz="2000">
                    <a:solidFill>
                      <a:schemeClr val="tx1"/>
                    </a:solidFill>
                    <a:latin typeface="幼圆" panose="02010509060101010101" pitchFamily="49" charset="-122"/>
                    <a:ea typeface="幼圆" panose="02010509060101010101" pitchFamily="49" charset="-122"/>
                  </a:rPr>
                  <a:t>15</a:t>
                </a:r>
                <a:endParaRPr lang="en-US" altLang="zh-CN" sz="2000">
                  <a:solidFill>
                    <a:schemeClr val="tx1"/>
                  </a:solidFill>
                  <a:latin typeface="幼圆" panose="02010509060101010101" pitchFamily="49" charset="-122"/>
                  <a:ea typeface="幼圆" panose="02010509060101010101" pitchFamily="49" charset="-122"/>
                </a:endParaRPr>
              </a:p>
            </p:txBody>
          </p:sp>
          <p:sp>
            <p:nvSpPr>
              <p:cNvPr id="43023" name="Rectangle 36"/>
              <p:cNvSpPr>
                <a:spLocks noChangeArrowheads="1"/>
              </p:cNvSpPr>
              <p:nvPr/>
            </p:nvSpPr>
            <p:spPr bwMode="auto">
              <a:xfrm>
                <a:off x="2461" y="1661"/>
                <a:ext cx="862" cy="318"/>
              </a:xfrm>
              <a:prstGeom prst="rect">
                <a:avLst/>
              </a:prstGeom>
              <a:solidFill>
                <a:srgbClr val="FFCC66">
                  <a:alpha val="5803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000">
                    <a:solidFill>
                      <a:schemeClr val="tx1"/>
                    </a:solidFill>
                    <a:latin typeface="幼圆" panose="02010509060101010101" pitchFamily="49" charset="-122"/>
                    <a:ea typeface="幼圆" panose="02010509060101010101" pitchFamily="49" charset="-122"/>
                  </a:rPr>
                  <a:t>15</a:t>
                </a:r>
                <a:endParaRPr lang="en-US" altLang="zh-CN" sz="2000">
                  <a:solidFill>
                    <a:schemeClr val="tx1"/>
                  </a:solidFill>
                  <a:latin typeface="幼圆" panose="02010509060101010101" pitchFamily="49" charset="-122"/>
                  <a:ea typeface="幼圆" panose="02010509060101010101" pitchFamily="49" charset="-122"/>
                </a:endParaRPr>
              </a:p>
            </p:txBody>
          </p:sp>
          <p:sp>
            <p:nvSpPr>
              <p:cNvPr id="43024" name="Rectangle 37"/>
              <p:cNvSpPr>
                <a:spLocks noChangeArrowheads="1"/>
              </p:cNvSpPr>
              <p:nvPr/>
            </p:nvSpPr>
            <p:spPr bwMode="auto">
              <a:xfrm>
                <a:off x="2461" y="1207"/>
                <a:ext cx="862" cy="454"/>
              </a:xfrm>
              <a:prstGeom prst="rect">
                <a:avLst/>
              </a:prstGeom>
              <a:solidFill>
                <a:srgbClr val="FFCC66">
                  <a:alpha val="5803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5000"/>
                  </a:lnSpc>
                  <a:spcBef>
                    <a:spcPct val="0"/>
                  </a:spcBef>
                </a:pPr>
                <a:r>
                  <a:rPr lang="zh-CN" altLang="en-US" sz="2400">
                    <a:solidFill>
                      <a:schemeClr val="tx1"/>
                    </a:solidFill>
                    <a:latin typeface="幼圆" panose="02010509060101010101" pitchFamily="49" charset="-122"/>
                    <a:ea typeface="幼圆" panose="02010509060101010101" pitchFamily="49" charset="-122"/>
                  </a:rPr>
                  <a:t>寿命</a:t>
                </a:r>
                <a:r>
                  <a:rPr lang="en-US" altLang="zh-CN" sz="2400" b="1">
                    <a:solidFill>
                      <a:schemeClr val="tx1"/>
                    </a:solidFill>
                    <a:latin typeface="幼圆" panose="02010509060101010101" pitchFamily="49" charset="-122"/>
                    <a:ea typeface="幼圆" panose="02010509060101010101" pitchFamily="49" charset="-122"/>
                  </a:rPr>
                  <a:t>(</a:t>
                </a:r>
                <a:r>
                  <a:rPr lang="zh-CN" altLang="en-US" sz="2400">
                    <a:solidFill>
                      <a:schemeClr val="tx1"/>
                    </a:solidFill>
                    <a:latin typeface="幼圆" panose="02010509060101010101" pitchFamily="49" charset="-122"/>
                    <a:ea typeface="幼圆" panose="02010509060101010101" pitchFamily="49" charset="-122"/>
                  </a:rPr>
                  <a:t>年</a:t>
                </a:r>
                <a:r>
                  <a:rPr lang="en-US" altLang="zh-CN" sz="2400" b="1">
                    <a:solidFill>
                      <a:schemeClr val="tx1"/>
                    </a:solidFill>
                    <a:latin typeface="幼圆" panose="02010509060101010101" pitchFamily="49" charset="-122"/>
                    <a:ea typeface="幼圆" panose="02010509060101010101" pitchFamily="49" charset="-122"/>
                  </a:rPr>
                  <a:t>)</a:t>
                </a:r>
                <a:endParaRPr lang="en-US" altLang="zh-CN" sz="2400" b="1">
                  <a:solidFill>
                    <a:schemeClr val="tx1"/>
                  </a:solidFill>
                  <a:latin typeface="幼圆" panose="02010509060101010101" pitchFamily="49" charset="-122"/>
                  <a:ea typeface="幼圆" panose="02010509060101010101" pitchFamily="49" charset="-122"/>
                </a:endParaRPr>
              </a:p>
            </p:txBody>
          </p:sp>
          <p:sp>
            <p:nvSpPr>
              <p:cNvPr id="43025" name="Rectangle 38"/>
              <p:cNvSpPr>
                <a:spLocks noChangeArrowheads="1"/>
              </p:cNvSpPr>
              <p:nvPr/>
            </p:nvSpPr>
            <p:spPr bwMode="auto">
              <a:xfrm>
                <a:off x="1736" y="1979"/>
                <a:ext cx="725" cy="272"/>
              </a:xfrm>
              <a:prstGeom prst="rect">
                <a:avLst/>
              </a:prstGeom>
              <a:solidFill>
                <a:srgbClr val="FFCC66">
                  <a:alpha val="5803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5000"/>
                  </a:lnSpc>
                </a:pPr>
                <a:r>
                  <a:rPr lang="en-US" altLang="zh-CN" sz="2000">
                    <a:solidFill>
                      <a:schemeClr val="tx1"/>
                    </a:solidFill>
                    <a:latin typeface="幼圆" panose="02010509060101010101" pitchFamily="49" charset="-122"/>
                    <a:ea typeface="幼圆" panose="02010509060101010101" pitchFamily="49" charset="-122"/>
                  </a:rPr>
                  <a:t>9.825</a:t>
                </a:r>
                <a:endParaRPr lang="en-US" altLang="zh-CN" sz="2000">
                  <a:solidFill>
                    <a:schemeClr val="tx1"/>
                  </a:solidFill>
                  <a:latin typeface="幼圆" panose="02010509060101010101" pitchFamily="49" charset="-122"/>
                  <a:ea typeface="幼圆" panose="02010509060101010101" pitchFamily="49" charset="-122"/>
                </a:endParaRPr>
              </a:p>
            </p:txBody>
          </p:sp>
          <p:sp>
            <p:nvSpPr>
              <p:cNvPr id="43026" name="Rectangle 39"/>
              <p:cNvSpPr>
                <a:spLocks noChangeArrowheads="1"/>
              </p:cNvSpPr>
              <p:nvPr/>
            </p:nvSpPr>
            <p:spPr bwMode="auto">
              <a:xfrm>
                <a:off x="1736" y="1661"/>
                <a:ext cx="725" cy="318"/>
              </a:xfrm>
              <a:prstGeom prst="rect">
                <a:avLst/>
              </a:prstGeom>
              <a:solidFill>
                <a:srgbClr val="FFCC66">
                  <a:alpha val="5803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000">
                    <a:solidFill>
                      <a:schemeClr val="tx1"/>
                    </a:solidFill>
                    <a:latin typeface="幼圆" panose="02010509060101010101" pitchFamily="49" charset="-122"/>
                    <a:ea typeface="幼圆" panose="02010509060101010101" pitchFamily="49" charset="-122"/>
                  </a:rPr>
                  <a:t>17.52</a:t>
                </a:r>
                <a:endParaRPr lang="en-US" altLang="zh-CN" sz="2000">
                  <a:solidFill>
                    <a:schemeClr val="tx1"/>
                  </a:solidFill>
                  <a:latin typeface="幼圆" panose="02010509060101010101" pitchFamily="49" charset="-122"/>
                  <a:ea typeface="幼圆" panose="02010509060101010101" pitchFamily="49" charset="-122"/>
                </a:endParaRPr>
              </a:p>
            </p:txBody>
          </p:sp>
          <p:sp>
            <p:nvSpPr>
              <p:cNvPr id="43027" name="Rectangle 40"/>
              <p:cNvSpPr>
                <a:spLocks noChangeArrowheads="1"/>
              </p:cNvSpPr>
              <p:nvPr/>
            </p:nvSpPr>
            <p:spPr bwMode="auto">
              <a:xfrm>
                <a:off x="1736" y="1207"/>
                <a:ext cx="725" cy="454"/>
              </a:xfrm>
              <a:prstGeom prst="rect">
                <a:avLst/>
              </a:prstGeom>
              <a:solidFill>
                <a:srgbClr val="FFCC66">
                  <a:alpha val="5803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5000"/>
                  </a:lnSpc>
                  <a:spcBef>
                    <a:spcPct val="0"/>
                  </a:spcBef>
                </a:pPr>
                <a:r>
                  <a:rPr lang="zh-CN" altLang="en-US" sz="2000">
                    <a:solidFill>
                      <a:schemeClr val="tx1"/>
                    </a:solidFill>
                    <a:latin typeface="幼圆" panose="02010509060101010101" pitchFamily="49" charset="-122"/>
                    <a:ea typeface="幼圆" panose="02010509060101010101" pitchFamily="49" charset="-122"/>
                  </a:rPr>
                  <a:t>年费用</a:t>
                </a:r>
                <a:endParaRPr lang="zh-CN" altLang="en-US" sz="2000">
                  <a:solidFill>
                    <a:schemeClr val="tx1"/>
                  </a:solidFill>
                  <a:latin typeface="幼圆" panose="02010509060101010101" pitchFamily="49" charset="-122"/>
                  <a:ea typeface="幼圆" panose="02010509060101010101" pitchFamily="49" charset="-122"/>
                </a:endParaRPr>
              </a:p>
              <a:p>
                <a:pPr algn="ctr" eaLnBrk="1" hangingPunct="1">
                  <a:lnSpc>
                    <a:spcPct val="85000"/>
                  </a:lnSpc>
                  <a:spcBef>
                    <a:spcPct val="0"/>
                  </a:spcBef>
                </a:pPr>
                <a:endParaRPr lang="en-US" altLang="zh-CN" sz="2000">
                  <a:solidFill>
                    <a:schemeClr val="tx1"/>
                  </a:solidFill>
                  <a:latin typeface="幼圆" panose="02010509060101010101" pitchFamily="49" charset="-122"/>
                  <a:ea typeface="幼圆" panose="02010509060101010101" pitchFamily="49" charset="-122"/>
                </a:endParaRPr>
              </a:p>
            </p:txBody>
          </p:sp>
          <p:sp>
            <p:nvSpPr>
              <p:cNvPr id="43028" name="Rectangle 41"/>
              <p:cNvSpPr>
                <a:spLocks noChangeArrowheads="1"/>
              </p:cNvSpPr>
              <p:nvPr/>
            </p:nvSpPr>
            <p:spPr bwMode="auto">
              <a:xfrm>
                <a:off x="783" y="1979"/>
                <a:ext cx="953" cy="272"/>
              </a:xfrm>
              <a:prstGeom prst="rect">
                <a:avLst/>
              </a:prstGeom>
              <a:solidFill>
                <a:srgbClr val="FFCC66">
                  <a:alpha val="5803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5000"/>
                  </a:lnSpc>
                </a:pPr>
                <a:r>
                  <a:rPr lang="en-US" altLang="zh-CN" sz="2000">
                    <a:solidFill>
                      <a:schemeClr val="tx1"/>
                    </a:solidFill>
                    <a:latin typeface="幼圆" panose="02010509060101010101" pitchFamily="49" charset="-122"/>
                    <a:ea typeface="幼圆" panose="02010509060101010101" pitchFamily="49" charset="-122"/>
                  </a:rPr>
                  <a:t>225</a:t>
                </a:r>
                <a:endParaRPr lang="en-US" altLang="zh-CN" sz="2000">
                  <a:solidFill>
                    <a:schemeClr val="tx1"/>
                  </a:solidFill>
                  <a:latin typeface="幼圆" panose="02010509060101010101" pitchFamily="49" charset="-122"/>
                  <a:ea typeface="幼圆" panose="02010509060101010101" pitchFamily="49" charset="-122"/>
                </a:endParaRPr>
              </a:p>
            </p:txBody>
          </p:sp>
          <p:sp>
            <p:nvSpPr>
              <p:cNvPr id="43029" name="Rectangle 42"/>
              <p:cNvSpPr>
                <a:spLocks noChangeArrowheads="1"/>
              </p:cNvSpPr>
              <p:nvPr/>
            </p:nvSpPr>
            <p:spPr bwMode="auto">
              <a:xfrm>
                <a:off x="783" y="1661"/>
                <a:ext cx="953" cy="318"/>
              </a:xfrm>
              <a:prstGeom prst="rect">
                <a:avLst/>
              </a:prstGeom>
              <a:solidFill>
                <a:srgbClr val="FFCC66">
                  <a:alpha val="5803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000">
                    <a:solidFill>
                      <a:schemeClr val="tx1"/>
                    </a:solidFill>
                    <a:latin typeface="幼圆" panose="02010509060101010101" pitchFamily="49" charset="-122"/>
                    <a:ea typeface="幼圆" panose="02010509060101010101" pitchFamily="49" charset="-122"/>
                  </a:rPr>
                  <a:t>150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43030" name="Rectangle 43"/>
              <p:cNvSpPr>
                <a:spLocks noChangeArrowheads="1"/>
              </p:cNvSpPr>
              <p:nvPr/>
            </p:nvSpPr>
            <p:spPr bwMode="auto">
              <a:xfrm>
                <a:off x="783" y="1207"/>
                <a:ext cx="953" cy="454"/>
              </a:xfrm>
              <a:prstGeom prst="rect">
                <a:avLst/>
              </a:prstGeom>
              <a:solidFill>
                <a:srgbClr val="FFCC66">
                  <a:alpha val="5803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5000"/>
                  </a:lnSpc>
                  <a:spcBef>
                    <a:spcPct val="0"/>
                  </a:spcBef>
                </a:pPr>
                <a:r>
                  <a:rPr lang="zh-CN" altLang="en-US" sz="2000">
                    <a:solidFill>
                      <a:schemeClr val="tx1"/>
                    </a:solidFill>
                    <a:latin typeface="幼圆" panose="02010509060101010101" pitchFamily="49" charset="-122"/>
                    <a:ea typeface="幼圆" panose="02010509060101010101" pitchFamily="49" charset="-122"/>
                  </a:rPr>
                  <a:t>初始投资</a:t>
                </a:r>
                <a:endParaRPr lang="zh-CN" altLang="en-US" sz="2000">
                  <a:solidFill>
                    <a:schemeClr val="tx1"/>
                  </a:solidFill>
                  <a:latin typeface="幼圆" panose="02010509060101010101" pitchFamily="49" charset="-122"/>
                  <a:ea typeface="幼圆" panose="02010509060101010101" pitchFamily="49" charset="-122"/>
                </a:endParaRPr>
              </a:p>
              <a:p>
                <a:pPr algn="ctr" eaLnBrk="1" hangingPunct="1">
                  <a:lnSpc>
                    <a:spcPct val="85000"/>
                  </a:lnSpc>
                  <a:spcBef>
                    <a:spcPct val="0"/>
                  </a:spcBef>
                </a:pPr>
                <a:endParaRPr lang="en-US" altLang="zh-CN" sz="2000">
                  <a:solidFill>
                    <a:schemeClr val="tx1"/>
                  </a:solidFill>
                  <a:latin typeface="幼圆" panose="02010509060101010101" pitchFamily="49" charset="-122"/>
                  <a:ea typeface="幼圆" panose="02010509060101010101" pitchFamily="49" charset="-122"/>
                </a:endParaRPr>
              </a:p>
            </p:txBody>
          </p:sp>
          <p:sp>
            <p:nvSpPr>
              <p:cNvPr id="43031" name="Rectangle 44"/>
              <p:cNvSpPr>
                <a:spLocks noChangeArrowheads="1"/>
              </p:cNvSpPr>
              <p:nvPr/>
            </p:nvSpPr>
            <p:spPr bwMode="auto">
              <a:xfrm>
                <a:off x="284" y="1979"/>
                <a:ext cx="499" cy="272"/>
              </a:xfrm>
              <a:prstGeom prst="rect">
                <a:avLst/>
              </a:prstGeom>
              <a:solidFill>
                <a:srgbClr val="FFCC66">
                  <a:alpha val="5803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5000"/>
                  </a:lnSpc>
                </a:pPr>
                <a:r>
                  <a:rPr lang="en-US" altLang="zh-CN" sz="2000">
                    <a:solidFill>
                      <a:schemeClr val="tx1"/>
                    </a:solidFill>
                    <a:latin typeface="幼圆" panose="02010509060101010101" pitchFamily="49" charset="-122"/>
                    <a:ea typeface="幼圆" panose="02010509060101010101" pitchFamily="49" charset="-122"/>
                  </a:rPr>
                  <a:t>B</a:t>
                </a:r>
                <a:endParaRPr lang="en-US" altLang="zh-CN" sz="2000">
                  <a:solidFill>
                    <a:schemeClr val="tx1"/>
                  </a:solidFill>
                  <a:latin typeface="幼圆" panose="02010509060101010101" pitchFamily="49" charset="-122"/>
                  <a:ea typeface="幼圆" panose="02010509060101010101" pitchFamily="49" charset="-122"/>
                </a:endParaRPr>
              </a:p>
            </p:txBody>
          </p:sp>
          <p:sp>
            <p:nvSpPr>
              <p:cNvPr id="43032" name="Rectangle 45"/>
              <p:cNvSpPr>
                <a:spLocks noChangeArrowheads="1"/>
              </p:cNvSpPr>
              <p:nvPr/>
            </p:nvSpPr>
            <p:spPr bwMode="auto">
              <a:xfrm>
                <a:off x="284" y="1661"/>
                <a:ext cx="499" cy="318"/>
              </a:xfrm>
              <a:prstGeom prst="rect">
                <a:avLst/>
              </a:prstGeom>
              <a:solidFill>
                <a:srgbClr val="FFCC66">
                  <a:alpha val="5803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000">
                    <a:solidFill>
                      <a:schemeClr val="tx1"/>
                    </a:solidFill>
                    <a:latin typeface="幼圆" panose="02010509060101010101" pitchFamily="49" charset="-122"/>
                    <a:ea typeface="幼圆" panose="02010509060101010101" pitchFamily="49" charset="-122"/>
                  </a:rPr>
                  <a:t>A</a:t>
                </a:r>
                <a:endParaRPr lang="en-US" altLang="zh-CN" sz="2000">
                  <a:solidFill>
                    <a:schemeClr val="tx1"/>
                  </a:solidFill>
                  <a:latin typeface="幼圆" panose="02010509060101010101" pitchFamily="49" charset="-122"/>
                  <a:ea typeface="幼圆" panose="02010509060101010101" pitchFamily="49" charset="-122"/>
                </a:endParaRPr>
              </a:p>
            </p:txBody>
          </p:sp>
          <p:sp>
            <p:nvSpPr>
              <p:cNvPr id="43033" name="Rectangle 46"/>
              <p:cNvSpPr>
                <a:spLocks noChangeArrowheads="1"/>
              </p:cNvSpPr>
              <p:nvPr/>
            </p:nvSpPr>
            <p:spPr bwMode="auto">
              <a:xfrm>
                <a:off x="284" y="1207"/>
                <a:ext cx="499" cy="454"/>
              </a:xfrm>
              <a:prstGeom prst="rect">
                <a:avLst/>
              </a:prstGeom>
              <a:solidFill>
                <a:srgbClr val="FFCC66">
                  <a:alpha val="5803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5000"/>
                  </a:lnSpc>
                  <a:spcBef>
                    <a:spcPct val="0"/>
                  </a:spcBef>
                </a:pPr>
                <a:r>
                  <a:rPr lang="zh-CN" altLang="en-US" sz="2000">
                    <a:solidFill>
                      <a:schemeClr val="tx1"/>
                    </a:solidFill>
                    <a:latin typeface="幼圆" panose="02010509060101010101" pitchFamily="49" charset="-122"/>
                    <a:ea typeface="幼圆" panose="02010509060101010101" pitchFamily="49" charset="-122"/>
                  </a:rPr>
                  <a:t>方案</a:t>
                </a:r>
                <a:endParaRPr lang="zh-CN" altLang="en-US" sz="2000">
                  <a:solidFill>
                    <a:schemeClr val="tx1"/>
                  </a:solidFill>
                  <a:latin typeface="幼圆" panose="02010509060101010101" pitchFamily="49" charset="-122"/>
                  <a:ea typeface="幼圆" panose="02010509060101010101" pitchFamily="49" charset="-122"/>
                </a:endParaRPr>
              </a:p>
            </p:txBody>
          </p:sp>
          <p:sp>
            <p:nvSpPr>
              <p:cNvPr id="43034" name="Rectangle 47"/>
              <p:cNvSpPr>
                <a:spLocks noChangeArrowheads="1"/>
              </p:cNvSpPr>
              <p:nvPr/>
            </p:nvSpPr>
            <p:spPr bwMode="auto">
              <a:xfrm>
                <a:off x="3323" y="1979"/>
                <a:ext cx="2188" cy="272"/>
              </a:xfrm>
              <a:prstGeom prst="rect">
                <a:avLst/>
              </a:prstGeom>
              <a:solidFill>
                <a:srgbClr val="FFCC66">
                  <a:alpha val="5803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5000"/>
                  </a:lnSpc>
                </a:pPr>
                <a:r>
                  <a:rPr lang="zh-CN" altLang="en-US" sz="2000">
                    <a:solidFill>
                      <a:schemeClr val="tx1"/>
                    </a:solidFill>
                    <a:latin typeface="幼圆" panose="02010509060101010101" pitchFamily="49" charset="-122"/>
                    <a:ea typeface="幼圆" panose="02010509060101010101" pitchFamily="49" charset="-122"/>
                  </a:rPr>
                  <a:t>－</a:t>
                </a:r>
                <a:r>
                  <a:rPr lang="en-US" altLang="zh-CN" sz="2000">
                    <a:solidFill>
                      <a:schemeClr val="tx1"/>
                    </a:solidFill>
                    <a:latin typeface="幼圆" panose="02010509060101010101" pitchFamily="49" charset="-122"/>
                    <a:ea typeface="幼圆" panose="02010509060101010101" pitchFamily="49" charset="-122"/>
                  </a:rPr>
                  <a:t>7.695</a:t>
                </a:r>
                <a:endParaRPr lang="en-US" altLang="zh-CN" sz="2000">
                  <a:solidFill>
                    <a:schemeClr val="tx1"/>
                  </a:solidFill>
                  <a:latin typeface="幼圆" panose="02010509060101010101" pitchFamily="49" charset="-122"/>
                  <a:ea typeface="幼圆" panose="02010509060101010101" pitchFamily="49" charset="-122"/>
                </a:endParaRPr>
              </a:p>
            </p:txBody>
          </p:sp>
          <p:sp>
            <p:nvSpPr>
              <p:cNvPr id="43035" name="Rectangle 48"/>
              <p:cNvSpPr>
                <a:spLocks noChangeArrowheads="1"/>
              </p:cNvSpPr>
              <p:nvPr/>
            </p:nvSpPr>
            <p:spPr bwMode="auto">
              <a:xfrm>
                <a:off x="3323" y="1661"/>
                <a:ext cx="2188" cy="318"/>
              </a:xfrm>
              <a:prstGeom prst="rect">
                <a:avLst/>
              </a:prstGeom>
              <a:solidFill>
                <a:srgbClr val="FFCC66">
                  <a:alpha val="5803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nchorCtr="1"/>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000">
                    <a:solidFill>
                      <a:schemeClr val="tx1"/>
                    </a:solidFill>
                    <a:latin typeface="幼圆" panose="02010509060101010101" pitchFamily="49" charset="-122"/>
                    <a:ea typeface="幼圆" panose="02010509060101010101" pitchFamily="49" charset="-122"/>
                  </a:rPr>
                  <a:t>75</a:t>
                </a:r>
                <a:endParaRPr lang="en-US" altLang="zh-CN" sz="2000">
                  <a:solidFill>
                    <a:schemeClr val="tx1"/>
                  </a:solidFill>
                  <a:latin typeface="幼圆" panose="02010509060101010101" pitchFamily="49" charset="-122"/>
                  <a:ea typeface="幼圆" panose="02010509060101010101" pitchFamily="49" charset="-122"/>
                </a:endParaRPr>
              </a:p>
            </p:txBody>
          </p:sp>
          <p:sp>
            <p:nvSpPr>
              <p:cNvPr id="43036" name="Rectangle 49"/>
              <p:cNvSpPr>
                <a:spLocks noChangeArrowheads="1"/>
              </p:cNvSpPr>
              <p:nvPr/>
            </p:nvSpPr>
            <p:spPr bwMode="auto">
              <a:xfrm>
                <a:off x="3323" y="1207"/>
                <a:ext cx="2188" cy="454"/>
              </a:xfrm>
              <a:prstGeom prst="rect">
                <a:avLst/>
              </a:prstGeom>
              <a:solidFill>
                <a:srgbClr val="FFCC66">
                  <a:alpha val="58038"/>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5000"/>
                  </a:lnSpc>
                  <a:spcBef>
                    <a:spcPct val="0"/>
                  </a:spcBef>
                </a:pPr>
                <a:r>
                  <a:rPr lang="zh-CN" altLang="en-US" sz="2000">
                    <a:solidFill>
                      <a:schemeClr val="tx1"/>
                    </a:solidFill>
                    <a:latin typeface="幼圆" panose="02010509060101010101" pitchFamily="49" charset="-122"/>
                    <a:ea typeface="幼圆" panose="02010509060101010101" pitchFamily="49" charset="-122"/>
                  </a:rPr>
                  <a:t>增量费用现金流量</a:t>
                </a:r>
                <a:r>
                  <a:rPr lang="en-US" altLang="zh-CN" sz="2000" b="1">
                    <a:solidFill>
                      <a:schemeClr val="tx1"/>
                    </a:solidFill>
                    <a:latin typeface="幼圆" panose="02010509060101010101" pitchFamily="49" charset="-122"/>
                    <a:ea typeface="幼圆" panose="02010509060101010101" pitchFamily="49" charset="-122"/>
                  </a:rPr>
                  <a:t>(</a:t>
                </a:r>
                <a:r>
                  <a:rPr lang="en-US" altLang="zh-CN" sz="2000">
                    <a:solidFill>
                      <a:schemeClr val="tx1"/>
                    </a:solidFill>
                    <a:latin typeface="幼圆" panose="02010509060101010101" pitchFamily="49" charset="-122"/>
                    <a:ea typeface="幼圆" panose="02010509060101010101" pitchFamily="49" charset="-122"/>
                  </a:rPr>
                  <a:t>B</a:t>
                </a:r>
                <a:r>
                  <a:rPr lang="zh-CN" altLang="en-US" sz="2000">
                    <a:solidFill>
                      <a:schemeClr val="tx1"/>
                    </a:solidFill>
                    <a:latin typeface="幼圆" panose="02010509060101010101" pitchFamily="49" charset="-122"/>
                    <a:ea typeface="幼圆" panose="02010509060101010101" pitchFamily="49" charset="-122"/>
                  </a:rPr>
                  <a:t>－</a:t>
                </a:r>
                <a:r>
                  <a:rPr lang="en-US" altLang="zh-CN" sz="2000">
                    <a:solidFill>
                      <a:schemeClr val="tx1"/>
                    </a:solidFill>
                    <a:latin typeface="幼圆" panose="02010509060101010101" pitchFamily="49" charset="-122"/>
                    <a:ea typeface="幼圆" panose="02010509060101010101" pitchFamily="49" charset="-122"/>
                  </a:rPr>
                  <a:t>A</a:t>
                </a:r>
                <a:r>
                  <a:rPr lang="en-US" altLang="zh-CN" sz="2000" b="1">
                    <a:solidFill>
                      <a:schemeClr val="tx1"/>
                    </a:solidFill>
                    <a:latin typeface="幼圆" panose="02010509060101010101" pitchFamily="49" charset="-122"/>
                    <a:ea typeface="幼圆" panose="02010509060101010101" pitchFamily="49" charset="-122"/>
                  </a:rPr>
                  <a:t>)</a:t>
                </a:r>
                <a:endParaRPr lang="en-US" altLang="zh-CN" sz="2000" b="1">
                  <a:solidFill>
                    <a:schemeClr val="tx1"/>
                  </a:solidFill>
                  <a:latin typeface="幼圆" panose="02010509060101010101" pitchFamily="49" charset="-122"/>
                  <a:ea typeface="幼圆" panose="02010509060101010101" pitchFamily="49" charset="-122"/>
                </a:endParaRPr>
              </a:p>
            </p:txBody>
          </p:sp>
          <p:sp>
            <p:nvSpPr>
              <p:cNvPr id="43037" name="Line 50"/>
              <p:cNvSpPr>
                <a:spLocks noChangeShapeType="1"/>
              </p:cNvSpPr>
              <p:nvPr/>
            </p:nvSpPr>
            <p:spPr bwMode="auto">
              <a:xfrm>
                <a:off x="284" y="1207"/>
                <a:ext cx="5227" cy="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3038" name="Line 51"/>
              <p:cNvSpPr>
                <a:spLocks noChangeShapeType="1"/>
              </p:cNvSpPr>
              <p:nvPr/>
            </p:nvSpPr>
            <p:spPr bwMode="auto">
              <a:xfrm>
                <a:off x="284" y="2251"/>
                <a:ext cx="5227" cy="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3039" name="Line 52"/>
              <p:cNvSpPr>
                <a:spLocks noChangeShapeType="1"/>
              </p:cNvSpPr>
              <p:nvPr/>
            </p:nvSpPr>
            <p:spPr bwMode="auto">
              <a:xfrm>
                <a:off x="287" y="1573"/>
                <a:ext cx="5216" cy="0"/>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221237" name="Text Box 53"/>
          <p:cNvSpPr txBox="1">
            <a:spLocks noChangeArrowheads="1"/>
          </p:cNvSpPr>
          <p:nvPr/>
        </p:nvSpPr>
        <p:spPr bwMode="auto">
          <a:xfrm>
            <a:off x="423862" y="5731219"/>
            <a:ext cx="8296275" cy="762000"/>
          </a:xfrm>
          <a:prstGeom prst="rect">
            <a:avLst/>
          </a:prstGeom>
          <a:solidFill>
            <a:srgbClr val="FFCC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10000"/>
              </a:lnSpc>
              <a:spcBef>
                <a:spcPct val="50000"/>
              </a:spcBef>
              <a:buClrTx/>
              <a:buSzTx/>
              <a:buFontTx/>
              <a:buNone/>
            </a:pPr>
            <a:r>
              <a:rPr lang="zh-CN" altLang="en-US" sz="2000" b="1" dirty="0">
                <a:solidFill>
                  <a:schemeClr val="tx1"/>
                </a:solidFill>
                <a:latin typeface="幼圆" panose="02010509060101010101" pitchFamily="49" charset="-122"/>
                <a:ea typeface="幼圆" panose="02010509060101010101" pitchFamily="49" charset="-122"/>
              </a:rPr>
              <a:t>由于</a:t>
            </a:r>
            <a:r>
              <a:rPr lang="en-US" altLang="zh-CN" sz="2000" b="1" dirty="0">
                <a:solidFill>
                  <a:schemeClr val="tx1"/>
                </a:solidFill>
                <a:latin typeface="幼圆" panose="02010509060101010101" pitchFamily="49" charset="-122"/>
                <a:ea typeface="幼圆" panose="02010509060101010101" pitchFamily="49" charset="-122"/>
              </a:rPr>
              <a:t>PC</a:t>
            </a:r>
            <a:r>
              <a:rPr lang="en-US" altLang="zh-CN" sz="2000" b="1" baseline="-20000" dirty="0">
                <a:solidFill>
                  <a:schemeClr val="tx1"/>
                </a:solidFill>
                <a:latin typeface="幼圆" panose="02010509060101010101" pitchFamily="49" charset="-122"/>
                <a:ea typeface="幼圆" panose="02010509060101010101" pitchFamily="49" charset="-122"/>
              </a:rPr>
              <a:t>A</a:t>
            </a:r>
            <a:r>
              <a:rPr lang="en-US" altLang="zh-CN" sz="2000" b="1" dirty="0">
                <a:solidFill>
                  <a:schemeClr val="tx1"/>
                </a:solidFill>
                <a:latin typeface="幼圆" panose="02010509060101010101" pitchFamily="49" charset="-122"/>
                <a:ea typeface="幼圆" panose="02010509060101010101" pitchFamily="49" charset="-122"/>
              </a:rPr>
              <a:t>&lt;PC</a:t>
            </a:r>
            <a:r>
              <a:rPr lang="en-US" altLang="zh-CN" sz="2000" b="1" baseline="-20000" dirty="0">
                <a:solidFill>
                  <a:schemeClr val="tx1"/>
                </a:solidFill>
                <a:latin typeface="幼圆" panose="02010509060101010101" pitchFamily="49" charset="-122"/>
                <a:ea typeface="幼圆" panose="02010509060101010101" pitchFamily="49" charset="-122"/>
              </a:rPr>
              <a:t>B</a:t>
            </a:r>
            <a:r>
              <a:rPr lang="zh-CN" altLang="en-US" sz="2000" b="1" dirty="0">
                <a:solidFill>
                  <a:schemeClr val="tx1"/>
                </a:solidFill>
                <a:latin typeface="幼圆" panose="02010509060101010101" pitchFamily="49" charset="-122"/>
                <a:ea typeface="幼圆" panose="02010509060101010101" pitchFamily="49" charset="-122"/>
              </a:rPr>
              <a:t>，根据费用现值的选择准则，可判定方案</a:t>
            </a:r>
            <a:r>
              <a:rPr lang="en-US" altLang="zh-CN" sz="2000" b="1" dirty="0">
                <a:solidFill>
                  <a:schemeClr val="tx1"/>
                </a:solidFill>
                <a:latin typeface="幼圆" panose="02010509060101010101" pitchFamily="49" charset="-122"/>
                <a:ea typeface="幼圆" panose="02010509060101010101" pitchFamily="49" charset="-122"/>
              </a:rPr>
              <a:t>A</a:t>
            </a:r>
            <a:r>
              <a:rPr lang="zh-CN" altLang="en-US" sz="2000" b="1" dirty="0">
                <a:solidFill>
                  <a:schemeClr val="tx1"/>
                </a:solidFill>
                <a:latin typeface="幼圆" panose="02010509060101010101" pitchFamily="49" charset="-122"/>
                <a:ea typeface="幼圆" panose="02010509060101010101" pitchFamily="49" charset="-122"/>
              </a:rPr>
              <a:t>优于方案</a:t>
            </a:r>
            <a:r>
              <a:rPr lang="en-US" altLang="zh-CN" sz="2000" b="1" dirty="0">
                <a:solidFill>
                  <a:schemeClr val="tx1"/>
                </a:solidFill>
                <a:latin typeface="幼圆" panose="02010509060101010101" pitchFamily="49" charset="-122"/>
                <a:ea typeface="幼圆" panose="02010509060101010101" pitchFamily="49" charset="-122"/>
              </a:rPr>
              <a:t>B</a:t>
            </a:r>
            <a:r>
              <a:rPr lang="zh-CN" altLang="en-US" sz="2000" b="1" dirty="0">
                <a:solidFill>
                  <a:schemeClr val="tx1"/>
                </a:solidFill>
                <a:latin typeface="幼圆" panose="02010509060101010101" pitchFamily="49" charset="-122"/>
                <a:ea typeface="幼圆" panose="02010509060101010101" pitchFamily="49" charset="-122"/>
              </a:rPr>
              <a:t>，故应选择方案</a:t>
            </a:r>
            <a:r>
              <a:rPr lang="en-US" altLang="zh-CN" sz="2000" b="1" dirty="0">
                <a:solidFill>
                  <a:schemeClr val="tx1"/>
                </a:solidFill>
                <a:latin typeface="幼圆" panose="02010509060101010101" pitchFamily="49" charset="-122"/>
                <a:ea typeface="幼圆" panose="02010509060101010101" pitchFamily="49" charset="-122"/>
              </a:rPr>
              <a:t>A</a:t>
            </a:r>
            <a:r>
              <a:rPr lang="zh-CN" altLang="en-US" sz="2000" b="1" dirty="0">
                <a:solidFill>
                  <a:schemeClr val="tx1"/>
                </a:solidFill>
                <a:latin typeface="幼圆" panose="02010509060101010101" pitchFamily="49" charset="-122"/>
                <a:ea typeface="幼圆" panose="02010509060101010101" pitchFamily="49" charset="-122"/>
              </a:rPr>
              <a:t>。</a:t>
            </a:r>
            <a:endParaRPr lang="zh-CN" altLang="en-US" sz="2000" b="1" dirty="0">
              <a:solidFill>
                <a:schemeClr val="tx1"/>
              </a:solidFill>
              <a:latin typeface="幼圆" panose="02010509060101010101" pitchFamily="49" charset="-122"/>
              <a:ea typeface="幼圆" panose="02010509060101010101" pitchFamily="49" charset="-122"/>
            </a:endParaRPr>
          </a:p>
        </p:txBody>
      </p:sp>
      <p:sp>
        <p:nvSpPr>
          <p:cNvPr id="43017" name="Text Box 58"/>
          <p:cNvSpPr txBox="1">
            <a:spLocks noChangeArrowheads="1"/>
          </p:cNvSpPr>
          <p:nvPr/>
        </p:nvSpPr>
        <p:spPr bwMode="auto">
          <a:xfrm>
            <a:off x="121237" y="4186369"/>
            <a:ext cx="1029701" cy="396436"/>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b="1" dirty="0">
                <a:solidFill>
                  <a:schemeClr val="tx1"/>
                </a:solidFill>
                <a:latin typeface="幼圆" panose="02010509060101010101" pitchFamily="49" charset="-122"/>
                <a:ea typeface="幼圆" panose="02010509060101010101" pitchFamily="49" charset="-122"/>
              </a:rPr>
              <a:t>解：</a:t>
            </a:r>
            <a:endParaRPr lang="zh-CN" altLang="en-US" sz="2000" b="1" dirty="0">
              <a:solidFill>
                <a:schemeClr val="tx1"/>
              </a:solidFill>
              <a:latin typeface="幼圆" panose="02010509060101010101" pitchFamily="49" charset="-122"/>
              <a:ea typeface="幼圆" panose="02010509060101010101" pitchFamily="49" charset="-122"/>
            </a:endParaRPr>
          </a:p>
        </p:txBody>
      </p:sp>
      <mc:AlternateContent xmlns:mc="http://schemas.openxmlformats.org/markup-compatibility/2006">
        <mc:Choice xmlns:a14="http://schemas.microsoft.com/office/drawing/2010/main" Requires="a14">
          <p:sp>
            <p:nvSpPr>
              <p:cNvPr id="2" name="文本框 1"/>
              <p:cNvSpPr txBox="1"/>
              <p:nvPr/>
            </p:nvSpPr>
            <p:spPr>
              <a:xfrm>
                <a:off x="812753" y="4934777"/>
                <a:ext cx="7326108" cy="33855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2200" i="1" smtClean="0">
                              <a:latin typeface="Cambria Math" panose="02040503050406030204" pitchFamily="18" charset="0"/>
                            </a:rPr>
                          </m:ctrlPr>
                        </m:sSubPr>
                        <m:e>
                          <m:r>
                            <a:rPr kumimoji="1" lang="en-US" altLang="zh-CN" sz="2200" b="0" i="1" smtClean="0">
                              <a:latin typeface="Cambria Math" panose="02040503050406030204" pitchFamily="18" charset="0"/>
                            </a:rPr>
                            <m:t>𝑃𝐶</m:t>
                          </m:r>
                        </m:e>
                        <m:sub>
                          <m:r>
                            <a:rPr kumimoji="1" lang="en-US" altLang="zh-CN" sz="2200" b="0" i="1" smtClean="0">
                              <a:latin typeface="Cambria Math" panose="02040503050406030204" pitchFamily="18" charset="0"/>
                            </a:rPr>
                            <m:t>𝐴</m:t>
                          </m:r>
                        </m:sub>
                      </m:sSub>
                      <m:r>
                        <a:rPr kumimoji="1" lang="en-US" altLang="zh-CN" sz="2200" dirty="0">
                          <a:latin typeface="Cambria Math" panose="02040503050406030204" pitchFamily="18" charset="0"/>
                          <a:ea typeface="Cambria Math" panose="02040503050406030204" pitchFamily="18" charset="0"/>
                        </a:rPr>
                        <m:t>=</m:t>
                      </m:r>
                      <m:r>
                        <a:rPr kumimoji="1" lang="en-US" altLang="zh-CN" sz="2200" b="0" i="0" dirty="0" smtClean="0">
                          <a:latin typeface="Cambria Math" panose="02040503050406030204" pitchFamily="18" charset="0"/>
                          <a:ea typeface="Cambria Math" panose="02040503050406030204" pitchFamily="18" charset="0"/>
                        </a:rPr>
                        <m:t>150</m:t>
                      </m:r>
                      <m:r>
                        <a:rPr kumimoji="1" lang="en-US" altLang="zh-CN" sz="2200" b="0" i="0" dirty="0" smtClean="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17</m:t>
                      </m:r>
                      <m:r>
                        <a:rPr kumimoji="1" lang="en-US" altLang="zh-CN" sz="2200" b="0" i="1" dirty="0" smtClean="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52</m:t>
                      </m:r>
                      <m:d>
                        <m:dPr>
                          <m:ctrlPr>
                            <a:rPr kumimoji="1" lang="en-US" altLang="zh-CN" sz="2200" b="0" i="1" dirty="0" smtClean="0">
                              <a:latin typeface="Cambria Math" panose="02040503050406030204" pitchFamily="18" charset="0"/>
                              <a:ea typeface="Cambria Math" panose="02040503050406030204" pitchFamily="18" charset="0"/>
                            </a:rPr>
                          </m:ctrlPr>
                        </m:dPr>
                        <m:e>
                          <m:f>
                            <m:fPr>
                              <m:type m:val="lin"/>
                              <m:ctrlPr>
                                <a:rPr kumimoji="1" lang="en-US" altLang="zh-CN" sz="2200" b="0" i="1" dirty="0" smtClean="0">
                                  <a:latin typeface="Cambria Math" panose="02040503050406030204" pitchFamily="18" charset="0"/>
                                  <a:ea typeface="Cambria Math" panose="02040503050406030204" pitchFamily="18" charset="0"/>
                                </a:rPr>
                              </m:ctrlPr>
                            </m:fPr>
                            <m:num>
                              <m:r>
                                <a:rPr kumimoji="1" lang="en-US" altLang="zh-CN" sz="2200" b="0" i="1" dirty="0" smtClean="0">
                                  <a:latin typeface="Cambria Math" panose="02040503050406030204" pitchFamily="18" charset="0"/>
                                  <a:ea typeface="Cambria Math" panose="02040503050406030204" pitchFamily="18" charset="0"/>
                                </a:rPr>
                                <m:t>𝑃</m:t>
                              </m:r>
                            </m:num>
                            <m:den>
                              <m:r>
                                <a:rPr kumimoji="1" lang="en-US" altLang="zh-CN" sz="2200" b="0" i="1" dirty="0" smtClean="0">
                                  <a:latin typeface="Cambria Math" panose="02040503050406030204" pitchFamily="18" charset="0"/>
                                  <a:ea typeface="Cambria Math" panose="02040503050406030204" pitchFamily="18" charset="0"/>
                                </a:rPr>
                                <m:t>𝐴</m:t>
                              </m:r>
                              <m:r>
                                <a:rPr kumimoji="1" lang="en-US" altLang="zh-CN" sz="2200" b="0" i="1" dirty="0" smtClean="0">
                                  <a:latin typeface="Cambria Math" panose="02040503050406030204" pitchFamily="18" charset="0"/>
                                  <a:ea typeface="Cambria Math" panose="02040503050406030204" pitchFamily="18" charset="0"/>
                                </a:rPr>
                                <m:t>, </m:t>
                              </m:r>
                              <m:r>
                                <a:rPr kumimoji="1" lang="en-US" altLang="zh-CN" sz="2200" b="0" i="1" dirty="0" smtClean="0">
                                  <a:latin typeface="Cambria Math" panose="02040503050406030204" pitchFamily="18" charset="0"/>
                                  <a:ea typeface="Cambria Math" panose="02040503050406030204" pitchFamily="18" charset="0"/>
                                </a:rPr>
                                <m:t>10</m:t>
                              </m:r>
                              <m:r>
                                <a:rPr kumimoji="1" lang="en-US" altLang="zh-CN" sz="2200" b="0" i="1" dirty="0" smtClean="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15</m:t>
                              </m:r>
                            </m:den>
                          </m:f>
                        </m:e>
                      </m:d>
                      <m:r>
                        <a:rPr kumimoji="1" lang="en-US" altLang="zh-CN" sz="2200" b="0" i="1" dirty="0" smtClean="0">
                          <a:latin typeface="Cambria Math" panose="02040503050406030204" pitchFamily="18" charset="0"/>
                          <a:ea typeface="Cambria Math" panose="02040503050406030204" pitchFamily="18" charset="0"/>
                        </a:rPr>
                        <m:t>=</m:t>
                      </m:r>
                      <m:r>
                        <a:rPr kumimoji="1" lang="en-US" altLang="zh-CN" sz="2200" b="0" i="0" dirty="0" smtClean="0">
                          <a:latin typeface="Cambria Math" panose="02040503050406030204" pitchFamily="18" charset="0"/>
                          <a:ea typeface="Cambria Math" panose="02040503050406030204" pitchFamily="18" charset="0"/>
                        </a:rPr>
                        <m:t>283</m:t>
                      </m:r>
                      <m:r>
                        <a:rPr kumimoji="1" lang="en-US" altLang="zh-CN" sz="2200" b="0" i="0" dirty="0" smtClean="0">
                          <a:latin typeface="Cambria Math" panose="02040503050406030204" pitchFamily="18" charset="0"/>
                          <a:ea typeface="Cambria Math" panose="02040503050406030204" pitchFamily="18" charset="0"/>
                        </a:rPr>
                        <m:t>.</m:t>
                      </m:r>
                      <m:r>
                        <a:rPr kumimoji="1" lang="en-US" altLang="zh-CN" sz="2200" b="0" i="0" dirty="0" smtClean="0">
                          <a:latin typeface="Cambria Math" panose="02040503050406030204" pitchFamily="18" charset="0"/>
                          <a:ea typeface="Cambria Math" panose="02040503050406030204" pitchFamily="18" charset="0"/>
                        </a:rPr>
                        <m:t>257</m:t>
                      </m:r>
                      <m:r>
                        <a:rPr kumimoji="1" lang="en-US" altLang="zh-CN" sz="2200" b="0" i="0" dirty="0" smtClean="0">
                          <a:latin typeface="Cambria Math" panose="02040503050406030204" pitchFamily="18" charset="0"/>
                          <a:ea typeface="Cambria Math" panose="02040503050406030204" pitchFamily="18" charset="0"/>
                        </a:rPr>
                        <m:t> </m:t>
                      </m:r>
                      <m:r>
                        <a:rPr kumimoji="1" lang="zh-CN" altLang="en-US" sz="2200" b="0" i="1" dirty="0" smtClean="0">
                          <a:latin typeface="Cambria Math" panose="02040503050406030204" pitchFamily="18" charset="0"/>
                          <a:ea typeface="Cambria Math" panose="02040503050406030204" pitchFamily="18" charset="0"/>
                        </a:rPr>
                        <m:t>（</m:t>
                      </m:r>
                      <m:r>
                        <a:rPr kumimoji="1" lang="zh-CN" altLang="en-US" sz="2200" i="1" dirty="0">
                          <a:latin typeface="Cambria Math" panose="02040503050406030204" pitchFamily="18" charset="0"/>
                          <a:ea typeface="Cambria Math" panose="02040503050406030204" pitchFamily="18" charset="0"/>
                        </a:rPr>
                        <m:t>元</m:t>
                      </m:r>
                      <m:r>
                        <a:rPr kumimoji="1" lang="zh-CN" altLang="en-US" sz="2200" b="0" i="1" dirty="0" smtClean="0">
                          <a:latin typeface="Cambria Math" panose="02040503050406030204" pitchFamily="18" charset="0"/>
                          <a:ea typeface="Cambria Math" panose="02040503050406030204" pitchFamily="18" charset="0"/>
                        </a:rPr>
                        <m:t>）</m:t>
                      </m:r>
                    </m:oMath>
                  </m:oMathPara>
                </a14:m>
                <a:endParaRPr kumimoji="1" lang="zh-CN" altLang="en-US" sz="2200" dirty="0"/>
              </a:p>
            </p:txBody>
          </p:sp>
        </mc:Choice>
        <mc:Fallback>
          <p:sp>
            <p:nvSpPr>
              <p:cNvPr id="2" name="文本框 1"/>
              <p:cNvSpPr txBox="1">
                <a:spLocks noRot="1" noChangeAspect="1" noMove="1" noResize="1" noEditPoints="1" noAdjustHandles="1" noChangeArrowheads="1" noChangeShapeType="1" noTextEdit="1"/>
              </p:cNvSpPr>
              <p:nvPr/>
            </p:nvSpPr>
            <p:spPr>
              <a:xfrm>
                <a:off x="812753" y="4934777"/>
                <a:ext cx="7326108" cy="338554"/>
              </a:xfrm>
              <a:prstGeom prst="rect">
                <a:avLst/>
              </a:prstGeom>
              <a:blipFill rotWithShape="1">
                <a:blip r:embed="rId1"/>
                <a:stretch>
                  <a:fillRect l="-8" t="-57" r="1" b="8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824057" y="5289078"/>
                <a:ext cx="7053632" cy="43088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kumimoji="1" lang="en-US" altLang="zh-CN" sz="2200" i="1" smtClean="0">
                              <a:latin typeface="Cambria Math" panose="02040503050406030204" pitchFamily="18" charset="0"/>
                            </a:rPr>
                          </m:ctrlPr>
                        </m:sSubPr>
                        <m:e>
                          <m:r>
                            <a:rPr kumimoji="1" lang="en-US" altLang="zh-CN" sz="2200" b="0" i="1" smtClean="0">
                              <a:latin typeface="Cambria Math" panose="02040503050406030204" pitchFamily="18" charset="0"/>
                            </a:rPr>
                            <m:t>𝑃𝐶</m:t>
                          </m:r>
                        </m:e>
                        <m:sub>
                          <m:r>
                            <a:rPr kumimoji="1" lang="en-US" altLang="zh-CN" sz="2200" b="0" i="1" smtClean="0">
                              <a:latin typeface="Cambria Math" panose="02040503050406030204" pitchFamily="18" charset="0"/>
                            </a:rPr>
                            <m:t>𝐵</m:t>
                          </m:r>
                        </m:sub>
                      </m:sSub>
                      <m:r>
                        <a:rPr kumimoji="1" lang="en-US" altLang="zh-CN" sz="2200" dirty="0">
                          <a:latin typeface="Cambria Math" panose="02040503050406030204" pitchFamily="18" charset="0"/>
                          <a:ea typeface="Cambria Math" panose="02040503050406030204" pitchFamily="18" charset="0"/>
                        </a:rPr>
                        <m:t>=</m:t>
                      </m:r>
                      <m:r>
                        <a:rPr kumimoji="1" lang="en-US" altLang="zh-CN" sz="2200" b="0" i="0" dirty="0" smtClean="0">
                          <a:latin typeface="Cambria Math" panose="02040503050406030204" pitchFamily="18" charset="0"/>
                          <a:ea typeface="Cambria Math" panose="02040503050406030204" pitchFamily="18" charset="0"/>
                        </a:rPr>
                        <m:t>225</m:t>
                      </m:r>
                      <m:r>
                        <a:rPr kumimoji="1" lang="en-US" altLang="zh-CN" sz="2200" b="0" i="0" dirty="0" smtClean="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9</m:t>
                      </m:r>
                      <m:r>
                        <a:rPr kumimoji="1" lang="en-US" altLang="zh-CN" sz="2200" b="0" i="1" dirty="0" smtClean="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825</m:t>
                      </m:r>
                      <m:d>
                        <m:dPr>
                          <m:ctrlPr>
                            <a:rPr kumimoji="1" lang="en-US" altLang="zh-CN" sz="2200" b="0" i="1" dirty="0" smtClean="0">
                              <a:latin typeface="Cambria Math" panose="02040503050406030204" pitchFamily="18" charset="0"/>
                              <a:ea typeface="Cambria Math" panose="02040503050406030204" pitchFamily="18" charset="0"/>
                            </a:rPr>
                          </m:ctrlPr>
                        </m:dPr>
                        <m:e>
                          <m:f>
                            <m:fPr>
                              <m:type m:val="lin"/>
                              <m:ctrlPr>
                                <a:rPr kumimoji="1" lang="en-US" altLang="zh-CN" sz="2200" b="0" i="1" dirty="0" smtClean="0">
                                  <a:latin typeface="Cambria Math" panose="02040503050406030204" pitchFamily="18" charset="0"/>
                                  <a:ea typeface="Cambria Math" panose="02040503050406030204" pitchFamily="18" charset="0"/>
                                </a:rPr>
                              </m:ctrlPr>
                            </m:fPr>
                            <m:num>
                              <m:r>
                                <a:rPr kumimoji="1" lang="en-US" altLang="zh-CN" sz="2200" b="0" i="1" dirty="0" smtClean="0">
                                  <a:latin typeface="Cambria Math" panose="02040503050406030204" pitchFamily="18" charset="0"/>
                                  <a:ea typeface="Cambria Math" panose="02040503050406030204" pitchFamily="18" charset="0"/>
                                </a:rPr>
                                <m:t>𝑃</m:t>
                              </m:r>
                            </m:num>
                            <m:den>
                              <m:r>
                                <a:rPr kumimoji="1" lang="en-US" altLang="zh-CN" sz="2200" b="0" i="1" dirty="0" smtClean="0">
                                  <a:latin typeface="Cambria Math" panose="02040503050406030204" pitchFamily="18" charset="0"/>
                                  <a:ea typeface="Cambria Math" panose="02040503050406030204" pitchFamily="18" charset="0"/>
                                </a:rPr>
                                <m:t>𝐴</m:t>
                              </m:r>
                              <m:r>
                                <a:rPr kumimoji="1" lang="en-US" altLang="zh-CN" sz="2200" b="0" i="1" dirty="0" smtClean="0">
                                  <a:latin typeface="Cambria Math" panose="02040503050406030204" pitchFamily="18" charset="0"/>
                                  <a:ea typeface="Cambria Math" panose="02040503050406030204" pitchFamily="18" charset="0"/>
                                </a:rPr>
                                <m:t>, </m:t>
                              </m:r>
                              <m:r>
                                <a:rPr kumimoji="1" lang="en-US" altLang="zh-CN" sz="2200" b="0" i="1" dirty="0" smtClean="0">
                                  <a:latin typeface="Cambria Math" panose="02040503050406030204" pitchFamily="18" charset="0"/>
                                  <a:ea typeface="Cambria Math" panose="02040503050406030204" pitchFamily="18" charset="0"/>
                                </a:rPr>
                                <m:t>10</m:t>
                              </m:r>
                              <m:r>
                                <a:rPr kumimoji="1" lang="en-US" altLang="zh-CN" sz="2200" b="0" i="1" dirty="0" smtClean="0">
                                  <a:latin typeface="Cambria Math" panose="02040503050406030204" pitchFamily="18" charset="0"/>
                                  <a:ea typeface="Cambria Math" panose="02040503050406030204" pitchFamily="18" charset="0"/>
                                </a:rPr>
                                <m:t>%,</m:t>
                              </m:r>
                              <m:r>
                                <a:rPr kumimoji="1" lang="en-US" altLang="zh-CN" sz="2200" b="0" i="1" dirty="0" smtClean="0">
                                  <a:latin typeface="Cambria Math" panose="02040503050406030204" pitchFamily="18" charset="0"/>
                                  <a:ea typeface="Cambria Math" panose="02040503050406030204" pitchFamily="18" charset="0"/>
                                </a:rPr>
                                <m:t>15</m:t>
                              </m:r>
                            </m:den>
                          </m:f>
                        </m:e>
                      </m:d>
                      <m:r>
                        <a:rPr kumimoji="1" lang="en-US" altLang="zh-CN" sz="2200" b="0" i="1" dirty="0" smtClean="0">
                          <a:latin typeface="Cambria Math" panose="02040503050406030204" pitchFamily="18" charset="0"/>
                          <a:ea typeface="Cambria Math" panose="02040503050406030204" pitchFamily="18" charset="0"/>
                        </a:rPr>
                        <m:t>=</m:t>
                      </m:r>
                      <m:r>
                        <a:rPr kumimoji="1" lang="en-US" altLang="zh-CN" sz="2200" b="0" i="0" dirty="0" smtClean="0">
                          <a:latin typeface="Cambria Math" panose="02040503050406030204" pitchFamily="18" charset="0"/>
                          <a:ea typeface="Cambria Math" panose="02040503050406030204" pitchFamily="18" charset="0"/>
                        </a:rPr>
                        <m:t>2</m:t>
                      </m:r>
                      <m:r>
                        <a:rPr kumimoji="1" lang="en-US" altLang="zh-CN" sz="2200" b="0" i="0" dirty="0" smtClean="0">
                          <a:latin typeface="Cambria Math" panose="02040503050406030204" pitchFamily="18" charset="0"/>
                          <a:ea typeface="Cambria Math" panose="02040503050406030204" pitchFamily="18" charset="0"/>
                        </a:rPr>
                        <m:t>99</m:t>
                      </m:r>
                      <m:r>
                        <a:rPr kumimoji="1" lang="en-US" altLang="zh-CN" sz="2200" b="0" i="0" dirty="0" smtClean="0">
                          <a:latin typeface="Cambria Math" panose="02040503050406030204" pitchFamily="18" charset="0"/>
                          <a:ea typeface="Cambria Math" panose="02040503050406030204" pitchFamily="18" charset="0"/>
                        </a:rPr>
                        <m:t>.</m:t>
                      </m:r>
                      <m:r>
                        <a:rPr kumimoji="1" lang="en-US" altLang="zh-CN" sz="2200" b="0" i="0" dirty="0" smtClean="0">
                          <a:latin typeface="Cambria Math" panose="02040503050406030204" pitchFamily="18" charset="0"/>
                          <a:ea typeface="Cambria Math" panose="02040503050406030204" pitchFamily="18" charset="0"/>
                        </a:rPr>
                        <m:t>73</m:t>
                      </m:r>
                      <m:r>
                        <a:rPr kumimoji="1" lang="en-US" altLang="zh-CN" sz="2200" b="0" i="0" dirty="0" smtClean="0">
                          <a:latin typeface="Cambria Math" panose="02040503050406030204" pitchFamily="18" charset="0"/>
                          <a:ea typeface="Cambria Math" panose="02040503050406030204" pitchFamily="18" charset="0"/>
                        </a:rPr>
                        <m:t> </m:t>
                      </m:r>
                      <m:r>
                        <a:rPr kumimoji="1" lang="zh-CN" altLang="en-US" sz="2200" b="0" i="1" dirty="0" smtClean="0">
                          <a:latin typeface="Cambria Math" panose="02040503050406030204" pitchFamily="18" charset="0"/>
                          <a:ea typeface="Cambria Math" panose="02040503050406030204" pitchFamily="18" charset="0"/>
                        </a:rPr>
                        <m:t>（</m:t>
                      </m:r>
                      <m:r>
                        <a:rPr kumimoji="1" lang="zh-CN" altLang="en-US" sz="2200" i="1" dirty="0">
                          <a:latin typeface="Cambria Math" panose="02040503050406030204" pitchFamily="18" charset="0"/>
                          <a:ea typeface="Cambria Math" panose="02040503050406030204" pitchFamily="18" charset="0"/>
                        </a:rPr>
                        <m:t>元</m:t>
                      </m:r>
                      <m:r>
                        <a:rPr kumimoji="1" lang="zh-CN" altLang="en-US" sz="2200" b="0" i="1" dirty="0" smtClean="0">
                          <a:latin typeface="Cambria Math" panose="02040503050406030204" pitchFamily="18" charset="0"/>
                          <a:ea typeface="Cambria Math" panose="02040503050406030204" pitchFamily="18" charset="0"/>
                        </a:rPr>
                        <m:t>）</m:t>
                      </m:r>
                    </m:oMath>
                  </m:oMathPara>
                </a14:m>
                <a:endParaRPr lang="zh-CN" altLang="en-US" sz="2200" dirty="0"/>
              </a:p>
            </p:txBody>
          </p:sp>
        </mc:Choice>
        <mc:Fallback>
          <p:sp>
            <p:nvSpPr>
              <p:cNvPr id="4" name="文本框 3"/>
              <p:cNvSpPr txBox="1">
                <a:spLocks noRot="1" noChangeAspect="1" noMove="1" noResize="1" noEditPoints="1" noAdjustHandles="1" noChangeArrowheads="1" noChangeShapeType="1" noTextEdit="1"/>
              </p:cNvSpPr>
              <p:nvPr/>
            </p:nvSpPr>
            <p:spPr>
              <a:xfrm>
                <a:off x="824057" y="5289078"/>
                <a:ext cx="7053632" cy="430887"/>
              </a:xfrm>
              <a:prstGeom prst="rect">
                <a:avLst/>
              </a:prstGeom>
              <a:blipFill rotWithShape="1">
                <a:blip r:embed="rId2"/>
                <a:stretch>
                  <a:fillRect l="-7" t="-38" r="7" b="121"/>
                </a:stretch>
              </a:blipFill>
            </p:spPr>
            <p:txBody>
              <a:bodyPr/>
              <a:lstStyle/>
              <a:p>
                <a:r>
                  <a:rPr lang="zh-CN" altLang="en-US">
                    <a:noFill/>
                  </a:rPr>
                  <a:t> </a:t>
                </a:r>
              </a:p>
            </p:txBody>
          </p:sp>
        </mc:Fallback>
      </mc:AlternateContent>
      <p:sp>
        <p:nvSpPr>
          <p:cNvPr id="6" name="文本框 5"/>
          <p:cNvSpPr txBox="1"/>
          <p:nvPr/>
        </p:nvSpPr>
        <p:spPr>
          <a:xfrm>
            <a:off x="276371" y="4517903"/>
            <a:ext cx="4572000" cy="369332"/>
          </a:xfrm>
          <a:prstGeom prst="rect">
            <a:avLst/>
          </a:prstGeom>
          <a:noFill/>
        </p:spPr>
        <p:txBody>
          <a:bodyPr wrap="square">
            <a:spAutoFit/>
          </a:bodyPr>
          <a:lstStyle/>
          <a:p>
            <a:pPr algn="just" eaLnBrk="1" hangingPunct="1">
              <a:spcBef>
                <a:spcPct val="50000"/>
              </a:spcBef>
              <a:buClrTx/>
              <a:buSzTx/>
              <a:buFontTx/>
              <a:buNone/>
            </a:pPr>
            <a:r>
              <a:rPr lang="zh-CN" altLang="en-US" b="1" dirty="0">
                <a:solidFill>
                  <a:srgbClr val="FF0000"/>
                </a:solidFill>
                <a:latin typeface="幼圆" panose="02010509060101010101" pitchFamily="49" charset="-122"/>
                <a:ea typeface="幼圆" panose="02010509060101010101" pitchFamily="49" charset="-122"/>
                <a:sym typeface="Wingdings" panose="05000000000000000000" pitchFamily="2" charset="2"/>
              </a:rPr>
              <a:t>方法一：</a:t>
            </a:r>
            <a:r>
              <a:rPr lang="zh-CN" altLang="en-US" sz="1800" b="1" dirty="0">
                <a:solidFill>
                  <a:srgbClr val="FF0000"/>
                </a:solidFill>
                <a:latin typeface="幼圆" panose="02010509060101010101" pitchFamily="49" charset="-122"/>
                <a:ea typeface="幼圆" panose="02010509060101010101" pitchFamily="49" charset="-122"/>
              </a:rPr>
              <a:t>采用费用现值法</a:t>
            </a:r>
            <a:endParaRPr lang="zh-CN" altLang="en-US" sz="1800" b="1" dirty="0">
              <a:solidFill>
                <a:srgbClr val="FF0000"/>
              </a:solidFill>
              <a:latin typeface="幼圆" panose="02010509060101010101" pitchFamily="49" charset="-122"/>
              <a:ea typeface="幼圆" panose="02010509060101010101"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1215"/>
                                        </p:tgtEl>
                                        <p:attrNameLst>
                                          <p:attrName>style.visibility</p:attrName>
                                        </p:attrNameLst>
                                      </p:cBhvr>
                                      <p:to>
                                        <p:strVal val="visible"/>
                                      </p:to>
                                    </p:set>
                                    <p:animEffect transition="in" filter="wipe(left)">
                                      <p:cBhvr>
                                        <p:cTn id="7" dur="1000"/>
                                        <p:tgtEl>
                                          <p:spTgt spid="2212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21216"/>
                                        </p:tgtEl>
                                        <p:attrNameLst>
                                          <p:attrName>style.visibility</p:attrName>
                                        </p:attrNameLst>
                                      </p:cBhvr>
                                      <p:to>
                                        <p:strVal val="visible"/>
                                      </p:to>
                                    </p:set>
                                    <p:animEffect transition="in" filter="wipe(up)">
                                      <p:cBhvr>
                                        <p:cTn id="12" dur="500"/>
                                        <p:tgtEl>
                                          <p:spTgt spid="221216"/>
                                        </p:tgtEl>
                                      </p:cBhvr>
                                    </p:animEffect>
                                  </p:childTnLst>
                                </p:cTn>
                              </p:par>
                            </p:childTnLst>
                          </p:cTn>
                        </p:par>
                        <p:par>
                          <p:cTn id="13" fill="hold">
                            <p:stCondLst>
                              <p:cond delay="500"/>
                            </p:stCondLst>
                            <p:childTnLst>
                              <p:par>
                                <p:cTn id="14" presetID="23" presetClass="entr" presetSubtype="16" fill="hold" nodeType="afterEffect">
                                  <p:stCondLst>
                                    <p:cond delay="0"/>
                                  </p:stCondLst>
                                  <p:childTnLst>
                                    <p:set>
                                      <p:cBhvr>
                                        <p:cTn id="15" dur="1" fill="hold">
                                          <p:stCondLst>
                                            <p:cond delay="0"/>
                                          </p:stCondLst>
                                        </p:cTn>
                                        <p:tgtEl>
                                          <p:spTgt spid="221237"/>
                                        </p:tgtEl>
                                        <p:attrNameLst>
                                          <p:attrName>style.visibility</p:attrName>
                                        </p:attrNameLst>
                                      </p:cBhvr>
                                      <p:to>
                                        <p:strVal val="visible"/>
                                      </p:to>
                                    </p:set>
                                    <p:anim calcmode="lin" valueType="num">
                                      <p:cBhvr>
                                        <p:cTn id="16" dur="1000" fill="hold"/>
                                        <p:tgtEl>
                                          <p:spTgt spid="221237"/>
                                        </p:tgtEl>
                                        <p:attrNameLst>
                                          <p:attrName>ppt_w</p:attrName>
                                        </p:attrNameLst>
                                      </p:cBhvr>
                                      <p:tavLst>
                                        <p:tav tm="0">
                                          <p:val>
                                            <p:fltVal val="0"/>
                                          </p:val>
                                        </p:tav>
                                        <p:tav tm="100000">
                                          <p:val>
                                            <p:strVal val="#ppt_w"/>
                                          </p:val>
                                        </p:tav>
                                      </p:tavLst>
                                    </p:anim>
                                    <p:anim calcmode="lin" valueType="num">
                                      <p:cBhvr>
                                        <p:cTn id="17" dur="1000" fill="hold"/>
                                        <p:tgtEl>
                                          <p:spTgt spid="2212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215" grpId="0"/>
      <p:bldP spid="22123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A1ACF6E-48B3-6C44-9C80-BD720DFD245A}"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47107" name="Rectangle 2"/>
          <p:cNvSpPr>
            <a:spLocks noGrp="1" noChangeArrowheads="1"/>
          </p:cNvSpPr>
          <p:nvPr>
            <p:ph type="title"/>
          </p:nvPr>
        </p:nvSpPr>
        <p:spPr/>
        <p:txBody>
          <a:bodyPr/>
          <a:lstStyle/>
          <a:p>
            <a:pPr eaLnBrk="1" hangingPunct="1"/>
            <a:r>
              <a:rPr kumimoji="0" lang="zh-CN" altLang="en-US">
                <a:solidFill>
                  <a:srgbClr val="036D7B"/>
                </a:solidFill>
              </a:rPr>
              <a:t>互斥方案经济评价方法</a:t>
            </a:r>
            <a:endParaRPr kumimoji="0" lang="zh-CN" altLang="en-US">
              <a:solidFill>
                <a:srgbClr val="036D7B"/>
              </a:solidFill>
            </a:endParaRPr>
          </a:p>
        </p:txBody>
      </p:sp>
      <p:sp>
        <p:nvSpPr>
          <p:cNvPr id="47108" name="Rectangle 3"/>
          <p:cNvSpPr>
            <a:spLocks noChangeArrowheads="1"/>
          </p:cNvSpPr>
          <p:nvPr/>
        </p:nvSpPr>
        <p:spPr bwMode="auto">
          <a:xfrm>
            <a:off x="373614" y="947759"/>
            <a:ext cx="8569325" cy="1589740"/>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47110" name="Line 5"/>
          <p:cNvSpPr>
            <a:spLocks noChangeShapeType="1"/>
          </p:cNvSpPr>
          <p:nvPr/>
        </p:nvSpPr>
        <p:spPr bwMode="auto">
          <a:xfrm>
            <a:off x="450850" y="2347913"/>
            <a:ext cx="0" cy="7207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7111" name="Line 6"/>
          <p:cNvSpPr>
            <a:spLocks noChangeShapeType="1"/>
          </p:cNvSpPr>
          <p:nvPr/>
        </p:nvSpPr>
        <p:spPr bwMode="auto">
          <a:xfrm>
            <a:off x="8748713" y="2347913"/>
            <a:ext cx="0" cy="7207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7112" name="Line 7"/>
          <p:cNvSpPr>
            <a:spLocks noChangeShapeType="1"/>
          </p:cNvSpPr>
          <p:nvPr/>
        </p:nvSpPr>
        <p:spPr bwMode="auto">
          <a:xfrm>
            <a:off x="450850" y="3068638"/>
            <a:ext cx="0" cy="5048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7113" name="Line 8"/>
          <p:cNvSpPr>
            <a:spLocks noChangeShapeType="1"/>
          </p:cNvSpPr>
          <p:nvPr/>
        </p:nvSpPr>
        <p:spPr bwMode="auto">
          <a:xfrm>
            <a:off x="450850" y="3573463"/>
            <a:ext cx="0" cy="431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7114" name="Line 9"/>
          <p:cNvSpPr>
            <a:spLocks noChangeShapeType="1"/>
          </p:cNvSpPr>
          <p:nvPr/>
        </p:nvSpPr>
        <p:spPr bwMode="auto">
          <a:xfrm>
            <a:off x="8748713" y="3068638"/>
            <a:ext cx="0" cy="5048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sp>
        <p:nvSpPr>
          <p:cNvPr id="47115" name="Line 10"/>
          <p:cNvSpPr>
            <a:spLocks noChangeShapeType="1"/>
          </p:cNvSpPr>
          <p:nvPr/>
        </p:nvSpPr>
        <p:spPr bwMode="auto">
          <a:xfrm>
            <a:off x="8748713" y="3573463"/>
            <a:ext cx="0" cy="4318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p>
            <a:endParaRPr lang="zh-CN" altLang="en-US"/>
          </a:p>
        </p:txBody>
      </p:sp>
      <p:graphicFrame>
        <p:nvGraphicFramePr>
          <p:cNvPr id="227364" name="Object 36"/>
          <p:cNvGraphicFramePr>
            <a:graphicFrameLocks noChangeAspect="1"/>
          </p:cNvGraphicFramePr>
          <p:nvPr/>
        </p:nvGraphicFramePr>
        <p:xfrm>
          <a:off x="1061610" y="2400111"/>
          <a:ext cx="1141846" cy="455119"/>
        </p:xfrm>
        <a:graphic>
          <a:graphicData uri="http://schemas.openxmlformats.org/presentationml/2006/ole">
            <mc:AlternateContent xmlns:mc="http://schemas.openxmlformats.org/markup-compatibility/2006">
              <mc:Choice xmlns:v="urn:schemas-microsoft-com:vml" Requires="v">
                <p:oleObj spid="_x0000_s2" name="Equation" r:id="rId1" imgW="13106400" imgH="5486400" progId="Equation.DSMT4">
                  <p:embed/>
                </p:oleObj>
              </mc:Choice>
              <mc:Fallback>
                <p:oleObj name="Equation" r:id="rId1" imgW="13106400" imgH="5486400" progId="Equation.DSMT4">
                  <p:embed/>
                  <p:pic>
                    <p:nvPicPr>
                      <p:cNvPr id="0" name="Object 3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610" y="2400111"/>
                        <a:ext cx="1141846" cy="455119"/>
                      </a:xfrm>
                      <a:prstGeom prst="rect">
                        <a:avLst/>
                      </a:prstGeom>
                      <a:noFill/>
                      <a:ln>
                        <a:noFill/>
                      </a:ln>
                      <a:effectLst/>
                    </p:spPr>
                  </p:pic>
                </p:oleObj>
              </mc:Fallback>
            </mc:AlternateContent>
          </a:graphicData>
        </a:graphic>
      </p:graphicFrame>
      <p:graphicFrame>
        <p:nvGraphicFramePr>
          <p:cNvPr id="227365" name="Object 37"/>
          <p:cNvGraphicFramePr>
            <a:graphicFrameLocks noChangeAspect="1"/>
          </p:cNvGraphicFramePr>
          <p:nvPr/>
        </p:nvGraphicFramePr>
        <p:xfrm>
          <a:off x="4087179" y="2446631"/>
          <a:ext cx="1519936" cy="444343"/>
        </p:xfrm>
        <a:graphic>
          <a:graphicData uri="http://schemas.openxmlformats.org/presentationml/2006/ole">
            <mc:AlternateContent xmlns:mc="http://schemas.openxmlformats.org/markup-compatibility/2006">
              <mc:Choice xmlns:v="urn:schemas-microsoft-com:vml" Requires="v">
                <p:oleObj spid="_x0000_s3" name="Equation" r:id="rId3" imgW="18897600" imgH="5486400" progId="Equation.DSMT4">
                  <p:embed/>
                </p:oleObj>
              </mc:Choice>
              <mc:Fallback>
                <p:oleObj name="Equation" r:id="rId3" imgW="18897600" imgH="5486400" progId="Equation.DSMT4">
                  <p:embed/>
                  <p:pic>
                    <p:nvPicPr>
                      <p:cNvPr id="0"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7179" y="2446631"/>
                        <a:ext cx="1519936" cy="444343"/>
                      </a:xfrm>
                      <a:prstGeom prst="rect">
                        <a:avLst/>
                      </a:prstGeom>
                      <a:noFill/>
                      <a:ln>
                        <a:noFill/>
                      </a:ln>
                      <a:effectLst/>
                    </p:spPr>
                  </p:pic>
                </p:oleObj>
              </mc:Fallback>
            </mc:AlternateContent>
          </a:graphicData>
        </a:graphic>
      </p:graphicFrame>
      <p:sp>
        <p:nvSpPr>
          <p:cNvPr id="4" name="文本框 3"/>
          <p:cNvSpPr txBox="1"/>
          <p:nvPr/>
        </p:nvSpPr>
        <p:spPr>
          <a:xfrm>
            <a:off x="385691" y="1301234"/>
            <a:ext cx="4572000" cy="369332"/>
          </a:xfrm>
          <a:prstGeom prst="rect">
            <a:avLst/>
          </a:prstGeom>
          <a:noFill/>
        </p:spPr>
        <p:txBody>
          <a:bodyPr wrap="square">
            <a:spAutoFit/>
          </a:bodyPr>
          <a:lstStyle/>
          <a:p>
            <a:pPr algn="just" eaLnBrk="1" hangingPunct="1">
              <a:spcBef>
                <a:spcPct val="50000"/>
              </a:spcBef>
              <a:buClrTx/>
              <a:buSzTx/>
              <a:buFontTx/>
              <a:buNone/>
            </a:pPr>
            <a:r>
              <a:rPr lang="zh-CN" altLang="en-US" b="1" dirty="0">
                <a:solidFill>
                  <a:srgbClr val="FF0000"/>
                </a:solidFill>
                <a:latin typeface="幼圆" panose="02010509060101010101" pitchFamily="49" charset="-122"/>
                <a:ea typeface="幼圆" panose="02010509060101010101" pitchFamily="49" charset="-122"/>
                <a:sym typeface="Wingdings" panose="05000000000000000000" pitchFamily="2" charset="2"/>
              </a:rPr>
              <a:t>方法二：</a:t>
            </a:r>
            <a:r>
              <a:rPr lang="zh-CN" altLang="en-US" b="1" dirty="0">
                <a:solidFill>
                  <a:srgbClr val="FF0000"/>
                </a:solidFill>
                <a:ea typeface="幼圆" panose="02010509060101010101" pitchFamily="49" charset="-122"/>
              </a:rPr>
              <a:t>采用差额内部收益率法</a:t>
            </a:r>
            <a:endParaRPr lang="zh-CN" altLang="en-US" b="1" dirty="0">
              <a:solidFill>
                <a:srgbClr val="FF0000"/>
              </a:solidFill>
              <a:ea typeface="幼圆" panose="02010509060101010101" pitchFamily="49" charset="-122"/>
            </a:endParaRPr>
          </a:p>
        </p:txBody>
      </p:sp>
      <p:grpSp>
        <p:nvGrpSpPr>
          <p:cNvPr id="5" name="Group 33"/>
          <p:cNvGrpSpPr/>
          <p:nvPr/>
        </p:nvGrpSpPr>
        <p:grpSpPr bwMode="auto">
          <a:xfrm>
            <a:off x="324616" y="1868931"/>
            <a:ext cx="8496299" cy="1329598"/>
            <a:chOff x="245" y="2640"/>
            <a:chExt cx="5125" cy="854"/>
          </a:xfrm>
        </p:grpSpPr>
        <p:graphicFrame>
          <p:nvGraphicFramePr>
            <p:cNvPr id="6" name="Object 34"/>
            <p:cNvGraphicFramePr>
              <a:graphicFrameLocks noChangeAspect="1"/>
            </p:cNvGraphicFramePr>
            <p:nvPr/>
          </p:nvGraphicFramePr>
          <p:xfrm>
            <a:off x="878" y="2640"/>
            <a:ext cx="2255" cy="340"/>
          </p:xfrm>
          <a:graphic>
            <a:graphicData uri="http://schemas.openxmlformats.org/presentationml/2006/ole">
              <mc:AlternateContent xmlns:mc="http://schemas.openxmlformats.org/markup-compatibility/2006">
                <mc:Choice xmlns:v="urn:schemas-microsoft-com:vml" Requires="v">
                  <p:oleObj spid="_x0000_s7" name="Equation" r:id="rId5" imgW="48158400" imgH="7315200" progId="Equation.DSMT4">
                    <p:embed/>
                  </p:oleObj>
                </mc:Choice>
                <mc:Fallback>
                  <p:oleObj name="Equation" r:id="rId5" imgW="48158400" imgH="7315200" progId="Equation.DSMT4">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8" y="2640"/>
                          <a:ext cx="2255" cy="340"/>
                        </a:xfrm>
                        <a:prstGeom prst="rect">
                          <a:avLst/>
                        </a:prstGeom>
                        <a:noFill/>
                        <a:ln>
                          <a:noFill/>
                        </a:ln>
                        <a:effectLst/>
                      </p:spPr>
                    </p:pic>
                  </p:oleObj>
                </mc:Fallback>
              </mc:AlternateContent>
            </a:graphicData>
          </a:graphic>
        </p:graphicFrame>
        <p:sp>
          <p:nvSpPr>
            <p:cNvPr id="8" name="Text Box 35"/>
            <p:cNvSpPr txBox="1">
              <a:spLocks noChangeArrowheads="1"/>
            </p:cNvSpPr>
            <p:nvPr/>
          </p:nvSpPr>
          <p:spPr bwMode="auto">
            <a:xfrm>
              <a:off x="245" y="2973"/>
              <a:ext cx="5125" cy="5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10000"/>
                </a:lnSpc>
                <a:spcBef>
                  <a:spcPct val="50000"/>
                </a:spcBef>
                <a:buClrTx/>
                <a:buSzTx/>
                <a:buFontTx/>
                <a:buNone/>
              </a:pPr>
              <a:r>
                <a:rPr lang="zh-CN" altLang="en-US" sz="2200" dirty="0">
                  <a:solidFill>
                    <a:schemeClr val="tx1"/>
                  </a:solidFill>
                  <a:latin typeface="幼圆" panose="02010509060101010101" pitchFamily="49" charset="-122"/>
                  <a:ea typeface="幼圆" panose="02010509060101010101" pitchFamily="49" charset="-122"/>
                </a:rPr>
                <a:t>解得           </a:t>
              </a:r>
              <a:r>
                <a:rPr lang="en-US" altLang="zh-CN" sz="2200" dirty="0">
                  <a:solidFill>
                    <a:schemeClr val="tx1"/>
                  </a:solidFill>
                  <a:latin typeface="幼圆" panose="02010509060101010101" pitchFamily="49" charset="-122"/>
                  <a:ea typeface="幼圆" panose="02010509060101010101" pitchFamily="49" charset="-122"/>
                </a:rPr>
                <a:t>   =6.14</a:t>
              </a:r>
              <a:r>
                <a:rPr lang="zh-CN" altLang="en-US" sz="2200" dirty="0">
                  <a:solidFill>
                    <a:schemeClr val="tx1"/>
                  </a:solidFill>
                  <a:latin typeface="幼圆" panose="02010509060101010101" pitchFamily="49" charset="-122"/>
                  <a:ea typeface="幼圆" panose="02010509060101010101" pitchFamily="49" charset="-122"/>
                </a:rPr>
                <a:t>％，由于             </a:t>
              </a:r>
              <a:r>
                <a:rPr lang="en-US" altLang="zh-CN" sz="2200" dirty="0">
                  <a:solidFill>
                    <a:schemeClr val="tx1"/>
                  </a:solidFill>
                  <a:latin typeface="幼圆" panose="02010509060101010101" pitchFamily="49" charset="-122"/>
                  <a:ea typeface="幼圆" panose="02010509060101010101" pitchFamily="49" charset="-122"/>
                </a:rPr>
                <a:t>     </a:t>
              </a:r>
              <a:r>
                <a:rPr lang="zh-CN" altLang="en-US" sz="2200" dirty="0">
                  <a:solidFill>
                    <a:schemeClr val="tx1"/>
                  </a:solidFill>
                  <a:latin typeface="幼圆" panose="02010509060101010101" pitchFamily="49" charset="-122"/>
                  <a:ea typeface="幼圆" panose="02010509060101010101" pitchFamily="49" charset="-122"/>
                </a:rPr>
                <a:t>，故可判定投资小的方案</a:t>
              </a:r>
              <a:r>
                <a:rPr lang="en-US" altLang="zh-CN" sz="2200" dirty="0">
                  <a:solidFill>
                    <a:schemeClr val="tx1"/>
                  </a:solidFill>
                  <a:latin typeface="幼圆" panose="02010509060101010101" pitchFamily="49" charset="-122"/>
                  <a:ea typeface="幼圆" panose="02010509060101010101" pitchFamily="49" charset="-122"/>
                </a:rPr>
                <a:t>A</a:t>
              </a:r>
              <a:r>
                <a:rPr lang="zh-CN" altLang="en-US" sz="2200" dirty="0">
                  <a:solidFill>
                    <a:schemeClr val="tx1"/>
                  </a:solidFill>
                  <a:latin typeface="幼圆" panose="02010509060101010101" pitchFamily="49" charset="-122"/>
                  <a:ea typeface="幼圆" panose="02010509060101010101" pitchFamily="49" charset="-122"/>
                </a:rPr>
                <a:t>优于投资大的方案</a:t>
              </a:r>
              <a:r>
                <a:rPr lang="en-US" altLang="zh-CN" sz="2200" dirty="0">
                  <a:solidFill>
                    <a:schemeClr val="tx1"/>
                  </a:solidFill>
                  <a:latin typeface="幼圆" panose="02010509060101010101" pitchFamily="49" charset="-122"/>
                  <a:ea typeface="幼圆" panose="02010509060101010101" pitchFamily="49" charset="-122"/>
                </a:rPr>
                <a:t>B</a:t>
              </a:r>
              <a:r>
                <a:rPr lang="zh-CN" altLang="en-US" sz="2200" dirty="0">
                  <a:solidFill>
                    <a:schemeClr val="tx1"/>
                  </a:solidFill>
                  <a:latin typeface="幼圆" panose="02010509060101010101" pitchFamily="49" charset="-122"/>
                  <a:ea typeface="幼圆" panose="02010509060101010101" pitchFamily="49" charset="-122"/>
                </a:rPr>
                <a:t>。</a:t>
              </a:r>
              <a:endParaRPr lang="zh-CN" altLang="en-US" sz="2200" dirty="0">
                <a:solidFill>
                  <a:schemeClr val="tx1"/>
                </a:solidFill>
                <a:latin typeface="幼圆" panose="02010509060101010101" pitchFamily="49" charset="-122"/>
                <a:ea typeface="幼圆" panose="02010509060101010101" pitchFamily="49" charset="-122"/>
              </a:endParaRPr>
            </a:p>
          </p:txBody>
        </p:sp>
      </p:grpSp>
      <p:sp>
        <p:nvSpPr>
          <p:cNvPr id="9" name="Rectangle 3"/>
          <p:cNvSpPr>
            <a:spLocks noChangeArrowheads="1"/>
          </p:cNvSpPr>
          <p:nvPr/>
        </p:nvSpPr>
        <p:spPr bwMode="auto">
          <a:xfrm>
            <a:off x="305235" y="3781136"/>
            <a:ext cx="8569325" cy="1125607"/>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10" name="WordArt 6"/>
          <p:cNvSpPr>
            <a:spLocks noChangeArrowheads="1" noChangeShapeType="1" noTextEdit="1"/>
          </p:cNvSpPr>
          <p:nvPr/>
        </p:nvSpPr>
        <p:spPr bwMode="auto">
          <a:xfrm>
            <a:off x="1475581" y="3892336"/>
            <a:ext cx="6192838" cy="762000"/>
          </a:xfrm>
          <a:prstGeom prst="rect">
            <a:avLst/>
          </a:prstGeom>
        </p:spPr>
        <p:txBody>
          <a:bodyPr wrap="none"/>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3600" b="1">
                <a:latin typeface="黑体" panose="02010609060101010101" pitchFamily="49" charset="-122"/>
                <a:ea typeface="黑体" panose="02010609060101010101" pitchFamily="49" charset="-122"/>
              </a:rPr>
              <a:t>两种方法均可</a:t>
            </a:r>
            <a:endParaRPr lang="zh-CN" altLang="en-US" sz="3600" b="1">
              <a:latin typeface="黑体" panose="02010609060101010101" pitchFamily="49" charset="-122"/>
              <a:ea typeface="黑体" panose="02010609060101010101" pitchFamily="49" charset="-122"/>
            </a:endParaRPr>
          </a:p>
        </p:txBody>
      </p:sp>
      <p:sp>
        <p:nvSpPr>
          <p:cNvPr id="11" name="Rectangle 5"/>
          <p:cNvSpPr>
            <a:spLocks noChangeArrowheads="1"/>
          </p:cNvSpPr>
          <p:nvPr/>
        </p:nvSpPr>
        <p:spPr bwMode="auto">
          <a:xfrm>
            <a:off x="237331" y="5022157"/>
            <a:ext cx="8669337"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25000"/>
              </a:lnSpc>
              <a:buClrTx/>
              <a:buSzTx/>
              <a:buFontTx/>
              <a:buNone/>
            </a:pPr>
            <a:r>
              <a:rPr lang="zh-CN" altLang="en-US" sz="2000" b="1" dirty="0">
                <a:solidFill>
                  <a:schemeClr val="tx1"/>
                </a:solidFill>
                <a:latin typeface="幼圆" panose="02010509060101010101" pitchFamily="49" charset="-122"/>
                <a:ea typeface="幼圆" panose="02010509060101010101" pitchFamily="49" charset="-122"/>
              </a:rPr>
              <a:t>应用差额内部收益率法比选仅有费用现金流量的互斥方案时，无非是把增额投资所导致的对其他费用的节约看成增额收益。</a:t>
            </a:r>
            <a:endParaRPr lang="zh-CN" altLang="en-US" sz="2000" b="1" dirty="0">
              <a:solidFill>
                <a:schemeClr val="tx1"/>
              </a:solidFill>
              <a:latin typeface="幼圆" panose="02010509060101010101" pitchFamily="49" charset="-122"/>
              <a:ea typeface="幼圆" panose="02010509060101010101"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afterEffect">
                                  <p:stCondLst>
                                    <p:cond delay="0"/>
                                  </p:stCondLst>
                                  <p:childTnLst>
                                    <p:set>
                                      <p:cBhvr>
                                        <p:cTn id="6" dur="1" fill="hold">
                                          <p:stCondLst>
                                            <p:cond delay="0"/>
                                          </p:stCondLst>
                                        </p:cTn>
                                        <p:tgtEl>
                                          <p:spTgt spid="227364"/>
                                        </p:tgtEl>
                                        <p:attrNameLst>
                                          <p:attrName>style.visibility</p:attrName>
                                        </p:attrNameLst>
                                      </p:cBhvr>
                                      <p:to>
                                        <p:strVal val="visible"/>
                                      </p:to>
                                    </p:set>
                                    <p:anim calcmode="lin" valueType="num">
                                      <p:cBhvr additive="base">
                                        <p:cTn id="7" dur="500" fill="hold"/>
                                        <p:tgtEl>
                                          <p:spTgt spid="227364"/>
                                        </p:tgtEl>
                                        <p:attrNameLst>
                                          <p:attrName>ppt_x</p:attrName>
                                        </p:attrNameLst>
                                      </p:cBhvr>
                                      <p:tavLst>
                                        <p:tav tm="0">
                                          <p:val>
                                            <p:strVal val="0-#ppt_w/2"/>
                                          </p:val>
                                        </p:tav>
                                        <p:tav tm="100000">
                                          <p:val>
                                            <p:strVal val="#ppt_x"/>
                                          </p:val>
                                        </p:tav>
                                      </p:tavLst>
                                    </p:anim>
                                    <p:anim calcmode="lin" valueType="num">
                                      <p:cBhvr additive="base">
                                        <p:cTn id="8" dur="500" fill="hold"/>
                                        <p:tgtEl>
                                          <p:spTgt spid="22736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6" fill="hold" nodeType="afterEffect">
                                  <p:stCondLst>
                                    <p:cond delay="0"/>
                                  </p:stCondLst>
                                  <p:childTnLst>
                                    <p:set>
                                      <p:cBhvr>
                                        <p:cTn id="11" dur="1" fill="hold">
                                          <p:stCondLst>
                                            <p:cond delay="0"/>
                                          </p:stCondLst>
                                        </p:cTn>
                                        <p:tgtEl>
                                          <p:spTgt spid="227365"/>
                                        </p:tgtEl>
                                        <p:attrNameLst>
                                          <p:attrName>style.visibility</p:attrName>
                                        </p:attrNameLst>
                                      </p:cBhvr>
                                      <p:to>
                                        <p:strVal val="visible"/>
                                      </p:to>
                                    </p:set>
                                    <p:anim calcmode="lin" valueType="num">
                                      <p:cBhvr additive="base">
                                        <p:cTn id="12" dur="500" fill="hold"/>
                                        <p:tgtEl>
                                          <p:spTgt spid="227365"/>
                                        </p:tgtEl>
                                        <p:attrNameLst>
                                          <p:attrName>ppt_x</p:attrName>
                                        </p:attrNameLst>
                                      </p:cBhvr>
                                      <p:tavLst>
                                        <p:tav tm="0">
                                          <p:val>
                                            <p:strVal val="1+#ppt_w/2"/>
                                          </p:val>
                                        </p:tav>
                                        <p:tav tm="100000">
                                          <p:val>
                                            <p:strVal val="#ppt_x"/>
                                          </p:val>
                                        </p:tav>
                                      </p:tavLst>
                                    </p:anim>
                                    <p:anim calcmode="lin" valueType="num">
                                      <p:cBhvr additive="base">
                                        <p:cTn id="13" dur="500" fill="hold"/>
                                        <p:tgtEl>
                                          <p:spTgt spid="2273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8E674A8-C96F-C345-BB5E-D5611D259A8C}"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44035" name="Rectangle 2"/>
          <p:cNvSpPr>
            <a:spLocks noGrp="1" noChangeArrowheads="1"/>
          </p:cNvSpPr>
          <p:nvPr>
            <p:ph type="title"/>
          </p:nvPr>
        </p:nvSpPr>
        <p:spPr/>
        <p:txBody>
          <a:bodyPr/>
          <a:lstStyle/>
          <a:p>
            <a:pPr eaLnBrk="1" hangingPunct="1"/>
            <a:r>
              <a:rPr kumimoji="0" lang="zh-CN" altLang="en-US">
                <a:solidFill>
                  <a:srgbClr val="036D7B"/>
                </a:solidFill>
              </a:rPr>
              <a:t>互斥方案经济评价方法</a:t>
            </a:r>
            <a:endParaRPr kumimoji="0" lang="zh-CN" altLang="en-US">
              <a:solidFill>
                <a:srgbClr val="036D7B"/>
              </a:solidFill>
            </a:endParaRPr>
          </a:p>
        </p:txBody>
      </p:sp>
      <p:sp>
        <p:nvSpPr>
          <p:cNvPr id="281603" name="Text Box 3"/>
          <p:cNvSpPr txBox="1">
            <a:spLocks noChangeArrowheads="1"/>
          </p:cNvSpPr>
          <p:nvPr/>
        </p:nvSpPr>
        <p:spPr bwMode="auto">
          <a:xfrm>
            <a:off x="431800" y="1223963"/>
            <a:ext cx="8189913"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en-US" altLang="zh-CN" sz="2000" b="1">
                <a:solidFill>
                  <a:schemeClr val="tx1"/>
                </a:solidFill>
                <a:latin typeface="幼圆" panose="02010509060101010101" pitchFamily="49" charset="-122"/>
                <a:ea typeface="幼圆" panose="02010509060101010101" pitchFamily="49" charset="-122"/>
              </a:rPr>
              <a:t>【</a:t>
            </a:r>
            <a:r>
              <a:rPr lang="zh-CN" altLang="en-US" sz="2000" b="1">
                <a:solidFill>
                  <a:schemeClr val="tx1"/>
                </a:solidFill>
                <a:latin typeface="幼圆" panose="02010509060101010101" pitchFamily="49" charset="-122"/>
                <a:ea typeface="幼圆" panose="02010509060101010101" pitchFamily="49" charset="-122"/>
              </a:rPr>
              <a:t>例题</a:t>
            </a:r>
            <a:r>
              <a:rPr lang="en-US" altLang="zh-CN" sz="2000" b="1">
                <a:solidFill>
                  <a:schemeClr val="tx1"/>
                </a:solidFill>
                <a:latin typeface="幼圆" panose="02010509060101010101" pitchFamily="49" charset="-122"/>
                <a:ea typeface="幼圆" panose="02010509060101010101" pitchFamily="49" charset="-122"/>
              </a:rPr>
              <a:t>5-5】</a:t>
            </a:r>
            <a:r>
              <a:rPr lang="zh-CN" altLang="en-US" sz="2000" b="1">
                <a:solidFill>
                  <a:schemeClr val="tx1"/>
                </a:solidFill>
                <a:latin typeface="幼圆" panose="02010509060101010101" pitchFamily="49" charset="-122"/>
                <a:ea typeface="幼圆" panose="02010509060101010101" pitchFamily="49" charset="-122"/>
              </a:rPr>
              <a:t>某工业公司可用分期付款方式购买一台标价 </a:t>
            </a:r>
            <a:r>
              <a:rPr lang="en-US" altLang="zh-CN" sz="2000" b="1">
                <a:solidFill>
                  <a:schemeClr val="tx1"/>
                </a:solidFill>
                <a:latin typeface="幼圆" panose="02010509060101010101" pitchFamily="49" charset="-122"/>
                <a:ea typeface="幼圆" panose="02010509060101010101" pitchFamily="49" charset="-122"/>
              </a:rPr>
              <a:t>22 000</a:t>
            </a:r>
            <a:r>
              <a:rPr lang="zh-CN" altLang="en-US" sz="2000" b="1">
                <a:solidFill>
                  <a:schemeClr val="tx1"/>
                </a:solidFill>
                <a:latin typeface="幼圆" panose="02010509060101010101" pitchFamily="49" charset="-122"/>
                <a:ea typeface="幼圆" panose="02010509060101010101" pitchFamily="49" charset="-122"/>
              </a:rPr>
              <a:t>元的专用机器，定金为</a:t>
            </a:r>
            <a:r>
              <a:rPr lang="en-US" altLang="zh-CN" sz="2000" b="1">
                <a:solidFill>
                  <a:schemeClr val="tx1"/>
                </a:solidFill>
                <a:latin typeface="幼圆" panose="02010509060101010101" pitchFamily="49" charset="-122"/>
                <a:ea typeface="幼圆" panose="02010509060101010101" pitchFamily="49" charset="-122"/>
              </a:rPr>
              <a:t>2500</a:t>
            </a:r>
            <a:r>
              <a:rPr lang="zh-CN" altLang="en-US" sz="2000" b="1">
                <a:solidFill>
                  <a:schemeClr val="tx1"/>
                </a:solidFill>
                <a:latin typeface="幼圆" panose="02010509060101010101" pitchFamily="49" charset="-122"/>
                <a:ea typeface="幼圆" panose="02010509060101010101" pitchFamily="49" charset="-122"/>
              </a:rPr>
              <a:t>元，余额在以后五年末均匀分期支付，并加上余额</a:t>
            </a:r>
            <a:r>
              <a:rPr lang="en-US" altLang="zh-CN" sz="2000" b="1">
                <a:solidFill>
                  <a:schemeClr val="tx1"/>
                </a:solidFill>
                <a:latin typeface="幼圆" panose="02010509060101010101" pitchFamily="49" charset="-122"/>
                <a:ea typeface="幼圆" panose="02010509060101010101" pitchFamily="49" charset="-122"/>
              </a:rPr>
              <a:t>8</a:t>
            </a:r>
            <a:r>
              <a:rPr lang="zh-CN" altLang="en-US" sz="2000" b="1">
                <a:solidFill>
                  <a:schemeClr val="tx1"/>
                </a:solidFill>
                <a:latin typeface="幼圆" panose="02010509060101010101" pitchFamily="49" charset="-122"/>
                <a:ea typeface="幼圆" panose="02010509060101010101" pitchFamily="49" charset="-122"/>
              </a:rPr>
              <a:t>％的利息。当然，该公司也可用一次性支付现金</a:t>
            </a:r>
            <a:r>
              <a:rPr lang="en-US" altLang="zh-CN" sz="2000" b="1">
                <a:solidFill>
                  <a:schemeClr val="tx1"/>
                </a:solidFill>
                <a:latin typeface="幼圆" panose="02010509060101010101" pitchFamily="49" charset="-122"/>
                <a:ea typeface="幼圆" panose="02010509060101010101" pitchFamily="49" charset="-122"/>
              </a:rPr>
              <a:t>19000</a:t>
            </a:r>
            <a:r>
              <a:rPr lang="zh-CN" altLang="en-US" sz="2000" b="1">
                <a:solidFill>
                  <a:schemeClr val="tx1"/>
                </a:solidFill>
                <a:latin typeface="幼圆" panose="02010509060101010101" pitchFamily="49" charset="-122"/>
                <a:ea typeface="幼圆" panose="02010509060101010101" pitchFamily="49" charset="-122"/>
              </a:rPr>
              <a:t>元来购买这台机器。如果这家公司的基准收益率为</a:t>
            </a:r>
            <a:r>
              <a:rPr lang="en-US" altLang="zh-CN" sz="2000" b="1">
                <a:solidFill>
                  <a:schemeClr val="tx1"/>
                </a:solidFill>
                <a:latin typeface="幼圆" panose="02010509060101010101" pitchFamily="49" charset="-122"/>
                <a:ea typeface="幼圆" panose="02010509060101010101" pitchFamily="49" charset="-122"/>
              </a:rPr>
              <a:t>10</a:t>
            </a:r>
            <a:r>
              <a:rPr lang="zh-CN" altLang="en-US" sz="2000" b="1">
                <a:solidFill>
                  <a:schemeClr val="tx1"/>
                </a:solidFill>
                <a:latin typeface="幼圆" panose="02010509060101010101" pitchFamily="49" charset="-122"/>
                <a:ea typeface="幼圆" panose="02010509060101010101" pitchFamily="49" charset="-122"/>
              </a:rPr>
              <a:t>％，试问应该选择哪种付款方式？</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281604" name="Line 4"/>
          <p:cNvSpPr>
            <a:spLocks noChangeShapeType="1"/>
          </p:cNvSpPr>
          <p:nvPr/>
        </p:nvSpPr>
        <p:spPr bwMode="auto">
          <a:xfrm>
            <a:off x="1403350" y="2870200"/>
            <a:ext cx="6553200" cy="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05" name="Line 5"/>
          <p:cNvSpPr>
            <a:spLocks noChangeShapeType="1"/>
          </p:cNvSpPr>
          <p:nvPr/>
        </p:nvSpPr>
        <p:spPr bwMode="auto">
          <a:xfrm>
            <a:off x="1403350" y="2870200"/>
            <a:ext cx="0" cy="719138"/>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06" name="Rectangle 6"/>
          <p:cNvSpPr>
            <a:spLocks noChangeArrowheads="1"/>
          </p:cNvSpPr>
          <p:nvPr/>
        </p:nvSpPr>
        <p:spPr bwMode="auto">
          <a:xfrm>
            <a:off x="971550" y="3473450"/>
            <a:ext cx="7191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en-US" altLang="zh-CN" sz="1800" b="1">
                <a:solidFill>
                  <a:schemeClr val="tx1"/>
                </a:solidFill>
                <a:ea typeface="宋体" panose="02010600030101010101" pitchFamily="2" charset="-122"/>
              </a:rPr>
              <a:t>2500</a:t>
            </a:r>
            <a:endParaRPr kumimoji="0" lang="en-US" altLang="zh-CN" sz="1800" b="1">
              <a:solidFill>
                <a:schemeClr val="tx1"/>
              </a:solidFill>
              <a:ea typeface="宋体" panose="02010600030101010101" pitchFamily="2" charset="-122"/>
            </a:endParaRPr>
          </a:p>
        </p:txBody>
      </p:sp>
      <p:sp>
        <p:nvSpPr>
          <p:cNvPr id="281607" name="Rectangle 7"/>
          <p:cNvSpPr>
            <a:spLocks noChangeArrowheads="1"/>
          </p:cNvSpPr>
          <p:nvPr/>
        </p:nvSpPr>
        <p:spPr bwMode="auto">
          <a:xfrm>
            <a:off x="1062038" y="2528888"/>
            <a:ext cx="71913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en-US" altLang="zh-CN" sz="1800" b="1">
                <a:solidFill>
                  <a:schemeClr val="tx1"/>
                </a:solidFill>
                <a:ea typeface="宋体" panose="02010600030101010101" pitchFamily="2" charset="-122"/>
              </a:rPr>
              <a:t>0</a:t>
            </a:r>
            <a:endParaRPr kumimoji="0" lang="en-US" altLang="zh-CN" sz="1800" b="1">
              <a:solidFill>
                <a:schemeClr val="tx1"/>
              </a:solidFill>
              <a:ea typeface="宋体" panose="02010600030101010101" pitchFamily="2" charset="-122"/>
            </a:endParaRPr>
          </a:p>
        </p:txBody>
      </p:sp>
      <p:sp>
        <p:nvSpPr>
          <p:cNvPr id="281608" name="Rectangle 8"/>
          <p:cNvSpPr>
            <a:spLocks noChangeArrowheads="1"/>
          </p:cNvSpPr>
          <p:nvPr/>
        </p:nvSpPr>
        <p:spPr bwMode="auto">
          <a:xfrm>
            <a:off x="3132138" y="2528888"/>
            <a:ext cx="71913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en-US" altLang="zh-CN" sz="1800" b="1">
                <a:solidFill>
                  <a:schemeClr val="tx1"/>
                </a:solidFill>
                <a:ea typeface="宋体" panose="02010600030101010101" pitchFamily="2" charset="-122"/>
              </a:rPr>
              <a:t>2</a:t>
            </a:r>
            <a:endParaRPr kumimoji="0" lang="en-US" altLang="zh-CN" sz="1800" b="1">
              <a:solidFill>
                <a:schemeClr val="tx1"/>
              </a:solidFill>
              <a:ea typeface="宋体" panose="02010600030101010101" pitchFamily="2" charset="-122"/>
            </a:endParaRPr>
          </a:p>
        </p:txBody>
      </p:sp>
      <p:sp>
        <p:nvSpPr>
          <p:cNvPr id="281609" name="Rectangle 9"/>
          <p:cNvSpPr>
            <a:spLocks noChangeArrowheads="1"/>
          </p:cNvSpPr>
          <p:nvPr/>
        </p:nvSpPr>
        <p:spPr bwMode="auto">
          <a:xfrm>
            <a:off x="4211638" y="2528888"/>
            <a:ext cx="71913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en-US" altLang="zh-CN" sz="1800" b="1">
                <a:solidFill>
                  <a:schemeClr val="tx1"/>
                </a:solidFill>
                <a:ea typeface="宋体" panose="02010600030101010101" pitchFamily="2" charset="-122"/>
              </a:rPr>
              <a:t>3</a:t>
            </a:r>
            <a:endParaRPr kumimoji="0" lang="en-US" altLang="zh-CN" sz="1800" b="1">
              <a:solidFill>
                <a:schemeClr val="tx1"/>
              </a:solidFill>
              <a:ea typeface="宋体" panose="02010600030101010101" pitchFamily="2" charset="-122"/>
            </a:endParaRPr>
          </a:p>
        </p:txBody>
      </p:sp>
      <p:sp>
        <p:nvSpPr>
          <p:cNvPr id="281610" name="Rectangle 10"/>
          <p:cNvSpPr>
            <a:spLocks noChangeArrowheads="1"/>
          </p:cNvSpPr>
          <p:nvPr/>
        </p:nvSpPr>
        <p:spPr bwMode="auto">
          <a:xfrm>
            <a:off x="2051050" y="2501900"/>
            <a:ext cx="7191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en-US" altLang="zh-CN" sz="1800" b="1">
                <a:solidFill>
                  <a:schemeClr val="tx1"/>
                </a:solidFill>
                <a:ea typeface="宋体" panose="02010600030101010101" pitchFamily="2" charset="-122"/>
              </a:rPr>
              <a:t>1</a:t>
            </a:r>
            <a:endParaRPr kumimoji="0" lang="en-US" altLang="zh-CN" sz="1800" b="1">
              <a:solidFill>
                <a:schemeClr val="tx1"/>
              </a:solidFill>
              <a:ea typeface="宋体" panose="02010600030101010101" pitchFamily="2" charset="-122"/>
            </a:endParaRPr>
          </a:p>
        </p:txBody>
      </p:sp>
      <p:sp>
        <p:nvSpPr>
          <p:cNvPr id="281611" name="Rectangle 11"/>
          <p:cNvSpPr>
            <a:spLocks noChangeArrowheads="1"/>
          </p:cNvSpPr>
          <p:nvPr/>
        </p:nvSpPr>
        <p:spPr bwMode="auto">
          <a:xfrm>
            <a:off x="5292725" y="2528888"/>
            <a:ext cx="7191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en-US" altLang="zh-CN" sz="1800" b="1">
                <a:solidFill>
                  <a:schemeClr val="tx1"/>
                </a:solidFill>
                <a:ea typeface="宋体" panose="02010600030101010101" pitchFamily="2" charset="-122"/>
              </a:rPr>
              <a:t>4</a:t>
            </a:r>
            <a:endParaRPr kumimoji="0" lang="en-US" altLang="zh-CN" sz="1800" b="1">
              <a:solidFill>
                <a:schemeClr val="tx1"/>
              </a:solidFill>
              <a:ea typeface="宋体" panose="02010600030101010101" pitchFamily="2" charset="-122"/>
            </a:endParaRPr>
          </a:p>
        </p:txBody>
      </p:sp>
      <p:sp>
        <p:nvSpPr>
          <p:cNvPr id="281612" name="Rectangle 12"/>
          <p:cNvSpPr>
            <a:spLocks noChangeArrowheads="1"/>
          </p:cNvSpPr>
          <p:nvPr/>
        </p:nvSpPr>
        <p:spPr bwMode="auto">
          <a:xfrm>
            <a:off x="6372225" y="2528888"/>
            <a:ext cx="7191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en-US" altLang="zh-CN" sz="1800" b="1">
                <a:solidFill>
                  <a:schemeClr val="tx1"/>
                </a:solidFill>
                <a:ea typeface="宋体" panose="02010600030101010101" pitchFamily="2" charset="-122"/>
              </a:rPr>
              <a:t>5</a:t>
            </a:r>
            <a:endParaRPr kumimoji="0" lang="en-US" altLang="zh-CN" sz="1800" b="1">
              <a:solidFill>
                <a:schemeClr val="tx1"/>
              </a:solidFill>
              <a:ea typeface="宋体" panose="02010600030101010101" pitchFamily="2" charset="-122"/>
            </a:endParaRPr>
          </a:p>
        </p:txBody>
      </p:sp>
      <p:sp>
        <p:nvSpPr>
          <p:cNvPr id="281613" name="Line 13"/>
          <p:cNvSpPr>
            <a:spLocks noChangeShapeType="1"/>
          </p:cNvSpPr>
          <p:nvPr/>
        </p:nvSpPr>
        <p:spPr bwMode="auto">
          <a:xfrm>
            <a:off x="6732588" y="3249613"/>
            <a:ext cx="0" cy="360362"/>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14" name="Line 14"/>
          <p:cNvSpPr>
            <a:spLocks noChangeShapeType="1"/>
          </p:cNvSpPr>
          <p:nvPr/>
        </p:nvSpPr>
        <p:spPr bwMode="auto">
          <a:xfrm>
            <a:off x="3492500" y="2870200"/>
            <a:ext cx="0" cy="5397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15" name="Line 15"/>
          <p:cNvSpPr>
            <a:spLocks noChangeShapeType="1"/>
          </p:cNvSpPr>
          <p:nvPr/>
        </p:nvSpPr>
        <p:spPr bwMode="auto">
          <a:xfrm>
            <a:off x="2411413" y="2870200"/>
            <a:ext cx="0" cy="5397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16" name="Line 16"/>
          <p:cNvSpPr>
            <a:spLocks noChangeShapeType="1"/>
          </p:cNvSpPr>
          <p:nvPr/>
        </p:nvSpPr>
        <p:spPr bwMode="auto">
          <a:xfrm>
            <a:off x="4572000" y="2870200"/>
            <a:ext cx="0" cy="5397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17" name="Line 17"/>
          <p:cNvSpPr>
            <a:spLocks noChangeShapeType="1"/>
          </p:cNvSpPr>
          <p:nvPr/>
        </p:nvSpPr>
        <p:spPr bwMode="auto">
          <a:xfrm>
            <a:off x="5651500" y="2870200"/>
            <a:ext cx="0" cy="5397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18" name="Line 18"/>
          <p:cNvSpPr>
            <a:spLocks noChangeShapeType="1"/>
          </p:cNvSpPr>
          <p:nvPr/>
        </p:nvSpPr>
        <p:spPr bwMode="auto">
          <a:xfrm>
            <a:off x="6732588" y="2870200"/>
            <a:ext cx="0" cy="53975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19" name="Line 19"/>
          <p:cNvSpPr>
            <a:spLocks noChangeShapeType="1"/>
          </p:cNvSpPr>
          <p:nvPr/>
        </p:nvSpPr>
        <p:spPr bwMode="auto">
          <a:xfrm>
            <a:off x="2411413" y="3249613"/>
            <a:ext cx="0" cy="360362"/>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20" name="Line 20"/>
          <p:cNvSpPr>
            <a:spLocks noChangeShapeType="1"/>
          </p:cNvSpPr>
          <p:nvPr/>
        </p:nvSpPr>
        <p:spPr bwMode="auto">
          <a:xfrm>
            <a:off x="3492500" y="3249613"/>
            <a:ext cx="0" cy="360362"/>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21" name="Line 21"/>
          <p:cNvSpPr>
            <a:spLocks noChangeShapeType="1"/>
          </p:cNvSpPr>
          <p:nvPr/>
        </p:nvSpPr>
        <p:spPr bwMode="auto">
          <a:xfrm>
            <a:off x="4572000" y="3249613"/>
            <a:ext cx="0" cy="360362"/>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22" name="Line 22"/>
          <p:cNvSpPr>
            <a:spLocks noChangeShapeType="1"/>
          </p:cNvSpPr>
          <p:nvPr/>
        </p:nvSpPr>
        <p:spPr bwMode="auto">
          <a:xfrm>
            <a:off x="5651500" y="3249613"/>
            <a:ext cx="0" cy="360362"/>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23" name="Rectangle 23"/>
          <p:cNvSpPr>
            <a:spLocks noChangeArrowheads="1"/>
          </p:cNvSpPr>
          <p:nvPr/>
        </p:nvSpPr>
        <p:spPr bwMode="auto">
          <a:xfrm>
            <a:off x="2366963" y="2952750"/>
            <a:ext cx="71913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en-US" altLang="zh-CN" sz="1800" b="1">
                <a:solidFill>
                  <a:schemeClr val="tx1"/>
                </a:solidFill>
                <a:ea typeface="宋体" panose="02010600030101010101" pitchFamily="2" charset="-122"/>
              </a:rPr>
              <a:t>3900</a:t>
            </a:r>
            <a:endParaRPr kumimoji="0" lang="en-US" altLang="zh-CN" sz="1800" b="1">
              <a:solidFill>
                <a:schemeClr val="tx1"/>
              </a:solidFill>
              <a:ea typeface="宋体" panose="02010600030101010101" pitchFamily="2" charset="-122"/>
            </a:endParaRPr>
          </a:p>
        </p:txBody>
      </p:sp>
      <p:sp>
        <p:nvSpPr>
          <p:cNvPr id="281624" name="Rectangle 24"/>
          <p:cNvSpPr>
            <a:spLocks noChangeArrowheads="1"/>
          </p:cNvSpPr>
          <p:nvPr/>
        </p:nvSpPr>
        <p:spPr bwMode="auto">
          <a:xfrm>
            <a:off x="2051050" y="3762375"/>
            <a:ext cx="7191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en-US" altLang="zh-CN" sz="1800" b="1">
                <a:solidFill>
                  <a:schemeClr val="tx1"/>
                </a:solidFill>
                <a:ea typeface="宋体" panose="02010600030101010101" pitchFamily="2" charset="-122"/>
              </a:rPr>
              <a:t>15600</a:t>
            </a:r>
            <a:endParaRPr kumimoji="0" lang="en-US" altLang="zh-CN" sz="1800" b="1">
              <a:solidFill>
                <a:schemeClr val="tx1"/>
              </a:solidFill>
              <a:ea typeface="宋体" panose="02010600030101010101" pitchFamily="2" charset="-122"/>
            </a:endParaRPr>
          </a:p>
        </p:txBody>
      </p:sp>
      <p:sp>
        <p:nvSpPr>
          <p:cNvPr id="281625" name="Rectangle 25"/>
          <p:cNvSpPr>
            <a:spLocks noChangeArrowheads="1"/>
          </p:cNvSpPr>
          <p:nvPr/>
        </p:nvSpPr>
        <p:spPr bwMode="auto">
          <a:xfrm>
            <a:off x="539750" y="3762375"/>
            <a:ext cx="14398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zh-CN" altLang="en-US" sz="1800" b="1">
                <a:solidFill>
                  <a:schemeClr val="tx1"/>
                </a:solidFill>
                <a:ea typeface="宋体" panose="02010600030101010101" pitchFamily="2" charset="-122"/>
              </a:rPr>
              <a:t>余额</a:t>
            </a:r>
            <a:r>
              <a:rPr kumimoji="0" lang="en-US" altLang="zh-CN" sz="1800" b="1">
                <a:solidFill>
                  <a:schemeClr val="tx1"/>
                </a:solidFill>
                <a:ea typeface="宋体" panose="02010600030101010101" pitchFamily="2" charset="-122"/>
              </a:rPr>
              <a:t>19500</a:t>
            </a:r>
            <a:endParaRPr kumimoji="0" lang="en-US" altLang="zh-CN" sz="1800" b="1">
              <a:solidFill>
                <a:schemeClr val="tx1"/>
              </a:solidFill>
              <a:ea typeface="宋体" panose="02010600030101010101" pitchFamily="2" charset="-122"/>
            </a:endParaRPr>
          </a:p>
        </p:txBody>
      </p:sp>
      <p:sp>
        <p:nvSpPr>
          <p:cNvPr id="281626" name="Rectangle 26"/>
          <p:cNvSpPr>
            <a:spLocks noChangeArrowheads="1"/>
          </p:cNvSpPr>
          <p:nvPr/>
        </p:nvSpPr>
        <p:spPr bwMode="auto">
          <a:xfrm>
            <a:off x="3446463" y="2979738"/>
            <a:ext cx="71913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en-US" altLang="zh-CN" sz="1800" b="1">
                <a:solidFill>
                  <a:schemeClr val="tx1"/>
                </a:solidFill>
                <a:ea typeface="宋体" panose="02010600030101010101" pitchFamily="2" charset="-122"/>
              </a:rPr>
              <a:t>3900</a:t>
            </a:r>
            <a:endParaRPr kumimoji="0" lang="en-US" altLang="zh-CN" sz="1800" b="1">
              <a:solidFill>
                <a:schemeClr val="tx1"/>
              </a:solidFill>
              <a:ea typeface="宋体" panose="02010600030101010101" pitchFamily="2" charset="-122"/>
            </a:endParaRPr>
          </a:p>
        </p:txBody>
      </p:sp>
      <p:sp>
        <p:nvSpPr>
          <p:cNvPr id="281627" name="Rectangle 27"/>
          <p:cNvSpPr>
            <a:spLocks noChangeArrowheads="1"/>
          </p:cNvSpPr>
          <p:nvPr/>
        </p:nvSpPr>
        <p:spPr bwMode="auto">
          <a:xfrm>
            <a:off x="4527550" y="2952750"/>
            <a:ext cx="7191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en-US" altLang="zh-CN" sz="1800" b="1">
                <a:solidFill>
                  <a:schemeClr val="tx1"/>
                </a:solidFill>
                <a:ea typeface="宋体" panose="02010600030101010101" pitchFamily="2" charset="-122"/>
              </a:rPr>
              <a:t>3900</a:t>
            </a:r>
            <a:endParaRPr kumimoji="0" lang="en-US" altLang="zh-CN" sz="1800" b="1">
              <a:solidFill>
                <a:schemeClr val="tx1"/>
              </a:solidFill>
              <a:ea typeface="宋体" panose="02010600030101010101" pitchFamily="2" charset="-122"/>
            </a:endParaRPr>
          </a:p>
        </p:txBody>
      </p:sp>
      <p:sp>
        <p:nvSpPr>
          <p:cNvPr id="281628" name="Rectangle 28"/>
          <p:cNvSpPr>
            <a:spLocks noChangeArrowheads="1"/>
          </p:cNvSpPr>
          <p:nvPr/>
        </p:nvSpPr>
        <p:spPr bwMode="auto">
          <a:xfrm>
            <a:off x="5608638" y="2933700"/>
            <a:ext cx="71913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en-US" altLang="zh-CN" sz="1800" b="1">
                <a:solidFill>
                  <a:schemeClr val="tx1"/>
                </a:solidFill>
                <a:ea typeface="宋体" panose="02010600030101010101" pitchFamily="2" charset="-122"/>
              </a:rPr>
              <a:t>3900</a:t>
            </a:r>
            <a:endParaRPr kumimoji="0" lang="en-US" altLang="zh-CN" sz="1800" b="1">
              <a:solidFill>
                <a:schemeClr val="tx1"/>
              </a:solidFill>
              <a:ea typeface="宋体" panose="02010600030101010101" pitchFamily="2" charset="-122"/>
            </a:endParaRPr>
          </a:p>
        </p:txBody>
      </p:sp>
      <p:sp>
        <p:nvSpPr>
          <p:cNvPr id="281629" name="Rectangle 29"/>
          <p:cNvSpPr>
            <a:spLocks noChangeArrowheads="1"/>
          </p:cNvSpPr>
          <p:nvPr/>
        </p:nvSpPr>
        <p:spPr bwMode="auto">
          <a:xfrm>
            <a:off x="6688138" y="2933700"/>
            <a:ext cx="71913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en-US" altLang="zh-CN" sz="1800" b="1">
                <a:solidFill>
                  <a:schemeClr val="tx1"/>
                </a:solidFill>
                <a:ea typeface="宋体" panose="02010600030101010101" pitchFamily="2" charset="-122"/>
              </a:rPr>
              <a:t>3900</a:t>
            </a:r>
            <a:endParaRPr kumimoji="0" lang="en-US" altLang="zh-CN" sz="1800" b="1">
              <a:solidFill>
                <a:schemeClr val="tx1"/>
              </a:solidFill>
              <a:ea typeface="宋体" panose="02010600030101010101" pitchFamily="2" charset="-122"/>
            </a:endParaRPr>
          </a:p>
        </p:txBody>
      </p:sp>
      <p:sp>
        <p:nvSpPr>
          <p:cNvPr id="281630" name="Rectangle 30"/>
          <p:cNvSpPr>
            <a:spLocks noChangeArrowheads="1"/>
          </p:cNvSpPr>
          <p:nvPr/>
        </p:nvSpPr>
        <p:spPr bwMode="auto">
          <a:xfrm>
            <a:off x="2366963" y="3294063"/>
            <a:ext cx="71913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en-US" altLang="zh-CN" sz="1800" b="1">
                <a:solidFill>
                  <a:srgbClr val="FF0000"/>
                </a:solidFill>
                <a:ea typeface="宋体" panose="02010600030101010101" pitchFamily="2" charset="-122"/>
              </a:rPr>
              <a:t>1560</a:t>
            </a:r>
            <a:endParaRPr kumimoji="0" lang="en-US" altLang="zh-CN" sz="1800" b="1">
              <a:solidFill>
                <a:srgbClr val="FF0000"/>
              </a:solidFill>
              <a:ea typeface="宋体" panose="02010600030101010101" pitchFamily="2" charset="-122"/>
            </a:endParaRPr>
          </a:p>
        </p:txBody>
      </p:sp>
      <p:sp>
        <p:nvSpPr>
          <p:cNvPr id="281631" name="Rectangle 31"/>
          <p:cNvSpPr>
            <a:spLocks noChangeArrowheads="1"/>
          </p:cNvSpPr>
          <p:nvPr/>
        </p:nvSpPr>
        <p:spPr bwMode="auto">
          <a:xfrm>
            <a:off x="3492500" y="3294063"/>
            <a:ext cx="7191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en-US" altLang="zh-CN" sz="1800" b="1">
                <a:solidFill>
                  <a:srgbClr val="FF0000"/>
                </a:solidFill>
                <a:ea typeface="宋体" panose="02010600030101010101" pitchFamily="2" charset="-122"/>
              </a:rPr>
              <a:t>1284</a:t>
            </a:r>
            <a:endParaRPr kumimoji="0" lang="en-US" altLang="zh-CN" sz="1800" b="1">
              <a:solidFill>
                <a:srgbClr val="FF0000"/>
              </a:solidFill>
              <a:ea typeface="宋体" panose="02010600030101010101" pitchFamily="2" charset="-122"/>
            </a:endParaRPr>
          </a:p>
        </p:txBody>
      </p:sp>
      <p:sp>
        <p:nvSpPr>
          <p:cNvPr id="281632" name="Rectangle 32"/>
          <p:cNvSpPr>
            <a:spLocks noChangeArrowheads="1"/>
          </p:cNvSpPr>
          <p:nvPr/>
        </p:nvSpPr>
        <p:spPr bwMode="auto">
          <a:xfrm>
            <a:off x="4481513" y="3249613"/>
            <a:ext cx="71913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en-US" altLang="zh-CN" sz="1800" b="1">
                <a:solidFill>
                  <a:srgbClr val="FF0000"/>
                </a:solidFill>
                <a:ea typeface="宋体" panose="02010600030101010101" pitchFamily="2" charset="-122"/>
              </a:rPr>
              <a:t>936</a:t>
            </a:r>
            <a:endParaRPr kumimoji="0" lang="en-US" altLang="zh-CN" sz="1800" b="1">
              <a:solidFill>
                <a:srgbClr val="FF0000"/>
              </a:solidFill>
              <a:ea typeface="宋体" panose="02010600030101010101" pitchFamily="2" charset="-122"/>
            </a:endParaRPr>
          </a:p>
        </p:txBody>
      </p:sp>
      <p:sp>
        <p:nvSpPr>
          <p:cNvPr id="281633" name="Rectangle 33"/>
          <p:cNvSpPr>
            <a:spLocks noChangeArrowheads="1"/>
          </p:cNvSpPr>
          <p:nvPr/>
        </p:nvSpPr>
        <p:spPr bwMode="auto">
          <a:xfrm>
            <a:off x="5562600" y="3203575"/>
            <a:ext cx="792163"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en-US" altLang="zh-CN" sz="1800" b="1">
                <a:solidFill>
                  <a:srgbClr val="FF0000"/>
                </a:solidFill>
                <a:ea typeface="宋体" panose="02010600030101010101" pitchFamily="2" charset="-122"/>
              </a:rPr>
              <a:t>624</a:t>
            </a:r>
            <a:endParaRPr kumimoji="0" lang="en-US" altLang="zh-CN" sz="1800" b="1">
              <a:solidFill>
                <a:srgbClr val="FF0000"/>
              </a:solidFill>
              <a:ea typeface="宋体" panose="02010600030101010101" pitchFamily="2" charset="-122"/>
            </a:endParaRPr>
          </a:p>
        </p:txBody>
      </p:sp>
      <p:sp>
        <p:nvSpPr>
          <p:cNvPr id="281634" name="Rectangle 34"/>
          <p:cNvSpPr>
            <a:spLocks noChangeArrowheads="1"/>
          </p:cNvSpPr>
          <p:nvPr/>
        </p:nvSpPr>
        <p:spPr bwMode="auto">
          <a:xfrm>
            <a:off x="6686550" y="3249613"/>
            <a:ext cx="7191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en-US" altLang="zh-CN" sz="1800" b="1">
                <a:solidFill>
                  <a:srgbClr val="FF0000"/>
                </a:solidFill>
                <a:ea typeface="宋体" panose="02010600030101010101" pitchFamily="2" charset="-122"/>
              </a:rPr>
              <a:t>312</a:t>
            </a:r>
            <a:endParaRPr kumimoji="0" lang="en-US" altLang="zh-CN" sz="1800" b="1">
              <a:solidFill>
                <a:srgbClr val="FF0000"/>
              </a:solidFill>
              <a:ea typeface="宋体" panose="02010600030101010101" pitchFamily="2" charset="-122"/>
            </a:endParaRPr>
          </a:p>
        </p:txBody>
      </p:sp>
      <p:sp>
        <p:nvSpPr>
          <p:cNvPr id="281635" name="Rectangle 35"/>
          <p:cNvSpPr>
            <a:spLocks noChangeArrowheads="1"/>
          </p:cNvSpPr>
          <p:nvPr/>
        </p:nvSpPr>
        <p:spPr bwMode="auto">
          <a:xfrm>
            <a:off x="4257675" y="3762375"/>
            <a:ext cx="7191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en-US" altLang="zh-CN" sz="1800" b="1">
                <a:solidFill>
                  <a:schemeClr val="tx1"/>
                </a:solidFill>
                <a:ea typeface="宋体" panose="02010600030101010101" pitchFamily="2" charset="-122"/>
              </a:rPr>
              <a:t>7800</a:t>
            </a:r>
            <a:endParaRPr kumimoji="0" lang="en-US" altLang="zh-CN" sz="1800" b="1">
              <a:solidFill>
                <a:schemeClr val="tx1"/>
              </a:solidFill>
              <a:ea typeface="宋体" panose="02010600030101010101" pitchFamily="2" charset="-122"/>
            </a:endParaRPr>
          </a:p>
        </p:txBody>
      </p:sp>
      <p:sp>
        <p:nvSpPr>
          <p:cNvPr id="281636" name="Rectangle 36"/>
          <p:cNvSpPr>
            <a:spLocks noChangeArrowheads="1"/>
          </p:cNvSpPr>
          <p:nvPr/>
        </p:nvSpPr>
        <p:spPr bwMode="auto">
          <a:xfrm>
            <a:off x="5292725" y="3762375"/>
            <a:ext cx="7191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en-US" altLang="zh-CN" sz="1800" b="1">
                <a:solidFill>
                  <a:schemeClr val="tx1"/>
                </a:solidFill>
                <a:ea typeface="宋体" panose="02010600030101010101" pitchFamily="2" charset="-122"/>
              </a:rPr>
              <a:t>3900</a:t>
            </a:r>
            <a:endParaRPr kumimoji="0" lang="en-US" altLang="zh-CN" sz="1800" b="1">
              <a:solidFill>
                <a:schemeClr val="tx1"/>
              </a:solidFill>
              <a:ea typeface="宋体" panose="02010600030101010101" pitchFamily="2" charset="-122"/>
            </a:endParaRPr>
          </a:p>
        </p:txBody>
      </p:sp>
      <p:sp>
        <p:nvSpPr>
          <p:cNvPr id="281637" name="Rectangle 37"/>
          <p:cNvSpPr>
            <a:spLocks noChangeArrowheads="1"/>
          </p:cNvSpPr>
          <p:nvPr/>
        </p:nvSpPr>
        <p:spPr bwMode="auto">
          <a:xfrm>
            <a:off x="3176588" y="3762375"/>
            <a:ext cx="71913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en-US" altLang="zh-CN" sz="1800" b="1">
                <a:solidFill>
                  <a:schemeClr val="tx1"/>
                </a:solidFill>
                <a:ea typeface="宋体" panose="02010600030101010101" pitchFamily="2" charset="-122"/>
              </a:rPr>
              <a:t>11700</a:t>
            </a:r>
            <a:endParaRPr kumimoji="0" lang="en-US" altLang="zh-CN" sz="1800" b="1">
              <a:solidFill>
                <a:schemeClr val="tx1"/>
              </a:solidFill>
              <a:ea typeface="宋体" panose="02010600030101010101" pitchFamily="2" charset="-122"/>
            </a:endParaRPr>
          </a:p>
        </p:txBody>
      </p:sp>
      <p:sp>
        <p:nvSpPr>
          <p:cNvPr id="281638" name="Line 38"/>
          <p:cNvSpPr>
            <a:spLocks noChangeShapeType="1"/>
          </p:cNvSpPr>
          <p:nvPr/>
        </p:nvSpPr>
        <p:spPr bwMode="auto">
          <a:xfrm>
            <a:off x="792163" y="3833813"/>
            <a:ext cx="7489825"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1639" name="Text Box 39"/>
          <p:cNvSpPr txBox="1">
            <a:spLocks noChangeArrowheads="1"/>
          </p:cNvSpPr>
          <p:nvPr/>
        </p:nvSpPr>
        <p:spPr bwMode="auto">
          <a:xfrm>
            <a:off x="431800" y="4194175"/>
            <a:ext cx="8461375" cy="155257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0"/>
              </a:spcBef>
              <a:buClrTx/>
              <a:buSzTx/>
              <a:buFontTx/>
              <a:buNone/>
            </a:pPr>
            <a:r>
              <a:rPr lang="en-US" altLang="zh-CN" sz="2000" b="1" dirty="0">
                <a:solidFill>
                  <a:srgbClr val="000000"/>
                </a:solidFill>
                <a:ea typeface="宋体" panose="02010600030101010101" pitchFamily="2" charset="-122"/>
              </a:rPr>
              <a:t>PC(10%) = 2500+5460(P/F,10%,1)+5148 (P/F,10%,2</a:t>
            </a:r>
            <a:r>
              <a:rPr lang="en-US" altLang="zh-CN" sz="2000" b="1" dirty="0">
                <a:solidFill>
                  <a:schemeClr val="tx1"/>
                </a:solidFill>
                <a:ea typeface="宋体" panose="02010600030101010101" pitchFamily="2" charset="-122"/>
              </a:rPr>
              <a:t>)</a:t>
            </a:r>
            <a:r>
              <a:rPr lang="en-US" altLang="zh-CN" sz="2000" b="1" dirty="0">
                <a:solidFill>
                  <a:srgbClr val="000000"/>
                </a:solidFill>
                <a:ea typeface="宋体" panose="02010600030101010101" pitchFamily="2" charset="-122"/>
              </a:rPr>
              <a:t>+4836(P/F,10%,3</a:t>
            </a:r>
            <a:r>
              <a:rPr lang="en-US" altLang="zh-CN" sz="2000" b="1" dirty="0">
                <a:solidFill>
                  <a:schemeClr val="tx1"/>
                </a:solidFill>
                <a:ea typeface="宋体" panose="02010600030101010101" pitchFamily="2" charset="-122"/>
              </a:rPr>
              <a:t>)</a:t>
            </a:r>
            <a:endParaRPr lang="en-US" altLang="zh-CN" sz="2000" b="1" dirty="0">
              <a:solidFill>
                <a:schemeClr val="tx1"/>
              </a:solidFill>
              <a:ea typeface="宋体" panose="02010600030101010101" pitchFamily="2" charset="-122"/>
            </a:endParaRPr>
          </a:p>
          <a:p>
            <a:pPr>
              <a:lnSpc>
                <a:spcPct val="120000"/>
              </a:lnSpc>
              <a:spcBef>
                <a:spcPct val="0"/>
              </a:spcBef>
              <a:buClrTx/>
              <a:buSzTx/>
              <a:buFontTx/>
              <a:buNone/>
            </a:pPr>
            <a:r>
              <a:rPr lang="en-US" altLang="zh-CN" sz="2000" b="1" dirty="0">
                <a:solidFill>
                  <a:schemeClr val="tx1"/>
                </a:solidFill>
                <a:ea typeface="宋体" panose="02010600030101010101" pitchFamily="2" charset="-122"/>
              </a:rPr>
              <a:t>                 </a:t>
            </a:r>
            <a:r>
              <a:rPr lang="en-US" altLang="zh-CN" sz="2000" b="1" dirty="0">
                <a:solidFill>
                  <a:srgbClr val="000000"/>
                </a:solidFill>
                <a:ea typeface="宋体" panose="02010600030101010101" pitchFamily="2" charset="-122"/>
              </a:rPr>
              <a:t>+4524(P/F,10%,4</a:t>
            </a:r>
            <a:r>
              <a:rPr lang="en-US" altLang="zh-CN" sz="2000" b="1" dirty="0">
                <a:solidFill>
                  <a:schemeClr val="tx1"/>
                </a:solidFill>
                <a:ea typeface="宋体" panose="02010600030101010101" pitchFamily="2" charset="-122"/>
              </a:rPr>
              <a:t> </a:t>
            </a:r>
            <a:r>
              <a:rPr lang="en-US" altLang="zh-CN" sz="2000" b="1" dirty="0">
                <a:solidFill>
                  <a:srgbClr val="000000"/>
                </a:solidFill>
                <a:ea typeface="宋体" panose="02010600030101010101" pitchFamily="2" charset="-122"/>
              </a:rPr>
              <a:t>)+4212( P/F,10%,5</a:t>
            </a:r>
            <a:r>
              <a:rPr lang="en-US" altLang="zh-CN" sz="2000" b="1" dirty="0">
                <a:solidFill>
                  <a:schemeClr val="tx1"/>
                </a:solidFill>
                <a:ea typeface="宋体" panose="02010600030101010101" pitchFamily="2" charset="-122"/>
              </a:rPr>
              <a:t> </a:t>
            </a:r>
            <a:r>
              <a:rPr lang="en-US" altLang="zh-CN" sz="2000" b="1" dirty="0">
                <a:solidFill>
                  <a:srgbClr val="000000"/>
                </a:solidFill>
                <a:ea typeface="宋体" panose="02010600030101010101" pitchFamily="2" charset="-122"/>
              </a:rPr>
              <a:t>)=21053</a:t>
            </a:r>
            <a:endParaRPr lang="en-US" altLang="zh-CN" sz="2000" b="1" dirty="0">
              <a:solidFill>
                <a:srgbClr val="000000"/>
              </a:solidFill>
              <a:ea typeface="宋体" panose="02010600030101010101" pitchFamily="2" charset="-122"/>
            </a:endParaRPr>
          </a:p>
          <a:p>
            <a:pPr>
              <a:lnSpc>
                <a:spcPct val="120000"/>
              </a:lnSpc>
              <a:spcBef>
                <a:spcPct val="0"/>
              </a:spcBef>
              <a:buClrTx/>
              <a:buSzTx/>
              <a:buFontTx/>
              <a:buNone/>
            </a:pPr>
            <a:r>
              <a:rPr lang="en-US" altLang="zh-CN" sz="2000" b="1" dirty="0">
                <a:solidFill>
                  <a:srgbClr val="000000"/>
                </a:solidFill>
                <a:ea typeface="宋体" panose="02010600030101010101" pitchFamily="2" charset="-122"/>
              </a:rPr>
              <a:t>PC(15%) = 19016                                      </a:t>
            </a:r>
            <a:endParaRPr lang="en-US" altLang="zh-CN" sz="2000" b="1" dirty="0">
              <a:solidFill>
                <a:srgbClr val="000000"/>
              </a:solidFill>
              <a:ea typeface="宋体" panose="02010600030101010101" pitchFamily="2" charset="-122"/>
            </a:endParaRPr>
          </a:p>
          <a:p>
            <a:pPr>
              <a:lnSpc>
                <a:spcPct val="120000"/>
              </a:lnSpc>
              <a:spcBef>
                <a:spcPct val="0"/>
              </a:spcBef>
              <a:buClrTx/>
              <a:buSzTx/>
              <a:buFontTx/>
              <a:buNone/>
            </a:pPr>
            <a:r>
              <a:rPr lang="en-US" altLang="zh-CN" sz="2000" b="1" dirty="0">
                <a:solidFill>
                  <a:srgbClr val="000000"/>
                </a:solidFill>
                <a:ea typeface="宋体" panose="02010600030101010101" pitchFamily="2" charset="-122"/>
              </a:rPr>
              <a:t>PC(20%) = 17298</a:t>
            </a:r>
            <a:endParaRPr lang="en-US" altLang="zh-CN" sz="2000" b="1" dirty="0">
              <a:solidFill>
                <a:srgbClr val="000000"/>
              </a:solidFill>
              <a:ea typeface="宋体" panose="02010600030101010101" pitchFamily="2" charset="-122"/>
            </a:endParaRPr>
          </a:p>
        </p:txBody>
      </p:sp>
      <p:sp>
        <p:nvSpPr>
          <p:cNvPr id="281640" name="Text Box 40"/>
          <p:cNvSpPr txBox="1">
            <a:spLocks noChangeArrowheads="1"/>
          </p:cNvSpPr>
          <p:nvPr/>
        </p:nvSpPr>
        <p:spPr bwMode="auto">
          <a:xfrm>
            <a:off x="457994" y="5769260"/>
            <a:ext cx="8047038"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r>
              <a:rPr lang="zh-CN" altLang="en-US" sz="2000" b="1" dirty="0">
                <a:solidFill>
                  <a:schemeClr val="tx1"/>
                </a:solidFill>
                <a:latin typeface="幼圆" panose="02010509060101010101" pitchFamily="49" charset="-122"/>
                <a:ea typeface="幼圆" panose="02010509060101010101" pitchFamily="49" charset="-122"/>
              </a:rPr>
              <a:t>基准收益率为</a:t>
            </a:r>
            <a:r>
              <a:rPr lang="en-US" altLang="zh-CN" sz="2000" b="1" dirty="0">
                <a:solidFill>
                  <a:schemeClr val="tx1"/>
                </a:solidFill>
                <a:latin typeface="幼圆" panose="02010509060101010101" pitchFamily="49" charset="-122"/>
                <a:ea typeface="幼圆" panose="02010509060101010101" pitchFamily="49" charset="-122"/>
              </a:rPr>
              <a:t>10%</a:t>
            </a:r>
            <a:r>
              <a:rPr lang="zh-CN" altLang="en-US" sz="2000" b="1" dirty="0">
                <a:solidFill>
                  <a:schemeClr val="tx1"/>
                </a:solidFill>
                <a:latin typeface="幼圆" panose="02010509060101010101" pitchFamily="49" charset="-122"/>
                <a:ea typeface="幼圆" panose="02010509060101010101" pitchFamily="49" charset="-122"/>
              </a:rPr>
              <a:t>、</a:t>
            </a:r>
            <a:r>
              <a:rPr lang="en-US" altLang="zh-CN" sz="2000" b="1" dirty="0">
                <a:solidFill>
                  <a:schemeClr val="tx1"/>
                </a:solidFill>
                <a:latin typeface="幼圆" panose="02010509060101010101" pitchFamily="49" charset="-122"/>
                <a:ea typeface="幼圆" panose="02010509060101010101" pitchFamily="49" charset="-122"/>
              </a:rPr>
              <a:t>15%</a:t>
            </a:r>
            <a:r>
              <a:rPr lang="zh-CN" altLang="en-US" sz="2000" b="1" dirty="0">
                <a:solidFill>
                  <a:schemeClr val="tx1"/>
                </a:solidFill>
                <a:latin typeface="幼圆" panose="02010509060101010101" pitchFamily="49" charset="-122"/>
                <a:ea typeface="幼圆" panose="02010509060101010101" pitchFamily="49" charset="-122"/>
              </a:rPr>
              <a:t>时，应选择一次性付款；如果为</a:t>
            </a:r>
            <a:r>
              <a:rPr lang="en-US" altLang="zh-CN" sz="2000" b="1" dirty="0">
                <a:solidFill>
                  <a:schemeClr val="tx1"/>
                </a:solidFill>
                <a:latin typeface="幼圆" panose="02010509060101010101" pitchFamily="49" charset="-122"/>
                <a:ea typeface="幼圆" panose="02010509060101010101" pitchFamily="49" charset="-122"/>
              </a:rPr>
              <a:t>20%</a:t>
            </a:r>
            <a:r>
              <a:rPr lang="zh-CN" altLang="en-US" sz="2000" b="1" dirty="0">
                <a:solidFill>
                  <a:schemeClr val="tx1"/>
                </a:solidFill>
                <a:latin typeface="幼圆" panose="02010509060101010101" pitchFamily="49" charset="-122"/>
                <a:ea typeface="幼圆" panose="02010509060101010101" pitchFamily="49" charset="-122"/>
              </a:rPr>
              <a:t>，则应选择分期付款。</a:t>
            </a:r>
            <a:endParaRPr lang="zh-CN" altLang="en-US" sz="2000" b="1" dirty="0">
              <a:solidFill>
                <a:schemeClr val="tx1"/>
              </a:solidFill>
              <a:latin typeface="幼圆" panose="02010509060101010101" pitchFamily="49" charset="-122"/>
              <a:ea typeface="幼圆" panose="02010509060101010101"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81603"/>
                                        </p:tgtEl>
                                        <p:attrNameLst>
                                          <p:attrName>style.visibility</p:attrName>
                                        </p:attrNameLst>
                                      </p:cBhvr>
                                      <p:to>
                                        <p:strVal val="visible"/>
                                      </p:to>
                                    </p:set>
                                    <p:animEffect transition="in" filter="wipe(up)">
                                      <p:cBhvr>
                                        <p:cTn id="7" dur="1000"/>
                                        <p:tgtEl>
                                          <p:spTgt spid="28160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81604"/>
                                        </p:tgtEl>
                                        <p:attrNameLst>
                                          <p:attrName>style.visibility</p:attrName>
                                        </p:attrNameLst>
                                      </p:cBhvr>
                                      <p:to>
                                        <p:strVal val="visible"/>
                                      </p:to>
                                    </p:set>
                                    <p:anim calcmode="lin" valueType="num">
                                      <p:cBhvr additive="base">
                                        <p:cTn id="12" dur="500" fill="hold"/>
                                        <p:tgtEl>
                                          <p:spTgt spid="281604"/>
                                        </p:tgtEl>
                                        <p:attrNameLst>
                                          <p:attrName>ppt_x</p:attrName>
                                        </p:attrNameLst>
                                      </p:cBhvr>
                                      <p:tavLst>
                                        <p:tav tm="0">
                                          <p:val>
                                            <p:strVal val="0-#ppt_w/2"/>
                                          </p:val>
                                        </p:tav>
                                        <p:tav tm="100000">
                                          <p:val>
                                            <p:strVal val="#ppt_x"/>
                                          </p:val>
                                        </p:tav>
                                      </p:tavLst>
                                    </p:anim>
                                    <p:anim calcmode="lin" valueType="num">
                                      <p:cBhvr additive="base">
                                        <p:cTn id="13" dur="500" fill="hold"/>
                                        <p:tgtEl>
                                          <p:spTgt spid="281604"/>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8" fill="hold" nodeType="afterEffect">
                                  <p:stCondLst>
                                    <p:cond delay="0"/>
                                  </p:stCondLst>
                                  <p:childTnLst>
                                    <p:set>
                                      <p:cBhvr>
                                        <p:cTn id="16" dur="1" fill="hold">
                                          <p:stCondLst>
                                            <p:cond delay="0"/>
                                          </p:stCondLst>
                                        </p:cTn>
                                        <p:tgtEl>
                                          <p:spTgt spid="281607"/>
                                        </p:tgtEl>
                                        <p:attrNameLst>
                                          <p:attrName>style.visibility</p:attrName>
                                        </p:attrNameLst>
                                      </p:cBhvr>
                                      <p:to>
                                        <p:strVal val="visible"/>
                                      </p:to>
                                    </p:set>
                                    <p:anim calcmode="lin" valueType="num">
                                      <p:cBhvr additive="base">
                                        <p:cTn id="17" dur="500" fill="hold"/>
                                        <p:tgtEl>
                                          <p:spTgt spid="281607"/>
                                        </p:tgtEl>
                                        <p:attrNameLst>
                                          <p:attrName>ppt_x</p:attrName>
                                        </p:attrNameLst>
                                      </p:cBhvr>
                                      <p:tavLst>
                                        <p:tav tm="0">
                                          <p:val>
                                            <p:strVal val="0-#ppt_w/2"/>
                                          </p:val>
                                        </p:tav>
                                        <p:tav tm="100000">
                                          <p:val>
                                            <p:strVal val="#ppt_x"/>
                                          </p:val>
                                        </p:tav>
                                      </p:tavLst>
                                    </p:anim>
                                    <p:anim calcmode="lin" valueType="num">
                                      <p:cBhvr additive="base">
                                        <p:cTn id="18" dur="500" fill="hold"/>
                                        <p:tgtEl>
                                          <p:spTgt spid="281607"/>
                                        </p:tgtEl>
                                        <p:attrNameLst>
                                          <p:attrName>ppt_y</p:attrName>
                                        </p:attrNameLst>
                                      </p:cBhvr>
                                      <p:tavLst>
                                        <p:tav tm="0">
                                          <p:val>
                                            <p:strVal val="#ppt_y"/>
                                          </p:val>
                                        </p:tav>
                                        <p:tav tm="100000">
                                          <p:val>
                                            <p:strVal val="#ppt_y"/>
                                          </p:val>
                                        </p:tav>
                                      </p:tavLst>
                                    </p:anim>
                                  </p:childTnLst>
                                </p:cTn>
                              </p:par>
                            </p:childTnLst>
                          </p:cTn>
                        </p:par>
                        <p:par>
                          <p:cTn id="19" fill="hold">
                            <p:stCondLst>
                              <p:cond delay="1000"/>
                            </p:stCondLst>
                            <p:childTnLst>
                              <p:par>
                                <p:cTn id="20" presetID="2" presetClass="entr" presetSubtype="8" fill="hold" nodeType="afterEffect">
                                  <p:stCondLst>
                                    <p:cond delay="0"/>
                                  </p:stCondLst>
                                  <p:childTnLst>
                                    <p:set>
                                      <p:cBhvr>
                                        <p:cTn id="21" dur="1" fill="hold">
                                          <p:stCondLst>
                                            <p:cond delay="0"/>
                                          </p:stCondLst>
                                        </p:cTn>
                                        <p:tgtEl>
                                          <p:spTgt spid="281610"/>
                                        </p:tgtEl>
                                        <p:attrNameLst>
                                          <p:attrName>style.visibility</p:attrName>
                                        </p:attrNameLst>
                                      </p:cBhvr>
                                      <p:to>
                                        <p:strVal val="visible"/>
                                      </p:to>
                                    </p:set>
                                    <p:anim calcmode="lin" valueType="num">
                                      <p:cBhvr additive="base">
                                        <p:cTn id="22" dur="500" fill="hold"/>
                                        <p:tgtEl>
                                          <p:spTgt spid="281610"/>
                                        </p:tgtEl>
                                        <p:attrNameLst>
                                          <p:attrName>ppt_x</p:attrName>
                                        </p:attrNameLst>
                                      </p:cBhvr>
                                      <p:tavLst>
                                        <p:tav tm="0">
                                          <p:val>
                                            <p:strVal val="0-#ppt_w/2"/>
                                          </p:val>
                                        </p:tav>
                                        <p:tav tm="100000">
                                          <p:val>
                                            <p:strVal val="#ppt_x"/>
                                          </p:val>
                                        </p:tav>
                                      </p:tavLst>
                                    </p:anim>
                                    <p:anim calcmode="lin" valueType="num">
                                      <p:cBhvr additive="base">
                                        <p:cTn id="23" dur="500" fill="hold"/>
                                        <p:tgtEl>
                                          <p:spTgt spid="281610"/>
                                        </p:tgtEl>
                                        <p:attrNameLst>
                                          <p:attrName>ppt_y</p:attrName>
                                        </p:attrNameLst>
                                      </p:cBhvr>
                                      <p:tavLst>
                                        <p:tav tm="0">
                                          <p:val>
                                            <p:strVal val="#ppt_y"/>
                                          </p:val>
                                        </p:tav>
                                        <p:tav tm="100000">
                                          <p:val>
                                            <p:strVal val="#ppt_y"/>
                                          </p:val>
                                        </p:tav>
                                      </p:tavLst>
                                    </p:anim>
                                  </p:childTnLst>
                                </p:cTn>
                              </p:par>
                            </p:childTnLst>
                          </p:cTn>
                        </p:par>
                        <p:par>
                          <p:cTn id="24" fill="hold">
                            <p:stCondLst>
                              <p:cond delay="1500"/>
                            </p:stCondLst>
                            <p:childTnLst>
                              <p:par>
                                <p:cTn id="25" presetID="2" presetClass="entr" presetSubtype="8" fill="hold" nodeType="afterEffect">
                                  <p:stCondLst>
                                    <p:cond delay="0"/>
                                  </p:stCondLst>
                                  <p:childTnLst>
                                    <p:set>
                                      <p:cBhvr>
                                        <p:cTn id="26" dur="1" fill="hold">
                                          <p:stCondLst>
                                            <p:cond delay="0"/>
                                          </p:stCondLst>
                                        </p:cTn>
                                        <p:tgtEl>
                                          <p:spTgt spid="281608"/>
                                        </p:tgtEl>
                                        <p:attrNameLst>
                                          <p:attrName>style.visibility</p:attrName>
                                        </p:attrNameLst>
                                      </p:cBhvr>
                                      <p:to>
                                        <p:strVal val="visible"/>
                                      </p:to>
                                    </p:set>
                                    <p:anim calcmode="lin" valueType="num">
                                      <p:cBhvr additive="base">
                                        <p:cTn id="27" dur="500" fill="hold"/>
                                        <p:tgtEl>
                                          <p:spTgt spid="281608"/>
                                        </p:tgtEl>
                                        <p:attrNameLst>
                                          <p:attrName>ppt_x</p:attrName>
                                        </p:attrNameLst>
                                      </p:cBhvr>
                                      <p:tavLst>
                                        <p:tav tm="0">
                                          <p:val>
                                            <p:strVal val="0-#ppt_w/2"/>
                                          </p:val>
                                        </p:tav>
                                        <p:tav tm="100000">
                                          <p:val>
                                            <p:strVal val="#ppt_x"/>
                                          </p:val>
                                        </p:tav>
                                      </p:tavLst>
                                    </p:anim>
                                    <p:anim calcmode="lin" valueType="num">
                                      <p:cBhvr additive="base">
                                        <p:cTn id="28" dur="500" fill="hold"/>
                                        <p:tgtEl>
                                          <p:spTgt spid="281608"/>
                                        </p:tgtEl>
                                        <p:attrNameLst>
                                          <p:attrName>ppt_y</p:attrName>
                                        </p:attrNameLst>
                                      </p:cBhvr>
                                      <p:tavLst>
                                        <p:tav tm="0">
                                          <p:val>
                                            <p:strVal val="#ppt_y"/>
                                          </p:val>
                                        </p:tav>
                                        <p:tav tm="100000">
                                          <p:val>
                                            <p:strVal val="#ppt_y"/>
                                          </p:val>
                                        </p:tav>
                                      </p:tavLst>
                                    </p:anim>
                                  </p:childTnLst>
                                </p:cTn>
                              </p:par>
                            </p:childTnLst>
                          </p:cTn>
                        </p:par>
                        <p:par>
                          <p:cTn id="29" fill="hold">
                            <p:stCondLst>
                              <p:cond delay="2000"/>
                            </p:stCondLst>
                            <p:childTnLst>
                              <p:par>
                                <p:cTn id="30" presetID="2" presetClass="entr" presetSubtype="8" fill="hold" nodeType="afterEffect">
                                  <p:stCondLst>
                                    <p:cond delay="0"/>
                                  </p:stCondLst>
                                  <p:childTnLst>
                                    <p:set>
                                      <p:cBhvr>
                                        <p:cTn id="31" dur="1" fill="hold">
                                          <p:stCondLst>
                                            <p:cond delay="0"/>
                                          </p:stCondLst>
                                        </p:cTn>
                                        <p:tgtEl>
                                          <p:spTgt spid="281609"/>
                                        </p:tgtEl>
                                        <p:attrNameLst>
                                          <p:attrName>style.visibility</p:attrName>
                                        </p:attrNameLst>
                                      </p:cBhvr>
                                      <p:to>
                                        <p:strVal val="visible"/>
                                      </p:to>
                                    </p:set>
                                    <p:anim calcmode="lin" valueType="num">
                                      <p:cBhvr additive="base">
                                        <p:cTn id="32" dur="500" fill="hold"/>
                                        <p:tgtEl>
                                          <p:spTgt spid="281609"/>
                                        </p:tgtEl>
                                        <p:attrNameLst>
                                          <p:attrName>ppt_x</p:attrName>
                                        </p:attrNameLst>
                                      </p:cBhvr>
                                      <p:tavLst>
                                        <p:tav tm="0">
                                          <p:val>
                                            <p:strVal val="0-#ppt_w/2"/>
                                          </p:val>
                                        </p:tav>
                                        <p:tav tm="100000">
                                          <p:val>
                                            <p:strVal val="#ppt_x"/>
                                          </p:val>
                                        </p:tav>
                                      </p:tavLst>
                                    </p:anim>
                                    <p:anim calcmode="lin" valueType="num">
                                      <p:cBhvr additive="base">
                                        <p:cTn id="33" dur="500" fill="hold"/>
                                        <p:tgtEl>
                                          <p:spTgt spid="281609"/>
                                        </p:tgtEl>
                                        <p:attrNameLst>
                                          <p:attrName>ppt_y</p:attrName>
                                        </p:attrNameLst>
                                      </p:cBhvr>
                                      <p:tavLst>
                                        <p:tav tm="0">
                                          <p:val>
                                            <p:strVal val="#ppt_y"/>
                                          </p:val>
                                        </p:tav>
                                        <p:tav tm="100000">
                                          <p:val>
                                            <p:strVal val="#ppt_y"/>
                                          </p:val>
                                        </p:tav>
                                      </p:tavLst>
                                    </p:anim>
                                  </p:childTnLst>
                                </p:cTn>
                              </p:par>
                            </p:childTnLst>
                          </p:cTn>
                        </p:par>
                        <p:par>
                          <p:cTn id="34" fill="hold">
                            <p:stCondLst>
                              <p:cond delay="2500"/>
                            </p:stCondLst>
                            <p:childTnLst>
                              <p:par>
                                <p:cTn id="35" presetID="2" presetClass="entr" presetSubtype="8" fill="hold" nodeType="afterEffect">
                                  <p:stCondLst>
                                    <p:cond delay="0"/>
                                  </p:stCondLst>
                                  <p:childTnLst>
                                    <p:set>
                                      <p:cBhvr>
                                        <p:cTn id="36" dur="1" fill="hold">
                                          <p:stCondLst>
                                            <p:cond delay="0"/>
                                          </p:stCondLst>
                                        </p:cTn>
                                        <p:tgtEl>
                                          <p:spTgt spid="281611"/>
                                        </p:tgtEl>
                                        <p:attrNameLst>
                                          <p:attrName>style.visibility</p:attrName>
                                        </p:attrNameLst>
                                      </p:cBhvr>
                                      <p:to>
                                        <p:strVal val="visible"/>
                                      </p:to>
                                    </p:set>
                                    <p:anim calcmode="lin" valueType="num">
                                      <p:cBhvr additive="base">
                                        <p:cTn id="37" dur="500" fill="hold"/>
                                        <p:tgtEl>
                                          <p:spTgt spid="281611"/>
                                        </p:tgtEl>
                                        <p:attrNameLst>
                                          <p:attrName>ppt_x</p:attrName>
                                        </p:attrNameLst>
                                      </p:cBhvr>
                                      <p:tavLst>
                                        <p:tav tm="0">
                                          <p:val>
                                            <p:strVal val="0-#ppt_w/2"/>
                                          </p:val>
                                        </p:tav>
                                        <p:tav tm="100000">
                                          <p:val>
                                            <p:strVal val="#ppt_x"/>
                                          </p:val>
                                        </p:tav>
                                      </p:tavLst>
                                    </p:anim>
                                    <p:anim calcmode="lin" valueType="num">
                                      <p:cBhvr additive="base">
                                        <p:cTn id="38" dur="500" fill="hold"/>
                                        <p:tgtEl>
                                          <p:spTgt spid="281611"/>
                                        </p:tgtEl>
                                        <p:attrNameLst>
                                          <p:attrName>ppt_y</p:attrName>
                                        </p:attrNameLst>
                                      </p:cBhvr>
                                      <p:tavLst>
                                        <p:tav tm="0">
                                          <p:val>
                                            <p:strVal val="#ppt_y"/>
                                          </p:val>
                                        </p:tav>
                                        <p:tav tm="100000">
                                          <p:val>
                                            <p:strVal val="#ppt_y"/>
                                          </p:val>
                                        </p:tav>
                                      </p:tavLst>
                                    </p:anim>
                                  </p:childTnLst>
                                </p:cTn>
                              </p:par>
                            </p:childTnLst>
                          </p:cTn>
                        </p:par>
                        <p:par>
                          <p:cTn id="39" fill="hold">
                            <p:stCondLst>
                              <p:cond delay="3000"/>
                            </p:stCondLst>
                            <p:childTnLst>
                              <p:par>
                                <p:cTn id="40" presetID="2" presetClass="entr" presetSubtype="8" fill="hold" nodeType="afterEffect">
                                  <p:stCondLst>
                                    <p:cond delay="0"/>
                                  </p:stCondLst>
                                  <p:childTnLst>
                                    <p:set>
                                      <p:cBhvr>
                                        <p:cTn id="41" dur="1" fill="hold">
                                          <p:stCondLst>
                                            <p:cond delay="0"/>
                                          </p:stCondLst>
                                        </p:cTn>
                                        <p:tgtEl>
                                          <p:spTgt spid="281612"/>
                                        </p:tgtEl>
                                        <p:attrNameLst>
                                          <p:attrName>style.visibility</p:attrName>
                                        </p:attrNameLst>
                                      </p:cBhvr>
                                      <p:to>
                                        <p:strVal val="visible"/>
                                      </p:to>
                                    </p:set>
                                    <p:anim calcmode="lin" valueType="num">
                                      <p:cBhvr additive="base">
                                        <p:cTn id="42" dur="500" fill="hold"/>
                                        <p:tgtEl>
                                          <p:spTgt spid="281612"/>
                                        </p:tgtEl>
                                        <p:attrNameLst>
                                          <p:attrName>ppt_x</p:attrName>
                                        </p:attrNameLst>
                                      </p:cBhvr>
                                      <p:tavLst>
                                        <p:tav tm="0">
                                          <p:val>
                                            <p:strVal val="0-#ppt_w/2"/>
                                          </p:val>
                                        </p:tav>
                                        <p:tav tm="100000">
                                          <p:val>
                                            <p:strVal val="#ppt_x"/>
                                          </p:val>
                                        </p:tav>
                                      </p:tavLst>
                                    </p:anim>
                                    <p:anim calcmode="lin" valueType="num">
                                      <p:cBhvr additive="base">
                                        <p:cTn id="43" dur="500" fill="hold"/>
                                        <p:tgtEl>
                                          <p:spTgt spid="28161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281605"/>
                                        </p:tgtEl>
                                        <p:attrNameLst>
                                          <p:attrName>style.visibility</p:attrName>
                                        </p:attrNameLst>
                                      </p:cBhvr>
                                      <p:to>
                                        <p:strVal val="visible"/>
                                      </p:to>
                                    </p:set>
                                    <p:anim calcmode="lin" valueType="num">
                                      <p:cBhvr additive="base">
                                        <p:cTn id="48" dur="500" fill="hold"/>
                                        <p:tgtEl>
                                          <p:spTgt spid="281605"/>
                                        </p:tgtEl>
                                        <p:attrNameLst>
                                          <p:attrName>ppt_x</p:attrName>
                                        </p:attrNameLst>
                                      </p:cBhvr>
                                      <p:tavLst>
                                        <p:tav tm="0">
                                          <p:val>
                                            <p:strVal val="0-#ppt_w/2"/>
                                          </p:val>
                                        </p:tav>
                                        <p:tav tm="100000">
                                          <p:val>
                                            <p:strVal val="#ppt_x"/>
                                          </p:val>
                                        </p:tav>
                                      </p:tavLst>
                                    </p:anim>
                                    <p:anim calcmode="lin" valueType="num">
                                      <p:cBhvr additive="base">
                                        <p:cTn id="49" dur="500" fill="hold"/>
                                        <p:tgtEl>
                                          <p:spTgt spid="281605"/>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81606"/>
                                        </p:tgtEl>
                                        <p:attrNameLst>
                                          <p:attrName>style.visibility</p:attrName>
                                        </p:attrNameLst>
                                      </p:cBhvr>
                                      <p:to>
                                        <p:strVal val="visible"/>
                                      </p:to>
                                    </p:set>
                                    <p:anim calcmode="lin" valueType="num">
                                      <p:cBhvr additive="base">
                                        <p:cTn id="54" dur="500" fill="hold"/>
                                        <p:tgtEl>
                                          <p:spTgt spid="281606"/>
                                        </p:tgtEl>
                                        <p:attrNameLst>
                                          <p:attrName>ppt_x</p:attrName>
                                        </p:attrNameLst>
                                      </p:cBhvr>
                                      <p:tavLst>
                                        <p:tav tm="0">
                                          <p:val>
                                            <p:strVal val="#ppt_x"/>
                                          </p:val>
                                        </p:tav>
                                        <p:tav tm="100000">
                                          <p:val>
                                            <p:strVal val="#ppt_x"/>
                                          </p:val>
                                        </p:tav>
                                      </p:tavLst>
                                    </p:anim>
                                    <p:anim calcmode="lin" valueType="num">
                                      <p:cBhvr additive="base">
                                        <p:cTn id="55" dur="500" fill="hold"/>
                                        <p:tgtEl>
                                          <p:spTgt spid="281606"/>
                                        </p:tgtEl>
                                        <p:attrNameLst>
                                          <p:attrName>ppt_y</p:attrName>
                                        </p:attrNameLst>
                                      </p:cBhvr>
                                      <p:tavLst>
                                        <p:tav tm="0">
                                          <p:val>
                                            <p:strVal val="1+#ppt_h/2"/>
                                          </p:val>
                                        </p:tav>
                                        <p:tav tm="100000">
                                          <p:val>
                                            <p:strVal val="#ppt_y"/>
                                          </p:val>
                                        </p:tav>
                                      </p:tavLst>
                                    </p:anim>
                                  </p:childTnLst>
                                </p:cTn>
                              </p:par>
                              <p:par>
                                <p:cTn id="56" presetID="2" presetClass="entr" presetSubtype="8" fill="hold" nodeType="withEffect">
                                  <p:stCondLst>
                                    <p:cond delay="0"/>
                                  </p:stCondLst>
                                  <p:childTnLst>
                                    <p:set>
                                      <p:cBhvr>
                                        <p:cTn id="57" dur="1" fill="hold">
                                          <p:stCondLst>
                                            <p:cond delay="0"/>
                                          </p:stCondLst>
                                        </p:cTn>
                                        <p:tgtEl>
                                          <p:spTgt spid="281638"/>
                                        </p:tgtEl>
                                        <p:attrNameLst>
                                          <p:attrName>style.visibility</p:attrName>
                                        </p:attrNameLst>
                                      </p:cBhvr>
                                      <p:to>
                                        <p:strVal val="visible"/>
                                      </p:to>
                                    </p:set>
                                    <p:anim calcmode="lin" valueType="num">
                                      <p:cBhvr additive="base">
                                        <p:cTn id="58" dur="500" fill="hold"/>
                                        <p:tgtEl>
                                          <p:spTgt spid="281638"/>
                                        </p:tgtEl>
                                        <p:attrNameLst>
                                          <p:attrName>ppt_x</p:attrName>
                                        </p:attrNameLst>
                                      </p:cBhvr>
                                      <p:tavLst>
                                        <p:tav tm="0">
                                          <p:val>
                                            <p:strVal val="0-#ppt_w/2"/>
                                          </p:val>
                                        </p:tav>
                                        <p:tav tm="100000">
                                          <p:val>
                                            <p:strVal val="#ppt_x"/>
                                          </p:val>
                                        </p:tav>
                                      </p:tavLst>
                                    </p:anim>
                                    <p:anim calcmode="lin" valueType="num">
                                      <p:cBhvr additive="base">
                                        <p:cTn id="59" dur="500" fill="hold"/>
                                        <p:tgtEl>
                                          <p:spTgt spid="281638"/>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nodeType="clickEffect">
                                  <p:stCondLst>
                                    <p:cond delay="0"/>
                                  </p:stCondLst>
                                  <p:childTnLst>
                                    <p:set>
                                      <p:cBhvr>
                                        <p:cTn id="63" dur="1" fill="hold">
                                          <p:stCondLst>
                                            <p:cond delay="0"/>
                                          </p:stCondLst>
                                        </p:cTn>
                                        <p:tgtEl>
                                          <p:spTgt spid="281625"/>
                                        </p:tgtEl>
                                        <p:attrNameLst>
                                          <p:attrName>style.visibility</p:attrName>
                                        </p:attrNameLst>
                                      </p:cBhvr>
                                      <p:to>
                                        <p:strVal val="visible"/>
                                      </p:to>
                                    </p:set>
                                    <p:anim calcmode="lin" valueType="num">
                                      <p:cBhvr additive="base">
                                        <p:cTn id="64" dur="500" fill="hold"/>
                                        <p:tgtEl>
                                          <p:spTgt spid="281625"/>
                                        </p:tgtEl>
                                        <p:attrNameLst>
                                          <p:attrName>ppt_x</p:attrName>
                                        </p:attrNameLst>
                                      </p:cBhvr>
                                      <p:tavLst>
                                        <p:tav tm="0">
                                          <p:val>
                                            <p:strVal val="0-#ppt_w/2"/>
                                          </p:val>
                                        </p:tav>
                                        <p:tav tm="100000">
                                          <p:val>
                                            <p:strVal val="#ppt_x"/>
                                          </p:val>
                                        </p:tav>
                                      </p:tavLst>
                                    </p:anim>
                                    <p:anim calcmode="lin" valueType="num">
                                      <p:cBhvr additive="base">
                                        <p:cTn id="65" dur="500" fill="hold"/>
                                        <p:tgtEl>
                                          <p:spTgt spid="281625"/>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nodeType="clickEffect">
                                  <p:stCondLst>
                                    <p:cond delay="0"/>
                                  </p:stCondLst>
                                  <p:childTnLst>
                                    <p:set>
                                      <p:cBhvr>
                                        <p:cTn id="69" dur="1" fill="hold">
                                          <p:stCondLst>
                                            <p:cond delay="0"/>
                                          </p:stCondLst>
                                        </p:cTn>
                                        <p:tgtEl>
                                          <p:spTgt spid="281615"/>
                                        </p:tgtEl>
                                        <p:attrNameLst>
                                          <p:attrName>style.visibility</p:attrName>
                                        </p:attrNameLst>
                                      </p:cBhvr>
                                      <p:to>
                                        <p:strVal val="visible"/>
                                      </p:to>
                                    </p:set>
                                    <p:anim calcmode="lin" valueType="num">
                                      <p:cBhvr additive="base">
                                        <p:cTn id="70" dur="500" fill="hold"/>
                                        <p:tgtEl>
                                          <p:spTgt spid="281615"/>
                                        </p:tgtEl>
                                        <p:attrNameLst>
                                          <p:attrName>ppt_x</p:attrName>
                                        </p:attrNameLst>
                                      </p:cBhvr>
                                      <p:tavLst>
                                        <p:tav tm="0">
                                          <p:val>
                                            <p:strVal val="0-#ppt_w/2"/>
                                          </p:val>
                                        </p:tav>
                                        <p:tav tm="100000">
                                          <p:val>
                                            <p:strVal val="#ppt_x"/>
                                          </p:val>
                                        </p:tav>
                                      </p:tavLst>
                                    </p:anim>
                                    <p:anim calcmode="lin" valueType="num">
                                      <p:cBhvr additive="base">
                                        <p:cTn id="71" dur="500" fill="hold"/>
                                        <p:tgtEl>
                                          <p:spTgt spid="281615"/>
                                        </p:tgtEl>
                                        <p:attrNameLst>
                                          <p:attrName>ppt_y</p:attrName>
                                        </p:attrNameLst>
                                      </p:cBhvr>
                                      <p:tavLst>
                                        <p:tav tm="0">
                                          <p:val>
                                            <p:strVal val="#ppt_y"/>
                                          </p:val>
                                        </p:tav>
                                        <p:tav tm="100000">
                                          <p:val>
                                            <p:strVal val="#ppt_y"/>
                                          </p:val>
                                        </p:tav>
                                      </p:tavLst>
                                    </p:anim>
                                  </p:childTnLst>
                                </p:cTn>
                              </p:par>
                            </p:childTnLst>
                          </p:cTn>
                        </p:par>
                        <p:par>
                          <p:cTn id="72" fill="hold">
                            <p:stCondLst>
                              <p:cond delay="500"/>
                            </p:stCondLst>
                            <p:childTnLst>
                              <p:par>
                                <p:cTn id="73" presetID="2" presetClass="entr" presetSubtype="8" fill="hold" nodeType="afterEffect">
                                  <p:stCondLst>
                                    <p:cond delay="0"/>
                                  </p:stCondLst>
                                  <p:childTnLst>
                                    <p:set>
                                      <p:cBhvr>
                                        <p:cTn id="74" dur="1" fill="hold">
                                          <p:stCondLst>
                                            <p:cond delay="0"/>
                                          </p:stCondLst>
                                        </p:cTn>
                                        <p:tgtEl>
                                          <p:spTgt spid="281623"/>
                                        </p:tgtEl>
                                        <p:attrNameLst>
                                          <p:attrName>style.visibility</p:attrName>
                                        </p:attrNameLst>
                                      </p:cBhvr>
                                      <p:to>
                                        <p:strVal val="visible"/>
                                      </p:to>
                                    </p:set>
                                    <p:anim calcmode="lin" valueType="num">
                                      <p:cBhvr additive="base">
                                        <p:cTn id="75" dur="500" fill="hold"/>
                                        <p:tgtEl>
                                          <p:spTgt spid="281623"/>
                                        </p:tgtEl>
                                        <p:attrNameLst>
                                          <p:attrName>ppt_x</p:attrName>
                                        </p:attrNameLst>
                                      </p:cBhvr>
                                      <p:tavLst>
                                        <p:tav tm="0">
                                          <p:val>
                                            <p:strVal val="0-#ppt_w/2"/>
                                          </p:val>
                                        </p:tav>
                                        <p:tav tm="100000">
                                          <p:val>
                                            <p:strVal val="#ppt_x"/>
                                          </p:val>
                                        </p:tav>
                                      </p:tavLst>
                                    </p:anim>
                                    <p:anim calcmode="lin" valueType="num">
                                      <p:cBhvr additive="base">
                                        <p:cTn id="76" dur="500" fill="hold"/>
                                        <p:tgtEl>
                                          <p:spTgt spid="281623"/>
                                        </p:tgtEl>
                                        <p:attrNameLst>
                                          <p:attrName>ppt_y</p:attrName>
                                        </p:attrNameLst>
                                      </p:cBhvr>
                                      <p:tavLst>
                                        <p:tav tm="0">
                                          <p:val>
                                            <p:strVal val="#ppt_y"/>
                                          </p:val>
                                        </p:tav>
                                        <p:tav tm="100000">
                                          <p:val>
                                            <p:strVal val="#ppt_y"/>
                                          </p:val>
                                        </p:tav>
                                      </p:tavLst>
                                    </p:anim>
                                  </p:childTnLst>
                                </p:cTn>
                              </p:par>
                            </p:childTnLst>
                          </p:cTn>
                        </p:par>
                        <p:par>
                          <p:cTn id="77" fill="hold">
                            <p:stCondLst>
                              <p:cond delay="1000"/>
                            </p:stCondLst>
                            <p:childTnLst>
                              <p:par>
                                <p:cTn id="78" presetID="2" presetClass="entr" presetSubtype="8" fill="hold" nodeType="afterEffect">
                                  <p:stCondLst>
                                    <p:cond delay="0"/>
                                  </p:stCondLst>
                                  <p:childTnLst>
                                    <p:set>
                                      <p:cBhvr>
                                        <p:cTn id="79" dur="1" fill="hold">
                                          <p:stCondLst>
                                            <p:cond delay="0"/>
                                          </p:stCondLst>
                                        </p:cTn>
                                        <p:tgtEl>
                                          <p:spTgt spid="281614"/>
                                        </p:tgtEl>
                                        <p:attrNameLst>
                                          <p:attrName>style.visibility</p:attrName>
                                        </p:attrNameLst>
                                      </p:cBhvr>
                                      <p:to>
                                        <p:strVal val="visible"/>
                                      </p:to>
                                    </p:set>
                                    <p:anim calcmode="lin" valueType="num">
                                      <p:cBhvr additive="base">
                                        <p:cTn id="80" dur="500" fill="hold"/>
                                        <p:tgtEl>
                                          <p:spTgt spid="281614"/>
                                        </p:tgtEl>
                                        <p:attrNameLst>
                                          <p:attrName>ppt_x</p:attrName>
                                        </p:attrNameLst>
                                      </p:cBhvr>
                                      <p:tavLst>
                                        <p:tav tm="0">
                                          <p:val>
                                            <p:strVal val="0-#ppt_w/2"/>
                                          </p:val>
                                        </p:tav>
                                        <p:tav tm="100000">
                                          <p:val>
                                            <p:strVal val="#ppt_x"/>
                                          </p:val>
                                        </p:tav>
                                      </p:tavLst>
                                    </p:anim>
                                    <p:anim calcmode="lin" valueType="num">
                                      <p:cBhvr additive="base">
                                        <p:cTn id="81" dur="500" fill="hold"/>
                                        <p:tgtEl>
                                          <p:spTgt spid="281614"/>
                                        </p:tgtEl>
                                        <p:attrNameLst>
                                          <p:attrName>ppt_y</p:attrName>
                                        </p:attrNameLst>
                                      </p:cBhvr>
                                      <p:tavLst>
                                        <p:tav tm="0">
                                          <p:val>
                                            <p:strVal val="#ppt_y"/>
                                          </p:val>
                                        </p:tav>
                                        <p:tav tm="100000">
                                          <p:val>
                                            <p:strVal val="#ppt_y"/>
                                          </p:val>
                                        </p:tav>
                                      </p:tavLst>
                                    </p:anim>
                                  </p:childTnLst>
                                </p:cTn>
                              </p:par>
                            </p:childTnLst>
                          </p:cTn>
                        </p:par>
                        <p:par>
                          <p:cTn id="82" fill="hold">
                            <p:stCondLst>
                              <p:cond delay="1500"/>
                            </p:stCondLst>
                            <p:childTnLst>
                              <p:par>
                                <p:cTn id="83" presetID="2" presetClass="entr" presetSubtype="8" fill="hold" nodeType="afterEffect">
                                  <p:stCondLst>
                                    <p:cond delay="0"/>
                                  </p:stCondLst>
                                  <p:childTnLst>
                                    <p:set>
                                      <p:cBhvr>
                                        <p:cTn id="84" dur="1" fill="hold">
                                          <p:stCondLst>
                                            <p:cond delay="0"/>
                                          </p:stCondLst>
                                        </p:cTn>
                                        <p:tgtEl>
                                          <p:spTgt spid="281626"/>
                                        </p:tgtEl>
                                        <p:attrNameLst>
                                          <p:attrName>style.visibility</p:attrName>
                                        </p:attrNameLst>
                                      </p:cBhvr>
                                      <p:to>
                                        <p:strVal val="visible"/>
                                      </p:to>
                                    </p:set>
                                    <p:anim calcmode="lin" valueType="num">
                                      <p:cBhvr additive="base">
                                        <p:cTn id="85" dur="500" fill="hold"/>
                                        <p:tgtEl>
                                          <p:spTgt spid="281626"/>
                                        </p:tgtEl>
                                        <p:attrNameLst>
                                          <p:attrName>ppt_x</p:attrName>
                                        </p:attrNameLst>
                                      </p:cBhvr>
                                      <p:tavLst>
                                        <p:tav tm="0">
                                          <p:val>
                                            <p:strVal val="0-#ppt_w/2"/>
                                          </p:val>
                                        </p:tav>
                                        <p:tav tm="100000">
                                          <p:val>
                                            <p:strVal val="#ppt_x"/>
                                          </p:val>
                                        </p:tav>
                                      </p:tavLst>
                                    </p:anim>
                                    <p:anim calcmode="lin" valueType="num">
                                      <p:cBhvr additive="base">
                                        <p:cTn id="86" dur="500" fill="hold"/>
                                        <p:tgtEl>
                                          <p:spTgt spid="281626"/>
                                        </p:tgtEl>
                                        <p:attrNameLst>
                                          <p:attrName>ppt_y</p:attrName>
                                        </p:attrNameLst>
                                      </p:cBhvr>
                                      <p:tavLst>
                                        <p:tav tm="0">
                                          <p:val>
                                            <p:strVal val="#ppt_y"/>
                                          </p:val>
                                        </p:tav>
                                        <p:tav tm="100000">
                                          <p:val>
                                            <p:strVal val="#ppt_y"/>
                                          </p:val>
                                        </p:tav>
                                      </p:tavLst>
                                    </p:anim>
                                  </p:childTnLst>
                                </p:cTn>
                              </p:par>
                            </p:childTnLst>
                          </p:cTn>
                        </p:par>
                        <p:par>
                          <p:cTn id="87" fill="hold">
                            <p:stCondLst>
                              <p:cond delay="2000"/>
                            </p:stCondLst>
                            <p:childTnLst>
                              <p:par>
                                <p:cTn id="88" presetID="2" presetClass="entr" presetSubtype="8" fill="hold" nodeType="afterEffect">
                                  <p:stCondLst>
                                    <p:cond delay="0"/>
                                  </p:stCondLst>
                                  <p:childTnLst>
                                    <p:set>
                                      <p:cBhvr>
                                        <p:cTn id="89" dur="1" fill="hold">
                                          <p:stCondLst>
                                            <p:cond delay="0"/>
                                          </p:stCondLst>
                                        </p:cTn>
                                        <p:tgtEl>
                                          <p:spTgt spid="281616"/>
                                        </p:tgtEl>
                                        <p:attrNameLst>
                                          <p:attrName>style.visibility</p:attrName>
                                        </p:attrNameLst>
                                      </p:cBhvr>
                                      <p:to>
                                        <p:strVal val="visible"/>
                                      </p:to>
                                    </p:set>
                                    <p:anim calcmode="lin" valueType="num">
                                      <p:cBhvr additive="base">
                                        <p:cTn id="90" dur="500" fill="hold"/>
                                        <p:tgtEl>
                                          <p:spTgt spid="281616"/>
                                        </p:tgtEl>
                                        <p:attrNameLst>
                                          <p:attrName>ppt_x</p:attrName>
                                        </p:attrNameLst>
                                      </p:cBhvr>
                                      <p:tavLst>
                                        <p:tav tm="0">
                                          <p:val>
                                            <p:strVal val="0-#ppt_w/2"/>
                                          </p:val>
                                        </p:tav>
                                        <p:tav tm="100000">
                                          <p:val>
                                            <p:strVal val="#ppt_x"/>
                                          </p:val>
                                        </p:tav>
                                      </p:tavLst>
                                    </p:anim>
                                    <p:anim calcmode="lin" valueType="num">
                                      <p:cBhvr additive="base">
                                        <p:cTn id="91" dur="500" fill="hold"/>
                                        <p:tgtEl>
                                          <p:spTgt spid="281616"/>
                                        </p:tgtEl>
                                        <p:attrNameLst>
                                          <p:attrName>ppt_y</p:attrName>
                                        </p:attrNameLst>
                                      </p:cBhvr>
                                      <p:tavLst>
                                        <p:tav tm="0">
                                          <p:val>
                                            <p:strVal val="#ppt_y"/>
                                          </p:val>
                                        </p:tav>
                                        <p:tav tm="100000">
                                          <p:val>
                                            <p:strVal val="#ppt_y"/>
                                          </p:val>
                                        </p:tav>
                                      </p:tavLst>
                                    </p:anim>
                                  </p:childTnLst>
                                </p:cTn>
                              </p:par>
                            </p:childTnLst>
                          </p:cTn>
                        </p:par>
                        <p:par>
                          <p:cTn id="92" fill="hold">
                            <p:stCondLst>
                              <p:cond delay="2500"/>
                            </p:stCondLst>
                            <p:childTnLst>
                              <p:par>
                                <p:cTn id="93" presetID="2" presetClass="entr" presetSubtype="8" fill="hold" nodeType="afterEffect">
                                  <p:stCondLst>
                                    <p:cond delay="0"/>
                                  </p:stCondLst>
                                  <p:childTnLst>
                                    <p:set>
                                      <p:cBhvr>
                                        <p:cTn id="94" dur="1" fill="hold">
                                          <p:stCondLst>
                                            <p:cond delay="0"/>
                                          </p:stCondLst>
                                        </p:cTn>
                                        <p:tgtEl>
                                          <p:spTgt spid="281627"/>
                                        </p:tgtEl>
                                        <p:attrNameLst>
                                          <p:attrName>style.visibility</p:attrName>
                                        </p:attrNameLst>
                                      </p:cBhvr>
                                      <p:to>
                                        <p:strVal val="visible"/>
                                      </p:to>
                                    </p:set>
                                    <p:anim calcmode="lin" valueType="num">
                                      <p:cBhvr additive="base">
                                        <p:cTn id="95" dur="500" fill="hold"/>
                                        <p:tgtEl>
                                          <p:spTgt spid="281627"/>
                                        </p:tgtEl>
                                        <p:attrNameLst>
                                          <p:attrName>ppt_x</p:attrName>
                                        </p:attrNameLst>
                                      </p:cBhvr>
                                      <p:tavLst>
                                        <p:tav tm="0">
                                          <p:val>
                                            <p:strVal val="0-#ppt_w/2"/>
                                          </p:val>
                                        </p:tav>
                                        <p:tav tm="100000">
                                          <p:val>
                                            <p:strVal val="#ppt_x"/>
                                          </p:val>
                                        </p:tav>
                                      </p:tavLst>
                                    </p:anim>
                                    <p:anim calcmode="lin" valueType="num">
                                      <p:cBhvr additive="base">
                                        <p:cTn id="96" dur="500" fill="hold"/>
                                        <p:tgtEl>
                                          <p:spTgt spid="281627"/>
                                        </p:tgtEl>
                                        <p:attrNameLst>
                                          <p:attrName>ppt_y</p:attrName>
                                        </p:attrNameLst>
                                      </p:cBhvr>
                                      <p:tavLst>
                                        <p:tav tm="0">
                                          <p:val>
                                            <p:strVal val="#ppt_y"/>
                                          </p:val>
                                        </p:tav>
                                        <p:tav tm="100000">
                                          <p:val>
                                            <p:strVal val="#ppt_y"/>
                                          </p:val>
                                        </p:tav>
                                      </p:tavLst>
                                    </p:anim>
                                  </p:childTnLst>
                                </p:cTn>
                              </p:par>
                            </p:childTnLst>
                          </p:cTn>
                        </p:par>
                        <p:par>
                          <p:cTn id="97" fill="hold">
                            <p:stCondLst>
                              <p:cond delay="3000"/>
                            </p:stCondLst>
                            <p:childTnLst>
                              <p:par>
                                <p:cTn id="98" presetID="2" presetClass="entr" presetSubtype="8" fill="hold" nodeType="afterEffect">
                                  <p:stCondLst>
                                    <p:cond delay="0"/>
                                  </p:stCondLst>
                                  <p:childTnLst>
                                    <p:set>
                                      <p:cBhvr>
                                        <p:cTn id="99" dur="1" fill="hold">
                                          <p:stCondLst>
                                            <p:cond delay="0"/>
                                          </p:stCondLst>
                                        </p:cTn>
                                        <p:tgtEl>
                                          <p:spTgt spid="281617"/>
                                        </p:tgtEl>
                                        <p:attrNameLst>
                                          <p:attrName>style.visibility</p:attrName>
                                        </p:attrNameLst>
                                      </p:cBhvr>
                                      <p:to>
                                        <p:strVal val="visible"/>
                                      </p:to>
                                    </p:set>
                                    <p:anim calcmode="lin" valueType="num">
                                      <p:cBhvr additive="base">
                                        <p:cTn id="100" dur="500" fill="hold"/>
                                        <p:tgtEl>
                                          <p:spTgt spid="281617"/>
                                        </p:tgtEl>
                                        <p:attrNameLst>
                                          <p:attrName>ppt_x</p:attrName>
                                        </p:attrNameLst>
                                      </p:cBhvr>
                                      <p:tavLst>
                                        <p:tav tm="0">
                                          <p:val>
                                            <p:strVal val="0-#ppt_w/2"/>
                                          </p:val>
                                        </p:tav>
                                        <p:tav tm="100000">
                                          <p:val>
                                            <p:strVal val="#ppt_x"/>
                                          </p:val>
                                        </p:tav>
                                      </p:tavLst>
                                    </p:anim>
                                    <p:anim calcmode="lin" valueType="num">
                                      <p:cBhvr additive="base">
                                        <p:cTn id="101" dur="500" fill="hold"/>
                                        <p:tgtEl>
                                          <p:spTgt spid="281617"/>
                                        </p:tgtEl>
                                        <p:attrNameLst>
                                          <p:attrName>ppt_y</p:attrName>
                                        </p:attrNameLst>
                                      </p:cBhvr>
                                      <p:tavLst>
                                        <p:tav tm="0">
                                          <p:val>
                                            <p:strVal val="#ppt_y"/>
                                          </p:val>
                                        </p:tav>
                                        <p:tav tm="100000">
                                          <p:val>
                                            <p:strVal val="#ppt_y"/>
                                          </p:val>
                                        </p:tav>
                                      </p:tavLst>
                                    </p:anim>
                                  </p:childTnLst>
                                </p:cTn>
                              </p:par>
                            </p:childTnLst>
                          </p:cTn>
                        </p:par>
                        <p:par>
                          <p:cTn id="102" fill="hold">
                            <p:stCondLst>
                              <p:cond delay="3500"/>
                            </p:stCondLst>
                            <p:childTnLst>
                              <p:par>
                                <p:cTn id="103" presetID="2" presetClass="entr" presetSubtype="8" fill="hold" nodeType="afterEffect">
                                  <p:stCondLst>
                                    <p:cond delay="0"/>
                                  </p:stCondLst>
                                  <p:childTnLst>
                                    <p:set>
                                      <p:cBhvr>
                                        <p:cTn id="104" dur="1" fill="hold">
                                          <p:stCondLst>
                                            <p:cond delay="0"/>
                                          </p:stCondLst>
                                        </p:cTn>
                                        <p:tgtEl>
                                          <p:spTgt spid="281628"/>
                                        </p:tgtEl>
                                        <p:attrNameLst>
                                          <p:attrName>style.visibility</p:attrName>
                                        </p:attrNameLst>
                                      </p:cBhvr>
                                      <p:to>
                                        <p:strVal val="visible"/>
                                      </p:to>
                                    </p:set>
                                    <p:anim calcmode="lin" valueType="num">
                                      <p:cBhvr additive="base">
                                        <p:cTn id="105" dur="500" fill="hold"/>
                                        <p:tgtEl>
                                          <p:spTgt spid="281628"/>
                                        </p:tgtEl>
                                        <p:attrNameLst>
                                          <p:attrName>ppt_x</p:attrName>
                                        </p:attrNameLst>
                                      </p:cBhvr>
                                      <p:tavLst>
                                        <p:tav tm="0">
                                          <p:val>
                                            <p:strVal val="0-#ppt_w/2"/>
                                          </p:val>
                                        </p:tav>
                                        <p:tav tm="100000">
                                          <p:val>
                                            <p:strVal val="#ppt_x"/>
                                          </p:val>
                                        </p:tav>
                                      </p:tavLst>
                                    </p:anim>
                                    <p:anim calcmode="lin" valueType="num">
                                      <p:cBhvr additive="base">
                                        <p:cTn id="106" dur="500" fill="hold"/>
                                        <p:tgtEl>
                                          <p:spTgt spid="281628"/>
                                        </p:tgtEl>
                                        <p:attrNameLst>
                                          <p:attrName>ppt_y</p:attrName>
                                        </p:attrNameLst>
                                      </p:cBhvr>
                                      <p:tavLst>
                                        <p:tav tm="0">
                                          <p:val>
                                            <p:strVal val="#ppt_y"/>
                                          </p:val>
                                        </p:tav>
                                        <p:tav tm="100000">
                                          <p:val>
                                            <p:strVal val="#ppt_y"/>
                                          </p:val>
                                        </p:tav>
                                      </p:tavLst>
                                    </p:anim>
                                  </p:childTnLst>
                                </p:cTn>
                              </p:par>
                            </p:childTnLst>
                          </p:cTn>
                        </p:par>
                        <p:par>
                          <p:cTn id="107" fill="hold">
                            <p:stCondLst>
                              <p:cond delay="4000"/>
                            </p:stCondLst>
                            <p:childTnLst>
                              <p:par>
                                <p:cTn id="108" presetID="2" presetClass="entr" presetSubtype="8" fill="hold" nodeType="afterEffect">
                                  <p:stCondLst>
                                    <p:cond delay="0"/>
                                  </p:stCondLst>
                                  <p:childTnLst>
                                    <p:set>
                                      <p:cBhvr>
                                        <p:cTn id="109" dur="1" fill="hold">
                                          <p:stCondLst>
                                            <p:cond delay="0"/>
                                          </p:stCondLst>
                                        </p:cTn>
                                        <p:tgtEl>
                                          <p:spTgt spid="281618"/>
                                        </p:tgtEl>
                                        <p:attrNameLst>
                                          <p:attrName>style.visibility</p:attrName>
                                        </p:attrNameLst>
                                      </p:cBhvr>
                                      <p:to>
                                        <p:strVal val="visible"/>
                                      </p:to>
                                    </p:set>
                                    <p:anim calcmode="lin" valueType="num">
                                      <p:cBhvr additive="base">
                                        <p:cTn id="110" dur="500" fill="hold"/>
                                        <p:tgtEl>
                                          <p:spTgt spid="281618"/>
                                        </p:tgtEl>
                                        <p:attrNameLst>
                                          <p:attrName>ppt_x</p:attrName>
                                        </p:attrNameLst>
                                      </p:cBhvr>
                                      <p:tavLst>
                                        <p:tav tm="0">
                                          <p:val>
                                            <p:strVal val="0-#ppt_w/2"/>
                                          </p:val>
                                        </p:tav>
                                        <p:tav tm="100000">
                                          <p:val>
                                            <p:strVal val="#ppt_x"/>
                                          </p:val>
                                        </p:tav>
                                      </p:tavLst>
                                    </p:anim>
                                    <p:anim calcmode="lin" valueType="num">
                                      <p:cBhvr additive="base">
                                        <p:cTn id="111" dur="500" fill="hold"/>
                                        <p:tgtEl>
                                          <p:spTgt spid="281618"/>
                                        </p:tgtEl>
                                        <p:attrNameLst>
                                          <p:attrName>ppt_y</p:attrName>
                                        </p:attrNameLst>
                                      </p:cBhvr>
                                      <p:tavLst>
                                        <p:tav tm="0">
                                          <p:val>
                                            <p:strVal val="#ppt_y"/>
                                          </p:val>
                                        </p:tav>
                                        <p:tav tm="100000">
                                          <p:val>
                                            <p:strVal val="#ppt_y"/>
                                          </p:val>
                                        </p:tav>
                                      </p:tavLst>
                                    </p:anim>
                                  </p:childTnLst>
                                </p:cTn>
                              </p:par>
                            </p:childTnLst>
                          </p:cTn>
                        </p:par>
                        <p:par>
                          <p:cTn id="112" fill="hold">
                            <p:stCondLst>
                              <p:cond delay="4500"/>
                            </p:stCondLst>
                            <p:childTnLst>
                              <p:par>
                                <p:cTn id="113" presetID="2" presetClass="entr" presetSubtype="8" fill="hold" nodeType="afterEffect">
                                  <p:stCondLst>
                                    <p:cond delay="0"/>
                                  </p:stCondLst>
                                  <p:childTnLst>
                                    <p:set>
                                      <p:cBhvr>
                                        <p:cTn id="114" dur="1" fill="hold">
                                          <p:stCondLst>
                                            <p:cond delay="0"/>
                                          </p:stCondLst>
                                        </p:cTn>
                                        <p:tgtEl>
                                          <p:spTgt spid="281629"/>
                                        </p:tgtEl>
                                        <p:attrNameLst>
                                          <p:attrName>style.visibility</p:attrName>
                                        </p:attrNameLst>
                                      </p:cBhvr>
                                      <p:to>
                                        <p:strVal val="visible"/>
                                      </p:to>
                                    </p:set>
                                    <p:anim calcmode="lin" valueType="num">
                                      <p:cBhvr additive="base">
                                        <p:cTn id="115" dur="500" fill="hold"/>
                                        <p:tgtEl>
                                          <p:spTgt spid="281629"/>
                                        </p:tgtEl>
                                        <p:attrNameLst>
                                          <p:attrName>ppt_x</p:attrName>
                                        </p:attrNameLst>
                                      </p:cBhvr>
                                      <p:tavLst>
                                        <p:tav tm="0">
                                          <p:val>
                                            <p:strVal val="0-#ppt_w/2"/>
                                          </p:val>
                                        </p:tav>
                                        <p:tav tm="100000">
                                          <p:val>
                                            <p:strVal val="#ppt_x"/>
                                          </p:val>
                                        </p:tav>
                                      </p:tavLst>
                                    </p:anim>
                                    <p:anim calcmode="lin" valueType="num">
                                      <p:cBhvr additive="base">
                                        <p:cTn id="116" dur="500" fill="hold"/>
                                        <p:tgtEl>
                                          <p:spTgt spid="281629"/>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2" fill="hold" nodeType="clickEffect">
                                  <p:stCondLst>
                                    <p:cond delay="0"/>
                                  </p:stCondLst>
                                  <p:childTnLst>
                                    <p:set>
                                      <p:cBhvr>
                                        <p:cTn id="120" dur="1" fill="hold">
                                          <p:stCondLst>
                                            <p:cond delay="0"/>
                                          </p:stCondLst>
                                        </p:cTn>
                                        <p:tgtEl>
                                          <p:spTgt spid="281619"/>
                                        </p:tgtEl>
                                        <p:attrNameLst>
                                          <p:attrName>style.visibility</p:attrName>
                                        </p:attrNameLst>
                                      </p:cBhvr>
                                      <p:to>
                                        <p:strVal val="visible"/>
                                      </p:to>
                                    </p:set>
                                    <p:anim calcmode="lin" valueType="num">
                                      <p:cBhvr additive="base">
                                        <p:cTn id="121" dur="500" fill="hold"/>
                                        <p:tgtEl>
                                          <p:spTgt spid="281619"/>
                                        </p:tgtEl>
                                        <p:attrNameLst>
                                          <p:attrName>ppt_x</p:attrName>
                                        </p:attrNameLst>
                                      </p:cBhvr>
                                      <p:tavLst>
                                        <p:tav tm="0">
                                          <p:val>
                                            <p:strVal val="1+#ppt_w/2"/>
                                          </p:val>
                                        </p:tav>
                                        <p:tav tm="100000">
                                          <p:val>
                                            <p:strVal val="#ppt_x"/>
                                          </p:val>
                                        </p:tav>
                                      </p:tavLst>
                                    </p:anim>
                                    <p:anim calcmode="lin" valueType="num">
                                      <p:cBhvr additive="base">
                                        <p:cTn id="122" dur="500" fill="hold"/>
                                        <p:tgtEl>
                                          <p:spTgt spid="281619"/>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2" fill="hold" nodeType="clickEffect">
                                  <p:stCondLst>
                                    <p:cond delay="0"/>
                                  </p:stCondLst>
                                  <p:childTnLst>
                                    <p:set>
                                      <p:cBhvr>
                                        <p:cTn id="126" dur="1" fill="hold">
                                          <p:stCondLst>
                                            <p:cond delay="0"/>
                                          </p:stCondLst>
                                        </p:cTn>
                                        <p:tgtEl>
                                          <p:spTgt spid="281630"/>
                                        </p:tgtEl>
                                        <p:attrNameLst>
                                          <p:attrName>style.visibility</p:attrName>
                                        </p:attrNameLst>
                                      </p:cBhvr>
                                      <p:to>
                                        <p:strVal val="visible"/>
                                      </p:to>
                                    </p:set>
                                    <p:anim calcmode="lin" valueType="num">
                                      <p:cBhvr additive="base">
                                        <p:cTn id="127" dur="500" fill="hold"/>
                                        <p:tgtEl>
                                          <p:spTgt spid="281630"/>
                                        </p:tgtEl>
                                        <p:attrNameLst>
                                          <p:attrName>ppt_x</p:attrName>
                                        </p:attrNameLst>
                                      </p:cBhvr>
                                      <p:tavLst>
                                        <p:tav tm="0">
                                          <p:val>
                                            <p:strVal val="1+#ppt_w/2"/>
                                          </p:val>
                                        </p:tav>
                                        <p:tav tm="100000">
                                          <p:val>
                                            <p:strVal val="#ppt_x"/>
                                          </p:val>
                                        </p:tav>
                                      </p:tavLst>
                                    </p:anim>
                                    <p:anim calcmode="lin" valueType="num">
                                      <p:cBhvr additive="base">
                                        <p:cTn id="128" dur="500" fill="hold"/>
                                        <p:tgtEl>
                                          <p:spTgt spid="281630"/>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2" fill="hold" nodeType="clickEffect">
                                  <p:stCondLst>
                                    <p:cond delay="0"/>
                                  </p:stCondLst>
                                  <p:childTnLst>
                                    <p:set>
                                      <p:cBhvr>
                                        <p:cTn id="132" dur="1" fill="hold">
                                          <p:stCondLst>
                                            <p:cond delay="0"/>
                                          </p:stCondLst>
                                        </p:cTn>
                                        <p:tgtEl>
                                          <p:spTgt spid="281624"/>
                                        </p:tgtEl>
                                        <p:attrNameLst>
                                          <p:attrName>style.visibility</p:attrName>
                                        </p:attrNameLst>
                                      </p:cBhvr>
                                      <p:to>
                                        <p:strVal val="visible"/>
                                      </p:to>
                                    </p:set>
                                    <p:anim calcmode="lin" valueType="num">
                                      <p:cBhvr additive="base">
                                        <p:cTn id="133" dur="500" fill="hold"/>
                                        <p:tgtEl>
                                          <p:spTgt spid="281624"/>
                                        </p:tgtEl>
                                        <p:attrNameLst>
                                          <p:attrName>ppt_x</p:attrName>
                                        </p:attrNameLst>
                                      </p:cBhvr>
                                      <p:tavLst>
                                        <p:tav tm="0">
                                          <p:val>
                                            <p:strVal val="1+#ppt_w/2"/>
                                          </p:val>
                                        </p:tav>
                                        <p:tav tm="100000">
                                          <p:val>
                                            <p:strVal val="#ppt_x"/>
                                          </p:val>
                                        </p:tav>
                                      </p:tavLst>
                                    </p:anim>
                                    <p:anim calcmode="lin" valueType="num">
                                      <p:cBhvr additive="base">
                                        <p:cTn id="134" dur="500" fill="hold"/>
                                        <p:tgtEl>
                                          <p:spTgt spid="281624"/>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2" fill="hold" nodeType="clickEffect">
                                  <p:stCondLst>
                                    <p:cond delay="0"/>
                                  </p:stCondLst>
                                  <p:childTnLst>
                                    <p:set>
                                      <p:cBhvr>
                                        <p:cTn id="138" dur="1" fill="hold">
                                          <p:stCondLst>
                                            <p:cond delay="0"/>
                                          </p:stCondLst>
                                        </p:cTn>
                                        <p:tgtEl>
                                          <p:spTgt spid="281620"/>
                                        </p:tgtEl>
                                        <p:attrNameLst>
                                          <p:attrName>style.visibility</p:attrName>
                                        </p:attrNameLst>
                                      </p:cBhvr>
                                      <p:to>
                                        <p:strVal val="visible"/>
                                      </p:to>
                                    </p:set>
                                    <p:anim calcmode="lin" valueType="num">
                                      <p:cBhvr additive="base">
                                        <p:cTn id="139" dur="500" fill="hold"/>
                                        <p:tgtEl>
                                          <p:spTgt spid="281620"/>
                                        </p:tgtEl>
                                        <p:attrNameLst>
                                          <p:attrName>ppt_x</p:attrName>
                                        </p:attrNameLst>
                                      </p:cBhvr>
                                      <p:tavLst>
                                        <p:tav tm="0">
                                          <p:val>
                                            <p:strVal val="1+#ppt_w/2"/>
                                          </p:val>
                                        </p:tav>
                                        <p:tav tm="100000">
                                          <p:val>
                                            <p:strVal val="#ppt_x"/>
                                          </p:val>
                                        </p:tav>
                                      </p:tavLst>
                                    </p:anim>
                                    <p:anim calcmode="lin" valueType="num">
                                      <p:cBhvr additive="base">
                                        <p:cTn id="140" dur="500" fill="hold"/>
                                        <p:tgtEl>
                                          <p:spTgt spid="281620"/>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2" fill="hold" nodeType="clickEffect">
                                  <p:stCondLst>
                                    <p:cond delay="0"/>
                                  </p:stCondLst>
                                  <p:childTnLst>
                                    <p:set>
                                      <p:cBhvr>
                                        <p:cTn id="144" dur="1" fill="hold">
                                          <p:stCondLst>
                                            <p:cond delay="0"/>
                                          </p:stCondLst>
                                        </p:cTn>
                                        <p:tgtEl>
                                          <p:spTgt spid="281631"/>
                                        </p:tgtEl>
                                        <p:attrNameLst>
                                          <p:attrName>style.visibility</p:attrName>
                                        </p:attrNameLst>
                                      </p:cBhvr>
                                      <p:to>
                                        <p:strVal val="visible"/>
                                      </p:to>
                                    </p:set>
                                    <p:anim calcmode="lin" valueType="num">
                                      <p:cBhvr additive="base">
                                        <p:cTn id="145" dur="500" fill="hold"/>
                                        <p:tgtEl>
                                          <p:spTgt spid="281631"/>
                                        </p:tgtEl>
                                        <p:attrNameLst>
                                          <p:attrName>ppt_x</p:attrName>
                                        </p:attrNameLst>
                                      </p:cBhvr>
                                      <p:tavLst>
                                        <p:tav tm="0">
                                          <p:val>
                                            <p:strVal val="1+#ppt_w/2"/>
                                          </p:val>
                                        </p:tav>
                                        <p:tav tm="100000">
                                          <p:val>
                                            <p:strVal val="#ppt_x"/>
                                          </p:val>
                                        </p:tav>
                                      </p:tavLst>
                                    </p:anim>
                                    <p:anim calcmode="lin" valueType="num">
                                      <p:cBhvr additive="base">
                                        <p:cTn id="146" dur="500" fill="hold"/>
                                        <p:tgtEl>
                                          <p:spTgt spid="281631"/>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nodeType="clickEffect">
                                  <p:stCondLst>
                                    <p:cond delay="0"/>
                                  </p:stCondLst>
                                  <p:childTnLst>
                                    <p:set>
                                      <p:cBhvr>
                                        <p:cTn id="150" dur="1" fill="hold">
                                          <p:stCondLst>
                                            <p:cond delay="0"/>
                                          </p:stCondLst>
                                        </p:cTn>
                                        <p:tgtEl>
                                          <p:spTgt spid="281637"/>
                                        </p:tgtEl>
                                        <p:attrNameLst>
                                          <p:attrName>style.visibility</p:attrName>
                                        </p:attrNameLst>
                                      </p:cBhvr>
                                      <p:to>
                                        <p:strVal val="visible"/>
                                      </p:to>
                                    </p:set>
                                    <p:anim calcmode="lin" valueType="num">
                                      <p:cBhvr additive="base">
                                        <p:cTn id="151" dur="500" fill="hold"/>
                                        <p:tgtEl>
                                          <p:spTgt spid="281637"/>
                                        </p:tgtEl>
                                        <p:attrNameLst>
                                          <p:attrName>ppt_x</p:attrName>
                                        </p:attrNameLst>
                                      </p:cBhvr>
                                      <p:tavLst>
                                        <p:tav tm="0">
                                          <p:val>
                                            <p:strVal val="0-#ppt_w/2"/>
                                          </p:val>
                                        </p:tav>
                                        <p:tav tm="100000">
                                          <p:val>
                                            <p:strVal val="#ppt_x"/>
                                          </p:val>
                                        </p:tav>
                                      </p:tavLst>
                                    </p:anim>
                                    <p:anim calcmode="lin" valueType="num">
                                      <p:cBhvr additive="base">
                                        <p:cTn id="152" dur="500" fill="hold"/>
                                        <p:tgtEl>
                                          <p:spTgt spid="281637"/>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2" fill="hold" nodeType="clickEffect">
                                  <p:stCondLst>
                                    <p:cond delay="0"/>
                                  </p:stCondLst>
                                  <p:childTnLst>
                                    <p:set>
                                      <p:cBhvr>
                                        <p:cTn id="156" dur="1" fill="hold">
                                          <p:stCondLst>
                                            <p:cond delay="0"/>
                                          </p:stCondLst>
                                        </p:cTn>
                                        <p:tgtEl>
                                          <p:spTgt spid="281621"/>
                                        </p:tgtEl>
                                        <p:attrNameLst>
                                          <p:attrName>style.visibility</p:attrName>
                                        </p:attrNameLst>
                                      </p:cBhvr>
                                      <p:to>
                                        <p:strVal val="visible"/>
                                      </p:to>
                                    </p:set>
                                    <p:anim calcmode="lin" valueType="num">
                                      <p:cBhvr additive="base">
                                        <p:cTn id="157" dur="500" fill="hold"/>
                                        <p:tgtEl>
                                          <p:spTgt spid="281621"/>
                                        </p:tgtEl>
                                        <p:attrNameLst>
                                          <p:attrName>ppt_x</p:attrName>
                                        </p:attrNameLst>
                                      </p:cBhvr>
                                      <p:tavLst>
                                        <p:tav tm="0">
                                          <p:val>
                                            <p:strVal val="1+#ppt_w/2"/>
                                          </p:val>
                                        </p:tav>
                                        <p:tav tm="100000">
                                          <p:val>
                                            <p:strVal val="#ppt_x"/>
                                          </p:val>
                                        </p:tav>
                                      </p:tavLst>
                                    </p:anim>
                                    <p:anim calcmode="lin" valueType="num">
                                      <p:cBhvr additive="base">
                                        <p:cTn id="158" dur="500" fill="hold"/>
                                        <p:tgtEl>
                                          <p:spTgt spid="281621"/>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2" fill="hold" nodeType="clickEffect">
                                  <p:stCondLst>
                                    <p:cond delay="0"/>
                                  </p:stCondLst>
                                  <p:childTnLst>
                                    <p:set>
                                      <p:cBhvr>
                                        <p:cTn id="162" dur="1" fill="hold">
                                          <p:stCondLst>
                                            <p:cond delay="0"/>
                                          </p:stCondLst>
                                        </p:cTn>
                                        <p:tgtEl>
                                          <p:spTgt spid="281632"/>
                                        </p:tgtEl>
                                        <p:attrNameLst>
                                          <p:attrName>style.visibility</p:attrName>
                                        </p:attrNameLst>
                                      </p:cBhvr>
                                      <p:to>
                                        <p:strVal val="visible"/>
                                      </p:to>
                                    </p:set>
                                    <p:anim calcmode="lin" valueType="num">
                                      <p:cBhvr additive="base">
                                        <p:cTn id="163" dur="500" fill="hold"/>
                                        <p:tgtEl>
                                          <p:spTgt spid="281632"/>
                                        </p:tgtEl>
                                        <p:attrNameLst>
                                          <p:attrName>ppt_x</p:attrName>
                                        </p:attrNameLst>
                                      </p:cBhvr>
                                      <p:tavLst>
                                        <p:tav tm="0">
                                          <p:val>
                                            <p:strVal val="1+#ppt_w/2"/>
                                          </p:val>
                                        </p:tav>
                                        <p:tav tm="100000">
                                          <p:val>
                                            <p:strVal val="#ppt_x"/>
                                          </p:val>
                                        </p:tav>
                                      </p:tavLst>
                                    </p:anim>
                                    <p:anim calcmode="lin" valueType="num">
                                      <p:cBhvr additive="base">
                                        <p:cTn id="164" dur="500" fill="hold"/>
                                        <p:tgtEl>
                                          <p:spTgt spid="281632"/>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8" fill="hold" nodeType="clickEffect">
                                  <p:stCondLst>
                                    <p:cond delay="0"/>
                                  </p:stCondLst>
                                  <p:childTnLst>
                                    <p:set>
                                      <p:cBhvr>
                                        <p:cTn id="168" dur="1" fill="hold">
                                          <p:stCondLst>
                                            <p:cond delay="0"/>
                                          </p:stCondLst>
                                        </p:cTn>
                                        <p:tgtEl>
                                          <p:spTgt spid="281635"/>
                                        </p:tgtEl>
                                        <p:attrNameLst>
                                          <p:attrName>style.visibility</p:attrName>
                                        </p:attrNameLst>
                                      </p:cBhvr>
                                      <p:to>
                                        <p:strVal val="visible"/>
                                      </p:to>
                                    </p:set>
                                    <p:anim calcmode="lin" valueType="num">
                                      <p:cBhvr additive="base">
                                        <p:cTn id="169" dur="500" fill="hold"/>
                                        <p:tgtEl>
                                          <p:spTgt spid="281635"/>
                                        </p:tgtEl>
                                        <p:attrNameLst>
                                          <p:attrName>ppt_x</p:attrName>
                                        </p:attrNameLst>
                                      </p:cBhvr>
                                      <p:tavLst>
                                        <p:tav tm="0">
                                          <p:val>
                                            <p:strVal val="0-#ppt_w/2"/>
                                          </p:val>
                                        </p:tav>
                                        <p:tav tm="100000">
                                          <p:val>
                                            <p:strVal val="#ppt_x"/>
                                          </p:val>
                                        </p:tav>
                                      </p:tavLst>
                                    </p:anim>
                                    <p:anim calcmode="lin" valueType="num">
                                      <p:cBhvr additive="base">
                                        <p:cTn id="170" dur="500" fill="hold"/>
                                        <p:tgtEl>
                                          <p:spTgt spid="281635"/>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2" fill="hold" nodeType="clickEffect">
                                  <p:stCondLst>
                                    <p:cond delay="0"/>
                                  </p:stCondLst>
                                  <p:childTnLst>
                                    <p:set>
                                      <p:cBhvr>
                                        <p:cTn id="174" dur="1" fill="hold">
                                          <p:stCondLst>
                                            <p:cond delay="0"/>
                                          </p:stCondLst>
                                        </p:cTn>
                                        <p:tgtEl>
                                          <p:spTgt spid="281622"/>
                                        </p:tgtEl>
                                        <p:attrNameLst>
                                          <p:attrName>style.visibility</p:attrName>
                                        </p:attrNameLst>
                                      </p:cBhvr>
                                      <p:to>
                                        <p:strVal val="visible"/>
                                      </p:to>
                                    </p:set>
                                    <p:anim calcmode="lin" valueType="num">
                                      <p:cBhvr additive="base">
                                        <p:cTn id="175" dur="500" fill="hold"/>
                                        <p:tgtEl>
                                          <p:spTgt spid="281622"/>
                                        </p:tgtEl>
                                        <p:attrNameLst>
                                          <p:attrName>ppt_x</p:attrName>
                                        </p:attrNameLst>
                                      </p:cBhvr>
                                      <p:tavLst>
                                        <p:tav tm="0">
                                          <p:val>
                                            <p:strVal val="1+#ppt_w/2"/>
                                          </p:val>
                                        </p:tav>
                                        <p:tav tm="100000">
                                          <p:val>
                                            <p:strVal val="#ppt_x"/>
                                          </p:val>
                                        </p:tav>
                                      </p:tavLst>
                                    </p:anim>
                                    <p:anim calcmode="lin" valueType="num">
                                      <p:cBhvr additive="base">
                                        <p:cTn id="176" dur="500" fill="hold"/>
                                        <p:tgtEl>
                                          <p:spTgt spid="281622"/>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2" fill="hold" nodeType="clickEffect">
                                  <p:stCondLst>
                                    <p:cond delay="0"/>
                                  </p:stCondLst>
                                  <p:childTnLst>
                                    <p:set>
                                      <p:cBhvr>
                                        <p:cTn id="180" dur="1" fill="hold">
                                          <p:stCondLst>
                                            <p:cond delay="0"/>
                                          </p:stCondLst>
                                        </p:cTn>
                                        <p:tgtEl>
                                          <p:spTgt spid="281633"/>
                                        </p:tgtEl>
                                        <p:attrNameLst>
                                          <p:attrName>style.visibility</p:attrName>
                                        </p:attrNameLst>
                                      </p:cBhvr>
                                      <p:to>
                                        <p:strVal val="visible"/>
                                      </p:to>
                                    </p:set>
                                    <p:anim calcmode="lin" valueType="num">
                                      <p:cBhvr additive="base">
                                        <p:cTn id="181" dur="500" fill="hold"/>
                                        <p:tgtEl>
                                          <p:spTgt spid="281633"/>
                                        </p:tgtEl>
                                        <p:attrNameLst>
                                          <p:attrName>ppt_x</p:attrName>
                                        </p:attrNameLst>
                                      </p:cBhvr>
                                      <p:tavLst>
                                        <p:tav tm="0">
                                          <p:val>
                                            <p:strVal val="1+#ppt_w/2"/>
                                          </p:val>
                                        </p:tav>
                                        <p:tav tm="100000">
                                          <p:val>
                                            <p:strVal val="#ppt_x"/>
                                          </p:val>
                                        </p:tav>
                                      </p:tavLst>
                                    </p:anim>
                                    <p:anim calcmode="lin" valueType="num">
                                      <p:cBhvr additive="base">
                                        <p:cTn id="182" dur="500" fill="hold"/>
                                        <p:tgtEl>
                                          <p:spTgt spid="281633"/>
                                        </p:tgtEl>
                                        <p:attrNameLst>
                                          <p:attrName>ppt_y</p:attrName>
                                        </p:attrNameLst>
                                      </p:cBhvr>
                                      <p:tavLst>
                                        <p:tav tm="0">
                                          <p:val>
                                            <p:strVal val="#ppt_y"/>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8" fill="hold" nodeType="clickEffect">
                                  <p:stCondLst>
                                    <p:cond delay="0"/>
                                  </p:stCondLst>
                                  <p:childTnLst>
                                    <p:set>
                                      <p:cBhvr>
                                        <p:cTn id="186" dur="1" fill="hold">
                                          <p:stCondLst>
                                            <p:cond delay="0"/>
                                          </p:stCondLst>
                                        </p:cTn>
                                        <p:tgtEl>
                                          <p:spTgt spid="281636"/>
                                        </p:tgtEl>
                                        <p:attrNameLst>
                                          <p:attrName>style.visibility</p:attrName>
                                        </p:attrNameLst>
                                      </p:cBhvr>
                                      <p:to>
                                        <p:strVal val="visible"/>
                                      </p:to>
                                    </p:set>
                                    <p:anim calcmode="lin" valueType="num">
                                      <p:cBhvr additive="base">
                                        <p:cTn id="187" dur="500" fill="hold"/>
                                        <p:tgtEl>
                                          <p:spTgt spid="281636"/>
                                        </p:tgtEl>
                                        <p:attrNameLst>
                                          <p:attrName>ppt_x</p:attrName>
                                        </p:attrNameLst>
                                      </p:cBhvr>
                                      <p:tavLst>
                                        <p:tav tm="0">
                                          <p:val>
                                            <p:strVal val="0-#ppt_w/2"/>
                                          </p:val>
                                        </p:tav>
                                        <p:tav tm="100000">
                                          <p:val>
                                            <p:strVal val="#ppt_x"/>
                                          </p:val>
                                        </p:tav>
                                      </p:tavLst>
                                    </p:anim>
                                    <p:anim calcmode="lin" valueType="num">
                                      <p:cBhvr additive="base">
                                        <p:cTn id="188" dur="500" fill="hold"/>
                                        <p:tgtEl>
                                          <p:spTgt spid="281636"/>
                                        </p:tgtEl>
                                        <p:attrNameLst>
                                          <p:attrName>ppt_y</p:attrName>
                                        </p:attrNameLst>
                                      </p:cBhvr>
                                      <p:tavLst>
                                        <p:tav tm="0">
                                          <p:val>
                                            <p:strVal val="#ppt_y"/>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2" fill="hold" nodeType="clickEffect">
                                  <p:stCondLst>
                                    <p:cond delay="0"/>
                                  </p:stCondLst>
                                  <p:childTnLst>
                                    <p:set>
                                      <p:cBhvr>
                                        <p:cTn id="192" dur="1" fill="hold">
                                          <p:stCondLst>
                                            <p:cond delay="0"/>
                                          </p:stCondLst>
                                        </p:cTn>
                                        <p:tgtEl>
                                          <p:spTgt spid="281613"/>
                                        </p:tgtEl>
                                        <p:attrNameLst>
                                          <p:attrName>style.visibility</p:attrName>
                                        </p:attrNameLst>
                                      </p:cBhvr>
                                      <p:to>
                                        <p:strVal val="visible"/>
                                      </p:to>
                                    </p:set>
                                    <p:anim calcmode="lin" valueType="num">
                                      <p:cBhvr additive="base">
                                        <p:cTn id="193" dur="500" fill="hold"/>
                                        <p:tgtEl>
                                          <p:spTgt spid="281613"/>
                                        </p:tgtEl>
                                        <p:attrNameLst>
                                          <p:attrName>ppt_x</p:attrName>
                                        </p:attrNameLst>
                                      </p:cBhvr>
                                      <p:tavLst>
                                        <p:tav tm="0">
                                          <p:val>
                                            <p:strVal val="1+#ppt_w/2"/>
                                          </p:val>
                                        </p:tav>
                                        <p:tav tm="100000">
                                          <p:val>
                                            <p:strVal val="#ppt_x"/>
                                          </p:val>
                                        </p:tav>
                                      </p:tavLst>
                                    </p:anim>
                                    <p:anim calcmode="lin" valueType="num">
                                      <p:cBhvr additive="base">
                                        <p:cTn id="194" dur="500" fill="hold"/>
                                        <p:tgtEl>
                                          <p:spTgt spid="281613"/>
                                        </p:tgtEl>
                                        <p:attrNameLst>
                                          <p:attrName>ppt_y</p:attrName>
                                        </p:attrNameLst>
                                      </p:cBhvr>
                                      <p:tavLst>
                                        <p:tav tm="0">
                                          <p:val>
                                            <p:strVal val="#ppt_y"/>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8" fill="hold" nodeType="clickEffect">
                                  <p:stCondLst>
                                    <p:cond delay="0"/>
                                  </p:stCondLst>
                                  <p:childTnLst>
                                    <p:set>
                                      <p:cBhvr>
                                        <p:cTn id="198" dur="1" fill="hold">
                                          <p:stCondLst>
                                            <p:cond delay="0"/>
                                          </p:stCondLst>
                                        </p:cTn>
                                        <p:tgtEl>
                                          <p:spTgt spid="281634"/>
                                        </p:tgtEl>
                                        <p:attrNameLst>
                                          <p:attrName>style.visibility</p:attrName>
                                        </p:attrNameLst>
                                      </p:cBhvr>
                                      <p:to>
                                        <p:strVal val="visible"/>
                                      </p:to>
                                    </p:set>
                                    <p:anim calcmode="lin" valueType="num">
                                      <p:cBhvr additive="base">
                                        <p:cTn id="199" dur="500" fill="hold"/>
                                        <p:tgtEl>
                                          <p:spTgt spid="281634"/>
                                        </p:tgtEl>
                                        <p:attrNameLst>
                                          <p:attrName>ppt_x</p:attrName>
                                        </p:attrNameLst>
                                      </p:cBhvr>
                                      <p:tavLst>
                                        <p:tav tm="0">
                                          <p:val>
                                            <p:strVal val="0-#ppt_w/2"/>
                                          </p:val>
                                        </p:tav>
                                        <p:tav tm="100000">
                                          <p:val>
                                            <p:strVal val="#ppt_x"/>
                                          </p:val>
                                        </p:tav>
                                      </p:tavLst>
                                    </p:anim>
                                    <p:anim calcmode="lin" valueType="num">
                                      <p:cBhvr additive="base">
                                        <p:cTn id="200" dur="500" fill="hold"/>
                                        <p:tgtEl>
                                          <p:spTgt spid="281634"/>
                                        </p:tgtEl>
                                        <p:attrNameLst>
                                          <p:attrName>ppt_y</p:attrName>
                                        </p:attrNameLst>
                                      </p:cBhvr>
                                      <p:tavLst>
                                        <p:tav tm="0">
                                          <p:val>
                                            <p:strVal val="#ppt_y"/>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8" fill="hold" nodeType="clickEffect">
                                  <p:stCondLst>
                                    <p:cond delay="0"/>
                                  </p:stCondLst>
                                  <p:childTnLst>
                                    <p:set>
                                      <p:cBhvr>
                                        <p:cTn id="204" dur="1" fill="hold">
                                          <p:stCondLst>
                                            <p:cond delay="0"/>
                                          </p:stCondLst>
                                        </p:cTn>
                                        <p:tgtEl>
                                          <p:spTgt spid="281639">
                                            <p:txEl>
                                              <p:pRg st="0" end="0"/>
                                            </p:txEl>
                                          </p:spTgt>
                                        </p:tgtEl>
                                        <p:attrNameLst>
                                          <p:attrName>style.visibility</p:attrName>
                                        </p:attrNameLst>
                                      </p:cBhvr>
                                      <p:to>
                                        <p:strVal val="visible"/>
                                      </p:to>
                                    </p:set>
                                    <p:anim calcmode="lin" valueType="num">
                                      <p:cBhvr additive="base">
                                        <p:cTn id="205" dur="500" fill="hold"/>
                                        <p:tgtEl>
                                          <p:spTgt spid="281639">
                                            <p:txEl>
                                              <p:pRg st="0" end="0"/>
                                            </p:txEl>
                                          </p:spTgt>
                                        </p:tgtEl>
                                        <p:attrNameLst>
                                          <p:attrName>ppt_x</p:attrName>
                                        </p:attrNameLst>
                                      </p:cBhvr>
                                      <p:tavLst>
                                        <p:tav tm="0">
                                          <p:val>
                                            <p:strVal val="0-#ppt_w/2"/>
                                          </p:val>
                                        </p:tav>
                                        <p:tav tm="100000">
                                          <p:val>
                                            <p:strVal val="#ppt_x"/>
                                          </p:val>
                                        </p:tav>
                                      </p:tavLst>
                                    </p:anim>
                                    <p:anim calcmode="lin" valueType="num">
                                      <p:cBhvr additive="base">
                                        <p:cTn id="206" dur="500" fill="hold"/>
                                        <p:tgtEl>
                                          <p:spTgt spid="2816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8" fill="hold" nodeType="clickEffect">
                                  <p:stCondLst>
                                    <p:cond delay="0"/>
                                  </p:stCondLst>
                                  <p:childTnLst>
                                    <p:set>
                                      <p:cBhvr>
                                        <p:cTn id="210" dur="1" fill="hold">
                                          <p:stCondLst>
                                            <p:cond delay="0"/>
                                          </p:stCondLst>
                                        </p:cTn>
                                        <p:tgtEl>
                                          <p:spTgt spid="281639">
                                            <p:txEl>
                                              <p:pRg st="1" end="1"/>
                                            </p:txEl>
                                          </p:spTgt>
                                        </p:tgtEl>
                                        <p:attrNameLst>
                                          <p:attrName>style.visibility</p:attrName>
                                        </p:attrNameLst>
                                      </p:cBhvr>
                                      <p:to>
                                        <p:strVal val="visible"/>
                                      </p:to>
                                    </p:set>
                                    <p:anim calcmode="lin" valueType="num">
                                      <p:cBhvr additive="base">
                                        <p:cTn id="211" dur="500" fill="hold"/>
                                        <p:tgtEl>
                                          <p:spTgt spid="281639">
                                            <p:txEl>
                                              <p:pRg st="1" end="1"/>
                                            </p:txEl>
                                          </p:spTgt>
                                        </p:tgtEl>
                                        <p:attrNameLst>
                                          <p:attrName>ppt_x</p:attrName>
                                        </p:attrNameLst>
                                      </p:cBhvr>
                                      <p:tavLst>
                                        <p:tav tm="0">
                                          <p:val>
                                            <p:strVal val="0-#ppt_w/2"/>
                                          </p:val>
                                        </p:tav>
                                        <p:tav tm="100000">
                                          <p:val>
                                            <p:strVal val="#ppt_x"/>
                                          </p:val>
                                        </p:tav>
                                      </p:tavLst>
                                    </p:anim>
                                    <p:anim calcmode="lin" valueType="num">
                                      <p:cBhvr additive="base">
                                        <p:cTn id="212" dur="500" fill="hold"/>
                                        <p:tgtEl>
                                          <p:spTgt spid="2816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4" fill="hold" nodeType="clickEffect">
                                  <p:stCondLst>
                                    <p:cond delay="0"/>
                                  </p:stCondLst>
                                  <p:childTnLst>
                                    <p:set>
                                      <p:cBhvr>
                                        <p:cTn id="216" dur="1" fill="hold">
                                          <p:stCondLst>
                                            <p:cond delay="0"/>
                                          </p:stCondLst>
                                        </p:cTn>
                                        <p:tgtEl>
                                          <p:spTgt spid="281639">
                                            <p:txEl>
                                              <p:pRg st="2" end="2"/>
                                            </p:txEl>
                                          </p:spTgt>
                                        </p:tgtEl>
                                        <p:attrNameLst>
                                          <p:attrName>style.visibility</p:attrName>
                                        </p:attrNameLst>
                                      </p:cBhvr>
                                      <p:to>
                                        <p:strVal val="visible"/>
                                      </p:to>
                                    </p:set>
                                    <p:anim calcmode="lin" valueType="num">
                                      <p:cBhvr additive="base">
                                        <p:cTn id="217" dur="500" fill="hold"/>
                                        <p:tgtEl>
                                          <p:spTgt spid="281639">
                                            <p:txEl>
                                              <p:pRg st="2" end="2"/>
                                            </p:txEl>
                                          </p:spTgt>
                                        </p:tgtEl>
                                        <p:attrNameLst>
                                          <p:attrName>ppt_x</p:attrName>
                                        </p:attrNameLst>
                                      </p:cBhvr>
                                      <p:tavLst>
                                        <p:tav tm="0">
                                          <p:val>
                                            <p:strVal val="#ppt_x"/>
                                          </p:val>
                                        </p:tav>
                                        <p:tav tm="100000">
                                          <p:val>
                                            <p:strVal val="#ppt_x"/>
                                          </p:val>
                                        </p:tav>
                                      </p:tavLst>
                                    </p:anim>
                                    <p:anim calcmode="lin" valueType="num">
                                      <p:cBhvr additive="base">
                                        <p:cTn id="218" dur="500" fill="hold"/>
                                        <p:tgtEl>
                                          <p:spTgt spid="281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4" fill="hold" nodeType="clickEffect">
                                  <p:stCondLst>
                                    <p:cond delay="0"/>
                                  </p:stCondLst>
                                  <p:childTnLst>
                                    <p:set>
                                      <p:cBhvr>
                                        <p:cTn id="222" dur="1" fill="hold">
                                          <p:stCondLst>
                                            <p:cond delay="0"/>
                                          </p:stCondLst>
                                        </p:cTn>
                                        <p:tgtEl>
                                          <p:spTgt spid="281639">
                                            <p:txEl>
                                              <p:pRg st="3" end="3"/>
                                            </p:txEl>
                                          </p:spTgt>
                                        </p:tgtEl>
                                        <p:attrNameLst>
                                          <p:attrName>style.visibility</p:attrName>
                                        </p:attrNameLst>
                                      </p:cBhvr>
                                      <p:to>
                                        <p:strVal val="visible"/>
                                      </p:to>
                                    </p:set>
                                    <p:anim calcmode="lin" valueType="num">
                                      <p:cBhvr additive="base">
                                        <p:cTn id="223" dur="500" fill="hold"/>
                                        <p:tgtEl>
                                          <p:spTgt spid="281639">
                                            <p:txEl>
                                              <p:pRg st="3" end="3"/>
                                            </p:txEl>
                                          </p:spTgt>
                                        </p:tgtEl>
                                        <p:attrNameLst>
                                          <p:attrName>ppt_x</p:attrName>
                                        </p:attrNameLst>
                                      </p:cBhvr>
                                      <p:tavLst>
                                        <p:tav tm="0">
                                          <p:val>
                                            <p:strVal val="#ppt_x"/>
                                          </p:val>
                                        </p:tav>
                                        <p:tav tm="100000">
                                          <p:val>
                                            <p:strVal val="#ppt_x"/>
                                          </p:val>
                                        </p:tav>
                                      </p:tavLst>
                                    </p:anim>
                                    <p:anim calcmode="lin" valueType="num">
                                      <p:cBhvr additive="base">
                                        <p:cTn id="224" dur="500" fill="hold"/>
                                        <p:tgtEl>
                                          <p:spTgt spid="281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8" fill="hold" nodeType="clickEffect">
                                  <p:stCondLst>
                                    <p:cond delay="0"/>
                                  </p:stCondLst>
                                  <p:childTnLst>
                                    <p:set>
                                      <p:cBhvr>
                                        <p:cTn id="228" dur="1" fill="hold">
                                          <p:stCondLst>
                                            <p:cond delay="0"/>
                                          </p:stCondLst>
                                        </p:cTn>
                                        <p:tgtEl>
                                          <p:spTgt spid="281640"/>
                                        </p:tgtEl>
                                        <p:attrNameLst>
                                          <p:attrName>style.visibility</p:attrName>
                                        </p:attrNameLst>
                                      </p:cBhvr>
                                      <p:to>
                                        <p:strVal val="visible"/>
                                      </p:to>
                                    </p:set>
                                    <p:anim calcmode="lin" valueType="num">
                                      <p:cBhvr additive="base">
                                        <p:cTn id="229" dur="500" fill="hold"/>
                                        <p:tgtEl>
                                          <p:spTgt spid="281640"/>
                                        </p:tgtEl>
                                        <p:attrNameLst>
                                          <p:attrName>ppt_x</p:attrName>
                                        </p:attrNameLst>
                                      </p:cBhvr>
                                      <p:tavLst>
                                        <p:tav tm="0">
                                          <p:val>
                                            <p:strVal val="0-#ppt_w/2"/>
                                          </p:val>
                                        </p:tav>
                                        <p:tav tm="100000">
                                          <p:val>
                                            <p:strVal val="#ppt_x"/>
                                          </p:val>
                                        </p:tav>
                                      </p:tavLst>
                                    </p:anim>
                                    <p:anim calcmode="lin" valueType="num">
                                      <p:cBhvr additive="base">
                                        <p:cTn id="230" dur="500" fill="hold"/>
                                        <p:tgtEl>
                                          <p:spTgt spid="2816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1603" grpId="0"/>
      <p:bldP spid="281606" grpId="0"/>
      <p:bldP spid="281607" grpId="0"/>
      <p:bldP spid="281608" grpId="0"/>
      <p:bldP spid="281609" grpId="0"/>
      <p:bldP spid="281610" grpId="0"/>
      <p:bldP spid="281611" grpId="0"/>
      <p:bldP spid="281612" grpId="0"/>
      <p:bldP spid="281623" grpId="0"/>
      <p:bldP spid="281624" grpId="0"/>
      <p:bldP spid="281625" grpId="0"/>
      <p:bldP spid="281626" grpId="0"/>
      <p:bldP spid="281627" grpId="0"/>
      <p:bldP spid="281628" grpId="0"/>
      <p:bldP spid="281629" grpId="0"/>
      <p:bldP spid="281630" grpId="0"/>
      <p:bldP spid="281631" grpId="0"/>
      <p:bldP spid="281632" grpId="0"/>
      <p:bldP spid="281633" grpId="0"/>
      <p:bldP spid="281634" grpId="0"/>
      <p:bldP spid="281635" grpId="0"/>
      <p:bldP spid="281636" grpId="0"/>
      <p:bldP spid="281637" grpId="0"/>
      <p:bldP spid="28164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5837B62-D449-0B4D-B856-7DFBBA4424CE}"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9219" name="Rectangle 2"/>
          <p:cNvSpPr>
            <a:spLocks noGrp="1" noChangeArrowheads="1"/>
          </p:cNvSpPr>
          <p:nvPr>
            <p:ph type="title"/>
          </p:nvPr>
        </p:nvSpPr>
        <p:spPr/>
        <p:txBody>
          <a:bodyPr/>
          <a:lstStyle/>
          <a:p>
            <a:pPr eaLnBrk="1" hangingPunct="1"/>
            <a:r>
              <a:rPr kumimoji="0" lang="zh-CN" altLang="en-US" dirty="0">
                <a:solidFill>
                  <a:srgbClr val="FF0000"/>
                </a:solidFill>
              </a:rPr>
              <a:t>（一）独立方案</a:t>
            </a:r>
            <a:r>
              <a:rPr kumimoji="0" lang="zh-CN" altLang="en-US" dirty="0">
                <a:solidFill>
                  <a:srgbClr val="036D7B"/>
                </a:solidFill>
              </a:rPr>
              <a:t>经济评价</a:t>
            </a:r>
            <a:endParaRPr kumimoji="0" lang="zh-CN" altLang="en-US" dirty="0">
              <a:solidFill>
                <a:srgbClr val="036D7B"/>
              </a:solidFill>
            </a:endParaRPr>
          </a:p>
        </p:txBody>
      </p:sp>
      <p:grpSp>
        <p:nvGrpSpPr>
          <p:cNvPr id="124024" name="Group 120"/>
          <p:cNvGrpSpPr/>
          <p:nvPr/>
        </p:nvGrpSpPr>
        <p:grpSpPr bwMode="auto">
          <a:xfrm>
            <a:off x="0" y="1833563"/>
            <a:ext cx="9144000" cy="1308100"/>
            <a:chOff x="0" y="1155"/>
            <a:chExt cx="5760" cy="824"/>
          </a:xfrm>
        </p:grpSpPr>
        <p:sp>
          <p:nvSpPr>
            <p:cNvPr id="9231" name="Rectangle 121"/>
            <p:cNvSpPr>
              <a:spLocks noChangeArrowheads="1"/>
            </p:cNvSpPr>
            <p:nvPr/>
          </p:nvSpPr>
          <p:spPr bwMode="auto">
            <a:xfrm>
              <a:off x="0" y="1155"/>
              <a:ext cx="5760" cy="824"/>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9232" name="Rectangle 122"/>
            <p:cNvSpPr>
              <a:spLocks noChangeArrowheads="1"/>
            </p:cNvSpPr>
            <p:nvPr/>
          </p:nvSpPr>
          <p:spPr bwMode="auto">
            <a:xfrm>
              <a:off x="206" y="1200"/>
              <a:ext cx="5350" cy="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tabLst>
                  <a:tab pos="541020" algn="l"/>
                </a:tabLst>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tabLst>
                  <a:tab pos="541020" algn="l"/>
                </a:tabLst>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tabLst>
                  <a:tab pos="541020" algn="l"/>
                </a:tabLst>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9pPr>
            </a:lstStyle>
            <a:p>
              <a:pPr algn="just" eaLnBrk="1" fontAlgn="ctr" hangingPunct="1">
                <a:lnSpc>
                  <a:spcPct val="120000"/>
                </a:lnSpc>
              </a:pPr>
              <a:r>
                <a:rPr lang="en-US" altLang="zh-CN" sz="1800" b="1">
                  <a:latin typeface="幼圆" panose="02010509060101010101" pitchFamily="49" charset="-122"/>
                  <a:ea typeface="幼圆" panose="02010509060101010101" pitchFamily="49" charset="-122"/>
                </a:rPr>
                <a:t>   </a:t>
              </a:r>
              <a:r>
                <a:rPr lang="zh-CN" altLang="en-US" sz="1800" b="1">
                  <a:latin typeface="幼圆" panose="02010509060101010101" pitchFamily="49" charset="-122"/>
                  <a:ea typeface="幼圆" panose="02010509060101010101" pitchFamily="49" charset="-122"/>
                </a:rPr>
                <a:t>主要是对项目技术方案的总投资收益率或静态投资回收期</a:t>
              </a:r>
              <a:r>
                <a:rPr lang="en-US" altLang="zh-CN" sz="1800" b="1">
                  <a:latin typeface="幼圆" panose="02010509060101010101" pitchFamily="49" charset="-122"/>
                  <a:ea typeface="幼圆" panose="02010509060101010101" pitchFamily="49" charset="-122"/>
                </a:rPr>
                <a:t>P</a:t>
              </a:r>
              <a:r>
                <a:rPr lang="en-US" altLang="zh-CN" sz="1800" b="1" baseline="-25000">
                  <a:latin typeface="幼圆" panose="02010509060101010101" pitchFamily="49" charset="-122"/>
                  <a:ea typeface="幼圆" panose="02010509060101010101" pitchFamily="49" charset="-122"/>
                </a:rPr>
                <a:t>t</a:t>
              </a:r>
              <a:r>
                <a:rPr lang="zh-CN" altLang="en-US" sz="1800" b="1">
                  <a:latin typeface="幼圆" panose="02010509060101010101" pitchFamily="49" charset="-122"/>
                  <a:ea typeface="幼圆" panose="02010509060101010101" pitchFamily="49" charset="-122"/>
                </a:rPr>
                <a:t>指标进行计算，并与确定的行业平均投资收益率或基准投资回收期</a:t>
              </a:r>
              <a:r>
                <a:rPr lang="en-US" altLang="zh-CN" sz="1800" b="1">
                  <a:latin typeface="幼圆" panose="02010509060101010101" pitchFamily="49" charset="-122"/>
                  <a:ea typeface="幼圆" panose="02010509060101010101" pitchFamily="49" charset="-122"/>
                </a:rPr>
                <a:t>P</a:t>
              </a:r>
              <a:r>
                <a:rPr lang="en-US" altLang="zh-CN" sz="1800" b="1" baseline="-25000">
                  <a:latin typeface="幼圆" panose="02010509060101010101" pitchFamily="49" charset="-122"/>
                  <a:ea typeface="幼圆" panose="02010509060101010101" pitchFamily="49" charset="-122"/>
                </a:rPr>
                <a:t>c</a:t>
              </a:r>
              <a:r>
                <a:rPr lang="zh-CN" altLang="en-US" sz="1800" b="1">
                  <a:latin typeface="幼圆" panose="02010509060101010101" pitchFamily="49" charset="-122"/>
                  <a:ea typeface="幼圆" panose="02010509060101010101" pitchFamily="49" charset="-122"/>
                </a:rPr>
                <a:t>进行比较，以此判断方案经济效果的优劣。</a:t>
              </a:r>
              <a:endParaRPr lang="zh-CN" altLang="en-US" sz="1800" b="1" baseline="-25000">
                <a:latin typeface="幼圆" panose="02010509060101010101" pitchFamily="49" charset="-122"/>
                <a:ea typeface="幼圆" panose="02010509060101010101" pitchFamily="49" charset="-122"/>
              </a:endParaRPr>
            </a:p>
          </p:txBody>
        </p:sp>
      </p:grpSp>
      <p:sp>
        <p:nvSpPr>
          <p:cNvPr id="124027" name="Rectangle 123"/>
          <p:cNvSpPr>
            <a:spLocks noChangeArrowheads="1"/>
          </p:cNvSpPr>
          <p:nvPr/>
        </p:nvSpPr>
        <p:spPr bwMode="auto">
          <a:xfrm>
            <a:off x="482600" y="5378450"/>
            <a:ext cx="6249988" cy="377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tabLst>
                <a:tab pos="541020" algn="l"/>
              </a:tabLst>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tabLst>
                <a:tab pos="541020" algn="l"/>
              </a:tabLst>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tabLst>
                <a:tab pos="541020" algn="l"/>
              </a:tabLst>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2000" b="1">
                <a:latin typeface="黑体" panose="02010609060101010101" pitchFamily="49" charset="-122"/>
                <a:ea typeface="幼圆" panose="02010509060101010101" pitchFamily="49" charset="-122"/>
              </a:rPr>
              <a:t>多个独立方案的评价与单一方案的评价方法相同。</a:t>
            </a:r>
            <a:endParaRPr lang="zh-CN" altLang="en-US" sz="2000" b="1">
              <a:latin typeface="黑体" panose="02010609060101010101" pitchFamily="49" charset="-122"/>
              <a:ea typeface="幼圆" panose="02010509060101010101" pitchFamily="49" charset="-122"/>
            </a:endParaRPr>
          </a:p>
        </p:txBody>
      </p:sp>
      <p:sp>
        <p:nvSpPr>
          <p:cNvPr id="124028" name="AutoShape 124">
            <a:hlinkClick r:id="" action="ppaction://customshow?id=0&amp;return=true" highlightClick="1"/>
          </p:cNvPr>
          <p:cNvSpPr>
            <a:spLocks noChangeArrowheads="1"/>
          </p:cNvSpPr>
          <p:nvPr/>
        </p:nvSpPr>
        <p:spPr bwMode="auto">
          <a:xfrm>
            <a:off x="7902575" y="5949950"/>
            <a:ext cx="720725" cy="360363"/>
          </a:xfrm>
          <a:prstGeom prst="actionButtonBlank">
            <a:avLst/>
          </a:prstGeom>
          <a:solidFill>
            <a:srgbClr val="036D7B"/>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b="1">
                <a:solidFill>
                  <a:srgbClr val="FFFFFF"/>
                </a:solidFill>
                <a:latin typeface="幼圆" panose="02010509060101010101" pitchFamily="49" charset="-122"/>
                <a:ea typeface="幼圆" panose="02010509060101010101" pitchFamily="49" charset="-122"/>
              </a:rPr>
              <a:t>例题</a:t>
            </a:r>
            <a:endParaRPr lang="zh-CN" altLang="en-US" sz="1800" b="1">
              <a:solidFill>
                <a:srgbClr val="FFFFFF"/>
              </a:solidFill>
              <a:latin typeface="幼圆" panose="02010509060101010101" pitchFamily="49" charset="-122"/>
              <a:ea typeface="幼圆" panose="02010509060101010101" pitchFamily="49" charset="-122"/>
            </a:endParaRPr>
          </a:p>
        </p:txBody>
      </p:sp>
      <p:sp>
        <p:nvSpPr>
          <p:cNvPr id="124029" name="Rectangle 125"/>
          <p:cNvSpPr>
            <a:spLocks noChangeArrowheads="1"/>
          </p:cNvSpPr>
          <p:nvPr/>
        </p:nvSpPr>
        <p:spPr bwMode="auto">
          <a:xfrm>
            <a:off x="384527" y="1526382"/>
            <a:ext cx="40322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000" b="1" dirty="0">
                <a:latin typeface="幼圆" panose="02010509060101010101" pitchFamily="49" charset="-122"/>
                <a:ea typeface="幼圆" panose="02010509060101010101" pitchFamily="49" charset="-122"/>
              </a:rPr>
              <a:t>1.</a:t>
            </a:r>
            <a:r>
              <a:rPr lang="zh-CN" altLang="en-US" sz="2000" b="1" dirty="0">
                <a:latin typeface="幼圆" panose="02010509060101010101" pitchFamily="49" charset="-122"/>
                <a:ea typeface="幼圆" panose="02010509060101010101" pitchFamily="49" charset="-122"/>
              </a:rPr>
              <a:t>静态评价</a:t>
            </a:r>
            <a:endParaRPr lang="zh-CN" altLang="en-US" sz="2000" b="1" dirty="0">
              <a:latin typeface="幼圆" panose="02010509060101010101" pitchFamily="49" charset="-122"/>
              <a:ea typeface="幼圆" panose="02010509060101010101" pitchFamily="49" charset="-122"/>
            </a:endParaRPr>
          </a:p>
        </p:txBody>
      </p:sp>
      <p:grpSp>
        <p:nvGrpSpPr>
          <p:cNvPr id="124030" name="Group 126"/>
          <p:cNvGrpSpPr/>
          <p:nvPr/>
        </p:nvGrpSpPr>
        <p:grpSpPr bwMode="auto">
          <a:xfrm>
            <a:off x="-88900" y="3015156"/>
            <a:ext cx="9144000" cy="1079500"/>
            <a:chOff x="0" y="1888"/>
            <a:chExt cx="5760" cy="680"/>
          </a:xfrm>
        </p:grpSpPr>
        <p:sp>
          <p:nvSpPr>
            <p:cNvPr id="9229" name="Rectangle 127"/>
            <p:cNvSpPr>
              <a:spLocks noChangeArrowheads="1"/>
            </p:cNvSpPr>
            <p:nvPr/>
          </p:nvSpPr>
          <p:spPr bwMode="auto">
            <a:xfrm>
              <a:off x="0" y="1888"/>
              <a:ext cx="5760" cy="680"/>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9230" name="Rectangle 128"/>
            <p:cNvSpPr>
              <a:spLocks noChangeArrowheads="1"/>
            </p:cNvSpPr>
            <p:nvPr/>
          </p:nvSpPr>
          <p:spPr bwMode="auto">
            <a:xfrm>
              <a:off x="288" y="1956"/>
              <a:ext cx="5472" cy="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tabLst>
                  <a:tab pos="541020" algn="l"/>
                </a:tabLst>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tabLst>
                  <a:tab pos="541020" algn="l"/>
                </a:tabLst>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tabLst>
                  <a:tab pos="541020" algn="l"/>
                </a:tabLst>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1800" b="1" dirty="0">
                  <a:solidFill>
                    <a:srgbClr val="0070C0"/>
                  </a:solidFill>
                  <a:latin typeface="幼圆" panose="02010509060101010101" pitchFamily="49" charset="-122"/>
                  <a:ea typeface="幼圆" panose="02010509060101010101" pitchFamily="49" charset="-122"/>
                </a:rPr>
                <a:t>若方案的总投资收益率＞行业平均投资收益率，则方案可行；</a:t>
              </a:r>
              <a:endParaRPr lang="zh-CN" altLang="en-US" sz="1800" b="1" dirty="0">
                <a:solidFill>
                  <a:srgbClr val="0070C0"/>
                </a:solidFill>
                <a:latin typeface="幼圆" panose="02010509060101010101" pitchFamily="49" charset="-122"/>
                <a:ea typeface="幼圆" panose="02010509060101010101" pitchFamily="49" charset="-122"/>
              </a:endParaRPr>
            </a:p>
            <a:p>
              <a:pPr algn="just" eaLnBrk="1" hangingPunct="1"/>
              <a:r>
                <a:rPr lang="zh-CN" altLang="en-US" sz="1800" b="1" dirty="0">
                  <a:solidFill>
                    <a:srgbClr val="0070C0"/>
                  </a:solidFill>
                  <a:latin typeface="幼圆" panose="02010509060101010101" pitchFamily="49" charset="-122"/>
                  <a:ea typeface="幼圆" panose="02010509060101010101" pitchFamily="49" charset="-122"/>
                </a:rPr>
                <a:t>若静态投资回收期</a:t>
              </a:r>
              <a:r>
                <a:rPr lang="en-US" altLang="zh-CN" sz="1800" b="1" dirty="0" err="1">
                  <a:solidFill>
                    <a:srgbClr val="0070C0"/>
                  </a:solidFill>
                  <a:latin typeface="幼圆" panose="02010509060101010101" pitchFamily="49" charset="-122"/>
                  <a:ea typeface="幼圆" panose="02010509060101010101" pitchFamily="49" charset="-122"/>
                </a:rPr>
                <a:t>P</a:t>
              </a:r>
              <a:r>
                <a:rPr lang="en-US" altLang="zh-CN" sz="1800" b="1" baseline="-25000" dirty="0" err="1">
                  <a:solidFill>
                    <a:srgbClr val="0070C0"/>
                  </a:solidFill>
                  <a:latin typeface="幼圆" panose="02010509060101010101" pitchFamily="49" charset="-122"/>
                  <a:ea typeface="幼圆" panose="02010509060101010101" pitchFamily="49" charset="-122"/>
                </a:rPr>
                <a:t>t</a:t>
              </a:r>
              <a:r>
                <a:rPr lang="en-US" altLang="zh-CN" sz="2000" b="1" dirty="0" err="1">
                  <a:solidFill>
                    <a:srgbClr val="0070C0"/>
                  </a:solidFill>
                </a:rPr>
                <a:t>≤</a:t>
              </a:r>
              <a:r>
                <a:rPr lang="en-US" altLang="zh-CN" sz="1800" b="1" dirty="0" err="1">
                  <a:solidFill>
                    <a:srgbClr val="0070C0"/>
                  </a:solidFill>
                  <a:latin typeface="幼圆" panose="02010509060101010101" pitchFamily="49" charset="-122"/>
                  <a:ea typeface="幼圆" panose="02010509060101010101" pitchFamily="49" charset="-122"/>
                </a:rPr>
                <a:t>P</a:t>
              </a:r>
              <a:r>
                <a:rPr lang="en-US" altLang="zh-CN" sz="1800" b="1" baseline="-25000" dirty="0" err="1">
                  <a:solidFill>
                    <a:srgbClr val="0070C0"/>
                  </a:solidFill>
                  <a:latin typeface="幼圆" panose="02010509060101010101" pitchFamily="49" charset="-122"/>
                  <a:ea typeface="幼圆" panose="02010509060101010101" pitchFamily="49" charset="-122"/>
                </a:rPr>
                <a:t>c</a:t>
              </a:r>
              <a:r>
                <a:rPr lang="zh-CN" altLang="en-US" sz="1800" b="1" dirty="0">
                  <a:solidFill>
                    <a:srgbClr val="0070C0"/>
                  </a:solidFill>
                  <a:latin typeface="幼圆" panose="02010509060101010101" pitchFamily="49" charset="-122"/>
                  <a:ea typeface="幼圆" panose="02010509060101010101" pitchFamily="49" charset="-122"/>
                </a:rPr>
                <a:t>，表明方案投资能在规定的时间内收回，则方案可行。</a:t>
              </a:r>
              <a:endParaRPr lang="zh-CN" altLang="en-US" sz="1800" b="1" baseline="-25000" dirty="0">
                <a:solidFill>
                  <a:srgbClr val="0070C0"/>
                </a:solidFill>
                <a:latin typeface="幼圆" panose="02010509060101010101" pitchFamily="49" charset="-122"/>
                <a:ea typeface="幼圆" panose="02010509060101010101" pitchFamily="49" charset="-122"/>
              </a:endParaRPr>
            </a:p>
          </p:txBody>
        </p:sp>
      </p:grpSp>
      <p:sp>
        <p:nvSpPr>
          <p:cNvPr id="124033" name="Rectangle 129"/>
          <p:cNvSpPr>
            <a:spLocks noChangeArrowheads="1"/>
          </p:cNvSpPr>
          <p:nvPr/>
        </p:nvSpPr>
        <p:spPr bwMode="auto">
          <a:xfrm>
            <a:off x="450850" y="4022425"/>
            <a:ext cx="40322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000" b="1" dirty="0">
                <a:latin typeface="幼圆" panose="02010509060101010101" pitchFamily="49" charset="-122"/>
                <a:ea typeface="幼圆" panose="02010509060101010101" pitchFamily="49" charset="-122"/>
              </a:rPr>
              <a:t>2.</a:t>
            </a:r>
            <a:r>
              <a:rPr lang="zh-CN" altLang="en-US" sz="2000" b="1" dirty="0">
                <a:latin typeface="幼圆" panose="02010509060101010101" pitchFamily="49" charset="-122"/>
                <a:ea typeface="幼圆" panose="02010509060101010101" pitchFamily="49" charset="-122"/>
              </a:rPr>
              <a:t>动态评价</a:t>
            </a:r>
            <a:endParaRPr lang="zh-CN" altLang="en-US" sz="2000" b="1" dirty="0">
              <a:latin typeface="幼圆" panose="02010509060101010101" pitchFamily="49" charset="-122"/>
              <a:ea typeface="幼圆" panose="02010509060101010101" pitchFamily="49" charset="-122"/>
            </a:endParaRPr>
          </a:p>
        </p:txBody>
      </p:sp>
      <p:grpSp>
        <p:nvGrpSpPr>
          <p:cNvPr id="124034" name="Group 130"/>
          <p:cNvGrpSpPr/>
          <p:nvPr/>
        </p:nvGrpSpPr>
        <p:grpSpPr bwMode="auto">
          <a:xfrm>
            <a:off x="0" y="4380624"/>
            <a:ext cx="7047275" cy="1079500"/>
            <a:chOff x="1" y="2762"/>
            <a:chExt cx="5760" cy="680"/>
          </a:xfrm>
        </p:grpSpPr>
        <p:sp>
          <p:nvSpPr>
            <p:cNvPr id="9227" name="Rectangle 131"/>
            <p:cNvSpPr>
              <a:spLocks noChangeArrowheads="1"/>
            </p:cNvSpPr>
            <p:nvPr/>
          </p:nvSpPr>
          <p:spPr bwMode="auto">
            <a:xfrm>
              <a:off x="1" y="2762"/>
              <a:ext cx="5760" cy="680"/>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9228" name="Rectangle 132"/>
            <p:cNvSpPr>
              <a:spLocks noChangeArrowheads="1"/>
            </p:cNvSpPr>
            <p:nvPr/>
          </p:nvSpPr>
          <p:spPr bwMode="auto">
            <a:xfrm>
              <a:off x="405" y="2844"/>
              <a:ext cx="5071" cy="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tabLst>
                  <a:tab pos="541020" algn="l"/>
                </a:tabLst>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tabLst>
                  <a:tab pos="541020" algn="l"/>
                </a:tabLst>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tabLst>
                  <a:tab pos="541020" algn="l"/>
                </a:tabLst>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1800" b="1" dirty="0">
                  <a:latin typeface="幼圆" panose="02010509060101010101" pitchFamily="49" charset="-122"/>
                  <a:ea typeface="幼圆" panose="02010509060101010101" pitchFamily="49" charset="-122"/>
                </a:rPr>
                <a:t>主要应用净现值</a:t>
              </a:r>
              <a:r>
                <a:rPr lang="en-US" altLang="zh-CN" sz="1800" b="1" dirty="0">
                  <a:latin typeface="幼圆" panose="02010509060101010101" pitchFamily="49" charset="-122"/>
                  <a:ea typeface="幼圆" panose="02010509060101010101" pitchFamily="49" charset="-122"/>
                </a:rPr>
                <a:t>NPV</a:t>
              </a:r>
              <a:r>
                <a:rPr lang="zh-CN" altLang="en-US" sz="1800" b="1" dirty="0">
                  <a:latin typeface="幼圆" panose="02010509060101010101" pitchFamily="49" charset="-122"/>
                  <a:ea typeface="幼圆" panose="02010509060101010101" pitchFamily="49" charset="-122"/>
                </a:rPr>
                <a:t>和内部收益率</a:t>
              </a:r>
              <a:r>
                <a:rPr lang="en-US" altLang="zh-CN" sz="1800" b="1" dirty="0">
                  <a:latin typeface="幼圆" panose="02010509060101010101" pitchFamily="49" charset="-122"/>
                  <a:ea typeface="幼圆" panose="02010509060101010101" pitchFamily="49" charset="-122"/>
                </a:rPr>
                <a:t>IRR</a:t>
              </a:r>
              <a:r>
                <a:rPr lang="zh-CN" altLang="en-US" sz="1800" b="1" dirty="0">
                  <a:latin typeface="幼圆" panose="02010509060101010101" pitchFamily="49" charset="-122"/>
                  <a:ea typeface="幼圆" panose="02010509060101010101" pitchFamily="49" charset="-122"/>
                </a:rPr>
                <a:t>指标进行评价。</a:t>
              </a:r>
              <a:endParaRPr lang="zh-CN" altLang="en-US" sz="1800" b="1" dirty="0">
                <a:latin typeface="幼圆" panose="02010509060101010101" pitchFamily="49" charset="-122"/>
                <a:ea typeface="幼圆" panose="02010509060101010101" pitchFamily="49" charset="-122"/>
              </a:endParaRPr>
            </a:p>
            <a:p>
              <a:pPr algn="just" eaLnBrk="1" hangingPunct="1"/>
              <a:r>
                <a:rPr lang="zh-CN" altLang="en-US" sz="1800" b="1" dirty="0">
                  <a:solidFill>
                    <a:srgbClr val="0070C0"/>
                  </a:solidFill>
                  <a:latin typeface="幼圆" panose="02010509060101010101" pitchFamily="49" charset="-122"/>
                  <a:ea typeface="幼圆" panose="02010509060101010101" pitchFamily="49" charset="-122"/>
                </a:rPr>
                <a:t>若</a:t>
              </a:r>
              <a:r>
                <a:rPr lang="en-US" altLang="zh-CN" sz="1800" b="1" dirty="0">
                  <a:solidFill>
                    <a:srgbClr val="0070C0"/>
                  </a:solidFill>
                  <a:latin typeface="幼圆" panose="02010509060101010101" pitchFamily="49" charset="-122"/>
                  <a:ea typeface="幼圆" panose="02010509060101010101" pitchFamily="49" charset="-122"/>
                </a:rPr>
                <a:t>NPV</a:t>
              </a:r>
              <a:r>
                <a:rPr lang="en-US" altLang="zh-CN" sz="2000" b="1" dirty="0">
                  <a:solidFill>
                    <a:srgbClr val="0070C0"/>
                  </a:solidFill>
                </a:rPr>
                <a:t>≥</a:t>
              </a:r>
              <a:r>
                <a:rPr lang="en-US" altLang="zh-CN" sz="1800" b="1" dirty="0">
                  <a:solidFill>
                    <a:srgbClr val="0070C0"/>
                  </a:solidFill>
                  <a:latin typeface="幼圆" panose="02010509060101010101" pitchFamily="49" charset="-122"/>
                  <a:ea typeface="幼圆" panose="02010509060101010101" pitchFamily="49" charset="-122"/>
                </a:rPr>
                <a:t>0</a:t>
              </a:r>
              <a:r>
                <a:rPr lang="zh-CN" altLang="en-US" sz="2000" b="1" dirty="0">
                  <a:solidFill>
                    <a:srgbClr val="0070C0"/>
                  </a:solidFill>
                </a:rPr>
                <a:t>，</a:t>
              </a:r>
              <a:r>
                <a:rPr lang="zh-CN" altLang="en-US" sz="1800" b="1" dirty="0">
                  <a:solidFill>
                    <a:srgbClr val="0070C0"/>
                  </a:solidFill>
                  <a:ea typeface="幼圆" panose="02010509060101010101" pitchFamily="49" charset="-122"/>
                </a:rPr>
                <a:t>或</a:t>
              </a:r>
              <a:r>
                <a:rPr lang="en-US" altLang="zh-CN" sz="1800" b="1" dirty="0" err="1">
                  <a:solidFill>
                    <a:srgbClr val="0070C0"/>
                  </a:solidFill>
                  <a:latin typeface="幼圆" panose="02010509060101010101" pitchFamily="49" charset="-122"/>
                  <a:ea typeface="幼圆" panose="02010509060101010101" pitchFamily="49" charset="-122"/>
                </a:rPr>
                <a:t>IRR</a:t>
              </a:r>
              <a:r>
                <a:rPr lang="en-US" altLang="zh-CN" sz="2000" b="1" dirty="0" err="1">
                  <a:solidFill>
                    <a:srgbClr val="0070C0"/>
                  </a:solidFill>
                </a:rPr>
                <a:t>≥</a:t>
              </a:r>
              <a:r>
                <a:rPr lang="en-US" altLang="zh-CN" sz="2000" b="1" dirty="0" err="1">
                  <a:solidFill>
                    <a:srgbClr val="0070C0"/>
                  </a:solidFill>
                  <a:latin typeface="幼圆" panose="02010509060101010101" pitchFamily="49" charset="-122"/>
                  <a:ea typeface="幼圆" panose="02010509060101010101" pitchFamily="49" charset="-122"/>
                </a:rPr>
                <a:t>i</a:t>
              </a:r>
              <a:r>
                <a:rPr lang="en-US" altLang="zh-CN" sz="2000" b="1" baseline="-25000" dirty="0" err="1">
                  <a:solidFill>
                    <a:srgbClr val="0070C0"/>
                  </a:solidFill>
                  <a:latin typeface="幼圆" panose="02010509060101010101" pitchFamily="49" charset="-122"/>
                  <a:ea typeface="幼圆" panose="02010509060101010101" pitchFamily="49" charset="-122"/>
                </a:rPr>
                <a:t>c</a:t>
              </a:r>
              <a:r>
                <a:rPr lang="zh-CN" altLang="en-US" sz="2000" b="1" dirty="0">
                  <a:solidFill>
                    <a:srgbClr val="0070C0"/>
                  </a:solidFill>
                  <a:latin typeface="幼圆" panose="02010509060101010101" pitchFamily="49" charset="-122"/>
                  <a:ea typeface="幼圆" panose="02010509060101010101" pitchFamily="49" charset="-122"/>
                </a:rPr>
                <a:t>，</a:t>
              </a:r>
              <a:r>
                <a:rPr lang="zh-CN" altLang="en-US" sz="1800" b="1" dirty="0">
                  <a:solidFill>
                    <a:srgbClr val="0070C0"/>
                  </a:solidFill>
                  <a:latin typeface="幼圆" panose="02010509060101010101" pitchFamily="49" charset="-122"/>
                  <a:ea typeface="幼圆" panose="02010509060101010101" pitchFamily="49" charset="-122"/>
                </a:rPr>
                <a:t>则方案在经济上是可行的。</a:t>
              </a:r>
              <a:endParaRPr lang="zh-CN" altLang="en-US" sz="1800" b="1" dirty="0">
                <a:solidFill>
                  <a:srgbClr val="0070C0"/>
                </a:solidFill>
                <a:latin typeface="幼圆" panose="02010509060101010101" pitchFamily="49" charset="-122"/>
                <a:ea typeface="幼圆" panose="02010509060101010101" pitchFamily="49" charset="-122"/>
              </a:endParaRPr>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24029"/>
                                        </p:tgtEl>
                                        <p:attrNameLst>
                                          <p:attrName>style.visibility</p:attrName>
                                        </p:attrNameLst>
                                      </p:cBhvr>
                                      <p:to>
                                        <p:strVal val="visible"/>
                                      </p:to>
                                    </p:set>
                                    <p:animEffect transition="in" filter="slide(fromLeft)">
                                      <p:cBhvr>
                                        <p:cTn id="7" dur="1000"/>
                                        <p:tgtEl>
                                          <p:spTgt spid="124029"/>
                                        </p:tgtEl>
                                      </p:cBhvr>
                                    </p:animEffect>
                                  </p:childTnLst>
                                </p:cTn>
                              </p:par>
                            </p:childTnLst>
                          </p:cTn>
                        </p:par>
                        <p:par>
                          <p:cTn id="8" fill="hold">
                            <p:stCondLst>
                              <p:cond delay="1000"/>
                            </p:stCondLst>
                            <p:childTnLst>
                              <p:par>
                                <p:cTn id="9" presetID="20" presetClass="entr" presetSubtype="0" fill="hold" nodeType="afterEffect">
                                  <p:stCondLst>
                                    <p:cond delay="0"/>
                                  </p:stCondLst>
                                  <p:childTnLst>
                                    <p:set>
                                      <p:cBhvr>
                                        <p:cTn id="10" dur="1" fill="hold">
                                          <p:stCondLst>
                                            <p:cond delay="0"/>
                                          </p:stCondLst>
                                        </p:cTn>
                                        <p:tgtEl>
                                          <p:spTgt spid="124024"/>
                                        </p:tgtEl>
                                        <p:attrNameLst>
                                          <p:attrName>style.visibility</p:attrName>
                                        </p:attrNameLst>
                                      </p:cBhvr>
                                      <p:to>
                                        <p:strVal val="visible"/>
                                      </p:to>
                                    </p:set>
                                    <p:animEffect transition="in" filter="wedge">
                                      <p:cBhvr>
                                        <p:cTn id="11" dur="1000"/>
                                        <p:tgtEl>
                                          <p:spTgt spid="124024"/>
                                        </p:tgtEl>
                                      </p:cBhvr>
                                    </p:animEffect>
                                  </p:childTnLst>
                                </p:cTn>
                              </p:par>
                            </p:childTnLst>
                          </p:cTn>
                        </p:par>
                      </p:childTnLst>
                    </p:cTn>
                  </p:par>
                  <p:par>
                    <p:cTn id="12" fill="hold">
                      <p:stCondLst>
                        <p:cond delay="indefinite"/>
                      </p:stCondLst>
                      <p:childTnLst>
                        <p:par>
                          <p:cTn id="13" fill="hold">
                            <p:stCondLst>
                              <p:cond delay="0"/>
                            </p:stCondLst>
                            <p:childTnLst>
                              <p:par>
                                <p:cTn id="14" presetID="20" presetClass="entr" presetSubtype="0" fill="hold" nodeType="clickEffect">
                                  <p:stCondLst>
                                    <p:cond delay="0"/>
                                  </p:stCondLst>
                                  <p:childTnLst>
                                    <p:set>
                                      <p:cBhvr>
                                        <p:cTn id="15" dur="1" fill="hold">
                                          <p:stCondLst>
                                            <p:cond delay="0"/>
                                          </p:stCondLst>
                                        </p:cTn>
                                        <p:tgtEl>
                                          <p:spTgt spid="124030"/>
                                        </p:tgtEl>
                                        <p:attrNameLst>
                                          <p:attrName>style.visibility</p:attrName>
                                        </p:attrNameLst>
                                      </p:cBhvr>
                                      <p:to>
                                        <p:strVal val="visible"/>
                                      </p:to>
                                    </p:set>
                                    <p:animEffect transition="in" filter="wedge">
                                      <p:cBhvr>
                                        <p:cTn id="16" dur="1000"/>
                                        <p:tgtEl>
                                          <p:spTgt spid="12403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8" fill="hold" nodeType="clickEffect">
                                  <p:stCondLst>
                                    <p:cond delay="0"/>
                                  </p:stCondLst>
                                  <p:childTnLst>
                                    <p:set>
                                      <p:cBhvr>
                                        <p:cTn id="20" dur="1" fill="hold">
                                          <p:stCondLst>
                                            <p:cond delay="0"/>
                                          </p:stCondLst>
                                        </p:cTn>
                                        <p:tgtEl>
                                          <p:spTgt spid="124033"/>
                                        </p:tgtEl>
                                        <p:attrNameLst>
                                          <p:attrName>style.visibility</p:attrName>
                                        </p:attrNameLst>
                                      </p:cBhvr>
                                      <p:to>
                                        <p:strVal val="visible"/>
                                      </p:to>
                                    </p:set>
                                    <p:animEffect transition="in" filter="slide(fromLeft)">
                                      <p:cBhvr>
                                        <p:cTn id="21" dur="1000"/>
                                        <p:tgtEl>
                                          <p:spTgt spid="124033"/>
                                        </p:tgtEl>
                                      </p:cBhvr>
                                    </p:animEffect>
                                  </p:childTnLst>
                                </p:cTn>
                              </p:par>
                            </p:childTnLst>
                          </p:cTn>
                        </p:par>
                        <p:par>
                          <p:cTn id="22" fill="hold">
                            <p:stCondLst>
                              <p:cond delay="1000"/>
                            </p:stCondLst>
                            <p:childTnLst>
                              <p:par>
                                <p:cTn id="23" presetID="23" presetClass="entr" presetSubtype="16" fill="hold" nodeType="afterEffect">
                                  <p:stCondLst>
                                    <p:cond delay="0"/>
                                  </p:stCondLst>
                                  <p:childTnLst>
                                    <p:set>
                                      <p:cBhvr>
                                        <p:cTn id="24" dur="1" fill="hold">
                                          <p:stCondLst>
                                            <p:cond delay="0"/>
                                          </p:stCondLst>
                                        </p:cTn>
                                        <p:tgtEl>
                                          <p:spTgt spid="124034"/>
                                        </p:tgtEl>
                                        <p:attrNameLst>
                                          <p:attrName>style.visibility</p:attrName>
                                        </p:attrNameLst>
                                      </p:cBhvr>
                                      <p:to>
                                        <p:strVal val="visible"/>
                                      </p:to>
                                    </p:set>
                                    <p:anim calcmode="lin" valueType="num">
                                      <p:cBhvr>
                                        <p:cTn id="25" dur="1000" fill="hold"/>
                                        <p:tgtEl>
                                          <p:spTgt spid="124034"/>
                                        </p:tgtEl>
                                        <p:attrNameLst>
                                          <p:attrName>ppt_w</p:attrName>
                                        </p:attrNameLst>
                                      </p:cBhvr>
                                      <p:tavLst>
                                        <p:tav tm="0">
                                          <p:val>
                                            <p:fltVal val="0"/>
                                          </p:val>
                                        </p:tav>
                                        <p:tav tm="100000">
                                          <p:val>
                                            <p:strVal val="#ppt_w"/>
                                          </p:val>
                                        </p:tav>
                                      </p:tavLst>
                                    </p:anim>
                                    <p:anim calcmode="lin" valueType="num">
                                      <p:cBhvr>
                                        <p:cTn id="26" dur="1000" fill="hold"/>
                                        <p:tgtEl>
                                          <p:spTgt spid="124034"/>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nodeType="clickEffect">
                                  <p:stCondLst>
                                    <p:cond delay="0"/>
                                  </p:stCondLst>
                                  <p:childTnLst>
                                    <p:set>
                                      <p:cBhvr>
                                        <p:cTn id="30" dur="1" fill="hold">
                                          <p:stCondLst>
                                            <p:cond delay="0"/>
                                          </p:stCondLst>
                                        </p:cTn>
                                        <p:tgtEl>
                                          <p:spTgt spid="124027"/>
                                        </p:tgtEl>
                                        <p:attrNameLst>
                                          <p:attrName>style.visibility</p:attrName>
                                        </p:attrNameLst>
                                      </p:cBhvr>
                                      <p:to>
                                        <p:strVal val="visible"/>
                                      </p:to>
                                    </p:set>
                                    <p:anim calcmode="lin" valueType="num">
                                      <p:cBhvr>
                                        <p:cTn id="31" dur="1000" fill="hold"/>
                                        <p:tgtEl>
                                          <p:spTgt spid="124027"/>
                                        </p:tgtEl>
                                        <p:attrNameLst>
                                          <p:attrName>ppt_w</p:attrName>
                                        </p:attrNameLst>
                                      </p:cBhvr>
                                      <p:tavLst>
                                        <p:tav tm="0">
                                          <p:val>
                                            <p:strVal val="#ppt_w*0.70"/>
                                          </p:val>
                                        </p:tav>
                                        <p:tav tm="100000">
                                          <p:val>
                                            <p:strVal val="#ppt_w"/>
                                          </p:val>
                                        </p:tav>
                                      </p:tavLst>
                                    </p:anim>
                                    <p:anim calcmode="lin" valueType="num">
                                      <p:cBhvr>
                                        <p:cTn id="32" dur="1000" fill="hold"/>
                                        <p:tgtEl>
                                          <p:spTgt spid="124027"/>
                                        </p:tgtEl>
                                        <p:attrNameLst>
                                          <p:attrName>ppt_h</p:attrName>
                                        </p:attrNameLst>
                                      </p:cBhvr>
                                      <p:tavLst>
                                        <p:tav tm="0">
                                          <p:val>
                                            <p:strVal val="#ppt_h"/>
                                          </p:val>
                                        </p:tav>
                                        <p:tav tm="100000">
                                          <p:val>
                                            <p:strVal val="#ppt_h"/>
                                          </p:val>
                                        </p:tav>
                                      </p:tavLst>
                                    </p:anim>
                                    <p:animEffect transition="in" filter="fade">
                                      <p:cBhvr>
                                        <p:cTn id="33" dur="1000"/>
                                        <p:tgtEl>
                                          <p:spTgt spid="124027"/>
                                        </p:tgtEl>
                                      </p:cBhvr>
                                    </p:animEffect>
                                  </p:childTnLst>
                                </p:cTn>
                              </p:par>
                            </p:childTnLst>
                          </p:cTn>
                        </p:par>
                        <p:par>
                          <p:cTn id="34" fill="hold">
                            <p:stCondLst>
                              <p:cond delay="1000"/>
                            </p:stCondLst>
                            <p:childTnLst>
                              <p:par>
                                <p:cTn id="35" presetID="49" presetClass="entr" presetSubtype="0" decel="100000" fill="hold" nodeType="afterEffect">
                                  <p:stCondLst>
                                    <p:cond delay="0"/>
                                  </p:stCondLst>
                                  <p:childTnLst>
                                    <p:set>
                                      <p:cBhvr>
                                        <p:cTn id="36" dur="1" fill="hold">
                                          <p:stCondLst>
                                            <p:cond delay="0"/>
                                          </p:stCondLst>
                                        </p:cTn>
                                        <p:tgtEl>
                                          <p:spTgt spid="124028"/>
                                        </p:tgtEl>
                                        <p:attrNameLst>
                                          <p:attrName>style.visibility</p:attrName>
                                        </p:attrNameLst>
                                      </p:cBhvr>
                                      <p:to>
                                        <p:strVal val="visible"/>
                                      </p:to>
                                    </p:set>
                                    <p:anim calcmode="lin" valueType="num">
                                      <p:cBhvr>
                                        <p:cTn id="37" dur="500" fill="hold"/>
                                        <p:tgtEl>
                                          <p:spTgt spid="124028"/>
                                        </p:tgtEl>
                                        <p:attrNameLst>
                                          <p:attrName>ppt_w</p:attrName>
                                        </p:attrNameLst>
                                      </p:cBhvr>
                                      <p:tavLst>
                                        <p:tav tm="0">
                                          <p:val>
                                            <p:fltVal val="0"/>
                                          </p:val>
                                        </p:tav>
                                        <p:tav tm="100000">
                                          <p:val>
                                            <p:strVal val="#ppt_w"/>
                                          </p:val>
                                        </p:tav>
                                      </p:tavLst>
                                    </p:anim>
                                    <p:anim calcmode="lin" valueType="num">
                                      <p:cBhvr>
                                        <p:cTn id="38" dur="500" fill="hold"/>
                                        <p:tgtEl>
                                          <p:spTgt spid="124028"/>
                                        </p:tgtEl>
                                        <p:attrNameLst>
                                          <p:attrName>ppt_h</p:attrName>
                                        </p:attrNameLst>
                                      </p:cBhvr>
                                      <p:tavLst>
                                        <p:tav tm="0">
                                          <p:val>
                                            <p:fltVal val="0"/>
                                          </p:val>
                                        </p:tav>
                                        <p:tav tm="100000">
                                          <p:val>
                                            <p:strVal val="#ppt_h"/>
                                          </p:val>
                                        </p:tav>
                                      </p:tavLst>
                                    </p:anim>
                                    <p:anim calcmode="lin" valueType="num">
                                      <p:cBhvr>
                                        <p:cTn id="39" dur="500" fill="hold"/>
                                        <p:tgtEl>
                                          <p:spTgt spid="124028"/>
                                        </p:tgtEl>
                                        <p:attrNameLst>
                                          <p:attrName>style.rotation</p:attrName>
                                        </p:attrNameLst>
                                      </p:cBhvr>
                                      <p:tavLst>
                                        <p:tav tm="0">
                                          <p:val>
                                            <p:fltVal val="360"/>
                                          </p:val>
                                        </p:tav>
                                        <p:tav tm="100000">
                                          <p:val>
                                            <p:fltVal val="0"/>
                                          </p:val>
                                        </p:tav>
                                      </p:tavLst>
                                    </p:anim>
                                    <p:animEffect transition="in" filter="fade">
                                      <p:cBhvr>
                                        <p:cTn id="40" dur="500"/>
                                        <p:tgtEl>
                                          <p:spTgt spid="124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027" grpId="0"/>
      <p:bldP spid="124028" grpId="0" animBg="1"/>
      <p:bldP spid="124029" grpId="0"/>
      <p:bldP spid="12403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693750C-2C96-2F4B-845E-3F1755A5E85D}"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45059" name="Rectangle 2"/>
          <p:cNvSpPr>
            <a:spLocks noGrp="1" noChangeArrowheads="1"/>
          </p:cNvSpPr>
          <p:nvPr>
            <p:ph type="title"/>
          </p:nvPr>
        </p:nvSpPr>
        <p:spPr/>
        <p:txBody>
          <a:bodyPr/>
          <a:lstStyle/>
          <a:p>
            <a:pPr eaLnBrk="1" hangingPunct="1"/>
            <a:r>
              <a:rPr kumimoji="0" lang="zh-CN" altLang="en-US">
                <a:solidFill>
                  <a:srgbClr val="036D7B"/>
                </a:solidFill>
              </a:rPr>
              <a:t>互斥方案经济评价方法</a:t>
            </a:r>
            <a:endParaRPr kumimoji="0" lang="zh-CN" altLang="en-US">
              <a:solidFill>
                <a:srgbClr val="036D7B"/>
              </a:solidFill>
            </a:endParaRPr>
          </a:p>
        </p:txBody>
      </p:sp>
      <p:sp>
        <p:nvSpPr>
          <p:cNvPr id="45060" name="Rectangle 10"/>
          <p:cNvSpPr>
            <a:spLocks noGrp="1" noChangeArrowheads="1"/>
          </p:cNvSpPr>
          <p:nvPr>
            <p:ph type="body" idx="1"/>
          </p:nvPr>
        </p:nvSpPr>
        <p:spPr>
          <a:xfrm>
            <a:off x="522288" y="1179513"/>
            <a:ext cx="8208962" cy="809625"/>
          </a:xfrm>
        </p:spPr>
        <p:txBody>
          <a:bodyPr/>
          <a:lstStyle/>
          <a:p>
            <a:pPr marL="0" indent="0" algn="just" eaLnBrk="1" hangingPunct="1">
              <a:lnSpc>
                <a:spcPct val="115000"/>
              </a:lnSpc>
              <a:spcBef>
                <a:spcPct val="50000"/>
              </a:spcBef>
              <a:buClrTx/>
              <a:buSzTx/>
              <a:buFontTx/>
              <a:buNone/>
            </a:pPr>
            <a:r>
              <a:rPr lang="en-US" altLang="zh-CN" sz="2000" b="1" dirty="0">
                <a:solidFill>
                  <a:schemeClr val="tx1"/>
                </a:solidFill>
                <a:latin typeface="幼圆" panose="02010509060101010101" pitchFamily="49" charset="-122"/>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例题</a:t>
            </a:r>
            <a:r>
              <a:rPr lang="en-US" altLang="zh-CN" sz="2000" b="1" dirty="0">
                <a:solidFill>
                  <a:schemeClr val="tx1"/>
                </a:solidFill>
                <a:latin typeface="幼圆" panose="02010509060101010101" pitchFamily="49" charset="-122"/>
                <a:ea typeface="幼圆" panose="02010509060101010101" pitchFamily="49" charset="-122"/>
              </a:rPr>
              <a:t>5-6】</a:t>
            </a:r>
            <a:r>
              <a:rPr lang="zh-CN" altLang="en-US" sz="2000" b="1" dirty="0">
                <a:solidFill>
                  <a:schemeClr val="tx1"/>
                </a:solidFill>
                <a:latin typeface="幼圆" panose="02010509060101010101" pitchFamily="49" charset="-122"/>
                <a:ea typeface="幼圆" panose="02010509060101010101" pitchFamily="49" charset="-122"/>
              </a:rPr>
              <a:t>现有</a:t>
            </a:r>
            <a:r>
              <a:rPr lang="en-US" altLang="zh-CN" sz="2000" b="1" dirty="0">
                <a:solidFill>
                  <a:schemeClr val="tx1"/>
                </a:solidFill>
                <a:latin typeface="幼圆" panose="02010509060101010101" pitchFamily="49" charset="-122"/>
                <a:ea typeface="幼圆" panose="02010509060101010101" pitchFamily="49" charset="-122"/>
              </a:rPr>
              <a:t>A</a:t>
            </a:r>
            <a:r>
              <a:rPr lang="zh-CN" altLang="en-US" sz="2000" b="1" dirty="0">
                <a:solidFill>
                  <a:schemeClr val="tx1"/>
                </a:solidFill>
                <a:latin typeface="幼圆" panose="02010509060101010101" pitchFamily="49" charset="-122"/>
                <a:ea typeface="幼圆" panose="02010509060101010101" pitchFamily="49" charset="-122"/>
              </a:rPr>
              <a:t>、</a:t>
            </a:r>
            <a:r>
              <a:rPr lang="en-US" altLang="zh-CN" sz="2000" b="1" dirty="0">
                <a:solidFill>
                  <a:schemeClr val="tx1"/>
                </a:solidFill>
                <a:latin typeface="幼圆" panose="02010509060101010101" pitchFamily="49" charset="-122"/>
                <a:ea typeface="幼圆" panose="02010509060101010101" pitchFamily="49" charset="-122"/>
              </a:rPr>
              <a:t>B </a:t>
            </a:r>
            <a:r>
              <a:rPr lang="zh-CN" altLang="en-US" sz="2000" b="1" dirty="0">
                <a:solidFill>
                  <a:schemeClr val="tx1"/>
                </a:solidFill>
                <a:latin typeface="幼圆" panose="02010509060101010101" pitchFamily="49" charset="-122"/>
                <a:ea typeface="幼圆" panose="02010509060101010101" pitchFamily="49" charset="-122"/>
              </a:rPr>
              <a:t>两个互斥方案，寿命相同，各年的现金流量如表所示，试评价选择方案（</a:t>
            </a:r>
            <a:r>
              <a:rPr lang="en-US" altLang="zh-CN" sz="2000" b="1" dirty="0">
                <a:solidFill>
                  <a:schemeClr val="tx1"/>
                </a:solidFill>
                <a:latin typeface="幼圆" panose="02010509060101010101" pitchFamily="49" charset="-122"/>
                <a:ea typeface="幼圆" panose="02010509060101010101" pitchFamily="49" charset="-122"/>
              </a:rPr>
              <a:t>i</a:t>
            </a:r>
            <a:r>
              <a:rPr lang="en-US" altLang="zh-CN" sz="2000" b="1" baseline="-25000" dirty="0">
                <a:solidFill>
                  <a:schemeClr val="tx1"/>
                </a:solidFill>
                <a:latin typeface="幼圆" panose="02010509060101010101" pitchFamily="49" charset="-122"/>
                <a:ea typeface="幼圆" panose="02010509060101010101" pitchFamily="49" charset="-122"/>
              </a:rPr>
              <a:t>0</a:t>
            </a:r>
            <a:r>
              <a:rPr lang="en-US" altLang="zh-CN" sz="2000" b="1" dirty="0">
                <a:solidFill>
                  <a:schemeClr val="tx1"/>
                </a:solidFill>
                <a:latin typeface="幼圆" panose="02010509060101010101" pitchFamily="49" charset="-122"/>
                <a:ea typeface="幼圆" panose="02010509060101010101" pitchFamily="49" charset="-122"/>
              </a:rPr>
              <a:t> =12%</a:t>
            </a:r>
            <a:r>
              <a:rPr lang="zh-CN" altLang="en-US" sz="2000" b="1" dirty="0">
                <a:solidFill>
                  <a:schemeClr val="tx1"/>
                </a:solidFill>
                <a:latin typeface="幼圆" panose="02010509060101010101" pitchFamily="49" charset="-122"/>
                <a:ea typeface="幼圆" panose="02010509060101010101" pitchFamily="49" charset="-122"/>
              </a:rPr>
              <a:t>）</a:t>
            </a:r>
            <a:endParaRPr lang="zh-CN" altLang="en-US" dirty="0"/>
          </a:p>
        </p:txBody>
      </p:sp>
      <p:sp>
        <p:nvSpPr>
          <p:cNvPr id="279564" name="Rectangle 12"/>
          <p:cNvSpPr>
            <a:spLocks noChangeArrowheads="1"/>
          </p:cNvSpPr>
          <p:nvPr/>
        </p:nvSpPr>
        <p:spPr bwMode="auto">
          <a:xfrm>
            <a:off x="522288" y="2124075"/>
            <a:ext cx="8370887"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zh-CN" altLang="en-US" sz="2200" b="1" dirty="0">
                <a:ea typeface="黑体" panose="02010609060101010101" pitchFamily="49" charset="-122"/>
              </a:rPr>
              <a:t>互斥方案</a:t>
            </a:r>
            <a:r>
              <a:rPr lang="en-US" altLang="zh-CN" sz="2200" b="1" dirty="0">
                <a:ea typeface="黑体" panose="02010609060101010101" pitchFamily="49" charset="-122"/>
              </a:rPr>
              <a:t>A</a:t>
            </a:r>
            <a:r>
              <a:rPr lang="zh-CN" altLang="en-US" sz="2200" b="1" dirty="0">
                <a:ea typeface="黑体" panose="02010609060101010101" pitchFamily="49" charset="-122"/>
              </a:rPr>
              <a:t>、</a:t>
            </a:r>
            <a:r>
              <a:rPr lang="en-US" altLang="zh-CN" sz="2200" b="1" dirty="0">
                <a:ea typeface="黑体" panose="02010609060101010101" pitchFamily="49" charset="-122"/>
              </a:rPr>
              <a:t>B </a:t>
            </a:r>
            <a:r>
              <a:rPr lang="zh-CN" altLang="en-US" sz="2200" b="1" dirty="0">
                <a:ea typeface="黑体" panose="02010609060101010101" pitchFamily="49" charset="-122"/>
              </a:rPr>
              <a:t>的净现金流及评价指标</a:t>
            </a:r>
            <a:endParaRPr lang="zh-CN" altLang="en-US" sz="2200" b="1" dirty="0">
              <a:ea typeface="黑体" panose="02010609060101010101" pitchFamily="49" charset="-122"/>
            </a:endParaRPr>
          </a:p>
          <a:p>
            <a:pPr eaLnBrk="1" hangingPunct="1">
              <a:lnSpc>
                <a:spcPct val="120000"/>
              </a:lnSpc>
            </a:pPr>
            <a:r>
              <a:rPr lang="zh-CN" altLang="en-US" sz="2200" b="1" dirty="0">
                <a:latin typeface="楷体_GB2312" pitchFamily="49" charset="-122"/>
                <a:ea typeface="楷体_GB2312" pitchFamily="49" charset="-122"/>
              </a:rPr>
              <a:t>       </a:t>
            </a:r>
            <a:r>
              <a:rPr lang="zh-CN" altLang="en-US" sz="2200" b="1" dirty="0"/>
              <a:t>年 份                          </a:t>
            </a:r>
            <a:r>
              <a:rPr lang="en-US" altLang="zh-CN" sz="2200" b="1" dirty="0"/>
              <a:t>      0</a:t>
            </a:r>
            <a:r>
              <a:rPr lang="zh-CN" altLang="en-US" sz="2200" b="1" dirty="0"/>
              <a:t>年       </a:t>
            </a:r>
            <a:r>
              <a:rPr lang="en-US" altLang="zh-CN" sz="2200" b="1" dirty="0"/>
              <a:t> 1-10</a:t>
            </a:r>
            <a:r>
              <a:rPr lang="zh-CN" altLang="en-US" sz="2200" b="1" dirty="0"/>
              <a:t>年       </a:t>
            </a:r>
            <a:r>
              <a:rPr lang="en-US" altLang="zh-CN" sz="2200" b="1" dirty="0"/>
              <a:t>NPV       IRR%</a:t>
            </a:r>
            <a:endParaRPr lang="en-US" altLang="zh-CN" sz="2200" b="1" dirty="0"/>
          </a:p>
          <a:p>
            <a:pPr eaLnBrk="1" hangingPunct="1">
              <a:lnSpc>
                <a:spcPct val="120000"/>
              </a:lnSpc>
            </a:pPr>
            <a:r>
              <a:rPr lang="zh-CN" altLang="en-US" sz="2200" b="1" dirty="0"/>
              <a:t>方案</a:t>
            </a:r>
            <a:r>
              <a:rPr lang="en-US" altLang="zh-CN" sz="2200" b="1" dirty="0"/>
              <a:t>A</a:t>
            </a:r>
            <a:r>
              <a:rPr lang="zh-CN" altLang="en-US" sz="2200" b="1" dirty="0"/>
              <a:t>的净现金流（万元）   </a:t>
            </a:r>
            <a:r>
              <a:rPr lang="en-US" altLang="zh-CN" sz="2200" b="1" dirty="0">
                <a:ea typeface="楷体_GB2312" pitchFamily="49" charset="-122"/>
              </a:rPr>
              <a:t>-20          5.8                            </a:t>
            </a:r>
            <a:endParaRPr lang="en-US" altLang="zh-CN" sz="2200" b="1" dirty="0">
              <a:ea typeface="楷体_GB2312" pitchFamily="49" charset="-122"/>
            </a:endParaRPr>
          </a:p>
          <a:p>
            <a:pPr eaLnBrk="1" hangingPunct="1">
              <a:lnSpc>
                <a:spcPct val="120000"/>
              </a:lnSpc>
            </a:pPr>
            <a:r>
              <a:rPr lang="zh-CN" altLang="en-US" sz="2200" b="1" dirty="0"/>
              <a:t>方案</a:t>
            </a:r>
            <a:r>
              <a:rPr lang="en-US" altLang="zh-CN" sz="2200" b="1" dirty="0"/>
              <a:t>B</a:t>
            </a:r>
            <a:r>
              <a:rPr lang="zh-CN" altLang="en-US" sz="2200" b="1" dirty="0"/>
              <a:t>的净现金流（万元）</a:t>
            </a:r>
            <a:r>
              <a:rPr lang="zh-CN" altLang="en-US" sz="2200" b="1" dirty="0">
                <a:latin typeface="楷体_GB2312" pitchFamily="49" charset="-122"/>
                <a:ea typeface="楷体_GB2312" pitchFamily="49" charset="-122"/>
              </a:rPr>
              <a:t> </a:t>
            </a:r>
            <a:r>
              <a:rPr lang="en-US" altLang="zh-CN" sz="2200" b="1" dirty="0">
                <a:latin typeface="楷体_GB2312" pitchFamily="49" charset="-122"/>
                <a:ea typeface="楷体_GB2312" pitchFamily="49" charset="-122"/>
              </a:rPr>
              <a:t> </a:t>
            </a:r>
            <a:r>
              <a:rPr lang="zh-CN" altLang="en-US" sz="2200" b="1" dirty="0">
                <a:latin typeface="楷体_GB2312" pitchFamily="49" charset="-122"/>
                <a:ea typeface="楷体_GB2312" pitchFamily="49" charset="-122"/>
              </a:rPr>
              <a:t> </a:t>
            </a:r>
            <a:r>
              <a:rPr lang="en-US" altLang="zh-CN" sz="2200" b="1" dirty="0">
                <a:ea typeface="楷体_GB2312" pitchFamily="49" charset="-122"/>
              </a:rPr>
              <a:t>-30          7.8                            </a:t>
            </a:r>
            <a:endParaRPr lang="en-US" altLang="zh-CN" sz="2200" b="1" dirty="0">
              <a:ea typeface="楷体_GB2312" pitchFamily="49" charset="-122"/>
            </a:endParaRPr>
          </a:p>
          <a:p>
            <a:pPr eaLnBrk="1" hangingPunct="1">
              <a:lnSpc>
                <a:spcPct val="120000"/>
              </a:lnSpc>
            </a:pPr>
            <a:r>
              <a:rPr lang="en-US" altLang="zh-CN" sz="2200" b="1" dirty="0"/>
              <a:t>    </a:t>
            </a:r>
            <a:r>
              <a:rPr lang="zh-CN" altLang="en-US" sz="2200" b="1" dirty="0"/>
              <a:t>增量净现金流（</a:t>
            </a:r>
            <a:r>
              <a:rPr lang="en-US" altLang="zh-CN" sz="2200" b="1" dirty="0"/>
              <a:t>B-A</a:t>
            </a:r>
            <a:r>
              <a:rPr lang="zh-CN" altLang="en-US" sz="2200" b="1" dirty="0"/>
              <a:t>）</a:t>
            </a:r>
            <a:r>
              <a:rPr lang="zh-CN" altLang="en-US" sz="2200" b="1" dirty="0">
                <a:latin typeface="楷体_GB2312" pitchFamily="49" charset="-122"/>
                <a:ea typeface="楷体_GB2312" pitchFamily="49" charset="-122"/>
              </a:rPr>
              <a:t>    </a:t>
            </a:r>
            <a:r>
              <a:rPr lang="en-US" altLang="zh-CN" sz="2200" b="1" dirty="0">
                <a:latin typeface="楷体_GB2312" pitchFamily="49" charset="-122"/>
                <a:ea typeface="楷体_GB2312" pitchFamily="49" charset="-122"/>
              </a:rPr>
              <a:t>  </a:t>
            </a:r>
            <a:r>
              <a:rPr lang="en-US" altLang="zh-CN" sz="2200" b="1" dirty="0">
                <a:ea typeface="楷体_GB2312" pitchFamily="49" charset="-122"/>
              </a:rPr>
              <a:t>-10           2</a:t>
            </a:r>
            <a:endParaRPr lang="en-US" altLang="zh-CN" sz="2200" b="1" dirty="0">
              <a:solidFill>
                <a:srgbClr val="F2EBE2"/>
              </a:solidFill>
              <a:ea typeface="楷体_GB2312" pitchFamily="49" charset="-122"/>
            </a:endParaRPr>
          </a:p>
        </p:txBody>
      </p:sp>
      <p:sp>
        <p:nvSpPr>
          <p:cNvPr id="279565" name="Rectangle 13"/>
          <p:cNvSpPr>
            <a:spLocks noChangeArrowheads="1"/>
          </p:cNvSpPr>
          <p:nvPr/>
        </p:nvSpPr>
        <p:spPr bwMode="auto">
          <a:xfrm>
            <a:off x="6156325" y="3968750"/>
            <a:ext cx="936625" cy="360363"/>
          </a:xfrm>
          <a:prstGeom prst="rect">
            <a:avLst/>
          </a:prstGeom>
          <a:noFill/>
          <a:ln>
            <a:noFill/>
          </a:ln>
          <a:effectLst/>
          <a:extLst>
            <a:ext uri="{909E8E84-426E-40DD-AFC4-6F175D3DCCD1}">
              <a14:hiddenFill xmlns:a14="http://schemas.microsoft.com/office/drawing/2010/main">
                <a:solidFill>
                  <a:srgbClr val="95A3D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en-US" altLang="zh-CN" sz="2000" b="1">
                <a:solidFill>
                  <a:srgbClr val="000000"/>
                </a:solidFill>
                <a:latin typeface="Arial" panose="020B0604020202020204" pitchFamily="34" charset="0"/>
                <a:ea typeface="宋体" panose="02010600030101010101" pitchFamily="2" charset="-122"/>
              </a:rPr>
              <a:t>1.3</a:t>
            </a:r>
            <a:endParaRPr kumimoji="0" lang="en-US" altLang="zh-CN" sz="2000" b="1">
              <a:solidFill>
                <a:srgbClr val="000000"/>
              </a:solidFill>
              <a:latin typeface="Arial" panose="020B0604020202020204" pitchFamily="34" charset="0"/>
              <a:ea typeface="宋体" panose="02010600030101010101" pitchFamily="2" charset="-122"/>
            </a:endParaRPr>
          </a:p>
        </p:txBody>
      </p:sp>
      <p:sp>
        <p:nvSpPr>
          <p:cNvPr id="279566" name="Rectangle 14"/>
          <p:cNvSpPr>
            <a:spLocks noChangeArrowheads="1"/>
          </p:cNvSpPr>
          <p:nvPr/>
        </p:nvSpPr>
        <p:spPr bwMode="auto">
          <a:xfrm>
            <a:off x="7308850" y="3995738"/>
            <a:ext cx="863600" cy="288925"/>
          </a:xfrm>
          <a:prstGeom prst="rect">
            <a:avLst/>
          </a:prstGeom>
          <a:noFill/>
          <a:ln>
            <a:noFill/>
          </a:ln>
          <a:effectLst/>
          <a:extLst>
            <a:ext uri="{909E8E84-426E-40DD-AFC4-6F175D3DCCD1}">
              <a14:hiddenFill xmlns:a14="http://schemas.microsoft.com/office/drawing/2010/main">
                <a:solidFill>
                  <a:srgbClr val="95A3D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en-US" altLang="zh-CN" sz="2000" b="1">
                <a:solidFill>
                  <a:srgbClr val="000000"/>
                </a:solidFill>
                <a:latin typeface="Arial" panose="020B0604020202020204" pitchFamily="34" charset="0"/>
                <a:ea typeface="宋体" panose="02010600030101010101" pitchFamily="2" charset="-122"/>
              </a:rPr>
              <a:t>15</a:t>
            </a:r>
            <a:endParaRPr kumimoji="0" lang="en-US" altLang="zh-CN" sz="2000" b="1">
              <a:solidFill>
                <a:srgbClr val="000000"/>
              </a:solidFill>
              <a:latin typeface="Arial" panose="020B0604020202020204" pitchFamily="34" charset="0"/>
              <a:ea typeface="宋体" panose="02010600030101010101" pitchFamily="2" charset="-122"/>
            </a:endParaRPr>
          </a:p>
        </p:txBody>
      </p:sp>
      <p:sp>
        <p:nvSpPr>
          <p:cNvPr id="279567" name="Rectangle 15"/>
          <p:cNvSpPr>
            <a:spLocks noChangeArrowheads="1"/>
          </p:cNvSpPr>
          <p:nvPr/>
        </p:nvSpPr>
        <p:spPr bwMode="auto">
          <a:xfrm>
            <a:off x="6146800" y="3068638"/>
            <a:ext cx="936625" cy="360362"/>
          </a:xfrm>
          <a:prstGeom prst="rect">
            <a:avLst/>
          </a:prstGeom>
          <a:noFill/>
          <a:ln>
            <a:noFill/>
          </a:ln>
          <a:effectLst/>
          <a:extLst>
            <a:ext uri="{909E8E84-426E-40DD-AFC4-6F175D3DCCD1}">
              <a14:hiddenFill xmlns:a14="http://schemas.microsoft.com/office/drawing/2010/main">
                <a:solidFill>
                  <a:srgbClr val="95A3D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en-US" altLang="zh-CN" sz="2000" b="1">
                <a:solidFill>
                  <a:srgbClr val="000000"/>
                </a:solidFill>
                <a:latin typeface="Arial" panose="020B0604020202020204" pitchFamily="34" charset="0"/>
                <a:ea typeface="宋体" panose="02010600030101010101" pitchFamily="2" charset="-122"/>
              </a:rPr>
              <a:t>12.8</a:t>
            </a:r>
            <a:endParaRPr kumimoji="0" lang="en-US" altLang="zh-CN" sz="2000" b="1">
              <a:solidFill>
                <a:srgbClr val="000000"/>
              </a:solidFill>
              <a:latin typeface="Arial" panose="020B0604020202020204" pitchFamily="34" charset="0"/>
              <a:ea typeface="宋体" panose="02010600030101010101" pitchFamily="2" charset="-122"/>
            </a:endParaRPr>
          </a:p>
        </p:txBody>
      </p:sp>
      <p:sp>
        <p:nvSpPr>
          <p:cNvPr id="279568" name="Rectangle 16"/>
          <p:cNvSpPr>
            <a:spLocks noChangeArrowheads="1"/>
          </p:cNvSpPr>
          <p:nvPr/>
        </p:nvSpPr>
        <p:spPr bwMode="auto">
          <a:xfrm>
            <a:off x="6156325" y="3519488"/>
            <a:ext cx="936625" cy="360362"/>
          </a:xfrm>
          <a:prstGeom prst="rect">
            <a:avLst/>
          </a:prstGeom>
          <a:noFill/>
          <a:ln>
            <a:noFill/>
          </a:ln>
          <a:effectLst/>
          <a:extLst>
            <a:ext uri="{909E8E84-426E-40DD-AFC4-6F175D3DCCD1}">
              <a14:hiddenFill xmlns:a14="http://schemas.microsoft.com/office/drawing/2010/main">
                <a:solidFill>
                  <a:srgbClr val="95A3D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en-US" altLang="zh-CN" sz="2000" b="1">
                <a:solidFill>
                  <a:srgbClr val="000000"/>
                </a:solidFill>
                <a:latin typeface="Arial" panose="020B0604020202020204" pitchFamily="34" charset="0"/>
                <a:ea typeface="宋体" panose="02010600030101010101" pitchFamily="2" charset="-122"/>
              </a:rPr>
              <a:t>14.1</a:t>
            </a:r>
            <a:endParaRPr kumimoji="0" lang="en-US" altLang="zh-CN" sz="2000" b="1">
              <a:solidFill>
                <a:srgbClr val="000000"/>
              </a:solidFill>
              <a:latin typeface="Arial" panose="020B0604020202020204" pitchFamily="34" charset="0"/>
              <a:ea typeface="宋体" panose="02010600030101010101" pitchFamily="2" charset="-122"/>
            </a:endParaRPr>
          </a:p>
        </p:txBody>
      </p:sp>
      <p:sp>
        <p:nvSpPr>
          <p:cNvPr id="279569" name="Rectangle 17"/>
          <p:cNvSpPr>
            <a:spLocks noChangeArrowheads="1"/>
          </p:cNvSpPr>
          <p:nvPr/>
        </p:nvSpPr>
        <p:spPr bwMode="auto">
          <a:xfrm>
            <a:off x="7272338" y="3067050"/>
            <a:ext cx="936625" cy="360363"/>
          </a:xfrm>
          <a:prstGeom prst="rect">
            <a:avLst/>
          </a:prstGeom>
          <a:noFill/>
          <a:ln>
            <a:noFill/>
          </a:ln>
          <a:effectLst/>
          <a:extLst>
            <a:ext uri="{909E8E84-426E-40DD-AFC4-6F175D3DCCD1}">
              <a14:hiddenFill xmlns:a14="http://schemas.microsoft.com/office/drawing/2010/main">
                <a:solidFill>
                  <a:srgbClr val="95A3D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en-US" altLang="zh-CN" sz="2000" b="1">
                <a:solidFill>
                  <a:srgbClr val="000000"/>
                </a:solidFill>
                <a:latin typeface="Arial" panose="020B0604020202020204" pitchFamily="34" charset="0"/>
                <a:ea typeface="宋体" panose="02010600030101010101" pitchFamily="2" charset="-122"/>
              </a:rPr>
              <a:t>26</a:t>
            </a:r>
            <a:endParaRPr kumimoji="0" lang="en-US" altLang="zh-CN" sz="2000" b="1">
              <a:solidFill>
                <a:srgbClr val="000000"/>
              </a:solidFill>
              <a:latin typeface="Arial" panose="020B0604020202020204" pitchFamily="34" charset="0"/>
              <a:ea typeface="宋体" panose="02010600030101010101" pitchFamily="2" charset="-122"/>
            </a:endParaRPr>
          </a:p>
        </p:txBody>
      </p:sp>
      <p:sp>
        <p:nvSpPr>
          <p:cNvPr id="279570" name="Rectangle 18"/>
          <p:cNvSpPr>
            <a:spLocks noChangeArrowheads="1"/>
          </p:cNvSpPr>
          <p:nvPr/>
        </p:nvSpPr>
        <p:spPr bwMode="auto">
          <a:xfrm>
            <a:off x="7272338" y="3473450"/>
            <a:ext cx="936625" cy="360363"/>
          </a:xfrm>
          <a:prstGeom prst="rect">
            <a:avLst/>
          </a:prstGeom>
          <a:noFill/>
          <a:ln>
            <a:noFill/>
          </a:ln>
          <a:effectLst/>
          <a:extLst>
            <a:ext uri="{909E8E84-426E-40DD-AFC4-6F175D3DCCD1}">
              <a14:hiddenFill xmlns:a14="http://schemas.microsoft.com/office/drawing/2010/main">
                <a:solidFill>
                  <a:srgbClr val="95A3D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buSzPct val="90000"/>
            </a:pPr>
            <a:r>
              <a:rPr kumimoji="0" lang="en-US" altLang="zh-CN" sz="2000" b="1">
                <a:solidFill>
                  <a:srgbClr val="000000"/>
                </a:solidFill>
                <a:latin typeface="Arial" panose="020B0604020202020204" pitchFamily="34" charset="0"/>
                <a:ea typeface="宋体" panose="02010600030101010101" pitchFamily="2" charset="-122"/>
              </a:rPr>
              <a:t>23</a:t>
            </a:r>
            <a:endParaRPr kumimoji="0" lang="en-US" altLang="zh-CN" sz="2000" b="1">
              <a:solidFill>
                <a:srgbClr val="000000"/>
              </a:solidFill>
              <a:latin typeface="Arial" panose="020B0604020202020204" pitchFamily="34" charset="0"/>
              <a:ea typeface="宋体" panose="02010600030101010101" pitchFamily="2" charset="-122"/>
            </a:endParaRPr>
          </a:p>
        </p:txBody>
      </p:sp>
      <p:sp>
        <p:nvSpPr>
          <p:cNvPr id="279571" name="Rectangle 19"/>
          <p:cNvSpPr>
            <a:spLocks noChangeArrowheads="1"/>
          </p:cNvSpPr>
          <p:nvPr/>
        </p:nvSpPr>
        <p:spPr bwMode="auto">
          <a:xfrm>
            <a:off x="1016000" y="4643438"/>
            <a:ext cx="7291388"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ClrTx/>
              <a:buSzTx/>
              <a:buFontTx/>
              <a:buNone/>
            </a:pPr>
            <a:r>
              <a:rPr lang="zh-CN" altLang="en-US" sz="2000" b="1">
                <a:solidFill>
                  <a:schemeClr val="tx1"/>
                </a:solidFill>
                <a:ea typeface="幼圆" panose="02010509060101010101" pitchFamily="49" charset="-122"/>
              </a:rPr>
              <a:t>解：△</a:t>
            </a:r>
            <a:r>
              <a:rPr lang="en-US" altLang="zh-CN" sz="2000" b="1">
                <a:solidFill>
                  <a:schemeClr val="tx1"/>
                </a:solidFill>
                <a:ea typeface="幼圆" panose="02010509060101010101" pitchFamily="49" charset="-122"/>
              </a:rPr>
              <a:t>NPV</a:t>
            </a:r>
            <a:r>
              <a:rPr lang="en-US" altLang="zh-CN" sz="2000" b="1" baseline="-25000">
                <a:solidFill>
                  <a:schemeClr val="tx1"/>
                </a:solidFill>
                <a:ea typeface="幼圆" panose="02010509060101010101" pitchFamily="49" charset="-122"/>
              </a:rPr>
              <a:t>B-A</a:t>
            </a:r>
            <a:r>
              <a:rPr lang="en-US" altLang="zh-CN" sz="2000" b="1">
                <a:solidFill>
                  <a:schemeClr val="tx1"/>
                </a:solidFill>
                <a:ea typeface="幼圆" panose="02010509060101010101" pitchFamily="49" charset="-122"/>
              </a:rPr>
              <a:t>= -10+2(P</a:t>
            </a:r>
            <a:r>
              <a:rPr lang="zh-CN" altLang="en-US" sz="2000" b="1">
                <a:solidFill>
                  <a:schemeClr val="tx1"/>
                </a:solidFill>
                <a:ea typeface="幼圆" panose="02010509060101010101" pitchFamily="49" charset="-122"/>
              </a:rPr>
              <a:t>／</a:t>
            </a:r>
            <a:r>
              <a:rPr lang="en-US" altLang="zh-CN" sz="2000" b="1">
                <a:solidFill>
                  <a:schemeClr val="tx1"/>
                </a:solidFill>
                <a:ea typeface="幼圆" panose="02010509060101010101" pitchFamily="49" charset="-122"/>
              </a:rPr>
              <a:t>A</a:t>
            </a:r>
            <a:r>
              <a:rPr lang="zh-CN" altLang="en-US" sz="2000" b="1">
                <a:solidFill>
                  <a:schemeClr val="tx1"/>
                </a:solidFill>
                <a:ea typeface="幼圆" panose="02010509060101010101" pitchFamily="49" charset="-122"/>
              </a:rPr>
              <a:t>，</a:t>
            </a:r>
            <a:r>
              <a:rPr lang="en-US" altLang="zh-CN" sz="2000" b="1">
                <a:solidFill>
                  <a:schemeClr val="tx1"/>
                </a:solidFill>
                <a:ea typeface="幼圆" panose="02010509060101010101" pitchFamily="49" charset="-122"/>
              </a:rPr>
              <a:t>12</a:t>
            </a:r>
            <a:r>
              <a:rPr lang="zh-CN" altLang="en-US" sz="2000" b="1">
                <a:solidFill>
                  <a:schemeClr val="tx1"/>
                </a:solidFill>
                <a:ea typeface="幼圆" panose="02010509060101010101" pitchFamily="49" charset="-122"/>
              </a:rPr>
              <a:t>％，</a:t>
            </a:r>
            <a:r>
              <a:rPr lang="en-US" altLang="zh-CN" sz="2000" b="1">
                <a:solidFill>
                  <a:schemeClr val="tx1"/>
                </a:solidFill>
                <a:ea typeface="幼圆" panose="02010509060101010101" pitchFamily="49" charset="-122"/>
              </a:rPr>
              <a:t>10)=1.3(</a:t>
            </a:r>
            <a:r>
              <a:rPr lang="zh-CN" altLang="en-US" sz="2000" b="1">
                <a:solidFill>
                  <a:schemeClr val="tx1"/>
                </a:solidFill>
                <a:ea typeface="幼圆" panose="02010509060101010101" pitchFamily="49" charset="-122"/>
              </a:rPr>
              <a:t>万元</a:t>
            </a:r>
            <a:r>
              <a:rPr lang="en-US" altLang="zh-CN" sz="2000" b="1">
                <a:solidFill>
                  <a:schemeClr val="tx1"/>
                </a:solidFill>
                <a:ea typeface="幼圆" panose="02010509060101010101" pitchFamily="49" charset="-122"/>
              </a:rPr>
              <a:t>)</a:t>
            </a:r>
            <a:endParaRPr lang="en-US" altLang="zh-CN" sz="2000" b="1">
              <a:solidFill>
                <a:schemeClr val="tx1"/>
              </a:solidFill>
              <a:ea typeface="幼圆" panose="02010509060101010101" pitchFamily="49" charset="-122"/>
            </a:endParaRPr>
          </a:p>
          <a:p>
            <a:pPr eaLnBrk="1" hangingPunct="1">
              <a:lnSpc>
                <a:spcPct val="120000"/>
              </a:lnSpc>
              <a:spcBef>
                <a:spcPct val="0"/>
              </a:spcBef>
              <a:buClrTx/>
              <a:buSzTx/>
              <a:buFontTx/>
              <a:buNone/>
            </a:pPr>
            <a:r>
              <a:rPr lang="en-US" altLang="zh-CN" sz="2000" b="1">
                <a:solidFill>
                  <a:schemeClr val="tx1"/>
                </a:solidFill>
                <a:ea typeface="幼圆" panose="02010509060101010101" pitchFamily="49" charset="-122"/>
              </a:rPr>
              <a:t>               </a:t>
            </a:r>
            <a:r>
              <a:rPr lang="zh-CN" altLang="en-US" sz="2000" b="1">
                <a:solidFill>
                  <a:schemeClr val="tx1"/>
                </a:solidFill>
                <a:ea typeface="幼圆" panose="02010509060101010101" pitchFamily="49" charset="-122"/>
              </a:rPr>
              <a:t>令    </a:t>
            </a:r>
            <a:r>
              <a:rPr lang="en-US" altLang="zh-CN" sz="2000" b="1">
                <a:solidFill>
                  <a:schemeClr val="tx1"/>
                </a:solidFill>
                <a:ea typeface="幼圆" panose="02010509060101010101" pitchFamily="49" charset="-122"/>
              </a:rPr>
              <a:t>-10+2(P</a:t>
            </a:r>
            <a:r>
              <a:rPr lang="zh-CN" altLang="en-US" sz="2000" b="1">
                <a:solidFill>
                  <a:schemeClr val="tx1"/>
                </a:solidFill>
                <a:ea typeface="幼圆" panose="02010509060101010101" pitchFamily="49" charset="-122"/>
              </a:rPr>
              <a:t>／</a:t>
            </a:r>
            <a:r>
              <a:rPr lang="en-US" altLang="zh-CN" sz="2000" b="1">
                <a:solidFill>
                  <a:schemeClr val="tx1"/>
                </a:solidFill>
                <a:ea typeface="幼圆" panose="02010509060101010101" pitchFamily="49" charset="-122"/>
              </a:rPr>
              <a:t>A</a:t>
            </a:r>
            <a:r>
              <a:rPr lang="zh-CN" altLang="en-US" sz="2000" b="1">
                <a:solidFill>
                  <a:schemeClr val="tx1"/>
                </a:solidFill>
                <a:ea typeface="幼圆" panose="02010509060101010101" pitchFamily="49" charset="-122"/>
              </a:rPr>
              <a:t>，△</a:t>
            </a:r>
            <a:r>
              <a:rPr lang="en-US" altLang="zh-CN" sz="2000" b="1">
                <a:solidFill>
                  <a:schemeClr val="tx1"/>
                </a:solidFill>
                <a:ea typeface="幼圆" panose="02010509060101010101" pitchFamily="49" charset="-122"/>
              </a:rPr>
              <a:t>IRR</a:t>
            </a:r>
            <a:r>
              <a:rPr lang="zh-CN" altLang="en-US" sz="2000" b="1">
                <a:solidFill>
                  <a:schemeClr val="tx1"/>
                </a:solidFill>
                <a:ea typeface="幼圆" panose="02010509060101010101" pitchFamily="49" charset="-122"/>
              </a:rPr>
              <a:t>，</a:t>
            </a:r>
            <a:r>
              <a:rPr lang="en-US" altLang="zh-CN" sz="2000" b="1">
                <a:solidFill>
                  <a:schemeClr val="tx1"/>
                </a:solidFill>
                <a:ea typeface="幼圆" panose="02010509060101010101" pitchFamily="49" charset="-122"/>
              </a:rPr>
              <a:t>10)= 0</a:t>
            </a:r>
            <a:endParaRPr lang="en-US" altLang="zh-CN" sz="2000" b="1">
              <a:solidFill>
                <a:schemeClr val="tx1"/>
              </a:solidFill>
              <a:ea typeface="幼圆" panose="02010509060101010101" pitchFamily="49" charset="-122"/>
            </a:endParaRPr>
          </a:p>
          <a:p>
            <a:pPr eaLnBrk="1" hangingPunct="1">
              <a:lnSpc>
                <a:spcPct val="120000"/>
              </a:lnSpc>
              <a:spcBef>
                <a:spcPct val="0"/>
              </a:spcBef>
              <a:buClrTx/>
              <a:buSzTx/>
              <a:buFontTx/>
              <a:buNone/>
            </a:pPr>
            <a:r>
              <a:rPr lang="en-US" altLang="zh-CN" sz="2000" b="1">
                <a:solidFill>
                  <a:schemeClr val="tx1"/>
                </a:solidFill>
                <a:ea typeface="幼圆" panose="02010509060101010101" pitchFamily="49" charset="-122"/>
              </a:rPr>
              <a:t>      </a:t>
            </a:r>
            <a:r>
              <a:rPr lang="zh-CN" altLang="en-US" sz="2000" b="1">
                <a:solidFill>
                  <a:schemeClr val="tx1"/>
                </a:solidFill>
                <a:ea typeface="幼圆" panose="02010509060101010101" pitchFamily="49" charset="-122"/>
              </a:rPr>
              <a:t>可解得：△</a:t>
            </a:r>
            <a:r>
              <a:rPr lang="en-US" altLang="zh-CN" sz="2000" b="1">
                <a:solidFill>
                  <a:schemeClr val="tx1"/>
                </a:solidFill>
                <a:ea typeface="幼圆" panose="02010509060101010101" pitchFamily="49" charset="-122"/>
              </a:rPr>
              <a:t>IRR = 15</a:t>
            </a:r>
            <a:r>
              <a:rPr lang="zh-CN" altLang="en-US" sz="2000" b="1">
                <a:solidFill>
                  <a:schemeClr val="tx1"/>
                </a:solidFill>
                <a:ea typeface="幼圆" panose="02010509060101010101" pitchFamily="49" charset="-122"/>
              </a:rPr>
              <a:t>％。</a:t>
            </a:r>
            <a:endParaRPr lang="zh-CN" altLang="en-US" sz="2000" b="1">
              <a:solidFill>
                <a:schemeClr val="tx1"/>
              </a:solidFill>
              <a:ea typeface="幼圆" panose="02010509060101010101" pitchFamily="49" charset="-122"/>
            </a:endParaRPr>
          </a:p>
          <a:p>
            <a:pPr eaLnBrk="1" hangingPunct="1">
              <a:lnSpc>
                <a:spcPct val="120000"/>
              </a:lnSpc>
              <a:spcBef>
                <a:spcPct val="0"/>
              </a:spcBef>
              <a:buClrTx/>
              <a:buSzTx/>
              <a:buFontTx/>
              <a:buNone/>
            </a:pPr>
            <a:r>
              <a:rPr lang="zh-CN" altLang="en-US" sz="2000" b="1">
                <a:solidFill>
                  <a:schemeClr val="tx1"/>
                </a:solidFill>
                <a:ea typeface="幼圆" panose="02010509060101010101" pitchFamily="49" charset="-122"/>
              </a:rPr>
              <a:t>      因此，增加投资有利，投资额大的</a:t>
            </a:r>
            <a:r>
              <a:rPr lang="en-US" altLang="zh-CN" sz="2000" b="1">
                <a:solidFill>
                  <a:schemeClr val="tx1"/>
                </a:solidFill>
                <a:ea typeface="幼圆" panose="02010509060101010101" pitchFamily="49" charset="-122"/>
              </a:rPr>
              <a:t>B</a:t>
            </a:r>
            <a:r>
              <a:rPr lang="zh-CN" altLang="en-US" sz="2000" b="1">
                <a:solidFill>
                  <a:schemeClr val="tx1"/>
                </a:solidFill>
                <a:ea typeface="幼圆" panose="02010509060101010101" pitchFamily="49" charset="-122"/>
              </a:rPr>
              <a:t>方案优于</a:t>
            </a:r>
            <a:r>
              <a:rPr lang="en-US" altLang="zh-CN" sz="2000" b="1">
                <a:solidFill>
                  <a:schemeClr val="tx1"/>
                </a:solidFill>
                <a:ea typeface="幼圆" panose="02010509060101010101" pitchFamily="49" charset="-122"/>
              </a:rPr>
              <a:t>A</a:t>
            </a:r>
            <a:r>
              <a:rPr lang="zh-CN" altLang="en-US" sz="2000" b="1">
                <a:solidFill>
                  <a:schemeClr val="tx1"/>
                </a:solidFill>
                <a:ea typeface="幼圆" panose="02010509060101010101" pitchFamily="49" charset="-122"/>
              </a:rPr>
              <a:t>方案。</a:t>
            </a:r>
            <a:endParaRPr lang="zh-CN" altLang="en-US" sz="2000" b="1">
              <a:solidFill>
                <a:schemeClr val="tx1"/>
              </a:solidFill>
              <a:ea typeface="幼圆" panose="02010509060101010101"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9564"/>
                                        </p:tgtEl>
                                        <p:attrNameLst>
                                          <p:attrName>style.visibility</p:attrName>
                                        </p:attrNameLst>
                                      </p:cBhvr>
                                      <p:to>
                                        <p:strVal val="visible"/>
                                      </p:to>
                                    </p:set>
                                    <p:animEffect transition="in" filter="dissolve">
                                      <p:cBhvr>
                                        <p:cTn id="7" dur="500"/>
                                        <p:tgtEl>
                                          <p:spTgt spid="279564"/>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nodeType="clickEffect">
                                  <p:stCondLst>
                                    <p:cond delay="0"/>
                                  </p:stCondLst>
                                  <p:childTnLst>
                                    <p:set>
                                      <p:cBhvr>
                                        <p:cTn id="11" dur="1" fill="hold">
                                          <p:stCondLst>
                                            <p:cond delay="0"/>
                                          </p:stCondLst>
                                        </p:cTn>
                                        <p:tgtEl>
                                          <p:spTgt spid="279567"/>
                                        </p:tgtEl>
                                        <p:attrNameLst>
                                          <p:attrName>style.visibility</p:attrName>
                                        </p:attrNameLst>
                                      </p:cBhvr>
                                      <p:to>
                                        <p:strVal val="visible"/>
                                      </p:to>
                                    </p:set>
                                    <p:anim calcmode="lin" valueType="num">
                                      <p:cBhvr>
                                        <p:cTn id="12" dur="1000" fill="hold"/>
                                        <p:tgtEl>
                                          <p:spTgt spid="279567"/>
                                        </p:tgtEl>
                                        <p:attrNameLst>
                                          <p:attrName>ppt_w</p:attrName>
                                        </p:attrNameLst>
                                      </p:cBhvr>
                                      <p:tavLst>
                                        <p:tav tm="0">
                                          <p:val>
                                            <p:fltVal val="0"/>
                                          </p:val>
                                        </p:tav>
                                        <p:tav tm="100000">
                                          <p:val>
                                            <p:strVal val="#ppt_w"/>
                                          </p:val>
                                        </p:tav>
                                      </p:tavLst>
                                    </p:anim>
                                    <p:anim calcmode="lin" valueType="num">
                                      <p:cBhvr>
                                        <p:cTn id="13" dur="1000" fill="hold"/>
                                        <p:tgtEl>
                                          <p:spTgt spid="279567"/>
                                        </p:tgtEl>
                                        <p:attrNameLst>
                                          <p:attrName>ppt_h</p:attrName>
                                        </p:attrNameLst>
                                      </p:cBhvr>
                                      <p:tavLst>
                                        <p:tav tm="0">
                                          <p:val>
                                            <p:fltVal val="0"/>
                                          </p:val>
                                        </p:tav>
                                        <p:tav tm="100000">
                                          <p:val>
                                            <p:strVal val="#ppt_h"/>
                                          </p:val>
                                        </p:tav>
                                      </p:tavLst>
                                    </p:anim>
                                    <p:anim calcmode="lin" valueType="num">
                                      <p:cBhvr>
                                        <p:cTn id="14" dur="1000" fill="hold"/>
                                        <p:tgtEl>
                                          <p:spTgt spid="279567"/>
                                        </p:tgtEl>
                                        <p:attrNameLst>
                                          <p:attrName>ppt_x</p:attrName>
                                        </p:attrNameLst>
                                      </p:cBhvr>
                                      <p:tavLst>
                                        <p:tav tm="0" fmla="#ppt_x+(cos(-2*pi*(1-$))*-#ppt_x-sin(-2*pi*(1-$))*(1-#ppt_y))*(1-$)">
                                          <p:val>
                                            <p:fltVal val="0"/>
                                          </p:val>
                                        </p:tav>
                                        <p:tav tm="100000">
                                          <p:val>
                                            <p:fltVal val="1"/>
                                          </p:val>
                                        </p:tav>
                                      </p:tavLst>
                                    </p:anim>
                                    <p:anim calcmode="lin" valueType="num">
                                      <p:cBhvr>
                                        <p:cTn id="15" dur="1000" fill="hold"/>
                                        <p:tgtEl>
                                          <p:spTgt spid="279567"/>
                                        </p:tgtEl>
                                        <p:attrNameLst>
                                          <p:attrName>ppt_y</p:attrName>
                                        </p:attrNameLst>
                                      </p:cBhvr>
                                      <p:tavLst>
                                        <p:tav tm="0" fmla="#ppt_y+(sin(-2*pi*(1-$))*-#ppt_x+cos(-2*pi*(1-$))*(1-#ppt_y))*(1-$)">
                                          <p:val>
                                            <p:fltVal val="0"/>
                                          </p:val>
                                        </p:tav>
                                        <p:tav tm="100000">
                                          <p:val>
                                            <p:fltVal val="1"/>
                                          </p:val>
                                        </p:tav>
                                      </p:tavLst>
                                    </p:anim>
                                  </p:childTnLst>
                                </p:cTn>
                              </p:par>
                            </p:childTnLst>
                          </p:cTn>
                        </p:par>
                        <p:par>
                          <p:cTn id="16" fill="hold">
                            <p:stCondLst>
                              <p:cond delay="1000"/>
                            </p:stCondLst>
                            <p:childTnLst>
                              <p:par>
                                <p:cTn id="17" presetID="15" presetClass="entr" presetSubtype="0" fill="hold" nodeType="afterEffect">
                                  <p:stCondLst>
                                    <p:cond delay="0"/>
                                  </p:stCondLst>
                                  <p:childTnLst>
                                    <p:set>
                                      <p:cBhvr>
                                        <p:cTn id="18" dur="1" fill="hold">
                                          <p:stCondLst>
                                            <p:cond delay="0"/>
                                          </p:stCondLst>
                                        </p:cTn>
                                        <p:tgtEl>
                                          <p:spTgt spid="279568"/>
                                        </p:tgtEl>
                                        <p:attrNameLst>
                                          <p:attrName>style.visibility</p:attrName>
                                        </p:attrNameLst>
                                      </p:cBhvr>
                                      <p:to>
                                        <p:strVal val="visible"/>
                                      </p:to>
                                    </p:set>
                                    <p:anim calcmode="lin" valueType="num">
                                      <p:cBhvr>
                                        <p:cTn id="19" dur="1000" fill="hold"/>
                                        <p:tgtEl>
                                          <p:spTgt spid="279568"/>
                                        </p:tgtEl>
                                        <p:attrNameLst>
                                          <p:attrName>ppt_w</p:attrName>
                                        </p:attrNameLst>
                                      </p:cBhvr>
                                      <p:tavLst>
                                        <p:tav tm="0">
                                          <p:val>
                                            <p:fltVal val="0"/>
                                          </p:val>
                                        </p:tav>
                                        <p:tav tm="100000">
                                          <p:val>
                                            <p:strVal val="#ppt_w"/>
                                          </p:val>
                                        </p:tav>
                                      </p:tavLst>
                                    </p:anim>
                                    <p:anim calcmode="lin" valueType="num">
                                      <p:cBhvr>
                                        <p:cTn id="20" dur="1000" fill="hold"/>
                                        <p:tgtEl>
                                          <p:spTgt spid="279568"/>
                                        </p:tgtEl>
                                        <p:attrNameLst>
                                          <p:attrName>ppt_h</p:attrName>
                                        </p:attrNameLst>
                                      </p:cBhvr>
                                      <p:tavLst>
                                        <p:tav tm="0">
                                          <p:val>
                                            <p:fltVal val="0"/>
                                          </p:val>
                                        </p:tav>
                                        <p:tav tm="100000">
                                          <p:val>
                                            <p:strVal val="#ppt_h"/>
                                          </p:val>
                                        </p:tav>
                                      </p:tavLst>
                                    </p:anim>
                                    <p:anim calcmode="lin" valueType="num">
                                      <p:cBhvr>
                                        <p:cTn id="21" dur="1000" fill="hold"/>
                                        <p:tgtEl>
                                          <p:spTgt spid="279568"/>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27956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nodeType="clickEffect">
                                  <p:stCondLst>
                                    <p:cond delay="0"/>
                                  </p:stCondLst>
                                  <p:childTnLst>
                                    <p:set>
                                      <p:cBhvr>
                                        <p:cTn id="26" dur="1" fill="hold">
                                          <p:stCondLst>
                                            <p:cond delay="0"/>
                                          </p:stCondLst>
                                        </p:cTn>
                                        <p:tgtEl>
                                          <p:spTgt spid="279569"/>
                                        </p:tgtEl>
                                        <p:attrNameLst>
                                          <p:attrName>style.visibility</p:attrName>
                                        </p:attrNameLst>
                                      </p:cBhvr>
                                      <p:to>
                                        <p:strVal val="visible"/>
                                      </p:to>
                                    </p:set>
                                    <p:anim calcmode="lin" valueType="num">
                                      <p:cBhvr>
                                        <p:cTn id="27" dur="1000" fill="hold"/>
                                        <p:tgtEl>
                                          <p:spTgt spid="279569"/>
                                        </p:tgtEl>
                                        <p:attrNameLst>
                                          <p:attrName>ppt_w</p:attrName>
                                        </p:attrNameLst>
                                      </p:cBhvr>
                                      <p:tavLst>
                                        <p:tav tm="0">
                                          <p:val>
                                            <p:fltVal val="0"/>
                                          </p:val>
                                        </p:tav>
                                        <p:tav tm="100000">
                                          <p:val>
                                            <p:strVal val="#ppt_w"/>
                                          </p:val>
                                        </p:tav>
                                      </p:tavLst>
                                    </p:anim>
                                    <p:anim calcmode="lin" valueType="num">
                                      <p:cBhvr>
                                        <p:cTn id="28" dur="1000" fill="hold"/>
                                        <p:tgtEl>
                                          <p:spTgt spid="279569"/>
                                        </p:tgtEl>
                                        <p:attrNameLst>
                                          <p:attrName>ppt_h</p:attrName>
                                        </p:attrNameLst>
                                      </p:cBhvr>
                                      <p:tavLst>
                                        <p:tav tm="0">
                                          <p:val>
                                            <p:fltVal val="0"/>
                                          </p:val>
                                        </p:tav>
                                        <p:tav tm="100000">
                                          <p:val>
                                            <p:strVal val="#ppt_h"/>
                                          </p:val>
                                        </p:tav>
                                      </p:tavLst>
                                    </p:anim>
                                    <p:anim calcmode="lin" valueType="num">
                                      <p:cBhvr>
                                        <p:cTn id="29" dur="1000" fill="hold"/>
                                        <p:tgtEl>
                                          <p:spTgt spid="279569"/>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279569"/>
                                        </p:tgtEl>
                                        <p:attrNameLst>
                                          <p:attrName>ppt_y</p:attrName>
                                        </p:attrNameLst>
                                      </p:cBhvr>
                                      <p:tavLst>
                                        <p:tav tm="0" fmla="#ppt_y+(sin(-2*pi*(1-$))*-#ppt_x+cos(-2*pi*(1-$))*(1-#ppt_y))*(1-$)">
                                          <p:val>
                                            <p:fltVal val="0"/>
                                          </p:val>
                                        </p:tav>
                                        <p:tav tm="100000">
                                          <p:val>
                                            <p:fltVal val="1"/>
                                          </p:val>
                                        </p:tav>
                                      </p:tavLst>
                                    </p:anim>
                                  </p:childTnLst>
                                </p:cTn>
                              </p:par>
                            </p:childTnLst>
                          </p:cTn>
                        </p:par>
                        <p:par>
                          <p:cTn id="31" fill="hold">
                            <p:stCondLst>
                              <p:cond delay="1000"/>
                            </p:stCondLst>
                            <p:childTnLst>
                              <p:par>
                                <p:cTn id="32" presetID="15" presetClass="entr" presetSubtype="0" fill="hold" nodeType="afterEffect">
                                  <p:stCondLst>
                                    <p:cond delay="0"/>
                                  </p:stCondLst>
                                  <p:childTnLst>
                                    <p:set>
                                      <p:cBhvr>
                                        <p:cTn id="33" dur="1" fill="hold">
                                          <p:stCondLst>
                                            <p:cond delay="0"/>
                                          </p:stCondLst>
                                        </p:cTn>
                                        <p:tgtEl>
                                          <p:spTgt spid="279570"/>
                                        </p:tgtEl>
                                        <p:attrNameLst>
                                          <p:attrName>style.visibility</p:attrName>
                                        </p:attrNameLst>
                                      </p:cBhvr>
                                      <p:to>
                                        <p:strVal val="visible"/>
                                      </p:to>
                                    </p:set>
                                    <p:anim calcmode="lin" valueType="num">
                                      <p:cBhvr>
                                        <p:cTn id="34" dur="1000" fill="hold"/>
                                        <p:tgtEl>
                                          <p:spTgt spid="279570"/>
                                        </p:tgtEl>
                                        <p:attrNameLst>
                                          <p:attrName>ppt_w</p:attrName>
                                        </p:attrNameLst>
                                      </p:cBhvr>
                                      <p:tavLst>
                                        <p:tav tm="0">
                                          <p:val>
                                            <p:fltVal val="0"/>
                                          </p:val>
                                        </p:tav>
                                        <p:tav tm="100000">
                                          <p:val>
                                            <p:strVal val="#ppt_w"/>
                                          </p:val>
                                        </p:tav>
                                      </p:tavLst>
                                    </p:anim>
                                    <p:anim calcmode="lin" valueType="num">
                                      <p:cBhvr>
                                        <p:cTn id="35" dur="1000" fill="hold"/>
                                        <p:tgtEl>
                                          <p:spTgt spid="279570"/>
                                        </p:tgtEl>
                                        <p:attrNameLst>
                                          <p:attrName>ppt_h</p:attrName>
                                        </p:attrNameLst>
                                      </p:cBhvr>
                                      <p:tavLst>
                                        <p:tav tm="0">
                                          <p:val>
                                            <p:fltVal val="0"/>
                                          </p:val>
                                        </p:tav>
                                        <p:tav tm="100000">
                                          <p:val>
                                            <p:strVal val="#ppt_h"/>
                                          </p:val>
                                        </p:tav>
                                      </p:tavLst>
                                    </p:anim>
                                    <p:anim calcmode="lin" valueType="num">
                                      <p:cBhvr>
                                        <p:cTn id="36" dur="1000" fill="hold"/>
                                        <p:tgtEl>
                                          <p:spTgt spid="279570"/>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27957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8" fill="hold">
                      <p:stCondLst>
                        <p:cond delay="indefinite"/>
                      </p:stCondLst>
                      <p:childTnLst>
                        <p:par>
                          <p:cTn id="39" fill="hold">
                            <p:stCondLst>
                              <p:cond delay="0"/>
                            </p:stCondLst>
                            <p:childTnLst>
                              <p:par>
                                <p:cTn id="40" presetID="15" presetClass="entr" presetSubtype="0" fill="hold" nodeType="clickEffect">
                                  <p:stCondLst>
                                    <p:cond delay="0"/>
                                  </p:stCondLst>
                                  <p:childTnLst>
                                    <p:set>
                                      <p:cBhvr>
                                        <p:cTn id="41" dur="1" fill="hold">
                                          <p:stCondLst>
                                            <p:cond delay="0"/>
                                          </p:stCondLst>
                                        </p:cTn>
                                        <p:tgtEl>
                                          <p:spTgt spid="279565"/>
                                        </p:tgtEl>
                                        <p:attrNameLst>
                                          <p:attrName>style.visibility</p:attrName>
                                        </p:attrNameLst>
                                      </p:cBhvr>
                                      <p:to>
                                        <p:strVal val="visible"/>
                                      </p:to>
                                    </p:set>
                                    <p:anim calcmode="lin" valueType="num">
                                      <p:cBhvr>
                                        <p:cTn id="42" dur="1000" fill="hold"/>
                                        <p:tgtEl>
                                          <p:spTgt spid="279565"/>
                                        </p:tgtEl>
                                        <p:attrNameLst>
                                          <p:attrName>ppt_w</p:attrName>
                                        </p:attrNameLst>
                                      </p:cBhvr>
                                      <p:tavLst>
                                        <p:tav tm="0">
                                          <p:val>
                                            <p:fltVal val="0"/>
                                          </p:val>
                                        </p:tav>
                                        <p:tav tm="100000">
                                          <p:val>
                                            <p:strVal val="#ppt_w"/>
                                          </p:val>
                                        </p:tav>
                                      </p:tavLst>
                                    </p:anim>
                                    <p:anim calcmode="lin" valueType="num">
                                      <p:cBhvr>
                                        <p:cTn id="43" dur="1000" fill="hold"/>
                                        <p:tgtEl>
                                          <p:spTgt spid="279565"/>
                                        </p:tgtEl>
                                        <p:attrNameLst>
                                          <p:attrName>ppt_h</p:attrName>
                                        </p:attrNameLst>
                                      </p:cBhvr>
                                      <p:tavLst>
                                        <p:tav tm="0">
                                          <p:val>
                                            <p:fltVal val="0"/>
                                          </p:val>
                                        </p:tav>
                                        <p:tav tm="100000">
                                          <p:val>
                                            <p:strVal val="#ppt_h"/>
                                          </p:val>
                                        </p:tav>
                                      </p:tavLst>
                                    </p:anim>
                                    <p:anim calcmode="lin" valueType="num">
                                      <p:cBhvr>
                                        <p:cTn id="44" dur="1000" fill="hold"/>
                                        <p:tgtEl>
                                          <p:spTgt spid="279565"/>
                                        </p:tgtEl>
                                        <p:attrNameLst>
                                          <p:attrName>ppt_x</p:attrName>
                                        </p:attrNameLst>
                                      </p:cBhvr>
                                      <p:tavLst>
                                        <p:tav tm="0" fmla="#ppt_x+(cos(-2*pi*(1-$))*-#ppt_x-sin(-2*pi*(1-$))*(1-#ppt_y))*(1-$)">
                                          <p:val>
                                            <p:fltVal val="0"/>
                                          </p:val>
                                        </p:tav>
                                        <p:tav tm="100000">
                                          <p:val>
                                            <p:fltVal val="1"/>
                                          </p:val>
                                        </p:tav>
                                      </p:tavLst>
                                    </p:anim>
                                    <p:anim calcmode="lin" valueType="num">
                                      <p:cBhvr>
                                        <p:cTn id="45" dur="1000" fill="hold"/>
                                        <p:tgtEl>
                                          <p:spTgt spid="27956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279571"/>
                                        </p:tgtEl>
                                        <p:attrNameLst>
                                          <p:attrName>style.visibility</p:attrName>
                                        </p:attrNameLst>
                                      </p:cBhvr>
                                      <p:to>
                                        <p:strVal val="visible"/>
                                      </p:to>
                                    </p:set>
                                    <p:animEffect transition="in" filter="wipe(up)">
                                      <p:cBhvr>
                                        <p:cTn id="50" dur="500"/>
                                        <p:tgtEl>
                                          <p:spTgt spid="279571"/>
                                        </p:tgtEl>
                                      </p:cBhvr>
                                    </p:animEffect>
                                  </p:childTnLst>
                                </p:cTn>
                              </p:par>
                            </p:childTnLst>
                          </p:cTn>
                        </p:par>
                      </p:childTnLst>
                    </p:cTn>
                  </p:par>
                  <p:par>
                    <p:cTn id="51" fill="hold">
                      <p:stCondLst>
                        <p:cond delay="indefinite"/>
                      </p:stCondLst>
                      <p:childTnLst>
                        <p:par>
                          <p:cTn id="52" fill="hold">
                            <p:stCondLst>
                              <p:cond delay="0"/>
                            </p:stCondLst>
                            <p:childTnLst>
                              <p:par>
                                <p:cTn id="53" presetID="15" presetClass="entr" presetSubtype="0" fill="hold" nodeType="clickEffect">
                                  <p:stCondLst>
                                    <p:cond delay="0"/>
                                  </p:stCondLst>
                                  <p:childTnLst>
                                    <p:set>
                                      <p:cBhvr>
                                        <p:cTn id="54" dur="1" fill="hold">
                                          <p:stCondLst>
                                            <p:cond delay="0"/>
                                          </p:stCondLst>
                                        </p:cTn>
                                        <p:tgtEl>
                                          <p:spTgt spid="279566"/>
                                        </p:tgtEl>
                                        <p:attrNameLst>
                                          <p:attrName>style.visibility</p:attrName>
                                        </p:attrNameLst>
                                      </p:cBhvr>
                                      <p:to>
                                        <p:strVal val="visible"/>
                                      </p:to>
                                    </p:set>
                                    <p:anim calcmode="lin" valueType="num">
                                      <p:cBhvr>
                                        <p:cTn id="55" dur="1000" fill="hold"/>
                                        <p:tgtEl>
                                          <p:spTgt spid="279566"/>
                                        </p:tgtEl>
                                        <p:attrNameLst>
                                          <p:attrName>ppt_w</p:attrName>
                                        </p:attrNameLst>
                                      </p:cBhvr>
                                      <p:tavLst>
                                        <p:tav tm="0">
                                          <p:val>
                                            <p:fltVal val="0"/>
                                          </p:val>
                                        </p:tav>
                                        <p:tav tm="100000">
                                          <p:val>
                                            <p:strVal val="#ppt_w"/>
                                          </p:val>
                                        </p:tav>
                                      </p:tavLst>
                                    </p:anim>
                                    <p:anim calcmode="lin" valueType="num">
                                      <p:cBhvr>
                                        <p:cTn id="56" dur="1000" fill="hold"/>
                                        <p:tgtEl>
                                          <p:spTgt spid="279566"/>
                                        </p:tgtEl>
                                        <p:attrNameLst>
                                          <p:attrName>ppt_h</p:attrName>
                                        </p:attrNameLst>
                                      </p:cBhvr>
                                      <p:tavLst>
                                        <p:tav tm="0">
                                          <p:val>
                                            <p:fltVal val="0"/>
                                          </p:val>
                                        </p:tav>
                                        <p:tav tm="100000">
                                          <p:val>
                                            <p:strVal val="#ppt_h"/>
                                          </p:val>
                                        </p:tav>
                                      </p:tavLst>
                                    </p:anim>
                                    <p:anim calcmode="lin" valueType="num">
                                      <p:cBhvr>
                                        <p:cTn id="57" dur="1000" fill="hold"/>
                                        <p:tgtEl>
                                          <p:spTgt spid="279566"/>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27956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64" grpId="0"/>
      <p:bldP spid="279565" grpId="0"/>
      <p:bldP spid="279566" grpId="0"/>
      <p:bldP spid="279567" grpId="0"/>
      <p:bldP spid="279568" grpId="0"/>
      <p:bldP spid="279569" grpId="0"/>
      <p:bldP spid="279570" grpId="0"/>
      <p:bldP spid="27957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D6C2BBB-6F64-FE43-9E9F-8D40D2F0F5D1}"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46083" name="Rectangle 2"/>
          <p:cNvSpPr>
            <a:spLocks noGrp="1" noChangeArrowheads="1"/>
          </p:cNvSpPr>
          <p:nvPr>
            <p:ph type="title"/>
          </p:nvPr>
        </p:nvSpPr>
        <p:spPr/>
        <p:txBody>
          <a:bodyPr/>
          <a:lstStyle/>
          <a:p>
            <a:pPr eaLnBrk="1" hangingPunct="1"/>
            <a:r>
              <a:rPr kumimoji="0" lang="zh-CN" altLang="en-US">
                <a:solidFill>
                  <a:srgbClr val="036D7B"/>
                </a:solidFill>
              </a:rPr>
              <a:t>互斥方案经济评价方法</a:t>
            </a:r>
            <a:endParaRPr kumimoji="0" lang="zh-CN" altLang="en-US">
              <a:solidFill>
                <a:srgbClr val="036D7B"/>
              </a:solidFill>
            </a:endParaRPr>
          </a:p>
        </p:txBody>
      </p:sp>
      <p:sp>
        <p:nvSpPr>
          <p:cNvPr id="46084" name="Rectangle 70"/>
          <p:cNvSpPr>
            <a:spLocks noChangeArrowheads="1"/>
          </p:cNvSpPr>
          <p:nvPr/>
        </p:nvSpPr>
        <p:spPr bwMode="auto">
          <a:xfrm>
            <a:off x="701675" y="1089025"/>
            <a:ext cx="8135938"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pPr>
            <a:r>
              <a:rPr lang="zh-CN" altLang="en-US" sz="2000" b="1">
                <a:solidFill>
                  <a:schemeClr val="tx1"/>
                </a:solidFill>
                <a:latin typeface="幼圆" panose="02010509060101010101" pitchFamily="49" charset="-122"/>
                <a:ea typeface="幼圆" panose="02010509060101010101" pitchFamily="49" charset="-122"/>
              </a:rPr>
              <a:t>为什么</a:t>
            </a:r>
            <a:r>
              <a:rPr lang="en-US" altLang="zh-CN" sz="2000" b="1">
                <a:solidFill>
                  <a:schemeClr val="tx1"/>
                </a:solidFill>
                <a:latin typeface="幼圆" panose="02010509060101010101" pitchFamily="49" charset="-122"/>
                <a:ea typeface="幼圆" panose="02010509060101010101" pitchFamily="49" charset="-122"/>
              </a:rPr>
              <a:t>A</a:t>
            </a:r>
            <a:r>
              <a:rPr lang="zh-CN" altLang="en-US" sz="2000" b="1">
                <a:solidFill>
                  <a:schemeClr val="tx1"/>
                </a:solidFill>
                <a:latin typeface="幼圆" panose="02010509060101010101" pitchFamily="49" charset="-122"/>
                <a:ea typeface="幼圆" panose="02010509060101010101" pitchFamily="49" charset="-122"/>
              </a:rPr>
              <a:t>方案的内部收益率大，却认为</a:t>
            </a:r>
            <a:r>
              <a:rPr lang="en-US" altLang="zh-CN" sz="2000" b="1">
                <a:solidFill>
                  <a:schemeClr val="tx1"/>
                </a:solidFill>
                <a:latin typeface="幼圆" panose="02010509060101010101" pitchFamily="49" charset="-122"/>
                <a:ea typeface="幼圆" panose="02010509060101010101" pitchFamily="49" charset="-122"/>
              </a:rPr>
              <a:t>B</a:t>
            </a:r>
            <a:r>
              <a:rPr lang="zh-CN" altLang="en-US" sz="2000" b="1">
                <a:solidFill>
                  <a:schemeClr val="tx1"/>
                </a:solidFill>
                <a:latin typeface="幼圆" panose="02010509060101010101" pitchFamily="49" charset="-122"/>
                <a:ea typeface="幼圆" panose="02010509060101010101" pitchFamily="49" charset="-122"/>
              </a:rPr>
              <a:t>方案比</a:t>
            </a:r>
            <a:r>
              <a:rPr lang="en-US" altLang="zh-CN" sz="2000" b="1">
                <a:solidFill>
                  <a:schemeClr val="tx1"/>
                </a:solidFill>
                <a:latin typeface="幼圆" panose="02010509060101010101" pitchFamily="49" charset="-122"/>
                <a:ea typeface="幼圆" panose="02010509060101010101" pitchFamily="49" charset="-122"/>
              </a:rPr>
              <a:t>A</a:t>
            </a:r>
            <a:r>
              <a:rPr lang="zh-CN" altLang="en-US" sz="2000" b="1">
                <a:solidFill>
                  <a:schemeClr val="tx1"/>
                </a:solidFill>
                <a:latin typeface="幼圆" panose="02010509060101010101" pitchFamily="49" charset="-122"/>
                <a:ea typeface="幼圆" panose="02010509060101010101" pitchFamily="49" charset="-122"/>
              </a:rPr>
              <a:t>方案好呢？</a:t>
            </a:r>
            <a:r>
              <a:rPr lang="en-US" altLang="zh-CN" sz="2000" b="1">
                <a:solidFill>
                  <a:schemeClr val="tx1"/>
                </a:solidFill>
                <a:latin typeface="幼圆" panose="02010509060101010101" pitchFamily="49" charset="-122"/>
                <a:ea typeface="幼圆" panose="02010509060101010101" pitchFamily="49" charset="-122"/>
              </a:rPr>
              <a:t>(i</a:t>
            </a:r>
            <a:r>
              <a:rPr lang="en-US" altLang="zh-CN" sz="2000" b="1" baseline="-25000">
                <a:solidFill>
                  <a:schemeClr val="tx1"/>
                </a:solidFill>
                <a:latin typeface="幼圆" panose="02010509060101010101" pitchFamily="49" charset="-122"/>
                <a:ea typeface="幼圆" panose="02010509060101010101" pitchFamily="49" charset="-122"/>
              </a:rPr>
              <a:t>0</a:t>
            </a:r>
            <a:r>
              <a:rPr lang="en-US" altLang="zh-CN" sz="2000" b="1">
                <a:solidFill>
                  <a:schemeClr val="tx1"/>
                </a:solidFill>
                <a:latin typeface="幼圆" panose="02010509060101010101" pitchFamily="49" charset="-122"/>
                <a:ea typeface="幼圆" panose="02010509060101010101" pitchFamily="49" charset="-122"/>
              </a:rPr>
              <a:t>=12%)</a:t>
            </a:r>
            <a:endParaRPr lang="en-US" altLang="zh-CN" sz="2000" b="1">
              <a:solidFill>
                <a:schemeClr val="tx1"/>
              </a:solidFill>
              <a:latin typeface="幼圆" panose="02010509060101010101" pitchFamily="49" charset="-122"/>
              <a:ea typeface="幼圆" panose="02010509060101010101" pitchFamily="49" charset="-122"/>
            </a:endParaRPr>
          </a:p>
        </p:txBody>
      </p:sp>
      <p:sp>
        <p:nvSpPr>
          <p:cNvPr id="46085" name="Line 72"/>
          <p:cNvSpPr>
            <a:spLocks noChangeShapeType="1"/>
          </p:cNvSpPr>
          <p:nvPr/>
        </p:nvSpPr>
        <p:spPr bwMode="auto">
          <a:xfrm>
            <a:off x="2185988" y="6007100"/>
            <a:ext cx="5029200" cy="0"/>
          </a:xfrm>
          <a:prstGeom prst="line">
            <a:avLst/>
          </a:prstGeom>
          <a:noFill/>
          <a:ln w="762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46086" name="Rectangle 73"/>
          <p:cNvSpPr>
            <a:spLocks noChangeArrowheads="1"/>
          </p:cNvSpPr>
          <p:nvPr/>
        </p:nvSpPr>
        <p:spPr bwMode="auto">
          <a:xfrm>
            <a:off x="7235825" y="5676900"/>
            <a:ext cx="381000" cy="381000"/>
          </a:xfrm>
          <a:prstGeom prst="rect">
            <a:avLst/>
          </a:prstGeom>
          <a:noFill/>
          <a:ln w="9525">
            <a:solidFill>
              <a:srgbClr val="F2EBE2"/>
            </a:solidFill>
            <a:miter lim="800000"/>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00"/>
                </a:solidFill>
                <a:latin typeface="Verdana" panose="020B0604030504040204" pitchFamily="34" charset="0"/>
                <a:ea typeface="宋体" panose="02010600030101010101" pitchFamily="2" charset="-122"/>
              </a:rPr>
              <a:t>i</a:t>
            </a:r>
            <a:endParaRPr lang="en-US" altLang="zh-CN" sz="2400" b="1">
              <a:solidFill>
                <a:srgbClr val="000000"/>
              </a:solidFill>
              <a:latin typeface="Verdana" panose="020B0604030504040204" pitchFamily="34" charset="0"/>
              <a:ea typeface="宋体" panose="02010600030101010101" pitchFamily="2" charset="-122"/>
            </a:endParaRPr>
          </a:p>
        </p:txBody>
      </p:sp>
      <p:sp>
        <p:nvSpPr>
          <p:cNvPr id="46087" name="Line 74"/>
          <p:cNvSpPr>
            <a:spLocks noChangeShapeType="1"/>
          </p:cNvSpPr>
          <p:nvPr/>
        </p:nvSpPr>
        <p:spPr bwMode="auto">
          <a:xfrm flipH="1" flipV="1">
            <a:off x="2185988" y="1814513"/>
            <a:ext cx="9525" cy="4729162"/>
          </a:xfrm>
          <a:prstGeom prst="line">
            <a:avLst/>
          </a:prstGeom>
          <a:noFill/>
          <a:ln w="762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46088" name="Rectangle 75"/>
          <p:cNvSpPr>
            <a:spLocks noChangeArrowheads="1"/>
          </p:cNvSpPr>
          <p:nvPr/>
        </p:nvSpPr>
        <p:spPr bwMode="auto">
          <a:xfrm>
            <a:off x="2338388" y="1816100"/>
            <a:ext cx="1295400" cy="457200"/>
          </a:xfrm>
          <a:prstGeom prst="rect">
            <a:avLst/>
          </a:prstGeom>
          <a:noFill/>
          <a:ln w="9525">
            <a:solidFill>
              <a:srgbClr val="F2EBE2"/>
            </a:solidFill>
            <a:miter lim="800000"/>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00"/>
                </a:solidFill>
                <a:latin typeface="Verdana" panose="020B0604030504040204" pitchFamily="34" charset="0"/>
                <a:ea typeface="宋体" panose="02010600030101010101" pitchFamily="2" charset="-122"/>
              </a:rPr>
              <a:t>NPV(i)</a:t>
            </a:r>
            <a:endParaRPr lang="en-US" altLang="zh-CN" sz="2400" b="1">
              <a:solidFill>
                <a:srgbClr val="000000"/>
              </a:solidFill>
              <a:latin typeface="Verdana" panose="020B0604030504040204" pitchFamily="34" charset="0"/>
              <a:ea typeface="宋体" panose="02010600030101010101" pitchFamily="2" charset="-122"/>
            </a:endParaRPr>
          </a:p>
        </p:txBody>
      </p:sp>
      <p:sp>
        <p:nvSpPr>
          <p:cNvPr id="225356" name="Freeform 76"/>
          <p:cNvSpPr/>
          <p:nvPr/>
        </p:nvSpPr>
        <p:spPr bwMode="auto">
          <a:xfrm>
            <a:off x="2222500" y="1995488"/>
            <a:ext cx="3384550" cy="4751387"/>
          </a:xfrm>
          <a:custGeom>
            <a:avLst/>
            <a:gdLst>
              <a:gd name="T0" fmla="*/ 0 w 1728"/>
              <a:gd name="T1" fmla="*/ 0 h 2448"/>
              <a:gd name="T2" fmla="*/ 1841432197 w 1728"/>
              <a:gd name="T3" fmla="*/ 2147483646 h 2448"/>
              <a:gd name="T4" fmla="*/ 2147483646 w 1728"/>
              <a:gd name="T5" fmla="*/ 2147483646 h 2448"/>
              <a:gd name="T6" fmla="*/ 0 60000 65536"/>
              <a:gd name="T7" fmla="*/ 0 60000 65536"/>
              <a:gd name="T8" fmla="*/ 0 60000 65536"/>
            </a:gdLst>
            <a:ahLst/>
            <a:cxnLst>
              <a:cxn ang="T6">
                <a:pos x="T0" y="T1"/>
              </a:cxn>
              <a:cxn ang="T7">
                <a:pos x="T2" y="T3"/>
              </a:cxn>
              <a:cxn ang="T8">
                <a:pos x="T4" y="T5"/>
              </a:cxn>
            </a:cxnLst>
            <a:rect l="0" t="0" r="r" b="b"/>
            <a:pathLst>
              <a:path w="1728" h="2448">
                <a:moveTo>
                  <a:pt x="0" y="0"/>
                </a:moveTo>
                <a:cubicBezTo>
                  <a:pt x="96" y="492"/>
                  <a:pt x="192" y="984"/>
                  <a:pt x="480" y="1392"/>
                </a:cubicBezTo>
                <a:cubicBezTo>
                  <a:pt x="768" y="1800"/>
                  <a:pt x="1520" y="2272"/>
                  <a:pt x="1728" y="2448"/>
                </a:cubicBezTo>
              </a:path>
            </a:pathLst>
          </a:custGeom>
          <a:noFill/>
          <a:ln w="76200" cap="flat" cmpd="sng">
            <a:solidFill>
              <a:srgbClr val="00FF00"/>
            </a:solidFill>
            <a:prstDash val="solid"/>
            <a:round/>
            <a:headEnd type="none" w="med" len="med"/>
            <a:tailEnd type="none" w="med" len="me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25357" name="Rectangle 77"/>
          <p:cNvSpPr>
            <a:spLocks noChangeArrowheads="1"/>
          </p:cNvSpPr>
          <p:nvPr/>
        </p:nvSpPr>
        <p:spPr bwMode="auto">
          <a:xfrm>
            <a:off x="5292725" y="6181725"/>
            <a:ext cx="45720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FF00"/>
                </a:solidFill>
                <a:latin typeface="Verdana" panose="020B0604030504040204" pitchFamily="34" charset="0"/>
                <a:ea typeface="宋体" panose="02010600030101010101" pitchFamily="2" charset="-122"/>
              </a:rPr>
              <a:t>B</a:t>
            </a:r>
            <a:endParaRPr lang="en-US" altLang="zh-CN" sz="2400" b="1">
              <a:solidFill>
                <a:srgbClr val="00FF00"/>
              </a:solidFill>
              <a:latin typeface="Verdana" panose="020B0604030504040204" pitchFamily="34" charset="0"/>
              <a:ea typeface="宋体" panose="02010600030101010101" pitchFamily="2" charset="-122"/>
            </a:endParaRPr>
          </a:p>
        </p:txBody>
      </p:sp>
      <p:sp>
        <p:nvSpPr>
          <p:cNvPr id="225358" name="Rectangle 78"/>
          <p:cNvSpPr>
            <a:spLocks noChangeArrowheads="1"/>
          </p:cNvSpPr>
          <p:nvPr/>
        </p:nvSpPr>
        <p:spPr bwMode="auto">
          <a:xfrm>
            <a:off x="6877050" y="6037263"/>
            <a:ext cx="38100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FF0000"/>
                </a:solidFill>
                <a:latin typeface="Verdana" panose="020B0604030504040204" pitchFamily="34" charset="0"/>
                <a:ea typeface="宋体" panose="02010600030101010101" pitchFamily="2" charset="-122"/>
              </a:rPr>
              <a:t>A</a:t>
            </a:r>
            <a:endParaRPr lang="en-US" altLang="zh-CN" sz="2400" b="1">
              <a:solidFill>
                <a:srgbClr val="FF0000"/>
              </a:solidFill>
              <a:latin typeface="Verdana" panose="020B0604030504040204" pitchFamily="34" charset="0"/>
              <a:ea typeface="宋体" panose="02010600030101010101" pitchFamily="2" charset="-122"/>
            </a:endParaRPr>
          </a:p>
        </p:txBody>
      </p:sp>
      <p:sp>
        <p:nvSpPr>
          <p:cNvPr id="225359" name="Rectangle 79"/>
          <p:cNvSpPr>
            <a:spLocks noChangeArrowheads="1"/>
          </p:cNvSpPr>
          <p:nvPr/>
        </p:nvSpPr>
        <p:spPr bwMode="auto">
          <a:xfrm>
            <a:off x="5003800" y="6019800"/>
            <a:ext cx="673100" cy="3048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000000"/>
                </a:solidFill>
                <a:latin typeface="Verdana" panose="020B0604030504040204" pitchFamily="34" charset="0"/>
                <a:ea typeface="宋体" panose="02010600030101010101" pitchFamily="2" charset="-122"/>
              </a:rPr>
              <a:t>26%</a:t>
            </a:r>
            <a:endParaRPr lang="en-US" altLang="zh-CN" sz="2000" b="1">
              <a:solidFill>
                <a:srgbClr val="000000"/>
              </a:solidFill>
              <a:latin typeface="Verdana" panose="020B0604030504040204" pitchFamily="34" charset="0"/>
              <a:ea typeface="宋体" panose="02010600030101010101" pitchFamily="2" charset="-122"/>
            </a:endParaRPr>
          </a:p>
        </p:txBody>
      </p:sp>
      <p:sp>
        <p:nvSpPr>
          <p:cNvPr id="225360" name="Rectangle 80"/>
          <p:cNvSpPr>
            <a:spLocks noChangeArrowheads="1"/>
          </p:cNvSpPr>
          <p:nvPr/>
        </p:nvSpPr>
        <p:spPr bwMode="auto">
          <a:xfrm>
            <a:off x="4211638" y="6019800"/>
            <a:ext cx="457200" cy="3048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000000"/>
                </a:solidFill>
                <a:latin typeface="Verdana" panose="020B0604030504040204" pitchFamily="34" charset="0"/>
                <a:ea typeface="宋体" panose="02010600030101010101" pitchFamily="2" charset="-122"/>
              </a:rPr>
              <a:t>23%</a:t>
            </a:r>
            <a:endParaRPr lang="en-US" altLang="zh-CN" sz="2000" b="1">
              <a:solidFill>
                <a:srgbClr val="000000"/>
              </a:solidFill>
              <a:latin typeface="Verdana" panose="020B0604030504040204" pitchFamily="34" charset="0"/>
              <a:ea typeface="宋体" panose="02010600030101010101" pitchFamily="2" charset="-122"/>
            </a:endParaRPr>
          </a:p>
        </p:txBody>
      </p:sp>
      <p:sp>
        <p:nvSpPr>
          <p:cNvPr id="225361" name="Line 81"/>
          <p:cNvSpPr>
            <a:spLocks noChangeShapeType="1"/>
          </p:cNvSpPr>
          <p:nvPr/>
        </p:nvSpPr>
        <p:spPr bwMode="auto">
          <a:xfrm>
            <a:off x="2987675" y="4452938"/>
            <a:ext cx="0" cy="1584325"/>
          </a:xfrm>
          <a:prstGeom prst="line">
            <a:avLst/>
          </a:prstGeom>
          <a:noFill/>
          <a:ln w="381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25362" name="Rectangle 82"/>
          <p:cNvSpPr>
            <a:spLocks noChangeArrowheads="1"/>
          </p:cNvSpPr>
          <p:nvPr/>
        </p:nvSpPr>
        <p:spPr bwMode="auto">
          <a:xfrm>
            <a:off x="2916238" y="6019800"/>
            <a:ext cx="609600" cy="3048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000" b="1">
                <a:solidFill>
                  <a:srgbClr val="000000"/>
                </a:solidFill>
                <a:latin typeface="Verdana" panose="020B0604030504040204" pitchFamily="34" charset="0"/>
                <a:ea typeface="宋体" panose="02010600030101010101" pitchFamily="2" charset="-122"/>
              </a:rPr>
              <a:t>15%</a:t>
            </a:r>
            <a:endParaRPr lang="en-US" altLang="zh-CN" sz="2000" b="1">
              <a:solidFill>
                <a:srgbClr val="000000"/>
              </a:solidFill>
              <a:latin typeface="Verdana" panose="020B0604030504040204" pitchFamily="34" charset="0"/>
              <a:ea typeface="宋体" panose="02010600030101010101" pitchFamily="2" charset="-122"/>
            </a:endParaRPr>
          </a:p>
        </p:txBody>
      </p:sp>
      <p:sp>
        <p:nvSpPr>
          <p:cNvPr id="225363" name="Rectangle 83"/>
          <p:cNvSpPr>
            <a:spLocks noChangeArrowheads="1"/>
          </p:cNvSpPr>
          <p:nvPr/>
        </p:nvSpPr>
        <p:spPr bwMode="auto">
          <a:xfrm>
            <a:off x="1500188" y="3263900"/>
            <a:ext cx="609600" cy="457200"/>
          </a:xfrm>
          <a:prstGeom prst="rect">
            <a:avLst/>
          </a:prstGeom>
          <a:noFill/>
          <a:ln w="9525">
            <a:solidFill>
              <a:srgbClr val="F2EBE2"/>
            </a:solidFill>
            <a:miter lim="800000"/>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00"/>
                </a:solidFill>
                <a:latin typeface="Verdana" panose="020B0604030504040204" pitchFamily="34" charset="0"/>
                <a:ea typeface="宋体" panose="02010600030101010101" pitchFamily="2" charset="-122"/>
              </a:rPr>
              <a:t>38</a:t>
            </a:r>
            <a:endParaRPr lang="en-US" altLang="zh-CN" sz="2400" b="1">
              <a:solidFill>
                <a:srgbClr val="000000"/>
              </a:solidFill>
              <a:latin typeface="Verdana" panose="020B0604030504040204" pitchFamily="34" charset="0"/>
              <a:ea typeface="宋体" panose="02010600030101010101" pitchFamily="2" charset="-122"/>
            </a:endParaRPr>
          </a:p>
        </p:txBody>
      </p:sp>
      <p:sp>
        <p:nvSpPr>
          <p:cNvPr id="225364" name="Rectangle 84"/>
          <p:cNvSpPr>
            <a:spLocks noChangeArrowheads="1"/>
          </p:cNvSpPr>
          <p:nvPr/>
        </p:nvSpPr>
        <p:spPr bwMode="auto">
          <a:xfrm>
            <a:off x="1557338" y="1679575"/>
            <a:ext cx="533400" cy="533400"/>
          </a:xfrm>
          <a:prstGeom prst="rect">
            <a:avLst/>
          </a:prstGeom>
          <a:noFill/>
          <a:ln w="9525">
            <a:solidFill>
              <a:srgbClr val="F2EBE2"/>
            </a:solidFill>
            <a:miter lim="800000"/>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00"/>
                </a:solidFill>
                <a:latin typeface="Verdana" panose="020B0604030504040204" pitchFamily="34" charset="0"/>
                <a:ea typeface="宋体" panose="02010600030101010101" pitchFamily="2" charset="-122"/>
              </a:rPr>
              <a:t>48</a:t>
            </a:r>
            <a:endParaRPr lang="en-US" altLang="zh-CN" sz="2400" b="1">
              <a:solidFill>
                <a:srgbClr val="000000"/>
              </a:solidFill>
              <a:latin typeface="Verdana" panose="020B0604030504040204" pitchFamily="34" charset="0"/>
              <a:ea typeface="宋体" panose="02010600030101010101" pitchFamily="2" charset="-122"/>
            </a:endParaRPr>
          </a:p>
        </p:txBody>
      </p:sp>
      <p:sp>
        <p:nvSpPr>
          <p:cNvPr id="225365" name="Line 85"/>
          <p:cNvSpPr>
            <a:spLocks noChangeShapeType="1"/>
          </p:cNvSpPr>
          <p:nvPr/>
        </p:nvSpPr>
        <p:spPr bwMode="auto">
          <a:xfrm flipH="1">
            <a:off x="2124075" y="4452938"/>
            <a:ext cx="935038" cy="0"/>
          </a:xfrm>
          <a:prstGeom prst="line">
            <a:avLst/>
          </a:prstGeom>
          <a:noFill/>
          <a:ln w="381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25366" name="Rectangle 86"/>
          <p:cNvSpPr>
            <a:spLocks noChangeArrowheads="1"/>
          </p:cNvSpPr>
          <p:nvPr/>
        </p:nvSpPr>
        <p:spPr bwMode="auto">
          <a:xfrm>
            <a:off x="323850" y="3948113"/>
            <a:ext cx="1447800" cy="838200"/>
          </a:xfrm>
          <a:prstGeom prst="rect">
            <a:avLst/>
          </a:prstGeom>
          <a:noFill/>
          <a:ln>
            <a:noFill/>
          </a:ln>
          <a:effectLst/>
          <a:extLst>
            <a:ext uri="{909E8E84-426E-40DD-AFC4-6F175D3DCCD1}">
              <a14:hiddenFill xmlns:a14="http://schemas.microsoft.com/office/drawing/2010/main">
                <a:solidFill>
                  <a:srgbClr val="FF33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00"/>
                </a:solidFill>
                <a:latin typeface="Verdana" panose="020B0604030504040204" pitchFamily="34" charset="0"/>
                <a:ea typeface="宋体" panose="02010600030101010101" pitchFamily="2" charset="-122"/>
              </a:rPr>
              <a:t>NPV</a:t>
            </a:r>
            <a:r>
              <a:rPr lang="en-US" altLang="zh-CN" sz="1800" b="1">
                <a:solidFill>
                  <a:srgbClr val="000000"/>
                </a:solidFill>
                <a:latin typeface="Verdana" panose="020B0604030504040204" pitchFamily="34" charset="0"/>
                <a:ea typeface="宋体" panose="02010600030101010101" pitchFamily="2" charset="-122"/>
              </a:rPr>
              <a:t>A</a:t>
            </a:r>
            <a:r>
              <a:rPr lang="en-US" altLang="zh-CN" sz="2000" b="1">
                <a:solidFill>
                  <a:srgbClr val="000000"/>
                </a:solidFill>
                <a:latin typeface="Verdana" panose="020B0604030504040204" pitchFamily="34" charset="0"/>
                <a:ea typeface="宋体" panose="02010600030101010101" pitchFamily="2" charset="-122"/>
              </a:rPr>
              <a:t>=</a:t>
            </a:r>
            <a:r>
              <a:rPr lang="en-US" altLang="zh-CN" sz="2400" b="1">
                <a:solidFill>
                  <a:srgbClr val="000000"/>
                </a:solidFill>
                <a:latin typeface="Verdana" panose="020B0604030504040204" pitchFamily="34" charset="0"/>
                <a:ea typeface="宋体" panose="02010600030101010101" pitchFamily="2" charset="-122"/>
              </a:rPr>
              <a:t>NPV</a:t>
            </a:r>
            <a:r>
              <a:rPr lang="en-US" altLang="zh-CN" sz="1800" b="1">
                <a:solidFill>
                  <a:srgbClr val="000000"/>
                </a:solidFill>
                <a:latin typeface="Verdana" panose="020B0604030504040204" pitchFamily="34" charset="0"/>
                <a:ea typeface="宋体" panose="02010600030101010101" pitchFamily="2" charset="-122"/>
              </a:rPr>
              <a:t>B</a:t>
            </a:r>
            <a:endParaRPr lang="en-US" altLang="zh-CN" sz="1800" b="1" baseline="-25000">
              <a:solidFill>
                <a:srgbClr val="000000"/>
              </a:solidFill>
              <a:latin typeface="Verdana" panose="020B0604030504040204" pitchFamily="34" charset="0"/>
              <a:ea typeface="宋体" panose="02010600030101010101" pitchFamily="2" charset="-122"/>
            </a:endParaRPr>
          </a:p>
        </p:txBody>
      </p:sp>
      <p:sp>
        <p:nvSpPr>
          <p:cNvPr id="225367" name="Rectangle 87"/>
          <p:cNvSpPr>
            <a:spLocks noChangeArrowheads="1"/>
          </p:cNvSpPr>
          <p:nvPr/>
        </p:nvSpPr>
        <p:spPr bwMode="auto">
          <a:xfrm>
            <a:off x="1835150" y="6291263"/>
            <a:ext cx="1873250" cy="609600"/>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rgbClr val="F2EBE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00"/>
                </a:solidFill>
                <a:latin typeface="Verdana" panose="020B0604030504040204" pitchFamily="34" charset="0"/>
                <a:ea typeface="宋体" panose="02010600030101010101" pitchFamily="2" charset="-122"/>
              </a:rPr>
              <a:t>△IRR</a:t>
            </a:r>
            <a:endParaRPr lang="en-US" altLang="zh-CN" sz="2400" b="1" baseline="-25000">
              <a:solidFill>
                <a:srgbClr val="000000"/>
              </a:solidFill>
              <a:latin typeface="Verdana" panose="020B0604030504040204" pitchFamily="34" charset="0"/>
              <a:ea typeface="宋体" panose="02010600030101010101" pitchFamily="2" charset="-122"/>
            </a:endParaRPr>
          </a:p>
        </p:txBody>
      </p:sp>
      <p:sp>
        <p:nvSpPr>
          <p:cNvPr id="225368" name="Line 88"/>
          <p:cNvSpPr>
            <a:spLocks noChangeShapeType="1"/>
          </p:cNvSpPr>
          <p:nvPr/>
        </p:nvSpPr>
        <p:spPr bwMode="auto">
          <a:xfrm flipV="1">
            <a:off x="3059113" y="6253163"/>
            <a:ext cx="73025" cy="287337"/>
          </a:xfrm>
          <a:prstGeom prst="line">
            <a:avLst/>
          </a:prstGeom>
          <a:noFill/>
          <a:ln w="571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25369" name="Rectangle 89"/>
          <p:cNvSpPr>
            <a:spLocks noChangeArrowheads="1"/>
          </p:cNvSpPr>
          <p:nvPr/>
        </p:nvSpPr>
        <p:spPr bwMode="auto">
          <a:xfrm>
            <a:off x="2411413" y="6056313"/>
            <a:ext cx="423862" cy="341312"/>
          </a:xfrm>
          <a:prstGeom prst="rect">
            <a:avLst/>
          </a:prstGeom>
          <a:gradFill rotWithShape="1">
            <a:gsLst>
              <a:gs pos="0">
                <a:srgbClr val="FFCC00"/>
              </a:gs>
              <a:gs pos="100000">
                <a:srgbClr val="F2EBE2"/>
              </a:gs>
            </a:gsLst>
            <a:lin ang="5400000" scaled="1"/>
          </a:gradFill>
          <a:ln>
            <a:noFill/>
          </a:ln>
          <a:effectLst/>
          <a:extLst>
            <a:ext uri="{91240B29-F687-4F45-9708-019B960494DF}">
              <a14:hiddenLine xmlns:a14="http://schemas.microsoft.com/office/drawing/2010/main" w="9525">
                <a:solidFill>
                  <a:srgbClr val="F2EBE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00"/>
                </a:solidFill>
                <a:latin typeface="Verdana" panose="020B0604030504040204" pitchFamily="34" charset="0"/>
                <a:ea typeface="宋体" panose="02010600030101010101" pitchFamily="2" charset="-122"/>
              </a:rPr>
              <a:t>i</a:t>
            </a:r>
            <a:r>
              <a:rPr lang="en-US" altLang="zh-CN" sz="1800" b="1">
                <a:solidFill>
                  <a:srgbClr val="000000"/>
                </a:solidFill>
                <a:latin typeface="Verdana" panose="020B0604030504040204" pitchFamily="34" charset="0"/>
                <a:ea typeface="宋体" panose="02010600030101010101" pitchFamily="2" charset="-122"/>
              </a:rPr>
              <a:t>0</a:t>
            </a:r>
            <a:endParaRPr lang="en-US" altLang="zh-CN" sz="1800" baseline="-25000">
              <a:solidFill>
                <a:srgbClr val="000000"/>
              </a:solidFill>
              <a:latin typeface="Verdana" panose="020B0604030504040204" pitchFamily="34" charset="0"/>
              <a:ea typeface="宋体" panose="02010600030101010101" pitchFamily="2" charset="-122"/>
            </a:endParaRPr>
          </a:p>
        </p:txBody>
      </p:sp>
      <p:sp>
        <p:nvSpPr>
          <p:cNvPr id="46103" name="Rectangle 90"/>
          <p:cNvSpPr>
            <a:spLocks noChangeArrowheads="1"/>
          </p:cNvSpPr>
          <p:nvPr/>
        </p:nvSpPr>
        <p:spPr bwMode="auto">
          <a:xfrm>
            <a:off x="1804988" y="6083300"/>
            <a:ext cx="152400" cy="228600"/>
          </a:xfrm>
          <a:prstGeom prst="rect">
            <a:avLst/>
          </a:prstGeom>
          <a:noFill/>
          <a:ln w="9525">
            <a:solidFill>
              <a:srgbClr val="F2EBE2"/>
            </a:solidFill>
            <a:miter lim="800000"/>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00"/>
                </a:solidFill>
                <a:latin typeface="Verdana" panose="020B0604030504040204" pitchFamily="34" charset="0"/>
                <a:ea typeface="宋体" panose="02010600030101010101" pitchFamily="2" charset="-122"/>
              </a:rPr>
              <a:t>0</a:t>
            </a:r>
            <a:endParaRPr lang="en-US" altLang="zh-CN" sz="2400" b="1">
              <a:solidFill>
                <a:srgbClr val="000000"/>
              </a:solidFill>
              <a:latin typeface="Verdana" panose="020B0604030504040204" pitchFamily="34" charset="0"/>
              <a:ea typeface="宋体" panose="02010600030101010101" pitchFamily="2" charset="-122"/>
            </a:endParaRPr>
          </a:p>
        </p:txBody>
      </p:sp>
      <p:sp>
        <p:nvSpPr>
          <p:cNvPr id="225371" name="Arc 91"/>
          <p:cNvSpPr/>
          <p:nvPr/>
        </p:nvSpPr>
        <p:spPr bwMode="auto">
          <a:xfrm flipH="1" flipV="1">
            <a:off x="2195513" y="233363"/>
            <a:ext cx="5148262" cy="6000750"/>
          </a:xfrm>
          <a:custGeom>
            <a:avLst/>
            <a:gdLst>
              <a:gd name="T0" fmla="*/ 136541631 w 18320"/>
              <a:gd name="T1" fmla="*/ 0 h 21531"/>
              <a:gd name="T2" fmla="*/ 1446757730 w 18320"/>
              <a:gd name="T3" fmla="*/ 783665732 h 21531"/>
              <a:gd name="T4" fmla="*/ 0 w 18320"/>
              <a:gd name="T5" fmla="*/ 1672425831 h 21531"/>
              <a:gd name="T6" fmla="*/ 0 60000 65536"/>
              <a:gd name="T7" fmla="*/ 0 60000 65536"/>
              <a:gd name="T8" fmla="*/ 0 60000 65536"/>
            </a:gdLst>
            <a:ahLst/>
            <a:cxnLst>
              <a:cxn ang="T6">
                <a:pos x="T0" y="T1"/>
              </a:cxn>
              <a:cxn ang="T7">
                <a:pos x="T2" y="T3"/>
              </a:cxn>
              <a:cxn ang="T8">
                <a:pos x="T4" y="T5"/>
              </a:cxn>
            </a:cxnLst>
            <a:rect l="0" t="0" r="r" b="b"/>
            <a:pathLst>
              <a:path w="18320" h="21531" fill="none" extrusionOk="0">
                <a:moveTo>
                  <a:pt x="1728" y="0"/>
                </a:moveTo>
                <a:cubicBezTo>
                  <a:pt x="8544" y="547"/>
                  <a:pt x="14698" y="4289"/>
                  <a:pt x="18320" y="10088"/>
                </a:cubicBezTo>
              </a:path>
              <a:path w="18320" h="21531" stroke="0" extrusionOk="0">
                <a:moveTo>
                  <a:pt x="1728" y="0"/>
                </a:moveTo>
                <a:cubicBezTo>
                  <a:pt x="8544" y="547"/>
                  <a:pt x="14698" y="4289"/>
                  <a:pt x="18320" y="10088"/>
                </a:cubicBezTo>
                <a:lnTo>
                  <a:pt x="0" y="21531"/>
                </a:lnTo>
                <a:lnTo>
                  <a:pt x="1728" y="0"/>
                </a:lnTo>
                <a:close/>
              </a:path>
            </a:pathLst>
          </a:custGeom>
          <a:noFill/>
          <a:ln w="76200">
            <a:solidFill>
              <a:srgbClr val="FF0000"/>
            </a:solidFill>
            <a:round/>
          </a:ln>
          <a:effectLst/>
          <a:extLst>
            <a:ext uri="{909E8E84-426E-40DD-AFC4-6F175D3DCCD1}">
              <a14:hiddenFill xmlns:a14="http://schemas.microsoft.com/office/drawing/2010/main">
                <a:solidFill>
                  <a:srgbClr val="5A84D8"/>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rot="10800000" wrap="none" lIns="90000" tIns="46800" rIns="90000" bIns="46800" anchor="ctr"/>
          <a:lstStyle/>
          <a:p>
            <a:endParaRPr lang="zh-CN" altLang="en-US"/>
          </a:p>
        </p:txBody>
      </p:sp>
      <p:sp>
        <p:nvSpPr>
          <p:cNvPr id="225372" name="Rectangle 92"/>
          <p:cNvSpPr>
            <a:spLocks noChangeArrowheads="1"/>
          </p:cNvSpPr>
          <p:nvPr/>
        </p:nvSpPr>
        <p:spPr bwMode="auto">
          <a:xfrm>
            <a:off x="3635375" y="6037263"/>
            <a:ext cx="423863" cy="341312"/>
          </a:xfrm>
          <a:prstGeom prst="rect">
            <a:avLst/>
          </a:prstGeom>
          <a:gradFill rotWithShape="1">
            <a:gsLst>
              <a:gs pos="0">
                <a:srgbClr val="FFCC00"/>
              </a:gs>
              <a:gs pos="100000">
                <a:srgbClr val="F2EBE2"/>
              </a:gs>
            </a:gsLst>
            <a:lin ang="5400000" scaled="1"/>
          </a:gradFill>
          <a:ln>
            <a:noFill/>
          </a:ln>
          <a:effectLst/>
          <a:extLst>
            <a:ext uri="{91240B29-F687-4F45-9708-019B960494DF}">
              <a14:hiddenLine xmlns:a14="http://schemas.microsoft.com/office/drawing/2010/main" w="9525">
                <a:solidFill>
                  <a:srgbClr val="F2EBE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00"/>
                </a:solidFill>
                <a:latin typeface="Verdana" panose="020B0604030504040204" pitchFamily="34" charset="0"/>
                <a:ea typeface="宋体" panose="02010600030101010101" pitchFamily="2" charset="-122"/>
              </a:rPr>
              <a:t>i</a:t>
            </a:r>
            <a:r>
              <a:rPr lang="en-US" altLang="zh-CN" sz="1800" b="1">
                <a:solidFill>
                  <a:srgbClr val="000000"/>
                </a:solidFill>
                <a:latin typeface="Verdana" panose="020B0604030504040204" pitchFamily="34" charset="0"/>
                <a:ea typeface="宋体" panose="02010600030101010101" pitchFamily="2" charset="-122"/>
              </a:rPr>
              <a:t>0</a:t>
            </a:r>
            <a:endParaRPr lang="en-US" altLang="zh-CN" sz="1800" b="1" baseline="-25000">
              <a:solidFill>
                <a:srgbClr val="000000"/>
              </a:solidFill>
              <a:latin typeface="Verdana" panose="020B0604030504040204" pitchFamily="34" charset="0"/>
              <a:ea typeface="宋体" panose="02010600030101010101" pitchFamily="2" charset="-122"/>
            </a:endParaRPr>
          </a:p>
        </p:txBody>
      </p:sp>
      <p:sp>
        <p:nvSpPr>
          <p:cNvPr id="225373" name="Rectangle 93"/>
          <p:cNvSpPr>
            <a:spLocks noChangeArrowheads="1"/>
          </p:cNvSpPr>
          <p:nvPr/>
        </p:nvSpPr>
        <p:spPr bwMode="auto">
          <a:xfrm>
            <a:off x="6011863" y="6037263"/>
            <a:ext cx="423862" cy="341312"/>
          </a:xfrm>
          <a:prstGeom prst="rect">
            <a:avLst/>
          </a:prstGeom>
          <a:gradFill rotWithShape="1">
            <a:gsLst>
              <a:gs pos="0">
                <a:srgbClr val="FFCC00"/>
              </a:gs>
              <a:gs pos="100000">
                <a:srgbClr val="F2EBE2"/>
              </a:gs>
            </a:gsLst>
            <a:lin ang="5400000" scaled="1"/>
          </a:gradFill>
          <a:ln>
            <a:noFill/>
          </a:ln>
          <a:effectLst/>
          <a:extLst>
            <a:ext uri="{91240B29-F687-4F45-9708-019B960494DF}">
              <a14:hiddenLine xmlns:a14="http://schemas.microsoft.com/office/drawing/2010/main" w="9525">
                <a:solidFill>
                  <a:srgbClr val="F2EBE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2400" b="1">
                <a:solidFill>
                  <a:srgbClr val="000000"/>
                </a:solidFill>
                <a:latin typeface="Verdana" panose="020B0604030504040204" pitchFamily="34" charset="0"/>
                <a:ea typeface="宋体" panose="02010600030101010101" pitchFamily="2" charset="-122"/>
              </a:rPr>
              <a:t>i</a:t>
            </a:r>
            <a:r>
              <a:rPr lang="en-US" altLang="zh-CN" sz="1800" b="1">
                <a:solidFill>
                  <a:srgbClr val="000000"/>
                </a:solidFill>
                <a:latin typeface="Verdana" panose="020B0604030504040204" pitchFamily="34" charset="0"/>
                <a:ea typeface="宋体" panose="02010600030101010101" pitchFamily="2" charset="-122"/>
              </a:rPr>
              <a:t>0</a:t>
            </a:r>
            <a:endParaRPr lang="en-US" altLang="zh-CN" sz="1800" b="1" baseline="-25000">
              <a:solidFill>
                <a:srgbClr val="000000"/>
              </a:solidFill>
              <a:latin typeface="Verdana" panose="020B0604030504040204" pitchFamily="34" charset="0"/>
              <a:ea typeface="宋体" panose="02010600030101010101" pitchFamily="2" charset="-122"/>
            </a:endParaRPr>
          </a:p>
        </p:txBody>
      </p:sp>
      <p:sp>
        <p:nvSpPr>
          <p:cNvPr id="225375" name="Rectangle 95"/>
          <p:cNvSpPr>
            <a:spLocks noChangeArrowheads="1"/>
          </p:cNvSpPr>
          <p:nvPr/>
        </p:nvSpPr>
        <p:spPr bwMode="auto">
          <a:xfrm>
            <a:off x="4122738" y="1808163"/>
            <a:ext cx="45720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000" b="1">
                <a:solidFill>
                  <a:schemeClr val="tx1"/>
                </a:solidFill>
                <a:latin typeface="幼圆" panose="02010509060101010101" pitchFamily="49" charset="-122"/>
                <a:ea typeface="幼圆" panose="02010509060101010101" pitchFamily="49" charset="-122"/>
              </a:rPr>
              <a:t>基准收益率</a:t>
            </a:r>
            <a:r>
              <a:rPr lang="en-US" altLang="zh-CN" sz="2000" b="1">
                <a:solidFill>
                  <a:schemeClr val="tx1"/>
                </a:solidFill>
                <a:latin typeface="幼圆" panose="02010509060101010101" pitchFamily="49" charset="-122"/>
                <a:ea typeface="幼圆" panose="02010509060101010101" pitchFamily="49" charset="-122"/>
              </a:rPr>
              <a:t>i0</a:t>
            </a:r>
            <a:r>
              <a:rPr lang="zh-CN" altLang="en-US" sz="2000" b="1">
                <a:solidFill>
                  <a:schemeClr val="tx1"/>
                </a:solidFill>
                <a:latin typeface="幼圆" panose="02010509060101010101" pitchFamily="49" charset="-122"/>
                <a:ea typeface="幼圆" panose="02010509060101010101" pitchFamily="49" charset="-122"/>
              </a:rPr>
              <a:t>＜ </a:t>
            </a:r>
            <a:r>
              <a:rPr lang="en-US" altLang="zh-CN" sz="2000" b="1">
                <a:solidFill>
                  <a:schemeClr val="tx1"/>
                </a:solidFill>
                <a:latin typeface="幼圆" panose="02010509060101010101" pitchFamily="49" charset="-122"/>
                <a:ea typeface="幼圆" panose="02010509060101010101" pitchFamily="49" charset="-122"/>
              </a:rPr>
              <a:t>15%</a:t>
            </a:r>
            <a:r>
              <a:rPr lang="zh-CN" altLang="en-US" sz="2000" b="1">
                <a:solidFill>
                  <a:schemeClr val="tx1"/>
                </a:solidFill>
                <a:latin typeface="幼圆" panose="02010509060101010101" pitchFamily="49" charset="-122"/>
                <a:ea typeface="幼圆" panose="02010509060101010101" pitchFamily="49" charset="-122"/>
              </a:rPr>
              <a:t>的时候</a:t>
            </a:r>
            <a:r>
              <a:rPr lang="en-US" altLang="zh-CN" sz="2000" b="1">
                <a:solidFill>
                  <a:schemeClr val="tx1"/>
                </a:solidFill>
                <a:latin typeface="幼圆" panose="02010509060101010101" pitchFamily="49" charset="-122"/>
                <a:ea typeface="幼圆" panose="02010509060101010101" pitchFamily="49" charset="-122"/>
              </a:rPr>
              <a:t>B</a:t>
            </a:r>
            <a:r>
              <a:rPr lang="zh-CN" altLang="en-US" sz="2000" b="1">
                <a:solidFill>
                  <a:schemeClr val="tx1"/>
                </a:solidFill>
                <a:latin typeface="幼圆" panose="02010509060101010101" pitchFamily="49" charset="-122"/>
                <a:ea typeface="幼圆" panose="02010509060101010101" pitchFamily="49" charset="-122"/>
              </a:rPr>
              <a:t>优秀，</a:t>
            </a:r>
            <a:endParaRPr lang="zh-CN" altLang="en-US" sz="2000" b="1">
              <a:solidFill>
                <a:schemeClr val="tx1"/>
              </a:solidFill>
              <a:latin typeface="幼圆" panose="02010509060101010101" pitchFamily="49" charset="-122"/>
              <a:ea typeface="幼圆" panose="02010509060101010101" pitchFamily="49" charset="-122"/>
            </a:endParaRPr>
          </a:p>
          <a:p>
            <a:pPr eaLnBrk="1" hangingPunct="1">
              <a:spcBef>
                <a:spcPct val="0"/>
              </a:spcBef>
              <a:buClrTx/>
              <a:buSzTx/>
              <a:buFontTx/>
              <a:buNone/>
            </a:pPr>
            <a:r>
              <a:rPr lang="zh-CN" altLang="en-US" sz="2000" b="1">
                <a:solidFill>
                  <a:schemeClr val="tx1"/>
                </a:solidFill>
                <a:latin typeface="幼圆" panose="02010509060101010101" pitchFamily="49" charset="-122"/>
                <a:ea typeface="幼圆" panose="02010509060101010101" pitchFamily="49" charset="-122"/>
              </a:rPr>
              <a:t>基准收益率</a:t>
            </a:r>
            <a:r>
              <a:rPr lang="en-US" altLang="zh-CN" sz="2000" b="1">
                <a:solidFill>
                  <a:schemeClr val="tx1"/>
                </a:solidFill>
                <a:latin typeface="幼圆" panose="02010509060101010101" pitchFamily="49" charset="-122"/>
                <a:ea typeface="幼圆" panose="02010509060101010101" pitchFamily="49" charset="-122"/>
              </a:rPr>
              <a:t>i0 </a:t>
            </a:r>
            <a:r>
              <a:rPr lang="zh-CN" altLang="en-US" sz="2000" b="1">
                <a:solidFill>
                  <a:schemeClr val="tx1"/>
                </a:solidFill>
                <a:latin typeface="幼圆" panose="02010509060101010101" pitchFamily="49" charset="-122"/>
                <a:ea typeface="幼圆" panose="02010509060101010101" pitchFamily="49" charset="-122"/>
              </a:rPr>
              <a:t>＞</a:t>
            </a:r>
            <a:r>
              <a:rPr lang="en-US" altLang="zh-CN" sz="2000" b="1">
                <a:solidFill>
                  <a:schemeClr val="tx1"/>
                </a:solidFill>
                <a:latin typeface="幼圆" panose="02010509060101010101" pitchFamily="49" charset="-122"/>
                <a:ea typeface="幼圆" panose="02010509060101010101" pitchFamily="49" charset="-122"/>
              </a:rPr>
              <a:t>15%</a:t>
            </a:r>
            <a:r>
              <a:rPr lang="zh-CN" altLang="en-US" sz="2000" b="1">
                <a:solidFill>
                  <a:schemeClr val="tx1"/>
                </a:solidFill>
                <a:latin typeface="幼圆" panose="02010509060101010101" pitchFamily="49" charset="-122"/>
                <a:ea typeface="幼圆" panose="02010509060101010101" pitchFamily="49" charset="-122"/>
              </a:rPr>
              <a:t>的时候</a:t>
            </a:r>
            <a:r>
              <a:rPr lang="en-US" altLang="zh-CN" sz="2000" b="1">
                <a:solidFill>
                  <a:schemeClr val="tx1"/>
                </a:solidFill>
                <a:latin typeface="幼圆" panose="02010509060101010101" pitchFamily="49" charset="-122"/>
                <a:ea typeface="幼圆" panose="02010509060101010101" pitchFamily="49" charset="-122"/>
              </a:rPr>
              <a:t>A</a:t>
            </a:r>
            <a:r>
              <a:rPr lang="zh-CN" altLang="en-US" sz="2000" b="1">
                <a:solidFill>
                  <a:schemeClr val="tx1"/>
                </a:solidFill>
                <a:latin typeface="幼圆" panose="02010509060101010101" pitchFamily="49" charset="-122"/>
                <a:ea typeface="幼圆" panose="02010509060101010101" pitchFamily="49" charset="-122"/>
              </a:rPr>
              <a:t>优秀。</a:t>
            </a:r>
            <a:endParaRPr lang="zh-CN" altLang="en-US" sz="2000" b="1">
              <a:solidFill>
                <a:schemeClr val="tx1"/>
              </a:solidFill>
              <a:latin typeface="幼圆" panose="02010509060101010101" pitchFamily="49" charset="-122"/>
              <a:ea typeface="幼圆" panose="02010509060101010101" pitchFamily="49" charset="-122"/>
            </a:endParaRPr>
          </a:p>
          <a:p>
            <a:pPr eaLnBrk="1" hangingPunct="1">
              <a:spcBef>
                <a:spcPct val="0"/>
              </a:spcBef>
              <a:buClrTx/>
              <a:buSzTx/>
              <a:buFontTx/>
              <a:buNone/>
            </a:pPr>
            <a:r>
              <a:rPr lang="en-US" altLang="zh-CN" sz="2000" b="1">
                <a:solidFill>
                  <a:srgbClr val="FF0000"/>
                </a:solidFill>
                <a:latin typeface="幼圆" panose="02010509060101010101" pitchFamily="49" charset="-122"/>
                <a:ea typeface="幼圆" panose="02010509060101010101" pitchFamily="49" charset="-122"/>
              </a:rPr>
              <a:t>IRR = 15%</a:t>
            </a:r>
            <a:r>
              <a:rPr lang="zh-CN" altLang="en-US" sz="2000" b="1">
                <a:solidFill>
                  <a:srgbClr val="FF0000"/>
                </a:solidFill>
                <a:latin typeface="幼圆" panose="02010509060101010101" pitchFamily="49" charset="-122"/>
                <a:ea typeface="幼圆" panose="02010509060101010101" pitchFamily="49" charset="-122"/>
              </a:rPr>
              <a:t>＞</a:t>
            </a:r>
            <a:r>
              <a:rPr lang="en-US" altLang="zh-CN" sz="2000" b="1">
                <a:solidFill>
                  <a:srgbClr val="FF0000"/>
                </a:solidFill>
                <a:latin typeface="幼圆" panose="02010509060101010101" pitchFamily="49" charset="-122"/>
                <a:ea typeface="幼圆" panose="02010509060101010101" pitchFamily="49" charset="-122"/>
              </a:rPr>
              <a:t>12% </a:t>
            </a:r>
            <a:r>
              <a:rPr lang="zh-CN" altLang="en-US" sz="2000" b="1">
                <a:solidFill>
                  <a:srgbClr val="FF0000"/>
                </a:solidFill>
                <a:latin typeface="幼圆" panose="02010509060101010101" pitchFamily="49" charset="-122"/>
                <a:ea typeface="幼圆" panose="02010509060101010101" pitchFamily="49" charset="-122"/>
              </a:rPr>
              <a:t>，说明多投入的</a:t>
            </a:r>
            <a:r>
              <a:rPr lang="en-US" altLang="zh-CN" sz="2000" b="1">
                <a:solidFill>
                  <a:srgbClr val="FF0000"/>
                </a:solidFill>
                <a:latin typeface="幼圆" panose="02010509060101010101" pitchFamily="49" charset="-122"/>
                <a:ea typeface="幼圆" panose="02010509060101010101" pitchFamily="49" charset="-122"/>
              </a:rPr>
              <a:t>10</a:t>
            </a:r>
            <a:r>
              <a:rPr lang="zh-CN" altLang="en-US" sz="2000" b="1">
                <a:solidFill>
                  <a:srgbClr val="FF0000"/>
                </a:solidFill>
                <a:latin typeface="幼圆" panose="02010509060101010101" pitchFamily="49" charset="-122"/>
                <a:ea typeface="幼圆" panose="02010509060101010101" pitchFamily="49" charset="-122"/>
              </a:rPr>
              <a:t>万能够带来比行业平均水平更高的收益增加（高于行业基准收益率</a:t>
            </a:r>
            <a:r>
              <a:rPr lang="en-US" altLang="zh-CN" sz="2000" b="1">
                <a:solidFill>
                  <a:srgbClr val="FF0000"/>
                </a:solidFill>
                <a:latin typeface="幼圆" panose="02010509060101010101" pitchFamily="49" charset="-122"/>
                <a:ea typeface="幼圆" panose="02010509060101010101" pitchFamily="49" charset="-122"/>
              </a:rPr>
              <a:t>12%</a:t>
            </a:r>
            <a:r>
              <a:rPr lang="zh-CN" altLang="en-US" sz="2000" b="1">
                <a:solidFill>
                  <a:srgbClr val="FF0000"/>
                </a:solidFill>
                <a:latin typeface="幼圆" panose="02010509060101010101" pitchFamily="49" charset="-122"/>
                <a:ea typeface="幼圆" panose="02010509060101010101" pitchFamily="49" charset="-122"/>
              </a:rPr>
              <a:t>）。</a:t>
            </a:r>
            <a:endParaRPr lang="zh-CN" altLang="en-US" sz="2000" b="1">
              <a:solidFill>
                <a:srgbClr val="FF0000"/>
              </a:solidFill>
              <a:latin typeface="幼圆" panose="02010509060101010101" pitchFamily="49" charset="-122"/>
              <a:ea typeface="幼圆" panose="02010509060101010101"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25363"/>
                                        </p:tgtEl>
                                        <p:attrNameLst>
                                          <p:attrName>style.visibility</p:attrName>
                                        </p:attrNameLst>
                                      </p:cBhvr>
                                      <p:to>
                                        <p:strVal val="visible"/>
                                      </p:to>
                                    </p:set>
                                    <p:anim calcmode="lin" valueType="num">
                                      <p:cBhvr additive="base">
                                        <p:cTn id="7" dur="500" fill="hold"/>
                                        <p:tgtEl>
                                          <p:spTgt spid="225363"/>
                                        </p:tgtEl>
                                        <p:attrNameLst>
                                          <p:attrName>ppt_x</p:attrName>
                                        </p:attrNameLst>
                                      </p:cBhvr>
                                      <p:tavLst>
                                        <p:tav tm="0">
                                          <p:val>
                                            <p:strVal val="1+#ppt_w/2"/>
                                          </p:val>
                                        </p:tav>
                                        <p:tav tm="100000">
                                          <p:val>
                                            <p:strVal val="#ppt_x"/>
                                          </p:val>
                                        </p:tav>
                                      </p:tavLst>
                                    </p:anim>
                                    <p:anim calcmode="lin" valueType="num">
                                      <p:cBhvr additive="base">
                                        <p:cTn id="8" dur="500" fill="hold"/>
                                        <p:tgtEl>
                                          <p:spTgt spid="22536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25359"/>
                                        </p:tgtEl>
                                        <p:attrNameLst>
                                          <p:attrName>style.visibility</p:attrName>
                                        </p:attrNameLst>
                                      </p:cBhvr>
                                      <p:to>
                                        <p:strVal val="visible"/>
                                      </p:to>
                                    </p:set>
                                    <p:anim calcmode="lin" valueType="num">
                                      <p:cBhvr additive="base">
                                        <p:cTn id="12" dur="500" fill="hold"/>
                                        <p:tgtEl>
                                          <p:spTgt spid="225359"/>
                                        </p:tgtEl>
                                        <p:attrNameLst>
                                          <p:attrName>ppt_x</p:attrName>
                                        </p:attrNameLst>
                                      </p:cBhvr>
                                      <p:tavLst>
                                        <p:tav tm="0">
                                          <p:val>
                                            <p:strVal val="1+#ppt_w/2"/>
                                          </p:val>
                                        </p:tav>
                                        <p:tav tm="100000">
                                          <p:val>
                                            <p:strVal val="#ppt_x"/>
                                          </p:val>
                                        </p:tav>
                                      </p:tavLst>
                                    </p:anim>
                                    <p:anim calcmode="lin" valueType="num">
                                      <p:cBhvr additive="base">
                                        <p:cTn id="13" dur="500" fill="hold"/>
                                        <p:tgtEl>
                                          <p:spTgt spid="22535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225371"/>
                                        </p:tgtEl>
                                        <p:attrNameLst>
                                          <p:attrName>style.visibility</p:attrName>
                                        </p:attrNameLst>
                                      </p:cBhvr>
                                      <p:to>
                                        <p:strVal val="visible"/>
                                      </p:to>
                                    </p:set>
                                    <p:anim calcmode="lin" valueType="num">
                                      <p:cBhvr additive="base">
                                        <p:cTn id="17" dur="500" fill="hold"/>
                                        <p:tgtEl>
                                          <p:spTgt spid="225371"/>
                                        </p:tgtEl>
                                        <p:attrNameLst>
                                          <p:attrName>ppt_x</p:attrName>
                                        </p:attrNameLst>
                                      </p:cBhvr>
                                      <p:tavLst>
                                        <p:tav tm="0">
                                          <p:val>
                                            <p:strVal val="1+#ppt_w/2"/>
                                          </p:val>
                                        </p:tav>
                                        <p:tav tm="100000">
                                          <p:val>
                                            <p:strVal val="#ppt_x"/>
                                          </p:val>
                                        </p:tav>
                                      </p:tavLst>
                                    </p:anim>
                                    <p:anim calcmode="lin" valueType="num">
                                      <p:cBhvr additive="base">
                                        <p:cTn id="18" dur="500" fill="hold"/>
                                        <p:tgtEl>
                                          <p:spTgt spid="225371"/>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225358"/>
                                        </p:tgtEl>
                                        <p:attrNameLst>
                                          <p:attrName>style.visibility</p:attrName>
                                        </p:attrNameLst>
                                      </p:cBhvr>
                                      <p:to>
                                        <p:strVal val="visible"/>
                                      </p:to>
                                    </p:set>
                                    <p:anim calcmode="lin" valueType="num">
                                      <p:cBhvr additive="base">
                                        <p:cTn id="22" dur="500" fill="hold"/>
                                        <p:tgtEl>
                                          <p:spTgt spid="225358"/>
                                        </p:tgtEl>
                                        <p:attrNameLst>
                                          <p:attrName>ppt_x</p:attrName>
                                        </p:attrNameLst>
                                      </p:cBhvr>
                                      <p:tavLst>
                                        <p:tav tm="0">
                                          <p:val>
                                            <p:strVal val="1+#ppt_w/2"/>
                                          </p:val>
                                        </p:tav>
                                        <p:tav tm="100000">
                                          <p:val>
                                            <p:strVal val="#ppt_x"/>
                                          </p:val>
                                        </p:tav>
                                      </p:tavLst>
                                    </p:anim>
                                    <p:anim calcmode="lin" valueType="num">
                                      <p:cBhvr additive="base">
                                        <p:cTn id="23" dur="500" fill="hold"/>
                                        <p:tgtEl>
                                          <p:spTgt spid="22535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2" fill="hold" nodeType="afterEffect">
                                  <p:stCondLst>
                                    <p:cond delay="0"/>
                                  </p:stCondLst>
                                  <p:childTnLst>
                                    <p:set>
                                      <p:cBhvr>
                                        <p:cTn id="26" dur="1" fill="hold">
                                          <p:stCondLst>
                                            <p:cond delay="0"/>
                                          </p:stCondLst>
                                        </p:cTn>
                                        <p:tgtEl>
                                          <p:spTgt spid="225364"/>
                                        </p:tgtEl>
                                        <p:attrNameLst>
                                          <p:attrName>style.visibility</p:attrName>
                                        </p:attrNameLst>
                                      </p:cBhvr>
                                      <p:to>
                                        <p:strVal val="visible"/>
                                      </p:to>
                                    </p:set>
                                    <p:anim calcmode="lin" valueType="num">
                                      <p:cBhvr additive="base">
                                        <p:cTn id="27" dur="500" fill="hold"/>
                                        <p:tgtEl>
                                          <p:spTgt spid="225364"/>
                                        </p:tgtEl>
                                        <p:attrNameLst>
                                          <p:attrName>ppt_x</p:attrName>
                                        </p:attrNameLst>
                                      </p:cBhvr>
                                      <p:tavLst>
                                        <p:tav tm="0">
                                          <p:val>
                                            <p:strVal val="1+#ppt_w/2"/>
                                          </p:val>
                                        </p:tav>
                                        <p:tav tm="100000">
                                          <p:val>
                                            <p:strVal val="#ppt_x"/>
                                          </p:val>
                                        </p:tav>
                                      </p:tavLst>
                                    </p:anim>
                                    <p:anim calcmode="lin" valueType="num">
                                      <p:cBhvr additive="base">
                                        <p:cTn id="28" dur="500" fill="hold"/>
                                        <p:tgtEl>
                                          <p:spTgt spid="225364"/>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2" fill="hold" nodeType="afterEffect">
                                  <p:stCondLst>
                                    <p:cond delay="0"/>
                                  </p:stCondLst>
                                  <p:childTnLst>
                                    <p:set>
                                      <p:cBhvr>
                                        <p:cTn id="31" dur="1" fill="hold">
                                          <p:stCondLst>
                                            <p:cond delay="0"/>
                                          </p:stCondLst>
                                        </p:cTn>
                                        <p:tgtEl>
                                          <p:spTgt spid="225360"/>
                                        </p:tgtEl>
                                        <p:attrNameLst>
                                          <p:attrName>style.visibility</p:attrName>
                                        </p:attrNameLst>
                                      </p:cBhvr>
                                      <p:to>
                                        <p:strVal val="visible"/>
                                      </p:to>
                                    </p:set>
                                    <p:anim calcmode="lin" valueType="num">
                                      <p:cBhvr additive="base">
                                        <p:cTn id="32" dur="500" fill="hold"/>
                                        <p:tgtEl>
                                          <p:spTgt spid="225360"/>
                                        </p:tgtEl>
                                        <p:attrNameLst>
                                          <p:attrName>ppt_x</p:attrName>
                                        </p:attrNameLst>
                                      </p:cBhvr>
                                      <p:tavLst>
                                        <p:tav tm="0">
                                          <p:val>
                                            <p:strVal val="1+#ppt_w/2"/>
                                          </p:val>
                                        </p:tav>
                                        <p:tav tm="100000">
                                          <p:val>
                                            <p:strVal val="#ppt_x"/>
                                          </p:val>
                                        </p:tav>
                                      </p:tavLst>
                                    </p:anim>
                                    <p:anim calcmode="lin" valueType="num">
                                      <p:cBhvr additive="base">
                                        <p:cTn id="33" dur="500" fill="hold"/>
                                        <p:tgtEl>
                                          <p:spTgt spid="225360"/>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nodeType="afterEffect">
                                  <p:stCondLst>
                                    <p:cond delay="0"/>
                                  </p:stCondLst>
                                  <p:childTnLst>
                                    <p:set>
                                      <p:cBhvr>
                                        <p:cTn id="36" dur="1" fill="hold">
                                          <p:stCondLst>
                                            <p:cond delay="0"/>
                                          </p:stCondLst>
                                        </p:cTn>
                                        <p:tgtEl>
                                          <p:spTgt spid="225356"/>
                                        </p:tgtEl>
                                        <p:attrNameLst>
                                          <p:attrName>style.visibility</p:attrName>
                                        </p:attrNameLst>
                                      </p:cBhvr>
                                      <p:to>
                                        <p:strVal val="visible"/>
                                      </p:to>
                                    </p:set>
                                    <p:anim calcmode="lin" valueType="num">
                                      <p:cBhvr additive="base">
                                        <p:cTn id="37" dur="500" fill="hold"/>
                                        <p:tgtEl>
                                          <p:spTgt spid="225356"/>
                                        </p:tgtEl>
                                        <p:attrNameLst>
                                          <p:attrName>ppt_x</p:attrName>
                                        </p:attrNameLst>
                                      </p:cBhvr>
                                      <p:tavLst>
                                        <p:tav tm="0">
                                          <p:val>
                                            <p:strVal val="1+#ppt_w/2"/>
                                          </p:val>
                                        </p:tav>
                                        <p:tav tm="100000">
                                          <p:val>
                                            <p:strVal val="#ppt_x"/>
                                          </p:val>
                                        </p:tav>
                                      </p:tavLst>
                                    </p:anim>
                                    <p:anim calcmode="lin" valueType="num">
                                      <p:cBhvr additive="base">
                                        <p:cTn id="38" dur="500" fill="hold"/>
                                        <p:tgtEl>
                                          <p:spTgt spid="225356"/>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225357"/>
                                        </p:tgtEl>
                                        <p:attrNameLst>
                                          <p:attrName>style.visibility</p:attrName>
                                        </p:attrNameLst>
                                      </p:cBhvr>
                                      <p:to>
                                        <p:strVal val="visible"/>
                                      </p:to>
                                    </p:set>
                                    <p:anim calcmode="lin" valueType="num">
                                      <p:cBhvr additive="base">
                                        <p:cTn id="42" dur="500" fill="hold"/>
                                        <p:tgtEl>
                                          <p:spTgt spid="225357"/>
                                        </p:tgtEl>
                                        <p:attrNameLst>
                                          <p:attrName>ppt_x</p:attrName>
                                        </p:attrNameLst>
                                      </p:cBhvr>
                                      <p:tavLst>
                                        <p:tav tm="0">
                                          <p:val>
                                            <p:strVal val="1+#ppt_w/2"/>
                                          </p:val>
                                        </p:tav>
                                        <p:tav tm="100000">
                                          <p:val>
                                            <p:strVal val="#ppt_x"/>
                                          </p:val>
                                        </p:tav>
                                      </p:tavLst>
                                    </p:anim>
                                    <p:anim calcmode="lin" valueType="num">
                                      <p:cBhvr additive="base">
                                        <p:cTn id="43" dur="500" fill="hold"/>
                                        <p:tgtEl>
                                          <p:spTgt spid="225357"/>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nodeType="afterEffect">
                                  <p:stCondLst>
                                    <p:cond delay="0"/>
                                  </p:stCondLst>
                                  <p:childTnLst>
                                    <p:set>
                                      <p:cBhvr>
                                        <p:cTn id="46" dur="1" fill="hold">
                                          <p:stCondLst>
                                            <p:cond delay="0"/>
                                          </p:stCondLst>
                                        </p:cTn>
                                        <p:tgtEl>
                                          <p:spTgt spid="225361"/>
                                        </p:tgtEl>
                                        <p:attrNameLst>
                                          <p:attrName>style.visibility</p:attrName>
                                        </p:attrNameLst>
                                      </p:cBhvr>
                                      <p:to>
                                        <p:strVal val="visible"/>
                                      </p:to>
                                    </p:set>
                                    <p:anim calcmode="lin" valueType="num">
                                      <p:cBhvr additive="base">
                                        <p:cTn id="47" dur="500" fill="hold"/>
                                        <p:tgtEl>
                                          <p:spTgt spid="225361"/>
                                        </p:tgtEl>
                                        <p:attrNameLst>
                                          <p:attrName>ppt_x</p:attrName>
                                        </p:attrNameLst>
                                      </p:cBhvr>
                                      <p:tavLst>
                                        <p:tav tm="0">
                                          <p:val>
                                            <p:strVal val="1+#ppt_w/2"/>
                                          </p:val>
                                        </p:tav>
                                        <p:tav tm="100000">
                                          <p:val>
                                            <p:strVal val="#ppt_x"/>
                                          </p:val>
                                        </p:tav>
                                      </p:tavLst>
                                    </p:anim>
                                    <p:anim calcmode="lin" valueType="num">
                                      <p:cBhvr additive="base">
                                        <p:cTn id="48" dur="500" fill="hold"/>
                                        <p:tgtEl>
                                          <p:spTgt spid="225361"/>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2" fill="hold" nodeType="afterEffect">
                                  <p:stCondLst>
                                    <p:cond delay="0"/>
                                  </p:stCondLst>
                                  <p:childTnLst>
                                    <p:set>
                                      <p:cBhvr>
                                        <p:cTn id="51" dur="1" fill="hold">
                                          <p:stCondLst>
                                            <p:cond delay="0"/>
                                          </p:stCondLst>
                                        </p:cTn>
                                        <p:tgtEl>
                                          <p:spTgt spid="225362"/>
                                        </p:tgtEl>
                                        <p:attrNameLst>
                                          <p:attrName>style.visibility</p:attrName>
                                        </p:attrNameLst>
                                      </p:cBhvr>
                                      <p:to>
                                        <p:strVal val="visible"/>
                                      </p:to>
                                    </p:set>
                                    <p:anim calcmode="lin" valueType="num">
                                      <p:cBhvr additive="base">
                                        <p:cTn id="52" dur="500" fill="hold"/>
                                        <p:tgtEl>
                                          <p:spTgt spid="225362"/>
                                        </p:tgtEl>
                                        <p:attrNameLst>
                                          <p:attrName>ppt_x</p:attrName>
                                        </p:attrNameLst>
                                      </p:cBhvr>
                                      <p:tavLst>
                                        <p:tav tm="0">
                                          <p:val>
                                            <p:strVal val="1+#ppt_w/2"/>
                                          </p:val>
                                        </p:tav>
                                        <p:tav tm="100000">
                                          <p:val>
                                            <p:strVal val="#ppt_x"/>
                                          </p:val>
                                        </p:tav>
                                      </p:tavLst>
                                    </p:anim>
                                    <p:anim calcmode="lin" valueType="num">
                                      <p:cBhvr additive="base">
                                        <p:cTn id="53" dur="500" fill="hold"/>
                                        <p:tgtEl>
                                          <p:spTgt spid="225362"/>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2" fill="hold" nodeType="afterEffect">
                                  <p:stCondLst>
                                    <p:cond delay="0"/>
                                  </p:stCondLst>
                                  <p:childTnLst>
                                    <p:set>
                                      <p:cBhvr>
                                        <p:cTn id="56" dur="1" fill="hold">
                                          <p:stCondLst>
                                            <p:cond delay="0"/>
                                          </p:stCondLst>
                                        </p:cTn>
                                        <p:tgtEl>
                                          <p:spTgt spid="225368"/>
                                        </p:tgtEl>
                                        <p:attrNameLst>
                                          <p:attrName>style.visibility</p:attrName>
                                        </p:attrNameLst>
                                      </p:cBhvr>
                                      <p:to>
                                        <p:strVal val="visible"/>
                                      </p:to>
                                    </p:set>
                                    <p:anim calcmode="lin" valueType="num">
                                      <p:cBhvr additive="base">
                                        <p:cTn id="57" dur="500" fill="hold"/>
                                        <p:tgtEl>
                                          <p:spTgt spid="225368"/>
                                        </p:tgtEl>
                                        <p:attrNameLst>
                                          <p:attrName>ppt_x</p:attrName>
                                        </p:attrNameLst>
                                      </p:cBhvr>
                                      <p:tavLst>
                                        <p:tav tm="0">
                                          <p:val>
                                            <p:strVal val="1+#ppt_w/2"/>
                                          </p:val>
                                        </p:tav>
                                        <p:tav tm="100000">
                                          <p:val>
                                            <p:strVal val="#ppt_x"/>
                                          </p:val>
                                        </p:tav>
                                      </p:tavLst>
                                    </p:anim>
                                    <p:anim calcmode="lin" valueType="num">
                                      <p:cBhvr additive="base">
                                        <p:cTn id="58" dur="500" fill="hold"/>
                                        <p:tgtEl>
                                          <p:spTgt spid="225368"/>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2" fill="hold" nodeType="afterEffect">
                                  <p:stCondLst>
                                    <p:cond delay="0"/>
                                  </p:stCondLst>
                                  <p:childTnLst>
                                    <p:set>
                                      <p:cBhvr>
                                        <p:cTn id="61" dur="1" fill="hold">
                                          <p:stCondLst>
                                            <p:cond delay="0"/>
                                          </p:stCondLst>
                                        </p:cTn>
                                        <p:tgtEl>
                                          <p:spTgt spid="225367"/>
                                        </p:tgtEl>
                                        <p:attrNameLst>
                                          <p:attrName>style.visibility</p:attrName>
                                        </p:attrNameLst>
                                      </p:cBhvr>
                                      <p:to>
                                        <p:strVal val="visible"/>
                                      </p:to>
                                    </p:set>
                                    <p:anim calcmode="lin" valueType="num">
                                      <p:cBhvr additive="base">
                                        <p:cTn id="62" dur="500" fill="hold"/>
                                        <p:tgtEl>
                                          <p:spTgt spid="225367"/>
                                        </p:tgtEl>
                                        <p:attrNameLst>
                                          <p:attrName>ppt_x</p:attrName>
                                        </p:attrNameLst>
                                      </p:cBhvr>
                                      <p:tavLst>
                                        <p:tav tm="0">
                                          <p:val>
                                            <p:strVal val="1+#ppt_w/2"/>
                                          </p:val>
                                        </p:tav>
                                        <p:tav tm="100000">
                                          <p:val>
                                            <p:strVal val="#ppt_x"/>
                                          </p:val>
                                        </p:tav>
                                      </p:tavLst>
                                    </p:anim>
                                    <p:anim calcmode="lin" valueType="num">
                                      <p:cBhvr additive="base">
                                        <p:cTn id="63" dur="500" fill="hold"/>
                                        <p:tgtEl>
                                          <p:spTgt spid="225367"/>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2" presetClass="entr" presetSubtype="2" fill="hold" nodeType="afterEffect">
                                  <p:stCondLst>
                                    <p:cond delay="0"/>
                                  </p:stCondLst>
                                  <p:childTnLst>
                                    <p:set>
                                      <p:cBhvr>
                                        <p:cTn id="66" dur="1" fill="hold">
                                          <p:stCondLst>
                                            <p:cond delay="0"/>
                                          </p:stCondLst>
                                        </p:cTn>
                                        <p:tgtEl>
                                          <p:spTgt spid="225365"/>
                                        </p:tgtEl>
                                        <p:attrNameLst>
                                          <p:attrName>style.visibility</p:attrName>
                                        </p:attrNameLst>
                                      </p:cBhvr>
                                      <p:to>
                                        <p:strVal val="visible"/>
                                      </p:to>
                                    </p:set>
                                    <p:anim calcmode="lin" valueType="num">
                                      <p:cBhvr additive="base">
                                        <p:cTn id="67" dur="500" fill="hold"/>
                                        <p:tgtEl>
                                          <p:spTgt spid="225365"/>
                                        </p:tgtEl>
                                        <p:attrNameLst>
                                          <p:attrName>ppt_x</p:attrName>
                                        </p:attrNameLst>
                                      </p:cBhvr>
                                      <p:tavLst>
                                        <p:tav tm="0">
                                          <p:val>
                                            <p:strVal val="1+#ppt_w/2"/>
                                          </p:val>
                                        </p:tav>
                                        <p:tav tm="100000">
                                          <p:val>
                                            <p:strVal val="#ppt_x"/>
                                          </p:val>
                                        </p:tav>
                                      </p:tavLst>
                                    </p:anim>
                                    <p:anim calcmode="lin" valueType="num">
                                      <p:cBhvr additive="base">
                                        <p:cTn id="68" dur="500" fill="hold"/>
                                        <p:tgtEl>
                                          <p:spTgt spid="225365"/>
                                        </p:tgtEl>
                                        <p:attrNameLst>
                                          <p:attrName>ppt_y</p:attrName>
                                        </p:attrNameLst>
                                      </p:cBhvr>
                                      <p:tavLst>
                                        <p:tav tm="0">
                                          <p:val>
                                            <p:strVal val="#ppt_y"/>
                                          </p:val>
                                        </p:tav>
                                        <p:tav tm="100000">
                                          <p:val>
                                            <p:strVal val="#ppt_y"/>
                                          </p:val>
                                        </p:tav>
                                      </p:tavLst>
                                    </p:anim>
                                  </p:childTnLst>
                                </p:cTn>
                              </p:par>
                            </p:childTnLst>
                          </p:cTn>
                        </p:par>
                        <p:par>
                          <p:cTn id="69" fill="hold">
                            <p:stCondLst>
                              <p:cond delay="6500"/>
                            </p:stCondLst>
                            <p:childTnLst>
                              <p:par>
                                <p:cTn id="70" presetID="2" presetClass="entr" presetSubtype="2" fill="hold" nodeType="afterEffect">
                                  <p:stCondLst>
                                    <p:cond delay="0"/>
                                  </p:stCondLst>
                                  <p:childTnLst>
                                    <p:set>
                                      <p:cBhvr>
                                        <p:cTn id="71" dur="1" fill="hold">
                                          <p:stCondLst>
                                            <p:cond delay="0"/>
                                          </p:stCondLst>
                                        </p:cTn>
                                        <p:tgtEl>
                                          <p:spTgt spid="225366"/>
                                        </p:tgtEl>
                                        <p:attrNameLst>
                                          <p:attrName>style.visibility</p:attrName>
                                        </p:attrNameLst>
                                      </p:cBhvr>
                                      <p:to>
                                        <p:strVal val="visible"/>
                                      </p:to>
                                    </p:set>
                                    <p:anim calcmode="lin" valueType="num">
                                      <p:cBhvr additive="base">
                                        <p:cTn id="72" dur="500" fill="hold"/>
                                        <p:tgtEl>
                                          <p:spTgt spid="225366"/>
                                        </p:tgtEl>
                                        <p:attrNameLst>
                                          <p:attrName>ppt_x</p:attrName>
                                        </p:attrNameLst>
                                      </p:cBhvr>
                                      <p:tavLst>
                                        <p:tav tm="0">
                                          <p:val>
                                            <p:strVal val="1+#ppt_w/2"/>
                                          </p:val>
                                        </p:tav>
                                        <p:tav tm="100000">
                                          <p:val>
                                            <p:strVal val="#ppt_x"/>
                                          </p:val>
                                        </p:tav>
                                      </p:tavLst>
                                    </p:anim>
                                    <p:anim calcmode="lin" valueType="num">
                                      <p:cBhvr additive="base">
                                        <p:cTn id="73" dur="500" fill="hold"/>
                                        <p:tgtEl>
                                          <p:spTgt spid="225366"/>
                                        </p:tgtEl>
                                        <p:attrNameLst>
                                          <p:attrName>ppt_y</p:attrName>
                                        </p:attrNameLst>
                                      </p:cBhvr>
                                      <p:tavLst>
                                        <p:tav tm="0">
                                          <p:val>
                                            <p:strVal val="#ppt_y"/>
                                          </p:val>
                                        </p:tav>
                                        <p:tav tm="100000">
                                          <p:val>
                                            <p:strVal val="#ppt_y"/>
                                          </p:val>
                                        </p:tav>
                                      </p:tavLst>
                                    </p:anim>
                                  </p:childTnLst>
                                </p:cTn>
                              </p:par>
                            </p:childTnLst>
                          </p:cTn>
                        </p:par>
                        <p:par>
                          <p:cTn id="74" fill="hold">
                            <p:stCondLst>
                              <p:cond delay="7000"/>
                            </p:stCondLst>
                            <p:childTnLst>
                              <p:par>
                                <p:cTn id="75" presetID="2" presetClass="entr" presetSubtype="2" fill="hold" nodeType="afterEffect">
                                  <p:stCondLst>
                                    <p:cond delay="0"/>
                                  </p:stCondLst>
                                  <p:childTnLst>
                                    <p:set>
                                      <p:cBhvr>
                                        <p:cTn id="76" dur="1" fill="hold">
                                          <p:stCondLst>
                                            <p:cond delay="0"/>
                                          </p:stCondLst>
                                        </p:cTn>
                                        <p:tgtEl>
                                          <p:spTgt spid="225369"/>
                                        </p:tgtEl>
                                        <p:attrNameLst>
                                          <p:attrName>style.visibility</p:attrName>
                                        </p:attrNameLst>
                                      </p:cBhvr>
                                      <p:to>
                                        <p:strVal val="visible"/>
                                      </p:to>
                                    </p:set>
                                    <p:anim calcmode="lin" valueType="num">
                                      <p:cBhvr additive="base">
                                        <p:cTn id="77" dur="500" fill="hold"/>
                                        <p:tgtEl>
                                          <p:spTgt spid="225369"/>
                                        </p:tgtEl>
                                        <p:attrNameLst>
                                          <p:attrName>ppt_x</p:attrName>
                                        </p:attrNameLst>
                                      </p:cBhvr>
                                      <p:tavLst>
                                        <p:tav tm="0">
                                          <p:val>
                                            <p:strVal val="1+#ppt_w/2"/>
                                          </p:val>
                                        </p:tav>
                                        <p:tav tm="100000">
                                          <p:val>
                                            <p:strVal val="#ppt_x"/>
                                          </p:val>
                                        </p:tav>
                                      </p:tavLst>
                                    </p:anim>
                                    <p:anim calcmode="lin" valueType="num">
                                      <p:cBhvr additive="base">
                                        <p:cTn id="78" dur="500" fill="hold"/>
                                        <p:tgtEl>
                                          <p:spTgt spid="225369"/>
                                        </p:tgtEl>
                                        <p:attrNameLst>
                                          <p:attrName>ppt_y</p:attrName>
                                        </p:attrNameLst>
                                      </p:cBhvr>
                                      <p:tavLst>
                                        <p:tav tm="0">
                                          <p:val>
                                            <p:strVal val="#ppt_y"/>
                                          </p:val>
                                        </p:tav>
                                        <p:tav tm="100000">
                                          <p:val>
                                            <p:strVal val="#ppt_y"/>
                                          </p:val>
                                        </p:tav>
                                      </p:tavLst>
                                    </p:anim>
                                  </p:childTnLst>
                                </p:cTn>
                              </p:par>
                            </p:childTnLst>
                          </p:cTn>
                        </p:par>
                        <p:par>
                          <p:cTn id="79" fill="hold">
                            <p:stCondLst>
                              <p:cond delay="7500"/>
                            </p:stCondLst>
                            <p:childTnLst>
                              <p:par>
                                <p:cTn id="80" presetID="15" presetClass="entr" presetSubtype="0" fill="hold" nodeType="afterEffect">
                                  <p:stCondLst>
                                    <p:cond delay="0"/>
                                  </p:stCondLst>
                                  <p:childTnLst>
                                    <p:set>
                                      <p:cBhvr>
                                        <p:cTn id="81" dur="1" fill="hold">
                                          <p:stCondLst>
                                            <p:cond delay="0"/>
                                          </p:stCondLst>
                                        </p:cTn>
                                        <p:tgtEl>
                                          <p:spTgt spid="225372"/>
                                        </p:tgtEl>
                                        <p:attrNameLst>
                                          <p:attrName>style.visibility</p:attrName>
                                        </p:attrNameLst>
                                      </p:cBhvr>
                                      <p:to>
                                        <p:strVal val="visible"/>
                                      </p:to>
                                    </p:set>
                                    <p:anim calcmode="lin" valueType="num">
                                      <p:cBhvr>
                                        <p:cTn id="82" dur="1000" fill="hold"/>
                                        <p:tgtEl>
                                          <p:spTgt spid="225372"/>
                                        </p:tgtEl>
                                        <p:attrNameLst>
                                          <p:attrName>ppt_w</p:attrName>
                                        </p:attrNameLst>
                                      </p:cBhvr>
                                      <p:tavLst>
                                        <p:tav tm="0">
                                          <p:val>
                                            <p:fltVal val="0"/>
                                          </p:val>
                                        </p:tav>
                                        <p:tav tm="100000">
                                          <p:val>
                                            <p:strVal val="#ppt_w"/>
                                          </p:val>
                                        </p:tav>
                                      </p:tavLst>
                                    </p:anim>
                                    <p:anim calcmode="lin" valueType="num">
                                      <p:cBhvr>
                                        <p:cTn id="83" dur="1000" fill="hold"/>
                                        <p:tgtEl>
                                          <p:spTgt spid="225372"/>
                                        </p:tgtEl>
                                        <p:attrNameLst>
                                          <p:attrName>ppt_h</p:attrName>
                                        </p:attrNameLst>
                                      </p:cBhvr>
                                      <p:tavLst>
                                        <p:tav tm="0">
                                          <p:val>
                                            <p:fltVal val="0"/>
                                          </p:val>
                                        </p:tav>
                                        <p:tav tm="100000">
                                          <p:val>
                                            <p:strVal val="#ppt_h"/>
                                          </p:val>
                                        </p:tav>
                                      </p:tavLst>
                                    </p:anim>
                                    <p:anim calcmode="lin" valueType="num">
                                      <p:cBhvr>
                                        <p:cTn id="84" dur="1000" fill="hold"/>
                                        <p:tgtEl>
                                          <p:spTgt spid="225372"/>
                                        </p:tgtEl>
                                        <p:attrNameLst>
                                          <p:attrName>ppt_x</p:attrName>
                                        </p:attrNameLst>
                                      </p:cBhvr>
                                      <p:tavLst>
                                        <p:tav tm="0" fmla="#ppt_x+(cos(-2*pi*(1-$))*-#ppt_x-sin(-2*pi*(1-$))*(1-#ppt_y))*(1-$)">
                                          <p:val>
                                            <p:fltVal val="0"/>
                                          </p:val>
                                        </p:tav>
                                        <p:tav tm="100000">
                                          <p:val>
                                            <p:fltVal val="1"/>
                                          </p:val>
                                        </p:tav>
                                      </p:tavLst>
                                    </p:anim>
                                    <p:anim calcmode="lin" valueType="num">
                                      <p:cBhvr>
                                        <p:cTn id="85" dur="1000" fill="hold"/>
                                        <p:tgtEl>
                                          <p:spTgt spid="225372"/>
                                        </p:tgtEl>
                                        <p:attrNameLst>
                                          <p:attrName>ppt_y</p:attrName>
                                        </p:attrNameLst>
                                      </p:cBhvr>
                                      <p:tavLst>
                                        <p:tav tm="0" fmla="#ppt_y+(sin(-2*pi*(1-$))*-#ppt_x+cos(-2*pi*(1-$))*(1-#ppt_y))*(1-$)">
                                          <p:val>
                                            <p:fltVal val="0"/>
                                          </p:val>
                                        </p:tav>
                                        <p:tav tm="100000">
                                          <p:val>
                                            <p:fltVal val="1"/>
                                          </p:val>
                                        </p:tav>
                                      </p:tavLst>
                                    </p:anim>
                                  </p:childTnLst>
                                </p:cTn>
                              </p:par>
                            </p:childTnLst>
                          </p:cTn>
                        </p:par>
                        <p:par>
                          <p:cTn id="86" fill="hold">
                            <p:stCondLst>
                              <p:cond delay="8500"/>
                            </p:stCondLst>
                            <p:childTnLst>
                              <p:par>
                                <p:cTn id="87" presetID="2" presetClass="exit" presetSubtype="4" fill="hold" nodeType="afterEffect">
                                  <p:stCondLst>
                                    <p:cond delay="0"/>
                                  </p:stCondLst>
                                  <p:childTnLst>
                                    <p:anim calcmode="lin" valueType="num">
                                      <p:cBhvr additive="base">
                                        <p:cTn id="88" dur="500"/>
                                        <p:tgtEl>
                                          <p:spTgt spid="225372"/>
                                        </p:tgtEl>
                                        <p:attrNameLst>
                                          <p:attrName>ppt_x</p:attrName>
                                        </p:attrNameLst>
                                      </p:cBhvr>
                                      <p:tavLst>
                                        <p:tav tm="0">
                                          <p:val>
                                            <p:strVal val="ppt_x"/>
                                          </p:val>
                                        </p:tav>
                                        <p:tav tm="100000">
                                          <p:val>
                                            <p:strVal val="ppt_x"/>
                                          </p:val>
                                        </p:tav>
                                      </p:tavLst>
                                    </p:anim>
                                    <p:anim calcmode="lin" valueType="num">
                                      <p:cBhvr additive="base">
                                        <p:cTn id="89" dur="500"/>
                                        <p:tgtEl>
                                          <p:spTgt spid="225372"/>
                                        </p:tgtEl>
                                        <p:attrNameLst>
                                          <p:attrName>ppt_y</p:attrName>
                                        </p:attrNameLst>
                                      </p:cBhvr>
                                      <p:tavLst>
                                        <p:tav tm="0">
                                          <p:val>
                                            <p:strVal val="ppt_y"/>
                                          </p:val>
                                        </p:tav>
                                        <p:tav tm="100000">
                                          <p:val>
                                            <p:strVal val="1+ppt_h/2"/>
                                          </p:val>
                                        </p:tav>
                                      </p:tavLst>
                                    </p:anim>
                                    <p:set>
                                      <p:cBhvr>
                                        <p:cTn id="90" dur="1" fill="hold">
                                          <p:stCondLst>
                                            <p:cond delay="499"/>
                                          </p:stCondLst>
                                        </p:cTn>
                                        <p:tgtEl>
                                          <p:spTgt spid="225372"/>
                                        </p:tgtEl>
                                        <p:attrNameLst>
                                          <p:attrName>style.visibility</p:attrName>
                                        </p:attrNameLst>
                                      </p:cBhvr>
                                      <p:to>
                                        <p:strVal val="hidden"/>
                                      </p:to>
                                    </p:set>
                                  </p:childTnLst>
                                </p:cTn>
                              </p:par>
                            </p:childTnLst>
                          </p:cTn>
                        </p:par>
                        <p:par>
                          <p:cTn id="91" fill="hold">
                            <p:stCondLst>
                              <p:cond delay="9000"/>
                            </p:stCondLst>
                            <p:childTnLst>
                              <p:par>
                                <p:cTn id="92" presetID="15" presetClass="entr" presetSubtype="0" fill="hold" nodeType="afterEffect">
                                  <p:stCondLst>
                                    <p:cond delay="0"/>
                                  </p:stCondLst>
                                  <p:childTnLst>
                                    <p:set>
                                      <p:cBhvr>
                                        <p:cTn id="93" dur="1" fill="hold">
                                          <p:stCondLst>
                                            <p:cond delay="0"/>
                                          </p:stCondLst>
                                        </p:cTn>
                                        <p:tgtEl>
                                          <p:spTgt spid="225373"/>
                                        </p:tgtEl>
                                        <p:attrNameLst>
                                          <p:attrName>style.visibility</p:attrName>
                                        </p:attrNameLst>
                                      </p:cBhvr>
                                      <p:to>
                                        <p:strVal val="visible"/>
                                      </p:to>
                                    </p:set>
                                    <p:anim calcmode="lin" valueType="num">
                                      <p:cBhvr>
                                        <p:cTn id="94" dur="1000" fill="hold"/>
                                        <p:tgtEl>
                                          <p:spTgt spid="225373"/>
                                        </p:tgtEl>
                                        <p:attrNameLst>
                                          <p:attrName>ppt_w</p:attrName>
                                        </p:attrNameLst>
                                      </p:cBhvr>
                                      <p:tavLst>
                                        <p:tav tm="0">
                                          <p:val>
                                            <p:fltVal val="0"/>
                                          </p:val>
                                        </p:tav>
                                        <p:tav tm="100000">
                                          <p:val>
                                            <p:strVal val="#ppt_w"/>
                                          </p:val>
                                        </p:tav>
                                      </p:tavLst>
                                    </p:anim>
                                    <p:anim calcmode="lin" valueType="num">
                                      <p:cBhvr>
                                        <p:cTn id="95" dur="1000" fill="hold"/>
                                        <p:tgtEl>
                                          <p:spTgt spid="225373"/>
                                        </p:tgtEl>
                                        <p:attrNameLst>
                                          <p:attrName>ppt_h</p:attrName>
                                        </p:attrNameLst>
                                      </p:cBhvr>
                                      <p:tavLst>
                                        <p:tav tm="0">
                                          <p:val>
                                            <p:fltVal val="0"/>
                                          </p:val>
                                        </p:tav>
                                        <p:tav tm="100000">
                                          <p:val>
                                            <p:strVal val="#ppt_h"/>
                                          </p:val>
                                        </p:tav>
                                      </p:tavLst>
                                    </p:anim>
                                    <p:anim calcmode="lin" valueType="num">
                                      <p:cBhvr>
                                        <p:cTn id="96" dur="1000" fill="hold"/>
                                        <p:tgtEl>
                                          <p:spTgt spid="225373"/>
                                        </p:tgtEl>
                                        <p:attrNameLst>
                                          <p:attrName>ppt_x</p:attrName>
                                        </p:attrNameLst>
                                      </p:cBhvr>
                                      <p:tavLst>
                                        <p:tav tm="0" fmla="#ppt_x+(cos(-2*pi*(1-$))*-#ppt_x-sin(-2*pi*(1-$))*(1-#ppt_y))*(1-$)">
                                          <p:val>
                                            <p:fltVal val="0"/>
                                          </p:val>
                                        </p:tav>
                                        <p:tav tm="100000">
                                          <p:val>
                                            <p:fltVal val="1"/>
                                          </p:val>
                                        </p:tav>
                                      </p:tavLst>
                                    </p:anim>
                                    <p:anim calcmode="lin" valueType="num">
                                      <p:cBhvr>
                                        <p:cTn id="97" dur="1000" fill="hold"/>
                                        <p:tgtEl>
                                          <p:spTgt spid="225373"/>
                                        </p:tgtEl>
                                        <p:attrNameLst>
                                          <p:attrName>ppt_y</p:attrName>
                                        </p:attrNameLst>
                                      </p:cBhvr>
                                      <p:tavLst>
                                        <p:tav tm="0" fmla="#ppt_y+(sin(-2*pi*(1-$))*-#ppt_x+cos(-2*pi*(1-$))*(1-#ppt_y))*(1-$)">
                                          <p:val>
                                            <p:fltVal val="0"/>
                                          </p:val>
                                        </p:tav>
                                        <p:tav tm="100000">
                                          <p:val>
                                            <p:fltVal val="1"/>
                                          </p:val>
                                        </p:tav>
                                      </p:tavLst>
                                    </p:anim>
                                  </p:childTnLst>
                                </p:cTn>
                              </p:par>
                            </p:childTnLst>
                          </p:cTn>
                        </p:par>
                        <p:par>
                          <p:cTn id="98" fill="hold">
                            <p:stCondLst>
                              <p:cond delay="10000"/>
                            </p:stCondLst>
                            <p:childTnLst>
                              <p:par>
                                <p:cTn id="99" presetID="2" presetClass="exit" presetSubtype="4" fill="hold" nodeType="afterEffect">
                                  <p:stCondLst>
                                    <p:cond delay="0"/>
                                  </p:stCondLst>
                                  <p:childTnLst>
                                    <p:anim calcmode="lin" valueType="num">
                                      <p:cBhvr additive="base">
                                        <p:cTn id="100" dur="500"/>
                                        <p:tgtEl>
                                          <p:spTgt spid="225373"/>
                                        </p:tgtEl>
                                        <p:attrNameLst>
                                          <p:attrName>ppt_x</p:attrName>
                                        </p:attrNameLst>
                                      </p:cBhvr>
                                      <p:tavLst>
                                        <p:tav tm="0">
                                          <p:val>
                                            <p:strVal val="ppt_x"/>
                                          </p:val>
                                        </p:tav>
                                        <p:tav tm="100000">
                                          <p:val>
                                            <p:strVal val="ppt_x"/>
                                          </p:val>
                                        </p:tav>
                                      </p:tavLst>
                                    </p:anim>
                                    <p:anim calcmode="lin" valueType="num">
                                      <p:cBhvr additive="base">
                                        <p:cTn id="101" dur="500"/>
                                        <p:tgtEl>
                                          <p:spTgt spid="225373"/>
                                        </p:tgtEl>
                                        <p:attrNameLst>
                                          <p:attrName>ppt_y</p:attrName>
                                        </p:attrNameLst>
                                      </p:cBhvr>
                                      <p:tavLst>
                                        <p:tav tm="0">
                                          <p:val>
                                            <p:strVal val="ppt_y"/>
                                          </p:val>
                                        </p:tav>
                                        <p:tav tm="100000">
                                          <p:val>
                                            <p:strVal val="1+ppt_h/2"/>
                                          </p:val>
                                        </p:tav>
                                      </p:tavLst>
                                    </p:anim>
                                    <p:set>
                                      <p:cBhvr>
                                        <p:cTn id="102" dur="1" fill="hold">
                                          <p:stCondLst>
                                            <p:cond delay="499"/>
                                          </p:stCondLst>
                                        </p:cTn>
                                        <p:tgtEl>
                                          <p:spTgt spid="225373"/>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2" fill="hold" nodeType="clickEffect">
                                  <p:stCondLst>
                                    <p:cond delay="0"/>
                                  </p:stCondLst>
                                  <p:childTnLst>
                                    <p:set>
                                      <p:cBhvr>
                                        <p:cTn id="106" dur="1" fill="hold">
                                          <p:stCondLst>
                                            <p:cond delay="0"/>
                                          </p:stCondLst>
                                        </p:cTn>
                                        <p:tgtEl>
                                          <p:spTgt spid="225375">
                                            <p:txEl>
                                              <p:pRg st="0" end="0"/>
                                            </p:txEl>
                                          </p:spTgt>
                                        </p:tgtEl>
                                        <p:attrNameLst>
                                          <p:attrName>style.visibility</p:attrName>
                                        </p:attrNameLst>
                                      </p:cBhvr>
                                      <p:to>
                                        <p:strVal val="visible"/>
                                      </p:to>
                                    </p:set>
                                    <p:anim calcmode="lin" valueType="num">
                                      <p:cBhvr additive="base">
                                        <p:cTn id="107" dur="500" fill="hold"/>
                                        <p:tgtEl>
                                          <p:spTgt spid="225375">
                                            <p:txEl>
                                              <p:pRg st="0" end="0"/>
                                            </p:txEl>
                                          </p:spTgt>
                                        </p:tgtEl>
                                        <p:attrNameLst>
                                          <p:attrName>ppt_x</p:attrName>
                                        </p:attrNameLst>
                                      </p:cBhvr>
                                      <p:tavLst>
                                        <p:tav tm="0">
                                          <p:val>
                                            <p:strVal val="1+#ppt_w/2"/>
                                          </p:val>
                                        </p:tav>
                                        <p:tav tm="100000">
                                          <p:val>
                                            <p:strVal val="#ppt_x"/>
                                          </p:val>
                                        </p:tav>
                                      </p:tavLst>
                                    </p:anim>
                                    <p:anim calcmode="lin" valueType="num">
                                      <p:cBhvr additive="base">
                                        <p:cTn id="108" dur="500" fill="hold"/>
                                        <p:tgtEl>
                                          <p:spTgt spid="225375">
                                            <p:txEl>
                                              <p:pRg st="0" end="0"/>
                                            </p:txEl>
                                          </p:spTgt>
                                        </p:tgtEl>
                                        <p:attrNameLst>
                                          <p:attrName>ppt_y</p:attrName>
                                        </p:attrNameLst>
                                      </p:cBhvr>
                                      <p:tavLst>
                                        <p:tav tm="0">
                                          <p:val>
                                            <p:strVal val="#ppt_y"/>
                                          </p:val>
                                        </p:tav>
                                        <p:tav tm="100000">
                                          <p:val>
                                            <p:strVal val="#ppt_y"/>
                                          </p:val>
                                        </p:tav>
                                      </p:tavLst>
                                    </p:anim>
                                  </p:childTnLst>
                                </p:cTn>
                              </p:par>
                            </p:childTnLst>
                          </p:cTn>
                        </p:par>
                        <p:par>
                          <p:cTn id="109" fill="hold">
                            <p:stCondLst>
                              <p:cond delay="500"/>
                            </p:stCondLst>
                            <p:childTnLst>
                              <p:par>
                                <p:cTn id="110" presetID="2" presetClass="entr" presetSubtype="2" fill="hold" nodeType="afterEffect">
                                  <p:stCondLst>
                                    <p:cond delay="0"/>
                                  </p:stCondLst>
                                  <p:childTnLst>
                                    <p:set>
                                      <p:cBhvr>
                                        <p:cTn id="111" dur="1" fill="hold">
                                          <p:stCondLst>
                                            <p:cond delay="0"/>
                                          </p:stCondLst>
                                        </p:cTn>
                                        <p:tgtEl>
                                          <p:spTgt spid="225375">
                                            <p:txEl>
                                              <p:pRg st="1" end="1"/>
                                            </p:txEl>
                                          </p:spTgt>
                                        </p:tgtEl>
                                        <p:attrNameLst>
                                          <p:attrName>style.visibility</p:attrName>
                                        </p:attrNameLst>
                                      </p:cBhvr>
                                      <p:to>
                                        <p:strVal val="visible"/>
                                      </p:to>
                                    </p:set>
                                    <p:anim calcmode="lin" valueType="num">
                                      <p:cBhvr additive="base">
                                        <p:cTn id="112" dur="500" fill="hold"/>
                                        <p:tgtEl>
                                          <p:spTgt spid="225375">
                                            <p:txEl>
                                              <p:pRg st="1" end="1"/>
                                            </p:txEl>
                                          </p:spTgt>
                                        </p:tgtEl>
                                        <p:attrNameLst>
                                          <p:attrName>ppt_x</p:attrName>
                                        </p:attrNameLst>
                                      </p:cBhvr>
                                      <p:tavLst>
                                        <p:tav tm="0">
                                          <p:val>
                                            <p:strVal val="1+#ppt_w/2"/>
                                          </p:val>
                                        </p:tav>
                                        <p:tav tm="100000">
                                          <p:val>
                                            <p:strVal val="#ppt_x"/>
                                          </p:val>
                                        </p:tav>
                                      </p:tavLst>
                                    </p:anim>
                                    <p:anim calcmode="lin" valueType="num">
                                      <p:cBhvr additive="base">
                                        <p:cTn id="113" dur="500" fill="hold"/>
                                        <p:tgtEl>
                                          <p:spTgt spid="2253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2" fill="hold" nodeType="clickEffect">
                                  <p:stCondLst>
                                    <p:cond delay="0"/>
                                  </p:stCondLst>
                                  <p:childTnLst>
                                    <p:set>
                                      <p:cBhvr>
                                        <p:cTn id="117" dur="1" fill="hold">
                                          <p:stCondLst>
                                            <p:cond delay="0"/>
                                          </p:stCondLst>
                                        </p:cTn>
                                        <p:tgtEl>
                                          <p:spTgt spid="225375">
                                            <p:txEl>
                                              <p:pRg st="2" end="2"/>
                                            </p:txEl>
                                          </p:spTgt>
                                        </p:tgtEl>
                                        <p:attrNameLst>
                                          <p:attrName>style.visibility</p:attrName>
                                        </p:attrNameLst>
                                      </p:cBhvr>
                                      <p:to>
                                        <p:strVal val="visible"/>
                                      </p:to>
                                    </p:set>
                                    <p:anim calcmode="lin" valueType="num">
                                      <p:cBhvr additive="base">
                                        <p:cTn id="118" dur="500" fill="hold"/>
                                        <p:tgtEl>
                                          <p:spTgt spid="225375">
                                            <p:txEl>
                                              <p:pRg st="2" end="2"/>
                                            </p:txEl>
                                          </p:spTgt>
                                        </p:tgtEl>
                                        <p:attrNameLst>
                                          <p:attrName>ppt_x</p:attrName>
                                        </p:attrNameLst>
                                      </p:cBhvr>
                                      <p:tavLst>
                                        <p:tav tm="0">
                                          <p:val>
                                            <p:strVal val="1+#ppt_w/2"/>
                                          </p:val>
                                        </p:tav>
                                        <p:tav tm="100000">
                                          <p:val>
                                            <p:strVal val="#ppt_x"/>
                                          </p:val>
                                        </p:tav>
                                      </p:tavLst>
                                    </p:anim>
                                    <p:anim calcmode="lin" valueType="num">
                                      <p:cBhvr additive="base">
                                        <p:cTn id="119" dur="500" fill="hold"/>
                                        <p:tgtEl>
                                          <p:spTgt spid="2253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57" grpId="0"/>
      <p:bldP spid="225358" grpId="0"/>
      <p:bldP spid="225359" grpId="0"/>
      <p:bldP spid="225360" grpId="0"/>
      <p:bldP spid="225362" grpId="0"/>
      <p:bldP spid="225363" grpId="0" animBg="1" autoUpdateAnimBg="0"/>
      <p:bldP spid="225364" grpId="0" animBg="1" autoUpdateAnimBg="0"/>
      <p:bldP spid="225366" grpId="0"/>
      <p:bldP spid="225367" grpId="0"/>
      <p:bldP spid="225369" grpId="0" animBg="1"/>
      <p:bldP spid="225372" grpId="0" animBg="1" autoUpdateAnimBg="0"/>
      <p:bldP spid="225372" grpId="1" animBg="1"/>
      <p:bldP spid="225373" grpId="0" animBg="1"/>
      <p:bldP spid="225373"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B2644D3-3FB5-6D46-8881-89DBB88C544D}"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49155" name="Rectangle 2"/>
          <p:cNvSpPr>
            <a:spLocks noGrp="1" noChangeArrowheads="1"/>
          </p:cNvSpPr>
          <p:nvPr>
            <p:ph type="title"/>
          </p:nvPr>
        </p:nvSpPr>
        <p:spPr/>
        <p:txBody>
          <a:bodyPr/>
          <a:lstStyle/>
          <a:p>
            <a:pPr eaLnBrk="1" hangingPunct="1"/>
            <a:r>
              <a:rPr kumimoji="0" lang="zh-CN" altLang="en-US">
                <a:solidFill>
                  <a:srgbClr val="036D7B"/>
                </a:solidFill>
              </a:rPr>
              <a:t>互斥方案经济评价方法</a:t>
            </a:r>
            <a:endParaRPr kumimoji="0" lang="zh-CN" altLang="en-US">
              <a:solidFill>
                <a:srgbClr val="036D7B"/>
              </a:solidFill>
            </a:endParaRPr>
          </a:p>
        </p:txBody>
      </p:sp>
      <p:sp>
        <p:nvSpPr>
          <p:cNvPr id="49156" name="Rectangle 3"/>
          <p:cNvSpPr>
            <a:spLocks noChangeArrowheads="1"/>
          </p:cNvSpPr>
          <p:nvPr/>
        </p:nvSpPr>
        <p:spPr bwMode="auto">
          <a:xfrm>
            <a:off x="250825" y="1484313"/>
            <a:ext cx="8569325" cy="4824412"/>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grpSp>
        <p:nvGrpSpPr>
          <p:cNvPr id="49157" name="Group 4"/>
          <p:cNvGrpSpPr/>
          <p:nvPr/>
        </p:nvGrpSpPr>
        <p:grpSpPr bwMode="auto">
          <a:xfrm>
            <a:off x="539750" y="1543050"/>
            <a:ext cx="8301038" cy="2533650"/>
            <a:chOff x="431" y="690"/>
            <a:chExt cx="4594" cy="2105"/>
          </a:xfrm>
        </p:grpSpPr>
        <p:sp>
          <p:nvSpPr>
            <p:cNvPr id="49178" name="Rectangle 5"/>
            <p:cNvSpPr>
              <a:spLocks noChangeArrowheads="1"/>
            </p:cNvSpPr>
            <p:nvPr/>
          </p:nvSpPr>
          <p:spPr bwMode="auto">
            <a:xfrm>
              <a:off x="3878" y="2514"/>
              <a:ext cx="953" cy="281"/>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400">
                  <a:latin typeface="幼圆" panose="02010509060101010101" pitchFamily="49" charset="-122"/>
                  <a:ea typeface="幼圆" panose="02010509060101010101" pitchFamily="49" charset="-122"/>
                </a:rPr>
                <a:t>6</a:t>
              </a:r>
              <a:endParaRPr lang="en-US" altLang="zh-CN" sz="2400">
                <a:latin typeface="幼圆" panose="02010509060101010101" pitchFamily="49" charset="-122"/>
                <a:ea typeface="幼圆" panose="02010509060101010101" pitchFamily="49" charset="-122"/>
              </a:endParaRPr>
            </a:p>
          </p:txBody>
        </p:sp>
        <p:sp>
          <p:nvSpPr>
            <p:cNvPr id="49179" name="Rectangle 6"/>
            <p:cNvSpPr>
              <a:spLocks noChangeArrowheads="1"/>
            </p:cNvSpPr>
            <p:nvPr/>
          </p:nvSpPr>
          <p:spPr bwMode="auto">
            <a:xfrm>
              <a:off x="2881" y="2514"/>
              <a:ext cx="997" cy="281"/>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4</a:t>
              </a:r>
              <a:endParaRPr lang="en-US" altLang="zh-CN" sz="2000">
                <a:latin typeface="幼圆" panose="02010509060101010101" pitchFamily="49" charset="-122"/>
                <a:ea typeface="幼圆" panose="02010509060101010101" pitchFamily="49" charset="-122"/>
              </a:endParaRPr>
            </a:p>
          </p:txBody>
        </p:sp>
        <p:sp>
          <p:nvSpPr>
            <p:cNvPr id="49180" name="Rectangle 7"/>
            <p:cNvSpPr>
              <a:spLocks noChangeArrowheads="1"/>
            </p:cNvSpPr>
            <p:nvPr/>
          </p:nvSpPr>
          <p:spPr bwMode="auto">
            <a:xfrm>
              <a:off x="1883" y="2514"/>
              <a:ext cx="998" cy="281"/>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3</a:t>
              </a:r>
              <a:endParaRPr lang="en-US" altLang="zh-CN" sz="2000">
                <a:latin typeface="幼圆" panose="02010509060101010101" pitchFamily="49" charset="-122"/>
                <a:ea typeface="幼圆" panose="02010509060101010101" pitchFamily="49" charset="-122"/>
              </a:endParaRPr>
            </a:p>
          </p:txBody>
        </p:sp>
        <p:sp>
          <p:nvSpPr>
            <p:cNvPr id="49181" name="Rectangle 8"/>
            <p:cNvSpPr>
              <a:spLocks noChangeArrowheads="1"/>
            </p:cNvSpPr>
            <p:nvPr/>
          </p:nvSpPr>
          <p:spPr bwMode="auto">
            <a:xfrm>
              <a:off x="431" y="2514"/>
              <a:ext cx="1452" cy="281"/>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zh-CN" altLang="en-US" sz="2000">
                  <a:latin typeface="幼圆" panose="02010509060101010101" pitchFamily="49" charset="-122"/>
                  <a:ea typeface="幼圆" panose="02010509060101010101" pitchFamily="49" charset="-122"/>
                </a:rPr>
                <a:t>寿命（年）</a:t>
              </a:r>
              <a:endParaRPr lang="zh-CN" altLang="en-US" sz="2000">
                <a:latin typeface="幼圆" panose="02010509060101010101" pitchFamily="49" charset="-122"/>
                <a:ea typeface="幼圆" panose="02010509060101010101" pitchFamily="49" charset="-122"/>
              </a:endParaRPr>
            </a:p>
          </p:txBody>
        </p:sp>
        <p:sp>
          <p:nvSpPr>
            <p:cNvPr id="49182" name="Rectangle 9"/>
            <p:cNvSpPr>
              <a:spLocks noChangeArrowheads="1"/>
            </p:cNvSpPr>
            <p:nvPr/>
          </p:nvSpPr>
          <p:spPr bwMode="auto">
            <a:xfrm>
              <a:off x="3878" y="2196"/>
              <a:ext cx="953" cy="318"/>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4500</a:t>
              </a:r>
              <a:endParaRPr lang="en-US" altLang="zh-CN" sz="2000">
                <a:latin typeface="幼圆" panose="02010509060101010101" pitchFamily="49" charset="-122"/>
                <a:ea typeface="幼圆" panose="02010509060101010101" pitchFamily="49" charset="-122"/>
              </a:endParaRPr>
            </a:p>
          </p:txBody>
        </p:sp>
        <p:sp>
          <p:nvSpPr>
            <p:cNvPr id="49183" name="Rectangle 10"/>
            <p:cNvSpPr>
              <a:spLocks noChangeArrowheads="1"/>
            </p:cNvSpPr>
            <p:nvPr/>
          </p:nvSpPr>
          <p:spPr bwMode="auto">
            <a:xfrm>
              <a:off x="2881" y="2196"/>
              <a:ext cx="997" cy="318"/>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4000</a:t>
              </a:r>
              <a:endParaRPr lang="en-US" altLang="zh-CN" sz="2000">
                <a:latin typeface="幼圆" panose="02010509060101010101" pitchFamily="49" charset="-122"/>
                <a:ea typeface="幼圆" panose="02010509060101010101" pitchFamily="49" charset="-122"/>
              </a:endParaRPr>
            </a:p>
          </p:txBody>
        </p:sp>
        <p:sp>
          <p:nvSpPr>
            <p:cNvPr id="49184" name="Rectangle 11"/>
            <p:cNvSpPr>
              <a:spLocks noChangeArrowheads="1"/>
            </p:cNvSpPr>
            <p:nvPr/>
          </p:nvSpPr>
          <p:spPr bwMode="auto">
            <a:xfrm>
              <a:off x="1883" y="2196"/>
              <a:ext cx="998" cy="318"/>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3000</a:t>
              </a:r>
              <a:endParaRPr lang="en-US" altLang="zh-CN" sz="2000">
                <a:latin typeface="幼圆" panose="02010509060101010101" pitchFamily="49" charset="-122"/>
                <a:ea typeface="幼圆" panose="02010509060101010101" pitchFamily="49" charset="-122"/>
              </a:endParaRPr>
            </a:p>
          </p:txBody>
        </p:sp>
        <p:sp>
          <p:nvSpPr>
            <p:cNvPr id="49185" name="Rectangle 12"/>
            <p:cNvSpPr>
              <a:spLocks noChangeArrowheads="1"/>
            </p:cNvSpPr>
            <p:nvPr/>
          </p:nvSpPr>
          <p:spPr bwMode="auto">
            <a:xfrm>
              <a:off x="431" y="2196"/>
              <a:ext cx="1452" cy="318"/>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zh-CN" altLang="en-US" sz="2000">
                  <a:latin typeface="幼圆" panose="02010509060101010101" pitchFamily="49" charset="-122"/>
                  <a:ea typeface="幼圆" panose="02010509060101010101" pitchFamily="49" charset="-122"/>
                </a:rPr>
                <a:t>年度收入</a:t>
              </a:r>
              <a:endParaRPr lang="zh-CN" altLang="en-US" sz="2000">
                <a:latin typeface="幼圆" panose="02010509060101010101" pitchFamily="49" charset="-122"/>
                <a:ea typeface="幼圆" panose="02010509060101010101" pitchFamily="49" charset="-122"/>
              </a:endParaRPr>
            </a:p>
          </p:txBody>
        </p:sp>
        <p:sp>
          <p:nvSpPr>
            <p:cNvPr id="49186" name="Rectangle 13"/>
            <p:cNvSpPr>
              <a:spLocks noChangeArrowheads="1"/>
            </p:cNvSpPr>
            <p:nvPr/>
          </p:nvSpPr>
          <p:spPr bwMode="auto">
            <a:xfrm>
              <a:off x="3878" y="1879"/>
              <a:ext cx="953" cy="317"/>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1500</a:t>
              </a:r>
              <a:endParaRPr lang="en-US" altLang="zh-CN" sz="2000">
                <a:latin typeface="幼圆" panose="02010509060101010101" pitchFamily="49" charset="-122"/>
                <a:ea typeface="幼圆" panose="02010509060101010101" pitchFamily="49" charset="-122"/>
              </a:endParaRPr>
            </a:p>
          </p:txBody>
        </p:sp>
        <p:sp>
          <p:nvSpPr>
            <p:cNvPr id="49187" name="Rectangle 14"/>
            <p:cNvSpPr>
              <a:spLocks noChangeArrowheads="1"/>
            </p:cNvSpPr>
            <p:nvPr/>
          </p:nvSpPr>
          <p:spPr bwMode="auto">
            <a:xfrm>
              <a:off x="2881" y="1879"/>
              <a:ext cx="997" cy="317"/>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1000</a:t>
              </a:r>
              <a:endParaRPr lang="en-US" altLang="zh-CN" sz="2000">
                <a:latin typeface="幼圆" panose="02010509060101010101" pitchFamily="49" charset="-122"/>
                <a:ea typeface="幼圆" panose="02010509060101010101" pitchFamily="49" charset="-122"/>
              </a:endParaRPr>
            </a:p>
          </p:txBody>
        </p:sp>
        <p:sp>
          <p:nvSpPr>
            <p:cNvPr id="49188" name="Rectangle 15"/>
            <p:cNvSpPr>
              <a:spLocks noChangeArrowheads="1"/>
            </p:cNvSpPr>
            <p:nvPr/>
          </p:nvSpPr>
          <p:spPr bwMode="auto">
            <a:xfrm>
              <a:off x="1883" y="1879"/>
              <a:ext cx="998" cy="317"/>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1000</a:t>
              </a:r>
              <a:endParaRPr lang="en-US" altLang="zh-CN" sz="2000">
                <a:latin typeface="幼圆" panose="02010509060101010101" pitchFamily="49" charset="-122"/>
                <a:ea typeface="幼圆" panose="02010509060101010101" pitchFamily="49" charset="-122"/>
              </a:endParaRPr>
            </a:p>
          </p:txBody>
        </p:sp>
        <p:sp>
          <p:nvSpPr>
            <p:cNvPr id="49189" name="Rectangle 16"/>
            <p:cNvSpPr>
              <a:spLocks noChangeArrowheads="1"/>
            </p:cNvSpPr>
            <p:nvPr/>
          </p:nvSpPr>
          <p:spPr bwMode="auto">
            <a:xfrm>
              <a:off x="431" y="1879"/>
              <a:ext cx="1452" cy="317"/>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zh-CN" altLang="en-US" sz="2000">
                  <a:latin typeface="幼圆" panose="02010509060101010101" pitchFamily="49" charset="-122"/>
                  <a:ea typeface="幼圆" panose="02010509060101010101" pitchFamily="49" charset="-122"/>
                </a:rPr>
                <a:t>年度支出</a:t>
              </a:r>
              <a:endParaRPr lang="zh-CN" altLang="en-US" sz="2000">
                <a:latin typeface="幼圆" panose="02010509060101010101" pitchFamily="49" charset="-122"/>
                <a:ea typeface="幼圆" panose="02010509060101010101" pitchFamily="49" charset="-122"/>
              </a:endParaRPr>
            </a:p>
          </p:txBody>
        </p:sp>
        <p:sp>
          <p:nvSpPr>
            <p:cNvPr id="49190" name="Rectangle 17"/>
            <p:cNvSpPr>
              <a:spLocks noChangeArrowheads="1"/>
            </p:cNvSpPr>
            <p:nvPr/>
          </p:nvSpPr>
          <p:spPr bwMode="auto">
            <a:xfrm>
              <a:off x="3878" y="1607"/>
              <a:ext cx="953" cy="272"/>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300</a:t>
              </a:r>
              <a:endParaRPr lang="en-US" altLang="zh-CN" sz="2000">
                <a:latin typeface="幼圆" panose="02010509060101010101" pitchFamily="49" charset="-122"/>
                <a:ea typeface="幼圆" panose="02010509060101010101" pitchFamily="49" charset="-122"/>
              </a:endParaRPr>
            </a:p>
          </p:txBody>
        </p:sp>
        <p:sp>
          <p:nvSpPr>
            <p:cNvPr id="49191" name="Rectangle 18"/>
            <p:cNvSpPr>
              <a:spLocks noChangeArrowheads="1"/>
            </p:cNvSpPr>
            <p:nvPr/>
          </p:nvSpPr>
          <p:spPr bwMode="auto">
            <a:xfrm>
              <a:off x="2881" y="1607"/>
              <a:ext cx="997" cy="272"/>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dirty="0">
                  <a:latin typeface="幼圆" panose="02010509060101010101" pitchFamily="49" charset="-122"/>
                  <a:ea typeface="幼圆" panose="02010509060101010101" pitchFamily="49" charset="-122"/>
                </a:rPr>
                <a:t>200</a:t>
              </a:r>
              <a:endParaRPr lang="en-US" altLang="zh-CN" sz="2000" dirty="0">
                <a:latin typeface="幼圆" panose="02010509060101010101" pitchFamily="49" charset="-122"/>
                <a:ea typeface="幼圆" panose="02010509060101010101" pitchFamily="49" charset="-122"/>
              </a:endParaRPr>
            </a:p>
          </p:txBody>
        </p:sp>
        <p:sp>
          <p:nvSpPr>
            <p:cNvPr id="49192" name="Rectangle 19"/>
            <p:cNvSpPr>
              <a:spLocks noChangeArrowheads="1"/>
            </p:cNvSpPr>
            <p:nvPr/>
          </p:nvSpPr>
          <p:spPr bwMode="auto">
            <a:xfrm>
              <a:off x="1883" y="1607"/>
              <a:ext cx="998" cy="272"/>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0</a:t>
              </a:r>
              <a:endParaRPr lang="en-US" altLang="zh-CN" sz="2000">
                <a:latin typeface="幼圆" panose="02010509060101010101" pitchFamily="49" charset="-122"/>
                <a:ea typeface="幼圆" panose="02010509060101010101" pitchFamily="49" charset="-122"/>
              </a:endParaRPr>
            </a:p>
          </p:txBody>
        </p:sp>
        <p:sp>
          <p:nvSpPr>
            <p:cNvPr id="49193" name="Rectangle 20"/>
            <p:cNvSpPr>
              <a:spLocks noChangeArrowheads="1"/>
            </p:cNvSpPr>
            <p:nvPr/>
          </p:nvSpPr>
          <p:spPr bwMode="auto">
            <a:xfrm>
              <a:off x="431" y="1607"/>
              <a:ext cx="1452" cy="272"/>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zh-CN" altLang="en-US" sz="2000">
                  <a:latin typeface="幼圆" panose="02010509060101010101" pitchFamily="49" charset="-122"/>
                  <a:ea typeface="幼圆" panose="02010509060101010101" pitchFamily="49" charset="-122"/>
                </a:rPr>
                <a:t>残值</a:t>
              </a:r>
              <a:endParaRPr lang="zh-CN" altLang="en-US" sz="2000">
                <a:latin typeface="幼圆" panose="02010509060101010101" pitchFamily="49" charset="-122"/>
                <a:ea typeface="幼圆" panose="02010509060101010101" pitchFamily="49" charset="-122"/>
              </a:endParaRPr>
            </a:p>
          </p:txBody>
        </p:sp>
        <p:sp>
          <p:nvSpPr>
            <p:cNvPr id="49194" name="Rectangle 21"/>
            <p:cNvSpPr>
              <a:spLocks noChangeArrowheads="1"/>
            </p:cNvSpPr>
            <p:nvPr/>
          </p:nvSpPr>
          <p:spPr bwMode="auto">
            <a:xfrm>
              <a:off x="3878" y="1298"/>
              <a:ext cx="953" cy="309"/>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9000</a:t>
              </a:r>
              <a:endParaRPr lang="en-US" altLang="zh-CN" sz="2000">
                <a:latin typeface="幼圆" panose="02010509060101010101" pitchFamily="49" charset="-122"/>
                <a:ea typeface="幼圆" panose="02010509060101010101" pitchFamily="49" charset="-122"/>
              </a:endParaRPr>
            </a:p>
          </p:txBody>
        </p:sp>
        <p:sp>
          <p:nvSpPr>
            <p:cNvPr id="49195" name="Rectangle 22"/>
            <p:cNvSpPr>
              <a:spLocks noChangeArrowheads="1"/>
            </p:cNvSpPr>
            <p:nvPr/>
          </p:nvSpPr>
          <p:spPr bwMode="auto">
            <a:xfrm>
              <a:off x="2881" y="1298"/>
              <a:ext cx="997" cy="309"/>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7000</a:t>
              </a:r>
              <a:endParaRPr lang="en-US" altLang="zh-CN" sz="2000">
                <a:latin typeface="幼圆" panose="02010509060101010101" pitchFamily="49" charset="-122"/>
                <a:ea typeface="幼圆" panose="02010509060101010101" pitchFamily="49" charset="-122"/>
              </a:endParaRPr>
            </a:p>
          </p:txBody>
        </p:sp>
        <p:sp>
          <p:nvSpPr>
            <p:cNvPr id="49196" name="Rectangle 23"/>
            <p:cNvSpPr>
              <a:spLocks noChangeArrowheads="1"/>
            </p:cNvSpPr>
            <p:nvPr/>
          </p:nvSpPr>
          <p:spPr bwMode="auto">
            <a:xfrm>
              <a:off x="1883" y="1298"/>
              <a:ext cx="998" cy="309"/>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6000</a:t>
              </a:r>
              <a:endParaRPr lang="en-US" altLang="zh-CN" sz="2000">
                <a:latin typeface="幼圆" panose="02010509060101010101" pitchFamily="49" charset="-122"/>
                <a:ea typeface="幼圆" panose="02010509060101010101" pitchFamily="49" charset="-122"/>
              </a:endParaRPr>
            </a:p>
          </p:txBody>
        </p:sp>
        <p:sp>
          <p:nvSpPr>
            <p:cNvPr id="49197" name="Rectangle 24"/>
            <p:cNvSpPr>
              <a:spLocks noChangeArrowheads="1"/>
            </p:cNvSpPr>
            <p:nvPr/>
          </p:nvSpPr>
          <p:spPr bwMode="auto">
            <a:xfrm>
              <a:off x="431" y="1298"/>
              <a:ext cx="1452" cy="309"/>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zh-CN" altLang="en-US" sz="2000">
                  <a:latin typeface="幼圆" panose="02010509060101010101" pitchFamily="49" charset="-122"/>
                  <a:ea typeface="幼圆" panose="02010509060101010101" pitchFamily="49" charset="-122"/>
                </a:rPr>
                <a:t>初始投资</a:t>
              </a:r>
              <a:endParaRPr lang="zh-CN" altLang="en-US" sz="2000">
                <a:latin typeface="幼圆" panose="02010509060101010101" pitchFamily="49" charset="-122"/>
                <a:ea typeface="幼圆" panose="02010509060101010101" pitchFamily="49" charset="-122"/>
              </a:endParaRPr>
            </a:p>
          </p:txBody>
        </p:sp>
        <p:sp>
          <p:nvSpPr>
            <p:cNvPr id="49198" name="Rectangle 25"/>
            <p:cNvSpPr>
              <a:spLocks noChangeArrowheads="1"/>
            </p:cNvSpPr>
            <p:nvPr/>
          </p:nvSpPr>
          <p:spPr bwMode="auto">
            <a:xfrm>
              <a:off x="3878" y="981"/>
              <a:ext cx="953" cy="317"/>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C</a:t>
              </a:r>
              <a:endParaRPr lang="en-US" altLang="zh-CN" sz="2000">
                <a:latin typeface="幼圆" panose="02010509060101010101" pitchFamily="49" charset="-122"/>
                <a:ea typeface="幼圆" panose="02010509060101010101" pitchFamily="49" charset="-122"/>
              </a:endParaRPr>
            </a:p>
          </p:txBody>
        </p:sp>
        <p:sp>
          <p:nvSpPr>
            <p:cNvPr id="49199" name="Rectangle 26"/>
            <p:cNvSpPr>
              <a:spLocks noChangeArrowheads="1"/>
            </p:cNvSpPr>
            <p:nvPr/>
          </p:nvSpPr>
          <p:spPr bwMode="auto">
            <a:xfrm>
              <a:off x="2881" y="981"/>
              <a:ext cx="997" cy="317"/>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B</a:t>
              </a:r>
              <a:endParaRPr lang="en-US" altLang="zh-CN" sz="2000">
                <a:latin typeface="幼圆" panose="02010509060101010101" pitchFamily="49" charset="-122"/>
                <a:ea typeface="幼圆" panose="02010509060101010101" pitchFamily="49" charset="-122"/>
              </a:endParaRPr>
            </a:p>
          </p:txBody>
        </p:sp>
        <p:sp>
          <p:nvSpPr>
            <p:cNvPr id="49200" name="Rectangle 27"/>
            <p:cNvSpPr>
              <a:spLocks noChangeArrowheads="1"/>
            </p:cNvSpPr>
            <p:nvPr/>
          </p:nvSpPr>
          <p:spPr bwMode="auto">
            <a:xfrm>
              <a:off x="1883" y="981"/>
              <a:ext cx="998" cy="317"/>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A</a:t>
              </a:r>
              <a:endParaRPr lang="en-US" altLang="zh-CN" sz="2000">
                <a:latin typeface="幼圆" panose="02010509060101010101" pitchFamily="49" charset="-122"/>
                <a:ea typeface="幼圆" panose="02010509060101010101" pitchFamily="49" charset="-122"/>
              </a:endParaRPr>
            </a:p>
          </p:txBody>
        </p:sp>
        <p:sp>
          <p:nvSpPr>
            <p:cNvPr id="49201" name="Rectangle 28"/>
            <p:cNvSpPr>
              <a:spLocks noChangeArrowheads="1"/>
            </p:cNvSpPr>
            <p:nvPr/>
          </p:nvSpPr>
          <p:spPr bwMode="auto">
            <a:xfrm>
              <a:off x="431" y="981"/>
              <a:ext cx="1452" cy="317"/>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zh-CN" altLang="en-US" sz="2000">
                  <a:latin typeface="幼圆" panose="02010509060101010101" pitchFamily="49" charset="-122"/>
                  <a:ea typeface="幼圆" panose="02010509060101010101" pitchFamily="49" charset="-122"/>
                </a:rPr>
                <a:t>方案</a:t>
              </a:r>
              <a:endParaRPr lang="zh-CN" altLang="en-US" sz="2000">
                <a:latin typeface="幼圆" panose="02010509060101010101" pitchFamily="49" charset="-122"/>
                <a:ea typeface="幼圆" panose="02010509060101010101" pitchFamily="49" charset="-122"/>
              </a:endParaRPr>
            </a:p>
          </p:txBody>
        </p:sp>
        <p:sp>
          <p:nvSpPr>
            <p:cNvPr id="49202" name="Line 29"/>
            <p:cNvSpPr>
              <a:spLocks noChangeShapeType="1"/>
            </p:cNvSpPr>
            <p:nvPr/>
          </p:nvSpPr>
          <p:spPr bwMode="auto">
            <a:xfrm>
              <a:off x="431" y="981"/>
              <a:ext cx="440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203" name="Line 30"/>
            <p:cNvSpPr>
              <a:spLocks noChangeShapeType="1"/>
            </p:cNvSpPr>
            <p:nvPr/>
          </p:nvSpPr>
          <p:spPr bwMode="auto">
            <a:xfrm>
              <a:off x="431" y="1298"/>
              <a:ext cx="44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204" name="Line 31"/>
            <p:cNvSpPr>
              <a:spLocks noChangeShapeType="1"/>
            </p:cNvSpPr>
            <p:nvPr/>
          </p:nvSpPr>
          <p:spPr bwMode="auto">
            <a:xfrm>
              <a:off x="431" y="1607"/>
              <a:ext cx="44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205" name="Line 32"/>
            <p:cNvSpPr>
              <a:spLocks noChangeShapeType="1"/>
            </p:cNvSpPr>
            <p:nvPr/>
          </p:nvSpPr>
          <p:spPr bwMode="auto">
            <a:xfrm>
              <a:off x="431" y="1879"/>
              <a:ext cx="44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206" name="Line 33"/>
            <p:cNvSpPr>
              <a:spLocks noChangeShapeType="1"/>
            </p:cNvSpPr>
            <p:nvPr/>
          </p:nvSpPr>
          <p:spPr bwMode="auto">
            <a:xfrm>
              <a:off x="431" y="2196"/>
              <a:ext cx="44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207" name="Line 34"/>
            <p:cNvSpPr>
              <a:spLocks noChangeShapeType="1"/>
            </p:cNvSpPr>
            <p:nvPr/>
          </p:nvSpPr>
          <p:spPr bwMode="auto">
            <a:xfrm>
              <a:off x="431" y="2514"/>
              <a:ext cx="44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208" name="Line 35"/>
            <p:cNvSpPr>
              <a:spLocks noChangeShapeType="1"/>
            </p:cNvSpPr>
            <p:nvPr/>
          </p:nvSpPr>
          <p:spPr bwMode="auto">
            <a:xfrm>
              <a:off x="431" y="2795"/>
              <a:ext cx="440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209" name="Line 36"/>
            <p:cNvSpPr>
              <a:spLocks noChangeShapeType="1"/>
            </p:cNvSpPr>
            <p:nvPr/>
          </p:nvSpPr>
          <p:spPr bwMode="auto">
            <a:xfrm>
              <a:off x="431" y="981"/>
              <a:ext cx="0" cy="1814"/>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210" name="Line 37"/>
            <p:cNvSpPr>
              <a:spLocks noChangeShapeType="1"/>
            </p:cNvSpPr>
            <p:nvPr/>
          </p:nvSpPr>
          <p:spPr bwMode="auto">
            <a:xfrm>
              <a:off x="1883" y="981"/>
              <a:ext cx="0" cy="181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211" name="Line 38"/>
            <p:cNvSpPr>
              <a:spLocks noChangeShapeType="1"/>
            </p:cNvSpPr>
            <p:nvPr/>
          </p:nvSpPr>
          <p:spPr bwMode="auto">
            <a:xfrm>
              <a:off x="2881" y="981"/>
              <a:ext cx="0" cy="181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212" name="Line 39"/>
            <p:cNvSpPr>
              <a:spLocks noChangeShapeType="1"/>
            </p:cNvSpPr>
            <p:nvPr/>
          </p:nvSpPr>
          <p:spPr bwMode="auto">
            <a:xfrm>
              <a:off x="3878" y="981"/>
              <a:ext cx="0" cy="181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213" name="Line 40"/>
            <p:cNvSpPr>
              <a:spLocks noChangeShapeType="1"/>
            </p:cNvSpPr>
            <p:nvPr/>
          </p:nvSpPr>
          <p:spPr bwMode="auto">
            <a:xfrm>
              <a:off x="4831" y="981"/>
              <a:ext cx="0" cy="1814"/>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214" name="Text Box 41"/>
            <p:cNvSpPr txBox="1">
              <a:spLocks noChangeArrowheads="1"/>
            </p:cNvSpPr>
            <p:nvPr/>
          </p:nvSpPr>
          <p:spPr bwMode="auto">
            <a:xfrm>
              <a:off x="3936" y="690"/>
              <a:ext cx="1089" cy="330"/>
            </a:xfrm>
            <a:prstGeom prst="rect">
              <a:avLst/>
            </a:prstGeom>
            <a:noFill/>
            <a:ln>
              <a:noFill/>
            </a:ln>
            <a:effectLst/>
            <a:extLst>
              <a:ext uri="{909E8E84-426E-40DD-AFC4-6F175D3DCCD1}">
                <a14:hiddenFill xmlns:a14="http://schemas.microsoft.com/office/drawing/2010/main">
                  <a:solidFill>
                    <a:srgbClr val="FFFFFF">
                      <a:alpha val="50195"/>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a:solidFill>
                    <a:schemeClr val="tx1"/>
                  </a:solidFill>
                  <a:latin typeface="幼圆" panose="02010509060101010101" pitchFamily="49" charset="-122"/>
                  <a:ea typeface="幼圆" panose="02010509060101010101" pitchFamily="49" charset="-122"/>
                </a:rPr>
                <a:t>单位：万元</a:t>
              </a:r>
              <a:endParaRPr lang="zh-CN" altLang="en-US" sz="2000">
                <a:solidFill>
                  <a:schemeClr val="tx1"/>
                </a:solidFill>
                <a:latin typeface="幼圆" panose="02010509060101010101" pitchFamily="49" charset="-122"/>
                <a:ea typeface="幼圆" panose="02010509060101010101" pitchFamily="49" charset="-122"/>
              </a:endParaRPr>
            </a:p>
          </p:txBody>
        </p:sp>
      </p:grpSp>
      <p:sp>
        <p:nvSpPr>
          <p:cNvPr id="49158" name="Text Box 42"/>
          <p:cNvSpPr txBox="1">
            <a:spLocks noChangeArrowheads="1"/>
          </p:cNvSpPr>
          <p:nvPr/>
        </p:nvSpPr>
        <p:spPr bwMode="auto">
          <a:xfrm>
            <a:off x="395288" y="1123950"/>
            <a:ext cx="8208962"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15000"/>
              </a:lnSpc>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a:t>
            </a:r>
            <a:r>
              <a:rPr lang="zh-CN" altLang="en-US" sz="2000" b="1">
                <a:solidFill>
                  <a:schemeClr val="tx1"/>
                </a:solidFill>
                <a:latin typeface="幼圆" panose="02010509060101010101" pitchFamily="49" charset="-122"/>
                <a:ea typeface="幼圆" panose="02010509060101010101" pitchFamily="49" charset="-122"/>
              </a:rPr>
              <a:t>例题</a:t>
            </a:r>
            <a:r>
              <a:rPr lang="en-US" altLang="zh-CN" sz="2000" b="1">
                <a:solidFill>
                  <a:schemeClr val="tx1"/>
                </a:solidFill>
                <a:latin typeface="幼圆" panose="02010509060101010101" pitchFamily="49" charset="-122"/>
                <a:ea typeface="幼圆" panose="02010509060101010101" pitchFamily="49" charset="-122"/>
              </a:rPr>
              <a:t>5-7</a:t>
            </a:r>
            <a:r>
              <a:rPr lang="en-US" altLang="zh-CN" sz="2000">
                <a:solidFill>
                  <a:schemeClr val="tx1"/>
                </a:solidFill>
                <a:latin typeface="幼圆" panose="02010509060101010101" pitchFamily="49" charset="-122"/>
                <a:ea typeface="幼圆" panose="02010509060101010101" pitchFamily="49" charset="-122"/>
              </a:rPr>
              <a:t>】</a:t>
            </a:r>
            <a:r>
              <a:rPr lang="zh-CN" altLang="en-US" sz="2000" b="1">
                <a:solidFill>
                  <a:schemeClr val="tx1"/>
                </a:solidFill>
                <a:latin typeface="幼圆" panose="02010509060101010101" pitchFamily="49" charset="-122"/>
                <a:ea typeface="幼圆" panose="02010509060101010101" pitchFamily="49" charset="-122"/>
              </a:rPr>
              <a:t>试对下表中三项寿命不等的互斥投资方案作出取舍决策。</a:t>
            </a:r>
            <a:r>
              <a:rPr lang="en-US" altLang="zh-CN" sz="2000" b="1">
                <a:solidFill>
                  <a:schemeClr val="tx1"/>
                </a:solidFill>
                <a:latin typeface="幼圆" panose="02010509060101010101" pitchFamily="49" charset="-122"/>
                <a:ea typeface="幼圆" panose="02010509060101010101" pitchFamily="49" charset="-122"/>
              </a:rPr>
              <a:t>I</a:t>
            </a:r>
            <a:r>
              <a:rPr lang="en-US" altLang="zh-CN" sz="2000" b="1" baseline="-25000">
                <a:solidFill>
                  <a:schemeClr val="tx1"/>
                </a:solidFill>
                <a:latin typeface="幼圆" panose="02010509060101010101" pitchFamily="49" charset="-122"/>
                <a:ea typeface="幼圆" panose="02010509060101010101" pitchFamily="49" charset="-122"/>
              </a:rPr>
              <a:t>c</a:t>
            </a:r>
            <a:r>
              <a:rPr lang="zh-CN" altLang="en-US" sz="2000" b="1">
                <a:solidFill>
                  <a:schemeClr val="tx1"/>
                </a:solidFill>
                <a:latin typeface="幼圆" panose="02010509060101010101" pitchFamily="49" charset="-122"/>
                <a:ea typeface="幼圆" panose="02010509060101010101" pitchFamily="49" charset="-122"/>
              </a:rPr>
              <a:t>为</a:t>
            </a:r>
            <a:r>
              <a:rPr lang="en-US" altLang="zh-CN" sz="2000" b="1">
                <a:solidFill>
                  <a:schemeClr val="tx1"/>
                </a:solidFill>
                <a:latin typeface="幼圆" panose="02010509060101010101" pitchFamily="49" charset="-122"/>
                <a:ea typeface="幼圆" panose="02010509060101010101" pitchFamily="49" charset="-122"/>
              </a:rPr>
              <a:t>15</a:t>
            </a:r>
            <a:r>
              <a:rPr lang="zh-CN" altLang="en-US" sz="2000" b="1">
                <a:solidFill>
                  <a:schemeClr val="tx1"/>
                </a:solidFill>
                <a:latin typeface="幼圆" panose="02010509060101010101" pitchFamily="49" charset="-122"/>
                <a:ea typeface="幼圆" panose="02010509060101010101" pitchFamily="49" charset="-122"/>
              </a:rPr>
              <a:t>％</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49159" name="Text Box 43"/>
          <p:cNvSpPr txBox="1">
            <a:spLocks noChangeArrowheads="1"/>
          </p:cNvSpPr>
          <p:nvPr/>
        </p:nvSpPr>
        <p:spPr bwMode="auto">
          <a:xfrm>
            <a:off x="452438" y="4178300"/>
            <a:ext cx="79756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b="1">
                <a:solidFill>
                  <a:schemeClr val="tx1"/>
                </a:solidFill>
                <a:latin typeface="幼圆" panose="02010509060101010101" pitchFamily="49" charset="-122"/>
                <a:ea typeface="幼圆" panose="02010509060101010101" pitchFamily="49" charset="-122"/>
              </a:rPr>
              <a:t>解</a:t>
            </a:r>
            <a:r>
              <a:rPr lang="zh-CN" altLang="en-US" sz="2000">
                <a:solidFill>
                  <a:schemeClr val="tx1"/>
                </a:solidFill>
                <a:latin typeface="幼圆" panose="02010509060101010101" pitchFamily="49" charset="-122"/>
                <a:ea typeface="幼圆" panose="02010509060101010101" pitchFamily="49" charset="-122"/>
              </a:rPr>
              <a:t>：</a:t>
            </a:r>
            <a:r>
              <a:rPr lang="zh-CN" altLang="en-US" sz="2000" b="1">
                <a:solidFill>
                  <a:schemeClr val="tx1"/>
                </a:solidFill>
                <a:latin typeface="幼圆" panose="02010509060101010101" pitchFamily="49" charset="-122"/>
                <a:ea typeface="幼圆" panose="02010509060101010101" pitchFamily="49" charset="-122"/>
              </a:rPr>
              <a:t>现金流量图如下：</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49160" name="Text Box 44"/>
          <p:cNvSpPr txBox="1">
            <a:spLocks noChangeArrowheads="1"/>
          </p:cNvSpPr>
          <p:nvPr/>
        </p:nvSpPr>
        <p:spPr bwMode="auto">
          <a:xfrm>
            <a:off x="4181475" y="4919663"/>
            <a:ext cx="38163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0             1                 2</a:t>
            </a:r>
            <a:endParaRPr lang="en-US" altLang="zh-CN" sz="2000">
              <a:solidFill>
                <a:schemeClr val="tx1"/>
              </a:solidFill>
              <a:latin typeface="幼圆" panose="02010509060101010101" pitchFamily="49" charset="-122"/>
              <a:ea typeface="幼圆" panose="02010509060101010101" pitchFamily="49" charset="-122"/>
            </a:endParaRPr>
          </a:p>
        </p:txBody>
      </p:sp>
      <p:sp>
        <p:nvSpPr>
          <p:cNvPr id="49161" name="Line 45"/>
          <p:cNvSpPr>
            <a:spLocks noChangeShapeType="1"/>
          </p:cNvSpPr>
          <p:nvPr/>
        </p:nvSpPr>
        <p:spPr bwMode="auto">
          <a:xfrm>
            <a:off x="5178425" y="4738688"/>
            <a:ext cx="2592388" cy="15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2" name="Text Box 46"/>
          <p:cNvSpPr txBox="1">
            <a:spLocks noChangeArrowheads="1"/>
          </p:cNvSpPr>
          <p:nvPr/>
        </p:nvSpPr>
        <p:spPr bwMode="auto">
          <a:xfrm>
            <a:off x="5883275" y="4259263"/>
            <a:ext cx="5762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A</a:t>
            </a:r>
            <a:r>
              <a:rPr lang="zh-CN" altLang="en-US" sz="2000" baseline="-20000">
                <a:solidFill>
                  <a:schemeClr val="tx1"/>
                </a:solidFill>
                <a:latin typeface="幼圆" panose="02010509060101010101" pitchFamily="49" charset="-122"/>
                <a:ea typeface="幼圆" panose="02010509060101010101" pitchFamily="49" charset="-122"/>
              </a:rPr>
              <a:t>收</a:t>
            </a:r>
            <a:endParaRPr lang="zh-CN" altLang="en-US" sz="2000" baseline="-20000">
              <a:solidFill>
                <a:schemeClr val="tx1"/>
              </a:solidFill>
              <a:latin typeface="幼圆" panose="02010509060101010101" pitchFamily="49" charset="-122"/>
              <a:ea typeface="幼圆" panose="02010509060101010101" pitchFamily="49" charset="-122"/>
            </a:endParaRPr>
          </a:p>
        </p:txBody>
      </p:sp>
      <p:sp>
        <p:nvSpPr>
          <p:cNvPr id="49163" name="Line 47"/>
          <p:cNvSpPr>
            <a:spLocks noChangeShapeType="1"/>
          </p:cNvSpPr>
          <p:nvPr/>
        </p:nvSpPr>
        <p:spPr bwMode="auto">
          <a:xfrm>
            <a:off x="4225925" y="5299075"/>
            <a:ext cx="2665413" cy="15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4" name="Line 48"/>
          <p:cNvSpPr>
            <a:spLocks noChangeShapeType="1"/>
          </p:cNvSpPr>
          <p:nvPr/>
        </p:nvSpPr>
        <p:spPr bwMode="auto">
          <a:xfrm flipV="1">
            <a:off x="6891338" y="4899025"/>
            <a:ext cx="215900" cy="4000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5" name="Line 49"/>
          <p:cNvSpPr>
            <a:spLocks noChangeShapeType="1"/>
          </p:cNvSpPr>
          <p:nvPr/>
        </p:nvSpPr>
        <p:spPr bwMode="auto">
          <a:xfrm>
            <a:off x="7107238" y="4899025"/>
            <a:ext cx="1587" cy="6397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6" name="Line 50"/>
          <p:cNvSpPr>
            <a:spLocks noChangeShapeType="1"/>
          </p:cNvSpPr>
          <p:nvPr/>
        </p:nvSpPr>
        <p:spPr bwMode="auto">
          <a:xfrm flipV="1">
            <a:off x="7107238" y="5219700"/>
            <a:ext cx="144462" cy="3190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7" name="Line 51"/>
          <p:cNvSpPr>
            <a:spLocks noChangeShapeType="1"/>
          </p:cNvSpPr>
          <p:nvPr/>
        </p:nvSpPr>
        <p:spPr bwMode="auto">
          <a:xfrm>
            <a:off x="7237413" y="5235575"/>
            <a:ext cx="863600" cy="15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8" name="Line 52"/>
          <p:cNvSpPr>
            <a:spLocks noChangeShapeType="1"/>
          </p:cNvSpPr>
          <p:nvPr/>
        </p:nvSpPr>
        <p:spPr bwMode="auto">
          <a:xfrm>
            <a:off x="5162550" y="4724400"/>
            <a:ext cx="1588" cy="95885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9" name="Line 53"/>
          <p:cNvSpPr>
            <a:spLocks noChangeShapeType="1"/>
          </p:cNvSpPr>
          <p:nvPr/>
        </p:nvSpPr>
        <p:spPr bwMode="auto">
          <a:xfrm>
            <a:off x="6357938" y="4738688"/>
            <a:ext cx="1587" cy="95885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70" name="Line 54"/>
          <p:cNvSpPr>
            <a:spLocks noChangeShapeType="1"/>
          </p:cNvSpPr>
          <p:nvPr/>
        </p:nvSpPr>
        <p:spPr bwMode="auto">
          <a:xfrm>
            <a:off x="5148263" y="5683250"/>
            <a:ext cx="2592387" cy="15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71" name="Line 55"/>
          <p:cNvSpPr>
            <a:spLocks noChangeShapeType="1"/>
          </p:cNvSpPr>
          <p:nvPr/>
        </p:nvSpPr>
        <p:spPr bwMode="auto">
          <a:xfrm>
            <a:off x="7754938" y="4738688"/>
            <a:ext cx="1587" cy="95885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72" name="Line 56"/>
          <p:cNvSpPr>
            <a:spLocks noChangeShapeType="1"/>
          </p:cNvSpPr>
          <p:nvPr/>
        </p:nvSpPr>
        <p:spPr bwMode="auto">
          <a:xfrm flipV="1">
            <a:off x="7754938" y="4419600"/>
            <a:ext cx="1587" cy="40005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73" name="Text Box 57"/>
          <p:cNvSpPr txBox="1">
            <a:spLocks noChangeArrowheads="1"/>
          </p:cNvSpPr>
          <p:nvPr/>
        </p:nvSpPr>
        <p:spPr bwMode="auto">
          <a:xfrm>
            <a:off x="7742238" y="4148138"/>
            <a:ext cx="576262"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F</a:t>
            </a:r>
            <a:r>
              <a:rPr lang="zh-CN" altLang="en-US" sz="2000" baseline="-20000">
                <a:solidFill>
                  <a:schemeClr val="tx1"/>
                </a:solidFill>
                <a:latin typeface="幼圆" panose="02010509060101010101" pitchFamily="49" charset="-122"/>
                <a:ea typeface="幼圆" panose="02010509060101010101" pitchFamily="49" charset="-122"/>
              </a:rPr>
              <a:t>残</a:t>
            </a:r>
            <a:endParaRPr lang="zh-CN" altLang="en-US" sz="2000" baseline="-20000">
              <a:solidFill>
                <a:schemeClr val="tx1"/>
              </a:solidFill>
              <a:latin typeface="幼圆" panose="02010509060101010101" pitchFamily="49" charset="-122"/>
              <a:ea typeface="幼圆" panose="02010509060101010101" pitchFamily="49" charset="-122"/>
            </a:endParaRPr>
          </a:p>
        </p:txBody>
      </p:sp>
      <p:sp>
        <p:nvSpPr>
          <p:cNvPr id="49174" name="Text Box 58"/>
          <p:cNvSpPr txBox="1">
            <a:spLocks noChangeArrowheads="1"/>
          </p:cNvSpPr>
          <p:nvPr/>
        </p:nvSpPr>
        <p:spPr bwMode="auto">
          <a:xfrm>
            <a:off x="5956300" y="5576888"/>
            <a:ext cx="5762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A</a:t>
            </a:r>
            <a:r>
              <a:rPr lang="zh-CN" altLang="en-US" sz="2000" baseline="-20000">
                <a:solidFill>
                  <a:schemeClr val="tx1"/>
                </a:solidFill>
                <a:latin typeface="幼圆" panose="02010509060101010101" pitchFamily="49" charset="-122"/>
                <a:ea typeface="幼圆" panose="02010509060101010101" pitchFamily="49" charset="-122"/>
              </a:rPr>
              <a:t>支</a:t>
            </a:r>
            <a:endParaRPr lang="zh-CN" altLang="en-US" sz="2000" baseline="-20000">
              <a:solidFill>
                <a:schemeClr val="tx1"/>
              </a:solidFill>
              <a:latin typeface="幼圆" panose="02010509060101010101" pitchFamily="49" charset="-122"/>
              <a:ea typeface="幼圆" panose="02010509060101010101" pitchFamily="49" charset="-122"/>
            </a:endParaRPr>
          </a:p>
        </p:txBody>
      </p:sp>
      <p:sp>
        <p:nvSpPr>
          <p:cNvPr id="49175" name="Line 59"/>
          <p:cNvSpPr>
            <a:spLocks noChangeShapeType="1"/>
          </p:cNvSpPr>
          <p:nvPr/>
        </p:nvSpPr>
        <p:spPr bwMode="auto">
          <a:xfrm>
            <a:off x="4225925" y="5299075"/>
            <a:ext cx="1588" cy="7191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76" name="Text Box 60"/>
          <p:cNvSpPr txBox="1">
            <a:spLocks noChangeArrowheads="1"/>
          </p:cNvSpPr>
          <p:nvPr/>
        </p:nvSpPr>
        <p:spPr bwMode="auto">
          <a:xfrm>
            <a:off x="4010025" y="5897563"/>
            <a:ext cx="7921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P</a:t>
            </a:r>
            <a:r>
              <a:rPr lang="en-US" altLang="zh-CN" sz="2000" b="1" baseline="-20000">
                <a:solidFill>
                  <a:schemeClr val="tx1"/>
                </a:solidFill>
                <a:latin typeface="幼圆" panose="02010509060101010101" pitchFamily="49" charset="-122"/>
                <a:ea typeface="幼圆" panose="02010509060101010101" pitchFamily="49" charset="-122"/>
              </a:rPr>
              <a:t>0</a:t>
            </a:r>
            <a:endParaRPr lang="en-US" altLang="zh-CN" sz="2000" b="1" baseline="-20000">
              <a:solidFill>
                <a:schemeClr val="tx1"/>
              </a:solidFill>
              <a:latin typeface="幼圆" panose="02010509060101010101" pitchFamily="49" charset="-122"/>
              <a:ea typeface="幼圆" panose="02010509060101010101" pitchFamily="49" charset="-122"/>
            </a:endParaRPr>
          </a:p>
        </p:txBody>
      </p:sp>
      <p:sp>
        <p:nvSpPr>
          <p:cNvPr id="49177" name="Text Box 61"/>
          <p:cNvSpPr txBox="1">
            <a:spLocks noChangeArrowheads="1"/>
          </p:cNvSpPr>
          <p:nvPr/>
        </p:nvSpPr>
        <p:spPr bwMode="auto">
          <a:xfrm>
            <a:off x="7727950" y="5173663"/>
            <a:ext cx="12366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n=3,4,6</a:t>
            </a:r>
            <a:endParaRPr lang="en-US" altLang="zh-CN" sz="2000">
              <a:solidFill>
                <a:schemeClr val="tx1"/>
              </a:solidFill>
              <a:latin typeface="幼圆" panose="02010509060101010101" pitchFamily="49" charset="-122"/>
              <a:ea typeface="幼圆" panose="02010509060101010101" pitchFamily="49" charset="-122"/>
            </a:endParaRPr>
          </a:p>
        </p:txBody>
      </p:sp>
    </p:spTree>
  </p:cSld>
  <p:clrMapOvr>
    <a:masterClrMapping/>
  </p:clrMapOvr>
  <p:transition spd="slow">
    <p:pull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163E1C6-A3C1-0F4E-9177-99951387DEE1}"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50179" name="Rectangle 2"/>
          <p:cNvSpPr>
            <a:spLocks noGrp="1" noChangeArrowheads="1"/>
          </p:cNvSpPr>
          <p:nvPr>
            <p:ph type="title"/>
          </p:nvPr>
        </p:nvSpPr>
        <p:spPr/>
        <p:txBody>
          <a:bodyPr/>
          <a:lstStyle/>
          <a:p>
            <a:pPr eaLnBrk="1" hangingPunct="1"/>
            <a:r>
              <a:rPr kumimoji="0" lang="zh-CN" altLang="en-US">
                <a:solidFill>
                  <a:srgbClr val="036D7B"/>
                </a:solidFill>
              </a:rPr>
              <a:t>互斥方案经济评价方法</a:t>
            </a:r>
            <a:endParaRPr kumimoji="0" lang="zh-CN" altLang="en-US">
              <a:solidFill>
                <a:srgbClr val="036D7B"/>
              </a:solidFill>
            </a:endParaRPr>
          </a:p>
        </p:txBody>
      </p:sp>
      <p:sp>
        <p:nvSpPr>
          <p:cNvPr id="50180" name="Rectangle 3"/>
          <p:cNvSpPr>
            <a:spLocks noChangeArrowheads="1"/>
          </p:cNvSpPr>
          <p:nvPr/>
        </p:nvSpPr>
        <p:spPr bwMode="auto">
          <a:xfrm>
            <a:off x="401172" y="3138579"/>
            <a:ext cx="8893175" cy="5184775"/>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29380" name="Text Box 4"/>
          <p:cNvSpPr txBox="1">
            <a:spLocks noChangeArrowheads="1"/>
          </p:cNvSpPr>
          <p:nvPr/>
        </p:nvSpPr>
        <p:spPr bwMode="auto">
          <a:xfrm>
            <a:off x="555625" y="1770072"/>
            <a:ext cx="11509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b="1" dirty="0">
                <a:solidFill>
                  <a:schemeClr val="tx1"/>
                </a:solidFill>
                <a:latin typeface="幼圆" panose="02010509060101010101" pitchFamily="49" charset="-122"/>
                <a:ea typeface="幼圆" panose="02010509060101010101" pitchFamily="49" charset="-122"/>
              </a:rPr>
              <a:t>A</a:t>
            </a:r>
            <a:r>
              <a:rPr lang="zh-CN" altLang="en-US" sz="2000" b="1" dirty="0">
                <a:solidFill>
                  <a:schemeClr val="tx1"/>
                </a:solidFill>
                <a:latin typeface="幼圆" panose="02010509060101010101" pitchFamily="49" charset="-122"/>
                <a:ea typeface="幼圆" panose="02010509060101010101" pitchFamily="49" charset="-122"/>
              </a:rPr>
              <a:t>方案</a:t>
            </a:r>
            <a:endParaRPr lang="zh-CN" altLang="en-US" sz="2000" b="1" dirty="0">
              <a:solidFill>
                <a:schemeClr val="tx1"/>
              </a:solidFill>
              <a:latin typeface="幼圆" panose="02010509060101010101" pitchFamily="49" charset="-122"/>
              <a:ea typeface="幼圆" panose="02010509060101010101" pitchFamily="49" charset="-122"/>
            </a:endParaRPr>
          </a:p>
        </p:txBody>
      </p:sp>
      <p:sp>
        <p:nvSpPr>
          <p:cNvPr id="229381" name="Text Box 5"/>
          <p:cNvSpPr txBox="1">
            <a:spLocks noChangeArrowheads="1"/>
          </p:cNvSpPr>
          <p:nvPr/>
        </p:nvSpPr>
        <p:spPr bwMode="auto">
          <a:xfrm>
            <a:off x="536014" y="2829559"/>
            <a:ext cx="1150938"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b="1" dirty="0">
                <a:solidFill>
                  <a:schemeClr val="tx1"/>
                </a:solidFill>
                <a:latin typeface="幼圆" panose="02010509060101010101" pitchFamily="49" charset="-122"/>
                <a:ea typeface="幼圆" panose="02010509060101010101" pitchFamily="49" charset="-122"/>
              </a:rPr>
              <a:t>B</a:t>
            </a:r>
            <a:r>
              <a:rPr lang="zh-CN" altLang="en-US" sz="2000" b="1" dirty="0">
                <a:solidFill>
                  <a:schemeClr val="tx1"/>
                </a:solidFill>
                <a:latin typeface="幼圆" panose="02010509060101010101" pitchFamily="49" charset="-122"/>
                <a:ea typeface="幼圆" panose="02010509060101010101" pitchFamily="49" charset="-122"/>
              </a:rPr>
              <a:t>方案</a:t>
            </a:r>
            <a:endParaRPr lang="zh-CN" altLang="en-US" sz="2000" b="1" dirty="0">
              <a:solidFill>
                <a:schemeClr val="tx1"/>
              </a:solidFill>
              <a:latin typeface="幼圆" panose="02010509060101010101" pitchFamily="49" charset="-122"/>
              <a:ea typeface="幼圆" panose="02010509060101010101" pitchFamily="49" charset="-122"/>
            </a:endParaRPr>
          </a:p>
        </p:txBody>
      </p:sp>
      <p:sp>
        <p:nvSpPr>
          <p:cNvPr id="229382" name="Text Box 6"/>
          <p:cNvSpPr txBox="1">
            <a:spLocks noChangeArrowheads="1"/>
          </p:cNvSpPr>
          <p:nvPr/>
        </p:nvSpPr>
        <p:spPr bwMode="auto">
          <a:xfrm>
            <a:off x="536014" y="3760639"/>
            <a:ext cx="1150938"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b="1" dirty="0">
                <a:solidFill>
                  <a:schemeClr val="tx1"/>
                </a:solidFill>
                <a:latin typeface="幼圆" panose="02010509060101010101" pitchFamily="49" charset="-122"/>
                <a:ea typeface="幼圆" panose="02010509060101010101" pitchFamily="49" charset="-122"/>
              </a:rPr>
              <a:t>C</a:t>
            </a:r>
            <a:r>
              <a:rPr lang="zh-CN" altLang="en-US" sz="2000" b="1" dirty="0">
                <a:solidFill>
                  <a:schemeClr val="tx1"/>
                </a:solidFill>
                <a:latin typeface="幼圆" panose="02010509060101010101" pitchFamily="49" charset="-122"/>
                <a:ea typeface="幼圆" panose="02010509060101010101" pitchFamily="49" charset="-122"/>
              </a:rPr>
              <a:t>方案</a:t>
            </a:r>
            <a:endParaRPr lang="zh-CN" altLang="en-US" sz="2000" b="1" dirty="0">
              <a:solidFill>
                <a:schemeClr val="tx1"/>
              </a:solidFill>
              <a:latin typeface="幼圆" panose="02010509060101010101" pitchFamily="49" charset="-122"/>
              <a:ea typeface="幼圆" panose="02010509060101010101" pitchFamily="49" charset="-122"/>
            </a:endParaRPr>
          </a:p>
        </p:txBody>
      </p:sp>
      <p:sp>
        <p:nvSpPr>
          <p:cNvPr id="229386" name="Text Box 10"/>
          <p:cNvSpPr txBox="1">
            <a:spLocks noChangeArrowheads="1"/>
          </p:cNvSpPr>
          <p:nvPr/>
        </p:nvSpPr>
        <p:spPr bwMode="auto">
          <a:xfrm>
            <a:off x="414338" y="4706938"/>
            <a:ext cx="8250237" cy="427037"/>
          </a:xfrm>
          <a:prstGeom prst="rect">
            <a:avLst/>
          </a:prstGeom>
          <a:solidFill>
            <a:srgbClr val="FFCC66"/>
          </a:solidFill>
          <a:ln>
            <a:noFill/>
          </a:ln>
          <a:effectLst>
            <a:prstShdw prst="shdw13" dist="53882" dir="13500000">
              <a:srgbClr val="808080">
                <a:alpha val="50000"/>
              </a:srgbClr>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110000"/>
              </a:lnSpc>
              <a:spcBef>
                <a:spcPct val="50000"/>
              </a:spcBef>
              <a:buClrTx/>
              <a:buSzTx/>
              <a:buFontTx/>
              <a:buNone/>
            </a:pPr>
            <a:r>
              <a:rPr lang="zh-CN" altLang="en-US" sz="2000" b="1">
                <a:solidFill>
                  <a:schemeClr val="tx1"/>
                </a:solidFill>
                <a:latin typeface="幼圆" panose="02010509060101010101" pitchFamily="49" charset="-122"/>
                <a:ea typeface="幼圆" panose="02010509060101010101" pitchFamily="49" charset="-122"/>
              </a:rPr>
              <a:t>由于</a:t>
            </a:r>
            <a:r>
              <a:rPr lang="en-US" altLang="zh-CN" sz="2000" b="1">
                <a:solidFill>
                  <a:schemeClr val="tx1"/>
                </a:solidFill>
                <a:latin typeface="幼圆" panose="02010509060101010101" pitchFamily="49" charset="-122"/>
                <a:ea typeface="幼圆" panose="02010509060101010101" pitchFamily="49" charset="-122"/>
              </a:rPr>
              <a:t>NAV</a:t>
            </a:r>
            <a:r>
              <a:rPr lang="en-US" altLang="zh-CN" sz="2000" b="1" baseline="-20000">
                <a:solidFill>
                  <a:schemeClr val="tx1"/>
                </a:solidFill>
                <a:latin typeface="幼圆" panose="02010509060101010101" pitchFamily="49" charset="-122"/>
                <a:ea typeface="幼圆" panose="02010509060101010101" pitchFamily="49" charset="-122"/>
              </a:rPr>
              <a:t>C</a:t>
            </a:r>
            <a:r>
              <a:rPr lang="en-US" altLang="zh-CN" sz="2000" b="1">
                <a:solidFill>
                  <a:schemeClr val="tx1"/>
                </a:solidFill>
                <a:latin typeface="幼圆" panose="02010509060101010101" pitchFamily="49" charset="-122"/>
                <a:ea typeface="幼圆" panose="02010509060101010101" pitchFamily="49" charset="-122"/>
              </a:rPr>
              <a:t>&gt;NAV</a:t>
            </a:r>
            <a:r>
              <a:rPr lang="en-US" altLang="zh-CN" sz="2000" b="1" baseline="-20000">
                <a:solidFill>
                  <a:schemeClr val="tx1"/>
                </a:solidFill>
                <a:latin typeface="幼圆" panose="02010509060101010101" pitchFamily="49" charset="-122"/>
                <a:ea typeface="幼圆" panose="02010509060101010101" pitchFamily="49" charset="-122"/>
              </a:rPr>
              <a:t>B</a:t>
            </a:r>
            <a:r>
              <a:rPr lang="en-US" altLang="zh-CN" sz="2000" b="1">
                <a:solidFill>
                  <a:schemeClr val="tx1"/>
                </a:solidFill>
                <a:latin typeface="幼圆" panose="02010509060101010101" pitchFamily="49" charset="-122"/>
                <a:ea typeface="幼圆" panose="02010509060101010101" pitchFamily="49" charset="-122"/>
              </a:rPr>
              <a:t>&gt;NAV</a:t>
            </a:r>
            <a:r>
              <a:rPr lang="en-US" altLang="zh-CN" sz="2000" b="1" baseline="-20000">
                <a:solidFill>
                  <a:schemeClr val="tx1"/>
                </a:solidFill>
                <a:latin typeface="幼圆" panose="02010509060101010101" pitchFamily="49" charset="-122"/>
                <a:ea typeface="幼圆" panose="02010509060101010101" pitchFamily="49" charset="-122"/>
              </a:rPr>
              <a:t>A</a:t>
            </a:r>
            <a:r>
              <a:rPr lang="zh-CN" altLang="en-US" sz="2000" b="1">
                <a:solidFill>
                  <a:schemeClr val="tx1"/>
                </a:solidFill>
                <a:latin typeface="幼圆" panose="02010509060101010101" pitchFamily="49" charset="-122"/>
                <a:ea typeface="幼圆" panose="02010509060101010101" pitchFamily="49" charset="-122"/>
              </a:rPr>
              <a:t>，故方案</a:t>
            </a:r>
            <a:r>
              <a:rPr lang="en-US" altLang="zh-CN" sz="2000" b="1">
                <a:solidFill>
                  <a:schemeClr val="tx1"/>
                </a:solidFill>
                <a:latin typeface="幼圆" panose="02010509060101010101" pitchFamily="49" charset="-122"/>
                <a:ea typeface="幼圆" panose="02010509060101010101" pitchFamily="49" charset="-122"/>
              </a:rPr>
              <a:t>C</a:t>
            </a:r>
            <a:r>
              <a:rPr lang="zh-CN" altLang="en-US" sz="2000" b="1">
                <a:solidFill>
                  <a:schemeClr val="tx1"/>
                </a:solidFill>
                <a:latin typeface="幼圆" panose="02010509060101010101" pitchFamily="49" charset="-122"/>
                <a:ea typeface="幼圆" panose="02010509060101010101" pitchFamily="49" charset="-122"/>
              </a:rPr>
              <a:t>最优。</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229387" name="Text Box 11"/>
          <p:cNvSpPr txBox="1">
            <a:spLocks noChangeArrowheads="1"/>
          </p:cNvSpPr>
          <p:nvPr/>
        </p:nvSpPr>
        <p:spPr bwMode="auto">
          <a:xfrm>
            <a:off x="219075" y="5453063"/>
            <a:ext cx="878205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b="1" dirty="0">
                <a:solidFill>
                  <a:schemeClr val="tx1"/>
                </a:solidFill>
                <a:latin typeface="幼圆" panose="02010509060101010101" pitchFamily="49" charset="-122"/>
                <a:ea typeface="幼圆" panose="02010509060101010101" pitchFamily="49" charset="-122"/>
              </a:rPr>
              <a:t>对于仅有或仅需计算费用现金流量的寿命不等互斥方案，可以用费用现值法或费用年值法进行比选。</a:t>
            </a:r>
            <a:r>
              <a:rPr lang="en-US" altLang="zh-CN" sz="2000" b="1" dirty="0">
                <a:solidFill>
                  <a:schemeClr val="tx1"/>
                </a:solidFill>
                <a:latin typeface="幼圆" panose="02010509060101010101" pitchFamily="49" charset="-122"/>
                <a:ea typeface="幼圆" panose="02010509060101010101" pitchFamily="49" charset="-122"/>
              </a:rPr>
              <a:t>MIN</a:t>
            </a:r>
            <a:r>
              <a:rPr lang="zh-CN" altLang="en-US" sz="2000" b="1" dirty="0">
                <a:solidFill>
                  <a:schemeClr val="tx1"/>
                </a:solidFill>
                <a:latin typeface="幼圆" panose="02010509060101010101" pitchFamily="49" charset="-122"/>
                <a:ea typeface="幼圆" panose="02010509060101010101" pitchFamily="49" charset="-122"/>
              </a:rPr>
              <a:t>（</a:t>
            </a:r>
            <a:r>
              <a:rPr lang="en-US" altLang="zh-CN" sz="2000" b="1" dirty="0" err="1">
                <a:solidFill>
                  <a:schemeClr val="tx1"/>
                </a:solidFill>
                <a:latin typeface="幼圆" panose="02010509060101010101" pitchFamily="49" charset="-122"/>
                <a:ea typeface="幼圆" panose="02010509060101010101" pitchFamily="49" charset="-122"/>
              </a:rPr>
              <a:t>PC</a:t>
            </a:r>
            <a:r>
              <a:rPr lang="en-US" altLang="zh-CN" sz="2000" b="1" baseline="-18000" dirty="0" err="1">
                <a:solidFill>
                  <a:schemeClr val="tx1"/>
                </a:solidFill>
                <a:latin typeface="幼圆" panose="02010509060101010101" pitchFamily="49" charset="-122"/>
                <a:ea typeface="幼圆" panose="02010509060101010101" pitchFamily="49" charset="-122"/>
              </a:rPr>
              <a:t>i</a:t>
            </a:r>
            <a:r>
              <a:rPr lang="zh-CN" altLang="en-US" sz="2000" b="1" dirty="0">
                <a:solidFill>
                  <a:schemeClr val="tx1"/>
                </a:solidFill>
                <a:latin typeface="幼圆" panose="02010509060101010101" pitchFamily="49" charset="-122"/>
                <a:ea typeface="幼圆" panose="02010509060101010101" pitchFamily="49" charset="-122"/>
              </a:rPr>
              <a:t>）所对应的方案为最优方案。</a:t>
            </a:r>
            <a:endParaRPr lang="zh-CN" altLang="en-US" sz="2000" b="1" dirty="0">
              <a:solidFill>
                <a:schemeClr val="tx1"/>
              </a:solidFill>
              <a:latin typeface="幼圆" panose="02010509060101010101" pitchFamily="49" charset="-122"/>
              <a:ea typeface="幼圆" panose="02010509060101010101" pitchFamily="49" charset="-122"/>
            </a:endParaRPr>
          </a:p>
        </p:txBody>
      </p:sp>
      <mc:AlternateContent xmlns:mc="http://schemas.openxmlformats.org/markup-compatibility/2006">
        <mc:Choice xmlns:a14="http://schemas.microsoft.com/office/drawing/2010/main" Requires="a14">
          <p:sp>
            <p:nvSpPr>
              <p:cNvPr id="3" name="文本框 2"/>
              <p:cNvSpPr txBox="1"/>
              <p:nvPr/>
            </p:nvSpPr>
            <p:spPr>
              <a:xfrm>
                <a:off x="555625" y="2283370"/>
                <a:ext cx="7387775" cy="369332"/>
              </a:xfrm>
              <a:prstGeom prst="rect">
                <a:avLst/>
              </a:prstGeom>
              <a:noFill/>
            </p:spPr>
            <p:txBody>
              <a:bodyPr wrap="square">
                <a:spAutoFit/>
              </a:bodyPr>
              <a:lstStyle/>
              <a:p>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𝑁𝐴𝑉</m:t>
                        </m:r>
                      </m:e>
                      <m:sub>
                        <m:r>
                          <a:rPr kumimoji="1" lang="en-US" altLang="zh-CN" b="0" i="1" smtClean="0">
                            <a:latin typeface="Cambria Math" panose="02040503050406030204" pitchFamily="18" charset="0"/>
                          </a:rPr>
                          <m:t>𝐴</m:t>
                        </m:r>
                      </m:sub>
                    </m:sSub>
                    <m:r>
                      <a:rPr kumimoji="1" lang="en-US" altLang="zh-CN" dirty="0">
                        <a:latin typeface="Cambria Math" panose="02040503050406030204" pitchFamily="18" charset="0"/>
                        <a:ea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6000</m:t>
                    </m:r>
                    <m:d>
                      <m:dPr>
                        <m:ctrlPr>
                          <a:rPr kumimoji="1" lang="en-US" altLang="zh-CN" i="1" smtClean="0">
                            <a:latin typeface="Cambria Math" panose="02040503050406030204" pitchFamily="18" charset="0"/>
                          </a:rPr>
                        </m:ctrlPr>
                      </m:dPr>
                      <m:e>
                        <m:f>
                          <m:fPr>
                            <m:type m:val="lin"/>
                            <m:ctrlPr>
                              <a:rPr kumimoji="1" lang="en-US" altLang="zh-CN" i="1" smtClean="0">
                                <a:latin typeface="Cambria Math" panose="02040503050406030204" pitchFamily="18" charset="0"/>
                              </a:rPr>
                            </m:ctrlPr>
                          </m:fPr>
                          <m:num>
                            <m:r>
                              <a:rPr kumimoji="1" lang="en-US" altLang="zh-CN" b="0" i="1" smtClean="0">
                                <a:latin typeface="Cambria Math" panose="02040503050406030204" pitchFamily="18" charset="0"/>
                              </a:rPr>
                              <m:t>𝐴</m:t>
                            </m:r>
                          </m:num>
                          <m:den>
                            <m:r>
                              <a:rPr kumimoji="1" lang="en-US" altLang="zh-CN" b="0" i="1" smtClean="0">
                                <a:latin typeface="Cambria Math" panose="02040503050406030204" pitchFamily="18" charset="0"/>
                              </a:rPr>
                              <m:t>𝑃</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15</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3</m:t>
                            </m:r>
                          </m:den>
                        </m:f>
                      </m:e>
                    </m:d>
                    <m:r>
                      <a:rPr lang="en-US" altLang="zh-CN" dirty="0">
                        <a:latin typeface="Cambria Math" panose="02040503050406030204" pitchFamily="18" charset="0"/>
                        <a:ea typeface="Cambria Math" panose="02040503050406030204" pitchFamily="18" charset="0"/>
                      </a:rPr>
                      <m:t>+</m:t>
                    </m:r>
                    <m:d>
                      <m:dPr>
                        <m:ctrlPr>
                          <a:rPr lang="en-US" altLang="zh-CN" i="1" dirty="0" smtClean="0">
                            <a:latin typeface="Cambria Math" panose="02040503050406030204" pitchFamily="18" charset="0"/>
                            <a:ea typeface="Cambria Math" panose="02040503050406030204" pitchFamily="18" charset="0"/>
                          </a:rPr>
                        </m:ctrlPr>
                      </m:dPr>
                      <m:e>
                        <m:r>
                          <a:rPr lang="en-US" altLang="zh-CN" b="0" i="1" dirty="0" smtClean="0">
                            <a:latin typeface="Cambria Math" panose="02040503050406030204" pitchFamily="18" charset="0"/>
                            <a:ea typeface="Cambria Math" panose="02040503050406030204" pitchFamily="18" charset="0"/>
                          </a:rPr>
                          <m:t>3000</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1000</m:t>
                        </m:r>
                      </m:e>
                    </m:d>
                  </m:oMath>
                </a14:m>
                <a:r>
                  <a:rPr lang="en-US" altLang="zh-CN" dirty="0"/>
                  <a:t>=</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628</m:t>
                    </m:r>
                  </m:oMath>
                </a14:m>
                <a:endParaRPr lang="zh-CN" altLang="en-US" dirty="0"/>
              </a:p>
            </p:txBody>
          </p:sp>
        </mc:Choice>
        <mc:Fallback>
          <p:sp>
            <p:nvSpPr>
              <p:cNvPr id="3" name="文本框 2"/>
              <p:cNvSpPr txBox="1">
                <a:spLocks noRot="1" noChangeAspect="1" noMove="1" noResize="1" noEditPoints="1" noAdjustHandles="1" noChangeArrowheads="1" noChangeShapeType="1" noTextEdit="1"/>
              </p:cNvSpPr>
              <p:nvPr/>
            </p:nvSpPr>
            <p:spPr>
              <a:xfrm>
                <a:off x="555625" y="2283370"/>
                <a:ext cx="7387775" cy="369332"/>
              </a:xfrm>
              <a:prstGeom prst="rect">
                <a:avLst/>
              </a:prstGeom>
              <a:blipFill rotWithShape="1">
                <a:blip r:embed="rId1"/>
                <a:stretch>
                  <a:fillRect t="-148" r="3" b="8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555625" y="3169084"/>
                <a:ext cx="9025036" cy="369332"/>
              </a:xfrm>
              <a:prstGeom prst="rect">
                <a:avLst/>
              </a:prstGeom>
              <a:noFill/>
            </p:spPr>
            <p:txBody>
              <a:bodyPr wrap="square">
                <a:spAutoFit/>
              </a:bodyPr>
              <a:lstStyle/>
              <a:p>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𝑁𝐴𝑉</m:t>
                        </m:r>
                      </m:e>
                      <m:sub>
                        <m:r>
                          <a:rPr kumimoji="1" lang="en-US" altLang="zh-CN" b="0" i="1" smtClean="0">
                            <a:latin typeface="Cambria Math" panose="02040503050406030204" pitchFamily="18" charset="0"/>
                          </a:rPr>
                          <m:t>𝐵</m:t>
                        </m:r>
                      </m:sub>
                    </m:sSub>
                    <m:r>
                      <a:rPr kumimoji="1" lang="en-US" altLang="zh-CN" dirty="0">
                        <a:latin typeface="Cambria Math" panose="02040503050406030204" pitchFamily="18" charset="0"/>
                        <a:ea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7000</m:t>
                    </m:r>
                    <m:d>
                      <m:dPr>
                        <m:ctrlPr>
                          <a:rPr kumimoji="1" lang="en-US" altLang="zh-CN" i="1" smtClean="0">
                            <a:latin typeface="Cambria Math" panose="02040503050406030204" pitchFamily="18" charset="0"/>
                          </a:rPr>
                        </m:ctrlPr>
                      </m:dPr>
                      <m:e>
                        <m:f>
                          <m:fPr>
                            <m:type m:val="lin"/>
                            <m:ctrlPr>
                              <a:rPr kumimoji="1" lang="en-US" altLang="zh-CN" i="1" smtClean="0">
                                <a:latin typeface="Cambria Math" panose="02040503050406030204" pitchFamily="18" charset="0"/>
                              </a:rPr>
                            </m:ctrlPr>
                          </m:fPr>
                          <m:num>
                            <m:r>
                              <a:rPr kumimoji="1" lang="en-US" altLang="zh-CN" b="0" i="1" smtClean="0">
                                <a:latin typeface="Cambria Math" panose="02040503050406030204" pitchFamily="18" charset="0"/>
                              </a:rPr>
                              <m:t>𝐴</m:t>
                            </m:r>
                          </m:num>
                          <m:den>
                            <m:r>
                              <a:rPr kumimoji="1" lang="en-US" altLang="zh-CN" b="0" i="1" smtClean="0">
                                <a:latin typeface="Cambria Math" panose="02040503050406030204" pitchFamily="18" charset="0"/>
                              </a:rPr>
                              <m:t>𝑃</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15</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4</m:t>
                            </m:r>
                          </m:den>
                        </m:f>
                      </m:e>
                    </m:d>
                    <m:r>
                      <a:rPr lang="en-US" altLang="zh-CN" dirty="0">
                        <a:latin typeface="Cambria Math" panose="02040503050406030204" pitchFamily="18" charset="0"/>
                        <a:ea typeface="Cambria Math" panose="02040503050406030204" pitchFamily="18" charset="0"/>
                      </a:rPr>
                      <m:t>+</m:t>
                    </m:r>
                    <m:d>
                      <m:dPr>
                        <m:ctrlPr>
                          <a:rPr lang="en-US" altLang="zh-CN" i="1" dirty="0" smtClean="0">
                            <a:latin typeface="Cambria Math" panose="02040503050406030204" pitchFamily="18" charset="0"/>
                            <a:ea typeface="Cambria Math" panose="02040503050406030204" pitchFamily="18" charset="0"/>
                          </a:rPr>
                        </m:ctrlPr>
                      </m:dPr>
                      <m:e>
                        <m:r>
                          <a:rPr lang="en-US" altLang="zh-CN" b="0" i="1" dirty="0" smtClean="0">
                            <a:latin typeface="Cambria Math" panose="02040503050406030204" pitchFamily="18" charset="0"/>
                            <a:ea typeface="Cambria Math" panose="02040503050406030204" pitchFamily="18" charset="0"/>
                          </a:rPr>
                          <m:t>4000</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1000</m:t>
                        </m:r>
                      </m:e>
                    </m:d>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200</m:t>
                    </m:r>
                  </m:oMath>
                </a14:m>
                <a:r>
                  <a:rPr kumimoji="1" lang="en-US" altLang="zh-CN" dirty="0"/>
                  <a:t> </a:t>
                </a:r>
                <a14:m>
                  <m:oMath xmlns:m="http://schemas.openxmlformats.org/officeDocument/2006/math">
                    <m:d>
                      <m:dPr>
                        <m:ctrlPr>
                          <a:rPr kumimoji="1" lang="en-US" altLang="zh-CN" i="1">
                            <a:latin typeface="Cambria Math" panose="02040503050406030204" pitchFamily="18" charset="0"/>
                          </a:rPr>
                        </m:ctrlPr>
                      </m:dPr>
                      <m:e>
                        <m:f>
                          <m:fPr>
                            <m:type m:val="lin"/>
                            <m:ctrlPr>
                              <a:rPr kumimoji="1" lang="en-US" altLang="zh-CN" i="1">
                                <a:latin typeface="Cambria Math" panose="02040503050406030204" pitchFamily="18" charset="0"/>
                              </a:rPr>
                            </m:ctrlPr>
                          </m:fPr>
                          <m:num>
                            <m:r>
                              <a:rPr kumimoji="1" lang="en-US" altLang="zh-CN" i="1">
                                <a:latin typeface="Cambria Math" panose="02040503050406030204" pitchFamily="18" charset="0"/>
                              </a:rPr>
                              <m:t>𝐴</m:t>
                            </m:r>
                          </m:num>
                          <m:den>
                            <m:r>
                              <a:rPr kumimoji="1" lang="en-US" altLang="zh-CN" b="0" i="1" smtClean="0">
                                <a:latin typeface="Cambria Math" panose="02040503050406030204" pitchFamily="18" charset="0"/>
                              </a:rPr>
                              <m:t>𝐹</m:t>
                            </m:r>
                            <m:r>
                              <a:rPr kumimoji="1" lang="en-US" altLang="zh-CN" i="1">
                                <a:latin typeface="Cambria Math" panose="02040503050406030204" pitchFamily="18" charset="0"/>
                              </a:rPr>
                              <m:t>, </m:t>
                            </m:r>
                            <m:r>
                              <a:rPr kumimoji="1" lang="en-US" altLang="zh-CN" i="1">
                                <a:latin typeface="Cambria Math" panose="02040503050406030204" pitchFamily="18" charset="0"/>
                              </a:rPr>
                              <m:t>15</m:t>
                            </m:r>
                            <m:r>
                              <a:rPr kumimoji="1" lang="en-US" altLang="zh-CN" i="1">
                                <a:latin typeface="Cambria Math" panose="02040503050406030204" pitchFamily="18" charset="0"/>
                              </a:rPr>
                              <m:t>%,</m:t>
                            </m:r>
                            <m:r>
                              <a:rPr kumimoji="1" lang="en-US" altLang="zh-CN" i="1">
                                <a:latin typeface="Cambria Math" panose="02040503050406030204" pitchFamily="18" charset="0"/>
                              </a:rPr>
                              <m:t>4</m:t>
                            </m:r>
                          </m:den>
                        </m:f>
                      </m:e>
                    </m:d>
                    <m:r>
                      <a:rPr kumimoji="1" lang="en-US" altLang="zh-CN" i="1">
                        <a:latin typeface="Cambria Math" panose="02040503050406030204" pitchFamily="18" charset="0"/>
                      </a:rPr>
                      <m:t> </m:t>
                    </m:r>
                  </m:oMath>
                </a14:m>
                <a:r>
                  <a:rPr lang="en-US" altLang="zh-CN" dirty="0"/>
                  <a:t>=</a:t>
                </a:r>
                <a14:m>
                  <m:oMath xmlns:m="http://schemas.openxmlformats.org/officeDocument/2006/math">
                    <m:r>
                      <a:rPr lang="en-US" altLang="zh-CN" b="0" i="1" dirty="0" smtClean="0">
                        <a:latin typeface="Cambria Math" panose="02040503050406030204" pitchFamily="18" charset="0"/>
                      </a:rPr>
                      <m:t>588</m:t>
                    </m:r>
                  </m:oMath>
                </a14:m>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555625" y="3169084"/>
                <a:ext cx="9025036" cy="369332"/>
              </a:xfrm>
              <a:prstGeom prst="rect">
                <a:avLst/>
              </a:prstGeom>
              <a:blipFill rotWithShape="1">
                <a:blip r:embed="rId2"/>
                <a:stretch>
                  <a:fillRect t="-118" r="5" b="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547730" y="4104760"/>
                <a:ext cx="8333810" cy="369332"/>
              </a:xfrm>
              <a:prstGeom prst="rect">
                <a:avLst/>
              </a:prstGeom>
              <a:noFill/>
            </p:spPr>
            <p:txBody>
              <a:bodyPr wrap="square">
                <a:spAutoFit/>
              </a:bodyPr>
              <a:lstStyle/>
              <a:p>
                <a14:m>
                  <m:oMath xmlns:m="http://schemas.openxmlformats.org/officeDocument/2006/math">
                    <m:sSub>
                      <m:sSubPr>
                        <m:ctrlPr>
                          <a:rPr kumimoji="1" lang="en-US" altLang="zh-CN" i="1" smtClean="0">
                            <a:latin typeface="Cambria Math" panose="02040503050406030204" pitchFamily="18" charset="0"/>
                          </a:rPr>
                        </m:ctrlPr>
                      </m:sSubPr>
                      <m:e>
                        <m:r>
                          <a:rPr kumimoji="1" lang="en-US" altLang="zh-CN" b="0" i="1" smtClean="0">
                            <a:latin typeface="Cambria Math" panose="02040503050406030204" pitchFamily="18" charset="0"/>
                          </a:rPr>
                          <m:t>𝑁𝐴𝑉</m:t>
                        </m:r>
                      </m:e>
                      <m:sub>
                        <m:r>
                          <a:rPr kumimoji="1" lang="en-US" altLang="zh-CN" b="0" i="1" smtClean="0">
                            <a:latin typeface="Cambria Math" panose="02040503050406030204" pitchFamily="18" charset="0"/>
                          </a:rPr>
                          <m:t>𝐶</m:t>
                        </m:r>
                      </m:sub>
                    </m:sSub>
                    <m:r>
                      <a:rPr kumimoji="1" lang="en-US" altLang="zh-CN" dirty="0">
                        <a:latin typeface="Cambria Math" panose="02040503050406030204" pitchFamily="18" charset="0"/>
                        <a:ea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m:t>
                    </m:r>
                    <m:r>
                      <a:rPr kumimoji="1" lang="en-US" altLang="zh-CN" b="0" i="1" dirty="0" smtClean="0">
                        <a:latin typeface="Cambria Math" panose="02040503050406030204" pitchFamily="18" charset="0"/>
                        <a:ea typeface="Cambria Math" panose="02040503050406030204" pitchFamily="18" charset="0"/>
                      </a:rPr>
                      <m:t>9000</m:t>
                    </m:r>
                    <m:d>
                      <m:dPr>
                        <m:ctrlPr>
                          <a:rPr kumimoji="1" lang="en-US" altLang="zh-CN" i="1" smtClean="0">
                            <a:latin typeface="Cambria Math" panose="02040503050406030204" pitchFamily="18" charset="0"/>
                          </a:rPr>
                        </m:ctrlPr>
                      </m:dPr>
                      <m:e>
                        <m:f>
                          <m:fPr>
                            <m:type m:val="lin"/>
                            <m:ctrlPr>
                              <a:rPr kumimoji="1" lang="en-US" altLang="zh-CN" i="1" smtClean="0">
                                <a:latin typeface="Cambria Math" panose="02040503050406030204" pitchFamily="18" charset="0"/>
                              </a:rPr>
                            </m:ctrlPr>
                          </m:fPr>
                          <m:num>
                            <m:r>
                              <a:rPr kumimoji="1" lang="en-US" altLang="zh-CN" b="0" i="1" smtClean="0">
                                <a:latin typeface="Cambria Math" panose="02040503050406030204" pitchFamily="18" charset="0"/>
                              </a:rPr>
                              <m:t>𝐴</m:t>
                            </m:r>
                          </m:num>
                          <m:den>
                            <m:r>
                              <a:rPr kumimoji="1" lang="en-US" altLang="zh-CN" b="0" i="1" smtClean="0">
                                <a:latin typeface="Cambria Math" panose="02040503050406030204" pitchFamily="18" charset="0"/>
                              </a:rPr>
                              <m:t>𝑃</m:t>
                            </m:r>
                            <m:r>
                              <a:rPr kumimoji="1" lang="en-US" altLang="zh-CN" b="0" i="1" smtClean="0">
                                <a:latin typeface="Cambria Math" panose="02040503050406030204" pitchFamily="18" charset="0"/>
                              </a:rPr>
                              <m:t>, </m:t>
                            </m:r>
                            <m:r>
                              <a:rPr kumimoji="1" lang="en-US" altLang="zh-CN" b="0" i="1" smtClean="0">
                                <a:latin typeface="Cambria Math" panose="02040503050406030204" pitchFamily="18" charset="0"/>
                              </a:rPr>
                              <m:t>15</m:t>
                            </m:r>
                            <m:r>
                              <a:rPr kumimoji="1" lang="en-US" altLang="zh-CN" b="0" i="1" smtClean="0">
                                <a:latin typeface="Cambria Math" panose="02040503050406030204" pitchFamily="18" charset="0"/>
                              </a:rPr>
                              <m:t>%,</m:t>
                            </m:r>
                            <m:r>
                              <a:rPr kumimoji="1" lang="en-US" altLang="zh-CN" b="0" i="1" smtClean="0">
                                <a:latin typeface="Cambria Math" panose="02040503050406030204" pitchFamily="18" charset="0"/>
                              </a:rPr>
                              <m:t>6</m:t>
                            </m:r>
                          </m:den>
                        </m:f>
                      </m:e>
                    </m:d>
                    <m:r>
                      <a:rPr lang="en-US" altLang="zh-CN" dirty="0">
                        <a:latin typeface="Cambria Math" panose="02040503050406030204" pitchFamily="18" charset="0"/>
                        <a:ea typeface="Cambria Math" panose="02040503050406030204" pitchFamily="18" charset="0"/>
                      </a:rPr>
                      <m:t>+</m:t>
                    </m:r>
                    <m:d>
                      <m:dPr>
                        <m:ctrlPr>
                          <a:rPr lang="en-US" altLang="zh-CN" i="1" dirty="0" smtClean="0">
                            <a:latin typeface="Cambria Math" panose="02040503050406030204" pitchFamily="18" charset="0"/>
                            <a:ea typeface="Cambria Math" panose="02040503050406030204" pitchFamily="18" charset="0"/>
                          </a:rPr>
                        </m:ctrlPr>
                      </m:dPr>
                      <m:e>
                        <m:r>
                          <a:rPr lang="en-US" altLang="zh-CN" b="0" i="1" dirty="0" smtClean="0">
                            <a:latin typeface="Cambria Math" panose="02040503050406030204" pitchFamily="18" charset="0"/>
                            <a:ea typeface="Cambria Math" panose="02040503050406030204" pitchFamily="18" charset="0"/>
                          </a:rPr>
                          <m:t>4500</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1500</m:t>
                        </m:r>
                      </m:e>
                    </m:d>
                    <m:r>
                      <a:rPr lang="en-US" altLang="zh-CN"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300</m:t>
                    </m:r>
                  </m:oMath>
                </a14:m>
                <a:r>
                  <a:rPr kumimoji="1" lang="en-US" altLang="zh-CN" dirty="0"/>
                  <a:t> </a:t>
                </a:r>
                <a14:m>
                  <m:oMath xmlns:m="http://schemas.openxmlformats.org/officeDocument/2006/math">
                    <m:d>
                      <m:dPr>
                        <m:ctrlPr>
                          <a:rPr kumimoji="1" lang="en-US" altLang="zh-CN" i="1">
                            <a:latin typeface="Cambria Math" panose="02040503050406030204" pitchFamily="18" charset="0"/>
                          </a:rPr>
                        </m:ctrlPr>
                      </m:dPr>
                      <m:e>
                        <m:f>
                          <m:fPr>
                            <m:type m:val="lin"/>
                            <m:ctrlPr>
                              <a:rPr kumimoji="1" lang="en-US" altLang="zh-CN" i="1" smtClean="0">
                                <a:latin typeface="Cambria Math" panose="02040503050406030204" pitchFamily="18" charset="0"/>
                              </a:rPr>
                            </m:ctrlPr>
                          </m:fPr>
                          <m:num>
                            <m:r>
                              <a:rPr kumimoji="1" lang="en-US" altLang="zh-CN" i="1">
                                <a:latin typeface="Cambria Math" panose="02040503050406030204" pitchFamily="18" charset="0"/>
                              </a:rPr>
                              <m:t>𝐴</m:t>
                            </m:r>
                          </m:num>
                          <m:den>
                            <m:r>
                              <a:rPr kumimoji="1" lang="en-US" altLang="zh-CN" b="0" i="1" smtClean="0">
                                <a:latin typeface="Cambria Math" panose="02040503050406030204" pitchFamily="18" charset="0"/>
                              </a:rPr>
                              <m:t>𝐹</m:t>
                            </m:r>
                            <m:r>
                              <a:rPr kumimoji="1" lang="en-US" altLang="zh-CN" i="1">
                                <a:latin typeface="Cambria Math" panose="02040503050406030204" pitchFamily="18" charset="0"/>
                              </a:rPr>
                              <m:t>, </m:t>
                            </m:r>
                            <m:r>
                              <a:rPr kumimoji="1" lang="en-US" altLang="zh-CN" i="1">
                                <a:latin typeface="Cambria Math" panose="02040503050406030204" pitchFamily="18" charset="0"/>
                              </a:rPr>
                              <m:t>15</m:t>
                            </m:r>
                            <m:r>
                              <a:rPr kumimoji="1" lang="en-US" altLang="zh-CN" i="1">
                                <a:latin typeface="Cambria Math" panose="02040503050406030204" pitchFamily="18" charset="0"/>
                              </a:rPr>
                              <m:t>%,</m:t>
                            </m:r>
                            <m:r>
                              <a:rPr kumimoji="1" lang="en-US" altLang="zh-CN" b="0" i="1" smtClean="0">
                                <a:latin typeface="Cambria Math" panose="02040503050406030204" pitchFamily="18" charset="0"/>
                              </a:rPr>
                              <m:t>6</m:t>
                            </m:r>
                          </m:den>
                        </m:f>
                      </m:e>
                    </m:d>
                    <m:r>
                      <a:rPr kumimoji="1" lang="en-US" altLang="zh-CN" i="1">
                        <a:latin typeface="Cambria Math" panose="02040503050406030204" pitchFamily="18" charset="0"/>
                      </a:rPr>
                      <m:t> </m:t>
                    </m:r>
                  </m:oMath>
                </a14:m>
                <a:r>
                  <a:rPr lang="en-US" altLang="zh-CN" dirty="0"/>
                  <a:t>=</a:t>
                </a:r>
                <a14:m>
                  <m:oMath xmlns:m="http://schemas.openxmlformats.org/officeDocument/2006/math">
                    <m:r>
                      <a:rPr lang="en-US" altLang="zh-CN" b="0" i="1" dirty="0" smtClean="0">
                        <a:latin typeface="Cambria Math" panose="02040503050406030204" pitchFamily="18" charset="0"/>
                      </a:rPr>
                      <m:t>656</m:t>
                    </m:r>
                  </m:oMath>
                </a14:m>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547730" y="4104760"/>
                <a:ext cx="8333810" cy="369332"/>
              </a:xfrm>
              <a:prstGeom prst="rect">
                <a:avLst/>
              </a:prstGeom>
              <a:blipFill rotWithShape="1">
                <a:blip r:embed="rId3"/>
                <a:stretch>
                  <a:fillRect l="-4" t="-32" r="5" b="140"/>
                </a:stretch>
              </a:blipFill>
            </p:spPr>
            <p:txBody>
              <a:bodyPr/>
              <a:lstStyle/>
              <a:p>
                <a:r>
                  <a:rPr lang="zh-CN" altLang="en-US">
                    <a:noFill/>
                  </a:rPr>
                  <a:t> </a:t>
                </a:r>
              </a:p>
            </p:txBody>
          </p:sp>
        </mc:Fallback>
      </mc:AlternateContent>
      <p:sp>
        <p:nvSpPr>
          <p:cNvPr id="6" name="文本框 5"/>
          <p:cNvSpPr txBox="1"/>
          <p:nvPr/>
        </p:nvSpPr>
        <p:spPr>
          <a:xfrm>
            <a:off x="568791" y="1286578"/>
            <a:ext cx="6705745" cy="369332"/>
          </a:xfrm>
          <a:prstGeom prst="rect">
            <a:avLst/>
          </a:prstGeom>
          <a:noFill/>
        </p:spPr>
        <p:txBody>
          <a:bodyPr wrap="square" rtlCol="0">
            <a:spAutoFit/>
          </a:bodyPr>
          <a:lstStyle/>
          <a:p>
            <a:r>
              <a:rPr kumimoji="1" lang="zh-CN" altLang="en-US" b="1" dirty="0">
                <a:solidFill>
                  <a:srgbClr val="FF0000"/>
                </a:solidFill>
              </a:rPr>
              <a:t>由于项目持续时间不同，因此可以比较三种方案的净年值</a:t>
            </a:r>
            <a:endParaRPr kumimoji="1" lang="zh-CN" altLang="en-US" b="1" dirty="0">
              <a:solidFill>
                <a:srgbClr val="FF0000"/>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29380"/>
                                        </p:tgtEl>
                                        <p:attrNameLst>
                                          <p:attrName>style.visibility</p:attrName>
                                        </p:attrNameLst>
                                      </p:cBhvr>
                                      <p:to>
                                        <p:strVal val="visible"/>
                                      </p:to>
                                    </p:set>
                                    <p:anim calcmode="lin" valueType="num">
                                      <p:cBhvr>
                                        <p:cTn id="7" dur="500" fill="hold"/>
                                        <p:tgtEl>
                                          <p:spTgt spid="229380"/>
                                        </p:tgtEl>
                                        <p:attrNameLst>
                                          <p:attrName>ppt_w</p:attrName>
                                        </p:attrNameLst>
                                      </p:cBhvr>
                                      <p:tavLst>
                                        <p:tav tm="0">
                                          <p:val>
                                            <p:fltVal val="0"/>
                                          </p:val>
                                        </p:tav>
                                        <p:tav tm="100000">
                                          <p:val>
                                            <p:strVal val="#ppt_w"/>
                                          </p:val>
                                        </p:tav>
                                      </p:tavLst>
                                    </p:anim>
                                    <p:anim calcmode="lin" valueType="num">
                                      <p:cBhvr>
                                        <p:cTn id="8" dur="500" fill="hold"/>
                                        <p:tgtEl>
                                          <p:spTgt spid="229380"/>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29381"/>
                                        </p:tgtEl>
                                        <p:attrNameLst>
                                          <p:attrName>style.visibility</p:attrName>
                                        </p:attrNameLst>
                                      </p:cBhvr>
                                      <p:to>
                                        <p:strVal val="visible"/>
                                      </p:to>
                                    </p:set>
                                    <p:anim calcmode="lin" valueType="num">
                                      <p:cBhvr>
                                        <p:cTn id="13" dur="500" fill="hold"/>
                                        <p:tgtEl>
                                          <p:spTgt spid="229381"/>
                                        </p:tgtEl>
                                        <p:attrNameLst>
                                          <p:attrName>ppt_w</p:attrName>
                                        </p:attrNameLst>
                                      </p:cBhvr>
                                      <p:tavLst>
                                        <p:tav tm="0">
                                          <p:val>
                                            <p:fltVal val="0"/>
                                          </p:val>
                                        </p:tav>
                                        <p:tav tm="100000">
                                          <p:val>
                                            <p:strVal val="#ppt_w"/>
                                          </p:val>
                                        </p:tav>
                                      </p:tavLst>
                                    </p:anim>
                                    <p:anim calcmode="lin" valueType="num">
                                      <p:cBhvr>
                                        <p:cTn id="14" dur="500" fill="hold"/>
                                        <p:tgtEl>
                                          <p:spTgt spid="229381"/>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29382"/>
                                        </p:tgtEl>
                                        <p:attrNameLst>
                                          <p:attrName>style.visibility</p:attrName>
                                        </p:attrNameLst>
                                      </p:cBhvr>
                                      <p:to>
                                        <p:strVal val="visible"/>
                                      </p:to>
                                    </p:set>
                                    <p:anim calcmode="lin" valueType="num">
                                      <p:cBhvr>
                                        <p:cTn id="19" dur="500" fill="hold"/>
                                        <p:tgtEl>
                                          <p:spTgt spid="229382"/>
                                        </p:tgtEl>
                                        <p:attrNameLst>
                                          <p:attrName>ppt_w</p:attrName>
                                        </p:attrNameLst>
                                      </p:cBhvr>
                                      <p:tavLst>
                                        <p:tav tm="0">
                                          <p:val>
                                            <p:fltVal val="0"/>
                                          </p:val>
                                        </p:tav>
                                        <p:tav tm="100000">
                                          <p:val>
                                            <p:strVal val="#ppt_w"/>
                                          </p:val>
                                        </p:tav>
                                      </p:tavLst>
                                    </p:anim>
                                    <p:anim calcmode="lin" valueType="num">
                                      <p:cBhvr>
                                        <p:cTn id="20" dur="500" fill="hold"/>
                                        <p:tgtEl>
                                          <p:spTgt spid="229382"/>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29386"/>
                                        </p:tgtEl>
                                        <p:attrNameLst>
                                          <p:attrName>style.visibility</p:attrName>
                                        </p:attrNameLst>
                                      </p:cBhvr>
                                      <p:to>
                                        <p:strVal val="visible"/>
                                      </p:to>
                                    </p:set>
                                    <p:animEffect transition="in" filter="dissolve">
                                      <p:cBhvr>
                                        <p:cTn id="25" dur="500"/>
                                        <p:tgtEl>
                                          <p:spTgt spid="229386"/>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229387"/>
                                        </p:tgtEl>
                                        <p:attrNameLst>
                                          <p:attrName>style.visibility</p:attrName>
                                        </p:attrNameLst>
                                      </p:cBhvr>
                                      <p:to>
                                        <p:strVal val="visible"/>
                                      </p:to>
                                    </p:set>
                                    <p:animEffect transition="in" filter="checkerboard(across)">
                                      <p:cBhvr>
                                        <p:cTn id="30" dur="500"/>
                                        <p:tgtEl>
                                          <p:spTgt spid="229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80" grpId="0"/>
      <p:bldP spid="229381" grpId="0"/>
      <p:bldP spid="229382" grpId="0"/>
      <p:bldP spid="229386" grpId="0" animBg="1"/>
      <p:bldP spid="22938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6E87329-709E-7240-B835-23B99C46ACC9}"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51203" name="Rectangle 2"/>
          <p:cNvSpPr>
            <a:spLocks noGrp="1" noChangeArrowheads="1"/>
          </p:cNvSpPr>
          <p:nvPr>
            <p:ph type="title"/>
          </p:nvPr>
        </p:nvSpPr>
        <p:spPr/>
        <p:txBody>
          <a:bodyPr/>
          <a:lstStyle/>
          <a:p>
            <a:pPr eaLnBrk="1" hangingPunct="1"/>
            <a:r>
              <a:rPr kumimoji="0" lang="zh-CN" altLang="en-US">
                <a:solidFill>
                  <a:srgbClr val="036D7B"/>
                </a:solidFill>
              </a:rPr>
              <a:t>互斥方案经济评价方法</a:t>
            </a:r>
            <a:endParaRPr kumimoji="0" lang="zh-CN" altLang="en-US">
              <a:solidFill>
                <a:srgbClr val="036D7B"/>
              </a:solidFill>
            </a:endParaRPr>
          </a:p>
        </p:txBody>
      </p:sp>
      <p:sp>
        <p:nvSpPr>
          <p:cNvPr id="51204" name="Rectangle 3"/>
          <p:cNvSpPr>
            <a:spLocks noChangeArrowheads="1"/>
          </p:cNvSpPr>
          <p:nvPr/>
        </p:nvSpPr>
        <p:spPr bwMode="auto">
          <a:xfrm>
            <a:off x="250825" y="1998663"/>
            <a:ext cx="8713788" cy="4535487"/>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41668" name="Text Box 4"/>
          <p:cNvSpPr txBox="1">
            <a:spLocks noChangeArrowheads="1"/>
          </p:cNvSpPr>
          <p:nvPr/>
        </p:nvSpPr>
        <p:spPr bwMode="auto">
          <a:xfrm>
            <a:off x="250825" y="1277938"/>
            <a:ext cx="84963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15000"/>
              </a:lnSpc>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a:t>
            </a:r>
            <a:r>
              <a:rPr lang="zh-CN" altLang="en-US" sz="2000" b="1">
                <a:solidFill>
                  <a:schemeClr val="tx1"/>
                </a:solidFill>
                <a:latin typeface="幼圆" panose="02010509060101010101" pitchFamily="49" charset="-122"/>
                <a:ea typeface="幼圆" panose="02010509060101010101" pitchFamily="49" charset="-122"/>
              </a:rPr>
              <a:t>例题</a:t>
            </a:r>
            <a:r>
              <a:rPr lang="en-US" altLang="zh-CN" sz="2000" b="1">
                <a:solidFill>
                  <a:schemeClr val="tx1"/>
                </a:solidFill>
                <a:latin typeface="幼圆" panose="02010509060101010101" pitchFamily="49" charset="-122"/>
                <a:ea typeface="幼圆" panose="02010509060101010101" pitchFamily="49" charset="-122"/>
              </a:rPr>
              <a:t>5-8</a:t>
            </a:r>
            <a:r>
              <a:rPr lang="en-US" altLang="zh-CN" sz="2000">
                <a:solidFill>
                  <a:schemeClr val="tx1"/>
                </a:solidFill>
                <a:latin typeface="幼圆" panose="02010509060101010101" pitchFamily="49" charset="-122"/>
                <a:ea typeface="幼圆" panose="02010509060101010101" pitchFamily="49" charset="-122"/>
              </a:rPr>
              <a:t>】</a:t>
            </a:r>
            <a:r>
              <a:rPr lang="zh-CN" altLang="en-US" sz="2000" b="1">
                <a:solidFill>
                  <a:schemeClr val="tx1"/>
                </a:solidFill>
                <a:latin typeface="幼圆" panose="02010509060101010101" pitchFamily="49" charset="-122"/>
                <a:ea typeface="幼圆" panose="02010509060101010101" pitchFamily="49" charset="-122"/>
              </a:rPr>
              <a:t>试对例</a:t>
            </a:r>
            <a:r>
              <a:rPr lang="en-US" altLang="zh-CN" sz="2000" b="1">
                <a:solidFill>
                  <a:schemeClr val="tx1"/>
                </a:solidFill>
                <a:latin typeface="幼圆" panose="02010509060101010101" pitchFamily="49" charset="-122"/>
                <a:ea typeface="幼圆" panose="02010509060101010101" pitchFamily="49" charset="-122"/>
              </a:rPr>
              <a:t>5-7</a:t>
            </a:r>
            <a:r>
              <a:rPr lang="zh-CN" altLang="en-US" sz="2000" b="1">
                <a:solidFill>
                  <a:schemeClr val="tx1"/>
                </a:solidFill>
                <a:latin typeface="幼圆" panose="02010509060101010101" pitchFamily="49" charset="-122"/>
                <a:ea typeface="幼圆" panose="02010509060101010101" pitchFamily="49" charset="-122"/>
              </a:rPr>
              <a:t>中的三项寿命不等的互斥投资方案用净现值法作出取舍决策。（</a:t>
            </a:r>
            <a:r>
              <a:rPr lang="en-US" altLang="zh-CN" sz="2000" b="1">
                <a:solidFill>
                  <a:schemeClr val="tx1"/>
                </a:solidFill>
                <a:latin typeface="幼圆" panose="02010509060101010101" pitchFamily="49" charset="-122"/>
                <a:ea typeface="幼圆" panose="02010509060101010101" pitchFamily="49" charset="-122"/>
              </a:rPr>
              <a:t>I</a:t>
            </a:r>
            <a:r>
              <a:rPr lang="en-US" altLang="zh-CN" sz="2000" b="1" baseline="-18000">
                <a:solidFill>
                  <a:schemeClr val="tx1"/>
                </a:solidFill>
                <a:latin typeface="幼圆" panose="02010509060101010101" pitchFamily="49" charset="-122"/>
                <a:ea typeface="幼圆" panose="02010509060101010101" pitchFamily="49" charset="-122"/>
              </a:rPr>
              <a:t>c</a:t>
            </a:r>
            <a:r>
              <a:rPr lang="zh-CN" altLang="en-US" sz="2000" b="1">
                <a:solidFill>
                  <a:schemeClr val="tx1"/>
                </a:solidFill>
                <a:latin typeface="幼圆" panose="02010509060101010101" pitchFamily="49" charset="-122"/>
                <a:ea typeface="幼圆" panose="02010509060101010101" pitchFamily="49" charset="-122"/>
              </a:rPr>
              <a:t>为</a:t>
            </a:r>
            <a:r>
              <a:rPr lang="en-US" altLang="zh-CN" sz="2000" b="1">
                <a:solidFill>
                  <a:schemeClr val="tx1"/>
                </a:solidFill>
                <a:latin typeface="幼圆" panose="02010509060101010101" pitchFamily="49" charset="-122"/>
                <a:ea typeface="幼圆" panose="02010509060101010101" pitchFamily="49" charset="-122"/>
              </a:rPr>
              <a:t>15</a:t>
            </a:r>
            <a:r>
              <a:rPr lang="zh-CN" altLang="en-US" sz="2000" b="1">
                <a:solidFill>
                  <a:schemeClr val="tx1"/>
                </a:solidFill>
                <a:latin typeface="幼圆" panose="02010509060101010101" pitchFamily="49" charset="-122"/>
                <a:ea typeface="幼圆" panose="02010509060101010101" pitchFamily="49" charset="-122"/>
              </a:rPr>
              <a:t>％）</a:t>
            </a:r>
            <a:endParaRPr lang="zh-CN" altLang="en-US" sz="2000" b="1">
              <a:solidFill>
                <a:schemeClr val="tx1"/>
              </a:solidFill>
              <a:latin typeface="幼圆" panose="02010509060101010101" pitchFamily="49" charset="-122"/>
              <a:ea typeface="幼圆" panose="02010509060101010101" pitchFamily="49" charset="-122"/>
            </a:endParaRPr>
          </a:p>
        </p:txBody>
      </p:sp>
      <p:grpSp>
        <p:nvGrpSpPr>
          <p:cNvPr id="241669" name="Group 5"/>
          <p:cNvGrpSpPr/>
          <p:nvPr/>
        </p:nvGrpSpPr>
        <p:grpSpPr bwMode="auto">
          <a:xfrm>
            <a:off x="827088" y="1998663"/>
            <a:ext cx="7534275" cy="3125787"/>
            <a:chOff x="431" y="690"/>
            <a:chExt cx="4594" cy="2105"/>
          </a:xfrm>
        </p:grpSpPr>
        <p:sp>
          <p:nvSpPr>
            <p:cNvPr id="51208" name="Rectangle 6"/>
            <p:cNvSpPr>
              <a:spLocks noChangeArrowheads="1"/>
            </p:cNvSpPr>
            <p:nvPr/>
          </p:nvSpPr>
          <p:spPr bwMode="auto">
            <a:xfrm>
              <a:off x="3878" y="2514"/>
              <a:ext cx="953" cy="281"/>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6</a:t>
              </a:r>
              <a:endParaRPr lang="en-US" altLang="zh-CN" sz="2000">
                <a:latin typeface="幼圆" panose="02010509060101010101" pitchFamily="49" charset="-122"/>
                <a:ea typeface="幼圆" panose="02010509060101010101" pitchFamily="49" charset="-122"/>
              </a:endParaRPr>
            </a:p>
          </p:txBody>
        </p:sp>
        <p:sp>
          <p:nvSpPr>
            <p:cNvPr id="51209" name="Rectangle 7"/>
            <p:cNvSpPr>
              <a:spLocks noChangeArrowheads="1"/>
            </p:cNvSpPr>
            <p:nvPr/>
          </p:nvSpPr>
          <p:spPr bwMode="auto">
            <a:xfrm>
              <a:off x="2881" y="2514"/>
              <a:ext cx="997" cy="281"/>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4</a:t>
              </a:r>
              <a:endParaRPr lang="en-US" altLang="zh-CN" sz="2000">
                <a:latin typeface="幼圆" panose="02010509060101010101" pitchFamily="49" charset="-122"/>
                <a:ea typeface="幼圆" panose="02010509060101010101" pitchFamily="49" charset="-122"/>
              </a:endParaRPr>
            </a:p>
          </p:txBody>
        </p:sp>
        <p:sp>
          <p:nvSpPr>
            <p:cNvPr id="51210" name="Rectangle 8"/>
            <p:cNvSpPr>
              <a:spLocks noChangeArrowheads="1"/>
            </p:cNvSpPr>
            <p:nvPr/>
          </p:nvSpPr>
          <p:spPr bwMode="auto">
            <a:xfrm>
              <a:off x="1883" y="2514"/>
              <a:ext cx="998" cy="281"/>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3</a:t>
              </a:r>
              <a:endParaRPr lang="en-US" altLang="zh-CN" sz="2000">
                <a:latin typeface="幼圆" panose="02010509060101010101" pitchFamily="49" charset="-122"/>
                <a:ea typeface="幼圆" panose="02010509060101010101" pitchFamily="49" charset="-122"/>
              </a:endParaRPr>
            </a:p>
          </p:txBody>
        </p:sp>
        <p:sp>
          <p:nvSpPr>
            <p:cNvPr id="51211" name="Rectangle 9"/>
            <p:cNvSpPr>
              <a:spLocks noChangeArrowheads="1"/>
            </p:cNvSpPr>
            <p:nvPr/>
          </p:nvSpPr>
          <p:spPr bwMode="auto">
            <a:xfrm>
              <a:off x="431" y="2514"/>
              <a:ext cx="1452" cy="281"/>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zh-CN" altLang="en-US" sz="2000">
                  <a:latin typeface="幼圆" panose="02010509060101010101" pitchFamily="49" charset="-122"/>
                  <a:ea typeface="幼圆" panose="02010509060101010101" pitchFamily="49" charset="-122"/>
                </a:rPr>
                <a:t>寿命（年）</a:t>
              </a:r>
              <a:endParaRPr lang="zh-CN" altLang="en-US" sz="2000">
                <a:latin typeface="幼圆" panose="02010509060101010101" pitchFamily="49" charset="-122"/>
                <a:ea typeface="幼圆" panose="02010509060101010101" pitchFamily="49" charset="-122"/>
              </a:endParaRPr>
            </a:p>
          </p:txBody>
        </p:sp>
        <p:sp>
          <p:nvSpPr>
            <p:cNvPr id="51212" name="Rectangle 10"/>
            <p:cNvSpPr>
              <a:spLocks noChangeArrowheads="1"/>
            </p:cNvSpPr>
            <p:nvPr/>
          </p:nvSpPr>
          <p:spPr bwMode="auto">
            <a:xfrm>
              <a:off x="3878" y="2196"/>
              <a:ext cx="953" cy="318"/>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4500</a:t>
              </a:r>
              <a:endParaRPr lang="en-US" altLang="zh-CN" sz="2000">
                <a:latin typeface="幼圆" panose="02010509060101010101" pitchFamily="49" charset="-122"/>
                <a:ea typeface="幼圆" panose="02010509060101010101" pitchFamily="49" charset="-122"/>
              </a:endParaRPr>
            </a:p>
          </p:txBody>
        </p:sp>
        <p:sp>
          <p:nvSpPr>
            <p:cNvPr id="51213" name="Rectangle 11"/>
            <p:cNvSpPr>
              <a:spLocks noChangeArrowheads="1"/>
            </p:cNvSpPr>
            <p:nvPr/>
          </p:nvSpPr>
          <p:spPr bwMode="auto">
            <a:xfrm>
              <a:off x="2881" y="2196"/>
              <a:ext cx="997" cy="318"/>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4000</a:t>
              </a:r>
              <a:endParaRPr lang="en-US" altLang="zh-CN" sz="2000">
                <a:latin typeface="幼圆" panose="02010509060101010101" pitchFamily="49" charset="-122"/>
                <a:ea typeface="幼圆" panose="02010509060101010101" pitchFamily="49" charset="-122"/>
              </a:endParaRPr>
            </a:p>
          </p:txBody>
        </p:sp>
        <p:sp>
          <p:nvSpPr>
            <p:cNvPr id="51214" name="Rectangle 12"/>
            <p:cNvSpPr>
              <a:spLocks noChangeArrowheads="1"/>
            </p:cNvSpPr>
            <p:nvPr/>
          </p:nvSpPr>
          <p:spPr bwMode="auto">
            <a:xfrm>
              <a:off x="1883" y="2196"/>
              <a:ext cx="998" cy="318"/>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3000</a:t>
              </a:r>
              <a:endParaRPr lang="en-US" altLang="zh-CN" sz="2000">
                <a:latin typeface="幼圆" panose="02010509060101010101" pitchFamily="49" charset="-122"/>
                <a:ea typeface="幼圆" panose="02010509060101010101" pitchFamily="49" charset="-122"/>
              </a:endParaRPr>
            </a:p>
          </p:txBody>
        </p:sp>
        <p:sp>
          <p:nvSpPr>
            <p:cNvPr id="51215" name="Rectangle 13"/>
            <p:cNvSpPr>
              <a:spLocks noChangeArrowheads="1"/>
            </p:cNvSpPr>
            <p:nvPr/>
          </p:nvSpPr>
          <p:spPr bwMode="auto">
            <a:xfrm>
              <a:off x="431" y="2196"/>
              <a:ext cx="1452" cy="318"/>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zh-CN" altLang="en-US" sz="2000">
                  <a:latin typeface="幼圆" panose="02010509060101010101" pitchFamily="49" charset="-122"/>
                  <a:ea typeface="幼圆" panose="02010509060101010101" pitchFamily="49" charset="-122"/>
                </a:rPr>
                <a:t>年度收入</a:t>
              </a:r>
              <a:endParaRPr lang="zh-CN" altLang="en-US" sz="2000">
                <a:latin typeface="幼圆" panose="02010509060101010101" pitchFamily="49" charset="-122"/>
                <a:ea typeface="幼圆" panose="02010509060101010101" pitchFamily="49" charset="-122"/>
              </a:endParaRPr>
            </a:p>
          </p:txBody>
        </p:sp>
        <p:sp>
          <p:nvSpPr>
            <p:cNvPr id="51216" name="Rectangle 14"/>
            <p:cNvSpPr>
              <a:spLocks noChangeArrowheads="1"/>
            </p:cNvSpPr>
            <p:nvPr/>
          </p:nvSpPr>
          <p:spPr bwMode="auto">
            <a:xfrm>
              <a:off x="3878" y="1879"/>
              <a:ext cx="953" cy="317"/>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1500</a:t>
              </a:r>
              <a:endParaRPr lang="en-US" altLang="zh-CN" sz="2000">
                <a:latin typeface="幼圆" panose="02010509060101010101" pitchFamily="49" charset="-122"/>
                <a:ea typeface="幼圆" panose="02010509060101010101" pitchFamily="49" charset="-122"/>
              </a:endParaRPr>
            </a:p>
          </p:txBody>
        </p:sp>
        <p:sp>
          <p:nvSpPr>
            <p:cNvPr id="51217" name="Rectangle 15"/>
            <p:cNvSpPr>
              <a:spLocks noChangeArrowheads="1"/>
            </p:cNvSpPr>
            <p:nvPr/>
          </p:nvSpPr>
          <p:spPr bwMode="auto">
            <a:xfrm>
              <a:off x="2881" y="1879"/>
              <a:ext cx="997" cy="317"/>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1000</a:t>
              </a:r>
              <a:endParaRPr lang="en-US" altLang="zh-CN" sz="2000">
                <a:latin typeface="幼圆" panose="02010509060101010101" pitchFamily="49" charset="-122"/>
                <a:ea typeface="幼圆" panose="02010509060101010101" pitchFamily="49" charset="-122"/>
              </a:endParaRPr>
            </a:p>
          </p:txBody>
        </p:sp>
        <p:sp>
          <p:nvSpPr>
            <p:cNvPr id="51218" name="Rectangle 16"/>
            <p:cNvSpPr>
              <a:spLocks noChangeArrowheads="1"/>
            </p:cNvSpPr>
            <p:nvPr/>
          </p:nvSpPr>
          <p:spPr bwMode="auto">
            <a:xfrm>
              <a:off x="1883" y="1879"/>
              <a:ext cx="998" cy="317"/>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1000</a:t>
              </a:r>
              <a:endParaRPr lang="en-US" altLang="zh-CN" sz="2000">
                <a:latin typeface="幼圆" panose="02010509060101010101" pitchFamily="49" charset="-122"/>
                <a:ea typeface="幼圆" panose="02010509060101010101" pitchFamily="49" charset="-122"/>
              </a:endParaRPr>
            </a:p>
          </p:txBody>
        </p:sp>
        <p:sp>
          <p:nvSpPr>
            <p:cNvPr id="51219" name="Rectangle 17"/>
            <p:cNvSpPr>
              <a:spLocks noChangeArrowheads="1"/>
            </p:cNvSpPr>
            <p:nvPr/>
          </p:nvSpPr>
          <p:spPr bwMode="auto">
            <a:xfrm>
              <a:off x="431" y="1879"/>
              <a:ext cx="1452" cy="317"/>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zh-CN" altLang="en-US" sz="2000">
                  <a:latin typeface="幼圆" panose="02010509060101010101" pitchFamily="49" charset="-122"/>
                  <a:ea typeface="幼圆" panose="02010509060101010101" pitchFamily="49" charset="-122"/>
                </a:rPr>
                <a:t>年度支出</a:t>
              </a:r>
              <a:endParaRPr lang="zh-CN" altLang="en-US" sz="2000">
                <a:latin typeface="幼圆" panose="02010509060101010101" pitchFamily="49" charset="-122"/>
                <a:ea typeface="幼圆" panose="02010509060101010101" pitchFamily="49" charset="-122"/>
              </a:endParaRPr>
            </a:p>
          </p:txBody>
        </p:sp>
        <p:sp>
          <p:nvSpPr>
            <p:cNvPr id="51220" name="Rectangle 18"/>
            <p:cNvSpPr>
              <a:spLocks noChangeArrowheads="1"/>
            </p:cNvSpPr>
            <p:nvPr/>
          </p:nvSpPr>
          <p:spPr bwMode="auto">
            <a:xfrm>
              <a:off x="3878" y="1607"/>
              <a:ext cx="953" cy="272"/>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300</a:t>
              </a:r>
              <a:endParaRPr lang="en-US" altLang="zh-CN" sz="2000">
                <a:latin typeface="幼圆" panose="02010509060101010101" pitchFamily="49" charset="-122"/>
                <a:ea typeface="幼圆" panose="02010509060101010101" pitchFamily="49" charset="-122"/>
              </a:endParaRPr>
            </a:p>
          </p:txBody>
        </p:sp>
        <p:sp>
          <p:nvSpPr>
            <p:cNvPr id="51221" name="Rectangle 19"/>
            <p:cNvSpPr>
              <a:spLocks noChangeArrowheads="1"/>
            </p:cNvSpPr>
            <p:nvPr/>
          </p:nvSpPr>
          <p:spPr bwMode="auto">
            <a:xfrm>
              <a:off x="2881" y="1607"/>
              <a:ext cx="997" cy="272"/>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200</a:t>
              </a:r>
              <a:endParaRPr lang="en-US" altLang="zh-CN" sz="2000">
                <a:latin typeface="幼圆" panose="02010509060101010101" pitchFamily="49" charset="-122"/>
                <a:ea typeface="幼圆" panose="02010509060101010101" pitchFamily="49" charset="-122"/>
              </a:endParaRPr>
            </a:p>
          </p:txBody>
        </p:sp>
        <p:sp>
          <p:nvSpPr>
            <p:cNvPr id="51222" name="Rectangle 20"/>
            <p:cNvSpPr>
              <a:spLocks noChangeArrowheads="1"/>
            </p:cNvSpPr>
            <p:nvPr/>
          </p:nvSpPr>
          <p:spPr bwMode="auto">
            <a:xfrm>
              <a:off x="1883" y="1607"/>
              <a:ext cx="998" cy="272"/>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0</a:t>
              </a:r>
              <a:endParaRPr lang="en-US" altLang="zh-CN" sz="2000">
                <a:latin typeface="幼圆" panose="02010509060101010101" pitchFamily="49" charset="-122"/>
                <a:ea typeface="幼圆" panose="02010509060101010101" pitchFamily="49" charset="-122"/>
              </a:endParaRPr>
            </a:p>
          </p:txBody>
        </p:sp>
        <p:sp>
          <p:nvSpPr>
            <p:cNvPr id="51223" name="Rectangle 21"/>
            <p:cNvSpPr>
              <a:spLocks noChangeArrowheads="1"/>
            </p:cNvSpPr>
            <p:nvPr/>
          </p:nvSpPr>
          <p:spPr bwMode="auto">
            <a:xfrm>
              <a:off x="431" y="1607"/>
              <a:ext cx="1452" cy="272"/>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zh-CN" altLang="en-US" sz="2000">
                  <a:latin typeface="幼圆" panose="02010509060101010101" pitchFamily="49" charset="-122"/>
                  <a:ea typeface="幼圆" panose="02010509060101010101" pitchFamily="49" charset="-122"/>
                </a:rPr>
                <a:t>残值</a:t>
              </a:r>
              <a:endParaRPr lang="zh-CN" altLang="en-US" sz="2000">
                <a:latin typeface="幼圆" panose="02010509060101010101" pitchFamily="49" charset="-122"/>
                <a:ea typeface="幼圆" panose="02010509060101010101" pitchFamily="49" charset="-122"/>
              </a:endParaRPr>
            </a:p>
          </p:txBody>
        </p:sp>
        <p:sp>
          <p:nvSpPr>
            <p:cNvPr id="51224" name="Rectangle 22"/>
            <p:cNvSpPr>
              <a:spLocks noChangeArrowheads="1"/>
            </p:cNvSpPr>
            <p:nvPr/>
          </p:nvSpPr>
          <p:spPr bwMode="auto">
            <a:xfrm>
              <a:off x="3878" y="1298"/>
              <a:ext cx="953" cy="309"/>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9000</a:t>
              </a:r>
              <a:endParaRPr lang="en-US" altLang="zh-CN" sz="2000">
                <a:latin typeface="幼圆" panose="02010509060101010101" pitchFamily="49" charset="-122"/>
                <a:ea typeface="幼圆" panose="02010509060101010101" pitchFamily="49" charset="-122"/>
              </a:endParaRPr>
            </a:p>
          </p:txBody>
        </p:sp>
        <p:sp>
          <p:nvSpPr>
            <p:cNvPr id="51225" name="Rectangle 23"/>
            <p:cNvSpPr>
              <a:spLocks noChangeArrowheads="1"/>
            </p:cNvSpPr>
            <p:nvPr/>
          </p:nvSpPr>
          <p:spPr bwMode="auto">
            <a:xfrm>
              <a:off x="2881" y="1298"/>
              <a:ext cx="997" cy="309"/>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7000</a:t>
              </a:r>
              <a:endParaRPr lang="en-US" altLang="zh-CN" sz="2000">
                <a:latin typeface="幼圆" panose="02010509060101010101" pitchFamily="49" charset="-122"/>
                <a:ea typeface="幼圆" panose="02010509060101010101" pitchFamily="49" charset="-122"/>
              </a:endParaRPr>
            </a:p>
          </p:txBody>
        </p:sp>
        <p:sp>
          <p:nvSpPr>
            <p:cNvPr id="51226" name="Rectangle 24"/>
            <p:cNvSpPr>
              <a:spLocks noChangeArrowheads="1"/>
            </p:cNvSpPr>
            <p:nvPr/>
          </p:nvSpPr>
          <p:spPr bwMode="auto">
            <a:xfrm>
              <a:off x="1883" y="1298"/>
              <a:ext cx="998" cy="309"/>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6000</a:t>
              </a:r>
              <a:endParaRPr lang="en-US" altLang="zh-CN" sz="2000">
                <a:latin typeface="幼圆" panose="02010509060101010101" pitchFamily="49" charset="-122"/>
                <a:ea typeface="幼圆" panose="02010509060101010101" pitchFamily="49" charset="-122"/>
              </a:endParaRPr>
            </a:p>
          </p:txBody>
        </p:sp>
        <p:sp>
          <p:nvSpPr>
            <p:cNvPr id="51227" name="Rectangle 25"/>
            <p:cNvSpPr>
              <a:spLocks noChangeArrowheads="1"/>
            </p:cNvSpPr>
            <p:nvPr/>
          </p:nvSpPr>
          <p:spPr bwMode="auto">
            <a:xfrm>
              <a:off x="431" y="1298"/>
              <a:ext cx="1452" cy="309"/>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zh-CN" altLang="en-US" sz="2000">
                  <a:latin typeface="幼圆" panose="02010509060101010101" pitchFamily="49" charset="-122"/>
                  <a:ea typeface="幼圆" panose="02010509060101010101" pitchFamily="49" charset="-122"/>
                </a:rPr>
                <a:t>初始投资</a:t>
              </a:r>
              <a:endParaRPr lang="zh-CN" altLang="en-US" sz="2000">
                <a:latin typeface="幼圆" panose="02010509060101010101" pitchFamily="49" charset="-122"/>
                <a:ea typeface="幼圆" panose="02010509060101010101" pitchFamily="49" charset="-122"/>
              </a:endParaRPr>
            </a:p>
          </p:txBody>
        </p:sp>
        <p:sp>
          <p:nvSpPr>
            <p:cNvPr id="51228" name="Rectangle 26"/>
            <p:cNvSpPr>
              <a:spLocks noChangeArrowheads="1"/>
            </p:cNvSpPr>
            <p:nvPr/>
          </p:nvSpPr>
          <p:spPr bwMode="auto">
            <a:xfrm>
              <a:off x="3878" y="981"/>
              <a:ext cx="953" cy="317"/>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C</a:t>
              </a:r>
              <a:endParaRPr lang="en-US" altLang="zh-CN" sz="2000">
                <a:latin typeface="幼圆" panose="02010509060101010101" pitchFamily="49" charset="-122"/>
                <a:ea typeface="幼圆" panose="02010509060101010101" pitchFamily="49" charset="-122"/>
              </a:endParaRPr>
            </a:p>
          </p:txBody>
        </p:sp>
        <p:sp>
          <p:nvSpPr>
            <p:cNvPr id="51229" name="Rectangle 27"/>
            <p:cNvSpPr>
              <a:spLocks noChangeArrowheads="1"/>
            </p:cNvSpPr>
            <p:nvPr/>
          </p:nvSpPr>
          <p:spPr bwMode="auto">
            <a:xfrm>
              <a:off x="2881" y="981"/>
              <a:ext cx="997" cy="317"/>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B</a:t>
              </a:r>
              <a:endParaRPr lang="en-US" altLang="zh-CN" sz="2000">
                <a:latin typeface="幼圆" panose="02010509060101010101" pitchFamily="49" charset="-122"/>
                <a:ea typeface="幼圆" panose="02010509060101010101" pitchFamily="49" charset="-122"/>
              </a:endParaRPr>
            </a:p>
          </p:txBody>
        </p:sp>
        <p:sp>
          <p:nvSpPr>
            <p:cNvPr id="51230" name="Rectangle 28"/>
            <p:cNvSpPr>
              <a:spLocks noChangeArrowheads="1"/>
            </p:cNvSpPr>
            <p:nvPr/>
          </p:nvSpPr>
          <p:spPr bwMode="auto">
            <a:xfrm>
              <a:off x="1883" y="981"/>
              <a:ext cx="998" cy="317"/>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en-US" altLang="zh-CN" sz="2000">
                  <a:latin typeface="幼圆" panose="02010509060101010101" pitchFamily="49" charset="-122"/>
                  <a:ea typeface="幼圆" panose="02010509060101010101" pitchFamily="49" charset="-122"/>
                </a:rPr>
                <a:t>A</a:t>
              </a:r>
              <a:endParaRPr lang="en-US" altLang="zh-CN" sz="2000">
                <a:latin typeface="幼圆" panose="02010509060101010101" pitchFamily="49" charset="-122"/>
                <a:ea typeface="幼圆" panose="02010509060101010101" pitchFamily="49" charset="-122"/>
              </a:endParaRPr>
            </a:p>
          </p:txBody>
        </p:sp>
        <p:sp>
          <p:nvSpPr>
            <p:cNvPr id="51231" name="Rectangle 29"/>
            <p:cNvSpPr>
              <a:spLocks noChangeArrowheads="1"/>
            </p:cNvSpPr>
            <p:nvPr/>
          </p:nvSpPr>
          <p:spPr bwMode="auto">
            <a:xfrm>
              <a:off x="431" y="981"/>
              <a:ext cx="1452" cy="317"/>
            </a:xfrm>
            <a:prstGeom prst="rect">
              <a:avLst/>
            </a:prstGeom>
            <a:solidFill>
              <a:srgbClr val="FFCC66">
                <a:alpha val="50195"/>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pPr>
              <a:r>
                <a:rPr lang="zh-CN" altLang="en-US" sz="2000">
                  <a:latin typeface="幼圆" panose="02010509060101010101" pitchFamily="49" charset="-122"/>
                  <a:ea typeface="幼圆" panose="02010509060101010101" pitchFamily="49" charset="-122"/>
                </a:rPr>
                <a:t>方案</a:t>
              </a:r>
              <a:endParaRPr lang="zh-CN" altLang="en-US" sz="2000">
                <a:latin typeface="幼圆" panose="02010509060101010101" pitchFamily="49" charset="-122"/>
                <a:ea typeface="幼圆" panose="02010509060101010101" pitchFamily="49" charset="-122"/>
              </a:endParaRPr>
            </a:p>
          </p:txBody>
        </p:sp>
        <p:sp>
          <p:nvSpPr>
            <p:cNvPr id="51232" name="Line 30"/>
            <p:cNvSpPr>
              <a:spLocks noChangeShapeType="1"/>
            </p:cNvSpPr>
            <p:nvPr/>
          </p:nvSpPr>
          <p:spPr bwMode="auto">
            <a:xfrm>
              <a:off x="431" y="981"/>
              <a:ext cx="440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33" name="Line 31"/>
            <p:cNvSpPr>
              <a:spLocks noChangeShapeType="1"/>
            </p:cNvSpPr>
            <p:nvPr/>
          </p:nvSpPr>
          <p:spPr bwMode="auto">
            <a:xfrm>
              <a:off x="431" y="1298"/>
              <a:ext cx="44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34" name="Line 32"/>
            <p:cNvSpPr>
              <a:spLocks noChangeShapeType="1"/>
            </p:cNvSpPr>
            <p:nvPr/>
          </p:nvSpPr>
          <p:spPr bwMode="auto">
            <a:xfrm>
              <a:off x="431" y="1607"/>
              <a:ext cx="44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35" name="Line 33"/>
            <p:cNvSpPr>
              <a:spLocks noChangeShapeType="1"/>
            </p:cNvSpPr>
            <p:nvPr/>
          </p:nvSpPr>
          <p:spPr bwMode="auto">
            <a:xfrm>
              <a:off x="431" y="1879"/>
              <a:ext cx="44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36" name="Line 34"/>
            <p:cNvSpPr>
              <a:spLocks noChangeShapeType="1"/>
            </p:cNvSpPr>
            <p:nvPr/>
          </p:nvSpPr>
          <p:spPr bwMode="auto">
            <a:xfrm>
              <a:off x="431" y="2196"/>
              <a:ext cx="44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37" name="Line 35"/>
            <p:cNvSpPr>
              <a:spLocks noChangeShapeType="1"/>
            </p:cNvSpPr>
            <p:nvPr/>
          </p:nvSpPr>
          <p:spPr bwMode="auto">
            <a:xfrm>
              <a:off x="431" y="2514"/>
              <a:ext cx="44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38" name="Line 36"/>
            <p:cNvSpPr>
              <a:spLocks noChangeShapeType="1"/>
            </p:cNvSpPr>
            <p:nvPr/>
          </p:nvSpPr>
          <p:spPr bwMode="auto">
            <a:xfrm>
              <a:off x="431" y="2795"/>
              <a:ext cx="440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39" name="Line 37"/>
            <p:cNvSpPr>
              <a:spLocks noChangeShapeType="1"/>
            </p:cNvSpPr>
            <p:nvPr/>
          </p:nvSpPr>
          <p:spPr bwMode="auto">
            <a:xfrm>
              <a:off x="431" y="981"/>
              <a:ext cx="0" cy="1814"/>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40" name="Line 38"/>
            <p:cNvSpPr>
              <a:spLocks noChangeShapeType="1"/>
            </p:cNvSpPr>
            <p:nvPr/>
          </p:nvSpPr>
          <p:spPr bwMode="auto">
            <a:xfrm>
              <a:off x="1883" y="981"/>
              <a:ext cx="0" cy="181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41" name="Line 39"/>
            <p:cNvSpPr>
              <a:spLocks noChangeShapeType="1"/>
            </p:cNvSpPr>
            <p:nvPr/>
          </p:nvSpPr>
          <p:spPr bwMode="auto">
            <a:xfrm>
              <a:off x="2881" y="981"/>
              <a:ext cx="0" cy="181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42" name="Line 40"/>
            <p:cNvSpPr>
              <a:spLocks noChangeShapeType="1"/>
            </p:cNvSpPr>
            <p:nvPr/>
          </p:nvSpPr>
          <p:spPr bwMode="auto">
            <a:xfrm>
              <a:off x="3878" y="981"/>
              <a:ext cx="0" cy="181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43" name="Line 41"/>
            <p:cNvSpPr>
              <a:spLocks noChangeShapeType="1"/>
            </p:cNvSpPr>
            <p:nvPr/>
          </p:nvSpPr>
          <p:spPr bwMode="auto">
            <a:xfrm>
              <a:off x="4831" y="981"/>
              <a:ext cx="0" cy="1814"/>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44" name="Text Box 42"/>
            <p:cNvSpPr txBox="1">
              <a:spLocks noChangeArrowheads="1"/>
            </p:cNvSpPr>
            <p:nvPr/>
          </p:nvSpPr>
          <p:spPr bwMode="auto">
            <a:xfrm>
              <a:off x="3936" y="690"/>
              <a:ext cx="1089" cy="267"/>
            </a:xfrm>
            <a:prstGeom prst="rect">
              <a:avLst/>
            </a:prstGeom>
            <a:noFill/>
            <a:ln>
              <a:noFill/>
            </a:ln>
            <a:effectLst/>
            <a:extLst>
              <a:ext uri="{909E8E84-426E-40DD-AFC4-6F175D3DCCD1}">
                <a14:hiddenFill xmlns:a14="http://schemas.microsoft.com/office/drawing/2010/main">
                  <a:solidFill>
                    <a:srgbClr val="FFFFFF">
                      <a:alpha val="50195"/>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a:solidFill>
                    <a:schemeClr val="tx1"/>
                  </a:solidFill>
                  <a:latin typeface="幼圆" panose="02010509060101010101" pitchFamily="49" charset="-122"/>
                  <a:ea typeface="幼圆" panose="02010509060101010101" pitchFamily="49" charset="-122"/>
                </a:rPr>
                <a:t>单位：万元</a:t>
              </a:r>
              <a:endParaRPr lang="zh-CN" altLang="en-US" sz="2000">
                <a:solidFill>
                  <a:schemeClr val="tx1"/>
                </a:solidFill>
                <a:latin typeface="幼圆" panose="02010509060101010101" pitchFamily="49" charset="-122"/>
                <a:ea typeface="幼圆" panose="02010509060101010101" pitchFamily="49" charset="-122"/>
              </a:endParaRPr>
            </a:p>
          </p:txBody>
        </p:sp>
      </p:grpSp>
      <p:sp>
        <p:nvSpPr>
          <p:cNvPr id="241707" name="Text Box 43"/>
          <p:cNvSpPr txBox="1">
            <a:spLocks noChangeArrowheads="1"/>
          </p:cNvSpPr>
          <p:nvPr/>
        </p:nvSpPr>
        <p:spPr bwMode="auto">
          <a:xfrm>
            <a:off x="557213" y="5262563"/>
            <a:ext cx="7975600"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b="1">
                <a:solidFill>
                  <a:schemeClr val="tx1"/>
                </a:solidFill>
                <a:latin typeface="幼圆" panose="02010509060101010101" pitchFamily="49" charset="-122"/>
                <a:ea typeface="幼圆" panose="02010509060101010101" pitchFamily="49" charset="-122"/>
              </a:rPr>
              <a:t>解：用最小公倍数法按净现值法对方案进行评价。计算期为</a:t>
            </a:r>
            <a:r>
              <a:rPr lang="en-US" altLang="zh-CN" sz="2000" b="1">
                <a:solidFill>
                  <a:schemeClr val="tx1"/>
                </a:solidFill>
                <a:latin typeface="幼圆" panose="02010509060101010101" pitchFamily="49" charset="-122"/>
                <a:ea typeface="幼圆" panose="02010509060101010101" pitchFamily="49" charset="-122"/>
              </a:rPr>
              <a:t>12</a:t>
            </a:r>
            <a:r>
              <a:rPr lang="zh-CN" altLang="en-US" sz="2000" b="1">
                <a:solidFill>
                  <a:schemeClr val="tx1"/>
                </a:solidFill>
                <a:latin typeface="幼圆" panose="02010509060101010101" pitchFamily="49" charset="-122"/>
                <a:ea typeface="幼圆" panose="02010509060101010101" pitchFamily="49" charset="-122"/>
              </a:rPr>
              <a:t>年。三个方案的现金流量图如下所示：</a:t>
            </a:r>
            <a:endParaRPr lang="zh-CN" altLang="en-US" sz="2000" b="1">
              <a:solidFill>
                <a:schemeClr val="tx1"/>
              </a:solidFill>
              <a:latin typeface="幼圆" panose="02010509060101010101" pitchFamily="49" charset="-122"/>
              <a:ea typeface="幼圆" panose="02010509060101010101"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1668"/>
                                        </p:tgtEl>
                                        <p:attrNameLst>
                                          <p:attrName>style.visibility</p:attrName>
                                        </p:attrNameLst>
                                      </p:cBhvr>
                                      <p:to>
                                        <p:strVal val="visible"/>
                                      </p:to>
                                    </p:set>
                                    <p:animEffect transition="in" filter="wipe(up)">
                                      <p:cBhvr>
                                        <p:cTn id="7" dur="1000"/>
                                        <p:tgtEl>
                                          <p:spTgt spid="241668"/>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41669"/>
                                        </p:tgtEl>
                                        <p:attrNameLst>
                                          <p:attrName>style.visibility</p:attrName>
                                        </p:attrNameLst>
                                      </p:cBhvr>
                                      <p:to>
                                        <p:strVal val="visible"/>
                                      </p:to>
                                    </p:set>
                                    <p:animEffect transition="in" filter="wipe(up)">
                                      <p:cBhvr>
                                        <p:cTn id="11" dur="1000"/>
                                        <p:tgtEl>
                                          <p:spTgt spid="241669"/>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41707"/>
                                        </p:tgtEl>
                                        <p:attrNameLst>
                                          <p:attrName>style.visibility</p:attrName>
                                        </p:attrNameLst>
                                      </p:cBhvr>
                                      <p:to>
                                        <p:strVal val="visible"/>
                                      </p:to>
                                    </p:set>
                                    <p:animEffect transition="in" filter="dissolve">
                                      <p:cBhvr>
                                        <p:cTn id="16" dur="500"/>
                                        <p:tgtEl>
                                          <p:spTgt spid="2417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8" grpId="0"/>
      <p:bldP spid="24170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273633C-3A69-2D47-8C0B-4A322DE7A91E}"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52227" name="Rectangle 2"/>
          <p:cNvSpPr>
            <a:spLocks noGrp="1" noChangeArrowheads="1"/>
          </p:cNvSpPr>
          <p:nvPr>
            <p:ph type="title"/>
          </p:nvPr>
        </p:nvSpPr>
        <p:spPr/>
        <p:txBody>
          <a:bodyPr/>
          <a:lstStyle/>
          <a:p>
            <a:pPr eaLnBrk="1" hangingPunct="1"/>
            <a:r>
              <a:rPr kumimoji="0" lang="zh-CN" altLang="en-US">
                <a:solidFill>
                  <a:srgbClr val="036D7B"/>
                </a:solidFill>
              </a:rPr>
              <a:t>互斥方案经济评价方法</a:t>
            </a:r>
            <a:endParaRPr kumimoji="0" lang="zh-CN" altLang="en-US">
              <a:solidFill>
                <a:srgbClr val="036D7B"/>
              </a:solidFill>
            </a:endParaRPr>
          </a:p>
        </p:txBody>
      </p:sp>
      <p:sp>
        <p:nvSpPr>
          <p:cNvPr id="233475" name="Text Box 3"/>
          <p:cNvSpPr txBox="1">
            <a:spLocks noChangeArrowheads="1"/>
          </p:cNvSpPr>
          <p:nvPr/>
        </p:nvSpPr>
        <p:spPr bwMode="auto">
          <a:xfrm>
            <a:off x="960438" y="1169988"/>
            <a:ext cx="11509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400" b="1">
                <a:solidFill>
                  <a:schemeClr val="tx1"/>
                </a:solidFill>
                <a:latin typeface="幼圆" panose="02010509060101010101" pitchFamily="49" charset="-122"/>
                <a:ea typeface="幼圆" panose="02010509060101010101" pitchFamily="49" charset="-122"/>
              </a:rPr>
              <a:t>A</a:t>
            </a:r>
            <a:r>
              <a:rPr lang="zh-CN" altLang="en-US" sz="2400" b="1">
                <a:solidFill>
                  <a:schemeClr val="tx1"/>
                </a:solidFill>
                <a:latin typeface="幼圆" panose="02010509060101010101" pitchFamily="49" charset="-122"/>
                <a:ea typeface="幼圆" panose="02010509060101010101" pitchFamily="49" charset="-122"/>
              </a:rPr>
              <a:t>方案</a:t>
            </a:r>
            <a:endParaRPr lang="zh-CN" altLang="en-US" sz="2400" b="1">
              <a:solidFill>
                <a:schemeClr val="tx1"/>
              </a:solidFill>
              <a:latin typeface="幼圆" panose="02010509060101010101" pitchFamily="49" charset="-122"/>
              <a:ea typeface="幼圆" panose="02010509060101010101" pitchFamily="49" charset="-122"/>
            </a:endParaRPr>
          </a:p>
        </p:txBody>
      </p:sp>
      <p:grpSp>
        <p:nvGrpSpPr>
          <p:cNvPr id="233476" name="Group 4"/>
          <p:cNvGrpSpPr/>
          <p:nvPr/>
        </p:nvGrpSpPr>
        <p:grpSpPr bwMode="auto">
          <a:xfrm>
            <a:off x="1358900" y="1443038"/>
            <a:ext cx="6726238" cy="1579562"/>
            <a:chOff x="639" y="300"/>
            <a:chExt cx="4237" cy="995"/>
          </a:xfrm>
        </p:grpSpPr>
        <p:sp>
          <p:nvSpPr>
            <p:cNvPr id="52302" name="Line 5"/>
            <p:cNvSpPr>
              <a:spLocks noChangeShapeType="1"/>
            </p:cNvSpPr>
            <p:nvPr/>
          </p:nvSpPr>
          <p:spPr bwMode="auto">
            <a:xfrm>
              <a:off x="1610" y="821"/>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303" name="Line 6"/>
            <p:cNvSpPr>
              <a:spLocks noChangeShapeType="1"/>
            </p:cNvSpPr>
            <p:nvPr/>
          </p:nvSpPr>
          <p:spPr bwMode="auto">
            <a:xfrm>
              <a:off x="2410" y="829"/>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304" name="Line 7"/>
            <p:cNvSpPr>
              <a:spLocks noChangeShapeType="1"/>
            </p:cNvSpPr>
            <p:nvPr/>
          </p:nvSpPr>
          <p:spPr bwMode="auto">
            <a:xfrm>
              <a:off x="3280" y="829"/>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2305" name="Group 8"/>
            <p:cNvGrpSpPr/>
            <p:nvPr/>
          </p:nvGrpSpPr>
          <p:grpSpPr bwMode="auto">
            <a:xfrm>
              <a:off x="639" y="482"/>
              <a:ext cx="4237" cy="813"/>
              <a:chOff x="639" y="482"/>
              <a:chExt cx="4237" cy="813"/>
            </a:xfrm>
          </p:grpSpPr>
          <p:grpSp>
            <p:nvGrpSpPr>
              <p:cNvPr id="52311" name="Group 9"/>
              <p:cNvGrpSpPr/>
              <p:nvPr/>
            </p:nvGrpSpPr>
            <p:grpSpPr bwMode="auto">
              <a:xfrm>
                <a:off x="703" y="482"/>
                <a:ext cx="4173" cy="319"/>
                <a:chOff x="703" y="482"/>
                <a:chExt cx="4173" cy="319"/>
              </a:xfrm>
            </p:grpSpPr>
            <p:grpSp>
              <p:nvGrpSpPr>
                <p:cNvPr id="52327" name="Group 10"/>
                <p:cNvGrpSpPr/>
                <p:nvPr/>
              </p:nvGrpSpPr>
              <p:grpSpPr bwMode="auto">
                <a:xfrm>
                  <a:off x="703" y="482"/>
                  <a:ext cx="4173" cy="319"/>
                  <a:chOff x="703" y="482"/>
                  <a:chExt cx="4173" cy="319"/>
                </a:xfrm>
              </p:grpSpPr>
              <p:sp>
                <p:nvSpPr>
                  <p:cNvPr id="52329" name="Line 11"/>
                  <p:cNvSpPr>
                    <a:spLocks noChangeShapeType="1"/>
                  </p:cNvSpPr>
                  <p:nvPr/>
                </p:nvSpPr>
                <p:spPr bwMode="auto">
                  <a:xfrm>
                    <a:off x="796" y="714"/>
                    <a:ext cx="367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2330" name="Group 12"/>
                  <p:cNvGrpSpPr/>
                  <p:nvPr/>
                </p:nvGrpSpPr>
                <p:grpSpPr bwMode="auto">
                  <a:xfrm>
                    <a:off x="703" y="482"/>
                    <a:ext cx="4173" cy="319"/>
                    <a:chOff x="703" y="482"/>
                    <a:chExt cx="4173" cy="319"/>
                  </a:xfrm>
                </p:grpSpPr>
                <p:sp>
                  <p:nvSpPr>
                    <p:cNvPr id="52331" name="Text Box 13"/>
                    <p:cNvSpPr txBox="1">
                      <a:spLocks noChangeArrowheads="1"/>
                    </p:cNvSpPr>
                    <p:nvPr/>
                  </p:nvSpPr>
                  <p:spPr bwMode="auto">
                    <a:xfrm>
                      <a:off x="703" y="482"/>
                      <a:ext cx="417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0  1  2   3  4   5  6   7  8   9  10  11  12</a:t>
                      </a:r>
                      <a:endParaRPr lang="en-US" altLang="zh-CN" sz="2000">
                        <a:solidFill>
                          <a:schemeClr val="tx1"/>
                        </a:solidFill>
                        <a:latin typeface="幼圆" panose="02010509060101010101" pitchFamily="49" charset="-122"/>
                        <a:ea typeface="幼圆" panose="02010509060101010101" pitchFamily="49" charset="-122"/>
                      </a:endParaRPr>
                    </a:p>
                  </p:txBody>
                </p:sp>
                <p:sp>
                  <p:nvSpPr>
                    <p:cNvPr id="52332" name="Text Box 14"/>
                    <p:cNvSpPr txBox="1">
                      <a:spLocks noChangeArrowheads="1"/>
                    </p:cNvSpPr>
                    <p:nvPr/>
                  </p:nvSpPr>
                  <p:spPr bwMode="auto">
                    <a:xfrm>
                      <a:off x="4486" y="551"/>
                      <a:ext cx="22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t</a:t>
                      </a:r>
                      <a:endParaRPr lang="en-US" altLang="zh-CN" sz="2000">
                        <a:solidFill>
                          <a:schemeClr val="tx1"/>
                        </a:solidFill>
                        <a:latin typeface="幼圆" panose="02010509060101010101" pitchFamily="49" charset="-122"/>
                        <a:ea typeface="幼圆" panose="02010509060101010101" pitchFamily="49" charset="-122"/>
                      </a:endParaRPr>
                    </a:p>
                  </p:txBody>
                </p:sp>
              </p:grpSp>
            </p:grpSp>
            <p:sp>
              <p:nvSpPr>
                <p:cNvPr id="52328" name="Line 15"/>
                <p:cNvSpPr>
                  <a:spLocks noChangeShapeType="1"/>
                </p:cNvSpPr>
                <p:nvPr/>
              </p:nvSpPr>
              <p:spPr bwMode="auto">
                <a:xfrm>
                  <a:off x="1066" y="527"/>
                  <a:ext cx="312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2312" name="Line 16"/>
              <p:cNvSpPr>
                <a:spLocks noChangeShapeType="1"/>
              </p:cNvSpPr>
              <p:nvPr/>
            </p:nvSpPr>
            <p:spPr bwMode="auto">
              <a:xfrm>
                <a:off x="793" y="709"/>
                <a:ext cx="0" cy="40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313" name="Text Box 17"/>
              <p:cNvSpPr txBox="1">
                <a:spLocks noChangeArrowheads="1"/>
              </p:cNvSpPr>
              <p:nvPr/>
            </p:nvSpPr>
            <p:spPr bwMode="auto">
              <a:xfrm>
                <a:off x="639" y="1045"/>
                <a:ext cx="49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6000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52314" name="Line 18"/>
              <p:cNvSpPr>
                <a:spLocks noChangeShapeType="1"/>
              </p:cNvSpPr>
              <p:nvPr/>
            </p:nvSpPr>
            <p:spPr bwMode="auto">
              <a:xfrm>
                <a:off x="1066"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315" name="Line 19"/>
              <p:cNvSpPr>
                <a:spLocks noChangeShapeType="1"/>
              </p:cNvSpPr>
              <p:nvPr/>
            </p:nvSpPr>
            <p:spPr bwMode="auto">
              <a:xfrm>
                <a:off x="1322"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316" name="Line 20"/>
              <p:cNvSpPr>
                <a:spLocks noChangeShapeType="1"/>
              </p:cNvSpPr>
              <p:nvPr/>
            </p:nvSpPr>
            <p:spPr bwMode="auto">
              <a:xfrm>
                <a:off x="1610"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317" name="Line 21"/>
              <p:cNvSpPr>
                <a:spLocks noChangeShapeType="1"/>
              </p:cNvSpPr>
              <p:nvPr/>
            </p:nvSpPr>
            <p:spPr bwMode="auto">
              <a:xfrm>
                <a:off x="1890"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318" name="Line 22"/>
              <p:cNvSpPr>
                <a:spLocks noChangeShapeType="1"/>
              </p:cNvSpPr>
              <p:nvPr/>
            </p:nvSpPr>
            <p:spPr bwMode="auto">
              <a:xfrm>
                <a:off x="2162"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319" name="Line 23"/>
              <p:cNvSpPr>
                <a:spLocks noChangeShapeType="1"/>
              </p:cNvSpPr>
              <p:nvPr/>
            </p:nvSpPr>
            <p:spPr bwMode="auto">
              <a:xfrm>
                <a:off x="2410"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320" name="Line 24"/>
              <p:cNvSpPr>
                <a:spLocks noChangeShapeType="1"/>
              </p:cNvSpPr>
              <p:nvPr/>
            </p:nvSpPr>
            <p:spPr bwMode="auto">
              <a:xfrm>
                <a:off x="2698"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321" name="Line 25"/>
              <p:cNvSpPr>
                <a:spLocks noChangeShapeType="1"/>
              </p:cNvSpPr>
              <p:nvPr/>
            </p:nvSpPr>
            <p:spPr bwMode="auto">
              <a:xfrm>
                <a:off x="3002"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322" name="Line 26"/>
              <p:cNvSpPr>
                <a:spLocks noChangeShapeType="1"/>
              </p:cNvSpPr>
              <p:nvPr/>
            </p:nvSpPr>
            <p:spPr bwMode="auto">
              <a:xfrm>
                <a:off x="3282"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323" name="Line 27"/>
              <p:cNvSpPr>
                <a:spLocks noChangeShapeType="1"/>
              </p:cNvSpPr>
              <p:nvPr/>
            </p:nvSpPr>
            <p:spPr bwMode="auto">
              <a:xfrm>
                <a:off x="3570"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324" name="Line 28"/>
              <p:cNvSpPr>
                <a:spLocks noChangeShapeType="1"/>
              </p:cNvSpPr>
              <p:nvPr/>
            </p:nvSpPr>
            <p:spPr bwMode="auto">
              <a:xfrm>
                <a:off x="3886"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325" name="Line 29"/>
              <p:cNvSpPr>
                <a:spLocks noChangeShapeType="1"/>
              </p:cNvSpPr>
              <p:nvPr/>
            </p:nvSpPr>
            <p:spPr bwMode="auto">
              <a:xfrm>
                <a:off x="4217"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326" name="Line 30"/>
              <p:cNvSpPr>
                <a:spLocks noChangeShapeType="1"/>
              </p:cNvSpPr>
              <p:nvPr/>
            </p:nvSpPr>
            <p:spPr bwMode="auto">
              <a:xfrm>
                <a:off x="1052" y="845"/>
                <a:ext cx="317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2306" name="Text Box 31"/>
            <p:cNvSpPr txBox="1">
              <a:spLocks noChangeArrowheads="1"/>
            </p:cNvSpPr>
            <p:nvPr/>
          </p:nvSpPr>
          <p:spPr bwMode="auto">
            <a:xfrm>
              <a:off x="1428" y="957"/>
              <a:ext cx="49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6000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52307" name="Text Box 32"/>
            <p:cNvSpPr txBox="1">
              <a:spLocks noChangeArrowheads="1"/>
            </p:cNvSpPr>
            <p:nvPr/>
          </p:nvSpPr>
          <p:spPr bwMode="auto">
            <a:xfrm>
              <a:off x="2200" y="957"/>
              <a:ext cx="49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6000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52308" name="Text Box 33"/>
            <p:cNvSpPr txBox="1">
              <a:spLocks noChangeArrowheads="1"/>
            </p:cNvSpPr>
            <p:nvPr/>
          </p:nvSpPr>
          <p:spPr bwMode="auto">
            <a:xfrm>
              <a:off x="3061" y="957"/>
              <a:ext cx="49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6000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52309" name="Text Box 34"/>
            <p:cNvSpPr txBox="1">
              <a:spLocks noChangeArrowheads="1"/>
            </p:cNvSpPr>
            <p:nvPr/>
          </p:nvSpPr>
          <p:spPr bwMode="auto">
            <a:xfrm>
              <a:off x="3448" y="300"/>
              <a:ext cx="99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A</a:t>
              </a:r>
              <a:r>
                <a:rPr lang="zh-CN" altLang="en-US" sz="1800" baseline="-18000">
                  <a:solidFill>
                    <a:schemeClr val="tx1"/>
                  </a:solidFill>
                  <a:latin typeface="幼圆" panose="02010509060101010101" pitchFamily="49" charset="-122"/>
                  <a:ea typeface="幼圆" panose="02010509060101010101" pitchFamily="49" charset="-122"/>
                </a:rPr>
                <a:t>收</a:t>
              </a:r>
              <a:r>
                <a:rPr lang="zh-CN" altLang="en-US" sz="2000">
                  <a:solidFill>
                    <a:schemeClr val="tx1"/>
                  </a:solidFill>
                  <a:latin typeface="幼圆" panose="02010509060101010101" pitchFamily="49" charset="-122"/>
                  <a:ea typeface="幼圆" panose="02010509060101010101" pitchFamily="49" charset="-122"/>
                </a:rPr>
                <a:t>＝</a:t>
              </a:r>
              <a:r>
                <a:rPr lang="en-US" altLang="zh-CN" sz="2000">
                  <a:solidFill>
                    <a:schemeClr val="tx1"/>
                  </a:solidFill>
                  <a:latin typeface="幼圆" panose="02010509060101010101" pitchFamily="49" charset="-122"/>
                  <a:ea typeface="幼圆" panose="02010509060101010101" pitchFamily="49" charset="-122"/>
                </a:rPr>
                <a:t>3000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52310" name="Text Box 35"/>
            <p:cNvSpPr txBox="1">
              <a:spLocks noChangeArrowheads="1"/>
            </p:cNvSpPr>
            <p:nvPr/>
          </p:nvSpPr>
          <p:spPr bwMode="auto">
            <a:xfrm>
              <a:off x="3459" y="778"/>
              <a:ext cx="99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A</a:t>
              </a:r>
              <a:r>
                <a:rPr lang="zh-CN" altLang="en-US" sz="1800" baseline="-18000">
                  <a:solidFill>
                    <a:schemeClr val="tx1"/>
                  </a:solidFill>
                  <a:latin typeface="幼圆" panose="02010509060101010101" pitchFamily="49" charset="-122"/>
                  <a:ea typeface="幼圆" panose="02010509060101010101" pitchFamily="49" charset="-122"/>
                </a:rPr>
                <a:t>支</a:t>
              </a:r>
              <a:r>
                <a:rPr lang="zh-CN" altLang="en-US" sz="2000">
                  <a:solidFill>
                    <a:schemeClr val="tx1"/>
                  </a:solidFill>
                  <a:latin typeface="幼圆" panose="02010509060101010101" pitchFamily="49" charset="-122"/>
                  <a:ea typeface="幼圆" panose="02010509060101010101" pitchFamily="49" charset="-122"/>
                </a:rPr>
                <a:t>＝</a:t>
              </a:r>
              <a:r>
                <a:rPr lang="en-US" altLang="zh-CN" sz="2000">
                  <a:solidFill>
                    <a:schemeClr val="tx1"/>
                  </a:solidFill>
                  <a:latin typeface="幼圆" panose="02010509060101010101" pitchFamily="49" charset="-122"/>
                  <a:ea typeface="幼圆" panose="02010509060101010101" pitchFamily="49" charset="-122"/>
                </a:rPr>
                <a:t>1000</a:t>
              </a:r>
              <a:endParaRPr lang="en-US" altLang="zh-CN" sz="2000">
                <a:solidFill>
                  <a:schemeClr val="tx1"/>
                </a:solidFill>
                <a:latin typeface="幼圆" panose="02010509060101010101" pitchFamily="49" charset="-122"/>
                <a:ea typeface="幼圆" panose="02010509060101010101" pitchFamily="49" charset="-122"/>
              </a:endParaRPr>
            </a:p>
          </p:txBody>
        </p:sp>
      </p:grpSp>
      <p:sp>
        <p:nvSpPr>
          <p:cNvPr id="233508" name="Text Box 36"/>
          <p:cNvSpPr txBox="1">
            <a:spLocks noChangeArrowheads="1"/>
          </p:cNvSpPr>
          <p:nvPr/>
        </p:nvSpPr>
        <p:spPr bwMode="auto">
          <a:xfrm>
            <a:off x="922338" y="3082925"/>
            <a:ext cx="11509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400" b="1">
                <a:solidFill>
                  <a:schemeClr val="tx1"/>
                </a:solidFill>
                <a:latin typeface="幼圆" panose="02010509060101010101" pitchFamily="49" charset="-122"/>
                <a:ea typeface="幼圆" panose="02010509060101010101" pitchFamily="49" charset="-122"/>
              </a:rPr>
              <a:t>B</a:t>
            </a:r>
            <a:r>
              <a:rPr lang="zh-CN" altLang="en-US" sz="2400" b="1">
                <a:solidFill>
                  <a:schemeClr val="tx1"/>
                </a:solidFill>
                <a:latin typeface="幼圆" panose="02010509060101010101" pitchFamily="49" charset="-122"/>
                <a:ea typeface="幼圆" panose="02010509060101010101" pitchFamily="49" charset="-122"/>
              </a:rPr>
              <a:t>方案</a:t>
            </a:r>
            <a:endParaRPr lang="zh-CN" altLang="en-US" sz="2400" b="1">
              <a:solidFill>
                <a:schemeClr val="tx1"/>
              </a:solidFill>
              <a:latin typeface="幼圆" panose="02010509060101010101" pitchFamily="49" charset="-122"/>
              <a:ea typeface="幼圆" panose="02010509060101010101" pitchFamily="49" charset="-122"/>
            </a:endParaRPr>
          </a:p>
        </p:txBody>
      </p:sp>
      <p:grpSp>
        <p:nvGrpSpPr>
          <p:cNvPr id="233509" name="Group 37"/>
          <p:cNvGrpSpPr/>
          <p:nvPr/>
        </p:nvGrpSpPr>
        <p:grpSpPr bwMode="auto">
          <a:xfrm>
            <a:off x="1398588" y="3035300"/>
            <a:ext cx="6726237" cy="1817688"/>
            <a:chOff x="623" y="1359"/>
            <a:chExt cx="4237" cy="1145"/>
          </a:xfrm>
        </p:grpSpPr>
        <p:grpSp>
          <p:nvGrpSpPr>
            <p:cNvPr id="52265" name="Group 38"/>
            <p:cNvGrpSpPr/>
            <p:nvPr/>
          </p:nvGrpSpPr>
          <p:grpSpPr bwMode="auto">
            <a:xfrm>
              <a:off x="623" y="1504"/>
              <a:ext cx="4237" cy="1000"/>
              <a:chOff x="623" y="1504"/>
              <a:chExt cx="4237" cy="1000"/>
            </a:xfrm>
          </p:grpSpPr>
          <p:grpSp>
            <p:nvGrpSpPr>
              <p:cNvPr id="52269" name="Group 39"/>
              <p:cNvGrpSpPr/>
              <p:nvPr/>
            </p:nvGrpSpPr>
            <p:grpSpPr bwMode="auto">
              <a:xfrm>
                <a:off x="623" y="1504"/>
                <a:ext cx="4237" cy="1000"/>
                <a:chOff x="639" y="1384"/>
                <a:chExt cx="4237" cy="1000"/>
              </a:xfrm>
            </p:grpSpPr>
            <p:sp>
              <p:nvSpPr>
                <p:cNvPr id="52273" name="Line 40"/>
                <p:cNvSpPr>
                  <a:spLocks noChangeShapeType="1"/>
                </p:cNvSpPr>
                <p:nvPr/>
              </p:nvSpPr>
              <p:spPr bwMode="auto">
                <a:xfrm>
                  <a:off x="1890" y="1910"/>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74" name="Line 41"/>
                <p:cNvSpPr>
                  <a:spLocks noChangeShapeType="1"/>
                </p:cNvSpPr>
                <p:nvPr/>
              </p:nvSpPr>
              <p:spPr bwMode="auto">
                <a:xfrm>
                  <a:off x="3002" y="1918"/>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2275" name="Group 42"/>
                <p:cNvGrpSpPr/>
                <p:nvPr/>
              </p:nvGrpSpPr>
              <p:grpSpPr bwMode="auto">
                <a:xfrm>
                  <a:off x="639" y="1571"/>
                  <a:ext cx="4237" cy="813"/>
                  <a:chOff x="639" y="482"/>
                  <a:chExt cx="4237" cy="813"/>
                </a:xfrm>
              </p:grpSpPr>
              <p:grpSp>
                <p:nvGrpSpPr>
                  <p:cNvPr id="52280" name="Group 43"/>
                  <p:cNvGrpSpPr/>
                  <p:nvPr/>
                </p:nvGrpSpPr>
                <p:grpSpPr bwMode="auto">
                  <a:xfrm>
                    <a:off x="703" y="482"/>
                    <a:ext cx="4173" cy="319"/>
                    <a:chOff x="703" y="482"/>
                    <a:chExt cx="4173" cy="319"/>
                  </a:xfrm>
                </p:grpSpPr>
                <p:grpSp>
                  <p:nvGrpSpPr>
                    <p:cNvPr id="52296" name="Group 44"/>
                    <p:cNvGrpSpPr/>
                    <p:nvPr/>
                  </p:nvGrpSpPr>
                  <p:grpSpPr bwMode="auto">
                    <a:xfrm>
                      <a:off x="703" y="482"/>
                      <a:ext cx="4173" cy="319"/>
                      <a:chOff x="703" y="482"/>
                      <a:chExt cx="4173" cy="319"/>
                    </a:xfrm>
                  </p:grpSpPr>
                  <p:sp>
                    <p:nvSpPr>
                      <p:cNvPr id="52298" name="Line 45"/>
                      <p:cNvSpPr>
                        <a:spLocks noChangeShapeType="1"/>
                      </p:cNvSpPr>
                      <p:nvPr/>
                    </p:nvSpPr>
                    <p:spPr bwMode="auto">
                      <a:xfrm>
                        <a:off x="796" y="714"/>
                        <a:ext cx="367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2299" name="Group 46"/>
                      <p:cNvGrpSpPr/>
                      <p:nvPr/>
                    </p:nvGrpSpPr>
                    <p:grpSpPr bwMode="auto">
                      <a:xfrm>
                        <a:off x="703" y="482"/>
                        <a:ext cx="4173" cy="319"/>
                        <a:chOff x="703" y="482"/>
                        <a:chExt cx="4173" cy="319"/>
                      </a:xfrm>
                    </p:grpSpPr>
                    <p:sp>
                      <p:nvSpPr>
                        <p:cNvPr id="52300" name="Text Box 47"/>
                        <p:cNvSpPr txBox="1">
                          <a:spLocks noChangeArrowheads="1"/>
                        </p:cNvSpPr>
                        <p:nvPr/>
                      </p:nvSpPr>
                      <p:spPr bwMode="auto">
                        <a:xfrm>
                          <a:off x="703" y="482"/>
                          <a:ext cx="417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0  1  2   3  4   5  6  7   8   9  10  11  12</a:t>
                          </a:r>
                          <a:endParaRPr lang="en-US" altLang="zh-CN" sz="2000">
                            <a:solidFill>
                              <a:schemeClr val="tx1"/>
                            </a:solidFill>
                            <a:latin typeface="幼圆" panose="02010509060101010101" pitchFamily="49" charset="-122"/>
                            <a:ea typeface="幼圆" panose="02010509060101010101" pitchFamily="49" charset="-122"/>
                          </a:endParaRPr>
                        </a:p>
                      </p:txBody>
                    </p:sp>
                    <p:sp>
                      <p:nvSpPr>
                        <p:cNvPr id="52301" name="Text Box 48"/>
                        <p:cNvSpPr txBox="1">
                          <a:spLocks noChangeArrowheads="1"/>
                        </p:cNvSpPr>
                        <p:nvPr/>
                      </p:nvSpPr>
                      <p:spPr bwMode="auto">
                        <a:xfrm>
                          <a:off x="4486" y="551"/>
                          <a:ext cx="22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t</a:t>
                          </a:r>
                          <a:endParaRPr lang="en-US" altLang="zh-CN" sz="2000">
                            <a:solidFill>
                              <a:schemeClr val="tx1"/>
                            </a:solidFill>
                            <a:latin typeface="幼圆" panose="02010509060101010101" pitchFamily="49" charset="-122"/>
                            <a:ea typeface="幼圆" panose="02010509060101010101" pitchFamily="49" charset="-122"/>
                          </a:endParaRPr>
                        </a:p>
                      </p:txBody>
                    </p:sp>
                  </p:grpSp>
                </p:grpSp>
                <p:sp>
                  <p:nvSpPr>
                    <p:cNvPr id="52297" name="Line 49"/>
                    <p:cNvSpPr>
                      <a:spLocks noChangeShapeType="1"/>
                    </p:cNvSpPr>
                    <p:nvPr/>
                  </p:nvSpPr>
                  <p:spPr bwMode="auto">
                    <a:xfrm>
                      <a:off x="1066" y="527"/>
                      <a:ext cx="312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2281" name="Line 50"/>
                  <p:cNvSpPr>
                    <a:spLocks noChangeShapeType="1"/>
                  </p:cNvSpPr>
                  <p:nvPr/>
                </p:nvSpPr>
                <p:spPr bwMode="auto">
                  <a:xfrm>
                    <a:off x="793" y="709"/>
                    <a:ext cx="0" cy="40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82" name="Text Box 51"/>
                  <p:cNvSpPr txBox="1">
                    <a:spLocks noChangeArrowheads="1"/>
                  </p:cNvSpPr>
                  <p:nvPr/>
                </p:nvSpPr>
                <p:spPr bwMode="auto">
                  <a:xfrm>
                    <a:off x="639" y="1045"/>
                    <a:ext cx="49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7000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52283" name="Line 52"/>
                  <p:cNvSpPr>
                    <a:spLocks noChangeShapeType="1"/>
                  </p:cNvSpPr>
                  <p:nvPr/>
                </p:nvSpPr>
                <p:spPr bwMode="auto">
                  <a:xfrm>
                    <a:off x="1066"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84" name="Line 53"/>
                  <p:cNvSpPr>
                    <a:spLocks noChangeShapeType="1"/>
                  </p:cNvSpPr>
                  <p:nvPr/>
                </p:nvSpPr>
                <p:spPr bwMode="auto">
                  <a:xfrm>
                    <a:off x="1322"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85" name="Line 54"/>
                  <p:cNvSpPr>
                    <a:spLocks noChangeShapeType="1"/>
                  </p:cNvSpPr>
                  <p:nvPr/>
                </p:nvSpPr>
                <p:spPr bwMode="auto">
                  <a:xfrm>
                    <a:off x="1610"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86" name="Line 55"/>
                  <p:cNvSpPr>
                    <a:spLocks noChangeShapeType="1"/>
                  </p:cNvSpPr>
                  <p:nvPr/>
                </p:nvSpPr>
                <p:spPr bwMode="auto">
                  <a:xfrm>
                    <a:off x="1890"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87" name="Line 56"/>
                  <p:cNvSpPr>
                    <a:spLocks noChangeShapeType="1"/>
                  </p:cNvSpPr>
                  <p:nvPr/>
                </p:nvSpPr>
                <p:spPr bwMode="auto">
                  <a:xfrm>
                    <a:off x="2162"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88" name="Line 57"/>
                  <p:cNvSpPr>
                    <a:spLocks noChangeShapeType="1"/>
                  </p:cNvSpPr>
                  <p:nvPr/>
                </p:nvSpPr>
                <p:spPr bwMode="auto">
                  <a:xfrm>
                    <a:off x="2410"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89" name="Line 58"/>
                  <p:cNvSpPr>
                    <a:spLocks noChangeShapeType="1"/>
                  </p:cNvSpPr>
                  <p:nvPr/>
                </p:nvSpPr>
                <p:spPr bwMode="auto">
                  <a:xfrm>
                    <a:off x="2698"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90" name="Line 59"/>
                  <p:cNvSpPr>
                    <a:spLocks noChangeShapeType="1"/>
                  </p:cNvSpPr>
                  <p:nvPr/>
                </p:nvSpPr>
                <p:spPr bwMode="auto">
                  <a:xfrm>
                    <a:off x="3002"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91" name="Line 60"/>
                  <p:cNvSpPr>
                    <a:spLocks noChangeShapeType="1"/>
                  </p:cNvSpPr>
                  <p:nvPr/>
                </p:nvSpPr>
                <p:spPr bwMode="auto">
                  <a:xfrm>
                    <a:off x="3282"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92" name="Line 61"/>
                  <p:cNvSpPr>
                    <a:spLocks noChangeShapeType="1"/>
                  </p:cNvSpPr>
                  <p:nvPr/>
                </p:nvSpPr>
                <p:spPr bwMode="auto">
                  <a:xfrm>
                    <a:off x="3570"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93" name="Line 62"/>
                  <p:cNvSpPr>
                    <a:spLocks noChangeShapeType="1"/>
                  </p:cNvSpPr>
                  <p:nvPr/>
                </p:nvSpPr>
                <p:spPr bwMode="auto">
                  <a:xfrm>
                    <a:off x="3886"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94" name="Line 63"/>
                  <p:cNvSpPr>
                    <a:spLocks noChangeShapeType="1"/>
                  </p:cNvSpPr>
                  <p:nvPr/>
                </p:nvSpPr>
                <p:spPr bwMode="auto">
                  <a:xfrm>
                    <a:off x="4217"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95" name="Line 64"/>
                  <p:cNvSpPr>
                    <a:spLocks noChangeShapeType="1"/>
                  </p:cNvSpPr>
                  <p:nvPr/>
                </p:nvSpPr>
                <p:spPr bwMode="auto">
                  <a:xfrm>
                    <a:off x="1052" y="845"/>
                    <a:ext cx="317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2276" name="Text Box 65"/>
                <p:cNvSpPr txBox="1">
                  <a:spLocks noChangeArrowheads="1"/>
                </p:cNvSpPr>
                <p:nvPr/>
              </p:nvSpPr>
              <p:spPr bwMode="auto">
                <a:xfrm>
                  <a:off x="1693" y="2067"/>
                  <a:ext cx="49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7000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52277" name="Text Box 66"/>
                <p:cNvSpPr txBox="1">
                  <a:spLocks noChangeArrowheads="1"/>
                </p:cNvSpPr>
                <p:nvPr/>
              </p:nvSpPr>
              <p:spPr bwMode="auto">
                <a:xfrm>
                  <a:off x="2805" y="2046"/>
                  <a:ext cx="49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7000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52278" name="Text Box 67"/>
                <p:cNvSpPr txBox="1">
                  <a:spLocks noChangeArrowheads="1"/>
                </p:cNvSpPr>
                <p:nvPr/>
              </p:nvSpPr>
              <p:spPr bwMode="auto">
                <a:xfrm>
                  <a:off x="1018" y="1384"/>
                  <a:ext cx="99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A</a:t>
                  </a:r>
                  <a:r>
                    <a:rPr lang="zh-CN" altLang="en-US" sz="1800" baseline="-18000">
                      <a:solidFill>
                        <a:schemeClr val="tx1"/>
                      </a:solidFill>
                      <a:latin typeface="幼圆" panose="02010509060101010101" pitchFamily="49" charset="-122"/>
                      <a:ea typeface="幼圆" panose="02010509060101010101" pitchFamily="49" charset="-122"/>
                    </a:rPr>
                    <a:t>收</a:t>
                  </a:r>
                  <a:r>
                    <a:rPr lang="zh-CN" altLang="en-US" sz="2000">
                      <a:solidFill>
                        <a:schemeClr val="tx1"/>
                      </a:solidFill>
                      <a:latin typeface="幼圆" panose="02010509060101010101" pitchFamily="49" charset="-122"/>
                      <a:ea typeface="幼圆" panose="02010509060101010101" pitchFamily="49" charset="-122"/>
                    </a:rPr>
                    <a:t>＝</a:t>
                  </a:r>
                  <a:r>
                    <a:rPr lang="en-US" altLang="zh-CN" sz="2000">
                      <a:solidFill>
                        <a:schemeClr val="tx1"/>
                      </a:solidFill>
                      <a:latin typeface="幼圆" panose="02010509060101010101" pitchFamily="49" charset="-122"/>
                      <a:ea typeface="幼圆" panose="02010509060101010101" pitchFamily="49" charset="-122"/>
                    </a:rPr>
                    <a:t>4000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52279" name="Text Box 68"/>
                <p:cNvSpPr txBox="1">
                  <a:spLocks noChangeArrowheads="1"/>
                </p:cNvSpPr>
                <p:nvPr/>
              </p:nvSpPr>
              <p:spPr bwMode="auto">
                <a:xfrm>
                  <a:off x="999" y="1869"/>
                  <a:ext cx="99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A</a:t>
                  </a:r>
                  <a:r>
                    <a:rPr lang="zh-CN" altLang="en-US" sz="1800" baseline="-18000">
                      <a:solidFill>
                        <a:schemeClr val="tx1"/>
                      </a:solidFill>
                      <a:latin typeface="幼圆" panose="02010509060101010101" pitchFamily="49" charset="-122"/>
                      <a:ea typeface="幼圆" panose="02010509060101010101" pitchFamily="49" charset="-122"/>
                    </a:rPr>
                    <a:t>支</a:t>
                  </a:r>
                  <a:r>
                    <a:rPr lang="zh-CN" altLang="en-US" sz="2000">
                      <a:solidFill>
                        <a:schemeClr val="tx1"/>
                      </a:solidFill>
                      <a:latin typeface="幼圆" panose="02010509060101010101" pitchFamily="49" charset="-122"/>
                      <a:ea typeface="幼圆" panose="02010509060101010101" pitchFamily="49" charset="-122"/>
                    </a:rPr>
                    <a:t>＝</a:t>
                  </a:r>
                  <a:r>
                    <a:rPr lang="en-US" altLang="zh-CN" sz="2000">
                      <a:solidFill>
                        <a:schemeClr val="tx1"/>
                      </a:solidFill>
                      <a:latin typeface="幼圆" panose="02010509060101010101" pitchFamily="49" charset="-122"/>
                      <a:ea typeface="幼圆" panose="02010509060101010101" pitchFamily="49" charset="-122"/>
                    </a:rPr>
                    <a:t>1000</a:t>
                  </a:r>
                  <a:endParaRPr lang="en-US" altLang="zh-CN" sz="2000">
                    <a:solidFill>
                      <a:schemeClr val="tx1"/>
                    </a:solidFill>
                    <a:latin typeface="幼圆" panose="02010509060101010101" pitchFamily="49" charset="-122"/>
                    <a:ea typeface="幼圆" panose="02010509060101010101" pitchFamily="49" charset="-122"/>
                  </a:endParaRPr>
                </a:p>
              </p:txBody>
            </p:sp>
          </p:grpSp>
          <p:sp>
            <p:nvSpPr>
              <p:cNvPr id="52270" name="Line 69"/>
              <p:cNvSpPr>
                <a:spLocks noChangeShapeType="1"/>
              </p:cNvSpPr>
              <p:nvPr/>
            </p:nvSpPr>
            <p:spPr bwMode="auto">
              <a:xfrm flipV="1">
                <a:off x="1874" y="1546"/>
                <a:ext cx="0" cy="18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71" name="Line 70"/>
              <p:cNvSpPr>
                <a:spLocks noChangeShapeType="1"/>
              </p:cNvSpPr>
              <p:nvPr/>
            </p:nvSpPr>
            <p:spPr bwMode="auto">
              <a:xfrm flipV="1">
                <a:off x="2987" y="1557"/>
                <a:ext cx="0" cy="18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72" name="Line 71"/>
              <p:cNvSpPr>
                <a:spLocks noChangeShapeType="1"/>
              </p:cNvSpPr>
              <p:nvPr/>
            </p:nvSpPr>
            <p:spPr bwMode="auto">
              <a:xfrm flipV="1">
                <a:off x="4195" y="1549"/>
                <a:ext cx="0" cy="18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2266" name="Text Box 72"/>
            <p:cNvSpPr txBox="1">
              <a:spLocks noChangeArrowheads="1"/>
            </p:cNvSpPr>
            <p:nvPr/>
          </p:nvSpPr>
          <p:spPr bwMode="auto">
            <a:xfrm>
              <a:off x="1735" y="1359"/>
              <a:ext cx="40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200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52267" name="Text Box 73"/>
            <p:cNvSpPr txBox="1">
              <a:spLocks noChangeArrowheads="1"/>
            </p:cNvSpPr>
            <p:nvPr/>
          </p:nvSpPr>
          <p:spPr bwMode="auto">
            <a:xfrm>
              <a:off x="2851" y="1370"/>
              <a:ext cx="40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200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52268" name="Text Box 74"/>
            <p:cNvSpPr txBox="1">
              <a:spLocks noChangeArrowheads="1"/>
            </p:cNvSpPr>
            <p:nvPr/>
          </p:nvSpPr>
          <p:spPr bwMode="auto">
            <a:xfrm>
              <a:off x="4062" y="1362"/>
              <a:ext cx="40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200</a:t>
              </a:r>
              <a:endParaRPr lang="en-US" altLang="zh-CN" sz="2000">
                <a:solidFill>
                  <a:schemeClr val="tx1"/>
                </a:solidFill>
                <a:latin typeface="幼圆" panose="02010509060101010101" pitchFamily="49" charset="-122"/>
                <a:ea typeface="幼圆" panose="02010509060101010101" pitchFamily="49" charset="-122"/>
              </a:endParaRPr>
            </a:p>
          </p:txBody>
        </p:sp>
      </p:grpSp>
      <p:sp>
        <p:nvSpPr>
          <p:cNvPr id="233547" name="Text Box 75"/>
          <p:cNvSpPr txBox="1">
            <a:spLocks noChangeArrowheads="1"/>
          </p:cNvSpPr>
          <p:nvPr/>
        </p:nvSpPr>
        <p:spPr bwMode="auto">
          <a:xfrm>
            <a:off x="963613" y="5027613"/>
            <a:ext cx="115093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400" b="1">
                <a:solidFill>
                  <a:schemeClr val="tx1"/>
                </a:solidFill>
                <a:latin typeface="幼圆" panose="02010509060101010101" pitchFamily="49" charset="-122"/>
                <a:ea typeface="幼圆" panose="02010509060101010101" pitchFamily="49" charset="-122"/>
              </a:rPr>
              <a:t>C</a:t>
            </a:r>
            <a:r>
              <a:rPr lang="zh-CN" altLang="en-US" sz="2400" b="1">
                <a:solidFill>
                  <a:schemeClr val="tx1"/>
                </a:solidFill>
                <a:latin typeface="幼圆" panose="02010509060101010101" pitchFamily="49" charset="-122"/>
                <a:ea typeface="幼圆" panose="02010509060101010101" pitchFamily="49" charset="-122"/>
              </a:rPr>
              <a:t>方案</a:t>
            </a:r>
            <a:endParaRPr lang="zh-CN" altLang="en-US" sz="2400" b="1">
              <a:solidFill>
                <a:schemeClr val="tx1"/>
              </a:solidFill>
              <a:latin typeface="幼圆" panose="02010509060101010101" pitchFamily="49" charset="-122"/>
              <a:ea typeface="幼圆" panose="02010509060101010101" pitchFamily="49" charset="-122"/>
            </a:endParaRPr>
          </a:p>
        </p:txBody>
      </p:sp>
      <p:grpSp>
        <p:nvGrpSpPr>
          <p:cNvPr id="233548" name="Group 76"/>
          <p:cNvGrpSpPr/>
          <p:nvPr/>
        </p:nvGrpSpPr>
        <p:grpSpPr bwMode="auto">
          <a:xfrm>
            <a:off x="1446213" y="4946650"/>
            <a:ext cx="6726237" cy="1812925"/>
            <a:chOff x="628" y="2651"/>
            <a:chExt cx="4237" cy="1142"/>
          </a:xfrm>
        </p:grpSpPr>
        <p:sp>
          <p:nvSpPr>
            <p:cNvPr id="52234" name="Line 77"/>
            <p:cNvSpPr>
              <a:spLocks noChangeShapeType="1"/>
            </p:cNvSpPr>
            <p:nvPr/>
          </p:nvSpPr>
          <p:spPr bwMode="auto">
            <a:xfrm>
              <a:off x="2399" y="3335"/>
              <a:ext cx="0" cy="181"/>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2235" name="Group 78"/>
            <p:cNvGrpSpPr/>
            <p:nvPr/>
          </p:nvGrpSpPr>
          <p:grpSpPr bwMode="auto">
            <a:xfrm>
              <a:off x="628" y="2980"/>
              <a:ext cx="4237" cy="813"/>
              <a:chOff x="639" y="482"/>
              <a:chExt cx="4237" cy="813"/>
            </a:xfrm>
          </p:grpSpPr>
          <p:grpSp>
            <p:nvGrpSpPr>
              <p:cNvPr id="52243" name="Group 79"/>
              <p:cNvGrpSpPr/>
              <p:nvPr/>
            </p:nvGrpSpPr>
            <p:grpSpPr bwMode="auto">
              <a:xfrm>
                <a:off x="703" y="482"/>
                <a:ext cx="4173" cy="319"/>
                <a:chOff x="703" y="482"/>
                <a:chExt cx="4173" cy="319"/>
              </a:xfrm>
            </p:grpSpPr>
            <p:grpSp>
              <p:nvGrpSpPr>
                <p:cNvPr id="52259" name="Group 80"/>
                <p:cNvGrpSpPr/>
                <p:nvPr/>
              </p:nvGrpSpPr>
              <p:grpSpPr bwMode="auto">
                <a:xfrm>
                  <a:off x="703" y="482"/>
                  <a:ext cx="4173" cy="319"/>
                  <a:chOff x="703" y="482"/>
                  <a:chExt cx="4173" cy="319"/>
                </a:xfrm>
              </p:grpSpPr>
              <p:sp>
                <p:nvSpPr>
                  <p:cNvPr id="52261" name="Line 81"/>
                  <p:cNvSpPr>
                    <a:spLocks noChangeShapeType="1"/>
                  </p:cNvSpPr>
                  <p:nvPr/>
                </p:nvSpPr>
                <p:spPr bwMode="auto">
                  <a:xfrm>
                    <a:off x="796" y="714"/>
                    <a:ext cx="367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2262" name="Group 82"/>
                  <p:cNvGrpSpPr/>
                  <p:nvPr/>
                </p:nvGrpSpPr>
                <p:grpSpPr bwMode="auto">
                  <a:xfrm>
                    <a:off x="703" y="482"/>
                    <a:ext cx="4173" cy="319"/>
                    <a:chOff x="703" y="482"/>
                    <a:chExt cx="4173" cy="319"/>
                  </a:xfrm>
                </p:grpSpPr>
                <p:sp>
                  <p:nvSpPr>
                    <p:cNvPr id="52263" name="Text Box 83"/>
                    <p:cNvSpPr txBox="1">
                      <a:spLocks noChangeArrowheads="1"/>
                    </p:cNvSpPr>
                    <p:nvPr/>
                  </p:nvSpPr>
                  <p:spPr bwMode="auto">
                    <a:xfrm>
                      <a:off x="703" y="482"/>
                      <a:ext cx="417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 0 1  2  3  4   5  6   7   8   9  10  11  12</a:t>
                      </a:r>
                      <a:endParaRPr lang="en-US" altLang="zh-CN" sz="2000">
                        <a:solidFill>
                          <a:schemeClr val="tx1"/>
                        </a:solidFill>
                        <a:latin typeface="幼圆" panose="02010509060101010101" pitchFamily="49" charset="-122"/>
                        <a:ea typeface="幼圆" panose="02010509060101010101" pitchFamily="49" charset="-122"/>
                      </a:endParaRPr>
                    </a:p>
                  </p:txBody>
                </p:sp>
                <p:sp>
                  <p:nvSpPr>
                    <p:cNvPr id="52264" name="Text Box 84"/>
                    <p:cNvSpPr txBox="1">
                      <a:spLocks noChangeArrowheads="1"/>
                    </p:cNvSpPr>
                    <p:nvPr/>
                  </p:nvSpPr>
                  <p:spPr bwMode="auto">
                    <a:xfrm>
                      <a:off x="4486" y="551"/>
                      <a:ext cx="22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t</a:t>
                      </a:r>
                      <a:endParaRPr lang="en-US" altLang="zh-CN" sz="2000">
                        <a:solidFill>
                          <a:schemeClr val="tx1"/>
                        </a:solidFill>
                        <a:latin typeface="幼圆" panose="02010509060101010101" pitchFamily="49" charset="-122"/>
                        <a:ea typeface="幼圆" panose="02010509060101010101" pitchFamily="49" charset="-122"/>
                      </a:endParaRPr>
                    </a:p>
                  </p:txBody>
                </p:sp>
              </p:grpSp>
            </p:grpSp>
            <p:sp>
              <p:nvSpPr>
                <p:cNvPr id="52260" name="Line 85"/>
                <p:cNvSpPr>
                  <a:spLocks noChangeShapeType="1"/>
                </p:cNvSpPr>
                <p:nvPr/>
              </p:nvSpPr>
              <p:spPr bwMode="auto">
                <a:xfrm>
                  <a:off x="1066" y="527"/>
                  <a:ext cx="312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2244" name="Line 86"/>
              <p:cNvSpPr>
                <a:spLocks noChangeShapeType="1"/>
              </p:cNvSpPr>
              <p:nvPr/>
            </p:nvSpPr>
            <p:spPr bwMode="auto">
              <a:xfrm>
                <a:off x="793" y="709"/>
                <a:ext cx="0" cy="40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45" name="Text Box 87"/>
              <p:cNvSpPr txBox="1">
                <a:spLocks noChangeArrowheads="1"/>
              </p:cNvSpPr>
              <p:nvPr/>
            </p:nvSpPr>
            <p:spPr bwMode="auto">
              <a:xfrm>
                <a:off x="639" y="1045"/>
                <a:ext cx="49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9000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52246" name="Line 88"/>
              <p:cNvSpPr>
                <a:spLocks noChangeShapeType="1"/>
              </p:cNvSpPr>
              <p:nvPr/>
            </p:nvSpPr>
            <p:spPr bwMode="auto">
              <a:xfrm>
                <a:off x="1066"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47" name="Line 89"/>
              <p:cNvSpPr>
                <a:spLocks noChangeShapeType="1"/>
              </p:cNvSpPr>
              <p:nvPr/>
            </p:nvSpPr>
            <p:spPr bwMode="auto">
              <a:xfrm>
                <a:off x="1322"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48" name="Line 90"/>
              <p:cNvSpPr>
                <a:spLocks noChangeShapeType="1"/>
              </p:cNvSpPr>
              <p:nvPr/>
            </p:nvSpPr>
            <p:spPr bwMode="auto">
              <a:xfrm>
                <a:off x="1610"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49" name="Line 91"/>
              <p:cNvSpPr>
                <a:spLocks noChangeShapeType="1"/>
              </p:cNvSpPr>
              <p:nvPr/>
            </p:nvSpPr>
            <p:spPr bwMode="auto">
              <a:xfrm>
                <a:off x="1890"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50" name="Line 92"/>
              <p:cNvSpPr>
                <a:spLocks noChangeShapeType="1"/>
              </p:cNvSpPr>
              <p:nvPr/>
            </p:nvSpPr>
            <p:spPr bwMode="auto">
              <a:xfrm>
                <a:off x="2162"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51" name="Line 93"/>
              <p:cNvSpPr>
                <a:spLocks noChangeShapeType="1"/>
              </p:cNvSpPr>
              <p:nvPr/>
            </p:nvSpPr>
            <p:spPr bwMode="auto">
              <a:xfrm>
                <a:off x="2410"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52" name="Line 94"/>
              <p:cNvSpPr>
                <a:spLocks noChangeShapeType="1"/>
              </p:cNvSpPr>
              <p:nvPr/>
            </p:nvSpPr>
            <p:spPr bwMode="auto">
              <a:xfrm>
                <a:off x="2698"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53" name="Line 95"/>
              <p:cNvSpPr>
                <a:spLocks noChangeShapeType="1"/>
              </p:cNvSpPr>
              <p:nvPr/>
            </p:nvSpPr>
            <p:spPr bwMode="auto">
              <a:xfrm>
                <a:off x="3002"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54" name="Line 96"/>
              <p:cNvSpPr>
                <a:spLocks noChangeShapeType="1"/>
              </p:cNvSpPr>
              <p:nvPr/>
            </p:nvSpPr>
            <p:spPr bwMode="auto">
              <a:xfrm>
                <a:off x="3282"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55" name="Line 97"/>
              <p:cNvSpPr>
                <a:spLocks noChangeShapeType="1"/>
              </p:cNvSpPr>
              <p:nvPr/>
            </p:nvSpPr>
            <p:spPr bwMode="auto">
              <a:xfrm>
                <a:off x="3570"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56" name="Line 98"/>
              <p:cNvSpPr>
                <a:spLocks noChangeShapeType="1"/>
              </p:cNvSpPr>
              <p:nvPr/>
            </p:nvSpPr>
            <p:spPr bwMode="auto">
              <a:xfrm>
                <a:off x="3886"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57" name="Line 99"/>
              <p:cNvSpPr>
                <a:spLocks noChangeShapeType="1"/>
              </p:cNvSpPr>
              <p:nvPr/>
            </p:nvSpPr>
            <p:spPr bwMode="auto">
              <a:xfrm>
                <a:off x="4217" y="519"/>
                <a:ext cx="0" cy="318"/>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58" name="Line 100"/>
              <p:cNvSpPr>
                <a:spLocks noChangeShapeType="1"/>
              </p:cNvSpPr>
              <p:nvPr/>
            </p:nvSpPr>
            <p:spPr bwMode="auto">
              <a:xfrm>
                <a:off x="1052" y="845"/>
                <a:ext cx="317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2236" name="Text Box 101"/>
            <p:cNvSpPr txBox="1">
              <a:spLocks noChangeArrowheads="1"/>
            </p:cNvSpPr>
            <p:nvPr/>
          </p:nvSpPr>
          <p:spPr bwMode="auto">
            <a:xfrm>
              <a:off x="2242" y="3451"/>
              <a:ext cx="49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9000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52237" name="Text Box 102"/>
            <p:cNvSpPr txBox="1">
              <a:spLocks noChangeArrowheads="1"/>
            </p:cNvSpPr>
            <p:nvPr/>
          </p:nvSpPr>
          <p:spPr bwMode="auto">
            <a:xfrm>
              <a:off x="1007" y="2793"/>
              <a:ext cx="99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A</a:t>
              </a:r>
              <a:r>
                <a:rPr lang="zh-CN" altLang="en-US" sz="1800" baseline="-18000">
                  <a:solidFill>
                    <a:schemeClr val="tx1"/>
                  </a:solidFill>
                  <a:latin typeface="幼圆" panose="02010509060101010101" pitchFamily="49" charset="-122"/>
                  <a:ea typeface="幼圆" panose="02010509060101010101" pitchFamily="49" charset="-122"/>
                </a:rPr>
                <a:t>收</a:t>
              </a:r>
              <a:r>
                <a:rPr lang="zh-CN" altLang="en-US" sz="2000">
                  <a:solidFill>
                    <a:schemeClr val="tx1"/>
                  </a:solidFill>
                  <a:latin typeface="幼圆" panose="02010509060101010101" pitchFamily="49" charset="-122"/>
                  <a:ea typeface="幼圆" panose="02010509060101010101" pitchFamily="49" charset="-122"/>
                </a:rPr>
                <a:t>＝</a:t>
              </a:r>
              <a:r>
                <a:rPr lang="en-US" altLang="zh-CN" sz="2000">
                  <a:solidFill>
                    <a:schemeClr val="tx1"/>
                  </a:solidFill>
                  <a:latin typeface="幼圆" panose="02010509060101010101" pitchFamily="49" charset="-122"/>
                  <a:ea typeface="幼圆" panose="02010509060101010101" pitchFamily="49" charset="-122"/>
                </a:rPr>
                <a:t>4500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52238" name="Text Box 103"/>
            <p:cNvSpPr txBox="1">
              <a:spLocks noChangeArrowheads="1"/>
            </p:cNvSpPr>
            <p:nvPr/>
          </p:nvSpPr>
          <p:spPr bwMode="auto">
            <a:xfrm>
              <a:off x="988" y="3278"/>
              <a:ext cx="99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A</a:t>
              </a:r>
              <a:r>
                <a:rPr lang="zh-CN" altLang="en-US" sz="1800" baseline="-18000">
                  <a:solidFill>
                    <a:schemeClr val="tx1"/>
                  </a:solidFill>
                  <a:latin typeface="幼圆" panose="02010509060101010101" pitchFamily="49" charset="-122"/>
                  <a:ea typeface="幼圆" panose="02010509060101010101" pitchFamily="49" charset="-122"/>
                </a:rPr>
                <a:t>支</a:t>
              </a:r>
              <a:r>
                <a:rPr lang="zh-CN" altLang="en-US" sz="2000">
                  <a:solidFill>
                    <a:schemeClr val="tx1"/>
                  </a:solidFill>
                  <a:latin typeface="幼圆" panose="02010509060101010101" pitchFamily="49" charset="-122"/>
                  <a:ea typeface="幼圆" panose="02010509060101010101" pitchFamily="49" charset="-122"/>
                </a:rPr>
                <a:t>＝</a:t>
              </a:r>
              <a:r>
                <a:rPr lang="en-US" altLang="zh-CN" sz="2000">
                  <a:solidFill>
                    <a:schemeClr val="tx1"/>
                  </a:solidFill>
                  <a:latin typeface="幼圆" panose="02010509060101010101" pitchFamily="49" charset="-122"/>
                  <a:ea typeface="幼圆" panose="02010509060101010101" pitchFamily="49" charset="-122"/>
                </a:rPr>
                <a:t>1500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52239" name="Line 104"/>
            <p:cNvSpPr>
              <a:spLocks noChangeShapeType="1"/>
            </p:cNvSpPr>
            <p:nvPr/>
          </p:nvSpPr>
          <p:spPr bwMode="auto">
            <a:xfrm flipV="1">
              <a:off x="2405" y="2854"/>
              <a:ext cx="0" cy="18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40" name="Line 105"/>
            <p:cNvSpPr>
              <a:spLocks noChangeShapeType="1"/>
            </p:cNvSpPr>
            <p:nvPr/>
          </p:nvSpPr>
          <p:spPr bwMode="auto">
            <a:xfrm flipV="1">
              <a:off x="4200" y="2838"/>
              <a:ext cx="0" cy="18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2241" name="Text Box 106"/>
            <p:cNvSpPr txBox="1">
              <a:spLocks noChangeArrowheads="1"/>
            </p:cNvSpPr>
            <p:nvPr/>
          </p:nvSpPr>
          <p:spPr bwMode="auto">
            <a:xfrm>
              <a:off x="2244" y="2659"/>
              <a:ext cx="40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300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52242" name="Text Box 107"/>
            <p:cNvSpPr txBox="1">
              <a:spLocks noChangeArrowheads="1"/>
            </p:cNvSpPr>
            <p:nvPr/>
          </p:nvSpPr>
          <p:spPr bwMode="auto">
            <a:xfrm>
              <a:off x="4067" y="2651"/>
              <a:ext cx="40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300</a:t>
              </a:r>
              <a:endParaRPr lang="en-US" altLang="zh-CN" sz="2000">
                <a:solidFill>
                  <a:schemeClr val="tx1"/>
                </a:solidFill>
                <a:latin typeface="幼圆" panose="02010509060101010101" pitchFamily="49" charset="-122"/>
                <a:ea typeface="幼圆" panose="02010509060101010101" pitchFamily="49" charset="-122"/>
              </a:endParaRPr>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33475"/>
                                        </p:tgtEl>
                                        <p:attrNameLst>
                                          <p:attrName>style.visibility</p:attrName>
                                        </p:attrNameLst>
                                      </p:cBhvr>
                                      <p:to>
                                        <p:strVal val="visible"/>
                                      </p:to>
                                    </p:set>
                                    <p:anim calcmode="lin" valueType="num">
                                      <p:cBhvr>
                                        <p:cTn id="7" dur="500" fill="hold"/>
                                        <p:tgtEl>
                                          <p:spTgt spid="233475"/>
                                        </p:tgtEl>
                                        <p:attrNameLst>
                                          <p:attrName>ppt_w</p:attrName>
                                        </p:attrNameLst>
                                      </p:cBhvr>
                                      <p:tavLst>
                                        <p:tav tm="0">
                                          <p:val>
                                            <p:fltVal val="0"/>
                                          </p:val>
                                        </p:tav>
                                        <p:tav tm="100000">
                                          <p:val>
                                            <p:strVal val="#ppt_w"/>
                                          </p:val>
                                        </p:tav>
                                      </p:tavLst>
                                    </p:anim>
                                    <p:anim calcmode="lin" valueType="num">
                                      <p:cBhvr>
                                        <p:cTn id="8" dur="500" fill="hold"/>
                                        <p:tgtEl>
                                          <p:spTgt spid="233475"/>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233476"/>
                                        </p:tgtEl>
                                        <p:attrNameLst>
                                          <p:attrName>style.visibility</p:attrName>
                                        </p:attrNameLst>
                                      </p:cBhvr>
                                      <p:to>
                                        <p:strVal val="visible"/>
                                      </p:to>
                                    </p:set>
                                    <p:animEffect transition="in" filter="dissolve">
                                      <p:cBhvr>
                                        <p:cTn id="12" dur="500"/>
                                        <p:tgtEl>
                                          <p:spTgt spid="233476"/>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233508"/>
                                        </p:tgtEl>
                                        <p:attrNameLst>
                                          <p:attrName>style.visibility</p:attrName>
                                        </p:attrNameLst>
                                      </p:cBhvr>
                                      <p:to>
                                        <p:strVal val="visible"/>
                                      </p:to>
                                    </p:set>
                                    <p:anim calcmode="lin" valueType="num">
                                      <p:cBhvr>
                                        <p:cTn id="17" dur="500" fill="hold"/>
                                        <p:tgtEl>
                                          <p:spTgt spid="233508"/>
                                        </p:tgtEl>
                                        <p:attrNameLst>
                                          <p:attrName>ppt_w</p:attrName>
                                        </p:attrNameLst>
                                      </p:cBhvr>
                                      <p:tavLst>
                                        <p:tav tm="0">
                                          <p:val>
                                            <p:fltVal val="0"/>
                                          </p:val>
                                        </p:tav>
                                        <p:tav tm="100000">
                                          <p:val>
                                            <p:strVal val="#ppt_w"/>
                                          </p:val>
                                        </p:tav>
                                      </p:tavLst>
                                    </p:anim>
                                    <p:anim calcmode="lin" valueType="num">
                                      <p:cBhvr>
                                        <p:cTn id="18" dur="500" fill="hold"/>
                                        <p:tgtEl>
                                          <p:spTgt spid="233508"/>
                                        </p:tgtEl>
                                        <p:attrNameLst>
                                          <p:attrName>ppt_h</p:attrName>
                                        </p:attrNameLst>
                                      </p:cBhvr>
                                      <p:tavLst>
                                        <p:tav tm="0">
                                          <p:val>
                                            <p:fltVal val="0"/>
                                          </p:val>
                                        </p:tav>
                                        <p:tav tm="100000">
                                          <p:val>
                                            <p:strVal val="#ppt_h"/>
                                          </p:val>
                                        </p:tav>
                                      </p:tavLst>
                                    </p:anim>
                                  </p:childTnLst>
                                </p:cTn>
                              </p:par>
                            </p:childTnLst>
                          </p:cTn>
                        </p:par>
                        <p:par>
                          <p:cTn id="19" fill="hold">
                            <p:stCondLst>
                              <p:cond delay="500"/>
                            </p:stCondLst>
                            <p:childTnLst>
                              <p:par>
                                <p:cTn id="20" presetID="9" presetClass="entr" presetSubtype="0" fill="hold" nodeType="afterEffect">
                                  <p:stCondLst>
                                    <p:cond delay="0"/>
                                  </p:stCondLst>
                                  <p:childTnLst>
                                    <p:set>
                                      <p:cBhvr>
                                        <p:cTn id="21" dur="1" fill="hold">
                                          <p:stCondLst>
                                            <p:cond delay="0"/>
                                          </p:stCondLst>
                                        </p:cTn>
                                        <p:tgtEl>
                                          <p:spTgt spid="233509"/>
                                        </p:tgtEl>
                                        <p:attrNameLst>
                                          <p:attrName>style.visibility</p:attrName>
                                        </p:attrNameLst>
                                      </p:cBhvr>
                                      <p:to>
                                        <p:strVal val="visible"/>
                                      </p:to>
                                    </p:set>
                                    <p:animEffect transition="in" filter="dissolve">
                                      <p:cBhvr>
                                        <p:cTn id="22" dur="500"/>
                                        <p:tgtEl>
                                          <p:spTgt spid="233509"/>
                                        </p:tgtEl>
                                      </p:cBhvr>
                                    </p:animEffec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233547"/>
                                        </p:tgtEl>
                                        <p:attrNameLst>
                                          <p:attrName>style.visibility</p:attrName>
                                        </p:attrNameLst>
                                      </p:cBhvr>
                                      <p:to>
                                        <p:strVal val="visible"/>
                                      </p:to>
                                    </p:set>
                                    <p:anim calcmode="lin" valueType="num">
                                      <p:cBhvr>
                                        <p:cTn id="27" dur="500" fill="hold"/>
                                        <p:tgtEl>
                                          <p:spTgt spid="233547"/>
                                        </p:tgtEl>
                                        <p:attrNameLst>
                                          <p:attrName>ppt_w</p:attrName>
                                        </p:attrNameLst>
                                      </p:cBhvr>
                                      <p:tavLst>
                                        <p:tav tm="0">
                                          <p:val>
                                            <p:fltVal val="0"/>
                                          </p:val>
                                        </p:tav>
                                        <p:tav tm="100000">
                                          <p:val>
                                            <p:strVal val="#ppt_w"/>
                                          </p:val>
                                        </p:tav>
                                      </p:tavLst>
                                    </p:anim>
                                    <p:anim calcmode="lin" valueType="num">
                                      <p:cBhvr>
                                        <p:cTn id="28" dur="500" fill="hold"/>
                                        <p:tgtEl>
                                          <p:spTgt spid="233547"/>
                                        </p:tgtEl>
                                        <p:attrNameLst>
                                          <p:attrName>ppt_h</p:attrName>
                                        </p:attrNameLst>
                                      </p:cBhvr>
                                      <p:tavLst>
                                        <p:tav tm="0">
                                          <p:val>
                                            <p:fltVal val="0"/>
                                          </p:val>
                                        </p:tav>
                                        <p:tav tm="100000">
                                          <p:val>
                                            <p:strVal val="#ppt_h"/>
                                          </p:val>
                                        </p:tav>
                                      </p:tavLst>
                                    </p:anim>
                                  </p:childTnLst>
                                </p:cTn>
                              </p:par>
                            </p:childTnLst>
                          </p:cTn>
                        </p:par>
                        <p:par>
                          <p:cTn id="29" fill="hold">
                            <p:stCondLst>
                              <p:cond delay="500"/>
                            </p:stCondLst>
                            <p:childTnLst>
                              <p:par>
                                <p:cTn id="30" presetID="9" presetClass="entr" presetSubtype="0" fill="hold" nodeType="afterEffect">
                                  <p:stCondLst>
                                    <p:cond delay="0"/>
                                  </p:stCondLst>
                                  <p:childTnLst>
                                    <p:set>
                                      <p:cBhvr>
                                        <p:cTn id="31" dur="1" fill="hold">
                                          <p:stCondLst>
                                            <p:cond delay="0"/>
                                          </p:stCondLst>
                                        </p:cTn>
                                        <p:tgtEl>
                                          <p:spTgt spid="233548"/>
                                        </p:tgtEl>
                                        <p:attrNameLst>
                                          <p:attrName>style.visibility</p:attrName>
                                        </p:attrNameLst>
                                      </p:cBhvr>
                                      <p:to>
                                        <p:strVal val="visible"/>
                                      </p:to>
                                    </p:set>
                                    <p:animEffect transition="in" filter="dissolve">
                                      <p:cBhvr>
                                        <p:cTn id="32" dur="500"/>
                                        <p:tgtEl>
                                          <p:spTgt spid="233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5" grpId="0"/>
      <p:bldP spid="233508" grpId="0"/>
      <p:bldP spid="23354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FB7B4BB-3F95-284D-9C11-07B3F32209AD}"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53251" name="Rectangle 2"/>
          <p:cNvSpPr>
            <a:spLocks noGrp="1" noChangeArrowheads="1"/>
          </p:cNvSpPr>
          <p:nvPr>
            <p:ph type="title"/>
          </p:nvPr>
        </p:nvSpPr>
        <p:spPr/>
        <p:txBody>
          <a:bodyPr/>
          <a:lstStyle/>
          <a:p>
            <a:pPr eaLnBrk="1" hangingPunct="1"/>
            <a:r>
              <a:rPr kumimoji="0" lang="zh-CN" altLang="en-US">
                <a:solidFill>
                  <a:srgbClr val="036D7B"/>
                </a:solidFill>
              </a:rPr>
              <a:t>互斥方案经济评价方法</a:t>
            </a:r>
            <a:endParaRPr kumimoji="0" lang="zh-CN" altLang="en-US">
              <a:solidFill>
                <a:srgbClr val="036D7B"/>
              </a:solidFill>
            </a:endParaRPr>
          </a:p>
        </p:txBody>
      </p:sp>
      <p:sp>
        <p:nvSpPr>
          <p:cNvPr id="234503" name="Text Box 7"/>
          <p:cNvSpPr txBox="1">
            <a:spLocks noChangeArrowheads="1"/>
          </p:cNvSpPr>
          <p:nvPr/>
        </p:nvSpPr>
        <p:spPr bwMode="auto">
          <a:xfrm>
            <a:off x="466310" y="5814265"/>
            <a:ext cx="7912100" cy="427038"/>
          </a:xfrm>
          <a:prstGeom prst="rect">
            <a:avLst/>
          </a:prstGeom>
          <a:solidFill>
            <a:srgbClr val="FFCC66"/>
          </a:solidFill>
          <a:ln>
            <a:noFill/>
          </a:ln>
          <a:effectLst>
            <a:prstShdw prst="shdw13" dist="53882" dir="13500000">
              <a:srgbClr val="808080">
                <a:alpha val="50000"/>
              </a:srgbClr>
            </a:prst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50000"/>
              </a:spcBef>
              <a:buClrTx/>
              <a:buSzTx/>
              <a:buFontTx/>
              <a:buNone/>
            </a:pPr>
            <a:r>
              <a:rPr lang="zh-CN" altLang="en-US" sz="2000" b="1">
                <a:solidFill>
                  <a:schemeClr val="tx1"/>
                </a:solidFill>
                <a:latin typeface="幼圆" panose="02010509060101010101" pitchFamily="49" charset="-122"/>
                <a:ea typeface="幼圆" panose="02010509060101010101" pitchFamily="49" charset="-122"/>
              </a:rPr>
              <a:t>因</a:t>
            </a:r>
            <a:r>
              <a:rPr lang="en-US" altLang="zh-CN" sz="2000" b="1">
                <a:solidFill>
                  <a:schemeClr val="tx1"/>
                </a:solidFill>
                <a:latin typeface="幼圆" panose="02010509060101010101" pitchFamily="49" charset="-122"/>
                <a:ea typeface="幼圆" panose="02010509060101010101" pitchFamily="49" charset="-122"/>
              </a:rPr>
              <a:t>NPV</a:t>
            </a:r>
            <a:r>
              <a:rPr lang="en-US" altLang="zh-CN" sz="2000" b="1" baseline="-20000">
                <a:solidFill>
                  <a:schemeClr val="tx1"/>
                </a:solidFill>
                <a:latin typeface="幼圆" panose="02010509060101010101" pitchFamily="49" charset="-122"/>
                <a:ea typeface="幼圆" panose="02010509060101010101" pitchFamily="49" charset="-122"/>
              </a:rPr>
              <a:t>C</a:t>
            </a:r>
            <a:r>
              <a:rPr lang="en-US" altLang="zh-CN" sz="2000" b="1">
                <a:solidFill>
                  <a:schemeClr val="tx1"/>
                </a:solidFill>
                <a:latin typeface="幼圆" panose="02010509060101010101" pitchFamily="49" charset="-122"/>
                <a:ea typeface="幼圆" panose="02010509060101010101" pitchFamily="49" charset="-122"/>
              </a:rPr>
              <a:t>&gt;NPV</a:t>
            </a:r>
            <a:r>
              <a:rPr lang="en-US" altLang="zh-CN" sz="2000" b="1" baseline="-20000">
                <a:solidFill>
                  <a:schemeClr val="tx1"/>
                </a:solidFill>
                <a:latin typeface="幼圆" panose="02010509060101010101" pitchFamily="49" charset="-122"/>
                <a:ea typeface="幼圆" panose="02010509060101010101" pitchFamily="49" charset="-122"/>
              </a:rPr>
              <a:t>B</a:t>
            </a:r>
            <a:r>
              <a:rPr lang="en-US" altLang="zh-CN" sz="2000" b="1">
                <a:solidFill>
                  <a:schemeClr val="tx1"/>
                </a:solidFill>
                <a:latin typeface="幼圆" panose="02010509060101010101" pitchFamily="49" charset="-122"/>
                <a:ea typeface="幼圆" panose="02010509060101010101" pitchFamily="49" charset="-122"/>
              </a:rPr>
              <a:t>&gt;NPV</a:t>
            </a:r>
            <a:r>
              <a:rPr lang="en-US" altLang="zh-CN" sz="2000" b="1" baseline="-20000">
                <a:solidFill>
                  <a:schemeClr val="tx1"/>
                </a:solidFill>
                <a:latin typeface="幼圆" panose="02010509060101010101" pitchFamily="49" charset="-122"/>
                <a:ea typeface="幼圆" panose="02010509060101010101" pitchFamily="49" charset="-122"/>
              </a:rPr>
              <a:t>A</a:t>
            </a:r>
            <a:r>
              <a:rPr lang="zh-CN" altLang="en-US" sz="2000" b="1">
                <a:solidFill>
                  <a:schemeClr val="tx1"/>
                </a:solidFill>
                <a:latin typeface="幼圆" panose="02010509060101010101" pitchFamily="49" charset="-122"/>
                <a:ea typeface="幼圆" panose="02010509060101010101" pitchFamily="49" charset="-122"/>
              </a:rPr>
              <a:t>，故方案</a:t>
            </a:r>
            <a:r>
              <a:rPr lang="en-US" altLang="zh-CN" sz="2000" b="1">
                <a:solidFill>
                  <a:schemeClr val="tx1"/>
                </a:solidFill>
                <a:latin typeface="幼圆" panose="02010509060101010101" pitchFamily="49" charset="-122"/>
                <a:ea typeface="幼圆" panose="02010509060101010101" pitchFamily="49" charset="-122"/>
              </a:rPr>
              <a:t>C</a:t>
            </a:r>
            <a:r>
              <a:rPr lang="zh-CN" altLang="en-US" sz="2000" b="1">
                <a:solidFill>
                  <a:schemeClr val="tx1"/>
                </a:solidFill>
                <a:latin typeface="幼圆" panose="02010509060101010101" pitchFamily="49" charset="-122"/>
                <a:ea typeface="幼圆" panose="02010509060101010101" pitchFamily="49" charset="-122"/>
              </a:rPr>
              <a:t>最优，与净年值法结论一样。</a:t>
            </a:r>
            <a:endParaRPr lang="zh-CN" altLang="en-US" sz="2000" b="1">
              <a:solidFill>
                <a:schemeClr val="tx1"/>
              </a:solidFill>
              <a:latin typeface="幼圆" panose="02010509060101010101" pitchFamily="49" charset="-122"/>
              <a:ea typeface="幼圆" panose="02010509060101010101" pitchFamily="49" charset="-122"/>
            </a:endParaRPr>
          </a:p>
        </p:txBody>
      </p:sp>
      <mc:AlternateContent xmlns:mc="http://schemas.openxmlformats.org/markup-compatibility/2006">
        <mc:Choice xmlns:a14="http://schemas.microsoft.com/office/drawing/2010/main" Requires="a14">
          <p:sp>
            <p:nvSpPr>
              <p:cNvPr id="3" name="文本框 2"/>
              <p:cNvSpPr txBox="1"/>
              <p:nvPr/>
            </p:nvSpPr>
            <p:spPr>
              <a:xfrm>
                <a:off x="268184" y="1956283"/>
                <a:ext cx="8259866" cy="91063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kumimoji="1" lang="en-US" altLang="zh-CN" sz="1800" b="1" i="1" smtClean="0">
                              <a:latin typeface="Cambria Math" panose="02040503050406030204" pitchFamily="18" charset="0"/>
                            </a:rPr>
                          </m:ctrlPr>
                        </m:sSubPr>
                        <m:e>
                          <m:r>
                            <a:rPr kumimoji="1" lang="en-US" altLang="zh-CN" sz="1800" b="1" i="1" smtClean="0">
                              <a:latin typeface="Cambria Math" panose="02040503050406030204" pitchFamily="18" charset="0"/>
                            </a:rPr>
                            <m:t>𝑵𝑷𝑽</m:t>
                          </m:r>
                        </m:e>
                        <m:sub>
                          <m:r>
                            <a:rPr kumimoji="1" lang="en-US" altLang="zh-CN" sz="1800" b="1" i="1" smtClean="0">
                              <a:latin typeface="Cambria Math" panose="02040503050406030204" pitchFamily="18" charset="0"/>
                            </a:rPr>
                            <m:t>𝑨</m:t>
                          </m:r>
                        </m:sub>
                      </m:sSub>
                      <m:r>
                        <a:rPr kumimoji="1" lang="en-US" altLang="zh-CN" sz="1800" b="1" dirty="0">
                          <a:latin typeface="Cambria Math" panose="02040503050406030204" pitchFamily="18" charset="0"/>
                          <a:ea typeface="Cambria Math" panose="02040503050406030204" pitchFamily="18" charset="0"/>
                        </a:rPr>
                        <m:t>=</m:t>
                      </m:r>
                      <m:r>
                        <a:rPr kumimoji="1" lang="en-US" altLang="zh-CN" sz="1800" b="1" i="0" dirty="0" smtClean="0">
                          <a:solidFill>
                            <a:srgbClr val="7030A0"/>
                          </a:solidFill>
                          <a:latin typeface="Cambria Math" panose="02040503050406030204" pitchFamily="18" charset="0"/>
                          <a:ea typeface="Cambria Math" panose="02040503050406030204" pitchFamily="18" charset="0"/>
                        </a:rPr>
                        <m:t>−</m:t>
                      </m:r>
                      <m:r>
                        <a:rPr kumimoji="1" lang="en-US" altLang="zh-CN" sz="1800" b="1" i="0" dirty="0" smtClean="0">
                          <a:solidFill>
                            <a:srgbClr val="7030A0"/>
                          </a:solidFill>
                          <a:latin typeface="Cambria Math" panose="02040503050406030204" pitchFamily="18" charset="0"/>
                          <a:ea typeface="Cambria Math" panose="02040503050406030204" pitchFamily="18" charset="0"/>
                        </a:rPr>
                        <m:t>𝟔𝟎𝟎𝟎</m:t>
                      </m:r>
                      <m:r>
                        <a:rPr kumimoji="1" lang="en-US" altLang="zh-CN" sz="1800" b="1" i="0" dirty="0" smtClean="0">
                          <a:solidFill>
                            <a:srgbClr val="7030A0"/>
                          </a:solidFill>
                          <a:latin typeface="Cambria Math" panose="02040503050406030204" pitchFamily="18" charset="0"/>
                          <a:ea typeface="Cambria Math" panose="02040503050406030204" pitchFamily="18" charset="0"/>
                        </a:rPr>
                        <m:t>−</m:t>
                      </m:r>
                      <m:r>
                        <a:rPr kumimoji="1" lang="en-US" altLang="zh-CN" sz="1800" b="1" i="0" dirty="0" smtClean="0">
                          <a:solidFill>
                            <a:srgbClr val="7030A0"/>
                          </a:solidFill>
                          <a:latin typeface="Cambria Math" panose="02040503050406030204" pitchFamily="18" charset="0"/>
                          <a:ea typeface="Cambria Math" panose="02040503050406030204" pitchFamily="18" charset="0"/>
                        </a:rPr>
                        <m:t>𝟔𝟎𝟎𝟎</m:t>
                      </m:r>
                      <m:d>
                        <m:dPr>
                          <m:ctrlPr>
                            <a:rPr kumimoji="1" lang="en-US" altLang="zh-CN" sz="1800" b="1" i="1" dirty="0" smtClean="0">
                              <a:solidFill>
                                <a:srgbClr val="7030A0"/>
                              </a:solidFill>
                              <a:latin typeface="Cambria Math" panose="02040503050406030204" pitchFamily="18" charset="0"/>
                              <a:ea typeface="Cambria Math" panose="02040503050406030204" pitchFamily="18" charset="0"/>
                            </a:rPr>
                          </m:ctrlPr>
                        </m:dPr>
                        <m:e>
                          <m:f>
                            <m:fPr>
                              <m:type m:val="lin"/>
                              <m:ctrlPr>
                                <a:rPr kumimoji="1" lang="en-US" altLang="zh-CN" sz="1800" b="1" i="1" dirty="0" smtClean="0">
                                  <a:solidFill>
                                    <a:srgbClr val="7030A0"/>
                                  </a:solidFill>
                                  <a:latin typeface="Cambria Math" panose="02040503050406030204" pitchFamily="18" charset="0"/>
                                  <a:ea typeface="Cambria Math" panose="02040503050406030204" pitchFamily="18" charset="0"/>
                                </a:rPr>
                              </m:ctrlPr>
                            </m:fPr>
                            <m:num>
                              <m:r>
                                <a:rPr kumimoji="1" lang="en-US" altLang="zh-CN" sz="1800" b="1" i="1" dirty="0" smtClean="0">
                                  <a:solidFill>
                                    <a:srgbClr val="7030A0"/>
                                  </a:solidFill>
                                  <a:latin typeface="Cambria Math" panose="02040503050406030204" pitchFamily="18" charset="0"/>
                                  <a:ea typeface="Cambria Math" panose="02040503050406030204" pitchFamily="18" charset="0"/>
                                </a:rPr>
                                <m:t>𝑷</m:t>
                              </m:r>
                            </m:num>
                            <m:den>
                              <m:r>
                                <a:rPr kumimoji="1" lang="en-US" altLang="zh-CN" sz="1800" b="1" i="1" dirty="0" smtClean="0">
                                  <a:solidFill>
                                    <a:srgbClr val="7030A0"/>
                                  </a:solidFill>
                                  <a:latin typeface="Cambria Math" panose="02040503050406030204" pitchFamily="18" charset="0"/>
                                  <a:ea typeface="Cambria Math" panose="02040503050406030204" pitchFamily="18" charset="0"/>
                                </a:rPr>
                                <m:t>𝑭</m:t>
                              </m:r>
                              <m:r>
                                <a:rPr kumimoji="1" lang="en-US" altLang="zh-CN" sz="1800" b="1" i="1" dirty="0" smtClean="0">
                                  <a:solidFill>
                                    <a:srgbClr val="7030A0"/>
                                  </a:solidFill>
                                  <a:latin typeface="Cambria Math" panose="02040503050406030204" pitchFamily="18" charset="0"/>
                                  <a:ea typeface="Cambria Math" panose="02040503050406030204" pitchFamily="18" charset="0"/>
                                </a:rPr>
                                <m:t>, </m:t>
                              </m:r>
                              <m:r>
                                <a:rPr kumimoji="1" lang="en-US" altLang="zh-CN" sz="1800" b="1" i="1" dirty="0" smtClean="0">
                                  <a:solidFill>
                                    <a:srgbClr val="7030A0"/>
                                  </a:solidFill>
                                  <a:latin typeface="Cambria Math" panose="02040503050406030204" pitchFamily="18" charset="0"/>
                                  <a:ea typeface="Cambria Math" panose="02040503050406030204" pitchFamily="18" charset="0"/>
                                </a:rPr>
                                <m:t>𝟏𝟓</m:t>
                              </m:r>
                              <m:r>
                                <a:rPr kumimoji="1" lang="en-US" altLang="zh-CN" sz="1800" b="1" i="1" dirty="0" smtClean="0">
                                  <a:solidFill>
                                    <a:srgbClr val="7030A0"/>
                                  </a:solidFill>
                                  <a:latin typeface="Cambria Math" panose="02040503050406030204" pitchFamily="18" charset="0"/>
                                  <a:ea typeface="Cambria Math" panose="02040503050406030204" pitchFamily="18" charset="0"/>
                                </a:rPr>
                                <m:t>%,</m:t>
                              </m:r>
                              <m:r>
                                <a:rPr kumimoji="1" lang="en-US" altLang="zh-CN" sz="1800" b="1" i="1" dirty="0" smtClean="0">
                                  <a:solidFill>
                                    <a:srgbClr val="7030A0"/>
                                  </a:solidFill>
                                  <a:latin typeface="Cambria Math" panose="02040503050406030204" pitchFamily="18" charset="0"/>
                                  <a:ea typeface="Cambria Math" panose="02040503050406030204" pitchFamily="18" charset="0"/>
                                </a:rPr>
                                <m:t>𝟑</m:t>
                              </m:r>
                            </m:den>
                          </m:f>
                        </m:e>
                      </m:d>
                      <m:r>
                        <a:rPr kumimoji="1" lang="en-US" altLang="zh-CN" b="1" dirty="0">
                          <a:solidFill>
                            <a:srgbClr val="7030A0"/>
                          </a:solidFill>
                          <a:latin typeface="Cambria Math" panose="02040503050406030204" pitchFamily="18" charset="0"/>
                          <a:ea typeface="Cambria Math" panose="02040503050406030204" pitchFamily="18" charset="0"/>
                        </a:rPr>
                        <m:t>−</m:t>
                      </m:r>
                      <m:r>
                        <a:rPr kumimoji="1" lang="en-US" altLang="zh-CN" b="1" i="1" dirty="0">
                          <a:solidFill>
                            <a:srgbClr val="7030A0"/>
                          </a:solidFill>
                          <a:latin typeface="Cambria Math" panose="02040503050406030204" pitchFamily="18" charset="0"/>
                          <a:ea typeface="Cambria Math" panose="02040503050406030204" pitchFamily="18" charset="0"/>
                        </a:rPr>
                        <m:t>𝟔𝟎𝟎𝟎</m:t>
                      </m:r>
                      <m:d>
                        <m:dPr>
                          <m:ctrlPr>
                            <a:rPr kumimoji="1" lang="en-US" altLang="zh-CN" b="1" i="1" dirty="0">
                              <a:solidFill>
                                <a:srgbClr val="7030A0"/>
                              </a:solidFill>
                              <a:latin typeface="Cambria Math" panose="02040503050406030204" pitchFamily="18" charset="0"/>
                              <a:ea typeface="Cambria Math" panose="02040503050406030204" pitchFamily="18" charset="0"/>
                            </a:rPr>
                          </m:ctrlPr>
                        </m:dPr>
                        <m:e>
                          <m:f>
                            <m:fPr>
                              <m:type m:val="lin"/>
                              <m:ctrlPr>
                                <a:rPr kumimoji="1" lang="en-US" altLang="zh-CN" b="1" i="1" dirty="0">
                                  <a:solidFill>
                                    <a:srgbClr val="7030A0"/>
                                  </a:solidFill>
                                  <a:latin typeface="Cambria Math" panose="02040503050406030204" pitchFamily="18" charset="0"/>
                                  <a:ea typeface="Cambria Math" panose="02040503050406030204" pitchFamily="18" charset="0"/>
                                </a:rPr>
                              </m:ctrlPr>
                            </m:fPr>
                            <m:num>
                              <m:r>
                                <a:rPr kumimoji="1" lang="en-US" altLang="zh-CN" b="1" i="1" dirty="0">
                                  <a:solidFill>
                                    <a:srgbClr val="7030A0"/>
                                  </a:solidFill>
                                  <a:latin typeface="Cambria Math" panose="02040503050406030204" pitchFamily="18" charset="0"/>
                                  <a:ea typeface="Cambria Math" panose="02040503050406030204" pitchFamily="18" charset="0"/>
                                </a:rPr>
                                <m:t>𝑷</m:t>
                              </m:r>
                            </m:num>
                            <m:den>
                              <m:r>
                                <a:rPr kumimoji="1" lang="en-US" altLang="zh-CN" b="1" i="1" dirty="0">
                                  <a:solidFill>
                                    <a:srgbClr val="7030A0"/>
                                  </a:solidFill>
                                  <a:latin typeface="Cambria Math" panose="02040503050406030204" pitchFamily="18" charset="0"/>
                                  <a:ea typeface="Cambria Math" panose="02040503050406030204" pitchFamily="18" charset="0"/>
                                </a:rPr>
                                <m:t>𝑭</m:t>
                              </m:r>
                              <m:r>
                                <a:rPr kumimoji="1" lang="en-US" altLang="zh-CN" b="1" i="1" dirty="0">
                                  <a:solidFill>
                                    <a:srgbClr val="7030A0"/>
                                  </a:solidFill>
                                  <a:latin typeface="Cambria Math" panose="02040503050406030204" pitchFamily="18" charset="0"/>
                                  <a:ea typeface="Cambria Math" panose="02040503050406030204" pitchFamily="18" charset="0"/>
                                </a:rPr>
                                <m:t>, </m:t>
                              </m:r>
                              <m:r>
                                <a:rPr kumimoji="1" lang="en-US" altLang="zh-CN" b="1" i="1" dirty="0">
                                  <a:solidFill>
                                    <a:srgbClr val="7030A0"/>
                                  </a:solidFill>
                                  <a:latin typeface="Cambria Math" panose="02040503050406030204" pitchFamily="18" charset="0"/>
                                  <a:ea typeface="Cambria Math" panose="02040503050406030204" pitchFamily="18" charset="0"/>
                                </a:rPr>
                                <m:t>𝟏𝟓</m:t>
                              </m:r>
                              <m:r>
                                <a:rPr kumimoji="1" lang="en-US" altLang="zh-CN" b="1" i="1" dirty="0">
                                  <a:solidFill>
                                    <a:srgbClr val="7030A0"/>
                                  </a:solidFill>
                                  <a:latin typeface="Cambria Math" panose="02040503050406030204" pitchFamily="18" charset="0"/>
                                  <a:ea typeface="Cambria Math" panose="02040503050406030204" pitchFamily="18" charset="0"/>
                                </a:rPr>
                                <m:t>%,</m:t>
                              </m:r>
                              <m:r>
                                <a:rPr kumimoji="1" lang="en-US" altLang="zh-CN" b="1" i="1" dirty="0" smtClean="0">
                                  <a:solidFill>
                                    <a:srgbClr val="7030A0"/>
                                  </a:solidFill>
                                  <a:latin typeface="Cambria Math" panose="02040503050406030204" pitchFamily="18" charset="0"/>
                                  <a:ea typeface="Cambria Math" panose="02040503050406030204" pitchFamily="18" charset="0"/>
                                </a:rPr>
                                <m:t>𝟔</m:t>
                              </m:r>
                            </m:den>
                          </m:f>
                        </m:e>
                      </m:d>
                      <m:r>
                        <a:rPr kumimoji="1" lang="en-US" altLang="zh-CN" b="1" dirty="0">
                          <a:solidFill>
                            <a:srgbClr val="7030A0"/>
                          </a:solidFill>
                          <a:latin typeface="Cambria Math" panose="02040503050406030204" pitchFamily="18" charset="0"/>
                          <a:ea typeface="Cambria Math" panose="02040503050406030204" pitchFamily="18" charset="0"/>
                        </a:rPr>
                        <m:t>−</m:t>
                      </m:r>
                      <m:r>
                        <a:rPr kumimoji="1" lang="en-US" altLang="zh-CN" b="1" i="1" dirty="0">
                          <a:solidFill>
                            <a:srgbClr val="7030A0"/>
                          </a:solidFill>
                          <a:latin typeface="Cambria Math" panose="02040503050406030204" pitchFamily="18" charset="0"/>
                          <a:ea typeface="Cambria Math" panose="02040503050406030204" pitchFamily="18" charset="0"/>
                        </a:rPr>
                        <m:t>𝟔𝟎𝟎𝟎</m:t>
                      </m:r>
                      <m:d>
                        <m:dPr>
                          <m:ctrlPr>
                            <a:rPr kumimoji="1" lang="en-US" altLang="zh-CN" b="1" i="1" dirty="0">
                              <a:solidFill>
                                <a:srgbClr val="7030A0"/>
                              </a:solidFill>
                              <a:latin typeface="Cambria Math" panose="02040503050406030204" pitchFamily="18" charset="0"/>
                              <a:ea typeface="Cambria Math" panose="02040503050406030204" pitchFamily="18" charset="0"/>
                            </a:rPr>
                          </m:ctrlPr>
                        </m:dPr>
                        <m:e>
                          <m:f>
                            <m:fPr>
                              <m:type m:val="lin"/>
                              <m:ctrlPr>
                                <a:rPr kumimoji="1" lang="en-US" altLang="zh-CN" b="1" i="1" dirty="0" smtClean="0">
                                  <a:solidFill>
                                    <a:srgbClr val="7030A0"/>
                                  </a:solidFill>
                                  <a:latin typeface="Cambria Math" panose="02040503050406030204" pitchFamily="18" charset="0"/>
                                  <a:ea typeface="Cambria Math" panose="02040503050406030204" pitchFamily="18" charset="0"/>
                                </a:rPr>
                              </m:ctrlPr>
                            </m:fPr>
                            <m:num>
                              <m:r>
                                <a:rPr kumimoji="1" lang="en-US" altLang="zh-CN" b="1" i="1" dirty="0">
                                  <a:solidFill>
                                    <a:srgbClr val="7030A0"/>
                                  </a:solidFill>
                                  <a:latin typeface="Cambria Math" panose="02040503050406030204" pitchFamily="18" charset="0"/>
                                  <a:ea typeface="Cambria Math" panose="02040503050406030204" pitchFamily="18" charset="0"/>
                                </a:rPr>
                                <m:t>𝑷</m:t>
                              </m:r>
                            </m:num>
                            <m:den>
                              <m:r>
                                <a:rPr kumimoji="1" lang="en-US" altLang="zh-CN" b="1" i="1" dirty="0">
                                  <a:solidFill>
                                    <a:srgbClr val="7030A0"/>
                                  </a:solidFill>
                                  <a:latin typeface="Cambria Math" panose="02040503050406030204" pitchFamily="18" charset="0"/>
                                  <a:ea typeface="Cambria Math" panose="02040503050406030204" pitchFamily="18" charset="0"/>
                                </a:rPr>
                                <m:t>𝑭</m:t>
                              </m:r>
                              <m:r>
                                <a:rPr kumimoji="1" lang="en-US" altLang="zh-CN" b="1" i="1" dirty="0">
                                  <a:solidFill>
                                    <a:srgbClr val="7030A0"/>
                                  </a:solidFill>
                                  <a:latin typeface="Cambria Math" panose="02040503050406030204" pitchFamily="18" charset="0"/>
                                  <a:ea typeface="Cambria Math" panose="02040503050406030204" pitchFamily="18" charset="0"/>
                                </a:rPr>
                                <m:t>, </m:t>
                              </m:r>
                              <m:r>
                                <a:rPr kumimoji="1" lang="en-US" altLang="zh-CN" b="1" i="1" dirty="0">
                                  <a:solidFill>
                                    <a:srgbClr val="7030A0"/>
                                  </a:solidFill>
                                  <a:latin typeface="Cambria Math" panose="02040503050406030204" pitchFamily="18" charset="0"/>
                                  <a:ea typeface="Cambria Math" panose="02040503050406030204" pitchFamily="18" charset="0"/>
                                </a:rPr>
                                <m:t>𝟏𝟓</m:t>
                              </m:r>
                              <m:r>
                                <a:rPr kumimoji="1" lang="en-US" altLang="zh-CN" b="1" i="1" dirty="0">
                                  <a:solidFill>
                                    <a:srgbClr val="7030A0"/>
                                  </a:solidFill>
                                  <a:latin typeface="Cambria Math" panose="02040503050406030204" pitchFamily="18" charset="0"/>
                                  <a:ea typeface="Cambria Math" panose="02040503050406030204" pitchFamily="18" charset="0"/>
                                </a:rPr>
                                <m:t>%,</m:t>
                              </m:r>
                              <m:r>
                                <a:rPr kumimoji="1" lang="en-US" altLang="zh-CN" b="1" i="1" dirty="0" smtClean="0">
                                  <a:solidFill>
                                    <a:srgbClr val="7030A0"/>
                                  </a:solidFill>
                                  <a:latin typeface="Cambria Math" panose="02040503050406030204" pitchFamily="18" charset="0"/>
                                  <a:ea typeface="Cambria Math" panose="02040503050406030204" pitchFamily="18" charset="0"/>
                                </a:rPr>
                                <m:t>𝟗</m:t>
                              </m:r>
                              <m:r>
                                <a:rPr kumimoji="1" lang="en-US" altLang="zh-CN" b="1" i="1" dirty="0" smtClean="0">
                                  <a:solidFill>
                                    <a:srgbClr val="7030A0"/>
                                  </a:solidFill>
                                  <a:latin typeface="Cambria Math" panose="02040503050406030204" pitchFamily="18" charset="0"/>
                                  <a:ea typeface="Cambria Math" panose="02040503050406030204" pitchFamily="18" charset="0"/>
                                </a:rPr>
                                <m:t> </m:t>
                              </m:r>
                            </m:den>
                          </m:f>
                        </m:e>
                      </m:d>
                      <m:r>
                        <a:rPr kumimoji="1" lang="en-US" altLang="zh-CN" b="1" i="1" dirty="0" smtClean="0">
                          <a:latin typeface="Cambria Math" panose="02040503050406030204" pitchFamily="18" charset="0"/>
                          <a:ea typeface="Cambria Math" panose="02040503050406030204" pitchFamily="18" charset="0"/>
                        </a:rPr>
                        <m:t> </m:t>
                      </m:r>
                      <m:r>
                        <a:rPr kumimoji="1" lang="en-US" altLang="zh-CN" b="1" i="1" dirty="0" smtClean="0">
                          <a:solidFill>
                            <a:srgbClr val="00B050"/>
                          </a:solidFill>
                          <a:latin typeface="Cambria Math" panose="02040503050406030204" pitchFamily="18" charset="0"/>
                          <a:ea typeface="Cambria Math" panose="02040503050406030204" pitchFamily="18" charset="0"/>
                        </a:rPr>
                        <m:t>+</m:t>
                      </m:r>
                      <m:d>
                        <m:dPr>
                          <m:ctrlPr>
                            <a:rPr kumimoji="1" lang="en-US" altLang="zh-CN" b="1" i="1" dirty="0" smtClean="0">
                              <a:solidFill>
                                <a:srgbClr val="00B050"/>
                              </a:solidFill>
                              <a:latin typeface="Cambria Math" panose="02040503050406030204" pitchFamily="18" charset="0"/>
                              <a:ea typeface="Cambria Math" panose="02040503050406030204" pitchFamily="18" charset="0"/>
                            </a:rPr>
                          </m:ctrlPr>
                        </m:dPr>
                        <m:e>
                          <m:r>
                            <a:rPr kumimoji="1" lang="en-US" altLang="zh-CN" b="1" i="1" dirty="0" smtClean="0">
                              <a:solidFill>
                                <a:srgbClr val="00B050"/>
                              </a:solidFill>
                              <a:latin typeface="Cambria Math" panose="02040503050406030204" pitchFamily="18" charset="0"/>
                              <a:ea typeface="Cambria Math" panose="02040503050406030204" pitchFamily="18" charset="0"/>
                            </a:rPr>
                            <m:t>𝟑𝟎𝟎𝟎</m:t>
                          </m:r>
                          <m:r>
                            <a:rPr kumimoji="1" lang="en-US" altLang="zh-CN" b="1" i="1" dirty="0" smtClean="0">
                              <a:solidFill>
                                <a:srgbClr val="00B050"/>
                              </a:solidFill>
                              <a:latin typeface="Cambria Math" panose="02040503050406030204" pitchFamily="18" charset="0"/>
                              <a:ea typeface="Cambria Math" panose="02040503050406030204" pitchFamily="18" charset="0"/>
                            </a:rPr>
                            <m:t>−</m:t>
                          </m:r>
                          <m:r>
                            <a:rPr kumimoji="1" lang="en-US" altLang="zh-CN" b="1" i="1" dirty="0" smtClean="0">
                              <a:solidFill>
                                <a:srgbClr val="00B050"/>
                              </a:solidFill>
                              <a:latin typeface="Cambria Math" panose="02040503050406030204" pitchFamily="18" charset="0"/>
                              <a:ea typeface="Cambria Math" panose="02040503050406030204" pitchFamily="18" charset="0"/>
                            </a:rPr>
                            <m:t>𝟏𝟎𝟎𝟎</m:t>
                          </m:r>
                        </m:e>
                      </m:d>
                      <m:d>
                        <m:dPr>
                          <m:ctrlPr>
                            <a:rPr kumimoji="1" lang="en-US" altLang="zh-CN" b="1" i="1" dirty="0">
                              <a:solidFill>
                                <a:srgbClr val="00B050"/>
                              </a:solidFill>
                              <a:latin typeface="Cambria Math" panose="02040503050406030204" pitchFamily="18" charset="0"/>
                              <a:ea typeface="Cambria Math" panose="02040503050406030204" pitchFamily="18" charset="0"/>
                            </a:rPr>
                          </m:ctrlPr>
                        </m:dPr>
                        <m:e>
                          <m:f>
                            <m:fPr>
                              <m:type m:val="lin"/>
                              <m:ctrlPr>
                                <a:rPr kumimoji="1" lang="en-US" altLang="zh-CN" b="1" i="1" dirty="0">
                                  <a:solidFill>
                                    <a:srgbClr val="00B050"/>
                                  </a:solidFill>
                                  <a:latin typeface="Cambria Math" panose="02040503050406030204" pitchFamily="18" charset="0"/>
                                  <a:ea typeface="Cambria Math" panose="02040503050406030204" pitchFamily="18" charset="0"/>
                                </a:rPr>
                              </m:ctrlPr>
                            </m:fPr>
                            <m:num>
                              <m:r>
                                <a:rPr kumimoji="1" lang="en-US" altLang="zh-CN" b="1" i="1" dirty="0">
                                  <a:solidFill>
                                    <a:srgbClr val="00B050"/>
                                  </a:solidFill>
                                  <a:latin typeface="Cambria Math" panose="02040503050406030204" pitchFamily="18" charset="0"/>
                                  <a:ea typeface="Cambria Math" panose="02040503050406030204" pitchFamily="18" charset="0"/>
                                </a:rPr>
                                <m:t>𝑷</m:t>
                              </m:r>
                            </m:num>
                            <m:den>
                              <m:r>
                                <a:rPr kumimoji="1" lang="en-US" altLang="zh-CN" b="1" i="1" dirty="0" smtClean="0">
                                  <a:solidFill>
                                    <a:srgbClr val="00B050"/>
                                  </a:solidFill>
                                  <a:latin typeface="Cambria Math" panose="02040503050406030204" pitchFamily="18" charset="0"/>
                                  <a:ea typeface="Cambria Math" panose="02040503050406030204" pitchFamily="18" charset="0"/>
                                </a:rPr>
                                <m:t>𝑨</m:t>
                              </m:r>
                              <m:r>
                                <a:rPr kumimoji="1" lang="en-US" altLang="zh-CN" b="1" i="1" dirty="0">
                                  <a:solidFill>
                                    <a:srgbClr val="00B050"/>
                                  </a:solidFill>
                                  <a:latin typeface="Cambria Math" panose="02040503050406030204" pitchFamily="18" charset="0"/>
                                  <a:ea typeface="Cambria Math" panose="02040503050406030204" pitchFamily="18" charset="0"/>
                                </a:rPr>
                                <m:t>, </m:t>
                              </m:r>
                              <m:r>
                                <a:rPr kumimoji="1" lang="en-US" altLang="zh-CN" b="1" i="1" dirty="0">
                                  <a:solidFill>
                                    <a:srgbClr val="00B050"/>
                                  </a:solidFill>
                                  <a:latin typeface="Cambria Math" panose="02040503050406030204" pitchFamily="18" charset="0"/>
                                  <a:ea typeface="Cambria Math" panose="02040503050406030204" pitchFamily="18" charset="0"/>
                                </a:rPr>
                                <m:t>𝟏𝟓</m:t>
                              </m:r>
                              <m:r>
                                <a:rPr kumimoji="1" lang="en-US" altLang="zh-CN" b="1" i="1" dirty="0">
                                  <a:solidFill>
                                    <a:srgbClr val="00B050"/>
                                  </a:solidFill>
                                  <a:latin typeface="Cambria Math" panose="02040503050406030204" pitchFamily="18" charset="0"/>
                                  <a:ea typeface="Cambria Math" panose="02040503050406030204" pitchFamily="18" charset="0"/>
                                </a:rPr>
                                <m:t>%,</m:t>
                              </m:r>
                              <m:r>
                                <a:rPr kumimoji="1" lang="en-US" altLang="zh-CN" b="1" i="1" dirty="0" smtClean="0">
                                  <a:solidFill>
                                    <a:srgbClr val="00B050"/>
                                  </a:solidFill>
                                  <a:latin typeface="Cambria Math" panose="02040503050406030204" pitchFamily="18" charset="0"/>
                                  <a:ea typeface="Cambria Math" panose="02040503050406030204" pitchFamily="18" charset="0"/>
                                </a:rPr>
                                <m:t>𝟏𝟐</m:t>
                              </m:r>
                            </m:den>
                          </m:f>
                        </m:e>
                      </m:d>
                      <m:r>
                        <a:rPr kumimoji="1" lang="en-US" altLang="zh-CN" sz="1800" b="0" i="1" dirty="0" smtClean="0">
                          <a:latin typeface="Cambria Math" panose="02040503050406030204" pitchFamily="18" charset="0"/>
                          <a:ea typeface="Cambria Math" panose="02040503050406030204" pitchFamily="18" charset="0"/>
                        </a:rPr>
                        <m:t>=</m:t>
                      </m:r>
                      <m:r>
                        <a:rPr kumimoji="1" lang="en-US" altLang="zh-CN" sz="1800" b="0" i="1" dirty="0" smtClean="0">
                          <a:latin typeface="Cambria Math" panose="02040503050406030204" pitchFamily="18" charset="0"/>
                          <a:ea typeface="Cambria Math" panose="02040503050406030204" pitchFamily="18" charset="0"/>
                        </a:rPr>
                        <m:t>−</m:t>
                      </m:r>
                      <m:r>
                        <a:rPr kumimoji="1" lang="en-US" altLang="zh-CN" sz="1800" b="0" i="1" dirty="0" smtClean="0">
                          <a:latin typeface="Cambria Math" panose="02040503050406030204" pitchFamily="18" charset="0"/>
                          <a:ea typeface="Cambria Math" panose="02040503050406030204" pitchFamily="18" charset="0"/>
                        </a:rPr>
                        <m:t>3402</m:t>
                      </m:r>
                      <m:r>
                        <a:rPr kumimoji="1" lang="en-US" altLang="zh-CN" sz="1800" b="0" i="1" dirty="0" smtClean="0">
                          <a:latin typeface="Cambria Math" panose="02040503050406030204" pitchFamily="18" charset="0"/>
                          <a:ea typeface="Cambria Math" panose="02040503050406030204" pitchFamily="18" charset="0"/>
                        </a:rPr>
                        <m:t>.</m:t>
                      </m:r>
                      <m:r>
                        <a:rPr kumimoji="1" lang="en-US" altLang="zh-CN" sz="1800" b="0" i="1" dirty="0" smtClean="0">
                          <a:latin typeface="Cambria Math" panose="02040503050406030204" pitchFamily="18" charset="0"/>
                          <a:ea typeface="Cambria Math" panose="02040503050406030204" pitchFamily="18" charset="0"/>
                        </a:rPr>
                        <m:t>6</m:t>
                      </m:r>
                      <m:r>
                        <a:rPr kumimoji="1" lang="en-US" altLang="zh-CN" sz="1800" b="0" i="0" dirty="0" smtClean="0">
                          <a:latin typeface="Cambria Math" panose="02040503050406030204" pitchFamily="18" charset="0"/>
                          <a:ea typeface="Cambria Math" panose="02040503050406030204" pitchFamily="18" charset="0"/>
                        </a:rPr>
                        <m:t> </m:t>
                      </m:r>
                      <m:r>
                        <a:rPr kumimoji="1" lang="zh-CN" altLang="en-US" sz="1800" b="0" i="1" dirty="0" smtClean="0">
                          <a:latin typeface="Cambria Math" panose="02040503050406030204" pitchFamily="18" charset="0"/>
                          <a:ea typeface="Cambria Math" panose="02040503050406030204" pitchFamily="18" charset="0"/>
                        </a:rPr>
                        <m:t>（</m:t>
                      </m:r>
                      <m:r>
                        <a:rPr kumimoji="1" lang="zh-CN" altLang="en-US" sz="1800" i="1" dirty="0">
                          <a:latin typeface="Cambria Math" panose="02040503050406030204" pitchFamily="18" charset="0"/>
                          <a:ea typeface="Cambria Math" panose="02040503050406030204" pitchFamily="18" charset="0"/>
                        </a:rPr>
                        <m:t>元</m:t>
                      </m:r>
                      <m:r>
                        <a:rPr kumimoji="1" lang="zh-CN" altLang="en-US" sz="1800" b="0"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p:sp>
            <p:nvSpPr>
              <p:cNvPr id="3" name="文本框 2"/>
              <p:cNvSpPr txBox="1">
                <a:spLocks noRot="1" noChangeAspect="1" noMove="1" noResize="1" noEditPoints="1" noAdjustHandles="1" noChangeArrowheads="1" noChangeShapeType="1" noTextEdit="1"/>
              </p:cNvSpPr>
              <p:nvPr/>
            </p:nvSpPr>
            <p:spPr>
              <a:xfrm>
                <a:off x="268184" y="1956283"/>
                <a:ext cx="8259866" cy="910634"/>
              </a:xfrm>
              <a:prstGeom prst="rect">
                <a:avLst/>
              </a:prstGeom>
              <a:blipFill rotWithShape="1">
                <a:blip r:embed="rId1"/>
                <a:stretch>
                  <a:fillRect l="-3" t="-53" b="5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20503" y="3068960"/>
                <a:ext cx="8686338" cy="118128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kumimoji="1" lang="en-US" altLang="zh-CN" sz="1800" b="1" i="1" smtClean="0">
                              <a:latin typeface="Cambria Math" panose="02040503050406030204" pitchFamily="18" charset="0"/>
                            </a:rPr>
                          </m:ctrlPr>
                        </m:sSubPr>
                        <m:e>
                          <m:r>
                            <a:rPr kumimoji="1" lang="en-US" altLang="zh-CN" sz="1800" b="1" i="1" smtClean="0">
                              <a:latin typeface="Cambria Math" panose="02040503050406030204" pitchFamily="18" charset="0"/>
                            </a:rPr>
                            <m:t>𝑵𝑷𝑽</m:t>
                          </m:r>
                        </m:e>
                        <m:sub>
                          <m:r>
                            <a:rPr kumimoji="1" lang="en-US" altLang="zh-CN" sz="1800" b="1" i="1" smtClean="0">
                              <a:latin typeface="Cambria Math" panose="02040503050406030204" pitchFamily="18" charset="0"/>
                            </a:rPr>
                            <m:t>𝑩</m:t>
                          </m:r>
                        </m:sub>
                      </m:sSub>
                      <m:r>
                        <a:rPr kumimoji="1" lang="en-US" altLang="zh-CN" sz="1800" b="1" dirty="0">
                          <a:latin typeface="Cambria Math" panose="02040503050406030204" pitchFamily="18" charset="0"/>
                          <a:ea typeface="Cambria Math" panose="02040503050406030204" pitchFamily="18" charset="0"/>
                        </a:rPr>
                        <m:t>=</m:t>
                      </m:r>
                      <m:r>
                        <a:rPr kumimoji="1" lang="en-US" altLang="zh-CN" sz="1800" b="1" i="0" dirty="0" smtClean="0">
                          <a:solidFill>
                            <a:srgbClr val="7030A0"/>
                          </a:solidFill>
                          <a:latin typeface="Cambria Math" panose="02040503050406030204" pitchFamily="18" charset="0"/>
                          <a:ea typeface="Cambria Math" panose="02040503050406030204" pitchFamily="18" charset="0"/>
                        </a:rPr>
                        <m:t>−</m:t>
                      </m:r>
                      <m:r>
                        <a:rPr kumimoji="1" lang="en-US" altLang="zh-CN" sz="1800" b="1" i="0" dirty="0" smtClean="0">
                          <a:solidFill>
                            <a:srgbClr val="7030A0"/>
                          </a:solidFill>
                          <a:latin typeface="Cambria Math" panose="02040503050406030204" pitchFamily="18" charset="0"/>
                          <a:ea typeface="Cambria Math" panose="02040503050406030204" pitchFamily="18" charset="0"/>
                        </a:rPr>
                        <m:t>𝟕𝟎𝟎𝟎</m:t>
                      </m:r>
                      <m:r>
                        <a:rPr kumimoji="1" lang="en-US" altLang="zh-CN" sz="1800" b="1" i="0" dirty="0" smtClean="0">
                          <a:solidFill>
                            <a:srgbClr val="7030A0"/>
                          </a:solidFill>
                          <a:latin typeface="Cambria Math" panose="02040503050406030204" pitchFamily="18" charset="0"/>
                          <a:ea typeface="Cambria Math" panose="02040503050406030204" pitchFamily="18" charset="0"/>
                        </a:rPr>
                        <m:t>−</m:t>
                      </m:r>
                      <m:r>
                        <a:rPr kumimoji="1" lang="en-US" altLang="zh-CN" sz="1800" b="1" i="0" dirty="0" smtClean="0">
                          <a:solidFill>
                            <a:srgbClr val="7030A0"/>
                          </a:solidFill>
                          <a:latin typeface="Cambria Math" panose="02040503050406030204" pitchFamily="18" charset="0"/>
                          <a:ea typeface="Cambria Math" panose="02040503050406030204" pitchFamily="18" charset="0"/>
                        </a:rPr>
                        <m:t>𝟕𝟎𝟎𝟎</m:t>
                      </m:r>
                      <m:d>
                        <m:dPr>
                          <m:ctrlPr>
                            <a:rPr kumimoji="1" lang="en-US" altLang="zh-CN" sz="1800" b="1" i="1" dirty="0" smtClean="0">
                              <a:solidFill>
                                <a:srgbClr val="7030A0"/>
                              </a:solidFill>
                              <a:latin typeface="Cambria Math" panose="02040503050406030204" pitchFamily="18" charset="0"/>
                              <a:ea typeface="Cambria Math" panose="02040503050406030204" pitchFamily="18" charset="0"/>
                            </a:rPr>
                          </m:ctrlPr>
                        </m:dPr>
                        <m:e>
                          <m:f>
                            <m:fPr>
                              <m:type m:val="lin"/>
                              <m:ctrlPr>
                                <a:rPr kumimoji="1" lang="en-US" altLang="zh-CN" sz="1800" b="1" i="1" dirty="0" smtClean="0">
                                  <a:solidFill>
                                    <a:srgbClr val="7030A0"/>
                                  </a:solidFill>
                                  <a:latin typeface="Cambria Math" panose="02040503050406030204" pitchFamily="18" charset="0"/>
                                  <a:ea typeface="Cambria Math" panose="02040503050406030204" pitchFamily="18" charset="0"/>
                                </a:rPr>
                              </m:ctrlPr>
                            </m:fPr>
                            <m:num>
                              <m:r>
                                <a:rPr kumimoji="1" lang="en-US" altLang="zh-CN" sz="1800" b="1" i="1" dirty="0" smtClean="0">
                                  <a:solidFill>
                                    <a:srgbClr val="7030A0"/>
                                  </a:solidFill>
                                  <a:latin typeface="Cambria Math" panose="02040503050406030204" pitchFamily="18" charset="0"/>
                                  <a:ea typeface="Cambria Math" panose="02040503050406030204" pitchFamily="18" charset="0"/>
                                </a:rPr>
                                <m:t>𝑷</m:t>
                              </m:r>
                            </m:num>
                            <m:den>
                              <m:r>
                                <a:rPr kumimoji="1" lang="en-US" altLang="zh-CN" sz="1800" b="1" i="1" dirty="0" smtClean="0">
                                  <a:solidFill>
                                    <a:srgbClr val="7030A0"/>
                                  </a:solidFill>
                                  <a:latin typeface="Cambria Math" panose="02040503050406030204" pitchFamily="18" charset="0"/>
                                  <a:ea typeface="Cambria Math" panose="02040503050406030204" pitchFamily="18" charset="0"/>
                                </a:rPr>
                                <m:t>𝑭</m:t>
                              </m:r>
                              <m:r>
                                <a:rPr kumimoji="1" lang="en-US" altLang="zh-CN" sz="1800" b="1" i="1" dirty="0" smtClean="0">
                                  <a:solidFill>
                                    <a:srgbClr val="7030A0"/>
                                  </a:solidFill>
                                  <a:latin typeface="Cambria Math" panose="02040503050406030204" pitchFamily="18" charset="0"/>
                                  <a:ea typeface="Cambria Math" panose="02040503050406030204" pitchFamily="18" charset="0"/>
                                </a:rPr>
                                <m:t>, </m:t>
                              </m:r>
                              <m:r>
                                <a:rPr kumimoji="1" lang="en-US" altLang="zh-CN" sz="1800" b="1" i="1" dirty="0" smtClean="0">
                                  <a:solidFill>
                                    <a:srgbClr val="7030A0"/>
                                  </a:solidFill>
                                  <a:latin typeface="Cambria Math" panose="02040503050406030204" pitchFamily="18" charset="0"/>
                                  <a:ea typeface="Cambria Math" panose="02040503050406030204" pitchFamily="18" charset="0"/>
                                </a:rPr>
                                <m:t>𝟏𝟓</m:t>
                              </m:r>
                              <m:r>
                                <a:rPr kumimoji="1" lang="en-US" altLang="zh-CN" sz="1800" b="1" i="1" dirty="0" smtClean="0">
                                  <a:solidFill>
                                    <a:srgbClr val="7030A0"/>
                                  </a:solidFill>
                                  <a:latin typeface="Cambria Math" panose="02040503050406030204" pitchFamily="18" charset="0"/>
                                  <a:ea typeface="Cambria Math" panose="02040503050406030204" pitchFamily="18" charset="0"/>
                                </a:rPr>
                                <m:t>%,</m:t>
                              </m:r>
                              <m:r>
                                <a:rPr kumimoji="1" lang="en-US" altLang="zh-CN" sz="1800" b="1" i="1" dirty="0" smtClean="0">
                                  <a:solidFill>
                                    <a:srgbClr val="7030A0"/>
                                  </a:solidFill>
                                  <a:latin typeface="Cambria Math" panose="02040503050406030204" pitchFamily="18" charset="0"/>
                                  <a:ea typeface="Cambria Math" panose="02040503050406030204" pitchFamily="18" charset="0"/>
                                </a:rPr>
                                <m:t>𝟒</m:t>
                              </m:r>
                            </m:den>
                          </m:f>
                        </m:e>
                      </m:d>
                      <m:r>
                        <a:rPr kumimoji="1" lang="en-US" altLang="zh-CN" b="1" dirty="0">
                          <a:solidFill>
                            <a:srgbClr val="7030A0"/>
                          </a:solidFill>
                          <a:latin typeface="Cambria Math" panose="02040503050406030204" pitchFamily="18" charset="0"/>
                          <a:ea typeface="Cambria Math" panose="02040503050406030204" pitchFamily="18" charset="0"/>
                        </a:rPr>
                        <m:t>−</m:t>
                      </m:r>
                      <m:r>
                        <a:rPr kumimoji="1" lang="en-US" altLang="zh-CN" b="1" i="0" dirty="0" smtClean="0">
                          <a:solidFill>
                            <a:srgbClr val="7030A0"/>
                          </a:solidFill>
                          <a:latin typeface="Cambria Math" panose="02040503050406030204" pitchFamily="18" charset="0"/>
                          <a:ea typeface="Cambria Math" panose="02040503050406030204" pitchFamily="18" charset="0"/>
                        </a:rPr>
                        <m:t>𝟕</m:t>
                      </m:r>
                      <m:r>
                        <a:rPr kumimoji="1" lang="en-US" altLang="zh-CN" b="1" i="1" dirty="0">
                          <a:solidFill>
                            <a:srgbClr val="7030A0"/>
                          </a:solidFill>
                          <a:latin typeface="Cambria Math" panose="02040503050406030204" pitchFamily="18" charset="0"/>
                          <a:ea typeface="Cambria Math" panose="02040503050406030204" pitchFamily="18" charset="0"/>
                        </a:rPr>
                        <m:t>𝟎𝟎𝟎</m:t>
                      </m:r>
                      <m:d>
                        <m:dPr>
                          <m:ctrlPr>
                            <a:rPr kumimoji="1" lang="en-US" altLang="zh-CN" b="1" i="1" dirty="0">
                              <a:solidFill>
                                <a:srgbClr val="7030A0"/>
                              </a:solidFill>
                              <a:latin typeface="Cambria Math" panose="02040503050406030204" pitchFamily="18" charset="0"/>
                              <a:ea typeface="Cambria Math" panose="02040503050406030204" pitchFamily="18" charset="0"/>
                            </a:rPr>
                          </m:ctrlPr>
                        </m:dPr>
                        <m:e>
                          <m:f>
                            <m:fPr>
                              <m:type m:val="lin"/>
                              <m:ctrlPr>
                                <a:rPr kumimoji="1" lang="en-US" altLang="zh-CN" b="1" i="1" dirty="0">
                                  <a:solidFill>
                                    <a:srgbClr val="7030A0"/>
                                  </a:solidFill>
                                  <a:latin typeface="Cambria Math" panose="02040503050406030204" pitchFamily="18" charset="0"/>
                                  <a:ea typeface="Cambria Math" panose="02040503050406030204" pitchFamily="18" charset="0"/>
                                </a:rPr>
                              </m:ctrlPr>
                            </m:fPr>
                            <m:num>
                              <m:r>
                                <a:rPr kumimoji="1" lang="en-US" altLang="zh-CN" b="1" i="1" dirty="0">
                                  <a:solidFill>
                                    <a:srgbClr val="7030A0"/>
                                  </a:solidFill>
                                  <a:latin typeface="Cambria Math" panose="02040503050406030204" pitchFamily="18" charset="0"/>
                                  <a:ea typeface="Cambria Math" panose="02040503050406030204" pitchFamily="18" charset="0"/>
                                </a:rPr>
                                <m:t>𝑷</m:t>
                              </m:r>
                            </m:num>
                            <m:den>
                              <m:r>
                                <a:rPr kumimoji="1" lang="en-US" altLang="zh-CN" b="1" i="1" dirty="0">
                                  <a:solidFill>
                                    <a:srgbClr val="7030A0"/>
                                  </a:solidFill>
                                  <a:latin typeface="Cambria Math" panose="02040503050406030204" pitchFamily="18" charset="0"/>
                                  <a:ea typeface="Cambria Math" panose="02040503050406030204" pitchFamily="18" charset="0"/>
                                </a:rPr>
                                <m:t>𝑭</m:t>
                              </m:r>
                              <m:r>
                                <a:rPr kumimoji="1" lang="en-US" altLang="zh-CN" b="1" i="1" dirty="0">
                                  <a:solidFill>
                                    <a:srgbClr val="7030A0"/>
                                  </a:solidFill>
                                  <a:latin typeface="Cambria Math" panose="02040503050406030204" pitchFamily="18" charset="0"/>
                                  <a:ea typeface="Cambria Math" panose="02040503050406030204" pitchFamily="18" charset="0"/>
                                </a:rPr>
                                <m:t>, </m:t>
                              </m:r>
                              <m:r>
                                <a:rPr kumimoji="1" lang="en-US" altLang="zh-CN" b="1" i="1" dirty="0">
                                  <a:solidFill>
                                    <a:srgbClr val="7030A0"/>
                                  </a:solidFill>
                                  <a:latin typeface="Cambria Math" panose="02040503050406030204" pitchFamily="18" charset="0"/>
                                  <a:ea typeface="Cambria Math" panose="02040503050406030204" pitchFamily="18" charset="0"/>
                                </a:rPr>
                                <m:t>𝟏𝟓</m:t>
                              </m:r>
                              <m:r>
                                <a:rPr kumimoji="1" lang="en-US" altLang="zh-CN" b="1" i="1" dirty="0">
                                  <a:solidFill>
                                    <a:srgbClr val="7030A0"/>
                                  </a:solidFill>
                                  <a:latin typeface="Cambria Math" panose="02040503050406030204" pitchFamily="18" charset="0"/>
                                  <a:ea typeface="Cambria Math" panose="02040503050406030204" pitchFamily="18" charset="0"/>
                                </a:rPr>
                                <m:t>%,</m:t>
                              </m:r>
                              <m:r>
                                <a:rPr kumimoji="1" lang="en-US" altLang="zh-CN" b="1" i="1" dirty="0" smtClean="0">
                                  <a:solidFill>
                                    <a:srgbClr val="7030A0"/>
                                  </a:solidFill>
                                  <a:latin typeface="Cambria Math" panose="02040503050406030204" pitchFamily="18" charset="0"/>
                                  <a:ea typeface="Cambria Math" panose="02040503050406030204" pitchFamily="18" charset="0"/>
                                </a:rPr>
                                <m:t>𝟖</m:t>
                              </m:r>
                            </m:den>
                          </m:f>
                        </m:e>
                      </m:d>
                      <m:r>
                        <a:rPr kumimoji="1" lang="en-US" altLang="zh-CN" b="1" i="1" dirty="0" smtClean="0">
                          <a:latin typeface="Cambria Math" panose="02040503050406030204" pitchFamily="18" charset="0"/>
                          <a:ea typeface="Cambria Math" panose="02040503050406030204" pitchFamily="18" charset="0"/>
                        </a:rPr>
                        <m:t> </m:t>
                      </m:r>
                      <m:r>
                        <a:rPr kumimoji="1" lang="en-US" altLang="zh-CN" b="1" i="1" dirty="0" smtClean="0">
                          <a:solidFill>
                            <a:srgbClr val="00B050"/>
                          </a:solidFill>
                          <a:latin typeface="Cambria Math" panose="02040503050406030204" pitchFamily="18" charset="0"/>
                          <a:ea typeface="Cambria Math" panose="02040503050406030204" pitchFamily="18" charset="0"/>
                        </a:rPr>
                        <m:t>+</m:t>
                      </m:r>
                      <m:d>
                        <m:dPr>
                          <m:ctrlPr>
                            <a:rPr kumimoji="1" lang="en-US" altLang="zh-CN" b="1" i="1" dirty="0" smtClean="0">
                              <a:solidFill>
                                <a:srgbClr val="00B050"/>
                              </a:solidFill>
                              <a:latin typeface="Cambria Math" panose="02040503050406030204" pitchFamily="18" charset="0"/>
                              <a:ea typeface="Cambria Math" panose="02040503050406030204" pitchFamily="18" charset="0"/>
                            </a:rPr>
                          </m:ctrlPr>
                        </m:dPr>
                        <m:e>
                          <m:r>
                            <a:rPr kumimoji="1" lang="en-US" altLang="zh-CN" b="1" i="1" dirty="0" smtClean="0">
                              <a:solidFill>
                                <a:srgbClr val="00B050"/>
                              </a:solidFill>
                              <a:latin typeface="Cambria Math" panose="02040503050406030204" pitchFamily="18" charset="0"/>
                              <a:ea typeface="Cambria Math" panose="02040503050406030204" pitchFamily="18" charset="0"/>
                            </a:rPr>
                            <m:t>𝟒𝟎𝟎𝟎</m:t>
                          </m:r>
                          <m:r>
                            <a:rPr kumimoji="1" lang="en-US" altLang="zh-CN" b="1" i="1" dirty="0" smtClean="0">
                              <a:solidFill>
                                <a:srgbClr val="00B050"/>
                              </a:solidFill>
                              <a:latin typeface="Cambria Math" panose="02040503050406030204" pitchFamily="18" charset="0"/>
                              <a:ea typeface="Cambria Math" panose="02040503050406030204" pitchFamily="18" charset="0"/>
                            </a:rPr>
                            <m:t>−</m:t>
                          </m:r>
                          <m:r>
                            <a:rPr kumimoji="1" lang="en-US" altLang="zh-CN" b="1" i="1" dirty="0" smtClean="0">
                              <a:solidFill>
                                <a:srgbClr val="00B050"/>
                              </a:solidFill>
                              <a:latin typeface="Cambria Math" panose="02040503050406030204" pitchFamily="18" charset="0"/>
                              <a:ea typeface="Cambria Math" panose="02040503050406030204" pitchFamily="18" charset="0"/>
                            </a:rPr>
                            <m:t>𝟏𝟎𝟎𝟎</m:t>
                          </m:r>
                        </m:e>
                      </m:d>
                      <m:d>
                        <m:dPr>
                          <m:ctrlPr>
                            <a:rPr kumimoji="1" lang="en-US" altLang="zh-CN" b="1" i="1" dirty="0">
                              <a:solidFill>
                                <a:srgbClr val="00B050"/>
                              </a:solidFill>
                              <a:latin typeface="Cambria Math" panose="02040503050406030204" pitchFamily="18" charset="0"/>
                              <a:ea typeface="Cambria Math" panose="02040503050406030204" pitchFamily="18" charset="0"/>
                            </a:rPr>
                          </m:ctrlPr>
                        </m:dPr>
                        <m:e>
                          <m:f>
                            <m:fPr>
                              <m:type m:val="lin"/>
                              <m:ctrlPr>
                                <a:rPr kumimoji="1" lang="en-US" altLang="zh-CN" b="1" i="1" dirty="0">
                                  <a:solidFill>
                                    <a:srgbClr val="00B050"/>
                                  </a:solidFill>
                                  <a:latin typeface="Cambria Math" panose="02040503050406030204" pitchFamily="18" charset="0"/>
                                  <a:ea typeface="Cambria Math" panose="02040503050406030204" pitchFamily="18" charset="0"/>
                                </a:rPr>
                              </m:ctrlPr>
                            </m:fPr>
                            <m:num>
                              <m:r>
                                <a:rPr kumimoji="1" lang="en-US" altLang="zh-CN" b="1" i="1" dirty="0">
                                  <a:solidFill>
                                    <a:srgbClr val="00B050"/>
                                  </a:solidFill>
                                  <a:latin typeface="Cambria Math" panose="02040503050406030204" pitchFamily="18" charset="0"/>
                                  <a:ea typeface="Cambria Math" panose="02040503050406030204" pitchFamily="18" charset="0"/>
                                </a:rPr>
                                <m:t>𝑷</m:t>
                              </m:r>
                            </m:num>
                            <m:den>
                              <m:r>
                                <a:rPr kumimoji="1" lang="en-US" altLang="zh-CN" b="1" i="1" dirty="0" smtClean="0">
                                  <a:solidFill>
                                    <a:srgbClr val="00B050"/>
                                  </a:solidFill>
                                  <a:latin typeface="Cambria Math" panose="02040503050406030204" pitchFamily="18" charset="0"/>
                                  <a:ea typeface="Cambria Math" panose="02040503050406030204" pitchFamily="18" charset="0"/>
                                </a:rPr>
                                <m:t>𝑨</m:t>
                              </m:r>
                              <m:r>
                                <a:rPr kumimoji="1" lang="en-US" altLang="zh-CN" b="1" i="1" dirty="0">
                                  <a:solidFill>
                                    <a:srgbClr val="00B050"/>
                                  </a:solidFill>
                                  <a:latin typeface="Cambria Math" panose="02040503050406030204" pitchFamily="18" charset="0"/>
                                  <a:ea typeface="Cambria Math" panose="02040503050406030204" pitchFamily="18" charset="0"/>
                                </a:rPr>
                                <m:t>, </m:t>
                              </m:r>
                              <m:r>
                                <a:rPr kumimoji="1" lang="en-US" altLang="zh-CN" b="1" i="1" dirty="0">
                                  <a:solidFill>
                                    <a:srgbClr val="00B050"/>
                                  </a:solidFill>
                                  <a:latin typeface="Cambria Math" panose="02040503050406030204" pitchFamily="18" charset="0"/>
                                  <a:ea typeface="Cambria Math" panose="02040503050406030204" pitchFamily="18" charset="0"/>
                                </a:rPr>
                                <m:t>𝟏𝟓</m:t>
                              </m:r>
                              <m:r>
                                <a:rPr kumimoji="1" lang="en-US" altLang="zh-CN" b="1" i="1" dirty="0">
                                  <a:solidFill>
                                    <a:srgbClr val="00B050"/>
                                  </a:solidFill>
                                  <a:latin typeface="Cambria Math" panose="02040503050406030204" pitchFamily="18" charset="0"/>
                                  <a:ea typeface="Cambria Math" panose="02040503050406030204" pitchFamily="18" charset="0"/>
                                </a:rPr>
                                <m:t>%,</m:t>
                              </m:r>
                              <m:r>
                                <a:rPr kumimoji="1" lang="en-US" altLang="zh-CN" b="1" i="1" dirty="0" smtClean="0">
                                  <a:solidFill>
                                    <a:srgbClr val="00B050"/>
                                  </a:solidFill>
                                  <a:latin typeface="Cambria Math" panose="02040503050406030204" pitchFamily="18" charset="0"/>
                                  <a:ea typeface="Cambria Math" panose="02040503050406030204" pitchFamily="18" charset="0"/>
                                </a:rPr>
                                <m:t>𝟏𝟐</m:t>
                              </m:r>
                            </m:den>
                          </m:f>
                        </m:e>
                      </m:d>
                      <m:r>
                        <a:rPr kumimoji="1" lang="en-US" altLang="zh-CN" b="1" i="1" dirty="0" smtClean="0">
                          <a:solidFill>
                            <a:srgbClr val="C89014"/>
                          </a:solidFill>
                          <a:latin typeface="Cambria Math" panose="02040503050406030204" pitchFamily="18" charset="0"/>
                          <a:ea typeface="Cambria Math" panose="02040503050406030204" pitchFamily="18" charset="0"/>
                        </a:rPr>
                        <m:t>+</m:t>
                      </m:r>
                      <m:r>
                        <a:rPr kumimoji="1" lang="en-US" altLang="zh-CN" b="1" i="0" dirty="0" smtClean="0">
                          <a:solidFill>
                            <a:srgbClr val="C89014"/>
                          </a:solidFill>
                          <a:latin typeface="Cambria Math" panose="02040503050406030204" pitchFamily="18" charset="0"/>
                          <a:ea typeface="Cambria Math" panose="02040503050406030204" pitchFamily="18" charset="0"/>
                        </a:rPr>
                        <m:t>𝟐</m:t>
                      </m:r>
                      <m:r>
                        <a:rPr kumimoji="1" lang="en-US" altLang="zh-CN" b="1" i="1" dirty="0">
                          <a:solidFill>
                            <a:srgbClr val="C89014"/>
                          </a:solidFill>
                          <a:latin typeface="Cambria Math" panose="02040503050406030204" pitchFamily="18" charset="0"/>
                          <a:ea typeface="Cambria Math" panose="02040503050406030204" pitchFamily="18" charset="0"/>
                        </a:rPr>
                        <m:t>𝟎𝟎</m:t>
                      </m:r>
                      <m:d>
                        <m:dPr>
                          <m:ctrlPr>
                            <a:rPr kumimoji="1" lang="en-US" altLang="zh-CN" b="1" i="1" dirty="0">
                              <a:solidFill>
                                <a:srgbClr val="C89014"/>
                              </a:solidFill>
                              <a:latin typeface="Cambria Math" panose="02040503050406030204" pitchFamily="18" charset="0"/>
                              <a:ea typeface="Cambria Math" panose="02040503050406030204" pitchFamily="18" charset="0"/>
                            </a:rPr>
                          </m:ctrlPr>
                        </m:dPr>
                        <m:e>
                          <m:f>
                            <m:fPr>
                              <m:type m:val="lin"/>
                              <m:ctrlPr>
                                <a:rPr kumimoji="1" lang="en-US" altLang="zh-CN" b="1" i="1" dirty="0">
                                  <a:solidFill>
                                    <a:srgbClr val="C89014"/>
                                  </a:solidFill>
                                  <a:latin typeface="Cambria Math" panose="02040503050406030204" pitchFamily="18" charset="0"/>
                                  <a:ea typeface="Cambria Math" panose="02040503050406030204" pitchFamily="18" charset="0"/>
                                </a:rPr>
                              </m:ctrlPr>
                            </m:fPr>
                            <m:num>
                              <m:r>
                                <a:rPr kumimoji="1" lang="en-US" altLang="zh-CN" b="1" i="1" dirty="0">
                                  <a:solidFill>
                                    <a:srgbClr val="C89014"/>
                                  </a:solidFill>
                                  <a:latin typeface="Cambria Math" panose="02040503050406030204" pitchFamily="18" charset="0"/>
                                  <a:ea typeface="Cambria Math" panose="02040503050406030204" pitchFamily="18" charset="0"/>
                                </a:rPr>
                                <m:t>𝑷</m:t>
                              </m:r>
                            </m:num>
                            <m:den>
                              <m:r>
                                <a:rPr kumimoji="1" lang="en-US" altLang="zh-CN" b="1" i="1" dirty="0">
                                  <a:solidFill>
                                    <a:srgbClr val="C89014"/>
                                  </a:solidFill>
                                  <a:latin typeface="Cambria Math" panose="02040503050406030204" pitchFamily="18" charset="0"/>
                                  <a:ea typeface="Cambria Math" panose="02040503050406030204" pitchFamily="18" charset="0"/>
                                </a:rPr>
                                <m:t>𝑭</m:t>
                              </m:r>
                              <m:r>
                                <a:rPr kumimoji="1" lang="en-US" altLang="zh-CN" b="1" i="1" dirty="0">
                                  <a:solidFill>
                                    <a:srgbClr val="C89014"/>
                                  </a:solidFill>
                                  <a:latin typeface="Cambria Math" panose="02040503050406030204" pitchFamily="18" charset="0"/>
                                  <a:ea typeface="Cambria Math" panose="02040503050406030204" pitchFamily="18" charset="0"/>
                                </a:rPr>
                                <m:t>, </m:t>
                              </m:r>
                              <m:r>
                                <a:rPr kumimoji="1" lang="en-US" altLang="zh-CN" b="1" i="1" dirty="0">
                                  <a:solidFill>
                                    <a:srgbClr val="C89014"/>
                                  </a:solidFill>
                                  <a:latin typeface="Cambria Math" panose="02040503050406030204" pitchFamily="18" charset="0"/>
                                  <a:ea typeface="Cambria Math" panose="02040503050406030204" pitchFamily="18" charset="0"/>
                                </a:rPr>
                                <m:t>𝟏𝟓</m:t>
                              </m:r>
                              <m:r>
                                <a:rPr kumimoji="1" lang="en-US" altLang="zh-CN" b="1" i="1" dirty="0">
                                  <a:solidFill>
                                    <a:srgbClr val="C89014"/>
                                  </a:solidFill>
                                  <a:latin typeface="Cambria Math" panose="02040503050406030204" pitchFamily="18" charset="0"/>
                                  <a:ea typeface="Cambria Math" panose="02040503050406030204" pitchFamily="18" charset="0"/>
                                </a:rPr>
                                <m:t>%,</m:t>
                              </m:r>
                              <m:r>
                                <a:rPr kumimoji="1" lang="en-US" altLang="zh-CN" b="1" i="1" dirty="0" smtClean="0">
                                  <a:solidFill>
                                    <a:srgbClr val="C89014"/>
                                  </a:solidFill>
                                  <a:latin typeface="Cambria Math" panose="02040503050406030204" pitchFamily="18" charset="0"/>
                                  <a:ea typeface="Cambria Math" panose="02040503050406030204" pitchFamily="18" charset="0"/>
                                </a:rPr>
                                <m:t>𝟒</m:t>
                              </m:r>
                              <m:r>
                                <a:rPr kumimoji="1" lang="en-US" altLang="zh-CN" b="1" i="1" dirty="0">
                                  <a:solidFill>
                                    <a:srgbClr val="C89014"/>
                                  </a:solidFill>
                                  <a:latin typeface="Cambria Math" panose="02040503050406030204" pitchFamily="18" charset="0"/>
                                  <a:ea typeface="Cambria Math" panose="02040503050406030204" pitchFamily="18" charset="0"/>
                                </a:rPr>
                                <m:t> </m:t>
                              </m:r>
                            </m:den>
                          </m:f>
                        </m:e>
                      </m:d>
                      <m:r>
                        <a:rPr kumimoji="1" lang="en-US" altLang="zh-CN" b="1" i="1" dirty="0">
                          <a:solidFill>
                            <a:srgbClr val="C89014"/>
                          </a:solidFill>
                          <a:latin typeface="Cambria Math" panose="02040503050406030204" pitchFamily="18" charset="0"/>
                          <a:ea typeface="Cambria Math" panose="02040503050406030204" pitchFamily="18" charset="0"/>
                        </a:rPr>
                        <m:t>+</m:t>
                      </m:r>
                      <m:r>
                        <a:rPr kumimoji="1" lang="en-US" altLang="zh-CN" b="1" i="1" dirty="0">
                          <a:solidFill>
                            <a:srgbClr val="C89014"/>
                          </a:solidFill>
                          <a:latin typeface="Cambria Math" panose="02040503050406030204" pitchFamily="18" charset="0"/>
                          <a:ea typeface="Cambria Math" panose="02040503050406030204" pitchFamily="18" charset="0"/>
                        </a:rPr>
                        <m:t>𝟐𝟎</m:t>
                      </m:r>
                      <m:r>
                        <a:rPr kumimoji="1" lang="en-US" altLang="zh-CN" b="1" i="1" dirty="0">
                          <a:solidFill>
                            <a:srgbClr val="C89014"/>
                          </a:solidFill>
                          <a:latin typeface="Cambria Math" panose="02040503050406030204" pitchFamily="18" charset="0"/>
                          <a:ea typeface="Cambria Math" panose="02040503050406030204" pitchFamily="18" charset="0"/>
                        </a:rPr>
                        <m:t>𝟎</m:t>
                      </m:r>
                      <m:d>
                        <m:dPr>
                          <m:ctrlPr>
                            <a:rPr kumimoji="1" lang="en-US" altLang="zh-CN" b="1" i="1" dirty="0">
                              <a:solidFill>
                                <a:srgbClr val="C89014"/>
                              </a:solidFill>
                              <a:latin typeface="Cambria Math" panose="02040503050406030204" pitchFamily="18" charset="0"/>
                              <a:ea typeface="Cambria Math" panose="02040503050406030204" pitchFamily="18" charset="0"/>
                            </a:rPr>
                          </m:ctrlPr>
                        </m:dPr>
                        <m:e>
                          <m:f>
                            <m:fPr>
                              <m:type m:val="lin"/>
                              <m:ctrlPr>
                                <a:rPr kumimoji="1" lang="en-US" altLang="zh-CN" b="1" i="1" dirty="0">
                                  <a:solidFill>
                                    <a:srgbClr val="C89014"/>
                                  </a:solidFill>
                                  <a:latin typeface="Cambria Math" panose="02040503050406030204" pitchFamily="18" charset="0"/>
                                  <a:ea typeface="Cambria Math" panose="02040503050406030204" pitchFamily="18" charset="0"/>
                                </a:rPr>
                              </m:ctrlPr>
                            </m:fPr>
                            <m:num>
                              <m:r>
                                <a:rPr kumimoji="1" lang="en-US" altLang="zh-CN" b="1" i="1" dirty="0">
                                  <a:solidFill>
                                    <a:srgbClr val="C89014"/>
                                  </a:solidFill>
                                  <a:latin typeface="Cambria Math" panose="02040503050406030204" pitchFamily="18" charset="0"/>
                                  <a:ea typeface="Cambria Math" panose="02040503050406030204" pitchFamily="18" charset="0"/>
                                </a:rPr>
                                <m:t>𝑷</m:t>
                              </m:r>
                            </m:num>
                            <m:den>
                              <m:r>
                                <a:rPr kumimoji="1" lang="en-US" altLang="zh-CN" b="1" i="1" dirty="0">
                                  <a:solidFill>
                                    <a:srgbClr val="C89014"/>
                                  </a:solidFill>
                                  <a:latin typeface="Cambria Math" panose="02040503050406030204" pitchFamily="18" charset="0"/>
                                  <a:ea typeface="Cambria Math" panose="02040503050406030204" pitchFamily="18" charset="0"/>
                                </a:rPr>
                                <m:t>𝑭</m:t>
                              </m:r>
                              <m:r>
                                <a:rPr kumimoji="1" lang="en-US" altLang="zh-CN" b="1" i="1" dirty="0">
                                  <a:solidFill>
                                    <a:srgbClr val="C89014"/>
                                  </a:solidFill>
                                  <a:latin typeface="Cambria Math" panose="02040503050406030204" pitchFamily="18" charset="0"/>
                                  <a:ea typeface="Cambria Math" panose="02040503050406030204" pitchFamily="18" charset="0"/>
                                </a:rPr>
                                <m:t>, </m:t>
                              </m:r>
                              <m:r>
                                <a:rPr kumimoji="1" lang="en-US" altLang="zh-CN" b="1" i="1" dirty="0">
                                  <a:solidFill>
                                    <a:srgbClr val="C89014"/>
                                  </a:solidFill>
                                  <a:latin typeface="Cambria Math" panose="02040503050406030204" pitchFamily="18" charset="0"/>
                                  <a:ea typeface="Cambria Math" panose="02040503050406030204" pitchFamily="18" charset="0"/>
                                </a:rPr>
                                <m:t>𝟏𝟓</m:t>
                              </m:r>
                              <m:r>
                                <a:rPr kumimoji="1" lang="en-US" altLang="zh-CN" b="1" i="1" dirty="0">
                                  <a:solidFill>
                                    <a:srgbClr val="C89014"/>
                                  </a:solidFill>
                                  <a:latin typeface="Cambria Math" panose="02040503050406030204" pitchFamily="18" charset="0"/>
                                  <a:ea typeface="Cambria Math" panose="02040503050406030204" pitchFamily="18" charset="0"/>
                                </a:rPr>
                                <m:t>%,</m:t>
                              </m:r>
                              <m:r>
                                <a:rPr kumimoji="1" lang="en-US" altLang="zh-CN" b="1" i="1" dirty="0" smtClean="0">
                                  <a:solidFill>
                                    <a:srgbClr val="C89014"/>
                                  </a:solidFill>
                                  <a:latin typeface="Cambria Math" panose="02040503050406030204" pitchFamily="18" charset="0"/>
                                  <a:ea typeface="Cambria Math" panose="02040503050406030204" pitchFamily="18" charset="0"/>
                                </a:rPr>
                                <m:t>𝟖</m:t>
                              </m:r>
                              <m:r>
                                <a:rPr kumimoji="1" lang="en-US" altLang="zh-CN" b="1" i="1" dirty="0">
                                  <a:solidFill>
                                    <a:srgbClr val="C89014"/>
                                  </a:solidFill>
                                  <a:latin typeface="Cambria Math" panose="02040503050406030204" pitchFamily="18" charset="0"/>
                                  <a:ea typeface="Cambria Math" panose="02040503050406030204" pitchFamily="18" charset="0"/>
                                </a:rPr>
                                <m:t> </m:t>
                              </m:r>
                            </m:den>
                          </m:f>
                        </m:e>
                      </m:d>
                      <m:r>
                        <a:rPr kumimoji="1" lang="en-US" altLang="zh-CN" b="1" i="1" dirty="0">
                          <a:solidFill>
                            <a:srgbClr val="C89014"/>
                          </a:solidFill>
                          <a:latin typeface="Cambria Math" panose="02040503050406030204" pitchFamily="18" charset="0"/>
                          <a:ea typeface="Cambria Math" panose="02040503050406030204" pitchFamily="18" charset="0"/>
                        </a:rPr>
                        <m:t>+</m:t>
                      </m:r>
                      <m:r>
                        <a:rPr kumimoji="1" lang="en-US" altLang="zh-CN" b="1" i="1" dirty="0">
                          <a:solidFill>
                            <a:srgbClr val="C89014"/>
                          </a:solidFill>
                          <a:latin typeface="Cambria Math" panose="02040503050406030204" pitchFamily="18" charset="0"/>
                          <a:ea typeface="Cambria Math" panose="02040503050406030204" pitchFamily="18" charset="0"/>
                        </a:rPr>
                        <m:t>𝟐𝟎</m:t>
                      </m:r>
                      <m:r>
                        <a:rPr kumimoji="1" lang="en-US" altLang="zh-CN" b="1" i="1" dirty="0">
                          <a:solidFill>
                            <a:srgbClr val="C89014"/>
                          </a:solidFill>
                          <a:latin typeface="Cambria Math" panose="02040503050406030204" pitchFamily="18" charset="0"/>
                          <a:ea typeface="Cambria Math" panose="02040503050406030204" pitchFamily="18" charset="0"/>
                        </a:rPr>
                        <m:t>𝟎</m:t>
                      </m:r>
                      <m:d>
                        <m:dPr>
                          <m:ctrlPr>
                            <a:rPr kumimoji="1" lang="en-US" altLang="zh-CN" b="1" i="1" dirty="0">
                              <a:solidFill>
                                <a:srgbClr val="C89014"/>
                              </a:solidFill>
                              <a:latin typeface="Cambria Math" panose="02040503050406030204" pitchFamily="18" charset="0"/>
                              <a:ea typeface="Cambria Math" panose="02040503050406030204" pitchFamily="18" charset="0"/>
                            </a:rPr>
                          </m:ctrlPr>
                        </m:dPr>
                        <m:e>
                          <m:f>
                            <m:fPr>
                              <m:type m:val="lin"/>
                              <m:ctrlPr>
                                <a:rPr kumimoji="1" lang="en-US" altLang="zh-CN" b="1" i="1" dirty="0">
                                  <a:solidFill>
                                    <a:srgbClr val="C89014"/>
                                  </a:solidFill>
                                  <a:latin typeface="Cambria Math" panose="02040503050406030204" pitchFamily="18" charset="0"/>
                                  <a:ea typeface="Cambria Math" panose="02040503050406030204" pitchFamily="18" charset="0"/>
                                </a:rPr>
                              </m:ctrlPr>
                            </m:fPr>
                            <m:num>
                              <m:r>
                                <a:rPr kumimoji="1" lang="en-US" altLang="zh-CN" b="1" i="1" dirty="0">
                                  <a:solidFill>
                                    <a:srgbClr val="C89014"/>
                                  </a:solidFill>
                                  <a:latin typeface="Cambria Math" panose="02040503050406030204" pitchFamily="18" charset="0"/>
                                  <a:ea typeface="Cambria Math" panose="02040503050406030204" pitchFamily="18" charset="0"/>
                                </a:rPr>
                                <m:t>𝑷</m:t>
                              </m:r>
                            </m:num>
                            <m:den>
                              <m:r>
                                <a:rPr kumimoji="1" lang="en-US" altLang="zh-CN" b="1" i="1" dirty="0">
                                  <a:solidFill>
                                    <a:srgbClr val="C89014"/>
                                  </a:solidFill>
                                  <a:latin typeface="Cambria Math" panose="02040503050406030204" pitchFamily="18" charset="0"/>
                                  <a:ea typeface="Cambria Math" panose="02040503050406030204" pitchFamily="18" charset="0"/>
                                </a:rPr>
                                <m:t>𝑭</m:t>
                              </m:r>
                              <m:r>
                                <a:rPr kumimoji="1" lang="en-US" altLang="zh-CN" b="1" i="1" dirty="0">
                                  <a:solidFill>
                                    <a:srgbClr val="C89014"/>
                                  </a:solidFill>
                                  <a:latin typeface="Cambria Math" panose="02040503050406030204" pitchFamily="18" charset="0"/>
                                  <a:ea typeface="Cambria Math" panose="02040503050406030204" pitchFamily="18" charset="0"/>
                                </a:rPr>
                                <m:t>, </m:t>
                              </m:r>
                              <m:r>
                                <a:rPr kumimoji="1" lang="en-US" altLang="zh-CN" b="1" i="1" dirty="0">
                                  <a:solidFill>
                                    <a:srgbClr val="C89014"/>
                                  </a:solidFill>
                                  <a:latin typeface="Cambria Math" panose="02040503050406030204" pitchFamily="18" charset="0"/>
                                  <a:ea typeface="Cambria Math" panose="02040503050406030204" pitchFamily="18" charset="0"/>
                                </a:rPr>
                                <m:t>𝟏𝟓</m:t>
                              </m:r>
                              <m:r>
                                <a:rPr kumimoji="1" lang="en-US" altLang="zh-CN" b="1" i="1" dirty="0">
                                  <a:solidFill>
                                    <a:srgbClr val="C89014"/>
                                  </a:solidFill>
                                  <a:latin typeface="Cambria Math" panose="02040503050406030204" pitchFamily="18" charset="0"/>
                                  <a:ea typeface="Cambria Math" panose="02040503050406030204" pitchFamily="18" charset="0"/>
                                </a:rPr>
                                <m:t>%,</m:t>
                              </m:r>
                              <m:r>
                                <a:rPr kumimoji="1" lang="en-US" altLang="zh-CN" b="1" i="1" dirty="0" smtClean="0">
                                  <a:solidFill>
                                    <a:srgbClr val="C89014"/>
                                  </a:solidFill>
                                  <a:latin typeface="Cambria Math" panose="02040503050406030204" pitchFamily="18" charset="0"/>
                                  <a:ea typeface="Cambria Math" panose="02040503050406030204" pitchFamily="18" charset="0"/>
                                </a:rPr>
                                <m:t>𝟏𝟐</m:t>
                              </m:r>
                              <m:r>
                                <a:rPr kumimoji="1" lang="en-US" altLang="zh-CN" b="1" i="1" dirty="0">
                                  <a:solidFill>
                                    <a:srgbClr val="C89014"/>
                                  </a:solidFill>
                                  <a:latin typeface="Cambria Math" panose="02040503050406030204" pitchFamily="18" charset="0"/>
                                  <a:ea typeface="Cambria Math" panose="02040503050406030204" pitchFamily="18" charset="0"/>
                                </a:rPr>
                                <m:t> </m:t>
                              </m:r>
                            </m:den>
                          </m:f>
                        </m:e>
                      </m:d>
                      <m:r>
                        <a:rPr kumimoji="1" lang="en-US" altLang="zh-CN" sz="1800" b="0" i="1" dirty="0" smtClean="0">
                          <a:latin typeface="Cambria Math" panose="02040503050406030204" pitchFamily="18" charset="0"/>
                          <a:ea typeface="Cambria Math" panose="02040503050406030204" pitchFamily="18" charset="0"/>
                        </a:rPr>
                        <m:t>=</m:t>
                      </m:r>
                      <m:r>
                        <a:rPr kumimoji="1" lang="en-US" altLang="zh-CN" sz="1800" b="0" i="1" dirty="0" smtClean="0">
                          <a:latin typeface="Cambria Math" panose="02040503050406030204" pitchFamily="18" charset="0"/>
                          <a:ea typeface="Cambria Math" panose="02040503050406030204" pitchFamily="18" charset="0"/>
                        </a:rPr>
                        <m:t>3189</m:t>
                      </m:r>
                      <m:r>
                        <a:rPr kumimoji="1" lang="en-US" altLang="zh-CN" sz="1800" b="0" i="1" dirty="0" smtClean="0">
                          <a:latin typeface="Cambria Math" panose="02040503050406030204" pitchFamily="18" charset="0"/>
                          <a:ea typeface="Cambria Math" panose="02040503050406030204" pitchFamily="18" charset="0"/>
                        </a:rPr>
                        <m:t>.</m:t>
                      </m:r>
                      <m:r>
                        <a:rPr kumimoji="1" lang="en-US" altLang="zh-CN" sz="1800" b="0" i="1" dirty="0" smtClean="0">
                          <a:latin typeface="Cambria Math" panose="02040503050406030204" pitchFamily="18" charset="0"/>
                          <a:ea typeface="Cambria Math" panose="02040503050406030204" pitchFamily="18" charset="0"/>
                        </a:rPr>
                        <m:t>22</m:t>
                      </m:r>
                      <m:r>
                        <a:rPr kumimoji="1" lang="zh-CN" altLang="en-US" sz="1800" b="0" i="1" dirty="0" smtClean="0">
                          <a:latin typeface="Cambria Math" panose="02040503050406030204" pitchFamily="18" charset="0"/>
                          <a:ea typeface="Cambria Math" panose="02040503050406030204" pitchFamily="18" charset="0"/>
                        </a:rPr>
                        <m:t>（</m:t>
                      </m:r>
                      <m:r>
                        <a:rPr kumimoji="1" lang="zh-CN" altLang="en-US" sz="1800" i="1" dirty="0">
                          <a:latin typeface="Cambria Math" panose="02040503050406030204" pitchFamily="18" charset="0"/>
                          <a:ea typeface="Cambria Math" panose="02040503050406030204" pitchFamily="18" charset="0"/>
                        </a:rPr>
                        <m:t>元</m:t>
                      </m:r>
                      <m:r>
                        <a:rPr kumimoji="1" lang="zh-CN" altLang="en-US" sz="1800" b="0"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p:sp>
            <p:nvSpPr>
              <p:cNvPr id="4" name="文本框 3"/>
              <p:cNvSpPr txBox="1">
                <a:spLocks noRot="1" noChangeAspect="1" noMove="1" noResize="1" noEditPoints="1" noAdjustHandles="1" noChangeArrowheads="1" noChangeShapeType="1" noTextEdit="1"/>
              </p:cNvSpPr>
              <p:nvPr/>
            </p:nvSpPr>
            <p:spPr>
              <a:xfrm>
                <a:off x="-20503" y="3068960"/>
                <a:ext cx="8686338" cy="1181285"/>
              </a:xfrm>
              <a:prstGeom prst="rect">
                <a:avLst/>
              </a:prstGeom>
              <a:blipFill rotWithShape="1">
                <a:blip r:embed="rId2"/>
                <a:stretch>
                  <a:fillRect l="2" r="7"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333545" y="4531944"/>
                <a:ext cx="8323577" cy="910634"/>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kumimoji="1" lang="en-US" altLang="zh-CN" sz="1800" b="1" i="1" smtClean="0">
                              <a:latin typeface="Cambria Math" panose="02040503050406030204" pitchFamily="18" charset="0"/>
                            </a:rPr>
                          </m:ctrlPr>
                        </m:sSubPr>
                        <m:e>
                          <m:r>
                            <a:rPr kumimoji="1" lang="en-US" altLang="zh-CN" sz="1800" b="1" i="1" smtClean="0">
                              <a:latin typeface="Cambria Math" panose="02040503050406030204" pitchFamily="18" charset="0"/>
                            </a:rPr>
                            <m:t>𝑵𝑷𝑽</m:t>
                          </m:r>
                        </m:e>
                        <m:sub>
                          <m:r>
                            <a:rPr kumimoji="1" lang="en-US" altLang="zh-CN" sz="1800" b="1" i="1" smtClean="0">
                              <a:latin typeface="Cambria Math" panose="02040503050406030204" pitchFamily="18" charset="0"/>
                            </a:rPr>
                            <m:t>𝑪</m:t>
                          </m:r>
                        </m:sub>
                      </m:sSub>
                      <m:r>
                        <a:rPr kumimoji="1" lang="en-US" altLang="zh-CN" sz="1800" b="1" dirty="0">
                          <a:latin typeface="Cambria Math" panose="02040503050406030204" pitchFamily="18" charset="0"/>
                          <a:ea typeface="Cambria Math" panose="02040503050406030204" pitchFamily="18" charset="0"/>
                        </a:rPr>
                        <m:t>=</m:t>
                      </m:r>
                      <m:r>
                        <a:rPr kumimoji="1" lang="en-US" altLang="zh-CN" sz="1800" b="1" i="0" dirty="0" smtClean="0">
                          <a:solidFill>
                            <a:srgbClr val="7030A0"/>
                          </a:solidFill>
                          <a:latin typeface="Cambria Math" panose="02040503050406030204" pitchFamily="18" charset="0"/>
                          <a:ea typeface="Cambria Math" panose="02040503050406030204" pitchFamily="18" charset="0"/>
                        </a:rPr>
                        <m:t>−</m:t>
                      </m:r>
                      <m:r>
                        <a:rPr kumimoji="1" lang="en-US" altLang="zh-CN" sz="1800" b="1" i="0" dirty="0" smtClean="0">
                          <a:solidFill>
                            <a:srgbClr val="7030A0"/>
                          </a:solidFill>
                          <a:latin typeface="Cambria Math" panose="02040503050406030204" pitchFamily="18" charset="0"/>
                          <a:ea typeface="Cambria Math" panose="02040503050406030204" pitchFamily="18" charset="0"/>
                        </a:rPr>
                        <m:t>𝟗𝟎𝟎𝟎</m:t>
                      </m:r>
                      <m:r>
                        <a:rPr kumimoji="1" lang="en-US" altLang="zh-CN" sz="1800" b="1" i="0" dirty="0" smtClean="0">
                          <a:solidFill>
                            <a:srgbClr val="7030A0"/>
                          </a:solidFill>
                          <a:latin typeface="Cambria Math" panose="02040503050406030204" pitchFamily="18" charset="0"/>
                          <a:ea typeface="Cambria Math" panose="02040503050406030204" pitchFamily="18" charset="0"/>
                        </a:rPr>
                        <m:t>−</m:t>
                      </m:r>
                      <m:r>
                        <a:rPr kumimoji="1" lang="en-US" altLang="zh-CN" sz="1800" b="1" i="0" dirty="0" smtClean="0">
                          <a:solidFill>
                            <a:srgbClr val="7030A0"/>
                          </a:solidFill>
                          <a:latin typeface="Cambria Math" panose="02040503050406030204" pitchFamily="18" charset="0"/>
                          <a:ea typeface="Cambria Math" panose="02040503050406030204" pitchFamily="18" charset="0"/>
                        </a:rPr>
                        <m:t>𝟗𝟎𝟎𝟎</m:t>
                      </m:r>
                      <m:d>
                        <m:dPr>
                          <m:ctrlPr>
                            <a:rPr kumimoji="1" lang="en-US" altLang="zh-CN" sz="1800" b="1" i="1" dirty="0" smtClean="0">
                              <a:solidFill>
                                <a:srgbClr val="7030A0"/>
                              </a:solidFill>
                              <a:latin typeface="Cambria Math" panose="02040503050406030204" pitchFamily="18" charset="0"/>
                              <a:ea typeface="Cambria Math" panose="02040503050406030204" pitchFamily="18" charset="0"/>
                            </a:rPr>
                          </m:ctrlPr>
                        </m:dPr>
                        <m:e>
                          <m:f>
                            <m:fPr>
                              <m:type m:val="lin"/>
                              <m:ctrlPr>
                                <a:rPr kumimoji="1" lang="en-US" altLang="zh-CN" sz="1800" b="1" i="1" dirty="0" smtClean="0">
                                  <a:solidFill>
                                    <a:srgbClr val="7030A0"/>
                                  </a:solidFill>
                                  <a:latin typeface="Cambria Math" panose="02040503050406030204" pitchFamily="18" charset="0"/>
                                  <a:ea typeface="Cambria Math" panose="02040503050406030204" pitchFamily="18" charset="0"/>
                                </a:rPr>
                              </m:ctrlPr>
                            </m:fPr>
                            <m:num>
                              <m:r>
                                <a:rPr kumimoji="1" lang="en-US" altLang="zh-CN" sz="1800" b="1" i="1" dirty="0" smtClean="0">
                                  <a:solidFill>
                                    <a:srgbClr val="7030A0"/>
                                  </a:solidFill>
                                  <a:latin typeface="Cambria Math" panose="02040503050406030204" pitchFamily="18" charset="0"/>
                                  <a:ea typeface="Cambria Math" panose="02040503050406030204" pitchFamily="18" charset="0"/>
                                </a:rPr>
                                <m:t>𝑷</m:t>
                              </m:r>
                            </m:num>
                            <m:den>
                              <m:r>
                                <a:rPr kumimoji="1" lang="en-US" altLang="zh-CN" sz="1800" b="1" i="1" dirty="0" smtClean="0">
                                  <a:solidFill>
                                    <a:srgbClr val="7030A0"/>
                                  </a:solidFill>
                                  <a:latin typeface="Cambria Math" panose="02040503050406030204" pitchFamily="18" charset="0"/>
                                  <a:ea typeface="Cambria Math" panose="02040503050406030204" pitchFamily="18" charset="0"/>
                                </a:rPr>
                                <m:t>𝑭</m:t>
                              </m:r>
                              <m:r>
                                <a:rPr kumimoji="1" lang="en-US" altLang="zh-CN" sz="1800" b="1" i="1" dirty="0" smtClean="0">
                                  <a:solidFill>
                                    <a:srgbClr val="7030A0"/>
                                  </a:solidFill>
                                  <a:latin typeface="Cambria Math" panose="02040503050406030204" pitchFamily="18" charset="0"/>
                                  <a:ea typeface="Cambria Math" panose="02040503050406030204" pitchFamily="18" charset="0"/>
                                </a:rPr>
                                <m:t>, </m:t>
                              </m:r>
                              <m:r>
                                <a:rPr kumimoji="1" lang="en-US" altLang="zh-CN" sz="1800" b="1" i="1" dirty="0" smtClean="0">
                                  <a:solidFill>
                                    <a:srgbClr val="7030A0"/>
                                  </a:solidFill>
                                  <a:latin typeface="Cambria Math" panose="02040503050406030204" pitchFamily="18" charset="0"/>
                                  <a:ea typeface="Cambria Math" panose="02040503050406030204" pitchFamily="18" charset="0"/>
                                </a:rPr>
                                <m:t>𝟏𝟓</m:t>
                              </m:r>
                              <m:r>
                                <a:rPr kumimoji="1" lang="en-US" altLang="zh-CN" sz="1800" b="1" i="1" dirty="0" smtClean="0">
                                  <a:solidFill>
                                    <a:srgbClr val="7030A0"/>
                                  </a:solidFill>
                                  <a:latin typeface="Cambria Math" panose="02040503050406030204" pitchFamily="18" charset="0"/>
                                  <a:ea typeface="Cambria Math" panose="02040503050406030204" pitchFamily="18" charset="0"/>
                                </a:rPr>
                                <m:t>%,</m:t>
                              </m:r>
                              <m:r>
                                <a:rPr kumimoji="1" lang="en-US" altLang="zh-CN" sz="1800" b="1" i="1" dirty="0" smtClean="0">
                                  <a:solidFill>
                                    <a:srgbClr val="7030A0"/>
                                  </a:solidFill>
                                  <a:latin typeface="Cambria Math" panose="02040503050406030204" pitchFamily="18" charset="0"/>
                                  <a:ea typeface="Cambria Math" panose="02040503050406030204" pitchFamily="18" charset="0"/>
                                </a:rPr>
                                <m:t>𝟔</m:t>
                              </m:r>
                            </m:den>
                          </m:f>
                        </m:e>
                      </m:d>
                      <m:r>
                        <a:rPr kumimoji="1" lang="en-US" altLang="zh-CN" b="1" i="1" dirty="0" smtClean="0">
                          <a:latin typeface="Cambria Math" panose="02040503050406030204" pitchFamily="18" charset="0"/>
                          <a:ea typeface="Cambria Math" panose="02040503050406030204" pitchFamily="18" charset="0"/>
                        </a:rPr>
                        <m:t> </m:t>
                      </m:r>
                      <m:r>
                        <a:rPr kumimoji="1" lang="en-US" altLang="zh-CN" b="1" i="1" dirty="0" smtClean="0">
                          <a:solidFill>
                            <a:srgbClr val="00B050"/>
                          </a:solidFill>
                          <a:latin typeface="Cambria Math" panose="02040503050406030204" pitchFamily="18" charset="0"/>
                          <a:ea typeface="Cambria Math" panose="02040503050406030204" pitchFamily="18" charset="0"/>
                        </a:rPr>
                        <m:t>+</m:t>
                      </m:r>
                      <m:d>
                        <m:dPr>
                          <m:ctrlPr>
                            <a:rPr kumimoji="1" lang="en-US" altLang="zh-CN" b="1" i="1" dirty="0" smtClean="0">
                              <a:solidFill>
                                <a:srgbClr val="00B050"/>
                              </a:solidFill>
                              <a:latin typeface="Cambria Math" panose="02040503050406030204" pitchFamily="18" charset="0"/>
                              <a:ea typeface="Cambria Math" panose="02040503050406030204" pitchFamily="18" charset="0"/>
                            </a:rPr>
                          </m:ctrlPr>
                        </m:dPr>
                        <m:e>
                          <m:r>
                            <a:rPr kumimoji="1" lang="en-US" altLang="zh-CN" b="1" i="1" dirty="0" smtClean="0">
                              <a:solidFill>
                                <a:srgbClr val="00B050"/>
                              </a:solidFill>
                              <a:latin typeface="Cambria Math" panose="02040503050406030204" pitchFamily="18" charset="0"/>
                              <a:ea typeface="Cambria Math" panose="02040503050406030204" pitchFamily="18" charset="0"/>
                            </a:rPr>
                            <m:t>𝟒𝟓𝟎𝟎</m:t>
                          </m:r>
                          <m:r>
                            <a:rPr kumimoji="1" lang="en-US" altLang="zh-CN" b="1" i="1" dirty="0" smtClean="0">
                              <a:solidFill>
                                <a:srgbClr val="00B050"/>
                              </a:solidFill>
                              <a:latin typeface="Cambria Math" panose="02040503050406030204" pitchFamily="18" charset="0"/>
                              <a:ea typeface="Cambria Math" panose="02040503050406030204" pitchFamily="18" charset="0"/>
                            </a:rPr>
                            <m:t>−</m:t>
                          </m:r>
                          <m:r>
                            <a:rPr kumimoji="1" lang="en-US" altLang="zh-CN" b="1" i="1" dirty="0" smtClean="0">
                              <a:solidFill>
                                <a:srgbClr val="00B050"/>
                              </a:solidFill>
                              <a:latin typeface="Cambria Math" panose="02040503050406030204" pitchFamily="18" charset="0"/>
                              <a:ea typeface="Cambria Math" panose="02040503050406030204" pitchFamily="18" charset="0"/>
                            </a:rPr>
                            <m:t>𝟏𝟓𝟎𝟎</m:t>
                          </m:r>
                        </m:e>
                      </m:d>
                      <m:d>
                        <m:dPr>
                          <m:ctrlPr>
                            <a:rPr kumimoji="1" lang="en-US" altLang="zh-CN" b="1" i="1" dirty="0">
                              <a:solidFill>
                                <a:srgbClr val="00B050"/>
                              </a:solidFill>
                              <a:latin typeface="Cambria Math" panose="02040503050406030204" pitchFamily="18" charset="0"/>
                              <a:ea typeface="Cambria Math" panose="02040503050406030204" pitchFamily="18" charset="0"/>
                            </a:rPr>
                          </m:ctrlPr>
                        </m:dPr>
                        <m:e>
                          <m:f>
                            <m:fPr>
                              <m:type m:val="lin"/>
                              <m:ctrlPr>
                                <a:rPr kumimoji="1" lang="en-US" altLang="zh-CN" b="1" i="1" dirty="0">
                                  <a:solidFill>
                                    <a:srgbClr val="00B050"/>
                                  </a:solidFill>
                                  <a:latin typeface="Cambria Math" panose="02040503050406030204" pitchFamily="18" charset="0"/>
                                  <a:ea typeface="Cambria Math" panose="02040503050406030204" pitchFamily="18" charset="0"/>
                                </a:rPr>
                              </m:ctrlPr>
                            </m:fPr>
                            <m:num>
                              <m:r>
                                <a:rPr kumimoji="1" lang="en-US" altLang="zh-CN" b="1" i="1" dirty="0">
                                  <a:solidFill>
                                    <a:srgbClr val="00B050"/>
                                  </a:solidFill>
                                  <a:latin typeface="Cambria Math" panose="02040503050406030204" pitchFamily="18" charset="0"/>
                                  <a:ea typeface="Cambria Math" panose="02040503050406030204" pitchFamily="18" charset="0"/>
                                </a:rPr>
                                <m:t>𝑷</m:t>
                              </m:r>
                            </m:num>
                            <m:den>
                              <m:r>
                                <a:rPr kumimoji="1" lang="en-US" altLang="zh-CN" b="1" i="1" dirty="0" smtClean="0">
                                  <a:solidFill>
                                    <a:srgbClr val="00B050"/>
                                  </a:solidFill>
                                  <a:latin typeface="Cambria Math" panose="02040503050406030204" pitchFamily="18" charset="0"/>
                                  <a:ea typeface="Cambria Math" panose="02040503050406030204" pitchFamily="18" charset="0"/>
                                </a:rPr>
                                <m:t>𝑨</m:t>
                              </m:r>
                              <m:r>
                                <a:rPr kumimoji="1" lang="en-US" altLang="zh-CN" b="1" i="1" dirty="0">
                                  <a:solidFill>
                                    <a:srgbClr val="00B050"/>
                                  </a:solidFill>
                                  <a:latin typeface="Cambria Math" panose="02040503050406030204" pitchFamily="18" charset="0"/>
                                  <a:ea typeface="Cambria Math" panose="02040503050406030204" pitchFamily="18" charset="0"/>
                                </a:rPr>
                                <m:t>, </m:t>
                              </m:r>
                              <m:r>
                                <a:rPr kumimoji="1" lang="en-US" altLang="zh-CN" b="1" i="1" dirty="0">
                                  <a:solidFill>
                                    <a:srgbClr val="00B050"/>
                                  </a:solidFill>
                                  <a:latin typeface="Cambria Math" panose="02040503050406030204" pitchFamily="18" charset="0"/>
                                  <a:ea typeface="Cambria Math" panose="02040503050406030204" pitchFamily="18" charset="0"/>
                                </a:rPr>
                                <m:t>𝟏𝟓</m:t>
                              </m:r>
                              <m:r>
                                <a:rPr kumimoji="1" lang="en-US" altLang="zh-CN" b="1" i="1" dirty="0">
                                  <a:solidFill>
                                    <a:srgbClr val="00B050"/>
                                  </a:solidFill>
                                  <a:latin typeface="Cambria Math" panose="02040503050406030204" pitchFamily="18" charset="0"/>
                                  <a:ea typeface="Cambria Math" panose="02040503050406030204" pitchFamily="18" charset="0"/>
                                </a:rPr>
                                <m:t>%,</m:t>
                              </m:r>
                              <m:r>
                                <a:rPr kumimoji="1" lang="en-US" altLang="zh-CN" b="1" i="1" dirty="0" smtClean="0">
                                  <a:solidFill>
                                    <a:srgbClr val="00B050"/>
                                  </a:solidFill>
                                  <a:latin typeface="Cambria Math" panose="02040503050406030204" pitchFamily="18" charset="0"/>
                                  <a:ea typeface="Cambria Math" panose="02040503050406030204" pitchFamily="18" charset="0"/>
                                </a:rPr>
                                <m:t>𝟏𝟐</m:t>
                              </m:r>
                            </m:den>
                          </m:f>
                        </m:e>
                      </m:d>
                      <m:r>
                        <a:rPr kumimoji="1" lang="en-US" altLang="zh-CN" b="1" i="1" dirty="0" smtClean="0">
                          <a:solidFill>
                            <a:srgbClr val="C89014"/>
                          </a:solidFill>
                          <a:latin typeface="Cambria Math" panose="02040503050406030204" pitchFamily="18" charset="0"/>
                          <a:ea typeface="Cambria Math" panose="02040503050406030204" pitchFamily="18" charset="0"/>
                        </a:rPr>
                        <m:t>+</m:t>
                      </m:r>
                      <m:r>
                        <a:rPr kumimoji="1" lang="en-US" altLang="zh-CN" b="1" i="0" dirty="0" smtClean="0">
                          <a:solidFill>
                            <a:srgbClr val="C89014"/>
                          </a:solidFill>
                          <a:latin typeface="Cambria Math" panose="02040503050406030204" pitchFamily="18" charset="0"/>
                          <a:ea typeface="Cambria Math" panose="02040503050406030204" pitchFamily="18" charset="0"/>
                        </a:rPr>
                        <m:t>𝟑</m:t>
                      </m:r>
                      <m:r>
                        <a:rPr kumimoji="1" lang="en-US" altLang="zh-CN" b="1" i="1" dirty="0">
                          <a:solidFill>
                            <a:srgbClr val="C89014"/>
                          </a:solidFill>
                          <a:latin typeface="Cambria Math" panose="02040503050406030204" pitchFamily="18" charset="0"/>
                          <a:ea typeface="Cambria Math" panose="02040503050406030204" pitchFamily="18" charset="0"/>
                        </a:rPr>
                        <m:t>𝟎𝟎</m:t>
                      </m:r>
                      <m:d>
                        <m:dPr>
                          <m:ctrlPr>
                            <a:rPr kumimoji="1" lang="en-US" altLang="zh-CN" b="1" i="1" dirty="0">
                              <a:solidFill>
                                <a:srgbClr val="C89014"/>
                              </a:solidFill>
                              <a:latin typeface="Cambria Math" panose="02040503050406030204" pitchFamily="18" charset="0"/>
                              <a:ea typeface="Cambria Math" panose="02040503050406030204" pitchFamily="18" charset="0"/>
                            </a:rPr>
                          </m:ctrlPr>
                        </m:dPr>
                        <m:e>
                          <m:f>
                            <m:fPr>
                              <m:type m:val="lin"/>
                              <m:ctrlPr>
                                <a:rPr kumimoji="1" lang="en-US" altLang="zh-CN" b="1" i="1" dirty="0">
                                  <a:solidFill>
                                    <a:srgbClr val="C89014"/>
                                  </a:solidFill>
                                  <a:latin typeface="Cambria Math" panose="02040503050406030204" pitchFamily="18" charset="0"/>
                                  <a:ea typeface="Cambria Math" panose="02040503050406030204" pitchFamily="18" charset="0"/>
                                </a:rPr>
                              </m:ctrlPr>
                            </m:fPr>
                            <m:num>
                              <m:r>
                                <a:rPr kumimoji="1" lang="en-US" altLang="zh-CN" b="1" i="1" dirty="0">
                                  <a:solidFill>
                                    <a:srgbClr val="C89014"/>
                                  </a:solidFill>
                                  <a:latin typeface="Cambria Math" panose="02040503050406030204" pitchFamily="18" charset="0"/>
                                  <a:ea typeface="Cambria Math" panose="02040503050406030204" pitchFamily="18" charset="0"/>
                                </a:rPr>
                                <m:t>𝑷</m:t>
                              </m:r>
                            </m:num>
                            <m:den>
                              <m:r>
                                <a:rPr kumimoji="1" lang="en-US" altLang="zh-CN" b="1" i="1" dirty="0">
                                  <a:solidFill>
                                    <a:srgbClr val="C89014"/>
                                  </a:solidFill>
                                  <a:latin typeface="Cambria Math" panose="02040503050406030204" pitchFamily="18" charset="0"/>
                                  <a:ea typeface="Cambria Math" panose="02040503050406030204" pitchFamily="18" charset="0"/>
                                </a:rPr>
                                <m:t>𝑭</m:t>
                              </m:r>
                              <m:r>
                                <a:rPr kumimoji="1" lang="en-US" altLang="zh-CN" b="1" i="1" dirty="0">
                                  <a:solidFill>
                                    <a:srgbClr val="C89014"/>
                                  </a:solidFill>
                                  <a:latin typeface="Cambria Math" panose="02040503050406030204" pitchFamily="18" charset="0"/>
                                  <a:ea typeface="Cambria Math" panose="02040503050406030204" pitchFamily="18" charset="0"/>
                                </a:rPr>
                                <m:t>, </m:t>
                              </m:r>
                              <m:r>
                                <a:rPr kumimoji="1" lang="en-US" altLang="zh-CN" b="1" i="1" dirty="0">
                                  <a:solidFill>
                                    <a:srgbClr val="C89014"/>
                                  </a:solidFill>
                                  <a:latin typeface="Cambria Math" panose="02040503050406030204" pitchFamily="18" charset="0"/>
                                  <a:ea typeface="Cambria Math" panose="02040503050406030204" pitchFamily="18" charset="0"/>
                                </a:rPr>
                                <m:t>𝟏𝟓</m:t>
                              </m:r>
                              <m:r>
                                <a:rPr kumimoji="1" lang="en-US" altLang="zh-CN" b="1" i="1" dirty="0">
                                  <a:solidFill>
                                    <a:srgbClr val="C89014"/>
                                  </a:solidFill>
                                  <a:latin typeface="Cambria Math" panose="02040503050406030204" pitchFamily="18" charset="0"/>
                                  <a:ea typeface="Cambria Math" panose="02040503050406030204" pitchFamily="18" charset="0"/>
                                </a:rPr>
                                <m:t>%,</m:t>
                              </m:r>
                              <m:r>
                                <a:rPr kumimoji="1" lang="en-US" altLang="zh-CN" b="1" i="1" dirty="0" smtClean="0">
                                  <a:solidFill>
                                    <a:srgbClr val="C89014"/>
                                  </a:solidFill>
                                  <a:latin typeface="Cambria Math" panose="02040503050406030204" pitchFamily="18" charset="0"/>
                                  <a:ea typeface="Cambria Math" panose="02040503050406030204" pitchFamily="18" charset="0"/>
                                </a:rPr>
                                <m:t>𝟔</m:t>
                              </m:r>
                              <m:r>
                                <a:rPr kumimoji="1" lang="en-US" altLang="zh-CN" b="1" i="1" dirty="0">
                                  <a:solidFill>
                                    <a:srgbClr val="C89014"/>
                                  </a:solidFill>
                                  <a:latin typeface="Cambria Math" panose="02040503050406030204" pitchFamily="18" charset="0"/>
                                  <a:ea typeface="Cambria Math" panose="02040503050406030204" pitchFamily="18" charset="0"/>
                                </a:rPr>
                                <m:t> </m:t>
                              </m:r>
                            </m:den>
                          </m:f>
                        </m:e>
                      </m:d>
                      <m:r>
                        <a:rPr kumimoji="1" lang="en-US" altLang="zh-CN" b="1" i="1" dirty="0">
                          <a:solidFill>
                            <a:srgbClr val="C89014"/>
                          </a:solidFill>
                          <a:latin typeface="Cambria Math" panose="02040503050406030204" pitchFamily="18" charset="0"/>
                          <a:ea typeface="Cambria Math" panose="02040503050406030204" pitchFamily="18" charset="0"/>
                        </a:rPr>
                        <m:t>+</m:t>
                      </m:r>
                      <m:r>
                        <a:rPr kumimoji="1" lang="en-US" altLang="zh-CN" b="1" i="0" dirty="0" smtClean="0">
                          <a:solidFill>
                            <a:srgbClr val="C89014"/>
                          </a:solidFill>
                          <a:latin typeface="Cambria Math" panose="02040503050406030204" pitchFamily="18" charset="0"/>
                          <a:ea typeface="Cambria Math" panose="02040503050406030204" pitchFamily="18" charset="0"/>
                        </a:rPr>
                        <m:t>𝟑</m:t>
                      </m:r>
                      <m:r>
                        <a:rPr kumimoji="1" lang="en-US" altLang="zh-CN" b="1" i="1" dirty="0">
                          <a:solidFill>
                            <a:srgbClr val="C89014"/>
                          </a:solidFill>
                          <a:latin typeface="Cambria Math" panose="02040503050406030204" pitchFamily="18" charset="0"/>
                          <a:ea typeface="Cambria Math" panose="02040503050406030204" pitchFamily="18" charset="0"/>
                        </a:rPr>
                        <m:t>𝟎𝟎</m:t>
                      </m:r>
                      <m:d>
                        <m:dPr>
                          <m:ctrlPr>
                            <a:rPr kumimoji="1" lang="en-US" altLang="zh-CN" b="1" i="1" dirty="0">
                              <a:solidFill>
                                <a:srgbClr val="C89014"/>
                              </a:solidFill>
                              <a:latin typeface="Cambria Math" panose="02040503050406030204" pitchFamily="18" charset="0"/>
                              <a:ea typeface="Cambria Math" panose="02040503050406030204" pitchFamily="18" charset="0"/>
                            </a:rPr>
                          </m:ctrlPr>
                        </m:dPr>
                        <m:e>
                          <m:f>
                            <m:fPr>
                              <m:type m:val="lin"/>
                              <m:ctrlPr>
                                <a:rPr kumimoji="1" lang="en-US" altLang="zh-CN" b="1" i="1" dirty="0">
                                  <a:solidFill>
                                    <a:srgbClr val="C89014"/>
                                  </a:solidFill>
                                  <a:latin typeface="Cambria Math" panose="02040503050406030204" pitchFamily="18" charset="0"/>
                                  <a:ea typeface="Cambria Math" panose="02040503050406030204" pitchFamily="18" charset="0"/>
                                </a:rPr>
                              </m:ctrlPr>
                            </m:fPr>
                            <m:num>
                              <m:r>
                                <a:rPr kumimoji="1" lang="en-US" altLang="zh-CN" b="1" i="1" dirty="0">
                                  <a:solidFill>
                                    <a:srgbClr val="C89014"/>
                                  </a:solidFill>
                                  <a:latin typeface="Cambria Math" panose="02040503050406030204" pitchFamily="18" charset="0"/>
                                  <a:ea typeface="Cambria Math" panose="02040503050406030204" pitchFamily="18" charset="0"/>
                                </a:rPr>
                                <m:t>𝑷</m:t>
                              </m:r>
                            </m:num>
                            <m:den>
                              <m:r>
                                <a:rPr kumimoji="1" lang="en-US" altLang="zh-CN" b="1" i="1" dirty="0">
                                  <a:solidFill>
                                    <a:srgbClr val="C89014"/>
                                  </a:solidFill>
                                  <a:latin typeface="Cambria Math" panose="02040503050406030204" pitchFamily="18" charset="0"/>
                                  <a:ea typeface="Cambria Math" panose="02040503050406030204" pitchFamily="18" charset="0"/>
                                </a:rPr>
                                <m:t>𝑭</m:t>
                              </m:r>
                              <m:r>
                                <a:rPr kumimoji="1" lang="en-US" altLang="zh-CN" b="1" i="1" dirty="0">
                                  <a:solidFill>
                                    <a:srgbClr val="C89014"/>
                                  </a:solidFill>
                                  <a:latin typeface="Cambria Math" panose="02040503050406030204" pitchFamily="18" charset="0"/>
                                  <a:ea typeface="Cambria Math" panose="02040503050406030204" pitchFamily="18" charset="0"/>
                                </a:rPr>
                                <m:t>, </m:t>
                              </m:r>
                              <m:r>
                                <a:rPr kumimoji="1" lang="en-US" altLang="zh-CN" b="1" i="1" dirty="0">
                                  <a:solidFill>
                                    <a:srgbClr val="C89014"/>
                                  </a:solidFill>
                                  <a:latin typeface="Cambria Math" panose="02040503050406030204" pitchFamily="18" charset="0"/>
                                  <a:ea typeface="Cambria Math" panose="02040503050406030204" pitchFamily="18" charset="0"/>
                                </a:rPr>
                                <m:t>𝟏𝟓</m:t>
                              </m:r>
                              <m:r>
                                <a:rPr kumimoji="1" lang="en-US" altLang="zh-CN" b="1" i="1" dirty="0">
                                  <a:solidFill>
                                    <a:srgbClr val="C89014"/>
                                  </a:solidFill>
                                  <a:latin typeface="Cambria Math" panose="02040503050406030204" pitchFamily="18" charset="0"/>
                                  <a:ea typeface="Cambria Math" panose="02040503050406030204" pitchFamily="18" charset="0"/>
                                </a:rPr>
                                <m:t>%,</m:t>
                              </m:r>
                              <m:r>
                                <a:rPr kumimoji="1" lang="en-US" altLang="zh-CN" b="1" i="1" dirty="0" smtClean="0">
                                  <a:solidFill>
                                    <a:srgbClr val="C89014"/>
                                  </a:solidFill>
                                  <a:latin typeface="Cambria Math" panose="02040503050406030204" pitchFamily="18" charset="0"/>
                                  <a:ea typeface="Cambria Math" panose="02040503050406030204" pitchFamily="18" charset="0"/>
                                </a:rPr>
                                <m:t>𝟏𝟐</m:t>
                              </m:r>
                              <m:r>
                                <a:rPr kumimoji="1" lang="en-US" altLang="zh-CN" b="1" i="1" dirty="0">
                                  <a:solidFill>
                                    <a:srgbClr val="C89014"/>
                                  </a:solidFill>
                                  <a:latin typeface="Cambria Math" panose="02040503050406030204" pitchFamily="18" charset="0"/>
                                  <a:ea typeface="Cambria Math" panose="02040503050406030204" pitchFamily="18" charset="0"/>
                                </a:rPr>
                                <m:t> </m:t>
                              </m:r>
                            </m:den>
                          </m:f>
                        </m:e>
                      </m:d>
                      <m:r>
                        <a:rPr kumimoji="1" lang="en-US" altLang="zh-CN" sz="1800" b="0" i="1" dirty="0" smtClean="0">
                          <a:latin typeface="Cambria Math" panose="02040503050406030204" pitchFamily="18" charset="0"/>
                          <a:ea typeface="Cambria Math" panose="02040503050406030204" pitchFamily="18" charset="0"/>
                        </a:rPr>
                        <m:t>=</m:t>
                      </m:r>
                      <m:r>
                        <a:rPr kumimoji="1" lang="en-US" altLang="zh-CN" sz="1800" b="0" i="1" dirty="0" smtClean="0">
                          <a:latin typeface="Cambria Math" panose="02040503050406030204" pitchFamily="18" charset="0"/>
                          <a:ea typeface="Cambria Math" panose="02040503050406030204" pitchFamily="18" charset="0"/>
                        </a:rPr>
                        <m:t>3558</m:t>
                      </m:r>
                      <m:r>
                        <a:rPr kumimoji="1" lang="en-US" altLang="zh-CN" sz="1800" b="0" i="1" dirty="0" smtClean="0">
                          <a:latin typeface="Cambria Math" panose="02040503050406030204" pitchFamily="18" charset="0"/>
                          <a:ea typeface="Cambria Math" panose="02040503050406030204" pitchFamily="18" charset="0"/>
                        </a:rPr>
                        <m:t>.</m:t>
                      </m:r>
                      <m:r>
                        <a:rPr kumimoji="1" lang="en-US" altLang="zh-CN" sz="1800" b="0" i="1" dirty="0" smtClean="0">
                          <a:latin typeface="Cambria Math" panose="02040503050406030204" pitchFamily="18" charset="0"/>
                          <a:ea typeface="Cambria Math" panose="02040503050406030204" pitchFamily="18" charset="0"/>
                        </a:rPr>
                        <m:t>06</m:t>
                      </m:r>
                      <m:r>
                        <a:rPr kumimoji="1" lang="zh-CN" altLang="en-US" sz="1800" b="0" i="1" dirty="0" smtClean="0">
                          <a:latin typeface="Cambria Math" panose="02040503050406030204" pitchFamily="18" charset="0"/>
                          <a:ea typeface="Cambria Math" panose="02040503050406030204" pitchFamily="18" charset="0"/>
                        </a:rPr>
                        <m:t>（</m:t>
                      </m:r>
                      <m:r>
                        <a:rPr kumimoji="1" lang="zh-CN" altLang="en-US" sz="1800" i="1" dirty="0">
                          <a:latin typeface="Cambria Math" panose="02040503050406030204" pitchFamily="18" charset="0"/>
                          <a:ea typeface="Cambria Math" panose="02040503050406030204" pitchFamily="18" charset="0"/>
                        </a:rPr>
                        <m:t>元</m:t>
                      </m:r>
                      <m:r>
                        <a:rPr kumimoji="1" lang="zh-CN" altLang="en-US" sz="1800" b="0" i="1" dirty="0" smtClean="0">
                          <a:latin typeface="Cambria Math" panose="02040503050406030204" pitchFamily="18" charset="0"/>
                          <a:ea typeface="Cambria Math" panose="02040503050406030204" pitchFamily="18" charset="0"/>
                        </a:rPr>
                        <m:t>）</m:t>
                      </m:r>
                    </m:oMath>
                  </m:oMathPara>
                </a14:m>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333545" y="4531944"/>
                <a:ext cx="8323577" cy="910634"/>
              </a:xfrm>
              <a:prstGeom prst="rect">
                <a:avLst/>
              </a:prstGeom>
              <a:blipFill rotWithShape="1">
                <a:blip r:embed="rId3"/>
                <a:stretch>
                  <a:fillRect l="2" t="-64" r="6" b="69"/>
                </a:stretch>
              </a:blipFill>
            </p:spPr>
            <p:txBody>
              <a:bodyPr/>
              <a:lstStyle/>
              <a:p>
                <a:r>
                  <a:rPr lang="zh-CN" altLang="en-US">
                    <a:noFill/>
                  </a:rPr>
                  <a:t> </a:t>
                </a:r>
              </a:p>
            </p:txBody>
          </p:sp>
        </mc:Fallback>
      </mc:AlternateContent>
      <p:sp>
        <p:nvSpPr>
          <p:cNvPr id="6" name="文本框 5"/>
          <p:cNvSpPr txBox="1"/>
          <p:nvPr/>
        </p:nvSpPr>
        <p:spPr>
          <a:xfrm>
            <a:off x="453662" y="1415422"/>
            <a:ext cx="4208348" cy="400110"/>
          </a:xfrm>
          <a:prstGeom prst="rect">
            <a:avLst/>
          </a:prstGeom>
          <a:noFill/>
        </p:spPr>
        <p:txBody>
          <a:bodyPr wrap="square" rtlCol="0">
            <a:spAutoFit/>
          </a:bodyPr>
          <a:lstStyle/>
          <a:p>
            <a:r>
              <a:rPr kumimoji="1" lang="zh-CN" altLang="en-US" sz="2000" b="1" dirty="0"/>
              <a:t>计算三个方案在</a:t>
            </a:r>
            <a:r>
              <a:rPr kumimoji="1" lang="en-US" altLang="zh-CN" sz="2000" b="1" dirty="0"/>
              <a:t>12</a:t>
            </a:r>
            <a:r>
              <a:rPr kumimoji="1" lang="zh-CN" altLang="en-US" sz="2000" b="1" dirty="0"/>
              <a:t>年内的净现值</a:t>
            </a:r>
            <a:endParaRPr kumimoji="1" lang="zh-CN" altLang="en-US" sz="2000" b="1"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34503"/>
                                        </p:tgtEl>
                                        <p:attrNameLst>
                                          <p:attrName>style.visibility</p:attrName>
                                        </p:attrNameLst>
                                      </p:cBhvr>
                                      <p:to>
                                        <p:strVal val="visible"/>
                                      </p:to>
                                    </p:set>
                                    <p:animEffect transition="in" filter="dissolve">
                                      <p:cBhvr>
                                        <p:cTn id="7" dur="500"/>
                                        <p:tgtEl>
                                          <p:spTgt spid="234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3"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CAAD189-F21D-3341-A3EB-B04DE78C61C1}"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54275" name="Rectangle 2"/>
          <p:cNvSpPr>
            <a:spLocks noGrp="1" noChangeArrowheads="1"/>
          </p:cNvSpPr>
          <p:nvPr>
            <p:ph type="title"/>
          </p:nvPr>
        </p:nvSpPr>
        <p:spPr/>
        <p:txBody>
          <a:bodyPr/>
          <a:lstStyle/>
          <a:p>
            <a:pPr eaLnBrk="1" hangingPunct="1"/>
            <a:r>
              <a:rPr kumimoji="0" lang="zh-CN" altLang="en-US">
                <a:solidFill>
                  <a:srgbClr val="036D7B"/>
                </a:solidFill>
              </a:rPr>
              <a:t>互斥方案经济评价方法</a:t>
            </a:r>
            <a:endParaRPr kumimoji="0" lang="zh-CN" altLang="en-US">
              <a:solidFill>
                <a:srgbClr val="036D7B"/>
              </a:solidFill>
            </a:endParaRPr>
          </a:p>
        </p:txBody>
      </p:sp>
      <p:sp>
        <p:nvSpPr>
          <p:cNvPr id="242692" name="Text Box 4"/>
          <p:cNvSpPr txBox="1">
            <a:spLocks noChangeArrowheads="1"/>
          </p:cNvSpPr>
          <p:nvPr/>
        </p:nvSpPr>
        <p:spPr bwMode="auto">
          <a:xfrm>
            <a:off x="431800" y="1179513"/>
            <a:ext cx="84963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15000"/>
              </a:lnSpc>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a:t>
            </a:r>
            <a:r>
              <a:rPr lang="zh-CN" altLang="en-US" sz="2000" b="1">
                <a:solidFill>
                  <a:schemeClr val="tx1"/>
                </a:solidFill>
                <a:latin typeface="幼圆" panose="02010509060101010101" pitchFamily="49" charset="-122"/>
                <a:ea typeface="幼圆" panose="02010509060101010101" pitchFamily="49" charset="-122"/>
              </a:rPr>
              <a:t>例题</a:t>
            </a:r>
            <a:r>
              <a:rPr lang="en-US" altLang="zh-CN" sz="2000" b="1">
                <a:solidFill>
                  <a:schemeClr val="tx1"/>
                </a:solidFill>
                <a:latin typeface="幼圆" panose="02010509060101010101" pitchFamily="49" charset="-122"/>
                <a:ea typeface="幼圆" panose="02010509060101010101" pitchFamily="49" charset="-122"/>
              </a:rPr>
              <a:t>5-9</a:t>
            </a:r>
            <a:r>
              <a:rPr lang="en-US" altLang="zh-CN" sz="2000">
                <a:solidFill>
                  <a:schemeClr val="tx1"/>
                </a:solidFill>
                <a:latin typeface="幼圆" panose="02010509060101010101" pitchFamily="49" charset="-122"/>
                <a:ea typeface="幼圆" panose="02010509060101010101" pitchFamily="49" charset="-122"/>
              </a:rPr>
              <a:t>】</a:t>
            </a:r>
            <a:r>
              <a:rPr lang="zh-CN" altLang="en-US" sz="2000" b="1">
                <a:solidFill>
                  <a:schemeClr val="tx1"/>
                </a:solidFill>
                <a:latin typeface="幼圆" panose="02010509060101010101" pitchFamily="49" charset="-122"/>
                <a:ea typeface="幼圆" panose="02010509060101010101" pitchFamily="49" charset="-122"/>
              </a:rPr>
              <a:t>两个互斥方案各年的现金流量如表，比选方案。（</a:t>
            </a:r>
            <a:r>
              <a:rPr lang="en-US" altLang="zh-CN" sz="2000" b="1">
                <a:solidFill>
                  <a:schemeClr val="tx1"/>
                </a:solidFill>
                <a:latin typeface="幼圆" panose="02010509060101010101" pitchFamily="49" charset="-122"/>
                <a:ea typeface="幼圆" panose="02010509060101010101" pitchFamily="49" charset="-122"/>
              </a:rPr>
              <a:t>I</a:t>
            </a:r>
            <a:r>
              <a:rPr lang="en-US" altLang="zh-CN" sz="2000" b="1" baseline="-18000">
                <a:solidFill>
                  <a:schemeClr val="tx1"/>
                </a:solidFill>
                <a:latin typeface="幼圆" panose="02010509060101010101" pitchFamily="49" charset="-122"/>
                <a:ea typeface="幼圆" panose="02010509060101010101" pitchFamily="49" charset="-122"/>
              </a:rPr>
              <a:t>c</a:t>
            </a:r>
            <a:r>
              <a:rPr lang="zh-CN" altLang="en-US" sz="2000" b="1">
                <a:solidFill>
                  <a:schemeClr val="tx1"/>
                </a:solidFill>
                <a:latin typeface="幼圆" panose="02010509060101010101" pitchFamily="49" charset="-122"/>
                <a:ea typeface="幼圆" panose="02010509060101010101" pitchFamily="49" charset="-122"/>
              </a:rPr>
              <a:t>为</a:t>
            </a:r>
            <a:r>
              <a:rPr lang="en-US" altLang="zh-CN" sz="2000" b="1">
                <a:solidFill>
                  <a:schemeClr val="tx1"/>
                </a:solidFill>
                <a:latin typeface="幼圆" panose="02010509060101010101" pitchFamily="49" charset="-122"/>
                <a:ea typeface="幼圆" panose="02010509060101010101" pitchFamily="49" charset="-122"/>
              </a:rPr>
              <a:t>15</a:t>
            </a:r>
            <a:r>
              <a:rPr lang="zh-CN" altLang="en-US" sz="2000" b="1">
                <a:solidFill>
                  <a:schemeClr val="tx1"/>
                </a:solidFill>
                <a:latin typeface="幼圆" panose="02010509060101010101" pitchFamily="49" charset="-122"/>
                <a:ea typeface="幼圆" panose="02010509060101010101" pitchFamily="49" charset="-122"/>
              </a:rPr>
              <a:t>％）</a:t>
            </a:r>
            <a:endParaRPr lang="zh-CN" altLang="en-US" sz="2000" b="1">
              <a:solidFill>
                <a:schemeClr val="tx1"/>
              </a:solidFill>
              <a:latin typeface="幼圆" panose="02010509060101010101" pitchFamily="49" charset="-122"/>
              <a:ea typeface="幼圆" panose="02010509060101010101" pitchFamily="49" charset="-122"/>
            </a:endParaRPr>
          </a:p>
        </p:txBody>
      </p:sp>
      <p:graphicFrame>
        <p:nvGraphicFramePr>
          <p:cNvPr id="242801" name="Group 113"/>
          <p:cNvGraphicFramePr>
            <a:graphicFrameLocks noGrp="1"/>
          </p:cNvGraphicFramePr>
          <p:nvPr/>
        </p:nvGraphicFramePr>
        <p:xfrm>
          <a:off x="1062038" y="1763713"/>
          <a:ext cx="7516812" cy="1216026"/>
        </p:xfrm>
        <a:graphic>
          <a:graphicData uri="http://schemas.openxmlformats.org/drawingml/2006/table">
            <a:tbl>
              <a:tblPr/>
              <a:tblGrid>
                <a:gridCol w="990600"/>
                <a:gridCol w="1125537"/>
                <a:gridCol w="2393950"/>
                <a:gridCol w="1295400"/>
                <a:gridCol w="1711325"/>
              </a:tblGrid>
              <a:tr h="404813">
                <a:tc>
                  <a:txBody>
                    <a:bodyPr/>
                    <a:lstStyle>
                      <a:lvl1pPr>
                        <a:spcBef>
                          <a:spcPct val="20000"/>
                        </a:spcBef>
                        <a:buClr>
                          <a:schemeClr val="folHlink"/>
                        </a:buClr>
                        <a:buSzPct val="60000"/>
                        <a:buFont typeface="Wingdings" panose="05000000000000000000" pitchFamily="2" charset="2"/>
                        <a:tabLst>
                          <a:tab pos="541020" algn="l"/>
                        </a:tabLst>
                        <a:defRPr kumimoji="1" sz="28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tabLst>
                          <a:tab pos="541020"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541020" algn="l"/>
                        </a:tabLst>
                      </a:pPr>
                      <a:r>
                        <a:rPr kumimoji="1" lang="zh-CN" altLang="en-US"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方案</a:t>
                      </a:r>
                      <a:endParaRPr kumimoji="1" lang="zh-CN" altLang="en-US"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541020" algn="l"/>
                        </a:tabLst>
                        <a:defRPr kumimoji="1" sz="28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tabLst>
                          <a:tab pos="541020"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541020" algn="l"/>
                        </a:tabLst>
                      </a:pPr>
                      <a:r>
                        <a:rPr kumimoji="1" lang="zh-CN" altLang="en-US"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投资</a:t>
                      </a:r>
                      <a:endParaRPr kumimoji="1" lang="zh-CN" altLang="en-US"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541020" algn="l"/>
                        </a:tabLst>
                        <a:defRPr kumimoji="1" sz="28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tabLst>
                          <a:tab pos="541020"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541020" algn="l"/>
                        </a:tabLst>
                      </a:pPr>
                      <a:r>
                        <a:rPr kumimoji="1" lang="zh-CN" altLang="en-US"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年净现金流量</a:t>
                      </a:r>
                      <a:endParaRPr kumimoji="1" lang="zh-CN" altLang="en-US"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541020" algn="l"/>
                        </a:tabLst>
                        <a:defRPr kumimoji="1" sz="28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tabLst>
                          <a:tab pos="541020"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541020" algn="l"/>
                        </a:tabLst>
                      </a:pPr>
                      <a:r>
                        <a:rPr kumimoji="1" lang="zh-CN" altLang="en-US"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残值</a:t>
                      </a:r>
                      <a:endParaRPr kumimoji="1" lang="zh-CN" altLang="en-US"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541020" algn="l"/>
                        </a:tabLst>
                        <a:defRPr kumimoji="1" sz="28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tabLst>
                          <a:tab pos="541020"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541020" algn="l"/>
                        </a:tabLst>
                      </a:pPr>
                      <a:r>
                        <a:rPr kumimoji="1" lang="zh-CN" altLang="en-US"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寿命</a:t>
                      </a:r>
                      <a:endParaRPr kumimoji="1" lang="zh-CN" altLang="en-US"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6400">
                <a:tc>
                  <a:txBody>
                    <a:bodyPr/>
                    <a:lstStyle>
                      <a:lvl1pPr>
                        <a:spcBef>
                          <a:spcPct val="20000"/>
                        </a:spcBef>
                        <a:buClr>
                          <a:schemeClr val="folHlink"/>
                        </a:buClr>
                        <a:buSzPct val="60000"/>
                        <a:buFont typeface="Wingdings" panose="05000000000000000000" pitchFamily="2" charset="2"/>
                        <a:tabLst>
                          <a:tab pos="541020" algn="l"/>
                        </a:tabLst>
                        <a:defRPr kumimoji="1" sz="28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tabLst>
                          <a:tab pos="541020"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541020" algn="l"/>
                        </a:tabLst>
                      </a:pPr>
                      <a:r>
                        <a:rPr kumimoji="1" lang="en-US" altLang="zh-CN"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A</a:t>
                      </a:r>
                      <a:endParaRPr kumimoji="1" lang="en-US" altLang="zh-CN"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541020" algn="l"/>
                        </a:tabLst>
                        <a:defRPr kumimoji="1" sz="28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tabLst>
                          <a:tab pos="541020"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541020" algn="l"/>
                        </a:tabLst>
                      </a:pPr>
                      <a:r>
                        <a:rPr kumimoji="1" lang="en-US" altLang="zh-CN"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-10</a:t>
                      </a:r>
                      <a:endParaRPr kumimoji="1" lang="en-US" altLang="zh-CN"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541020" algn="l"/>
                        </a:tabLst>
                        <a:defRPr kumimoji="1" sz="28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tabLst>
                          <a:tab pos="541020"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541020" algn="l"/>
                        </a:tabLst>
                      </a:pPr>
                      <a:r>
                        <a:rPr kumimoji="1" lang="en-US" altLang="zh-CN"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3</a:t>
                      </a:r>
                      <a:endParaRPr kumimoji="1" lang="en-US" altLang="zh-CN"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541020" algn="l"/>
                        </a:tabLst>
                        <a:defRPr kumimoji="1" sz="28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tabLst>
                          <a:tab pos="541020"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541020" algn="l"/>
                        </a:tabLst>
                      </a:pPr>
                      <a:r>
                        <a:rPr kumimoji="1" lang="en-US" altLang="zh-CN"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1.5</a:t>
                      </a:r>
                      <a:endParaRPr kumimoji="1" lang="en-US" altLang="zh-CN"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541020" algn="l"/>
                        </a:tabLst>
                        <a:defRPr kumimoji="1" sz="28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tabLst>
                          <a:tab pos="541020"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541020" algn="l"/>
                        </a:tabLst>
                      </a:pPr>
                      <a:r>
                        <a:rPr kumimoji="1" lang="en-US" altLang="zh-CN"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6</a:t>
                      </a:r>
                      <a:endParaRPr kumimoji="1" lang="en-US" altLang="zh-CN"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4813">
                <a:tc>
                  <a:txBody>
                    <a:bodyPr/>
                    <a:lstStyle>
                      <a:lvl1pPr>
                        <a:spcBef>
                          <a:spcPct val="20000"/>
                        </a:spcBef>
                        <a:buClr>
                          <a:schemeClr val="folHlink"/>
                        </a:buClr>
                        <a:buSzPct val="60000"/>
                        <a:buFont typeface="Wingdings" panose="05000000000000000000" pitchFamily="2" charset="2"/>
                        <a:tabLst>
                          <a:tab pos="541020" algn="l"/>
                        </a:tabLst>
                        <a:defRPr kumimoji="1" sz="28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tabLst>
                          <a:tab pos="541020"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541020" algn="l"/>
                        </a:tabLst>
                      </a:pPr>
                      <a:r>
                        <a:rPr kumimoji="1" lang="en-US" altLang="zh-CN"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B</a:t>
                      </a:r>
                      <a:endParaRPr kumimoji="1" lang="en-US" altLang="zh-CN"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541020" algn="l"/>
                        </a:tabLst>
                        <a:defRPr kumimoji="1" sz="28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tabLst>
                          <a:tab pos="541020"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541020" algn="l"/>
                        </a:tabLst>
                      </a:pPr>
                      <a:r>
                        <a:rPr kumimoji="1" lang="en-US" altLang="zh-CN"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-15</a:t>
                      </a:r>
                      <a:endParaRPr kumimoji="1" lang="en-US" altLang="zh-CN"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541020" algn="l"/>
                        </a:tabLst>
                        <a:defRPr kumimoji="1" sz="28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tabLst>
                          <a:tab pos="541020"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541020" algn="l"/>
                        </a:tabLst>
                      </a:pPr>
                      <a:r>
                        <a:rPr kumimoji="1" lang="en-US" altLang="zh-CN"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4</a:t>
                      </a:r>
                      <a:endParaRPr kumimoji="1" lang="en-US" altLang="zh-CN"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541020" algn="l"/>
                        </a:tabLst>
                        <a:defRPr kumimoji="1" sz="28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tabLst>
                          <a:tab pos="541020"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541020" algn="l"/>
                        </a:tabLst>
                      </a:pPr>
                      <a:r>
                        <a:rPr kumimoji="1" lang="en-US" altLang="zh-CN"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2</a:t>
                      </a:r>
                      <a:endParaRPr kumimoji="1" lang="en-US" altLang="zh-CN"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tabLst>
                          <a:tab pos="541020" algn="l"/>
                        </a:tabLst>
                        <a:defRPr kumimoji="1" sz="28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tabLst>
                          <a:tab pos="541020" algn="l"/>
                        </a:tabLst>
                        <a:defRPr sz="20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tabLst>
                          <a:tab pos="541020" algn="l"/>
                        </a:tabLst>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541020" algn="l"/>
                        </a:tabLst>
                      </a:pPr>
                      <a:r>
                        <a:rPr kumimoji="1" lang="en-US" altLang="zh-CN"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rPr>
                        <a:t>9</a:t>
                      </a:r>
                      <a:endParaRPr kumimoji="1" lang="en-US" altLang="zh-CN" sz="2000" b="1" i="0" u="none" strike="noStrike" cap="none" normalizeH="0" baseline="0">
                        <a:ln>
                          <a:noFill/>
                        </a:ln>
                        <a:solidFill>
                          <a:schemeClr val="tx1"/>
                        </a:solidFill>
                        <a:effectLst/>
                        <a:latin typeface="Times New Roman" panose="02020603050405020304" pitchFamily="18" charset="0"/>
                        <a:ea typeface="幼圆" panose="02010509060101010101"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42802" name="Text Box 114"/>
          <p:cNvSpPr txBox="1">
            <a:spLocks noChangeArrowheads="1"/>
          </p:cNvSpPr>
          <p:nvPr/>
        </p:nvSpPr>
        <p:spPr bwMode="auto">
          <a:xfrm>
            <a:off x="477126" y="3128964"/>
            <a:ext cx="79756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b="1" dirty="0">
                <a:solidFill>
                  <a:schemeClr val="tx1"/>
                </a:solidFill>
                <a:latin typeface="幼圆" panose="02010509060101010101" pitchFamily="49" charset="-122"/>
                <a:ea typeface="幼圆" panose="02010509060101010101" pitchFamily="49" charset="-122"/>
              </a:rPr>
              <a:t>解：</a:t>
            </a:r>
            <a:r>
              <a:rPr lang="zh-CN" altLang="en-US" sz="2000" b="1" dirty="0">
                <a:solidFill>
                  <a:srgbClr val="FF0000"/>
                </a:solidFill>
                <a:latin typeface="幼圆" panose="02010509060101010101" pitchFamily="49" charset="-122"/>
                <a:ea typeface="幼圆" panose="02010509060101010101" pitchFamily="49" charset="-122"/>
              </a:rPr>
              <a:t>方法一，考虑研究期以外方案未利用价值</a:t>
            </a:r>
            <a:endParaRPr lang="zh-CN" altLang="en-US" sz="2000" b="1" dirty="0">
              <a:solidFill>
                <a:srgbClr val="FF0000"/>
              </a:solidFill>
              <a:latin typeface="幼圆" panose="02010509060101010101" pitchFamily="49" charset="-122"/>
              <a:ea typeface="幼圆" panose="02010509060101010101" pitchFamily="49" charset="-122"/>
            </a:endParaRPr>
          </a:p>
        </p:txBody>
      </p:sp>
      <p:sp>
        <p:nvSpPr>
          <p:cNvPr id="242837" name="Line 149"/>
          <p:cNvSpPr>
            <a:spLocks noChangeShapeType="1"/>
          </p:cNvSpPr>
          <p:nvPr/>
        </p:nvSpPr>
        <p:spPr bwMode="auto">
          <a:xfrm flipH="1">
            <a:off x="3627438" y="3654425"/>
            <a:ext cx="0" cy="2879725"/>
          </a:xfrm>
          <a:prstGeom prst="line">
            <a:avLst/>
          </a:prstGeom>
          <a:noFill/>
          <a:ln w="76200">
            <a:solidFill>
              <a:srgbClr val="00FF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242838" name="Line 150"/>
          <p:cNvSpPr>
            <a:spLocks noChangeShapeType="1"/>
          </p:cNvSpPr>
          <p:nvPr/>
        </p:nvSpPr>
        <p:spPr bwMode="auto">
          <a:xfrm flipH="1">
            <a:off x="1062038" y="3608388"/>
            <a:ext cx="0" cy="2952750"/>
          </a:xfrm>
          <a:prstGeom prst="line">
            <a:avLst/>
          </a:prstGeom>
          <a:noFill/>
          <a:ln w="76200">
            <a:solidFill>
              <a:srgbClr val="00FF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grpSp>
        <p:nvGrpSpPr>
          <p:cNvPr id="242840" name="Group 152"/>
          <p:cNvGrpSpPr/>
          <p:nvPr/>
        </p:nvGrpSpPr>
        <p:grpSpPr bwMode="auto">
          <a:xfrm>
            <a:off x="206375" y="3529013"/>
            <a:ext cx="4933950" cy="3048000"/>
            <a:chOff x="130" y="2223"/>
            <a:chExt cx="3108" cy="1920"/>
          </a:xfrm>
        </p:grpSpPr>
        <p:sp>
          <p:nvSpPr>
            <p:cNvPr id="54308" name="Line 115"/>
            <p:cNvSpPr>
              <a:spLocks noChangeShapeType="1"/>
            </p:cNvSpPr>
            <p:nvPr/>
          </p:nvSpPr>
          <p:spPr bwMode="auto">
            <a:xfrm>
              <a:off x="658" y="2721"/>
              <a:ext cx="1632" cy="1"/>
            </a:xfrm>
            <a:prstGeom prst="line">
              <a:avLst/>
            </a:prstGeom>
            <a:noFill/>
            <a:ln w="76200">
              <a:solidFill>
                <a:srgbClr val="CC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309" name="Line 116"/>
            <p:cNvSpPr>
              <a:spLocks noChangeShapeType="1"/>
            </p:cNvSpPr>
            <p:nvPr/>
          </p:nvSpPr>
          <p:spPr bwMode="auto">
            <a:xfrm>
              <a:off x="658" y="2721"/>
              <a:ext cx="1" cy="449"/>
            </a:xfrm>
            <a:prstGeom prst="line">
              <a:avLst/>
            </a:prstGeom>
            <a:noFill/>
            <a:ln w="762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310" name="Line 117"/>
            <p:cNvSpPr>
              <a:spLocks noChangeShapeType="1"/>
            </p:cNvSpPr>
            <p:nvPr/>
          </p:nvSpPr>
          <p:spPr bwMode="auto">
            <a:xfrm flipV="1">
              <a:off x="946" y="2481"/>
              <a:ext cx="1" cy="249"/>
            </a:xfrm>
            <a:prstGeom prst="line">
              <a:avLst/>
            </a:prstGeom>
            <a:noFill/>
            <a:ln w="762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311" name="Line 118"/>
            <p:cNvSpPr>
              <a:spLocks noChangeShapeType="1"/>
            </p:cNvSpPr>
            <p:nvPr/>
          </p:nvSpPr>
          <p:spPr bwMode="auto">
            <a:xfrm flipV="1">
              <a:off x="1234" y="2481"/>
              <a:ext cx="1" cy="249"/>
            </a:xfrm>
            <a:prstGeom prst="line">
              <a:avLst/>
            </a:prstGeom>
            <a:noFill/>
            <a:ln w="762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312" name="Line 119"/>
            <p:cNvSpPr>
              <a:spLocks noChangeShapeType="1"/>
            </p:cNvSpPr>
            <p:nvPr/>
          </p:nvSpPr>
          <p:spPr bwMode="auto">
            <a:xfrm flipV="1">
              <a:off x="1522" y="2481"/>
              <a:ext cx="1" cy="249"/>
            </a:xfrm>
            <a:prstGeom prst="line">
              <a:avLst/>
            </a:prstGeom>
            <a:noFill/>
            <a:ln w="762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313" name="Line 120"/>
            <p:cNvSpPr>
              <a:spLocks noChangeShapeType="1"/>
            </p:cNvSpPr>
            <p:nvPr/>
          </p:nvSpPr>
          <p:spPr bwMode="auto">
            <a:xfrm flipV="1">
              <a:off x="1810" y="2481"/>
              <a:ext cx="1" cy="249"/>
            </a:xfrm>
            <a:prstGeom prst="line">
              <a:avLst/>
            </a:prstGeom>
            <a:noFill/>
            <a:ln w="762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314" name="Line 121"/>
            <p:cNvSpPr>
              <a:spLocks noChangeShapeType="1"/>
            </p:cNvSpPr>
            <p:nvPr/>
          </p:nvSpPr>
          <p:spPr bwMode="auto">
            <a:xfrm flipV="1">
              <a:off x="2050" y="2481"/>
              <a:ext cx="1" cy="249"/>
            </a:xfrm>
            <a:prstGeom prst="line">
              <a:avLst/>
            </a:prstGeom>
            <a:noFill/>
            <a:ln w="762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315" name="Line 122"/>
            <p:cNvSpPr>
              <a:spLocks noChangeShapeType="1"/>
            </p:cNvSpPr>
            <p:nvPr/>
          </p:nvSpPr>
          <p:spPr bwMode="auto">
            <a:xfrm flipV="1">
              <a:off x="2290" y="2481"/>
              <a:ext cx="1" cy="249"/>
            </a:xfrm>
            <a:prstGeom prst="line">
              <a:avLst/>
            </a:prstGeom>
            <a:noFill/>
            <a:ln w="762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316" name="Text Box 123"/>
            <p:cNvSpPr txBox="1">
              <a:spLocks noChangeArrowheads="1"/>
            </p:cNvSpPr>
            <p:nvPr/>
          </p:nvSpPr>
          <p:spPr bwMode="auto">
            <a:xfrm>
              <a:off x="706" y="2913"/>
              <a:ext cx="336"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400" b="1">
                  <a:solidFill>
                    <a:srgbClr val="000000"/>
                  </a:solidFill>
                  <a:ea typeface="宋体" panose="02010600030101010101" pitchFamily="2" charset="-122"/>
                </a:rPr>
                <a:t>10</a:t>
              </a:r>
              <a:endParaRPr lang="en-US" altLang="zh-CN" sz="2400" b="1">
                <a:solidFill>
                  <a:srgbClr val="000000"/>
                </a:solidFill>
                <a:ea typeface="宋体" panose="02010600030101010101" pitchFamily="2" charset="-122"/>
              </a:endParaRPr>
            </a:p>
          </p:txBody>
        </p:sp>
        <p:sp>
          <p:nvSpPr>
            <p:cNvPr id="54317" name="Text Box 124"/>
            <p:cNvSpPr txBox="1">
              <a:spLocks noChangeArrowheads="1"/>
            </p:cNvSpPr>
            <p:nvPr/>
          </p:nvSpPr>
          <p:spPr bwMode="auto">
            <a:xfrm>
              <a:off x="610" y="2673"/>
              <a:ext cx="336"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400" b="1">
                  <a:solidFill>
                    <a:srgbClr val="000000"/>
                  </a:solidFill>
                  <a:ea typeface="宋体" panose="02010600030101010101" pitchFamily="2" charset="-122"/>
                </a:rPr>
                <a:t>0</a:t>
              </a:r>
              <a:endParaRPr lang="en-US" altLang="zh-CN" sz="2400" b="1">
                <a:solidFill>
                  <a:srgbClr val="000000"/>
                </a:solidFill>
                <a:ea typeface="宋体" panose="02010600030101010101" pitchFamily="2" charset="-122"/>
              </a:endParaRPr>
            </a:p>
          </p:txBody>
        </p:sp>
        <p:sp>
          <p:nvSpPr>
            <p:cNvPr id="54318" name="Text Box 125"/>
            <p:cNvSpPr txBox="1">
              <a:spLocks noChangeArrowheads="1"/>
            </p:cNvSpPr>
            <p:nvPr/>
          </p:nvSpPr>
          <p:spPr bwMode="auto">
            <a:xfrm>
              <a:off x="2194" y="2721"/>
              <a:ext cx="336"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400" b="1">
                  <a:solidFill>
                    <a:srgbClr val="000000"/>
                  </a:solidFill>
                  <a:ea typeface="宋体" panose="02010600030101010101" pitchFamily="2" charset="-122"/>
                </a:rPr>
                <a:t>6</a:t>
              </a:r>
              <a:endParaRPr lang="en-US" altLang="zh-CN" sz="2400" b="1">
                <a:solidFill>
                  <a:srgbClr val="000000"/>
                </a:solidFill>
                <a:ea typeface="宋体" panose="02010600030101010101" pitchFamily="2" charset="-122"/>
              </a:endParaRPr>
            </a:p>
          </p:txBody>
        </p:sp>
        <p:sp>
          <p:nvSpPr>
            <p:cNvPr id="54319" name="Line 126"/>
            <p:cNvSpPr>
              <a:spLocks noChangeShapeType="1"/>
            </p:cNvSpPr>
            <p:nvPr/>
          </p:nvSpPr>
          <p:spPr bwMode="auto">
            <a:xfrm>
              <a:off x="940" y="2496"/>
              <a:ext cx="1392" cy="1"/>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320" name="Text Box 127"/>
            <p:cNvSpPr txBox="1">
              <a:spLocks noChangeArrowheads="1"/>
            </p:cNvSpPr>
            <p:nvPr/>
          </p:nvSpPr>
          <p:spPr bwMode="auto">
            <a:xfrm>
              <a:off x="1426" y="2223"/>
              <a:ext cx="336"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400" b="1">
                  <a:solidFill>
                    <a:srgbClr val="000000"/>
                  </a:solidFill>
                  <a:ea typeface="宋体" panose="02010600030101010101" pitchFamily="2" charset="-122"/>
                </a:rPr>
                <a:t>3</a:t>
              </a:r>
              <a:endParaRPr lang="en-US" altLang="zh-CN" sz="2400" b="1">
                <a:solidFill>
                  <a:srgbClr val="000000"/>
                </a:solidFill>
                <a:ea typeface="宋体" panose="02010600030101010101" pitchFamily="2" charset="-122"/>
              </a:endParaRPr>
            </a:p>
          </p:txBody>
        </p:sp>
        <p:sp>
          <p:nvSpPr>
            <p:cNvPr id="54321" name="Line 128"/>
            <p:cNvSpPr>
              <a:spLocks noChangeShapeType="1"/>
            </p:cNvSpPr>
            <p:nvPr/>
          </p:nvSpPr>
          <p:spPr bwMode="auto">
            <a:xfrm flipV="1">
              <a:off x="2290" y="2337"/>
              <a:ext cx="1" cy="199"/>
            </a:xfrm>
            <a:prstGeom prst="line">
              <a:avLst/>
            </a:prstGeom>
            <a:noFill/>
            <a:ln w="762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322" name="Text Box 129"/>
            <p:cNvSpPr txBox="1">
              <a:spLocks noChangeArrowheads="1"/>
            </p:cNvSpPr>
            <p:nvPr/>
          </p:nvSpPr>
          <p:spPr bwMode="auto">
            <a:xfrm>
              <a:off x="2285" y="2289"/>
              <a:ext cx="494"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400" b="1">
                  <a:solidFill>
                    <a:srgbClr val="000000"/>
                  </a:solidFill>
                  <a:ea typeface="宋体" panose="02010600030101010101" pitchFamily="2" charset="-122"/>
                </a:rPr>
                <a:t>1.5</a:t>
              </a:r>
              <a:endParaRPr lang="en-US" altLang="zh-CN" sz="2400" b="1">
                <a:solidFill>
                  <a:srgbClr val="000000"/>
                </a:solidFill>
                <a:ea typeface="宋体" panose="02010600030101010101" pitchFamily="2" charset="-122"/>
              </a:endParaRPr>
            </a:p>
          </p:txBody>
        </p:sp>
        <p:sp>
          <p:nvSpPr>
            <p:cNvPr id="54323" name="Text Box 130"/>
            <p:cNvSpPr txBox="1">
              <a:spLocks noChangeArrowheads="1"/>
            </p:cNvSpPr>
            <p:nvPr/>
          </p:nvSpPr>
          <p:spPr bwMode="auto">
            <a:xfrm>
              <a:off x="153" y="2631"/>
              <a:ext cx="336"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400">
                  <a:solidFill>
                    <a:srgbClr val="000000"/>
                  </a:solidFill>
                  <a:latin typeface="Arial" panose="020B0604020202020204" pitchFamily="34" charset="0"/>
                  <a:ea typeface="宋体" panose="02010600030101010101" pitchFamily="2" charset="-122"/>
                </a:rPr>
                <a:t>A</a:t>
              </a:r>
              <a:endParaRPr lang="en-US" altLang="zh-CN" sz="2400">
                <a:solidFill>
                  <a:srgbClr val="000000"/>
                </a:solidFill>
                <a:latin typeface="Arial" panose="020B0604020202020204" pitchFamily="34" charset="0"/>
                <a:ea typeface="宋体" panose="02010600030101010101" pitchFamily="2" charset="-122"/>
              </a:endParaRPr>
            </a:p>
          </p:txBody>
        </p:sp>
        <p:sp>
          <p:nvSpPr>
            <p:cNvPr id="54324" name="Line 131"/>
            <p:cNvSpPr>
              <a:spLocks noChangeShapeType="1"/>
            </p:cNvSpPr>
            <p:nvPr/>
          </p:nvSpPr>
          <p:spPr bwMode="auto">
            <a:xfrm>
              <a:off x="658" y="3537"/>
              <a:ext cx="2352" cy="0"/>
            </a:xfrm>
            <a:prstGeom prst="line">
              <a:avLst/>
            </a:prstGeom>
            <a:noFill/>
            <a:ln w="7620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325" name="Line 132"/>
            <p:cNvSpPr>
              <a:spLocks noChangeShapeType="1"/>
            </p:cNvSpPr>
            <p:nvPr/>
          </p:nvSpPr>
          <p:spPr bwMode="auto">
            <a:xfrm>
              <a:off x="658" y="3537"/>
              <a:ext cx="0" cy="432"/>
            </a:xfrm>
            <a:prstGeom prst="line">
              <a:avLst/>
            </a:prstGeom>
            <a:noFill/>
            <a:ln w="762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326" name="Line 133"/>
            <p:cNvSpPr>
              <a:spLocks noChangeShapeType="1"/>
            </p:cNvSpPr>
            <p:nvPr/>
          </p:nvSpPr>
          <p:spPr bwMode="auto">
            <a:xfrm flipV="1">
              <a:off x="946" y="3297"/>
              <a:ext cx="0" cy="240"/>
            </a:xfrm>
            <a:prstGeom prst="line">
              <a:avLst/>
            </a:prstGeom>
            <a:noFill/>
            <a:ln w="762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327" name="Line 134"/>
            <p:cNvSpPr>
              <a:spLocks noChangeShapeType="1"/>
            </p:cNvSpPr>
            <p:nvPr/>
          </p:nvSpPr>
          <p:spPr bwMode="auto">
            <a:xfrm flipV="1">
              <a:off x="1234" y="3297"/>
              <a:ext cx="0" cy="240"/>
            </a:xfrm>
            <a:prstGeom prst="line">
              <a:avLst/>
            </a:prstGeom>
            <a:noFill/>
            <a:ln w="762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328" name="Line 135"/>
            <p:cNvSpPr>
              <a:spLocks noChangeShapeType="1"/>
            </p:cNvSpPr>
            <p:nvPr/>
          </p:nvSpPr>
          <p:spPr bwMode="auto">
            <a:xfrm flipV="1">
              <a:off x="1522" y="3297"/>
              <a:ext cx="0" cy="240"/>
            </a:xfrm>
            <a:prstGeom prst="line">
              <a:avLst/>
            </a:prstGeom>
            <a:noFill/>
            <a:ln w="762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329" name="Line 136"/>
            <p:cNvSpPr>
              <a:spLocks noChangeShapeType="1"/>
            </p:cNvSpPr>
            <p:nvPr/>
          </p:nvSpPr>
          <p:spPr bwMode="auto">
            <a:xfrm flipV="1">
              <a:off x="1810" y="3297"/>
              <a:ext cx="0" cy="240"/>
            </a:xfrm>
            <a:prstGeom prst="line">
              <a:avLst/>
            </a:prstGeom>
            <a:noFill/>
            <a:ln w="762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330" name="Line 137"/>
            <p:cNvSpPr>
              <a:spLocks noChangeShapeType="1"/>
            </p:cNvSpPr>
            <p:nvPr/>
          </p:nvSpPr>
          <p:spPr bwMode="auto">
            <a:xfrm flipV="1">
              <a:off x="2050" y="3297"/>
              <a:ext cx="0" cy="240"/>
            </a:xfrm>
            <a:prstGeom prst="line">
              <a:avLst/>
            </a:prstGeom>
            <a:noFill/>
            <a:ln w="762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331" name="Line 138"/>
            <p:cNvSpPr>
              <a:spLocks noChangeShapeType="1"/>
            </p:cNvSpPr>
            <p:nvPr/>
          </p:nvSpPr>
          <p:spPr bwMode="auto">
            <a:xfrm flipV="1">
              <a:off x="2290" y="3313"/>
              <a:ext cx="11" cy="224"/>
            </a:xfrm>
            <a:prstGeom prst="line">
              <a:avLst/>
            </a:prstGeom>
            <a:noFill/>
            <a:ln w="762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332" name="Text Box 139"/>
            <p:cNvSpPr txBox="1">
              <a:spLocks noChangeArrowheads="1"/>
            </p:cNvSpPr>
            <p:nvPr/>
          </p:nvSpPr>
          <p:spPr bwMode="auto">
            <a:xfrm>
              <a:off x="697" y="3855"/>
              <a:ext cx="336"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400" b="1">
                  <a:solidFill>
                    <a:srgbClr val="000000"/>
                  </a:solidFill>
                  <a:ea typeface="宋体" panose="02010600030101010101" pitchFamily="2" charset="-122"/>
                </a:rPr>
                <a:t>15</a:t>
              </a:r>
              <a:endParaRPr lang="en-US" altLang="zh-CN" sz="2400" b="1">
                <a:solidFill>
                  <a:srgbClr val="000000"/>
                </a:solidFill>
                <a:ea typeface="宋体" panose="02010600030101010101" pitchFamily="2" charset="-122"/>
              </a:endParaRPr>
            </a:p>
          </p:txBody>
        </p:sp>
        <p:sp>
          <p:nvSpPr>
            <p:cNvPr id="54333" name="Text Box 140"/>
            <p:cNvSpPr txBox="1">
              <a:spLocks noChangeArrowheads="1"/>
            </p:cNvSpPr>
            <p:nvPr/>
          </p:nvSpPr>
          <p:spPr bwMode="auto">
            <a:xfrm>
              <a:off x="610" y="3489"/>
              <a:ext cx="336"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400" b="1">
                  <a:solidFill>
                    <a:srgbClr val="000000"/>
                  </a:solidFill>
                  <a:ea typeface="宋体" panose="02010600030101010101" pitchFamily="2" charset="-122"/>
                </a:rPr>
                <a:t>0</a:t>
              </a:r>
              <a:endParaRPr lang="en-US" altLang="zh-CN" sz="2400" b="1">
                <a:solidFill>
                  <a:srgbClr val="000000"/>
                </a:solidFill>
                <a:ea typeface="宋体" panose="02010600030101010101" pitchFamily="2" charset="-122"/>
              </a:endParaRPr>
            </a:p>
          </p:txBody>
        </p:sp>
        <p:sp>
          <p:nvSpPr>
            <p:cNvPr id="54334" name="Text Box 141"/>
            <p:cNvSpPr txBox="1">
              <a:spLocks noChangeArrowheads="1"/>
            </p:cNvSpPr>
            <p:nvPr/>
          </p:nvSpPr>
          <p:spPr bwMode="auto">
            <a:xfrm>
              <a:off x="2874" y="3583"/>
              <a:ext cx="336"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400" b="1">
                  <a:solidFill>
                    <a:srgbClr val="000000"/>
                  </a:solidFill>
                  <a:ea typeface="宋体" panose="02010600030101010101" pitchFamily="2" charset="-122"/>
                </a:rPr>
                <a:t>9</a:t>
              </a:r>
              <a:endParaRPr lang="en-US" altLang="zh-CN" sz="2400" b="1">
                <a:solidFill>
                  <a:srgbClr val="000000"/>
                </a:solidFill>
                <a:ea typeface="宋体" panose="02010600030101010101" pitchFamily="2" charset="-122"/>
              </a:endParaRPr>
            </a:p>
          </p:txBody>
        </p:sp>
        <p:sp>
          <p:nvSpPr>
            <p:cNvPr id="54335" name="Line 142"/>
            <p:cNvSpPr>
              <a:spLocks noChangeShapeType="1"/>
            </p:cNvSpPr>
            <p:nvPr/>
          </p:nvSpPr>
          <p:spPr bwMode="auto">
            <a:xfrm>
              <a:off x="924" y="3311"/>
              <a:ext cx="2112" cy="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336" name="Line 143"/>
            <p:cNvSpPr>
              <a:spLocks noChangeShapeType="1"/>
            </p:cNvSpPr>
            <p:nvPr/>
          </p:nvSpPr>
          <p:spPr bwMode="auto">
            <a:xfrm flipV="1">
              <a:off x="3010" y="3130"/>
              <a:ext cx="0" cy="192"/>
            </a:xfrm>
            <a:prstGeom prst="line">
              <a:avLst/>
            </a:prstGeom>
            <a:noFill/>
            <a:ln w="762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337" name="Line 144"/>
            <p:cNvSpPr>
              <a:spLocks noChangeShapeType="1"/>
            </p:cNvSpPr>
            <p:nvPr/>
          </p:nvSpPr>
          <p:spPr bwMode="auto">
            <a:xfrm flipV="1">
              <a:off x="2530" y="3297"/>
              <a:ext cx="0" cy="240"/>
            </a:xfrm>
            <a:prstGeom prst="line">
              <a:avLst/>
            </a:prstGeom>
            <a:noFill/>
            <a:ln w="762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338" name="Line 145"/>
            <p:cNvSpPr>
              <a:spLocks noChangeShapeType="1"/>
            </p:cNvSpPr>
            <p:nvPr/>
          </p:nvSpPr>
          <p:spPr bwMode="auto">
            <a:xfrm flipV="1">
              <a:off x="2770" y="3297"/>
              <a:ext cx="0" cy="240"/>
            </a:xfrm>
            <a:prstGeom prst="line">
              <a:avLst/>
            </a:prstGeom>
            <a:noFill/>
            <a:ln w="762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339" name="Line 146"/>
            <p:cNvSpPr>
              <a:spLocks noChangeShapeType="1"/>
            </p:cNvSpPr>
            <p:nvPr/>
          </p:nvSpPr>
          <p:spPr bwMode="auto">
            <a:xfrm flipV="1">
              <a:off x="3010" y="3311"/>
              <a:ext cx="0" cy="240"/>
            </a:xfrm>
            <a:prstGeom prst="line">
              <a:avLst/>
            </a:prstGeom>
            <a:noFill/>
            <a:ln w="76200">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a:p>
          </p:txBody>
        </p:sp>
        <p:sp>
          <p:nvSpPr>
            <p:cNvPr id="54340" name="Text Box 147"/>
            <p:cNvSpPr txBox="1">
              <a:spLocks noChangeArrowheads="1"/>
            </p:cNvSpPr>
            <p:nvPr/>
          </p:nvSpPr>
          <p:spPr bwMode="auto">
            <a:xfrm>
              <a:off x="1762" y="3039"/>
              <a:ext cx="336"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400" b="1">
                  <a:solidFill>
                    <a:srgbClr val="000000"/>
                  </a:solidFill>
                  <a:ea typeface="宋体" panose="02010600030101010101" pitchFamily="2" charset="-122"/>
                </a:rPr>
                <a:t>4</a:t>
              </a:r>
              <a:endParaRPr lang="en-US" altLang="zh-CN" sz="2400" b="1">
                <a:solidFill>
                  <a:srgbClr val="000000"/>
                </a:solidFill>
                <a:ea typeface="宋体" panose="02010600030101010101" pitchFamily="2" charset="-122"/>
              </a:endParaRPr>
            </a:p>
          </p:txBody>
        </p:sp>
        <p:sp>
          <p:nvSpPr>
            <p:cNvPr id="54341" name="Text Box 148"/>
            <p:cNvSpPr txBox="1">
              <a:spLocks noChangeArrowheads="1"/>
            </p:cNvSpPr>
            <p:nvPr/>
          </p:nvSpPr>
          <p:spPr bwMode="auto">
            <a:xfrm>
              <a:off x="130" y="3489"/>
              <a:ext cx="336" cy="2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lang="en-US" altLang="zh-CN" sz="2400">
                  <a:solidFill>
                    <a:srgbClr val="000000"/>
                  </a:solidFill>
                  <a:latin typeface="Arial" panose="020B0604020202020204" pitchFamily="34" charset="0"/>
                  <a:ea typeface="宋体" panose="02010600030101010101" pitchFamily="2" charset="-122"/>
                </a:rPr>
                <a:t>B</a:t>
              </a:r>
              <a:endParaRPr lang="en-US" altLang="zh-CN" sz="2400">
                <a:solidFill>
                  <a:srgbClr val="000000"/>
                </a:solidFill>
                <a:latin typeface="Arial" panose="020B0604020202020204" pitchFamily="34" charset="0"/>
                <a:ea typeface="宋体" panose="02010600030101010101" pitchFamily="2" charset="-122"/>
              </a:endParaRPr>
            </a:p>
          </p:txBody>
        </p:sp>
        <p:sp>
          <p:nvSpPr>
            <p:cNvPr id="54342" name="Text Box 151"/>
            <p:cNvSpPr txBox="1">
              <a:spLocks noChangeArrowheads="1"/>
            </p:cNvSpPr>
            <p:nvPr/>
          </p:nvSpPr>
          <p:spPr bwMode="auto">
            <a:xfrm>
              <a:off x="2920" y="2865"/>
              <a:ext cx="31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en-US" altLang="zh-CN" sz="2400" b="1">
                  <a:solidFill>
                    <a:schemeClr val="tx1"/>
                  </a:solidFill>
                  <a:ea typeface="宋体" panose="02010600030101010101" pitchFamily="2" charset="-122"/>
                </a:rPr>
                <a:t>2</a:t>
              </a:r>
              <a:endParaRPr lang="en-US" altLang="zh-CN" sz="2400" b="1">
                <a:solidFill>
                  <a:schemeClr val="tx1"/>
                </a:solidFill>
                <a:ea typeface="宋体" panose="02010600030101010101" pitchFamily="2" charset="-122"/>
              </a:endParaRPr>
            </a:p>
          </p:txBody>
        </p:sp>
      </p:grpSp>
      <p:sp>
        <p:nvSpPr>
          <p:cNvPr id="242844" name="Rectangle 156"/>
          <p:cNvSpPr>
            <a:spLocks noChangeArrowheads="1"/>
          </p:cNvSpPr>
          <p:nvPr/>
        </p:nvSpPr>
        <p:spPr bwMode="auto">
          <a:xfrm>
            <a:off x="5202238" y="3698875"/>
            <a:ext cx="3690937"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0" lang="en-US" altLang="zh-CN" sz="2000">
                <a:solidFill>
                  <a:schemeClr val="tx1"/>
                </a:solidFill>
                <a:latin typeface="Tahoma" panose="020B0604030504040204" pitchFamily="34" charset="0"/>
                <a:ea typeface="宋体" panose="02010600030101010101" pitchFamily="2" charset="-122"/>
              </a:rPr>
              <a:t>NPVA= -10+3 (P/A,10%,6) +1.5(P/F,10%,6) =3.9&gt;0</a:t>
            </a:r>
            <a:endParaRPr kumimoji="0" lang="en-US" altLang="zh-CN" sz="2000">
              <a:solidFill>
                <a:schemeClr val="tx1"/>
              </a:solidFill>
              <a:latin typeface="Tahoma" panose="020B0604030504040204" pitchFamily="34" charset="0"/>
              <a:ea typeface="宋体" panose="02010600030101010101" pitchFamily="2" charset="-122"/>
            </a:endParaRPr>
          </a:p>
          <a:p>
            <a:pPr eaLnBrk="1" hangingPunct="1">
              <a:spcBef>
                <a:spcPct val="50000"/>
              </a:spcBef>
              <a:buClrTx/>
              <a:buSzTx/>
              <a:buFontTx/>
              <a:buNone/>
            </a:pPr>
            <a:r>
              <a:rPr kumimoji="0" lang="en-US" altLang="zh-CN" sz="2000">
                <a:solidFill>
                  <a:schemeClr val="tx1"/>
                </a:solidFill>
                <a:latin typeface="Tahoma" panose="020B0604030504040204" pitchFamily="34" charset="0"/>
                <a:ea typeface="宋体" panose="02010600030101010101" pitchFamily="2" charset="-122"/>
              </a:rPr>
              <a:t>NPVB= -15(A/P,10%,9) (P/A,10%,6) +4 (P/A,10%,6) +2(A/F,10%,9) (P/A,10%,6) =6.70&gt;0</a:t>
            </a:r>
            <a:endParaRPr kumimoji="0" lang="en-US" altLang="zh-CN" sz="2000">
              <a:solidFill>
                <a:schemeClr val="tx1"/>
              </a:solidFill>
              <a:latin typeface="Tahoma" panose="020B0604030504040204" pitchFamily="34" charset="0"/>
              <a:ea typeface="宋体" panose="02010600030101010101" pitchFamily="2" charset="-122"/>
            </a:endParaRPr>
          </a:p>
          <a:p>
            <a:pPr eaLnBrk="1" hangingPunct="1">
              <a:spcBef>
                <a:spcPct val="50000"/>
              </a:spcBef>
              <a:buClrTx/>
              <a:buSzTx/>
              <a:buFontTx/>
              <a:buNone/>
            </a:pPr>
            <a:r>
              <a:rPr kumimoji="0" lang="en-US" altLang="zh-CN" sz="2000">
                <a:solidFill>
                  <a:schemeClr val="tx1"/>
                </a:solidFill>
                <a:latin typeface="Tahoma" panose="020B0604030504040204" pitchFamily="34" charset="0"/>
                <a:ea typeface="宋体" panose="02010600030101010101" pitchFamily="2" charset="-122"/>
              </a:rPr>
              <a:t>∴ B</a:t>
            </a:r>
            <a:r>
              <a:rPr kumimoji="0" lang="zh-CN" altLang="en-US" sz="2000">
                <a:solidFill>
                  <a:schemeClr val="tx1"/>
                </a:solidFill>
                <a:latin typeface="Tahoma" panose="020B0604030504040204" pitchFamily="34" charset="0"/>
                <a:ea typeface="宋体" panose="02010600030101010101" pitchFamily="2" charset="-122"/>
              </a:rPr>
              <a:t>比</a:t>
            </a:r>
            <a:r>
              <a:rPr kumimoji="0" lang="en-US" altLang="zh-CN" sz="2000">
                <a:solidFill>
                  <a:schemeClr val="tx1"/>
                </a:solidFill>
                <a:latin typeface="Tahoma" panose="020B0604030504040204" pitchFamily="34" charset="0"/>
                <a:ea typeface="宋体" panose="02010600030101010101" pitchFamily="2" charset="-122"/>
              </a:rPr>
              <a:t>A</a:t>
            </a:r>
            <a:r>
              <a:rPr kumimoji="0" lang="zh-CN" altLang="en-US" sz="2000">
                <a:solidFill>
                  <a:schemeClr val="tx1"/>
                </a:solidFill>
                <a:latin typeface="Tahoma" panose="020B0604030504040204" pitchFamily="34" charset="0"/>
                <a:ea typeface="宋体" panose="02010600030101010101" pitchFamily="2" charset="-122"/>
              </a:rPr>
              <a:t>好</a:t>
            </a:r>
            <a:endParaRPr kumimoji="0" lang="zh-CN" altLang="en-US" sz="2000">
              <a:solidFill>
                <a:schemeClr val="tx1"/>
              </a:solidFill>
              <a:latin typeface="Tahoma" panose="020B0604030504040204" pitchFamily="34" charset="0"/>
              <a:ea typeface="宋体" panose="02010600030101010101" pitchFamily="2"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2692"/>
                                        </p:tgtEl>
                                        <p:attrNameLst>
                                          <p:attrName>style.visibility</p:attrName>
                                        </p:attrNameLst>
                                      </p:cBhvr>
                                      <p:to>
                                        <p:strVal val="visible"/>
                                      </p:to>
                                    </p:set>
                                    <p:animEffect transition="in" filter="wipe(up)">
                                      <p:cBhvr>
                                        <p:cTn id="7" dur="1000"/>
                                        <p:tgtEl>
                                          <p:spTgt spid="242692"/>
                                        </p:tgtEl>
                                      </p:cBhvr>
                                    </p:animEffect>
                                  </p:childTnLst>
                                </p:cTn>
                              </p:par>
                            </p:childTnLst>
                          </p:cTn>
                        </p:par>
                        <p:par>
                          <p:cTn id="8" fill="hold">
                            <p:stCondLst>
                              <p:cond delay="1000"/>
                            </p:stCondLst>
                            <p:childTnLst>
                              <p:par>
                                <p:cTn id="9" presetID="9" presetClass="entr" presetSubtype="0" fill="hold" nodeType="afterEffect">
                                  <p:stCondLst>
                                    <p:cond delay="0"/>
                                  </p:stCondLst>
                                  <p:childTnLst>
                                    <p:set>
                                      <p:cBhvr>
                                        <p:cTn id="10" dur="1" fill="hold">
                                          <p:stCondLst>
                                            <p:cond delay="0"/>
                                          </p:stCondLst>
                                        </p:cTn>
                                        <p:tgtEl>
                                          <p:spTgt spid="242801"/>
                                        </p:tgtEl>
                                        <p:attrNameLst>
                                          <p:attrName>style.visibility</p:attrName>
                                        </p:attrNameLst>
                                      </p:cBhvr>
                                      <p:to>
                                        <p:strVal val="visible"/>
                                      </p:to>
                                    </p:set>
                                    <p:animEffect transition="in" filter="dissolve">
                                      <p:cBhvr>
                                        <p:cTn id="11" dur="500"/>
                                        <p:tgtEl>
                                          <p:spTgt spid="24280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42802"/>
                                        </p:tgtEl>
                                        <p:attrNameLst>
                                          <p:attrName>style.visibility</p:attrName>
                                        </p:attrNameLst>
                                      </p:cBhvr>
                                      <p:to>
                                        <p:strVal val="visible"/>
                                      </p:to>
                                    </p:set>
                                    <p:animEffect transition="in" filter="dissolve">
                                      <p:cBhvr>
                                        <p:cTn id="16" dur="500"/>
                                        <p:tgtEl>
                                          <p:spTgt spid="24280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2840"/>
                                        </p:tgtEl>
                                        <p:attrNameLst>
                                          <p:attrName>style.visibility</p:attrName>
                                        </p:attrNameLst>
                                      </p:cBhvr>
                                      <p:to>
                                        <p:strVal val="visible"/>
                                      </p:to>
                                    </p:set>
                                  </p:childTnLst>
                                </p:cTn>
                              </p:par>
                            </p:childTnLst>
                          </p:cTn>
                        </p:par>
                        <p:par>
                          <p:cTn id="21" fill="hold">
                            <p:stCondLst>
                              <p:cond delay="0"/>
                            </p:stCondLst>
                            <p:childTnLst>
                              <p:par>
                                <p:cTn id="22" presetID="2" presetClass="entr" presetSubtype="8" fill="hold" nodeType="afterEffect">
                                  <p:stCondLst>
                                    <p:cond delay="0"/>
                                  </p:stCondLst>
                                  <p:childTnLst>
                                    <p:set>
                                      <p:cBhvr>
                                        <p:cTn id="23" dur="1" fill="hold">
                                          <p:stCondLst>
                                            <p:cond delay="0"/>
                                          </p:stCondLst>
                                        </p:cTn>
                                        <p:tgtEl>
                                          <p:spTgt spid="242838"/>
                                        </p:tgtEl>
                                        <p:attrNameLst>
                                          <p:attrName>style.visibility</p:attrName>
                                        </p:attrNameLst>
                                      </p:cBhvr>
                                      <p:to>
                                        <p:strVal val="visible"/>
                                      </p:to>
                                    </p:set>
                                    <p:anim calcmode="lin" valueType="num">
                                      <p:cBhvr additive="base">
                                        <p:cTn id="24" dur="500" fill="hold"/>
                                        <p:tgtEl>
                                          <p:spTgt spid="242838"/>
                                        </p:tgtEl>
                                        <p:attrNameLst>
                                          <p:attrName>ppt_x</p:attrName>
                                        </p:attrNameLst>
                                      </p:cBhvr>
                                      <p:tavLst>
                                        <p:tav tm="0">
                                          <p:val>
                                            <p:strVal val="0-#ppt_w/2"/>
                                          </p:val>
                                        </p:tav>
                                        <p:tav tm="100000">
                                          <p:val>
                                            <p:strVal val="#ppt_x"/>
                                          </p:val>
                                        </p:tav>
                                      </p:tavLst>
                                    </p:anim>
                                    <p:anim calcmode="lin" valueType="num">
                                      <p:cBhvr additive="base">
                                        <p:cTn id="25" dur="500" fill="hold"/>
                                        <p:tgtEl>
                                          <p:spTgt spid="242838"/>
                                        </p:tgtEl>
                                        <p:attrNameLst>
                                          <p:attrName>ppt_y</p:attrName>
                                        </p:attrNameLst>
                                      </p:cBhvr>
                                      <p:tavLst>
                                        <p:tav tm="0">
                                          <p:val>
                                            <p:strVal val="#ppt_y"/>
                                          </p:val>
                                        </p:tav>
                                        <p:tav tm="100000">
                                          <p:val>
                                            <p:strVal val="#ppt_y"/>
                                          </p:val>
                                        </p:tav>
                                      </p:tavLst>
                                    </p:anim>
                                  </p:childTnLst>
                                </p:cTn>
                              </p:par>
                            </p:childTnLst>
                          </p:cTn>
                        </p:par>
                        <p:par>
                          <p:cTn id="26" fill="hold">
                            <p:stCondLst>
                              <p:cond delay="500"/>
                            </p:stCondLst>
                            <p:childTnLst>
                              <p:par>
                                <p:cTn id="27" presetID="2" presetClass="entr" presetSubtype="8" fill="hold" nodeType="afterEffect">
                                  <p:stCondLst>
                                    <p:cond delay="0"/>
                                  </p:stCondLst>
                                  <p:childTnLst>
                                    <p:set>
                                      <p:cBhvr>
                                        <p:cTn id="28" dur="1" fill="hold">
                                          <p:stCondLst>
                                            <p:cond delay="0"/>
                                          </p:stCondLst>
                                        </p:cTn>
                                        <p:tgtEl>
                                          <p:spTgt spid="242837"/>
                                        </p:tgtEl>
                                        <p:attrNameLst>
                                          <p:attrName>style.visibility</p:attrName>
                                        </p:attrNameLst>
                                      </p:cBhvr>
                                      <p:to>
                                        <p:strVal val="visible"/>
                                      </p:to>
                                    </p:set>
                                    <p:anim calcmode="lin" valueType="num">
                                      <p:cBhvr additive="base">
                                        <p:cTn id="29" dur="500" fill="hold"/>
                                        <p:tgtEl>
                                          <p:spTgt spid="242837"/>
                                        </p:tgtEl>
                                        <p:attrNameLst>
                                          <p:attrName>ppt_x</p:attrName>
                                        </p:attrNameLst>
                                      </p:cBhvr>
                                      <p:tavLst>
                                        <p:tav tm="0">
                                          <p:val>
                                            <p:strVal val="0-#ppt_w/2"/>
                                          </p:val>
                                        </p:tav>
                                        <p:tav tm="100000">
                                          <p:val>
                                            <p:strVal val="#ppt_x"/>
                                          </p:val>
                                        </p:tav>
                                      </p:tavLst>
                                    </p:anim>
                                    <p:anim calcmode="lin" valueType="num">
                                      <p:cBhvr additive="base">
                                        <p:cTn id="30" dur="500" fill="hold"/>
                                        <p:tgtEl>
                                          <p:spTgt spid="24283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242844">
                                            <p:txEl>
                                              <p:pRg st="0" end="0"/>
                                            </p:txEl>
                                          </p:spTgt>
                                        </p:tgtEl>
                                        <p:attrNameLst>
                                          <p:attrName>style.visibility</p:attrName>
                                        </p:attrNameLst>
                                      </p:cBhvr>
                                      <p:to>
                                        <p:strVal val="visible"/>
                                      </p:to>
                                    </p:set>
                                    <p:animEffect transition="in" filter="slide(fromBottom)">
                                      <p:cBhvr>
                                        <p:cTn id="35" dur="500"/>
                                        <p:tgtEl>
                                          <p:spTgt spid="242844">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nodeType="clickEffect">
                                  <p:stCondLst>
                                    <p:cond delay="0"/>
                                  </p:stCondLst>
                                  <p:childTnLst>
                                    <p:set>
                                      <p:cBhvr>
                                        <p:cTn id="39" dur="1" fill="hold">
                                          <p:stCondLst>
                                            <p:cond delay="0"/>
                                          </p:stCondLst>
                                        </p:cTn>
                                        <p:tgtEl>
                                          <p:spTgt spid="242844">
                                            <p:txEl>
                                              <p:pRg st="1" end="1"/>
                                            </p:txEl>
                                          </p:spTgt>
                                        </p:tgtEl>
                                        <p:attrNameLst>
                                          <p:attrName>style.visibility</p:attrName>
                                        </p:attrNameLst>
                                      </p:cBhvr>
                                      <p:to>
                                        <p:strVal val="visible"/>
                                      </p:to>
                                    </p:set>
                                    <p:animEffect transition="in" filter="slide(fromBottom)">
                                      <p:cBhvr>
                                        <p:cTn id="40" dur="500"/>
                                        <p:tgtEl>
                                          <p:spTgt spid="242844">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242844">
                                            <p:txEl>
                                              <p:pRg st="2" end="2"/>
                                            </p:txEl>
                                          </p:spTgt>
                                        </p:tgtEl>
                                        <p:attrNameLst>
                                          <p:attrName>style.visibility</p:attrName>
                                        </p:attrNameLst>
                                      </p:cBhvr>
                                      <p:to>
                                        <p:strVal val="visible"/>
                                      </p:to>
                                    </p:set>
                                    <p:animEffect transition="in" filter="slide(fromBottom)">
                                      <p:cBhvr>
                                        <p:cTn id="45" dur="500"/>
                                        <p:tgtEl>
                                          <p:spTgt spid="24284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2" grpId="0"/>
      <p:bldP spid="24280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367DE32-0FD2-384C-A06A-6A1739361ADB}"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55299" name="Rectangle 2"/>
          <p:cNvSpPr>
            <a:spLocks noGrp="1" noChangeArrowheads="1"/>
          </p:cNvSpPr>
          <p:nvPr>
            <p:ph type="title"/>
          </p:nvPr>
        </p:nvSpPr>
        <p:spPr/>
        <p:txBody>
          <a:bodyPr/>
          <a:lstStyle/>
          <a:p>
            <a:pPr eaLnBrk="1" hangingPunct="1"/>
            <a:r>
              <a:rPr kumimoji="0" lang="zh-CN" altLang="en-US">
                <a:solidFill>
                  <a:srgbClr val="036D7B"/>
                </a:solidFill>
              </a:rPr>
              <a:t>互斥方案经济评价方法</a:t>
            </a:r>
            <a:endParaRPr kumimoji="0" lang="zh-CN" altLang="en-US">
              <a:solidFill>
                <a:srgbClr val="036D7B"/>
              </a:solidFill>
            </a:endParaRPr>
          </a:p>
        </p:txBody>
      </p:sp>
      <p:sp>
        <p:nvSpPr>
          <p:cNvPr id="243715" name="Text Box 3"/>
          <p:cNvSpPr txBox="1">
            <a:spLocks noChangeArrowheads="1"/>
          </p:cNvSpPr>
          <p:nvPr/>
        </p:nvSpPr>
        <p:spPr bwMode="auto">
          <a:xfrm>
            <a:off x="792163" y="1449388"/>
            <a:ext cx="8012112" cy="4452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200" b="1" dirty="0">
                <a:solidFill>
                  <a:srgbClr val="FF0000"/>
                </a:solidFill>
                <a:latin typeface="幼圆" panose="02010509060101010101" pitchFamily="49" charset="-122"/>
                <a:ea typeface="幼圆" panose="02010509060101010101" pitchFamily="49" charset="-122"/>
              </a:rPr>
              <a:t>方法二，不考虑研究期结束方案未利用价值</a:t>
            </a:r>
            <a:endParaRPr lang="zh-CN" altLang="en-US" sz="2200" b="1" dirty="0">
              <a:solidFill>
                <a:srgbClr val="FF0000"/>
              </a:solidFill>
              <a:latin typeface="幼圆" panose="02010509060101010101" pitchFamily="49" charset="-122"/>
              <a:ea typeface="幼圆" panose="02010509060101010101" pitchFamily="49" charset="-122"/>
            </a:endParaRPr>
          </a:p>
          <a:p>
            <a:pPr algn="just" eaLnBrk="1" hangingPunct="1">
              <a:spcBef>
                <a:spcPct val="50000"/>
              </a:spcBef>
              <a:buClrTx/>
              <a:buSzTx/>
              <a:buFontTx/>
              <a:buNone/>
            </a:pPr>
            <a:r>
              <a:rPr lang="en-US" altLang="zh-CN" sz="2200" b="1" dirty="0">
                <a:solidFill>
                  <a:schemeClr val="tx1"/>
                </a:solidFill>
                <a:latin typeface="幼圆" panose="02010509060101010101" pitchFamily="49" charset="-122"/>
                <a:ea typeface="幼圆" panose="02010509060101010101" pitchFamily="49" charset="-122"/>
              </a:rPr>
              <a:t>NPVA= -10+3 (P/A,10%,6) +1.5(P/F,10%,6) =3.9&gt;0</a:t>
            </a:r>
            <a:endParaRPr lang="en-US" altLang="zh-CN" sz="2200" b="1" dirty="0">
              <a:solidFill>
                <a:schemeClr val="tx1"/>
              </a:solidFill>
              <a:latin typeface="幼圆" panose="02010509060101010101" pitchFamily="49" charset="-122"/>
              <a:ea typeface="幼圆" panose="02010509060101010101" pitchFamily="49" charset="-122"/>
            </a:endParaRPr>
          </a:p>
          <a:p>
            <a:pPr algn="just" eaLnBrk="1" hangingPunct="1">
              <a:spcBef>
                <a:spcPct val="50000"/>
              </a:spcBef>
              <a:buClrTx/>
              <a:buSzTx/>
              <a:buFontTx/>
              <a:buNone/>
            </a:pPr>
            <a:r>
              <a:rPr lang="en-US" altLang="zh-CN" sz="2200" b="1" dirty="0">
                <a:solidFill>
                  <a:schemeClr val="tx1"/>
                </a:solidFill>
                <a:latin typeface="幼圆" panose="02010509060101010101" pitchFamily="49" charset="-122"/>
                <a:ea typeface="幼圆" panose="02010509060101010101" pitchFamily="49" charset="-122"/>
              </a:rPr>
              <a:t>NPVB= -15+4 (P/A,10%,6) =2.42&gt;0</a:t>
            </a:r>
            <a:endParaRPr lang="en-US" altLang="zh-CN" sz="2200" b="1" dirty="0">
              <a:solidFill>
                <a:schemeClr val="tx1"/>
              </a:solidFill>
              <a:latin typeface="幼圆" panose="02010509060101010101" pitchFamily="49" charset="-122"/>
              <a:ea typeface="幼圆" panose="02010509060101010101" pitchFamily="49" charset="-122"/>
            </a:endParaRPr>
          </a:p>
          <a:p>
            <a:pPr algn="just" eaLnBrk="1" hangingPunct="1">
              <a:spcBef>
                <a:spcPct val="50000"/>
              </a:spcBef>
              <a:buClrTx/>
              <a:buSzTx/>
              <a:buFontTx/>
              <a:buNone/>
            </a:pPr>
            <a:r>
              <a:rPr lang="zh-CN" altLang="en-US" sz="2200" b="1" dirty="0">
                <a:solidFill>
                  <a:schemeClr val="tx1"/>
                </a:solidFill>
                <a:latin typeface="幼圆" panose="02010509060101010101" pitchFamily="49" charset="-122"/>
                <a:ea typeface="幼圆" panose="02010509060101010101" pitchFamily="49" charset="-122"/>
              </a:rPr>
              <a:t>　　 </a:t>
            </a:r>
            <a:r>
              <a:rPr lang="en-US" altLang="zh-CN" sz="2200" b="1" dirty="0">
                <a:solidFill>
                  <a:schemeClr val="tx1"/>
                </a:solidFill>
                <a:latin typeface="幼圆" panose="02010509060101010101" pitchFamily="49" charset="-122"/>
                <a:ea typeface="幼圆" panose="02010509060101010101" pitchFamily="49" charset="-122"/>
              </a:rPr>
              <a:t>A</a:t>
            </a:r>
            <a:r>
              <a:rPr lang="zh-CN" altLang="en-US" sz="2200" b="1" dirty="0">
                <a:solidFill>
                  <a:schemeClr val="tx1"/>
                </a:solidFill>
                <a:latin typeface="幼圆" panose="02010509060101010101" pitchFamily="49" charset="-122"/>
                <a:ea typeface="幼圆" panose="02010509060101010101" pitchFamily="49" charset="-122"/>
              </a:rPr>
              <a:t>比</a:t>
            </a:r>
            <a:r>
              <a:rPr lang="en-US" altLang="zh-CN" sz="2200" b="1" dirty="0">
                <a:solidFill>
                  <a:schemeClr val="tx1"/>
                </a:solidFill>
                <a:latin typeface="幼圆" panose="02010509060101010101" pitchFamily="49" charset="-122"/>
                <a:ea typeface="幼圆" panose="02010509060101010101" pitchFamily="49" charset="-122"/>
              </a:rPr>
              <a:t>B</a:t>
            </a:r>
            <a:r>
              <a:rPr lang="zh-CN" altLang="en-US" sz="2200" b="1" dirty="0">
                <a:solidFill>
                  <a:schemeClr val="tx1"/>
                </a:solidFill>
                <a:latin typeface="幼圆" panose="02010509060101010101" pitchFamily="49" charset="-122"/>
                <a:ea typeface="幼圆" panose="02010509060101010101" pitchFamily="49" charset="-122"/>
              </a:rPr>
              <a:t>好。</a:t>
            </a:r>
            <a:endParaRPr lang="zh-CN" altLang="en-US" sz="2200" b="1" dirty="0">
              <a:solidFill>
                <a:schemeClr val="tx1"/>
              </a:solidFill>
              <a:latin typeface="幼圆" panose="02010509060101010101" pitchFamily="49" charset="-122"/>
              <a:ea typeface="幼圆" panose="02010509060101010101" pitchFamily="49" charset="-122"/>
            </a:endParaRPr>
          </a:p>
          <a:p>
            <a:pPr algn="just" eaLnBrk="1" hangingPunct="1">
              <a:spcBef>
                <a:spcPct val="50000"/>
              </a:spcBef>
              <a:buClrTx/>
              <a:buSzTx/>
              <a:buFontTx/>
              <a:buNone/>
            </a:pPr>
            <a:r>
              <a:rPr lang="zh-CN" altLang="en-US" sz="2200" b="1" dirty="0">
                <a:solidFill>
                  <a:srgbClr val="FF0000"/>
                </a:solidFill>
                <a:latin typeface="幼圆" panose="02010509060101010101" pitchFamily="49" charset="-122"/>
                <a:ea typeface="幼圆" panose="02010509060101010101" pitchFamily="49" charset="-122"/>
              </a:rPr>
              <a:t>方法三，预计研究期结束方案未利用价值为</a:t>
            </a:r>
            <a:r>
              <a:rPr lang="en-US" altLang="zh-CN" sz="2200" b="1" dirty="0">
                <a:solidFill>
                  <a:srgbClr val="FF0000"/>
                </a:solidFill>
                <a:latin typeface="幼圆" panose="02010509060101010101" pitchFamily="49" charset="-122"/>
                <a:ea typeface="幼圆" panose="02010509060101010101" pitchFamily="49" charset="-122"/>
              </a:rPr>
              <a:t>4</a:t>
            </a:r>
            <a:r>
              <a:rPr lang="zh-CN" altLang="en-US" sz="2200" b="1" dirty="0">
                <a:solidFill>
                  <a:srgbClr val="FF0000"/>
                </a:solidFill>
                <a:latin typeface="幼圆" panose="02010509060101010101" pitchFamily="49" charset="-122"/>
                <a:ea typeface="幼圆" panose="02010509060101010101" pitchFamily="49" charset="-122"/>
              </a:rPr>
              <a:t>万元</a:t>
            </a:r>
            <a:endParaRPr lang="zh-CN" altLang="en-US" sz="2200" b="1" dirty="0">
              <a:solidFill>
                <a:srgbClr val="FF0000"/>
              </a:solidFill>
              <a:latin typeface="幼圆" panose="02010509060101010101" pitchFamily="49" charset="-122"/>
              <a:ea typeface="幼圆" panose="02010509060101010101" pitchFamily="49" charset="-122"/>
            </a:endParaRPr>
          </a:p>
          <a:p>
            <a:pPr algn="just" eaLnBrk="1" hangingPunct="1">
              <a:spcBef>
                <a:spcPct val="50000"/>
              </a:spcBef>
              <a:buClrTx/>
              <a:buSzTx/>
              <a:buFontTx/>
              <a:buNone/>
            </a:pPr>
            <a:r>
              <a:rPr lang="en-US" altLang="zh-CN" sz="2200" b="1" dirty="0">
                <a:solidFill>
                  <a:schemeClr val="tx1"/>
                </a:solidFill>
                <a:latin typeface="幼圆" panose="02010509060101010101" pitchFamily="49" charset="-122"/>
                <a:ea typeface="幼圆" panose="02010509060101010101" pitchFamily="49" charset="-122"/>
              </a:rPr>
              <a:t>NPVA= -10+3 (P/A,10%,6)+1.5(P/F,10%,6)=3.9&gt;0</a:t>
            </a:r>
            <a:endParaRPr lang="en-US" altLang="zh-CN" sz="2200" b="1" dirty="0">
              <a:solidFill>
                <a:schemeClr val="tx1"/>
              </a:solidFill>
              <a:latin typeface="幼圆" panose="02010509060101010101" pitchFamily="49" charset="-122"/>
              <a:ea typeface="幼圆" panose="02010509060101010101" pitchFamily="49" charset="-122"/>
            </a:endParaRPr>
          </a:p>
          <a:p>
            <a:pPr algn="just" eaLnBrk="1" hangingPunct="1">
              <a:spcBef>
                <a:spcPct val="50000"/>
              </a:spcBef>
              <a:buClrTx/>
              <a:buSzTx/>
              <a:buFontTx/>
              <a:buNone/>
            </a:pPr>
            <a:r>
              <a:rPr lang="en-US" altLang="zh-CN" sz="2200" b="1" dirty="0">
                <a:solidFill>
                  <a:schemeClr val="tx1"/>
                </a:solidFill>
                <a:latin typeface="幼圆" panose="02010509060101010101" pitchFamily="49" charset="-122"/>
                <a:ea typeface="幼圆" panose="02010509060101010101" pitchFamily="49" charset="-122"/>
              </a:rPr>
              <a:t>NPVB= -15+4 (P/A,10%,6) </a:t>
            </a:r>
            <a:r>
              <a:rPr lang="zh-CN" altLang="en-US" sz="2200" b="1" dirty="0">
                <a:solidFill>
                  <a:schemeClr val="tx1"/>
                </a:solidFill>
                <a:latin typeface="幼圆" panose="02010509060101010101" pitchFamily="49" charset="-122"/>
                <a:ea typeface="幼圆" panose="02010509060101010101" pitchFamily="49" charset="-122"/>
              </a:rPr>
              <a:t>＋</a:t>
            </a:r>
            <a:r>
              <a:rPr lang="en-US" altLang="zh-CN" sz="2200" b="1" dirty="0">
                <a:solidFill>
                  <a:schemeClr val="tx1"/>
                </a:solidFill>
                <a:latin typeface="幼圆" panose="02010509060101010101" pitchFamily="49" charset="-122"/>
                <a:ea typeface="幼圆" panose="02010509060101010101" pitchFamily="49" charset="-122"/>
              </a:rPr>
              <a:t>4(P/F,10%,6) =4.678&gt;0</a:t>
            </a:r>
            <a:r>
              <a:rPr lang="zh-CN" altLang="en-US" sz="2200" b="1" dirty="0">
                <a:solidFill>
                  <a:schemeClr val="tx1"/>
                </a:solidFill>
                <a:latin typeface="幼圆" panose="02010509060101010101" pitchFamily="49" charset="-122"/>
                <a:ea typeface="幼圆" panose="02010509060101010101" pitchFamily="49" charset="-122"/>
              </a:rPr>
              <a:t>，　　 </a:t>
            </a:r>
            <a:endParaRPr lang="zh-CN" altLang="en-US" sz="2200" b="1" dirty="0">
              <a:solidFill>
                <a:schemeClr val="tx1"/>
              </a:solidFill>
              <a:latin typeface="幼圆" panose="02010509060101010101" pitchFamily="49" charset="-122"/>
              <a:ea typeface="幼圆" panose="02010509060101010101" pitchFamily="49" charset="-122"/>
            </a:endParaRPr>
          </a:p>
          <a:p>
            <a:pPr algn="just" eaLnBrk="1" hangingPunct="1">
              <a:spcBef>
                <a:spcPct val="50000"/>
              </a:spcBef>
              <a:buClrTx/>
              <a:buSzTx/>
              <a:buFontTx/>
              <a:buNone/>
            </a:pPr>
            <a:r>
              <a:rPr lang="zh-CN" altLang="en-US" sz="2200" b="1" dirty="0">
                <a:solidFill>
                  <a:schemeClr val="tx1"/>
                </a:solidFill>
                <a:latin typeface="幼圆" panose="02010509060101010101" pitchFamily="49" charset="-122"/>
                <a:ea typeface="幼圆" panose="02010509060101010101" pitchFamily="49" charset="-122"/>
              </a:rPr>
              <a:t>     </a:t>
            </a:r>
            <a:r>
              <a:rPr lang="en-US" altLang="zh-CN" sz="2200" b="1" dirty="0">
                <a:solidFill>
                  <a:schemeClr val="tx1"/>
                </a:solidFill>
                <a:latin typeface="幼圆" panose="02010509060101010101" pitchFamily="49" charset="-122"/>
                <a:ea typeface="幼圆" panose="02010509060101010101" pitchFamily="49" charset="-122"/>
              </a:rPr>
              <a:t>B</a:t>
            </a:r>
            <a:r>
              <a:rPr lang="zh-CN" altLang="en-US" sz="2200" b="1" dirty="0">
                <a:solidFill>
                  <a:schemeClr val="tx1"/>
                </a:solidFill>
                <a:latin typeface="幼圆" panose="02010509060101010101" pitchFamily="49" charset="-122"/>
                <a:ea typeface="幼圆" panose="02010509060101010101" pitchFamily="49" charset="-122"/>
              </a:rPr>
              <a:t>比</a:t>
            </a:r>
            <a:r>
              <a:rPr lang="en-US" altLang="zh-CN" sz="2200" b="1" dirty="0">
                <a:solidFill>
                  <a:schemeClr val="tx1"/>
                </a:solidFill>
                <a:latin typeface="幼圆" panose="02010509060101010101" pitchFamily="49" charset="-122"/>
                <a:ea typeface="幼圆" panose="02010509060101010101" pitchFamily="49" charset="-122"/>
              </a:rPr>
              <a:t>A</a:t>
            </a:r>
            <a:r>
              <a:rPr lang="zh-CN" altLang="en-US" sz="2200" b="1" dirty="0">
                <a:solidFill>
                  <a:schemeClr val="tx1"/>
                </a:solidFill>
                <a:latin typeface="幼圆" panose="02010509060101010101" pitchFamily="49" charset="-122"/>
                <a:ea typeface="幼圆" panose="02010509060101010101" pitchFamily="49" charset="-122"/>
              </a:rPr>
              <a:t>好。</a:t>
            </a:r>
            <a:endParaRPr lang="zh-CN" altLang="en-US" sz="2200" b="1" dirty="0">
              <a:solidFill>
                <a:schemeClr val="tx1"/>
              </a:solidFill>
              <a:latin typeface="幼圆" panose="02010509060101010101" pitchFamily="49" charset="-122"/>
              <a:ea typeface="幼圆" panose="02010509060101010101" pitchFamily="49" charset="-122"/>
            </a:endParaRPr>
          </a:p>
          <a:p>
            <a:pPr algn="just" eaLnBrk="1" hangingPunct="1">
              <a:spcBef>
                <a:spcPct val="50000"/>
              </a:spcBef>
              <a:buClrTx/>
              <a:buSzTx/>
              <a:buFontTx/>
              <a:buNone/>
            </a:pPr>
            <a:endParaRPr lang="en-US" altLang="zh-CN" sz="2200" b="1" dirty="0">
              <a:solidFill>
                <a:schemeClr val="tx1"/>
              </a:solidFill>
              <a:latin typeface="幼圆" panose="02010509060101010101" pitchFamily="49" charset="-122"/>
              <a:ea typeface="幼圆" panose="02010509060101010101"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43715">
                                            <p:txEl>
                                              <p:pRg st="0" end="0"/>
                                            </p:txEl>
                                          </p:spTgt>
                                        </p:tgtEl>
                                        <p:attrNameLst>
                                          <p:attrName>style.visibility</p:attrName>
                                        </p:attrNameLst>
                                      </p:cBhvr>
                                      <p:to>
                                        <p:strVal val="visible"/>
                                      </p:to>
                                    </p:set>
                                    <p:anim calcmode="lin" valueType="num">
                                      <p:cBhvr>
                                        <p:cTn id="7" dur="1000" fill="hold"/>
                                        <p:tgtEl>
                                          <p:spTgt spid="243715">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243715">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243715">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243715">
                                            <p:txEl>
                                              <p:pRg st="1" end="1"/>
                                            </p:txEl>
                                          </p:spTgt>
                                        </p:tgtEl>
                                        <p:attrNameLst>
                                          <p:attrName>style.visibility</p:attrName>
                                        </p:attrNameLst>
                                      </p:cBhvr>
                                      <p:to>
                                        <p:strVal val="visible"/>
                                      </p:to>
                                    </p:set>
                                    <p:anim calcmode="lin" valueType="num">
                                      <p:cBhvr>
                                        <p:cTn id="12" dur="1000" fill="hold"/>
                                        <p:tgtEl>
                                          <p:spTgt spid="243715">
                                            <p:txEl>
                                              <p:pRg st="1" end="1"/>
                                            </p:txEl>
                                          </p:spTgt>
                                        </p:tgtEl>
                                        <p:attrNameLst>
                                          <p:attrName>ppt_x</p:attrName>
                                        </p:attrNameLst>
                                      </p:cBhvr>
                                      <p:tavLst>
                                        <p:tav tm="0">
                                          <p:val>
                                            <p:strVal val="#ppt_x-.2"/>
                                          </p:val>
                                        </p:tav>
                                        <p:tav tm="100000">
                                          <p:val>
                                            <p:strVal val="#ppt_x"/>
                                          </p:val>
                                        </p:tav>
                                      </p:tavLst>
                                    </p:anim>
                                    <p:anim calcmode="lin" valueType="num">
                                      <p:cBhvr>
                                        <p:cTn id="13" dur="1000" fill="hold"/>
                                        <p:tgtEl>
                                          <p:spTgt spid="243715">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243715">
                                            <p:txEl>
                                              <p:pRg st="1" end="1"/>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243715">
                                            <p:txEl>
                                              <p:pRg st="2" end="2"/>
                                            </p:txEl>
                                          </p:spTgt>
                                        </p:tgtEl>
                                        <p:attrNameLst>
                                          <p:attrName>style.visibility</p:attrName>
                                        </p:attrNameLst>
                                      </p:cBhvr>
                                      <p:to>
                                        <p:strVal val="visible"/>
                                      </p:to>
                                    </p:set>
                                    <p:anim calcmode="lin" valueType="num">
                                      <p:cBhvr>
                                        <p:cTn id="17" dur="1000" fill="hold"/>
                                        <p:tgtEl>
                                          <p:spTgt spid="243715">
                                            <p:txEl>
                                              <p:pRg st="2" end="2"/>
                                            </p:txEl>
                                          </p:spTgt>
                                        </p:tgtEl>
                                        <p:attrNameLst>
                                          <p:attrName>ppt_x</p:attrName>
                                        </p:attrNameLst>
                                      </p:cBhvr>
                                      <p:tavLst>
                                        <p:tav tm="0">
                                          <p:val>
                                            <p:strVal val="#ppt_x-.2"/>
                                          </p:val>
                                        </p:tav>
                                        <p:tav tm="100000">
                                          <p:val>
                                            <p:strVal val="#ppt_x"/>
                                          </p:val>
                                        </p:tav>
                                      </p:tavLst>
                                    </p:anim>
                                    <p:anim calcmode="lin" valueType="num">
                                      <p:cBhvr>
                                        <p:cTn id="18" dur="1000" fill="hold"/>
                                        <p:tgtEl>
                                          <p:spTgt spid="243715">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243715">
                                            <p:txEl>
                                              <p:pRg st="2" end="2"/>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243715">
                                            <p:txEl>
                                              <p:pRg st="3" end="3"/>
                                            </p:txEl>
                                          </p:spTgt>
                                        </p:tgtEl>
                                        <p:attrNameLst>
                                          <p:attrName>style.visibility</p:attrName>
                                        </p:attrNameLst>
                                      </p:cBhvr>
                                      <p:to>
                                        <p:strVal val="visible"/>
                                      </p:to>
                                    </p:set>
                                    <p:anim calcmode="lin" valueType="num">
                                      <p:cBhvr>
                                        <p:cTn id="22" dur="1000" fill="hold"/>
                                        <p:tgtEl>
                                          <p:spTgt spid="243715">
                                            <p:txEl>
                                              <p:pRg st="3" end="3"/>
                                            </p:txEl>
                                          </p:spTgt>
                                        </p:tgtEl>
                                        <p:attrNameLst>
                                          <p:attrName>ppt_x</p:attrName>
                                        </p:attrNameLst>
                                      </p:cBhvr>
                                      <p:tavLst>
                                        <p:tav tm="0">
                                          <p:val>
                                            <p:strVal val="#ppt_x-.2"/>
                                          </p:val>
                                        </p:tav>
                                        <p:tav tm="100000">
                                          <p:val>
                                            <p:strVal val="#ppt_x"/>
                                          </p:val>
                                        </p:tav>
                                      </p:tavLst>
                                    </p:anim>
                                    <p:anim calcmode="lin" valueType="num">
                                      <p:cBhvr>
                                        <p:cTn id="23" dur="1000" fill="hold"/>
                                        <p:tgtEl>
                                          <p:spTgt spid="243715">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24371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9" presetClass="entr" presetSubtype="0" fill="hold" nodeType="clickEffect">
                                  <p:stCondLst>
                                    <p:cond delay="0"/>
                                  </p:stCondLst>
                                  <p:childTnLst>
                                    <p:set>
                                      <p:cBhvr>
                                        <p:cTn id="28" dur="1" fill="hold">
                                          <p:stCondLst>
                                            <p:cond delay="0"/>
                                          </p:stCondLst>
                                        </p:cTn>
                                        <p:tgtEl>
                                          <p:spTgt spid="243715">
                                            <p:txEl>
                                              <p:pRg st="4" end="4"/>
                                            </p:txEl>
                                          </p:spTgt>
                                        </p:tgtEl>
                                        <p:attrNameLst>
                                          <p:attrName>style.visibility</p:attrName>
                                        </p:attrNameLst>
                                      </p:cBhvr>
                                      <p:to>
                                        <p:strVal val="visible"/>
                                      </p:to>
                                    </p:set>
                                    <p:anim calcmode="lin" valueType="num">
                                      <p:cBhvr>
                                        <p:cTn id="29" dur="1000" fill="hold"/>
                                        <p:tgtEl>
                                          <p:spTgt spid="243715">
                                            <p:txEl>
                                              <p:pRg st="4" end="4"/>
                                            </p:txEl>
                                          </p:spTgt>
                                        </p:tgtEl>
                                        <p:attrNameLst>
                                          <p:attrName>ppt_x</p:attrName>
                                        </p:attrNameLst>
                                      </p:cBhvr>
                                      <p:tavLst>
                                        <p:tav tm="0">
                                          <p:val>
                                            <p:strVal val="#ppt_x-.2"/>
                                          </p:val>
                                        </p:tav>
                                        <p:tav tm="100000">
                                          <p:val>
                                            <p:strVal val="#ppt_x"/>
                                          </p:val>
                                        </p:tav>
                                      </p:tavLst>
                                    </p:anim>
                                    <p:anim calcmode="lin" valueType="num">
                                      <p:cBhvr>
                                        <p:cTn id="30" dur="1000" fill="hold"/>
                                        <p:tgtEl>
                                          <p:spTgt spid="243715">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1" dur="1000"/>
                                        <p:tgtEl>
                                          <p:spTgt spid="243715">
                                            <p:txEl>
                                              <p:pRg st="4" end="4"/>
                                            </p:txEl>
                                          </p:spTgt>
                                        </p:tgtEl>
                                      </p:cBhvr>
                                    </p:animEffect>
                                  </p:childTnLst>
                                </p:cTn>
                              </p:par>
                              <p:par>
                                <p:cTn id="32" presetID="29" presetClass="entr" presetSubtype="0" fill="hold" nodeType="withEffect">
                                  <p:stCondLst>
                                    <p:cond delay="0"/>
                                  </p:stCondLst>
                                  <p:childTnLst>
                                    <p:set>
                                      <p:cBhvr>
                                        <p:cTn id="33" dur="1" fill="hold">
                                          <p:stCondLst>
                                            <p:cond delay="0"/>
                                          </p:stCondLst>
                                        </p:cTn>
                                        <p:tgtEl>
                                          <p:spTgt spid="243715">
                                            <p:txEl>
                                              <p:pRg st="5" end="5"/>
                                            </p:txEl>
                                          </p:spTgt>
                                        </p:tgtEl>
                                        <p:attrNameLst>
                                          <p:attrName>style.visibility</p:attrName>
                                        </p:attrNameLst>
                                      </p:cBhvr>
                                      <p:to>
                                        <p:strVal val="visible"/>
                                      </p:to>
                                    </p:set>
                                    <p:anim calcmode="lin" valueType="num">
                                      <p:cBhvr>
                                        <p:cTn id="34" dur="1000" fill="hold"/>
                                        <p:tgtEl>
                                          <p:spTgt spid="243715">
                                            <p:txEl>
                                              <p:pRg st="5" end="5"/>
                                            </p:txEl>
                                          </p:spTgt>
                                        </p:tgtEl>
                                        <p:attrNameLst>
                                          <p:attrName>ppt_x</p:attrName>
                                        </p:attrNameLst>
                                      </p:cBhvr>
                                      <p:tavLst>
                                        <p:tav tm="0">
                                          <p:val>
                                            <p:strVal val="#ppt_x-.2"/>
                                          </p:val>
                                        </p:tav>
                                        <p:tav tm="100000">
                                          <p:val>
                                            <p:strVal val="#ppt_x"/>
                                          </p:val>
                                        </p:tav>
                                      </p:tavLst>
                                    </p:anim>
                                    <p:anim calcmode="lin" valueType="num">
                                      <p:cBhvr>
                                        <p:cTn id="35" dur="1000" fill="hold"/>
                                        <p:tgtEl>
                                          <p:spTgt spid="243715">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6" dur="1000"/>
                                        <p:tgtEl>
                                          <p:spTgt spid="243715">
                                            <p:txEl>
                                              <p:pRg st="5" end="5"/>
                                            </p:txEl>
                                          </p:spTgt>
                                        </p:tgtEl>
                                      </p:cBhvr>
                                    </p:animEffect>
                                  </p:childTnLst>
                                </p:cTn>
                              </p:par>
                              <p:par>
                                <p:cTn id="37" presetID="29" presetClass="entr" presetSubtype="0" fill="hold" nodeType="withEffect">
                                  <p:stCondLst>
                                    <p:cond delay="0"/>
                                  </p:stCondLst>
                                  <p:childTnLst>
                                    <p:set>
                                      <p:cBhvr>
                                        <p:cTn id="38" dur="1" fill="hold">
                                          <p:stCondLst>
                                            <p:cond delay="0"/>
                                          </p:stCondLst>
                                        </p:cTn>
                                        <p:tgtEl>
                                          <p:spTgt spid="243715">
                                            <p:txEl>
                                              <p:pRg st="6" end="6"/>
                                            </p:txEl>
                                          </p:spTgt>
                                        </p:tgtEl>
                                        <p:attrNameLst>
                                          <p:attrName>style.visibility</p:attrName>
                                        </p:attrNameLst>
                                      </p:cBhvr>
                                      <p:to>
                                        <p:strVal val="visible"/>
                                      </p:to>
                                    </p:set>
                                    <p:anim calcmode="lin" valueType="num">
                                      <p:cBhvr>
                                        <p:cTn id="39" dur="1000" fill="hold"/>
                                        <p:tgtEl>
                                          <p:spTgt spid="243715">
                                            <p:txEl>
                                              <p:pRg st="6" end="6"/>
                                            </p:txEl>
                                          </p:spTgt>
                                        </p:tgtEl>
                                        <p:attrNameLst>
                                          <p:attrName>ppt_x</p:attrName>
                                        </p:attrNameLst>
                                      </p:cBhvr>
                                      <p:tavLst>
                                        <p:tav tm="0">
                                          <p:val>
                                            <p:strVal val="#ppt_x-.2"/>
                                          </p:val>
                                        </p:tav>
                                        <p:tav tm="100000">
                                          <p:val>
                                            <p:strVal val="#ppt_x"/>
                                          </p:val>
                                        </p:tav>
                                      </p:tavLst>
                                    </p:anim>
                                    <p:anim calcmode="lin" valueType="num">
                                      <p:cBhvr>
                                        <p:cTn id="40" dur="1000" fill="hold"/>
                                        <p:tgtEl>
                                          <p:spTgt spid="243715">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1" dur="1000"/>
                                        <p:tgtEl>
                                          <p:spTgt spid="243715">
                                            <p:txEl>
                                              <p:pRg st="6" end="6"/>
                                            </p:txEl>
                                          </p:spTgt>
                                        </p:tgtEl>
                                      </p:cBhvr>
                                    </p:animEffect>
                                  </p:childTnLst>
                                </p:cTn>
                              </p:par>
                              <p:par>
                                <p:cTn id="42" presetID="29" presetClass="entr" presetSubtype="0" fill="hold" nodeType="withEffect">
                                  <p:stCondLst>
                                    <p:cond delay="0"/>
                                  </p:stCondLst>
                                  <p:childTnLst>
                                    <p:set>
                                      <p:cBhvr>
                                        <p:cTn id="43" dur="1" fill="hold">
                                          <p:stCondLst>
                                            <p:cond delay="0"/>
                                          </p:stCondLst>
                                        </p:cTn>
                                        <p:tgtEl>
                                          <p:spTgt spid="243715">
                                            <p:txEl>
                                              <p:pRg st="7" end="7"/>
                                            </p:txEl>
                                          </p:spTgt>
                                        </p:tgtEl>
                                        <p:attrNameLst>
                                          <p:attrName>style.visibility</p:attrName>
                                        </p:attrNameLst>
                                      </p:cBhvr>
                                      <p:to>
                                        <p:strVal val="visible"/>
                                      </p:to>
                                    </p:set>
                                    <p:anim calcmode="lin" valueType="num">
                                      <p:cBhvr>
                                        <p:cTn id="44" dur="1000" fill="hold"/>
                                        <p:tgtEl>
                                          <p:spTgt spid="243715">
                                            <p:txEl>
                                              <p:pRg st="7" end="7"/>
                                            </p:txEl>
                                          </p:spTgt>
                                        </p:tgtEl>
                                        <p:attrNameLst>
                                          <p:attrName>ppt_x</p:attrName>
                                        </p:attrNameLst>
                                      </p:cBhvr>
                                      <p:tavLst>
                                        <p:tav tm="0">
                                          <p:val>
                                            <p:strVal val="#ppt_x-.2"/>
                                          </p:val>
                                        </p:tav>
                                        <p:tav tm="100000">
                                          <p:val>
                                            <p:strVal val="#ppt_x"/>
                                          </p:val>
                                        </p:tav>
                                      </p:tavLst>
                                    </p:anim>
                                    <p:anim calcmode="lin" valueType="num">
                                      <p:cBhvr>
                                        <p:cTn id="45" dur="1000" fill="hold"/>
                                        <p:tgtEl>
                                          <p:spTgt spid="243715">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6" dur="1000"/>
                                        <p:tgtEl>
                                          <p:spTgt spid="2437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1F1751A-6179-D34A-B9C2-E3947ED35840}"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56323" name="Rectangle 2"/>
          <p:cNvSpPr>
            <a:spLocks noGrp="1" noChangeArrowheads="1"/>
          </p:cNvSpPr>
          <p:nvPr>
            <p:ph type="title"/>
          </p:nvPr>
        </p:nvSpPr>
        <p:spPr/>
        <p:txBody>
          <a:bodyPr/>
          <a:lstStyle/>
          <a:p>
            <a:pPr eaLnBrk="1" hangingPunct="1"/>
            <a:r>
              <a:rPr kumimoji="0" lang="zh-CN" altLang="en-US">
                <a:solidFill>
                  <a:srgbClr val="036D7B"/>
                </a:solidFill>
              </a:rPr>
              <a:t>互斥方案经济评价方法</a:t>
            </a:r>
            <a:endParaRPr kumimoji="0" lang="zh-CN" altLang="en-US">
              <a:solidFill>
                <a:srgbClr val="036D7B"/>
              </a:solidFill>
            </a:endParaRPr>
          </a:p>
        </p:txBody>
      </p:sp>
      <p:sp>
        <p:nvSpPr>
          <p:cNvPr id="56324" name="Rectangle 3"/>
          <p:cNvSpPr>
            <a:spLocks noChangeArrowheads="1"/>
          </p:cNvSpPr>
          <p:nvPr/>
        </p:nvSpPr>
        <p:spPr bwMode="auto">
          <a:xfrm>
            <a:off x="138113" y="1638300"/>
            <a:ext cx="9005887" cy="4895850"/>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44740" name="Text Box 4"/>
          <p:cNvSpPr txBox="1">
            <a:spLocks noChangeArrowheads="1"/>
          </p:cNvSpPr>
          <p:nvPr/>
        </p:nvSpPr>
        <p:spPr bwMode="auto">
          <a:xfrm>
            <a:off x="250825" y="1362075"/>
            <a:ext cx="84963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15000"/>
              </a:lnSpc>
              <a:spcBef>
                <a:spcPct val="50000"/>
              </a:spcBef>
              <a:buClrTx/>
              <a:buSzTx/>
              <a:buFontTx/>
              <a:buNone/>
            </a:pPr>
            <a:r>
              <a:rPr lang="en-US" altLang="zh-CN" sz="2000">
                <a:solidFill>
                  <a:schemeClr val="tx1"/>
                </a:solidFill>
                <a:latin typeface="楷体_GB2312" pitchFamily="49" charset="-122"/>
                <a:ea typeface="楷体_GB2312" pitchFamily="49" charset="-122"/>
              </a:rPr>
              <a:t>【</a:t>
            </a:r>
            <a:r>
              <a:rPr lang="zh-CN" altLang="en-US" sz="2000" b="1">
                <a:solidFill>
                  <a:schemeClr val="tx1"/>
                </a:solidFill>
                <a:latin typeface="楷体_GB2312" pitchFamily="49" charset="-122"/>
                <a:ea typeface="楷体_GB2312" pitchFamily="49" charset="-122"/>
              </a:rPr>
              <a:t>例题</a:t>
            </a:r>
            <a:r>
              <a:rPr lang="en-US" altLang="zh-CN" sz="2000" b="1">
                <a:solidFill>
                  <a:schemeClr val="tx1"/>
                </a:solidFill>
                <a:latin typeface="楷体_GB2312" pitchFamily="49" charset="-122"/>
                <a:ea typeface="楷体_GB2312" pitchFamily="49" charset="-122"/>
              </a:rPr>
              <a:t>5-10</a:t>
            </a:r>
            <a:r>
              <a:rPr lang="en-US" altLang="zh-CN" sz="2000">
                <a:solidFill>
                  <a:schemeClr val="tx1"/>
                </a:solidFill>
                <a:latin typeface="楷体_GB2312" pitchFamily="49" charset="-122"/>
                <a:ea typeface="楷体_GB2312" pitchFamily="49" charset="-122"/>
              </a:rPr>
              <a:t>】</a:t>
            </a:r>
            <a:r>
              <a:rPr lang="zh-CN" altLang="en-US" sz="2000" b="1">
                <a:solidFill>
                  <a:schemeClr val="tx1"/>
                </a:solidFill>
                <a:latin typeface="楷体_GB2312" pitchFamily="49" charset="-122"/>
                <a:ea typeface="楷体_GB2312" pitchFamily="49" charset="-122"/>
              </a:rPr>
              <a:t>某河上建大桥，有</a:t>
            </a:r>
            <a:r>
              <a:rPr lang="en-US" altLang="zh-CN" sz="2000" b="1">
                <a:solidFill>
                  <a:schemeClr val="tx1"/>
                </a:solidFill>
                <a:latin typeface="楷体_GB2312" pitchFamily="49" charset="-122"/>
                <a:ea typeface="楷体_GB2312" pitchFamily="49" charset="-122"/>
              </a:rPr>
              <a:t>A</a:t>
            </a:r>
            <a:r>
              <a:rPr lang="zh-CN" altLang="en-US" sz="2000" b="1">
                <a:solidFill>
                  <a:schemeClr val="tx1"/>
                </a:solidFill>
                <a:latin typeface="楷体_GB2312" pitchFamily="49" charset="-122"/>
                <a:ea typeface="楷体_GB2312" pitchFamily="49" charset="-122"/>
              </a:rPr>
              <a:t>、</a:t>
            </a:r>
            <a:r>
              <a:rPr lang="en-US" altLang="zh-CN" sz="2000" b="1">
                <a:solidFill>
                  <a:schemeClr val="tx1"/>
                </a:solidFill>
                <a:latin typeface="楷体_GB2312" pitchFamily="49" charset="-122"/>
                <a:ea typeface="楷体_GB2312" pitchFamily="49" charset="-122"/>
              </a:rPr>
              <a:t>B</a:t>
            </a:r>
            <a:r>
              <a:rPr lang="zh-CN" altLang="en-US" sz="2000" b="1">
                <a:solidFill>
                  <a:schemeClr val="tx1"/>
                </a:solidFill>
                <a:latin typeface="楷体_GB2312" pitchFamily="49" charset="-122"/>
                <a:ea typeface="楷体_GB2312" pitchFamily="49" charset="-122"/>
              </a:rPr>
              <a:t>两处选点方案如下表所示，若</a:t>
            </a:r>
            <a:r>
              <a:rPr lang="en-US" altLang="zh-CN" sz="2000" b="1" i="1">
                <a:solidFill>
                  <a:schemeClr val="tx1"/>
                </a:solidFill>
                <a:latin typeface="楷体_GB2312" pitchFamily="49" charset="-122"/>
                <a:ea typeface="楷体_GB2312" pitchFamily="49" charset="-122"/>
              </a:rPr>
              <a:t>i</a:t>
            </a:r>
            <a:r>
              <a:rPr lang="en-US" altLang="zh-CN" sz="2000" b="1" baseline="-18000">
                <a:solidFill>
                  <a:schemeClr val="tx1"/>
                </a:solidFill>
                <a:latin typeface="楷体_GB2312" pitchFamily="49" charset="-122"/>
                <a:ea typeface="楷体_GB2312" pitchFamily="49" charset="-122"/>
              </a:rPr>
              <a:t>c</a:t>
            </a:r>
            <a:r>
              <a:rPr lang="zh-CN" altLang="en-US" sz="2000" b="1">
                <a:solidFill>
                  <a:schemeClr val="tx1"/>
                </a:solidFill>
                <a:latin typeface="楷体_GB2312" pitchFamily="49" charset="-122"/>
                <a:ea typeface="楷体_GB2312" pitchFamily="49" charset="-122"/>
              </a:rPr>
              <a:t>为</a:t>
            </a:r>
            <a:r>
              <a:rPr lang="en-US" altLang="zh-CN" sz="2000" b="1">
                <a:solidFill>
                  <a:schemeClr val="tx1"/>
                </a:solidFill>
                <a:latin typeface="楷体_GB2312" pitchFamily="49" charset="-122"/>
                <a:ea typeface="楷体_GB2312" pitchFamily="49" charset="-122"/>
              </a:rPr>
              <a:t>10</a:t>
            </a:r>
            <a:r>
              <a:rPr lang="zh-CN" altLang="en-US" sz="2000" b="1">
                <a:solidFill>
                  <a:schemeClr val="tx1"/>
                </a:solidFill>
                <a:latin typeface="楷体_GB2312" pitchFamily="49" charset="-122"/>
                <a:ea typeface="楷体_GB2312" pitchFamily="49" charset="-122"/>
              </a:rPr>
              <a:t>％，试比较何者为优？</a:t>
            </a:r>
            <a:endParaRPr lang="zh-CN" altLang="en-US" sz="2000" b="1">
              <a:solidFill>
                <a:schemeClr val="tx1"/>
              </a:solidFill>
              <a:latin typeface="楷体_GB2312" pitchFamily="49" charset="-122"/>
              <a:ea typeface="楷体_GB2312" pitchFamily="49" charset="-122"/>
            </a:endParaRPr>
          </a:p>
        </p:txBody>
      </p:sp>
      <p:grpSp>
        <p:nvGrpSpPr>
          <p:cNvPr id="244741" name="Group 5"/>
          <p:cNvGrpSpPr/>
          <p:nvPr/>
        </p:nvGrpSpPr>
        <p:grpSpPr bwMode="auto">
          <a:xfrm>
            <a:off x="468313" y="2211388"/>
            <a:ext cx="7761287" cy="2906712"/>
            <a:chOff x="304" y="935"/>
            <a:chExt cx="5080" cy="2160"/>
          </a:xfrm>
        </p:grpSpPr>
        <p:sp>
          <p:nvSpPr>
            <p:cNvPr id="56328" name="Rectangle 6"/>
            <p:cNvSpPr>
              <a:spLocks noChangeArrowheads="1"/>
            </p:cNvSpPr>
            <p:nvPr/>
          </p:nvSpPr>
          <p:spPr bwMode="auto">
            <a:xfrm>
              <a:off x="3579" y="2617"/>
              <a:ext cx="1805" cy="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000">
                  <a:latin typeface="楷体_GB2312" pitchFamily="49" charset="-122"/>
                  <a:ea typeface="楷体_GB2312" pitchFamily="49" charset="-122"/>
                </a:rPr>
                <a:t>4.5</a:t>
              </a:r>
              <a:r>
                <a:rPr lang="zh-CN" altLang="en-US" sz="2000">
                  <a:latin typeface="楷体_GB2312" pitchFamily="49" charset="-122"/>
                  <a:ea typeface="楷体_GB2312" pitchFamily="49" charset="-122"/>
                </a:rPr>
                <a:t>（每</a:t>
              </a:r>
              <a:r>
                <a:rPr lang="en-US" altLang="zh-CN" sz="2000">
                  <a:latin typeface="楷体_GB2312" pitchFamily="49" charset="-122"/>
                  <a:ea typeface="楷体_GB2312" pitchFamily="49" charset="-122"/>
                </a:rPr>
                <a:t>5</a:t>
              </a:r>
              <a:r>
                <a:rPr lang="zh-CN" altLang="en-US" sz="2000">
                  <a:latin typeface="楷体_GB2312" pitchFamily="49" charset="-122"/>
                  <a:ea typeface="楷体_GB2312" pitchFamily="49" charset="-122"/>
                </a:rPr>
                <a:t>年一次）</a:t>
              </a:r>
              <a:endParaRPr lang="zh-CN" altLang="en-US" sz="2000">
                <a:latin typeface="楷体_GB2312" pitchFamily="49" charset="-122"/>
                <a:ea typeface="楷体_GB2312" pitchFamily="49" charset="-122"/>
              </a:endParaRPr>
            </a:p>
          </p:txBody>
        </p:sp>
        <p:sp>
          <p:nvSpPr>
            <p:cNvPr id="56329" name="Rectangle 7"/>
            <p:cNvSpPr>
              <a:spLocks noChangeArrowheads="1"/>
            </p:cNvSpPr>
            <p:nvPr/>
          </p:nvSpPr>
          <p:spPr bwMode="auto">
            <a:xfrm>
              <a:off x="1719" y="2617"/>
              <a:ext cx="1860" cy="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000">
                  <a:latin typeface="楷体_GB2312" pitchFamily="49" charset="-122"/>
                  <a:ea typeface="楷体_GB2312" pitchFamily="49" charset="-122"/>
                </a:rPr>
                <a:t>5</a:t>
              </a:r>
              <a:r>
                <a:rPr lang="zh-CN" altLang="en-US" sz="2000">
                  <a:latin typeface="楷体_GB2312" pitchFamily="49" charset="-122"/>
                  <a:ea typeface="楷体_GB2312" pitchFamily="49" charset="-122"/>
                </a:rPr>
                <a:t>（每</a:t>
              </a:r>
              <a:r>
                <a:rPr lang="en-US" altLang="zh-CN" sz="2000">
                  <a:latin typeface="楷体_GB2312" pitchFamily="49" charset="-122"/>
                  <a:ea typeface="楷体_GB2312" pitchFamily="49" charset="-122"/>
                </a:rPr>
                <a:t>10</a:t>
              </a:r>
              <a:r>
                <a:rPr lang="zh-CN" altLang="en-US" sz="2000">
                  <a:latin typeface="楷体_GB2312" pitchFamily="49" charset="-122"/>
                  <a:ea typeface="楷体_GB2312" pitchFamily="49" charset="-122"/>
                </a:rPr>
                <a:t>年一次）</a:t>
              </a:r>
              <a:endParaRPr lang="zh-CN" altLang="en-US" sz="2000">
                <a:latin typeface="楷体_GB2312" pitchFamily="49" charset="-122"/>
                <a:ea typeface="楷体_GB2312" pitchFamily="49" charset="-122"/>
              </a:endParaRPr>
            </a:p>
          </p:txBody>
        </p:sp>
        <p:sp>
          <p:nvSpPr>
            <p:cNvPr id="56330" name="Rectangle 8"/>
            <p:cNvSpPr>
              <a:spLocks noChangeArrowheads="1"/>
            </p:cNvSpPr>
            <p:nvPr/>
          </p:nvSpPr>
          <p:spPr bwMode="auto">
            <a:xfrm>
              <a:off x="304" y="2617"/>
              <a:ext cx="1415" cy="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a:latin typeface="楷体_GB2312" pitchFamily="49" charset="-122"/>
                  <a:ea typeface="楷体_GB2312" pitchFamily="49" charset="-122"/>
                </a:rPr>
                <a:t>再投资</a:t>
              </a:r>
              <a:endParaRPr lang="zh-CN" altLang="en-US" sz="2000">
                <a:latin typeface="楷体_GB2312" pitchFamily="49" charset="-122"/>
                <a:ea typeface="楷体_GB2312" pitchFamily="49" charset="-122"/>
              </a:endParaRPr>
            </a:p>
          </p:txBody>
        </p:sp>
        <p:sp>
          <p:nvSpPr>
            <p:cNvPr id="56331" name="Rectangle 9"/>
            <p:cNvSpPr>
              <a:spLocks noChangeArrowheads="1"/>
            </p:cNvSpPr>
            <p:nvPr/>
          </p:nvSpPr>
          <p:spPr bwMode="auto">
            <a:xfrm>
              <a:off x="3579" y="2139"/>
              <a:ext cx="1805" cy="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latin typeface="楷体_GB2312" pitchFamily="49" charset="-122"/>
                  <a:ea typeface="楷体_GB2312" pitchFamily="49" charset="-122"/>
                </a:rPr>
                <a:t>0.8</a:t>
              </a:r>
              <a:endParaRPr lang="en-US" altLang="zh-CN" sz="2000">
                <a:latin typeface="楷体_GB2312" pitchFamily="49" charset="-122"/>
                <a:ea typeface="楷体_GB2312" pitchFamily="49" charset="-122"/>
              </a:endParaRPr>
            </a:p>
          </p:txBody>
        </p:sp>
        <p:sp>
          <p:nvSpPr>
            <p:cNvPr id="56332" name="Rectangle 10"/>
            <p:cNvSpPr>
              <a:spLocks noChangeArrowheads="1"/>
            </p:cNvSpPr>
            <p:nvPr/>
          </p:nvSpPr>
          <p:spPr bwMode="auto">
            <a:xfrm>
              <a:off x="1719" y="2139"/>
              <a:ext cx="1860" cy="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latin typeface="楷体_GB2312" pitchFamily="49" charset="-122"/>
                  <a:ea typeface="楷体_GB2312" pitchFamily="49" charset="-122"/>
                </a:rPr>
                <a:t>1.5</a:t>
              </a:r>
              <a:endParaRPr lang="en-US" altLang="zh-CN" sz="2000">
                <a:latin typeface="楷体_GB2312" pitchFamily="49" charset="-122"/>
                <a:ea typeface="楷体_GB2312" pitchFamily="49" charset="-122"/>
              </a:endParaRPr>
            </a:p>
          </p:txBody>
        </p:sp>
        <p:sp>
          <p:nvSpPr>
            <p:cNvPr id="56333" name="Rectangle 11"/>
            <p:cNvSpPr>
              <a:spLocks noChangeArrowheads="1"/>
            </p:cNvSpPr>
            <p:nvPr/>
          </p:nvSpPr>
          <p:spPr bwMode="auto">
            <a:xfrm>
              <a:off x="304" y="2139"/>
              <a:ext cx="1415" cy="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a:latin typeface="楷体_GB2312" pitchFamily="49" charset="-122"/>
                  <a:ea typeface="楷体_GB2312" pitchFamily="49" charset="-122"/>
                </a:rPr>
                <a:t>年维护费</a:t>
              </a:r>
              <a:endParaRPr lang="zh-CN" altLang="en-US" sz="2000">
                <a:latin typeface="楷体_GB2312" pitchFamily="49" charset="-122"/>
                <a:ea typeface="楷体_GB2312" pitchFamily="49" charset="-122"/>
              </a:endParaRPr>
            </a:p>
          </p:txBody>
        </p:sp>
        <p:sp>
          <p:nvSpPr>
            <p:cNvPr id="56334" name="Rectangle 12"/>
            <p:cNvSpPr>
              <a:spLocks noChangeArrowheads="1"/>
            </p:cNvSpPr>
            <p:nvPr/>
          </p:nvSpPr>
          <p:spPr bwMode="auto">
            <a:xfrm>
              <a:off x="3579" y="1661"/>
              <a:ext cx="1805" cy="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latin typeface="楷体_GB2312" pitchFamily="49" charset="-122"/>
                  <a:ea typeface="楷体_GB2312" pitchFamily="49" charset="-122"/>
                </a:rPr>
                <a:t>2230</a:t>
              </a:r>
              <a:endParaRPr lang="en-US" altLang="zh-CN" sz="2000">
                <a:latin typeface="楷体_GB2312" pitchFamily="49" charset="-122"/>
                <a:ea typeface="楷体_GB2312" pitchFamily="49" charset="-122"/>
              </a:endParaRPr>
            </a:p>
          </p:txBody>
        </p:sp>
        <p:sp>
          <p:nvSpPr>
            <p:cNvPr id="56335" name="Rectangle 13"/>
            <p:cNvSpPr>
              <a:spLocks noChangeArrowheads="1"/>
            </p:cNvSpPr>
            <p:nvPr/>
          </p:nvSpPr>
          <p:spPr bwMode="auto">
            <a:xfrm>
              <a:off x="1719" y="1661"/>
              <a:ext cx="1860" cy="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latin typeface="楷体_GB2312" pitchFamily="49" charset="-122"/>
                  <a:ea typeface="楷体_GB2312" pitchFamily="49" charset="-122"/>
                </a:rPr>
                <a:t>3080</a:t>
              </a:r>
              <a:endParaRPr lang="en-US" altLang="zh-CN" sz="2000">
                <a:latin typeface="楷体_GB2312" pitchFamily="49" charset="-122"/>
                <a:ea typeface="楷体_GB2312" pitchFamily="49" charset="-122"/>
              </a:endParaRPr>
            </a:p>
          </p:txBody>
        </p:sp>
        <p:sp>
          <p:nvSpPr>
            <p:cNvPr id="56336" name="Rectangle 14"/>
            <p:cNvSpPr>
              <a:spLocks noChangeArrowheads="1"/>
            </p:cNvSpPr>
            <p:nvPr/>
          </p:nvSpPr>
          <p:spPr bwMode="auto">
            <a:xfrm>
              <a:off x="304" y="1661"/>
              <a:ext cx="1415" cy="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a:latin typeface="楷体_GB2312" pitchFamily="49" charset="-122"/>
                  <a:ea typeface="楷体_GB2312" pitchFamily="49" charset="-122"/>
                </a:rPr>
                <a:t>一次投资</a:t>
              </a:r>
              <a:endParaRPr lang="zh-CN" altLang="en-US" sz="2000">
                <a:latin typeface="楷体_GB2312" pitchFamily="49" charset="-122"/>
                <a:ea typeface="楷体_GB2312" pitchFamily="49" charset="-122"/>
              </a:endParaRPr>
            </a:p>
          </p:txBody>
        </p:sp>
        <p:sp>
          <p:nvSpPr>
            <p:cNvPr id="56337" name="Rectangle 15"/>
            <p:cNvSpPr>
              <a:spLocks noChangeArrowheads="1"/>
            </p:cNvSpPr>
            <p:nvPr/>
          </p:nvSpPr>
          <p:spPr bwMode="auto">
            <a:xfrm>
              <a:off x="3579" y="1206"/>
              <a:ext cx="1805" cy="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latin typeface="楷体_GB2312" pitchFamily="49" charset="-122"/>
                  <a:ea typeface="楷体_GB2312" pitchFamily="49" charset="-122"/>
                </a:rPr>
                <a:t>B</a:t>
              </a:r>
              <a:endParaRPr lang="en-US" altLang="zh-CN" sz="2000">
                <a:latin typeface="楷体_GB2312" pitchFamily="49" charset="-122"/>
                <a:ea typeface="楷体_GB2312" pitchFamily="49" charset="-122"/>
              </a:endParaRPr>
            </a:p>
          </p:txBody>
        </p:sp>
        <p:sp>
          <p:nvSpPr>
            <p:cNvPr id="56338" name="Rectangle 16"/>
            <p:cNvSpPr>
              <a:spLocks noChangeArrowheads="1"/>
            </p:cNvSpPr>
            <p:nvPr/>
          </p:nvSpPr>
          <p:spPr bwMode="auto">
            <a:xfrm>
              <a:off x="1719" y="1206"/>
              <a:ext cx="1860" cy="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000">
                  <a:latin typeface="楷体_GB2312" pitchFamily="49" charset="-122"/>
                  <a:ea typeface="楷体_GB2312" pitchFamily="49" charset="-122"/>
                </a:rPr>
                <a:t>A</a:t>
              </a:r>
              <a:endParaRPr lang="en-US" altLang="zh-CN" sz="2000">
                <a:latin typeface="楷体_GB2312" pitchFamily="49" charset="-122"/>
                <a:ea typeface="楷体_GB2312" pitchFamily="49" charset="-122"/>
              </a:endParaRPr>
            </a:p>
          </p:txBody>
        </p:sp>
        <p:sp>
          <p:nvSpPr>
            <p:cNvPr id="56339" name="Rectangle 17"/>
            <p:cNvSpPr>
              <a:spLocks noChangeArrowheads="1"/>
            </p:cNvSpPr>
            <p:nvPr/>
          </p:nvSpPr>
          <p:spPr bwMode="auto">
            <a:xfrm>
              <a:off x="304" y="1206"/>
              <a:ext cx="1415" cy="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000">
                  <a:latin typeface="楷体_GB2312" pitchFamily="49" charset="-122"/>
                  <a:ea typeface="楷体_GB2312" pitchFamily="49" charset="-122"/>
                </a:rPr>
                <a:t>方案</a:t>
              </a:r>
              <a:endParaRPr lang="zh-CN" altLang="en-US" sz="2000">
                <a:latin typeface="楷体_GB2312" pitchFamily="49" charset="-122"/>
                <a:ea typeface="楷体_GB2312" pitchFamily="49" charset="-122"/>
              </a:endParaRPr>
            </a:p>
          </p:txBody>
        </p:sp>
        <p:sp>
          <p:nvSpPr>
            <p:cNvPr id="56340" name="Line 18"/>
            <p:cNvSpPr>
              <a:spLocks noChangeShapeType="1"/>
            </p:cNvSpPr>
            <p:nvPr/>
          </p:nvSpPr>
          <p:spPr bwMode="auto">
            <a:xfrm>
              <a:off x="304" y="1206"/>
              <a:ext cx="508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41" name="Line 19"/>
            <p:cNvSpPr>
              <a:spLocks noChangeShapeType="1"/>
            </p:cNvSpPr>
            <p:nvPr/>
          </p:nvSpPr>
          <p:spPr bwMode="auto">
            <a:xfrm>
              <a:off x="304" y="1661"/>
              <a:ext cx="508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42" name="Line 20"/>
            <p:cNvSpPr>
              <a:spLocks noChangeShapeType="1"/>
            </p:cNvSpPr>
            <p:nvPr/>
          </p:nvSpPr>
          <p:spPr bwMode="auto">
            <a:xfrm>
              <a:off x="304" y="2139"/>
              <a:ext cx="508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43" name="Line 21"/>
            <p:cNvSpPr>
              <a:spLocks noChangeShapeType="1"/>
            </p:cNvSpPr>
            <p:nvPr/>
          </p:nvSpPr>
          <p:spPr bwMode="auto">
            <a:xfrm>
              <a:off x="304" y="2617"/>
              <a:ext cx="508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44" name="Line 22"/>
            <p:cNvSpPr>
              <a:spLocks noChangeShapeType="1"/>
            </p:cNvSpPr>
            <p:nvPr/>
          </p:nvSpPr>
          <p:spPr bwMode="auto">
            <a:xfrm>
              <a:off x="304" y="3095"/>
              <a:ext cx="508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45" name="Line 23"/>
            <p:cNvSpPr>
              <a:spLocks noChangeShapeType="1"/>
            </p:cNvSpPr>
            <p:nvPr/>
          </p:nvSpPr>
          <p:spPr bwMode="auto">
            <a:xfrm>
              <a:off x="304" y="1206"/>
              <a:ext cx="0" cy="45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46" name="Line 24"/>
            <p:cNvSpPr>
              <a:spLocks noChangeShapeType="1"/>
            </p:cNvSpPr>
            <p:nvPr/>
          </p:nvSpPr>
          <p:spPr bwMode="auto">
            <a:xfrm>
              <a:off x="1719" y="1206"/>
              <a:ext cx="0" cy="188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47" name="Line 25"/>
            <p:cNvSpPr>
              <a:spLocks noChangeShapeType="1"/>
            </p:cNvSpPr>
            <p:nvPr/>
          </p:nvSpPr>
          <p:spPr bwMode="auto">
            <a:xfrm>
              <a:off x="3579" y="1206"/>
              <a:ext cx="0" cy="188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48" name="Line 26"/>
            <p:cNvSpPr>
              <a:spLocks noChangeShapeType="1"/>
            </p:cNvSpPr>
            <p:nvPr/>
          </p:nvSpPr>
          <p:spPr bwMode="auto">
            <a:xfrm>
              <a:off x="5384" y="1206"/>
              <a:ext cx="0" cy="45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49" name="Line 27"/>
            <p:cNvSpPr>
              <a:spLocks noChangeShapeType="1"/>
            </p:cNvSpPr>
            <p:nvPr/>
          </p:nvSpPr>
          <p:spPr bwMode="auto">
            <a:xfrm>
              <a:off x="304" y="1661"/>
              <a:ext cx="0" cy="47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50" name="Line 28"/>
            <p:cNvSpPr>
              <a:spLocks noChangeShapeType="1"/>
            </p:cNvSpPr>
            <p:nvPr/>
          </p:nvSpPr>
          <p:spPr bwMode="auto">
            <a:xfrm>
              <a:off x="5384" y="1661"/>
              <a:ext cx="0" cy="47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51" name="Line 29"/>
            <p:cNvSpPr>
              <a:spLocks noChangeShapeType="1"/>
            </p:cNvSpPr>
            <p:nvPr/>
          </p:nvSpPr>
          <p:spPr bwMode="auto">
            <a:xfrm>
              <a:off x="304" y="2139"/>
              <a:ext cx="0" cy="47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52" name="Line 30"/>
            <p:cNvSpPr>
              <a:spLocks noChangeShapeType="1"/>
            </p:cNvSpPr>
            <p:nvPr/>
          </p:nvSpPr>
          <p:spPr bwMode="auto">
            <a:xfrm>
              <a:off x="5384" y="2139"/>
              <a:ext cx="0" cy="47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53" name="Line 31"/>
            <p:cNvSpPr>
              <a:spLocks noChangeShapeType="1"/>
            </p:cNvSpPr>
            <p:nvPr/>
          </p:nvSpPr>
          <p:spPr bwMode="auto">
            <a:xfrm>
              <a:off x="304" y="2617"/>
              <a:ext cx="0" cy="47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54" name="Line 32"/>
            <p:cNvSpPr>
              <a:spLocks noChangeShapeType="1"/>
            </p:cNvSpPr>
            <p:nvPr/>
          </p:nvSpPr>
          <p:spPr bwMode="auto">
            <a:xfrm>
              <a:off x="5384" y="2617"/>
              <a:ext cx="0" cy="47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6355" name="Text Box 33"/>
            <p:cNvSpPr txBox="1">
              <a:spLocks noChangeArrowheads="1"/>
            </p:cNvSpPr>
            <p:nvPr/>
          </p:nvSpPr>
          <p:spPr bwMode="auto">
            <a:xfrm>
              <a:off x="4286" y="935"/>
              <a:ext cx="998"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楷体_GB2312" pitchFamily="49" charset="-122"/>
                  <a:ea typeface="楷体_GB2312" pitchFamily="49" charset="-122"/>
                </a:rPr>
                <a:t>单位：万元</a:t>
              </a:r>
              <a:endParaRPr lang="zh-CN" altLang="en-US" sz="2000">
                <a:solidFill>
                  <a:schemeClr val="tx1"/>
                </a:solidFill>
                <a:latin typeface="楷体_GB2312" pitchFamily="49" charset="-122"/>
                <a:ea typeface="楷体_GB2312" pitchFamily="49" charset="-122"/>
              </a:endParaRPr>
            </a:p>
          </p:txBody>
        </p:sp>
      </p:grpSp>
      <p:sp>
        <p:nvSpPr>
          <p:cNvPr id="244770" name="Text Box 34"/>
          <p:cNvSpPr txBox="1">
            <a:spLocks noChangeArrowheads="1"/>
          </p:cNvSpPr>
          <p:nvPr/>
        </p:nvSpPr>
        <p:spPr bwMode="auto">
          <a:xfrm>
            <a:off x="539750" y="5380038"/>
            <a:ext cx="7975600" cy="793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15000"/>
              </a:lnSpc>
              <a:spcBef>
                <a:spcPct val="50000"/>
              </a:spcBef>
              <a:buClrTx/>
              <a:buSzTx/>
              <a:buFontTx/>
              <a:buNone/>
            </a:pPr>
            <a:r>
              <a:rPr lang="zh-CN" altLang="en-US" sz="2000" b="1">
                <a:solidFill>
                  <a:schemeClr val="tx1"/>
                </a:solidFill>
                <a:latin typeface="楷体_GB2312" pitchFamily="49" charset="-122"/>
                <a:ea typeface="楷体_GB2312" pitchFamily="49" charset="-122"/>
              </a:rPr>
              <a:t>解：该例仅需计算费用现金流量，可以比照净现值法，采用费用现值法进行比选。现金流量图如下所示：</a:t>
            </a:r>
            <a:endParaRPr lang="zh-CN" altLang="en-US" sz="2000" b="1">
              <a:solidFill>
                <a:schemeClr val="tx1"/>
              </a:solidFill>
              <a:latin typeface="楷体_GB2312" pitchFamily="49" charset="-122"/>
              <a:ea typeface="楷体_GB2312"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44740"/>
                                        </p:tgtEl>
                                        <p:attrNameLst>
                                          <p:attrName>style.visibility</p:attrName>
                                        </p:attrNameLst>
                                      </p:cBhvr>
                                      <p:to>
                                        <p:strVal val="visible"/>
                                      </p:to>
                                    </p:set>
                                    <p:animEffect transition="in" filter="blinds(horizontal)">
                                      <p:cBhvr>
                                        <p:cTn id="7" dur="500"/>
                                        <p:tgtEl>
                                          <p:spTgt spid="2447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44741"/>
                                        </p:tgtEl>
                                        <p:attrNameLst>
                                          <p:attrName>style.visibility</p:attrName>
                                        </p:attrNameLst>
                                      </p:cBhvr>
                                      <p:to>
                                        <p:strVal val="visible"/>
                                      </p:to>
                                    </p:set>
                                    <p:anim calcmode="lin" valueType="num">
                                      <p:cBhvr additive="base">
                                        <p:cTn id="12" dur="500" fill="hold"/>
                                        <p:tgtEl>
                                          <p:spTgt spid="244741"/>
                                        </p:tgtEl>
                                        <p:attrNameLst>
                                          <p:attrName>ppt_x</p:attrName>
                                        </p:attrNameLst>
                                      </p:cBhvr>
                                      <p:tavLst>
                                        <p:tav tm="0">
                                          <p:val>
                                            <p:strVal val="#ppt_x"/>
                                          </p:val>
                                        </p:tav>
                                        <p:tav tm="100000">
                                          <p:val>
                                            <p:strVal val="#ppt_x"/>
                                          </p:val>
                                        </p:tav>
                                      </p:tavLst>
                                    </p:anim>
                                    <p:anim calcmode="lin" valueType="num">
                                      <p:cBhvr additive="base">
                                        <p:cTn id="13" dur="500" fill="hold"/>
                                        <p:tgtEl>
                                          <p:spTgt spid="24474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244770"/>
                                        </p:tgtEl>
                                        <p:attrNameLst>
                                          <p:attrName>style.visibility</p:attrName>
                                        </p:attrNameLst>
                                      </p:cBhvr>
                                      <p:to>
                                        <p:strVal val="visible"/>
                                      </p:to>
                                    </p:set>
                                    <p:animEffect transition="in" filter="box(in)">
                                      <p:cBhvr>
                                        <p:cTn id="18" dur="500"/>
                                        <p:tgtEl>
                                          <p:spTgt spid="244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40" grpId="0"/>
      <p:bldP spid="24477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683EC29-9FD1-4C47-8590-312B3BF54054}"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10243" name="Rectangle 2"/>
          <p:cNvSpPr>
            <a:spLocks noGrp="1" noChangeArrowheads="1"/>
          </p:cNvSpPr>
          <p:nvPr>
            <p:ph type="title"/>
          </p:nvPr>
        </p:nvSpPr>
        <p:spPr>
          <a:xfrm>
            <a:off x="862398" y="190501"/>
            <a:ext cx="8281602" cy="838200"/>
          </a:xfrm>
        </p:spPr>
        <p:txBody>
          <a:bodyPr/>
          <a:lstStyle/>
          <a:p>
            <a:pPr eaLnBrk="1" hangingPunct="1"/>
            <a:r>
              <a:rPr kumimoji="0" lang="zh-CN" altLang="en-US" dirty="0">
                <a:solidFill>
                  <a:srgbClr val="FF0000"/>
                </a:solidFill>
              </a:rPr>
              <a:t>（二）互斥方案</a:t>
            </a:r>
            <a:r>
              <a:rPr kumimoji="0" lang="zh-CN" altLang="en-US" dirty="0">
                <a:solidFill>
                  <a:srgbClr val="036D7B"/>
                </a:solidFill>
              </a:rPr>
              <a:t>经济评价方法</a:t>
            </a:r>
            <a:endParaRPr kumimoji="0" lang="zh-CN" altLang="en-US" dirty="0">
              <a:solidFill>
                <a:srgbClr val="036D7B"/>
              </a:solidFill>
            </a:endParaRPr>
          </a:p>
        </p:txBody>
      </p:sp>
      <p:sp>
        <p:nvSpPr>
          <p:cNvPr id="10244" name="Rectangle 4"/>
          <p:cNvSpPr>
            <a:spLocks noChangeArrowheads="1"/>
          </p:cNvSpPr>
          <p:nvPr/>
        </p:nvSpPr>
        <p:spPr bwMode="auto">
          <a:xfrm>
            <a:off x="5835650" y="2565400"/>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buClrTx/>
              <a:buSzTx/>
              <a:buFontTx/>
              <a:buNone/>
            </a:pPr>
            <a:endParaRPr lang="zh-CN" altLang="zh-CN" sz="2000" b="1">
              <a:solidFill>
                <a:schemeClr val="tx1"/>
              </a:solidFill>
              <a:latin typeface="幼圆" panose="02010509060101010101" pitchFamily="49" charset="-122"/>
              <a:ea typeface="幼圆" panose="02010509060101010101" pitchFamily="49" charset="-122"/>
            </a:endParaRPr>
          </a:p>
        </p:txBody>
      </p:sp>
      <p:sp>
        <p:nvSpPr>
          <p:cNvPr id="206853" name="Rectangle 5"/>
          <p:cNvSpPr>
            <a:spLocks noChangeArrowheads="1"/>
          </p:cNvSpPr>
          <p:nvPr/>
        </p:nvSpPr>
        <p:spPr bwMode="auto">
          <a:xfrm>
            <a:off x="927100" y="2663825"/>
            <a:ext cx="7920038" cy="355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tabLst>
                <a:tab pos="541020" algn="l"/>
              </a:tabLst>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tabLst>
                <a:tab pos="541020" algn="l"/>
              </a:tabLst>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tabLst>
                <a:tab pos="541020" algn="l"/>
              </a:tabLst>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30000"/>
              </a:lnSpc>
              <a:buClr>
                <a:schemeClr val="tx1"/>
              </a:buClr>
              <a:buSzPct val="70000"/>
            </a:pPr>
            <a:r>
              <a:rPr lang="zh-CN" altLang="en-US" sz="2000" b="1" dirty="0">
                <a:solidFill>
                  <a:srgbClr val="C89014"/>
                </a:solidFill>
                <a:latin typeface="幼圆" panose="02010509060101010101" pitchFamily="49" charset="-122"/>
                <a:ea typeface="幼圆" panose="02010509060101010101" pitchFamily="49" charset="-122"/>
              </a:rPr>
              <a:t>互斥方案经济效果评价包含两部分内容：</a:t>
            </a:r>
            <a:endParaRPr lang="zh-CN" altLang="en-US" sz="2000" b="1" dirty="0">
              <a:solidFill>
                <a:srgbClr val="C89014"/>
              </a:solidFill>
              <a:latin typeface="幼圆" panose="02010509060101010101" pitchFamily="49" charset="-122"/>
              <a:ea typeface="幼圆" panose="02010509060101010101" pitchFamily="49" charset="-122"/>
            </a:endParaRPr>
          </a:p>
          <a:p>
            <a:pPr algn="just" eaLnBrk="1" hangingPunct="1">
              <a:lnSpc>
                <a:spcPct val="130000"/>
              </a:lnSpc>
              <a:buClr>
                <a:schemeClr val="tx1"/>
              </a:buClr>
              <a:buSzPct val="70000"/>
            </a:pPr>
            <a:r>
              <a:rPr lang="zh-CN" altLang="en-US" sz="2000" b="1" dirty="0">
                <a:latin typeface="幼圆" panose="02010509060101010101" pitchFamily="49" charset="-122"/>
                <a:ea typeface="幼圆" panose="02010509060101010101" pitchFamily="49" charset="-122"/>
              </a:rPr>
              <a:t>     一是考察各个方案自身的经济效果，即进行</a:t>
            </a:r>
            <a:r>
              <a:rPr lang="zh-CN" altLang="en-US" sz="2000" b="1" dirty="0">
                <a:solidFill>
                  <a:srgbClr val="0070C0"/>
                </a:solidFill>
                <a:latin typeface="幼圆" panose="02010509060101010101" pitchFamily="49" charset="-122"/>
                <a:ea typeface="幼圆" panose="02010509060101010101" pitchFamily="49" charset="-122"/>
              </a:rPr>
              <a:t>绝对效果</a:t>
            </a:r>
            <a:r>
              <a:rPr lang="zh-CN" altLang="en-US" sz="2000" b="1" dirty="0">
                <a:latin typeface="幼圆" panose="02010509060101010101" pitchFamily="49" charset="-122"/>
                <a:ea typeface="幼圆" panose="02010509060101010101" pitchFamily="49" charset="-122"/>
              </a:rPr>
              <a:t>检验；</a:t>
            </a:r>
            <a:endParaRPr lang="zh-CN" altLang="en-US" sz="2000" b="1" dirty="0">
              <a:latin typeface="幼圆" panose="02010509060101010101" pitchFamily="49" charset="-122"/>
              <a:ea typeface="幼圆" panose="02010509060101010101" pitchFamily="49" charset="-122"/>
            </a:endParaRPr>
          </a:p>
          <a:p>
            <a:pPr algn="just" eaLnBrk="1" hangingPunct="1">
              <a:lnSpc>
                <a:spcPct val="130000"/>
              </a:lnSpc>
              <a:buClr>
                <a:schemeClr val="tx1"/>
              </a:buClr>
              <a:buSzPct val="70000"/>
            </a:pPr>
            <a:r>
              <a:rPr lang="zh-CN" altLang="en-US" sz="2000" b="1" dirty="0">
                <a:latin typeface="幼圆" panose="02010509060101010101" pitchFamily="49" charset="-122"/>
                <a:ea typeface="幼圆" panose="02010509060101010101" pitchFamily="49" charset="-122"/>
              </a:rPr>
              <a:t>     二是考察哪个方案相对经济效果最优，即进行</a:t>
            </a:r>
            <a:r>
              <a:rPr lang="zh-CN" altLang="en-US" sz="2000" b="1" dirty="0">
                <a:solidFill>
                  <a:srgbClr val="0070C0"/>
                </a:solidFill>
                <a:latin typeface="幼圆" panose="02010509060101010101" pitchFamily="49" charset="-122"/>
                <a:ea typeface="幼圆" panose="02010509060101010101" pitchFamily="49" charset="-122"/>
              </a:rPr>
              <a:t>相对效果</a:t>
            </a:r>
            <a:r>
              <a:rPr lang="zh-CN" altLang="en-US" sz="2000" b="1" dirty="0">
                <a:latin typeface="幼圆" panose="02010509060101010101" pitchFamily="49" charset="-122"/>
                <a:ea typeface="幼圆" panose="02010509060101010101" pitchFamily="49" charset="-122"/>
              </a:rPr>
              <a:t>检验。</a:t>
            </a:r>
            <a:endParaRPr lang="zh-CN" altLang="en-US" sz="2000" b="1" dirty="0">
              <a:latin typeface="幼圆" panose="02010509060101010101" pitchFamily="49" charset="-122"/>
              <a:ea typeface="幼圆" panose="02010509060101010101" pitchFamily="49" charset="-122"/>
            </a:endParaRPr>
          </a:p>
          <a:p>
            <a:pPr algn="just" eaLnBrk="1" hangingPunct="1">
              <a:lnSpc>
                <a:spcPct val="130000"/>
              </a:lnSpc>
              <a:buClr>
                <a:schemeClr val="tx1"/>
              </a:buClr>
              <a:buSzPct val="70000"/>
            </a:pPr>
            <a:r>
              <a:rPr lang="zh-CN" altLang="en-US" sz="2000" b="1" dirty="0">
                <a:latin typeface="幼圆" panose="02010509060101010101" pitchFamily="49" charset="-122"/>
                <a:ea typeface="幼圆" panose="02010509060101010101" pitchFamily="49" charset="-122"/>
              </a:rPr>
              <a:t>两种检验目的和作用不同，通常缺一不可，以确保所选方案不但可行而且最优。</a:t>
            </a:r>
            <a:endParaRPr lang="zh-CN" altLang="en-US" sz="2000" b="1" dirty="0">
              <a:latin typeface="幼圆" panose="02010509060101010101" pitchFamily="49" charset="-122"/>
              <a:ea typeface="幼圆" panose="02010509060101010101" pitchFamily="49" charset="-122"/>
            </a:endParaRPr>
          </a:p>
          <a:p>
            <a:pPr algn="just" eaLnBrk="1" hangingPunct="1">
              <a:lnSpc>
                <a:spcPct val="130000"/>
              </a:lnSpc>
              <a:buClr>
                <a:schemeClr val="tx1"/>
              </a:buClr>
              <a:buSzPct val="70000"/>
            </a:pPr>
            <a:r>
              <a:rPr lang="zh-CN" altLang="en-US" sz="2000" b="1" dirty="0">
                <a:latin typeface="幼圆" panose="02010509060101010101" pitchFamily="49" charset="-122"/>
                <a:ea typeface="幼圆" panose="02010509060101010101" pitchFamily="49" charset="-122"/>
              </a:rPr>
              <a:t>通过计算增量净现金流量评价增量投资经济效果，也就是增量分析法，是互斥方案比选的基本方法。</a:t>
            </a:r>
            <a:endParaRPr lang="zh-CN" altLang="en-US" sz="2000" b="1" dirty="0">
              <a:latin typeface="幼圆" panose="02010509060101010101" pitchFamily="49" charset="-122"/>
              <a:ea typeface="幼圆" panose="02010509060101010101" pitchFamily="49" charset="-122"/>
            </a:endParaRPr>
          </a:p>
          <a:p>
            <a:pPr algn="just" eaLnBrk="1" hangingPunct="1">
              <a:lnSpc>
                <a:spcPct val="130000"/>
              </a:lnSpc>
              <a:buClr>
                <a:schemeClr val="tx1"/>
              </a:buClr>
              <a:buSzPct val="70000"/>
            </a:pPr>
            <a:endParaRPr lang="en-US" altLang="zh-CN" sz="2000" b="1" dirty="0">
              <a:latin typeface="幼圆" panose="02010509060101010101" pitchFamily="49" charset="-122"/>
              <a:ea typeface="幼圆" panose="02010509060101010101" pitchFamily="49" charset="-122"/>
            </a:endParaRPr>
          </a:p>
        </p:txBody>
      </p:sp>
      <p:sp>
        <p:nvSpPr>
          <p:cNvPr id="206854" name="Rectangle 6"/>
          <p:cNvSpPr>
            <a:spLocks noChangeArrowheads="1"/>
          </p:cNvSpPr>
          <p:nvPr/>
        </p:nvSpPr>
        <p:spPr bwMode="auto">
          <a:xfrm>
            <a:off x="836613" y="1538288"/>
            <a:ext cx="7696200" cy="100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tabLst>
                <a:tab pos="541020" algn="l"/>
              </a:tabLst>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tabLst>
                <a:tab pos="541020" algn="l"/>
              </a:tabLst>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tabLst>
                <a:tab pos="541020" algn="l"/>
              </a:tabLst>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tabLst>
                <a:tab pos="541020" algn="l"/>
              </a:tabLst>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30000"/>
              </a:lnSpc>
              <a:buClr>
                <a:schemeClr val="tx1"/>
              </a:buClr>
              <a:buSzPct val="70000"/>
            </a:pPr>
            <a:r>
              <a:rPr lang="zh-CN" altLang="en-US" sz="2000" b="1" dirty="0">
                <a:latin typeface="幼圆" panose="02010509060101010101" pitchFamily="49" charset="-122"/>
                <a:ea typeface="幼圆" panose="02010509060101010101" pitchFamily="49" charset="-122"/>
              </a:rPr>
              <a:t>各方案间是相互排斥的，采纳某一方案就不能再采纳其他方案。比如：工厂选址问题、生产工艺方案选择、分期建设方案选择等等。</a:t>
            </a:r>
            <a:endParaRPr lang="zh-CN" altLang="en-US" sz="2000" b="1" dirty="0">
              <a:latin typeface="幼圆" panose="02010509060101010101" pitchFamily="49" charset="-122"/>
              <a:ea typeface="幼圆" panose="02010509060101010101"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06854"/>
                                        </p:tgtEl>
                                        <p:attrNameLst>
                                          <p:attrName>style.visibility</p:attrName>
                                        </p:attrNameLst>
                                      </p:cBhvr>
                                      <p:to>
                                        <p:strVal val="visible"/>
                                      </p:to>
                                    </p:set>
                                    <p:anim calcmode="lin" valueType="num">
                                      <p:cBhvr>
                                        <p:cTn id="7" dur="1000" fill="hold"/>
                                        <p:tgtEl>
                                          <p:spTgt spid="206854"/>
                                        </p:tgtEl>
                                        <p:attrNameLst>
                                          <p:attrName>ppt_w</p:attrName>
                                        </p:attrNameLst>
                                      </p:cBhvr>
                                      <p:tavLst>
                                        <p:tav tm="0">
                                          <p:val>
                                            <p:strVal val="#ppt_w*0.70"/>
                                          </p:val>
                                        </p:tav>
                                        <p:tav tm="100000">
                                          <p:val>
                                            <p:strVal val="#ppt_w"/>
                                          </p:val>
                                        </p:tav>
                                      </p:tavLst>
                                    </p:anim>
                                    <p:anim calcmode="lin" valueType="num">
                                      <p:cBhvr>
                                        <p:cTn id="8" dur="1000" fill="hold"/>
                                        <p:tgtEl>
                                          <p:spTgt spid="206854"/>
                                        </p:tgtEl>
                                        <p:attrNameLst>
                                          <p:attrName>ppt_h</p:attrName>
                                        </p:attrNameLst>
                                      </p:cBhvr>
                                      <p:tavLst>
                                        <p:tav tm="0">
                                          <p:val>
                                            <p:strVal val="#ppt_h"/>
                                          </p:val>
                                        </p:tav>
                                        <p:tav tm="100000">
                                          <p:val>
                                            <p:strVal val="#ppt_h"/>
                                          </p:val>
                                        </p:tav>
                                      </p:tavLst>
                                    </p:anim>
                                    <p:animEffect transition="in" filter="fade">
                                      <p:cBhvr>
                                        <p:cTn id="9" dur="1000"/>
                                        <p:tgtEl>
                                          <p:spTgt spid="20685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206853"/>
                                        </p:tgtEl>
                                        <p:attrNameLst>
                                          <p:attrName>style.visibility</p:attrName>
                                        </p:attrNameLst>
                                      </p:cBhvr>
                                      <p:to>
                                        <p:strVal val="visible"/>
                                      </p:to>
                                    </p:set>
                                    <p:anim calcmode="lin" valueType="num">
                                      <p:cBhvr>
                                        <p:cTn id="14" dur="1000" fill="hold"/>
                                        <p:tgtEl>
                                          <p:spTgt spid="206853"/>
                                        </p:tgtEl>
                                        <p:attrNameLst>
                                          <p:attrName>ppt_w</p:attrName>
                                        </p:attrNameLst>
                                      </p:cBhvr>
                                      <p:tavLst>
                                        <p:tav tm="0">
                                          <p:val>
                                            <p:strVal val="#ppt_w*0.70"/>
                                          </p:val>
                                        </p:tav>
                                        <p:tav tm="100000">
                                          <p:val>
                                            <p:strVal val="#ppt_w"/>
                                          </p:val>
                                        </p:tav>
                                      </p:tavLst>
                                    </p:anim>
                                    <p:anim calcmode="lin" valueType="num">
                                      <p:cBhvr>
                                        <p:cTn id="15" dur="1000" fill="hold"/>
                                        <p:tgtEl>
                                          <p:spTgt spid="206853"/>
                                        </p:tgtEl>
                                        <p:attrNameLst>
                                          <p:attrName>ppt_h</p:attrName>
                                        </p:attrNameLst>
                                      </p:cBhvr>
                                      <p:tavLst>
                                        <p:tav tm="0">
                                          <p:val>
                                            <p:strVal val="#ppt_h"/>
                                          </p:val>
                                        </p:tav>
                                        <p:tav tm="100000">
                                          <p:val>
                                            <p:strVal val="#ppt_h"/>
                                          </p:val>
                                        </p:tav>
                                      </p:tavLst>
                                    </p:anim>
                                    <p:animEffect transition="in" filter="fade">
                                      <p:cBhvr>
                                        <p:cTn id="16" dur="1000"/>
                                        <p:tgtEl>
                                          <p:spTgt spid="206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3" grpId="0"/>
      <p:bldP spid="20685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F06740C-9A13-914A-B089-E17DC69D6196}"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57347" name="Rectangle 2"/>
          <p:cNvSpPr>
            <a:spLocks noGrp="1" noChangeArrowheads="1"/>
          </p:cNvSpPr>
          <p:nvPr>
            <p:ph type="title"/>
          </p:nvPr>
        </p:nvSpPr>
        <p:spPr/>
        <p:txBody>
          <a:bodyPr/>
          <a:lstStyle/>
          <a:p>
            <a:pPr eaLnBrk="1" hangingPunct="1"/>
            <a:r>
              <a:rPr kumimoji="0" lang="zh-CN" altLang="en-US">
                <a:solidFill>
                  <a:srgbClr val="036D7B"/>
                </a:solidFill>
              </a:rPr>
              <a:t>互斥方案经济评价方法</a:t>
            </a:r>
            <a:endParaRPr kumimoji="0" lang="zh-CN" altLang="en-US">
              <a:solidFill>
                <a:srgbClr val="036D7B"/>
              </a:solidFill>
            </a:endParaRPr>
          </a:p>
        </p:txBody>
      </p:sp>
      <p:sp>
        <p:nvSpPr>
          <p:cNvPr id="57348" name="Rectangle 3"/>
          <p:cNvSpPr>
            <a:spLocks noChangeArrowheads="1"/>
          </p:cNvSpPr>
          <p:nvPr/>
        </p:nvSpPr>
        <p:spPr bwMode="auto">
          <a:xfrm>
            <a:off x="138113" y="1520825"/>
            <a:ext cx="9005887" cy="4824413"/>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grpSp>
        <p:nvGrpSpPr>
          <p:cNvPr id="245766" name="Group 6"/>
          <p:cNvGrpSpPr/>
          <p:nvPr/>
        </p:nvGrpSpPr>
        <p:grpSpPr bwMode="auto">
          <a:xfrm>
            <a:off x="468313" y="990600"/>
            <a:ext cx="8443912" cy="1465263"/>
            <a:chOff x="295" y="80"/>
            <a:chExt cx="5319" cy="923"/>
          </a:xfrm>
        </p:grpSpPr>
        <p:sp>
          <p:nvSpPr>
            <p:cNvPr id="57381" name="Text Box 7"/>
            <p:cNvSpPr txBox="1">
              <a:spLocks noChangeArrowheads="1"/>
            </p:cNvSpPr>
            <p:nvPr/>
          </p:nvSpPr>
          <p:spPr bwMode="auto">
            <a:xfrm>
              <a:off x="295" y="300"/>
              <a:ext cx="72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b="1">
                  <a:solidFill>
                    <a:schemeClr val="tx1"/>
                  </a:solidFill>
                  <a:latin typeface="楷体_GB2312" pitchFamily="49" charset="-122"/>
                  <a:ea typeface="楷体_GB2312" pitchFamily="49" charset="-122"/>
                </a:rPr>
                <a:t>A</a:t>
              </a:r>
              <a:r>
                <a:rPr lang="zh-CN" altLang="en-US" sz="2000" b="1">
                  <a:solidFill>
                    <a:schemeClr val="tx1"/>
                  </a:solidFill>
                  <a:latin typeface="楷体_GB2312" pitchFamily="49" charset="-122"/>
                  <a:ea typeface="楷体_GB2312" pitchFamily="49" charset="-122"/>
                </a:rPr>
                <a:t>方案</a:t>
              </a:r>
              <a:endParaRPr lang="zh-CN" altLang="en-US" sz="2000" b="1">
                <a:solidFill>
                  <a:schemeClr val="tx1"/>
                </a:solidFill>
                <a:latin typeface="楷体_GB2312" pitchFamily="49" charset="-122"/>
                <a:ea typeface="楷体_GB2312" pitchFamily="49" charset="-122"/>
              </a:endParaRPr>
            </a:p>
          </p:txBody>
        </p:sp>
        <p:grpSp>
          <p:nvGrpSpPr>
            <p:cNvPr id="57382" name="Group 8"/>
            <p:cNvGrpSpPr/>
            <p:nvPr/>
          </p:nvGrpSpPr>
          <p:grpSpPr bwMode="auto">
            <a:xfrm>
              <a:off x="1270" y="80"/>
              <a:ext cx="4344" cy="923"/>
              <a:chOff x="1270" y="80"/>
              <a:chExt cx="4344" cy="923"/>
            </a:xfrm>
          </p:grpSpPr>
          <p:grpSp>
            <p:nvGrpSpPr>
              <p:cNvPr id="57383" name="Group 9"/>
              <p:cNvGrpSpPr/>
              <p:nvPr/>
            </p:nvGrpSpPr>
            <p:grpSpPr bwMode="auto">
              <a:xfrm>
                <a:off x="1270" y="80"/>
                <a:ext cx="4344" cy="923"/>
                <a:chOff x="612" y="845"/>
                <a:chExt cx="4344" cy="793"/>
              </a:xfrm>
            </p:grpSpPr>
            <p:sp>
              <p:nvSpPr>
                <p:cNvPr id="57385" name="Text Box 10"/>
                <p:cNvSpPr txBox="1">
                  <a:spLocks noChangeArrowheads="1"/>
                </p:cNvSpPr>
                <p:nvPr/>
              </p:nvSpPr>
              <p:spPr bwMode="auto">
                <a:xfrm>
                  <a:off x="612" y="1423"/>
                  <a:ext cx="680"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楷体_GB2312" pitchFamily="49" charset="-122"/>
                      <a:ea typeface="楷体_GB2312" pitchFamily="49" charset="-122"/>
                    </a:rPr>
                    <a:t>3080</a:t>
                  </a:r>
                  <a:endParaRPr lang="en-US" altLang="zh-CN" sz="2000">
                    <a:solidFill>
                      <a:schemeClr val="tx1"/>
                    </a:solidFill>
                    <a:latin typeface="楷体_GB2312" pitchFamily="49" charset="-122"/>
                    <a:ea typeface="楷体_GB2312" pitchFamily="49" charset="-122"/>
                  </a:endParaRPr>
                </a:p>
              </p:txBody>
            </p:sp>
            <p:sp>
              <p:nvSpPr>
                <p:cNvPr id="57386" name="Text Box 11"/>
                <p:cNvSpPr txBox="1">
                  <a:spLocks noChangeArrowheads="1"/>
                </p:cNvSpPr>
                <p:nvPr/>
              </p:nvSpPr>
              <p:spPr bwMode="auto">
                <a:xfrm>
                  <a:off x="1964" y="1389"/>
                  <a:ext cx="544"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楷体_GB2312" pitchFamily="49" charset="-122"/>
                      <a:ea typeface="楷体_GB2312" pitchFamily="49" charset="-122"/>
                    </a:rPr>
                    <a:t>5</a:t>
                  </a:r>
                  <a:endParaRPr lang="en-US" altLang="zh-CN" sz="2000">
                    <a:solidFill>
                      <a:schemeClr val="tx1"/>
                    </a:solidFill>
                    <a:latin typeface="楷体_GB2312" pitchFamily="49" charset="-122"/>
                    <a:ea typeface="楷体_GB2312" pitchFamily="49" charset="-122"/>
                  </a:endParaRPr>
                </a:p>
              </p:txBody>
            </p:sp>
            <p:sp>
              <p:nvSpPr>
                <p:cNvPr id="57387" name="Text Box 12"/>
                <p:cNvSpPr txBox="1">
                  <a:spLocks noChangeArrowheads="1"/>
                </p:cNvSpPr>
                <p:nvPr/>
              </p:nvSpPr>
              <p:spPr bwMode="auto">
                <a:xfrm>
                  <a:off x="3114" y="1371"/>
                  <a:ext cx="590"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楷体_GB2312" pitchFamily="49" charset="-122"/>
                      <a:ea typeface="楷体_GB2312" pitchFamily="49" charset="-122"/>
                    </a:rPr>
                    <a:t>5</a:t>
                  </a:r>
                  <a:endParaRPr lang="en-US" altLang="zh-CN" sz="2000">
                    <a:solidFill>
                      <a:schemeClr val="tx1"/>
                    </a:solidFill>
                    <a:latin typeface="楷体_GB2312" pitchFamily="49" charset="-122"/>
                    <a:ea typeface="楷体_GB2312" pitchFamily="49" charset="-122"/>
                  </a:endParaRPr>
                </a:p>
              </p:txBody>
            </p:sp>
            <p:sp>
              <p:nvSpPr>
                <p:cNvPr id="57388" name="Text Box 13"/>
                <p:cNvSpPr txBox="1">
                  <a:spLocks noChangeArrowheads="1"/>
                </p:cNvSpPr>
                <p:nvPr/>
              </p:nvSpPr>
              <p:spPr bwMode="auto">
                <a:xfrm>
                  <a:off x="1254" y="1262"/>
                  <a:ext cx="997"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楷体_GB2312" pitchFamily="49" charset="-122"/>
                      <a:ea typeface="楷体_GB2312" pitchFamily="49" charset="-122"/>
                    </a:rPr>
                    <a:t>A</a:t>
                  </a:r>
                  <a:r>
                    <a:rPr lang="zh-CN" altLang="en-US" sz="2000">
                      <a:solidFill>
                        <a:schemeClr val="tx1"/>
                      </a:solidFill>
                      <a:latin typeface="楷体_GB2312" pitchFamily="49" charset="-122"/>
                      <a:ea typeface="楷体_GB2312" pitchFamily="49" charset="-122"/>
                    </a:rPr>
                    <a:t>＝</a:t>
                  </a:r>
                  <a:r>
                    <a:rPr lang="en-US" altLang="zh-CN" sz="2000">
                      <a:solidFill>
                        <a:schemeClr val="tx1"/>
                      </a:solidFill>
                      <a:latin typeface="楷体_GB2312" pitchFamily="49" charset="-122"/>
                      <a:ea typeface="楷体_GB2312" pitchFamily="49" charset="-122"/>
                    </a:rPr>
                    <a:t>1.5</a:t>
                  </a:r>
                  <a:endParaRPr lang="en-US" altLang="zh-CN" sz="2000">
                    <a:solidFill>
                      <a:schemeClr val="tx1"/>
                    </a:solidFill>
                    <a:latin typeface="楷体_GB2312" pitchFamily="49" charset="-122"/>
                    <a:ea typeface="楷体_GB2312" pitchFamily="49" charset="-122"/>
                  </a:endParaRPr>
                </a:p>
              </p:txBody>
            </p:sp>
            <p:grpSp>
              <p:nvGrpSpPr>
                <p:cNvPr id="57389" name="Group 14"/>
                <p:cNvGrpSpPr/>
                <p:nvPr/>
              </p:nvGrpSpPr>
              <p:grpSpPr bwMode="auto">
                <a:xfrm>
                  <a:off x="783" y="845"/>
                  <a:ext cx="4173" cy="650"/>
                  <a:chOff x="783" y="845"/>
                  <a:chExt cx="4173" cy="650"/>
                </a:xfrm>
              </p:grpSpPr>
              <p:grpSp>
                <p:nvGrpSpPr>
                  <p:cNvPr id="57390" name="Group 15"/>
                  <p:cNvGrpSpPr/>
                  <p:nvPr/>
                </p:nvGrpSpPr>
                <p:grpSpPr bwMode="auto">
                  <a:xfrm>
                    <a:off x="783" y="845"/>
                    <a:ext cx="4173" cy="316"/>
                    <a:chOff x="703" y="482"/>
                    <a:chExt cx="4173" cy="316"/>
                  </a:xfrm>
                </p:grpSpPr>
                <p:sp>
                  <p:nvSpPr>
                    <p:cNvPr id="57406" name="Line 16"/>
                    <p:cNvSpPr>
                      <a:spLocks noChangeShapeType="1"/>
                    </p:cNvSpPr>
                    <p:nvPr/>
                  </p:nvSpPr>
                  <p:spPr bwMode="auto">
                    <a:xfrm>
                      <a:off x="796" y="714"/>
                      <a:ext cx="3674"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7407" name="Group 17"/>
                    <p:cNvGrpSpPr/>
                    <p:nvPr/>
                  </p:nvGrpSpPr>
                  <p:grpSpPr bwMode="auto">
                    <a:xfrm>
                      <a:off x="703" y="482"/>
                      <a:ext cx="4173" cy="316"/>
                      <a:chOff x="703" y="482"/>
                      <a:chExt cx="4173" cy="316"/>
                    </a:xfrm>
                  </p:grpSpPr>
                  <p:sp>
                    <p:nvSpPr>
                      <p:cNvPr id="57408" name="Text Box 18"/>
                      <p:cNvSpPr txBox="1">
                        <a:spLocks noChangeArrowheads="1"/>
                      </p:cNvSpPr>
                      <p:nvPr/>
                    </p:nvSpPr>
                    <p:spPr bwMode="auto">
                      <a:xfrm>
                        <a:off x="703" y="482"/>
                        <a:ext cx="4173"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楷体_GB2312" pitchFamily="49" charset="-122"/>
                            <a:ea typeface="楷体_GB2312" pitchFamily="49" charset="-122"/>
                          </a:rPr>
                          <a:t> 0            10            20</a:t>
                        </a:r>
                        <a:endParaRPr lang="en-US" altLang="zh-CN" sz="2000">
                          <a:solidFill>
                            <a:schemeClr val="tx1"/>
                          </a:solidFill>
                          <a:latin typeface="楷体_GB2312" pitchFamily="49" charset="-122"/>
                          <a:ea typeface="楷体_GB2312" pitchFamily="49" charset="-122"/>
                        </a:endParaRPr>
                      </a:p>
                    </p:txBody>
                  </p:sp>
                  <p:sp>
                    <p:nvSpPr>
                      <p:cNvPr id="57409" name="Text Box 19"/>
                      <p:cNvSpPr txBox="1">
                        <a:spLocks noChangeArrowheads="1"/>
                      </p:cNvSpPr>
                      <p:nvPr/>
                    </p:nvSpPr>
                    <p:spPr bwMode="auto">
                      <a:xfrm>
                        <a:off x="4486" y="551"/>
                        <a:ext cx="227"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400" b="1">
                            <a:solidFill>
                              <a:schemeClr val="tx1"/>
                            </a:solidFill>
                            <a:latin typeface="楷体_GB2312" pitchFamily="49" charset="-122"/>
                            <a:ea typeface="楷体_GB2312" pitchFamily="49" charset="-122"/>
                          </a:rPr>
                          <a:t>∞</a:t>
                        </a:r>
                        <a:endParaRPr lang="en-US" altLang="zh-CN" sz="2400" b="1">
                          <a:solidFill>
                            <a:schemeClr val="tx1"/>
                          </a:solidFill>
                          <a:latin typeface="楷体_GB2312" pitchFamily="49" charset="-122"/>
                          <a:ea typeface="楷体_GB2312" pitchFamily="49" charset="-122"/>
                        </a:endParaRPr>
                      </a:p>
                    </p:txBody>
                  </p:sp>
                </p:grpSp>
              </p:grpSp>
              <p:sp>
                <p:nvSpPr>
                  <p:cNvPr id="57391" name="Line 20"/>
                  <p:cNvSpPr>
                    <a:spLocks noChangeShapeType="1"/>
                  </p:cNvSpPr>
                  <p:nvPr/>
                </p:nvSpPr>
                <p:spPr bwMode="auto">
                  <a:xfrm>
                    <a:off x="883" y="1087"/>
                    <a:ext cx="0" cy="40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92" name="Line 21"/>
                  <p:cNvSpPr>
                    <a:spLocks noChangeShapeType="1"/>
                  </p:cNvSpPr>
                  <p:nvPr/>
                </p:nvSpPr>
                <p:spPr bwMode="auto">
                  <a:xfrm>
                    <a:off x="892" y="1295"/>
                    <a:ext cx="3175"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93" name="Line 22"/>
                  <p:cNvSpPr>
                    <a:spLocks noChangeShapeType="1"/>
                  </p:cNvSpPr>
                  <p:nvPr/>
                </p:nvSpPr>
                <p:spPr bwMode="auto">
                  <a:xfrm>
                    <a:off x="1066" y="1081"/>
                    <a:ext cx="0"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94" name="Line 23"/>
                  <p:cNvSpPr>
                    <a:spLocks noChangeShapeType="1"/>
                  </p:cNvSpPr>
                  <p:nvPr/>
                </p:nvSpPr>
                <p:spPr bwMode="auto">
                  <a:xfrm>
                    <a:off x="1184" y="1082"/>
                    <a:ext cx="0"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95" name="Line 24"/>
                  <p:cNvSpPr>
                    <a:spLocks noChangeShapeType="1"/>
                  </p:cNvSpPr>
                  <p:nvPr/>
                </p:nvSpPr>
                <p:spPr bwMode="auto">
                  <a:xfrm>
                    <a:off x="1284" y="1074"/>
                    <a:ext cx="0"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96" name="Line 25"/>
                  <p:cNvSpPr>
                    <a:spLocks noChangeShapeType="1"/>
                  </p:cNvSpPr>
                  <p:nvPr/>
                </p:nvSpPr>
                <p:spPr bwMode="auto">
                  <a:xfrm>
                    <a:off x="1393" y="1075"/>
                    <a:ext cx="0"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7397" name="Group 26"/>
                  <p:cNvGrpSpPr/>
                  <p:nvPr/>
                </p:nvGrpSpPr>
                <p:grpSpPr bwMode="auto">
                  <a:xfrm>
                    <a:off x="2064" y="1080"/>
                    <a:ext cx="1" cy="376"/>
                    <a:chOff x="2330" y="1076"/>
                    <a:chExt cx="1" cy="376"/>
                  </a:xfrm>
                </p:grpSpPr>
                <p:sp>
                  <p:nvSpPr>
                    <p:cNvPr id="57404" name="Line 27"/>
                    <p:cNvSpPr>
                      <a:spLocks noChangeShapeType="1"/>
                    </p:cNvSpPr>
                    <p:nvPr/>
                  </p:nvSpPr>
                  <p:spPr bwMode="auto">
                    <a:xfrm>
                      <a:off x="2331" y="1271"/>
                      <a:ext cx="0" cy="181"/>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405" name="Line 28"/>
                    <p:cNvSpPr>
                      <a:spLocks noChangeShapeType="1"/>
                    </p:cNvSpPr>
                    <p:nvPr/>
                  </p:nvSpPr>
                  <p:spPr bwMode="auto">
                    <a:xfrm>
                      <a:off x="2330" y="1076"/>
                      <a:ext cx="0"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7398" name="Line 29"/>
                  <p:cNvSpPr>
                    <a:spLocks noChangeShapeType="1"/>
                  </p:cNvSpPr>
                  <p:nvPr/>
                </p:nvSpPr>
                <p:spPr bwMode="auto">
                  <a:xfrm>
                    <a:off x="1494" y="1077"/>
                    <a:ext cx="0"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99" name="Line 30"/>
                  <p:cNvSpPr>
                    <a:spLocks noChangeShapeType="1"/>
                  </p:cNvSpPr>
                  <p:nvPr/>
                </p:nvSpPr>
                <p:spPr bwMode="auto">
                  <a:xfrm>
                    <a:off x="1612" y="1078"/>
                    <a:ext cx="0"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400" name="Line 31"/>
                  <p:cNvSpPr>
                    <a:spLocks noChangeShapeType="1"/>
                  </p:cNvSpPr>
                  <p:nvPr/>
                </p:nvSpPr>
                <p:spPr bwMode="auto">
                  <a:xfrm>
                    <a:off x="1838" y="1079"/>
                    <a:ext cx="0"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401" name="Line 32"/>
                  <p:cNvSpPr>
                    <a:spLocks noChangeShapeType="1"/>
                  </p:cNvSpPr>
                  <p:nvPr/>
                </p:nvSpPr>
                <p:spPr bwMode="auto">
                  <a:xfrm>
                    <a:off x="1731" y="1080"/>
                    <a:ext cx="0"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402" name="Line 33"/>
                  <p:cNvSpPr>
                    <a:spLocks noChangeShapeType="1"/>
                  </p:cNvSpPr>
                  <p:nvPr/>
                </p:nvSpPr>
                <p:spPr bwMode="auto">
                  <a:xfrm>
                    <a:off x="1947" y="1080"/>
                    <a:ext cx="0"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403" name="Line 34"/>
                  <p:cNvSpPr>
                    <a:spLocks noChangeShapeType="1"/>
                  </p:cNvSpPr>
                  <p:nvPr/>
                </p:nvSpPr>
                <p:spPr bwMode="auto">
                  <a:xfrm>
                    <a:off x="3198" y="1080"/>
                    <a:ext cx="0" cy="35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57384" name="Text Box 35"/>
              <p:cNvSpPr txBox="1">
                <a:spLocks noChangeArrowheads="1"/>
              </p:cNvSpPr>
              <p:nvPr/>
            </p:nvSpPr>
            <p:spPr bwMode="auto">
              <a:xfrm>
                <a:off x="4187" y="109"/>
                <a:ext cx="113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楷体_GB2312" pitchFamily="49" charset="-122"/>
                    <a:ea typeface="楷体_GB2312" pitchFamily="49" charset="-122"/>
                  </a:rPr>
                  <a:t>单位：万元</a:t>
                </a:r>
                <a:endParaRPr lang="zh-CN" altLang="en-US" sz="2000">
                  <a:solidFill>
                    <a:schemeClr val="tx1"/>
                  </a:solidFill>
                  <a:latin typeface="楷体_GB2312" pitchFamily="49" charset="-122"/>
                  <a:ea typeface="楷体_GB2312" pitchFamily="49" charset="-122"/>
                </a:endParaRPr>
              </a:p>
            </p:txBody>
          </p:sp>
        </p:grpSp>
      </p:grpSp>
      <p:grpSp>
        <p:nvGrpSpPr>
          <p:cNvPr id="245796" name="Group 36"/>
          <p:cNvGrpSpPr/>
          <p:nvPr/>
        </p:nvGrpSpPr>
        <p:grpSpPr bwMode="auto">
          <a:xfrm>
            <a:off x="395288" y="3448050"/>
            <a:ext cx="8561387" cy="1465263"/>
            <a:chOff x="249" y="1673"/>
            <a:chExt cx="5393" cy="923"/>
          </a:xfrm>
        </p:grpSpPr>
        <p:sp>
          <p:nvSpPr>
            <p:cNvPr id="57354" name="Text Box 37"/>
            <p:cNvSpPr txBox="1">
              <a:spLocks noChangeArrowheads="1"/>
            </p:cNvSpPr>
            <p:nvPr/>
          </p:nvSpPr>
          <p:spPr bwMode="auto">
            <a:xfrm>
              <a:off x="249" y="1887"/>
              <a:ext cx="72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b="1">
                  <a:solidFill>
                    <a:schemeClr val="tx1"/>
                  </a:solidFill>
                  <a:latin typeface="楷体_GB2312" pitchFamily="49" charset="-122"/>
                  <a:ea typeface="楷体_GB2312" pitchFamily="49" charset="-122"/>
                </a:rPr>
                <a:t>B</a:t>
              </a:r>
              <a:r>
                <a:rPr lang="zh-CN" altLang="en-US" sz="2000" b="1">
                  <a:solidFill>
                    <a:schemeClr val="tx1"/>
                  </a:solidFill>
                  <a:latin typeface="楷体_GB2312" pitchFamily="49" charset="-122"/>
                  <a:ea typeface="楷体_GB2312" pitchFamily="49" charset="-122"/>
                </a:rPr>
                <a:t>方案</a:t>
              </a:r>
              <a:endParaRPr lang="zh-CN" altLang="en-US" sz="2000" b="1">
                <a:solidFill>
                  <a:schemeClr val="tx1"/>
                </a:solidFill>
                <a:latin typeface="楷体_GB2312" pitchFamily="49" charset="-122"/>
                <a:ea typeface="楷体_GB2312" pitchFamily="49" charset="-122"/>
              </a:endParaRPr>
            </a:p>
          </p:txBody>
        </p:sp>
        <p:grpSp>
          <p:nvGrpSpPr>
            <p:cNvPr id="57355" name="Group 38"/>
            <p:cNvGrpSpPr/>
            <p:nvPr/>
          </p:nvGrpSpPr>
          <p:grpSpPr bwMode="auto">
            <a:xfrm>
              <a:off x="1298" y="1673"/>
              <a:ext cx="4344" cy="923"/>
              <a:chOff x="1298" y="1628"/>
              <a:chExt cx="4344" cy="923"/>
            </a:xfrm>
          </p:grpSpPr>
          <p:grpSp>
            <p:nvGrpSpPr>
              <p:cNvPr id="57356" name="Group 39"/>
              <p:cNvGrpSpPr/>
              <p:nvPr/>
            </p:nvGrpSpPr>
            <p:grpSpPr bwMode="auto">
              <a:xfrm>
                <a:off x="1298" y="1628"/>
                <a:ext cx="4344" cy="923"/>
                <a:chOff x="1298" y="1628"/>
                <a:chExt cx="4344" cy="923"/>
              </a:xfrm>
            </p:grpSpPr>
            <p:sp>
              <p:nvSpPr>
                <p:cNvPr id="57358" name="Text Box 40"/>
                <p:cNvSpPr txBox="1">
                  <a:spLocks noChangeArrowheads="1"/>
                </p:cNvSpPr>
                <p:nvPr/>
              </p:nvSpPr>
              <p:spPr bwMode="auto">
                <a:xfrm>
                  <a:off x="1298" y="2301"/>
                  <a:ext cx="68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楷体_GB2312" pitchFamily="49" charset="-122"/>
                      <a:ea typeface="楷体_GB2312" pitchFamily="49" charset="-122"/>
                    </a:rPr>
                    <a:t>2230</a:t>
                  </a:r>
                  <a:endParaRPr lang="en-US" altLang="zh-CN" sz="2000">
                    <a:solidFill>
                      <a:schemeClr val="tx1"/>
                    </a:solidFill>
                    <a:latin typeface="楷体_GB2312" pitchFamily="49" charset="-122"/>
                    <a:ea typeface="楷体_GB2312" pitchFamily="49" charset="-122"/>
                  </a:endParaRPr>
                </a:p>
              </p:txBody>
            </p:sp>
            <p:sp>
              <p:nvSpPr>
                <p:cNvPr id="57359" name="Text Box 41"/>
                <p:cNvSpPr txBox="1">
                  <a:spLocks noChangeArrowheads="1"/>
                </p:cNvSpPr>
                <p:nvPr/>
              </p:nvSpPr>
              <p:spPr bwMode="auto">
                <a:xfrm>
                  <a:off x="2054" y="2251"/>
                  <a:ext cx="54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楷体_GB2312" pitchFamily="49" charset="-122"/>
                      <a:ea typeface="楷体_GB2312" pitchFamily="49" charset="-122"/>
                    </a:rPr>
                    <a:t>4.5</a:t>
                  </a:r>
                  <a:endParaRPr lang="en-US" altLang="zh-CN" sz="2000">
                    <a:solidFill>
                      <a:schemeClr val="tx1"/>
                    </a:solidFill>
                    <a:latin typeface="楷体_GB2312" pitchFamily="49" charset="-122"/>
                    <a:ea typeface="楷体_GB2312" pitchFamily="49" charset="-122"/>
                  </a:endParaRPr>
                </a:p>
              </p:txBody>
            </p:sp>
            <p:sp>
              <p:nvSpPr>
                <p:cNvPr id="57360" name="Text Box 42"/>
                <p:cNvSpPr txBox="1">
                  <a:spLocks noChangeArrowheads="1"/>
                </p:cNvSpPr>
                <p:nvPr/>
              </p:nvSpPr>
              <p:spPr bwMode="auto">
                <a:xfrm>
                  <a:off x="1610" y="2106"/>
                  <a:ext cx="997"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楷体_GB2312" pitchFamily="49" charset="-122"/>
                      <a:ea typeface="楷体_GB2312" pitchFamily="49" charset="-122"/>
                    </a:rPr>
                    <a:t>A</a:t>
                  </a:r>
                  <a:r>
                    <a:rPr lang="zh-CN" altLang="en-US" sz="2000">
                      <a:solidFill>
                        <a:schemeClr val="tx1"/>
                      </a:solidFill>
                      <a:latin typeface="楷体_GB2312" pitchFamily="49" charset="-122"/>
                      <a:ea typeface="楷体_GB2312" pitchFamily="49" charset="-122"/>
                    </a:rPr>
                    <a:t>＝</a:t>
                  </a:r>
                  <a:r>
                    <a:rPr lang="en-US" altLang="zh-CN" sz="2000">
                      <a:solidFill>
                        <a:schemeClr val="tx1"/>
                      </a:solidFill>
                      <a:latin typeface="楷体_GB2312" pitchFamily="49" charset="-122"/>
                      <a:ea typeface="楷体_GB2312" pitchFamily="49" charset="-122"/>
                    </a:rPr>
                    <a:t>0.8</a:t>
                  </a:r>
                  <a:endParaRPr lang="en-US" altLang="zh-CN" sz="2000">
                    <a:solidFill>
                      <a:schemeClr val="tx1"/>
                    </a:solidFill>
                    <a:latin typeface="楷体_GB2312" pitchFamily="49" charset="-122"/>
                    <a:ea typeface="楷体_GB2312" pitchFamily="49" charset="-122"/>
                  </a:endParaRPr>
                </a:p>
              </p:txBody>
            </p:sp>
            <p:grpSp>
              <p:nvGrpSpPr>
                <p:cNvPr id="57361" name="Group 43"/>
                <p:cNvGrpSpPr/>
                <p:nvPr/>
              </p:nvGrpSpPr>
              <p:grpSpPr bwMode="auto">
                <a:xfrm>
                  <a:off x="1469" y="1628"/>
                  <a:ext cx="4173" cy="368"/>
                  <a:chOff x="703" y="482"/>
                  <a:chExt cx="4173" cy="316"/>
                </a:xfrm>
              </p:grpSpPr>
              <p:sp>
                <p:nvSpPr>
                  <p:cNvPr id="57377" name="Line 44"/>
                  <p:cNvSpPr>
                    <a:spLocks noChangeShapeType="1"/>
                  </p:cNvSpPr>
                  <p:nvPr/>
                </p:nvSpPr>
                <p:spPr bwMode="auto">
                  <a:xfrm>
                    <a:off x="796" y="714"/>
                    <a:ext cx="3674"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7378" name="Group 45"/>
                  <p:cNvGrpSpPr/>
                  <p:nvPr/>
                </p:nvGrpSpPr>
                <p:grpSpPr bwMode="auto">
                  <a:xfrm>
                    <a:off x="703" y="482"/>
                    <a:ext cx="4173" cy="316"/>
                    <a:chOff x="703" y="482"/>
                    <a:chExt cx="4173" cy="316"/>
                  </a:xfrm>
                </p:grpSpPr>
                <p:sp>
                  <p:nvSpPr>
                    <p:cNvPr id="57379" name="Text Box 46"/>
                    <p:cNvSpPr txBox="1">
                      <a:spLocks noChangeArrowheads="1"/>
                    </p:cNvSpPr>
                    <p:nvPr/>
                  </p:nvSpPr>
                  <p:spPr bwMode="auto">
                    <a:xfrm>
                      <a:off x="703" y="482"/>
                      <a:ext cx="4173" cy="2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楷体_GB2312" pitchFamily="49" charset="-122"/>
                          <a:ea typeface="楷体_GB2312" pitchFamily="49" charset="-122"/>
                        </a:rPr>
                        <a:t> 0     5       10      15     20</a:t>
                      </a:r>
                      <a:endParaRPr lang="en-US" altLang="zh-CN" sz="2000">
                        <a:solidFill>
                          <a:schemeClr val="tx1"/>
                        </a:solidFill>
                        <a:latin typeface="楷体_GB2312" pitchFamily="49" charset="-122"/>
                        <a:ea typeface="楷体_GB2312" pitchFamily="49" charset="-122"/>
                      </a:endParaRPr>
                    </a:p>
                  </p:txBody>
                </p:sp>
                <p:sp>
                  <p:nvSpPr>
                    <p:cNvPr id="57380" name="Text Box 47"/>
                    <p:cNvSpPr txBox="1">
                      <a:spLocks noChangeArrowheads="1"/>
                    </p:cNvSpPr>
                    <p:nvPr/>
                  </p:nvSpPr>
                  <p:spPr bwMode="auto">
                    <a:xfrm>
                      <a:off x="4486" y="551"/>
                      <a:ext cx="227"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400" b="1">
                          <a:solidFill>
                            <a:schemeClr val="tx1"/>
                          </a:solidFill>
                          <a:latin typeface="楷体_GB2312" pitchFamily="49" charset="-122"/>
                          <a:ea typeface="楷体_GB2312" pitchFamily="49" charset="-122"/>
                        </a:rPr>
                        <a:t>∞</a:t>
                      </a:r>
                      <a:endParaRPr lang="en-US" altLang="zh-CN" sz="2400" b="1">
                        <a:solidFill>
                          <a:schemeClr val="tx1"/>
                        </a:solidFill>
                        <a:latin typeface="楷体_GB2312" pitchFamily="49" charset="-122"/>
                        <a:ea typeface="楷体_GB2312" pitchFamily="49" charset="-122"/>
                      </a:endParaRPr>
                    </a:p>
                  </p:txBody>
                </p:sp>
              </p:grpSp>
            </p:grpSp>
            <p:sp>
              <p:nvSpPr>
                <p:cNvPr id="57362" name="Line 48"/>
                <p:cNvSpPr>
                  <a:spLocks noChangeShapeType="1"/>
                </p:cNvSpPr>
                <p:nvPr/>
              </p:nvSpPr>
              <p:spPr bwMode="auto">
                <a:xfrm>
                  <a:off x="1569" y="1910"/>
                  <a:ext cx="0" cy="47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63" name="Line 49"/>
                <p:cNvSpPr>
                  <a:spLocks noChangeShapeType="1"/>
                </p:cNvSpPr>
                <p:nvPr/>
              </p:nvSpPr>
              <p:spPr bwMode="auto">
                <a:xfrm>
                  <a:off x="1578" y="2152"/>
                  <a:ext cx="3175"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64" name="Line 50"/>
                <p:cNvSpPr>
                  <a:spLocks noChangeShapeType="1"/>
                </p:cNvSpPr>
                <p:nvPr/>
              </p:nvSpPr>
              <p:spPr bwMode="auto">
                <a:xfrm>
                  <a:off x="1752" y="1903"/>
                  <a:ext cx="0" cy="26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65" name="Line 51"/>
                <p:cNvSpPr>
                  <a:spLocks noChangeShapeType="1"/>
                </p:cNvSpPr>
                <p:nvPr/>
              </p:nvSpPr>
              <p:spPr bwMode="auto">
                <a:xfrm>
                  <a:off x="1870" y="1904"/>
                  <a:ext cx="0" cy="26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66" name="Line 52"/>
                <p:cNvSpPr>
                  <a:spLocks noChangeShapeType="1"/>
                </p:cNvSpPr>
                <p:nvPr/>
              </p:nvSpPr>
              <p:spPr bwMode="auto">
                <a:xfrm>
                  <a:off x="1970" y="1895"/>
                  <a:ext cx="0" cy="26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67" name="Line 53"/>
                <p:cNvSpPr>
                  <a:spLocks noChangeShapeType="1"/>
                </p:cNvSpPr>
                <p:nvPr/>
              </p:nvSpPr>
              <p:spPr bwMode="auto">
                <a:xfrm>
                  <a:off x="2079" y="1896"/>
                  <a:ext cx="0" cy="264"/>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7368" name="Group 54"/>
                <p:cNvGrpSpPr/>
                <p:nvPr/>
              </p:nvGrpSpPr>
              <p:grpSpPr bwMode="auto">
                <a:xfrm>
                  <a:off x="2201" y="1902"/>
                  <a:ext cx="1" cy="438"/>
                  <a:chOff x="2330" y="1076"/>
                  <a:chExt cx="1" cy="376"/>
                </a:xfrm>
              </p:grpSpPr>
              <p:sp>
                <p:nvSpPr>
                  <p:cNvPr id="57375" name="Line 55"/>
                  <p:cNvSpPr>
                    <a:spLocks noChangeShapeType="1"/>
                  </p:cNvSpPr>
                  <p:nvPr/>
                </p:nvSpPr>
                <p:spPr bwMode="auto">
                  <a:xfrm>
                    <a:off x="2331" y="1271"/>
                    <a:ext cx="0" cy="181"/>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76" name="Line 56"/>
                  <p:cNvSpPr>
                    <a:spLocks noChangeShapeType="1"/>
                  </p:cNvSpPr>
                  <p:nvPr/>
                </p:nvSpPr>
                <p:spPr bwMode="auto">
                  <a:xfrm>
                    <a:off x="2330" y="1076"/>
                    <a:ext cx="0"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7369" name="Line 57"/>
                <p:cNvSpPr>
                  <a:spLocks noChangeShapeType="1"/>
                </p:cNvSpPr>
                <p:nvPr/>
              </p:nvSpPr>
              <p:spPr bwMode="auto">
                <a:xfrm>
                  <a:off x="4059" y="1906"/>
                  <a:ext cx="0" cy="41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70" name="Line 58"/>
                <p:cNvSpPr>
                  <a:spLocks noChangeShapeType="1"/>
                </p:cNvSpPr>
                <p:nvPr/>
              </p:nvSpPr>
              <p:spPr bwMode="auto">
                <a:xfrm>
                  <a:off x="2835" y="1906"/>
                  <a:ext cx="0" cy="41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71" name="Line 59"/>
                <p:cNvSpPr>
                  <a:spLocks noChangeShapeType="1"/>
                </p:cNvSpPr>
                <p:nvPr/>
              </p:nvSpPr>
              <p:spPr bwMode="auto">
                <a:xfrm>
                  <a:off x="3470" y="1906"/>
                  <a:ext cx="0" cy="41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7372" name="Text Box 60"/>
                <p:cNvSpPr txBox="1">
                  <a:spLocks noChangeArrowheads="1"/>
                </p:cNvSpPr>
                <p:nvPr/>
              </p:nvSpPr>
              <p:spPr bwMode="auto">
                <a:xfrm>
                  <a:off x="2671" y="2242"/>
                  <a:ext cx="54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楷体_GB2312" pitchFamily="49" charset="-122"/>
                      <a:ea typeface="楷体_GB2312" pitchFamily="49" charset="-122"/>
                    </a:rPr>
                    <a:t>4.5</a:t>
                  </a:r>
                  <a:endParaRPr lang="en-US" altLang="zh-CN" sz="2000">
                    <a:solidFill>
                      <a:schemeClr val="tx1"/>
                    </a:solidFill>
                    <a:latin typeface="楷体_GB2312" pitchFamily="49" charset="-122"/>
                    <a:ea typeface="楷体_GB2312" pitchFamily="49" charset="-122"/>
                  </a:endParaRPr>
                </a:p>
              </p:txBody>
            </p:sp>
            <p:sp>
              <p:nvSpPr>
                <p:cNvPr id="57373" name="Text Box 61"/>
                <p:cNvSpPr txBox="1">
                  <a:spLocks noChangeArrowheads="1"/>
                </p:cNvSpPr>
                <p:nvPr/>
              </p:nvSpPr>
              <p:spPr bwMode="auto">
                <a:xfrm>
                  <a:off x="3324" y="2232"/>
                  <a:ext cx="54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楷体_GB2312" pitchFamily="49" charset="-122"/>
                      <a:ea typeface="楷体_GB2312" pitchFamily="49" charset="-122"/>
                    </a:rPr>
                    <a:t>4.5</a:t>
                  </a:r>
                  <a:endParaRPr lang="en-US" altLang="zh-CN" sz="2000">
                    <a:solidFill>
                      <a:schemeClr val="tx1"/>
                    </a:solidFill>
                    <a:latin typeface="楷体_GB2312" pitchFamily="49" charset="-122"/>
                    <a:ea typeface="楷体_GB2312" pitchFamily="49" charset="-122"/>
                  </a:endParaRPr>
                </a:p>
              </p:txBody>
            </p:sp>
            <p:sp>
              <p:nvSpPr>
                <p:cNvPr id="57374" name="Text Box 62"/>
                <p:cNvSpPr txBox="1">
                  <a:spLocks noChangeArrowheads="1"/>
                </p:cNvSpPr>
                <p:nvPr/>
              </p:nvSpPr>
              <p:spPr bwMode="auto">
                <a:xfrm>
                  <a:off x="3905" y="2224"/>
                  <a:ext cx="54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楷体_GB2312" pitchFamily="49" charset="-122"/>
                      <a:ea typeface="楷体_GB2312" pitchFamily="49" charset="-122"/>
                    </a:rPr>
                    <a:t>4.5</a:t>
                  </a:r>
                  <a:endParaRPr lang="en-US" altLang="zh-CN" sz="2000">
                    <a:solidFill>
                      <a:schemeClr val="tx1"/>
                    </a:solidFill>
                    <a:latin typeface="楷体_GB2312" pitchFamily="49" charset="-122"/>
                    <a:ea typeface="楷体_GB2312" pitchFamily="49" charset="-122"/>
                  </a:endParaRPr>
                </a:p>
              </p:txBody>
            </p:sp>
          </p:grpSp>
          <p:sp>
            <p:nvSpPr>
              <p:cNvPr id="57357" name="Text Box 63"/>
              <p:cNvSpPr txBox="1">
                <a:spLocks noChangeArrowheads="1"/>
              </p:cNvSpPr>
              <p:nvPr/>
            </p:nvSpPr>
            <p:spPr bwMode="auto">
              <a:xfrm>
                <a:off x="4206" y="1652"/>
                <a:ext cx="10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楷体_GB2312" pitchFamily="49" charset="-122"/>
                    <a:ea typeface="楷体_GB2312" pitchFamily="49" charset="-122"/>
                  </a:rPr>
                  <a:t>单位：万元</a:t>
                </a:r>
                <a:endParaRPr lang="zh-CN" altLang="en-US" sz="2000">
                  <a:solidFill>
                    <a:schemeClr val="tx1"/>
                  </a:solidFill>
                  <a:latin typeface="楷体_GB2312" pitchFamily="49" charset="-122"/>
                  <a:ea typeface="楷体_GB2312" pitchFamily="49" charset="-122"/>
                </a:endParaRPr>
              </a:p>
            </p:txBody>
          </p:sp>
        </p:grpSp>
      </p:grpSp>
      <p:sp>
        <p:nvSpPr>
          <p:cNvPr id="245824" name="Text Box 64"/>
          <p:cNvSpPr txBox="1">
            <a:spLocks noChangeArrowheads="1"/>
          </p:cNvSpPr>
          <p:nvPr/>
        </p:nvSpPr>
        <p:spPr bwMode="auto">
          <a:xfrm>
            <a:off x="354013" y="6007100"/>
            <a:ext cx="8539162" cy="482600"/>
          </a:xfrm>
          <a:prstGeom prst="rect">
            <a:avLst/>
          </a:prstGeom>
          <a:solidFill>
            <a:srgbClr val="00FFCC">
              <a:alpha val="74901"/>
            </a:srgbClr>
          </a:solidFill>
          <a:ln w="9525" algn="ctr">
            <a:solidFill>
              <a:srgbClr val="008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125000"/>
              </a:lnSpc>
              <a:spcBef>
                <a:spcPct val="50000"/>
              </a:spcBef>
              <a:buClrTx/>
              <a:buSzTx/>
              <a:buFontTx/>
              <a:buNone/>
            </a:pPr>
            <a:r>
              <a:rPr lang="zh-CN" altLang="en-US" sz="2000" b="1">
                <a:solidFill>
                  <a:schemeClr val="tx1"/>
                </a:solidFill>
                <a:latin typeface="楷体_GB2312" pitchFamily="49" charset="-122"/>
                <a:ea typeface="楷体_GB2312" pitchFamily="49" charset="-122"/>
              </a:rPr>
              <a:t>由于</a:t>
            </a:r>
            <a:r>
              <a:rPr lang="en-US" altLang="zh-CN" sz="2000" b="1">
                <a:solidFill>
                  <a:schemeClr val="tx1"/>
                </a:solidFill>
                <a:latin typeface="楷体_GB2312" pitchFamily="49" charset="-122"/>
                <a:ea typeface="楷体_GB2312" pitchFamily="49" charset="-122"/>
              </a:rPr>
              <a:t>PC</a:t>
            </a:r>
            <a:r>
              <a:rPr lang="en-US" altLang="zh-CN" sz="2000" b="1" baseline="-15000">
                <a:solidFill>
                  <a:schemeClr val="tx1"/>
                </a:solidFill>
                <a:latin typeface="楷体_GB2312" pitchFamily="49" charset="-122"/>
                <a:ea typeface="楷体_GB2312" pitchFamily="49" charset="-122"/>
              </a:rPr>
              <a:t>B</a:t>
            </a:r>
            <a:r>
              <a:rPr lang="en-US" altLang="zh-CN" sz="2000" b="1">
                <a:solidFill>
                  <a:schemeClr val="tx1"/>
                </a:solidFill>
                <a:latin typeface="楷体_GB2312" pitchFamily="49" charset="-122"/>
                <a:ea typeface="楷体_GB2312" pitchFamily="49" charset="-122"/>
              </a:rPr>
              <a:t>&lt;PC</a:t>
            </a:r>
            <a:r>
              <a:rPr lang="en-US" altLang="zh-CN" sz="2000" b="1" baseline="-15000">
                <a:solidFill>
                  <a:schemeClr val="tx1"/>
                </a:solidFill>
                <a:latin typeface="楷体_GB2312" pitchFamily="49" charset="-122"/>
                <a:ea typeface="楷体_GB2312" pitchFamily="49" charset="-122"/>
              </a:rPr>
              <a:t>A</a:t>
            </a:r>
            <a:r>
              <a:rPr lang="zh-CN" altLang="en-US" sz="2000" b="1">
                <a:solidFill>
                  <a:schemeClr val="tx1"/>
                </a:solidFill>
                <a:latin typeface="楷体_GB2312" pitchFamily="49" charset="-122"/>
                <a:ea typeface="楷体_GB2312" pitchFamily="49" charset="-122"/>
              </a:rPr>
              <a:t>，费用现值最小的方案为优，故应选方案</a:t>
            </a:r>
            <a:r>
              <a:rPr lang="en-US" altLang="zh-CN" sz="2000" b="1">
                <a:solidFill>
                  <a:schemeClr val="tx1"/>
                </a:solidFill>
                <a:latin typeface="楷体_GB2312" pitchFamily="49" charset="-122"/>
                <a:ea typeface="楷体_GB2312" pitchFamily="49" charset="-122"/>
              </a:rPr>
              <a:t>B</a:t>
            </a:r>
            <a:r>
              <a:rPr lang="zh-CN" altLang="en-US" sz="2000" b="1">
                <a:solidFill>
                  <a:schemeClr val="tx1"/>
                </a:solidFill>
                <a:latin typeface="楷体_GB2312" pitchFamily="49" charset="-122"/>
                <a:ea typeface="楷体_GB2312" pitchFamily="49" charset="-122"/>
              </a:rPr>
              <a:t>。</a:t>
            </a:r>
            <a:endParaRPr lang="zh-CN" altLang="en-US" sz="2000" b="1">
              <a:solidFill>
                <a:schemeClr val="tx1"/>
              </a:solidFill>
              <a:latin typeface="楷体_GB2312" pitchFamily="49" charset="-122"/>
              <a:ea typeface="楷体_GB2312" pitchFamily="49" charset="-122"/>
            </a:endParaRPr>
          </a:p>
        </p:txBody>
      </p:sp>
      <mc:AlternateContent xmlns:mc="http://schemas.openxmlformats.org/markup-compatibility/2006">
        <mc:Choice xmlns:a14="http://schemas.microsoft.com/office/drawing/2010/main" Requires="a14">
          <p:sp>
            <p:nvSpPr>
              <p:cNvPr id="2" name="文本框 1"/>
              <p:cNvSpPr txBox="1"/>
              <p:nvPr/>
            </p:nvSpPr>
            <p:spPr>
              <a:xfrm>
                <a:off x="1127391" y="2541855"/>
                <a:ext cx="6711418" cy="60933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2000" b="1" i="1" smtClean="0">
                              <a:latin typeface="Cambria Math" panose="02040503050406030204" pitchFamily="18" charset="0"/>
                            </a:rPr>
                          </m:ctrlPr>
                        </m:sSubPr>
                        <m:e>
                          <m:r>
                            <a:rPr kumimoji="1" lang="en-US" altLang="zh-CN" sz="2000" b="1" i="1" smtClean="0">
                              <a:latin typeface="Cambria Math" panose="02040503050406030204" pitchFamily="18" charset="0"/>
                            </a:rPr>
                            <m:t>𝑷𝑪</m:t>
                          </m:r>
                        </m:e>
                        <m:sub>
                          <m:r>
                            <a:rPr kumimoji="1" lang="en-US" altLang="zh-CN" sz="2000" b="1" i="1" smtClean="0">
                              <a:latin typeface="Cambria Math" panose="02040503050406030204" pitchFamily="18" charset="0"/>
                            </a:rPr>
                            <m:t>𝑨</m:t>
                          </m:r>
                        </m:sub>
                      </m:sSub>
                      <m:r>
                        <a:rPr kumimoji="1" lang="en-US" altLang="zh-CN" sz="2000" b="1">
                          <a:latin typeface="Cambria Math" panose="02040503050406030204" pitchFamily="18" charset="0"/>
                          <a:ea typeface="Cambria Math" panose="02040503050406030204" pitchFamily="18" charset="0"/>
                        </a:rPr>
                        <m:t>=</m:t>
                      </m:r>
                      <m:r>
                        <a:rPr kumimoji="1" lang="en-US" altLang="zh-CN" sz="2000" b="1" i="0" smtClean="0">
                          <a:latin typeface="Cambria Math" panose="02040503050406030204" pitchFamily="18" charset="0"/>
                          <a:ea typeface="Cambria Math" panose="02040503050406030204" pitchFamily="18" charset="0"/>
                        </a:rPr>
                        <m:t>𝟑𝟎𝟖𝟎</m:t>
                      </m:r>
                      <m:r>
                        <a:rPr kumimoji="1" lang="en-US" altLang="zh-CN" sz="2000" b="1" i="0" smtClean="0">
                          <a:latin typeface="Cambria Math" panose="02040503050406030204" pitchFamily="18" charset="0"/>
                          <a:ea typeface="Cambria Math" panose="02040503050406030204" pitchFamily="18" charset="0"/>
                        </a:rPr>
                        <m:t>+</m:t>
                      </m:r>
                      <m:f>
                        <m:fPr>
                          <m:ctrlPr>
                            <a:rPr kumimoji="1" lang="en-US" altLang="zh-CN" sz="2000" b="1" i="1" smtClean="0">
                              <a:latin typeface="Cambria Math" panose="02040503050406030204" pitchFamily="18" charset="0"/>
                              <a:ea typeface="Cambria Math" panose="02040503050406030204" pitchFamily="18" charset="0"/>
                            </a:rPr>
                          </m:ctrlPr>
                        </m:fPr>
                        <m:num>
                          <m:r>
                            <a:rPr kumimoji="1" lang="en-US" altLang="zh-CN" sz="2000" b="1" i="1" smtClean="0">
                              <a:latin typeface="Cambria Math" panose="02040503050406030204" pitchFamily="18" charset="0"/>
                              <a:ea typeface="Cambria Math" panose="02040503050406030204" pitchFamily="18" charset="0"/>
                            </a:rPr>
                            <m:t>𝟏</m:t>
                          </m:r>
                          <m:r>
                            <a:rPr kumimoji="1" lang="en-US" altLang="zh-CN" sz="2000" b="1" i="1" smtClean="0">
                              <a:latin typeface="Cambria Math" panose="02040503050406030204" pitchFamily="18" charset="0"/>
                              <a:ea typeface="Cambria Math" panose="02040503050406030204" pitchFamily="18" charset="0"/>
                            </a:rPr>
                            <m:t>.</m:t>
                          </m:r>
                          <m:r>
                            <a:rPr kumimoji="1" lang="en-US" altLang="zh-CN" sz="2000" b="1" i="1" smtClean="0">
                              <a:latin typeface="Cambria Math" panose="02040503050406030204" pitchFamily="18" charset="0"/>
                              <a:ea typeface="Cambria Math" panose="02040503050406030204" pitchFamily="18" charset="0"/>
                            </a:rPr>
                            <m:t>𝟓</m:t>
                          </m:r>
                          <m:r>
                            <a:rPr kumimoji="1" lang="en-US" altLang="zh-CN" sz="2000" b="1" i="1" smtClean="0">
                              <a:latin typeface="Cambria Math" panose="02040503050406030204" pitchFamily="18" charset="0"/>
                              <a:ea typeface="Cambria Math" panose="02040503050406030204" pitchFamily="18" charset="0"/>
                            </a:rPr>
                            <m:t>+</m:t>
                          </m:r>
                          <m:r>
                            <a:rPr kumimoji="1" lang="en-US" altLang="zh-CN" sz="2000" b="1" i="1" smtClean="0">
                              <a:latin typeface="Cambria Math" panose="02040503050406030204" pitchFamily="18" charset="0"/>
                              <a:ea typeface="Cambria Math" panose="02040503050406030204" pitchFamily="18" charset="0"/>
                            </a:rPr>
                            <m:t>𝟓</m:t>
                          </m:r>
                          <m:d>
                            <m:dPr>
                              <m:ctrlPr>
                                <a:rPr kumimoji="1" lang="en-US" altLang="zh-CN" sz="2000" b="1" i="1" smtClean="0">
                                  <a:latin typeface="Cambria Math" panose="02040503050406030204" pitchFamily="18" charset="0"/>
                                  <a:ea typeface="Cambria Math" panose="02040503050406030204" pitchFamily="18" charset="0"/>
                                </a:rPr>
                              </m:ctrlPr>
                            </m:dPr>
                            <m:e>
                              <m:f>
                                <m:fPr>
                                  <m:type m:val="lin"/>
                                  <m:ctrlPr>
                                    <a:rPr kumimoji="1" lang="en-US" altLang="zh-CN" sz="2000" b="1" i="1" smtClean="0">
                                      <a:latin typeface="Cambria Math" panose="02040503050406030204" pitchFamily="18" charset="0"/>
                                      <a:ea typeface="Cambria Math" panose="02040503050406030204" pitchFamily="18" charset="0"/>
                                    </a:rPr>
                                  </m:ctrlPr>
                                </m:fPr>
                                <m:num>
                                  <m:r>
                                    <a:rPr kumimoji="1" lang="en-US" altLang="zh-CN" sz="2000" b="1" i="1" smtClean="0">
                                      <a:latin typeface="Cambria Math" panose="02040503050406030204" pitchFamily="18" charset="0"/>
                                      <a:ea typeface="Cambria Math" panose="02040503050406030204" pitchFamily="18" charset="0"/>
                                    </a:rPr>
                                    <m:t>𝑨</m:t>
                                  </m:r>
                                </m:num>
                                <m:den>
                                  <m:r>
                                    <a:rPr kumimoji="1" lang="en-US" altLang="zh-CN" sz="2000" b="1" i="1" smtClean="0">
                                      <a:latin typeface="Cambria Math" panose="02040503050406030204" pitchFamily="18" charset="0"/>
                                      <a:ea typeface="Cambria Math" panose="02040503050406030204" pitchFamily="18" charset="0"/>
                                    </a:rPr>
                                    <m:t>𝑭</m:t>
                                  </m:r>
                                  <m:r>
                                    <a:rPr kumimoji="1" lang="en-US" altLang="zh-CN" sz="2000" b="1" i="1" smtClean="0">
                                      <a:latin typeface="Cambria Math" panose="02040503050406030204" pitchFamily="18" charset="0"/>
                                      <a:ea typeface="Cambria Math" panose="02040503050406030204" pitchFamily="18" charset="0"/>
                                    </a:rPr>
                                    <m:t>, </m:t>
                                  </m:r>
                                  <m:r>
                                    <a:rPr kumimoji="1" lang="en-US" altLang="zh-CN" sz="2000" b="1" i="1" smtClean="0">
                                      <a:latin typeface="Cambria Math" panose="02040503050406030204" pitchFamily="18" charset="0"/>
                                      <a:ea typeface="Cambria Math" panose="02040503050406030204" pitchFamily="18" charset="0"/>
                                    </a:rPr>
                                    <m:t>𝟖</m:t>
                                  </m:r>
                                  <m:r>
                                    <a:rPr kumimoji="1" lang="en-US" altLang="zh-CN" sz="2000" b="1" i="1" smtClean="0">
                                      <a:latin typeface="Cambria Math" panose="02040503050406030204" pitchFamily="18" charset="0"/>
                                      <a:ea typeface="Cambria Math" panose="02040503050406030204" pitchFamily="18" charset="0"/>
                                    </a:rPr>
                                    <m:t>%,</m:t>
                                  </m:r>
                                  <m:r>
                                    <a:rPr kumimoji="1" lang="en-US" altLang="zh-CN" sz="2000" b="1" i="1" smtClean="0">
                                      <a:latin typeface="Cambria Math" panose="02040503050406030204" pitchFamily="18" charset="0"/>
                                      <a:ea typeface="Cambria Math" panose="02040503050406030204" pitchFamily="18" charset="0"/>
                                    </a:rPr>
                                    <m:t>𝟏𝟎</m:t>
                                  </m:r>
                                </m:den>
                              </m:f>
                            </m:e>
                          </m:d>
                        </m:num>
                        <m:den>
                          <m:r>
                            <a:rPr kumimoji="1" lang="en-US" altLang="zh-CN" sz="2000" b="1" i="1" smtClean="0">
                              <a:latin typeface="Cambria Math" panose="02040503050406030204" pitchFamily="18" charset="0"/>
                              <a:ea typeface="Cambria Math" panose="02040503050406030204" pitchFamily="18" charset="0"/>
                            </a:rPr>
                            <m:t>𝟖</m:t>
                          </m:r>
                          <m:r>
                            <a:rPr kumimoji="1" lang="en-US" altLang="zh-CN" sz="2000" b="1" i="1" smtClean="0">
                              <a:latin typeface="Cambria Math" panose="02040503050406030204" pitchFamily="18" charset="0"/>
                              <a:ea typeface="Cambria Math" panose="02040503050406030204" pitchFamily="18" charset="0"/>
                            </a:rPr>
                            <m:t>%</m:t>
                          </m:r>
                        </m:den>
                      </m:f>
                      <m:r>
                        <a:rPr kumimoji="1" lang="en-US" altLang="zh-CN" sz="2000" b="1" i="1" smtClean="0">
                          <a:latin typeface="Cambria Math" panose="02040503050406030204" pitchFamily="18" charset="0"/>
                          <a:ea typeface="Cambria Math" panose="02040503050406030204" pitchFamily="18" charset="0"/>
                        </a:rPr>
                        <m:t>=</m:t>
                      </m:r>
                      <m:r>
                        <a:rPr kumimoji="1" lang="en-US" altLang="zh-CN" sz="2000" b="1" i="1" smtClean="0">
                          <a:latin typeface="Cambria Math" panose="02040503050406030204" pitchFamily="18" charset="0"/>
                          <a:ea typeface="Cambria Math" panose="02040503050406030204" pitchFamily="18" charset="0"/>
                        </a:rPr>
                        <m:t>𝟑𝟏𝟎𝟑</m:t>
                      </m:r>
                      <m:r>
                        <a:rPr kumimoji="1" lang="en-US" altLang="zh-CN" sz="2000" b="1" i="1" smtClean="0">
                          <a:latin typeface="Cambria Math" panose="02040503050406030204" pitchFamily="18" charset="0"/>
                          <a:ea typeface="Cambria Math" panose="02040503050406030204" pitchFamily="18" charset="0"/>
                        </a:rPr>
                        <m:t>.</m:t>
                      </m:r>
                      <m:r>
                        <a:rPr kumimoji="1" lang="en-US" altLang="zh-CN" sz="2000" b="1" i="1" smtClean="0">
                          <a:latin typeface="Cambria Math" panose="02040503050406030204" pitchFamily="18" charset="0"/>
                          <a:ea typeface="Cambria Math" panose="02040503050406030204" pitchFamily="18" charset="0"/>
                        </a:rPr>
                        <m:t>𝟎𝟔</m:t>
                      </m:r>
                      <m:r>
                        <a:rPr kumimoji="1" lang="en-US" altLang="zh-CN" sz="2000" b="1" i="1" smtClean="0">
                          <a:latin typeface="Cambria Math" panose="02040503050406030204" pitchFamily="18" charset="0"/>
                          <a:ea typeface="Cambria Math" panose="02040503050406030204" pitchFamily="18" charset="0"/>
                        </a:rPr>
                        <m:t>(</m:t>
                      </m:r>
                      <m:r>
                        <a:rPr kumimoji="1" lang="zh-CN" altLang="en-US" sz="2000" b="1" i="1">
                          <a:latin typeface="Cambria Math" panose="02040503050406030204" pitchFamily="18" charset="0"/>
                          <a:ea typeface="Cambria Math" panose="02040503050406030204" pitchFamily="18" charset="0"/>
                        </a:rPr>
                        <m:t>万元</m:t>
                      </m:r>
                      <m:r>
                        <a:rPr kumimoji="1" lang="zh-CN" altLang="en-US" sz="2000" b="1" i="1" smtClean="0">
                          <a:latin typeface="Cambria Math" panose="02040503050406030204" pitchFamily="18" charset="0"/>
                          <a:ea typeface="Cambria Math" panose="02040503050406030204" pitchFamily="18" charset="0"/>
                        </a:rPr>
                        <m:t>）</m:t>
                      </m:r>
                    </m:oMath>
                  </m:oMathPara>
                </a14:m>
                <a:endParaRPr kumimoji="1" lang="zh-CN" altLang="en-US" sz="2000" b="1" dirty="0"/>
              </a:p>
            </p:txBody>
          </p:sp>
        </mc:Choice>
        <mc:Fallback>
          <p:sp>
            <p:nvSpPr>
              <p:cNvPr id="2" name="文本框 1"/>
              <p:cNvSpPr txBox="1">
                <a:spLocks noRot="1" noChangeAspect="1" noMove="1" noResize="1" noEditPoints="1" noAdjustHandles="1" noChangeArrowheads="1" noChangeShapeType="1" noTextEdit="1"/>
              </p:cNvSpPr>
              <p:nvPr/>
            </p:nvSpPr>
            <p:spPr>
              <a:xfrm>
                <a:off x="1127391" y="2541855"/>
                <a:ext cx="6711418" cy="609334"/>
              </a:xfrm>
              <a:prstGeom prst="rect">
                <a:avLst/>
              </a:prstGeom>
              <a:blipFill rotWithShape="1">
                <a:blip r:embed="rId1"/>
                <a:stretch>
                  <a:fillRect l="-4" t="-96" r="5" b="52"/>
                </a:stretch>
              </a:blipFill>
            </p:spPr>
            <p:txBody>
              <a:bodyPr/>
              <a:lstStyle/>
              <a:p>
                <a:r>
                  <a:rPr lang="zh-CN" altLang="en-US">
                    <a:noFill/>
                  </a:rPr>
                  <a:t> </a:t>
                </a:r>
              </a:p>
            </p:txBody>
          </p:sp>
        </mc:Fallback>
      </mc:AlternateContent>
      <p:sp>
        <p:nvSpPr>
          <p:cNvPr id="3" name="椭圆形标注 2"/>
          <p:cNvSpPr/>
          <p:nvPr/>
        </p:nvSpPr>
        <p:spPr>
          <a:xfrm>
            <a:off x="4672012" y="1952352"/>
            <a:ext cx="2005013" cy="630658"/>
          </a:xfrm>
          <a:prstGeom prst="wedgeEllipseCallout">
            <a:avLst>
              <a:gd name="adj1" fmla="val -80973"/>
              <a:gd name="adj2" fmla="val 4645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4896117" y="1989130"/>
            <a:ext cx="1780908" cy="584775"/>
          </a:xfrm>
          <a:prstGeom prst="rect">
            <a:avLst/>
          </a:prstGeom>
          <a:noFill/>
        </p:spPr>
        <p:txBody>
          <a:bodyPr wrap="square" rtlCol="0">
            <a:spAutoFit/>
          </a:bodyPr>
          <a:lstStyle/>
          <a:p>
            <a:r>
              <a:rPr kumimoji="1" lang="zh-CN" altLang="en-US" sz="1600" dirty="0"/>
              <a:t>折成每年金额相等的现金流量</a:t>
            </a:r>
            <a:endParaRPr kumimoji="1" lang="zh-CN" altLang="en-US" sz="1600" dirty="0"/>
          </a:p>
        </p:txBody>
      </p:sp>
      <mc:AlternateContent xmlns:mc="http://schemas.openxmlformats.org/markup-compatibility/2006">
        <mc:Choice xmlns:a14="http://schemas.microsoft.com/office/drawing/2010/main" Requires="a14">
          <p:sp>
            <p:nvSpPr>
              <p:cNvPr id="6" name="文本框 5"/>
              <p:cNvSpPr txBox="1"/>
              <p:nvPr/>
            </p:nvSpPr>
            <p:spPr>
              <a:xfrm>
                <a:off x="863653" y="4875972"/>
                <a:ext cx="6813687" cy="64062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kumimoji="1" lang="en-US" altLang="zh-CN" sz="1800" b="1" i="1" smtClean="0">
                              <a:latin typeface="Cambria Math" panose="02040503050406030204" pitchFamily="18" charset="0"/>
                            </a:rPr>
                          </m:ctrlPr>
                        </m:sSubPr>
                        <m:e>
                          <m:r>
                            <a:rPr kumimoji="1" lang="en-US" altLang="zh-CN" sz="1800" b="1" i="1" smtClean="0">
                              <a:latin typeface="Cambria Math" panose="02040503050406030204" pitchFamily="18" charset="0"/>
                            </a:rPr>
                            <m:t>𝑷𝑪</m:t>
                          </m:r>
                        </m:e>
                        <m:sub>
                          <m:r>
                            <a:rPr kumimoji="1" lang="en-US" altLang="zh-CN" sz="1800" b="1" i="1" smtClean="0">
                              <a:latin typeface="Cambria Math" panose="02040503050406030204" pitchFamily="18" charset="0"/>
                            </a:rPr>
                            <m:t>𝑩</m:t>
                          </m:r>
                        </m:sub>
                      </m:sSub>
                      <m:r>
                        <a:rPr kumimoji="1" lang="en-US" altLang="zh-CN" sz="1800" b="1">
                          <a:latin typeface="Cambria Math" panose="02040503050406030204" pitchFamily="18" charset="0"/>
                          <a:ea typeface="Cambria Math" panose="02040503050406030204" pitchFamily="18" charset="0"/>
                        </a:rPr>
                        <m:t>=</m:t>
                      </m:r>
                      <m:r>
                        <a:rPr kumimoji="1" lang="en-US" altLang="zh-CN" sz="1800" b="1" i="0" smtClean="0">
                          <a:latin typeface="Cambria Math" panose="02040503050406030204" pitchFamily="18" charset="0"/>
                          <a:ea typeface="Cambria Math" panose="02040503050406030204" pitchFamily="18" charset="0"/>
                        </a:rPr>
                        <m:t>𝟐𝟐𝟑𝟎</m:t>
                      </m:r>
                      <m:r>
                        <a:rPr kumimoji="1" lang="en-US" altLang="zh-CN" sz="1800" b="1" i="0" smtClean="0">
                          <a:latin typeface="Cambria Math" panose="02040503050406030204" pitchFamily="18" charset="0"/>
                          <a:ea typeface="Cambria Math" panose="02040503050406030204" pitchFamily="18" charset="0"/>
                        </a:rPr>
                        <m:t>+</m:t>
                      </m:r>
                      <m:f>
                        <m:fPr>
                          <m:ctrlPr>
                            <a:rPr kumimoji="1" lang="en-US" altLang="zh-CN" sz="1800" b="1" i="1" smtClean="0">
                              <a:latin typeface="Cambria Math" panose="02040503050406030204" pitchFamily="18" charset="0"/>
                              <a:ea typeface="Cambria Math" panose="02040503050406030204" pitchFamily="18" charset="0"/>
                            </a:rPr>
                          </m:ctrlPr>
                        </m:fPr>
                        <m:num>
                          <m:r>
                            <a:rPr kumimoji="1" lang="en-US" altLang="zh-CN" sz="1800" b="1" i="1" smtClean="0">
                              <a:latin typeface="Cambria Math" panose="02040503050406030204" pitchFamily="18" charset="0"/>
                              <a:ea typeface="Cambria Math" panose="02040503050406030204" pitchFamily="18" charset="0"/>
                            </a:rPr>
                            <m:t>𝟎</m:t>
                          </m:r>
                          <m:r>
                            <a:rPr kumimoji="1" lang="en-US" altLang="zh-CN" sz="1800" b="1" i="1" smtClean="0">
                              <a:latin typeface="Cambria Math" panose="02040503050406030204" pitchFamily="18" charset="0"/>
                              <a:ea typeface="Cambria Math" panose="02040503050406030204" pitchFamily="18" charset="0"/>
                            </a:rPr>
                            <m:t>.</m:t>
                          </m:r>
                          <m:r>
                            <a:rPr kumimoji="1" lang="en-US" altLang="zh-CN" sz="1800" b="1" i="1" smtClean="0">
                              <a:latin typeface="Cambria Math" panose="02040503050406030204" pitchFamily="18" charset="0"/>
                              <a:ea typeface="Cambria Math" panose="02040503050406030204" pitchFamily="18" charset="0"/>
                            </a:rPr>
                            <m:t>𝟖</m:t>
                          </m:r>
                          <m:r>
                            <a:rPr kumimoji="1" lang="en-US" altLang="zh-CN" sz="1800" b="1" i="1" smtClean="0">
                              <a:latin typeface="Cambria Math" panose="02040503050406030204" pitchFamily="18" charset="0"/>
                              <a:ea typeface="Cambria Math" panose="02040503050406030204" pitchFamily="18" charset="0"/>
                            </a:rPr>
                            <m:t>+</m:t>
                          </m:r>
                          <m:r>
                            <a:rPr kumimoji="1" lang="en-US" altLang="zh-CN" sz="1800" b="1" i="1" smtClean="0">
                              <a:latin typeface="Cambria Math" panose="02040503050406030204" pitchFamily="18" charset="0"/>
                              <a:ea typeface="Cambria Math" panose="02040503050406030204" pitchFamily="18" charset="0"/>
                            </a:rPr>
                            <m:t>𝟒</m:t>
                          </m:r>
                          <m:r>
                            <a:rPr kumimoji="1" lang="en-US" altLang="zh-CN" sz="1800" b="1" i="1" smtClean="0">
                              <a:latin typeface="Cambria Math" panose="02040503050406030204" pitchFamily="18" charset="0"/>
                              <a:ea typeface="Cambria Math" panose="02040503050406030204" pitchFamily="18" charset="0"/>
                            </a:rPr>
                            <m:t>.</m:t>
                          </m:r>
                          <m:r>
                            <a:rPr kumimoji="1" lang="en-US" altLang="zh-CN" sz="1800" b="1" i="1" smtClean="0">
                              <a:latin typeface="Cambria Math" panose="02040503050406030204" pitchFamily="18" charset="0"/>
                              <a:ea typeface="Cambria Math" panose="02040503050406030204" pitchFamily="18" charset="0"/>
                            </a:rPr>
                            <m:t>𝟓</m:t>
                          </m:r>
                          <m:d>
                            <m:dPr>
                              <m:ctrlPr>
                                <a:rPr kumimoji="1" lang="en-US" altLang="zh-CN" sz="1800" b="1" i="1" smtClean="0">
                                  <a:latin typeface="Cambria Math" panose="02040503050406030204" pitchFamily="18" charset="0"/>
                                  <a:ea typeface="Cambria Math" panose="02040503050406030204" pitchFamily="18" charset="0"/>
                                </a:rPr>
                              </m:ctrlPr>
                            </m:dPr>
                            <m:e>
                              <m:f>
                                <m:fPr>
                                  <m:type m:val="lin"/>
                                  <m:ctrlPr>
                                    <a:rPr kumimoji="1" lang="en-US" altLang="zh-CN" sz="1800" b="1" i="1" smtClean="0">
                                      <a:latin typeface="Cambria Math" panose="02040503050406030204" pitchFamily="18" charset="0"/>
                                      <a:ea typeface="Cambria Math" panose="02040503050406030204" pitchFamily="18" charset="0"/>
                                    </a:rPr>
                                  </m:ctrlPr>
                                </m:fPr>
                                <m:num>
                                  <m:r>
                                    <a:rPr kumimoji="1" lang="en-US" altLang="zh-CN" sz="1800" b="1" i="1" smtClean="0">
                                      <a:latin typeface="Cambria Math" panose="02040503050406030204" pitchFamily="18" charset="0"/>
                                      <a:ea typeface="Cambria Math" panose="02040503050406030204" pitchFamily="18" charset="0"/>
                                    </a:rPr>
                                    <m:t>𝑨</m:t>
                                  </m:r>
                                </m:num>
                                <m:den>
                                  <m:r>
                                    <a:rPr kumimoji="1" lang="en-US" altLang="zh-CN" sz="1800" b="1" i="1" smtClean="0">
                                      <a:latin typeface="Cambria Math" panose="02040503050406030204" pitchFamily="18" charset="0"/>
                                      <a:ea typeface="Cambria Math" panose="02040503050406030204" pitchFamily="18" charset="0"/>
                                    </a:rPr>
                                    <m:t>𝑭</m:t>
                                  </m:r>
                                  <m:r>
                                    <a:rPr kumimoji="1" lang="en-US" altLang="zh-CN" sz="1800" b="1" i="1" smtClean="0">
                                      <a:latin typeface="Cambria Math" panose="02040503050406030204" pitchFamily="18" charset="0"/>
                                      <a:ea typeface="Cambria Math" panose="02040503050406030204" pitchFamily="18" charset="0"/>
                                    </a:rPr>
                                    <m:t>, </m:t>
                                  </m:r>
                                  <m:r>
                                    <a:rPr kumimoji="1" lang="en-US" altLang="zh-CN" sz="1800" b="1" i="1" smtClean="0">
                                      <a:latin typeface="Cambria Math" panose="02040503050406030204" pitchFamily="18" charset="0"/>
                                      <a:ea typeface="Cambria Math" panose="02040503050406030204" pitchFamily="18" charset="0"/>
                                    </a:rPr>
                                    <m:t>𝟖</m:t>
                                  </m:r>
                                  <m:r>
                                    <a:rPr kumimoji="1" lang="en-US" altLang="zh-CN" sz="1800" b="1" i="1" smtClean="0">
                                      <a:latin typeface="Cambria Math" panose="02040503050406030204" pitchFamily="18" charset="0"/>
                                      <a:ea typeface="Cambria Math" panose="02040503050406030204" pitchFamily="18" charset="0"/>
                                    </a:rPr>
                                    <m:t>%,</m:t>
                                  </m:r>
                                  <m:r>
                                    <a:rPr kumimoji="1" lang="en-US" altLang="zh-CN" sz="1800" b="1" i="1" smtClean="0">
                                      <a:latin typeface="Cambria Math" panose="02040503050406030204" pitchFamily="18" charset="0"/>
                                      <a:ea typeface="Cambria Math" panose="02040503050406030204" pitchFamily="18" charset="0"/>
                                    </a:rPr>
                                    <m:t>𝟓</m:t>
                                  </m:r>
                                </m:den>
                              </m:f>
                            </m:e>
                          </m:d>
                        </m:num>
                        <m:den>
                          <m:r>
                            <a:rPr kumimoji="1" lang="en-US" altLang="zh-CN" sz="1800" b="1" i="1" smtClean="0">
                              <a:latin typeface="Cambria Math" panose="02040503050406030204" pitchFamily="18" charset="0"/>
                              <a:ea typeface="Cambria Math" panose="02040503050406030204" pitchFamily="18" charset="0"/>
                            </a:rPr>
                            <m:t>𝟖</m:t>
                          </m:r>
                          <m:r>
                            <a:rPr kumimoji="1" lang="en-US" altLang="zh-CN" sz="1800" b="1" i="1" smtClean="0">
                              <a:latin typeface="Cambria Math" panose="02040503050406030204" pitchFamily="18" charset="0"/>
                              <a:ea typeface="Cambria Math" panose="02040503050406030204" pitchFamily="18" charset="0"/>
                            </a:rPr>
                            <m:t>%</m:t>
                          </m:r>
                        </m:den>
                      </m:f>
                      <m:r>
                        <a:rPr kumimoji="1" lang="en-US" altLang="zh-CN" sz="1800" b="1" i="1" smtClean="0">
                          <a:latin typeface="Cambria Math" panose="02040503050406030204" pitchFamily="18" charset="0"/>
                          <a:ea typeface="Cambria Math" panose="02040503050406030204" pitchFamily="18" charset="0"/>
                        </a:rPr>
                        <m:t>=</m:t>
                      </m:r>
                      <m:r>
                        <a:rPr kumimoji="1" lang="en-US" altLang="zh-CN" sz="1800" b="1" i="1" smtClean="0">
                          <a:latin typeface="Cambria Math" panose="02040503050406030204" pitchFamily="18" charset="0"/>
                          <a:ea typeface="Cambria Math" panose="02040503050406030204" pitchFamily="18" charset="0"/>
                        </a:rPr>
                        <m:t>𝟐𝟐𝟒𝟗</m:t>
                      </m:r>
                      <m:r>
                        <a:rPr kumimoji="1" lang="en-US" altLang="zh-CN" sz="1800" b="1" i="1" smtClean="0">
                          <a:latin typeface="Cambria Math" panose="02040503050406030204" pitchFamily="18" charset="0"/>
                          <a:ea typeface="Cambria Math" panose="02040503050406030204" pitchFamily="18" charset="0"/>
                        </a:rPr>
                        <m:t>.</m:t>
                      </m:r>
                      <m:r>
                        <a:rPr kumimoji="1" lang="en-US" altLang="zh-CN" sz="1800" b="1" i="1" smtClean="0">
                          <a:latin typeface="Cambria Math" panose="02040503050406030204" pitchFamily="18" charset="0"/>
                          <a:ea typeface="Cambria Math" panose="02040503050406030204" pitchFamily="18" charset="0"/>
                        </a:rPr>
                        <m:t>𝟓𝟗</m:t>
                      </m:r>
                      <m:r>
                        <a:rPr kumimoji="1" lang="en-US" altLang="zh-CN" sz="1800" b="1" i="1" smtClean="0">
                          <a:latin typeface="Cambria Math" panose="02040503050406030204" pitchFamily="18" charset="0"/>
                          <a:ea typeface="Cambria Math" panose="02040503050406030204" pitchFamily="18" charset="0"/>
                        </a:rPr>
                        <m:t>(</m:t>
                      </m:r>
                      <m:r>
                        <a:rPr kumimoji="1" lang="zh-CN" altLang="en-US" sz="1800" b="1" i="1">
                          <a:latin typeface="Cambria Math" panose="02040503050406030204" pitchFamily="18" charset="0"/>
                          <a:ea typeface="Cambria Math" panose="02040503050406030204" pitchFamily="18" charset="0"/>
                        </a:rPr>
                        <m:t>万元</m:t>
                      </m:r>
                      <m:r>
                        <a:rPr kumimoji="1" lang="zh-CN" altLang="en-US" sz="1800" b="1" i="1" smtClean="0">
                          <a:latin typeface="Cambria Math" panose="02040503050406030204" pitchFamily="18" charset="0"/>
                          <a:ea typeface="Cambria Math" panose="02040503050406030204" pitchFamily="18" charset="0"/>
                        </a:rPr>
                        <m:t>）</m:t>
                      </m:r>
                    </m:oMath>
                  </m:oMathPara>
                </a14:m>
                <a:endParaRPr lang="zh-CN" altLang="en-US" dirty="0"/>
              </a:p>
            </p:txBody>
          </p:sp>
        </mc:Choice>
        <mc:Fallback>
          <p:sp>
            <p:nvSpPr>
              <p:cNvPr id="6" name="文本框 5"/>
              <p:cNvSpPr txBox="1">
                <a:spLocks noRot="1" noChangeAspect="1" noMove="1" noResize="1" noEditPoints="1" noAdjustHandles="1" noChangeArrowheads="1" noChangeShapeType="1" noTextEdit="1"/>
              </p:cNvSpPr>
              <p:nvPr/>
            </p:nvSpPr>
            <p:spPr>
              <a:xfrm>
                <a:off x="863653" y="4875972"/>
                <a:ext cx="6813687" cy="640625"/>
              </a:xfrm>
              <a:prstGeom prst="rect">
                <a:avLst/>
              </a:prstGeom>
              <a:blipFill rotWithShape="1">
                <a:blip r:embed="rId2"/>
                <a:stretch>
                  <a:fillRect l="-1" t="-69" r="3" b="55"/>
                </a:stretch>
              </a:blipFill>
            </p:spPr>
            <p:txBody>
              <a:bodyPr/>
              <a:lstStyle/>
              <a:p>
                <a:r>
                  <a:rPr lang="zh-CN" altLang="en-US">
                    <a:noFill/>
                  </a:rPr>
                  <a:t> </a:t>
                </a:r>
              </a:p>
            </p:txBody>
          </p:sp>
        </mc:Fallback>
      </mc:AlternateContent>
      <p:sp>
        <p:nvSpPr>
          <p:cNvPr id="7" name="椭圆形标注 6"/>
          <p:cNvSpPr/>
          <p:nvPr/>
        </p:nvSpPr>
        <p:spPr>
          <a:xfrm>
            <a:off x="7097139" y="4355097"/>
            <a:ext cx="1974850" cy="630658"/>
          </a:xfrm>
          <a:prstGeom prst="wedgeEllipseCallout">
            <a:avLst>
              <a:gd name="adj1" fmla="val -200720"/>
              <a:gd name="adj2" fmla="val 4145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7345773" y="4374105"/>
            <a:ext cx="1706296" cy="584775"/>
          </a:xfrm>
          <a:prstGeom prst="rect">
            <a:avLst/>
          </a:prstGeom>
          <a:noFill/>
        </p:spPr>
        <p:txBody>
          <a:bodyPr wrap="square" rtlCol="0">
            <a:spAutoFit/>
          </a:bodyPr>
          <a:lstStyle/>
          <a:p>
            <a:r>
              <a:rPr kumimoji="1" lang="zh-CN" altLang="en-US" sz="1600" dirty="0"/>
              <a:t>折成每年金额相等的现金流量</a:t>
            </a:r>
            <a:endParaRPr kumimoji="1" lang="zh-CN" altLang="en-US" sz="1600" dirty="0"/>
          </a:p>
        </p:txBody>
      </p:sp>
      <p:sp>
        <p:nvSpPr>
          <p:cNvPr id="9" name="爆炸形 1 8"/>
          <p:cNvSpPr/>
          <p:nvPr/>
        </p:nvSpPr>
        <p:spPr>
          <a:xfrm>
            <a:off x="7515226" y="1673805"/>
            <a:ext cx="1536843" cy="1755195"/>
          </a:xfrm>
          <a:prstGeom prst="irregularSeal1">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zh-CN" altLang="en-US"/>
          </a:p>
        </p:txBody>
      </p:sp>
      <mc:AlternateContent xmlns:mc="http://schemas.openxmlformats.org/markup-compatibility/2006">
        <mc:Choice xmlns:a14="http://schemas.microsoft.com/office/drawing/2010/main" Requires="a14">
          <p:sp>
            <p:nvSpPr>
              <p:cNvPr id="10" name="文本框 9"/>
              <p:cNvSpPr txBox="1"/>
              <p:nvPr/>
            </p:nvSpPr>
            <p:spPr>
              <a:xfrm>
                <a:off x="4114800" y="2995448"/>
                <a:ext cx="191879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a:fld id="{825F15A7-03F4-43D7-82C5-3E23DA2F108C}" type="mathplaceholder">
                        <a:rPr kumimoji="1" lang="zh-CN" altLang="en-US" i="1" smtClean="0">
                          <a:latin typeface="Cambria Math" panose="02040503050406030204" pitchFamily="18" charset="0"/>
                        </a:rPr>
                        <a:t>在此处键入公式。</a:t>
                      </a:fld>
                    </m:oMath>
                  </m:oMathPara>
                </a14:m>
                <a:endParaRPr kumimoji="1" lang="zh-CN" altLang="en-US" dirty="0"/>
              </a:p>
            </p:txBody>
          </p:sp>
        </mc:Choice>
        <mc:Fallback>
          <p:sp>
            <p:nvSpPr>
              <p:cNvPr id="10" name="文本框 9"/>
              <p:cNvSpPr txBox="1">
                <a:spLocks noRot="1" noChangeAspect="1" noMove="1" noResize="1" noEditPoints="1" noAdjustHandles="1" noChangeArrowheads="1" noChangeShapeType="1" noTextEdit="1"/>
              </p:cNvSpPr>
              <p:nvPr/>
            </p:nvSpPr>
            <p:spPr>
              <a:xfrm>
                <a:off x="4114800" y="2995448"/>
                <a:ext cx="1918794" cy="276999"/>
              </a:xfrm>
              <a:prstGeom prst="rect">
                <a:avLst/>
              </a:prstGeom>
              <a:blipFill rotWithShape="1">
                <a:blip r:embed="rId3"/>
                <a:stretch>
                  <a:fillRect t="-55" r="-340" b="-2416"/>
                </a:stretch>
              </a:blipFill>
            </p:spPr>
            <p:txBody>
              <a:bodyPr/>
              <a:lstStyle/>
              <a:p>
                <a:r>
                  <a:rPr lang="zh-CN" altLang="en-US">
                    <a:noFill/>
                  </a:rPr>
                  <a:t> </a:t>
                </a:r>
              </a:p>
            </p:txBody>
          </p:sp>
        </mc:Fallback>
      </mc:AlternateContent>
      <p:sp>
        <p:nvSpPr>
          <p:cNvPr id="11" name="文本框 10"/>
          <p:cNvSpPr txBox="1"/>
          <p:nvPr/>
        </p:nvSpPr>
        <p:spPr>
          <a:xfrm>
            <a:off x="7847673" y="2517473"/>
            <a:ext cx="811478" cy="369332"/>
          </a:xfrm>
          <a:prstGeom prst="rect">
            <a:avLst/>
          </a:prstGeom>
          <a:noFill/>
        </p:spPr>
        <p:txBody>
          <a:bodyPr wrap="square" rtlCol="0">
            <a:spAutoFit/>
          </a:bodyPr>
          <a:lstStyle/>
          <a:p>
            <a:r>
              <a:rPr kumimoji="1" lang="en-US" altLang="zh-CN" dirty="0">
                <a:solidFill>
                  <a:srgbClr val="FF0000"/>
                </a:solidFill>
              </a:rPr>
              <a:t>P=A/</a:t>
            </a:r>
            <a:r>
              <a:rPr kumimoji="1" lang="en-US" altLang="zh-CN" dirty="0" err="1">
                <a:solidFill>
                  <a:srgbClr val="FF0000"/>
                </a:solidFill>
              </a:rPr>
              <a:t>i</a:t>
            </a:r>
            <a:endParaRPr kumimoji="1" lang="zh-CN" altLang="en-US" dirty="0">
              <a:solidFill>
                <a:srgbClr val="FF0000"/>
              </a:solidFill>
            </a:endParaRPr>
          </a:p>
        </p:txBody>
      </p:sp>
      <p:sp>
        <p:nvSpPr>
          <p:cNvPr id="12" name="文本框 11"/>
          <p:cNvSpPr txBox="1"/>
          <p:nvPr/>
        </p:nvSpPr>
        <p:spPr>
          <a:xfrm>
            <a:off x="7736898" y="2194952"/>
            <a:ext cx="1472768" cy="338554"/>
          </a:xfrm>
          <a:prstGeom prst="rect">
            <a:avLst/>
          </a:prstGeom>
          <a:noFill/>
        </p:spPr>
        <p:txBody>
          <a:bodyPr wrap="square" rtlCol="0">
            <a:spAutoFit/>
          </a:bodyPr>
          <a:lstStyle/>
          <a:p>
            <a:r>
              <a:rPr kumimoji="1" lang="zh-CN" altLang="en-US" sz="1600" b="1" dirty="0">
                <a:solidFill>
                  <a:srgbClr val="FF0000"/>
                </a:solidFill>
              </a:rPr>
              <a:t>无限计算期</a:t>
            </a:r>
            <a:endParaRPr kumimoji="1" lang="zh-CN" altLang="en-US" sz="1600" b="1" dirty="0">
              <a:solidFill>
                <a:srgbClr val="FF0000"/>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5766"/>
                                        </p:tgtEl>
                                        <p:attrNameLst>
                                          <p:attrName>style.visibility</p:attrName>
                                        </p:attrNameLst>
                                      </p:cBhvr>
                                      <p:to>
                                        <p:strVal val="visible"/>
                                      </p:to>
                                    </p:set>
                                    <p:animEffect transition="in" filter="wipe(up)">
                                      <p:cBhvr>
                                        <p:cTn id="7" dur="1000"/>
                                        <p:tgtEl>
                                          <p:spTgt spid="2457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45796"/>
                                        </p:tgtEl>
                                        <p:attrNameLst>
                                          <p:attrName>style.visibility</p:attrName>
                                        </p:attrNameLst>
                                      </p:cBhvr>
                                      <p:to>
                                        <p:strVal val="visible"/>
                                      </p:to>
                                    </p:set>
                                    <p:animEffect transition="in" filter="wipe(up)">
                                      <p:cBhvr>
                                        <p:cTn id="12" dur="1000"/>
                                        <p:tgtEl>
                                          <p:spTgt spid="24579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45824"/>
                                        </p:tgtEl>
                                        <p:attrNameLst>
                                          <p:attrName>style.visibility</p:attrName>
                                        </p:attrNameLst>
                                      </p:cBhvr>
                                      <p:to>
                                        <p:strVal val="visible"/>
                                      </p:to>
                                    </p:set>
                                    <p:animEffect transition="in" filter="blinds(horizontal)">
                                      <p:cBhvr>
                                        <p:cTn id="17" dur="500"/>
                                        <p:tgtEl>
                                          <p:spTgt spid="245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FD142F8-2CD0-CB4E-841B-4BD788C485A0}"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58371" name="Rectangle 2"/>
          <p:cNvSpPr>
            <a:spLocks noGrp="1" noChangeArrowheads="1"/>
          </p:cNvSpPr>
          <p:nvPr>
            <p:ph type="title"/>
          </p:nvPr>
        </p:nvSpPr>
        <p:spPr/>
        <p:txBody>
          <a:bodyPr/>
          <a:lstStyle/>
          <a:p>
            <a:pPr eaLnBrk="1" hangingPunct="1"/>
            <a:r>
              <a:rPr kumimoji="0" lang="zh-CN" altLang="en-US">
                <a:solidFill>
                  <a:srgbClr val="036D7B"/>
                </a:solidFill>
              </a:rPr>
              <a:t>互斥方案经济评价方法</a:t>
            </a:r>
            <a:endParaRPr kumimoji="0" lang="zh-CN" altLang="en-US">
              <a:solidFill>
                <a:srgbClr val="036D7B"/>
              </a:solidFill>
            </a:endParaRPr>
          </a:p>
        </p:txBody>
      </p:sp>
      <p:sp>
        <p:nvSpPr>
          <p:cNvPr id="58372" name="Rectangle 3"/>
          <p:cNvSpPr>
            <a:spLocks noChangeArrowheads="1"/>
          </p:cNvSpPr>
          <p:nvPr/>
        </p:nvSpPr>
        <p:spPr bwMode="auto">
          <a:xfrm>
            <a:off x="138113" y="1162050"/>
            <a:ext cx="9005887" cy="4895850"/>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46788" name="Text Box 4"/>
          <p:cNvSpPr txBox="1">
            <a:spLocks noChangeArrowheads="1"/>
          </p:cNvSpPr>
          <p:nvPr/>
        </p:nvSpPr>
        <p:spPr bwMode="auto">
          <a:xfrm>
            <a:off x="269875" y="1085850"/>
            <a:ext cx="8874125"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15000"/>
              </a:lnSpc>
              <a:spcBef>
                <a:spcPct val="0"/>
              </a:spcBef>
              <a:buClrTx/>
              <a:buSzTx/>
              <a:buFontTx/>
              <a:buNone/>
            </a:pPr>
            <a:r>
              <a:rPr lang="en-US" altLang="zh-CN" sz="2000">
                <a:solidFill>
                  <a:schemeClr val="tx1"/>
                </a:solidFill>
                <a:latin typeface="幼圆" panose="02010509060101010101" pitchFamily="49" charset="-122"/>
                <a:ea typeface="幼圆" panose="02010509060101010101" pitchFamily="49" charset="-122"/>
              </a:rPr>
              <a:t>【</a:t>
            </a:r>
            <a:r>
              <a:rPr lang="zh-CN" altLang="en-US" sz="2000" b="1">
                <a:solidFill>
                  <a:schemeClr val="tx1"/>
                </a:solidFill>
                <a:latin typeface="幼圆" panose="02010509060101010101" pitchFamily="49" charset="-122"/>
                <a:ea typeface="幼圆" panose="02010509060101010101" pitchFamily="49" charset="-122"/>
              </a:rPr>
              <a:t>例题</a:t>
            </a:r>
            <a:r>
              <a:rPr lang="en-US" altLang="zh-CN" sz="2000" b="1">
                <a:solidFill>
                  <a:schemeClr val="tx1"/>
                </a:solidFill>
                <a:latin typeface="幼圆" panose="02010509060101010101" pitchFamily="49" charset="-122"/>
                <a:ea typeface="幼圆" panose="02010509060101010101" pitchFamily="49" charset="-122"/>
              </a:rPr>
              <a:t>5-11</a:t>
            </a:r>
            <a:r>
              <a:rPr lang="en-US" altLang="zh-CN" sz="2000">
                <a:solidFill>
                  <a:schemeClr val="tx1"/>
                </a:solidFill>
                <a:latin typeface="幼圆" panose="02010509060101010101" pitchFamily="49" charset="-122"/>
                <a:ea typeface="幼圆" panose="02010509060101010101" pitchFamily="49" charset="-122"/>
              </a:rPr>
              <a:t>】</a:t>
            </a:r>
            <a:r>
              <a:rPr lang="zh-CN" altLang="en-US" sz="2000" b="1">
                <a:solidFill>
                  <a:schemeClr val="tx1"/>
                </a:solidFill>
                <a:latin typeface="幼圆" panose="02010509060101010101" pitchFamily="49" charset="-122"/>
                <a:ea typeface="幼圆" panose="02010509060101010101" pitchFamily="49" charset="-122"/>
              </a:rPr>
              <a:t>两种硫酸灌溉渠道的技术方案，一种是用挖泥机清除渠底淤泥，另一种在渠底捕设永久性混凝土板，数据见下表，利率为</a:t>
            </a:r>
            <a:r>
              <a:rPr lang="en-US" altLang="zh-CN" sz="2000" b="1">
                <a:solidFill>
                  <a:schemeClr val="tx1"/>
                </a:solidFill>
                <a:latin typeface="幼圆" panose="02010509060101010101" pitchFamily="49" charset="-122"/>
                <a:ea typeface="幼圆" panose="02010509060101010101" pitchFamily="49" charset="-122"/>
              </a:rPr>
              <a:t>15</a:t>
            </a:r>
            <a:r>
              <a:rPr lang="zh-CN" altLang="en-US" sz="2000" b="1">
                <a:solidFill>
                  <a:schemeClr val="tx1"/>
                </a:solidFill>
                <a:latin typeface="幼圆" panose="02010509060101010101" pitchFamily="49" charset="-122"/>
                <a:ea typeface="幼圆" panose="02010509060101010101" pitchFamily="49" charset="-122"/>
              </a:rPr>
              <a:t>％，试比较两种方案的优劣。</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246789" name="Text Box 5"/>
          <p:cNvSpPr txBox="1">
            <a:spLocks noChangeArrowheads="1"/>
          </p:cNvSpPr>
          <p:nvPr/>
        </p:nvSpPr>
        <p:spPr bwMode="auto">
          <a:xfrm>
            <a:off x="365125" y="2728913"/>
            <a:ext cx="79756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b="1">
                <a:solidFill>
                  <a:schemeClr val="tx1"/>
                </a:solidFill>
                <a:latin typeface="幼圆" panose="02010509060101010101" pitchFamily="49" charset="-122"/>
                <a:ea typeface="幼圆" panose="02010509060101010101" pitchFamily="49" charset="-122"/>
              </a:rPr>
              <a:t>解：</a:t>
            </a:r>
            <a:r>
              <a:rPr lang="en-US" altLang="zh-CN" sz="2000" b="1">
                <a:solidFill>
                  <a:schemeClr val="tx1"/>
                </a:solidFill>
                <a:latin typeface="幼圆" panose="02010509060101010101" pitchFamily="49" charset="-122"/>
                <a:ea typeface="幼圆" panose="02010509060101010101" pitchFamily="49" charset="-122"/>
              </a:rPr>
              <a:t>A</a:t>
            </a:r>
            <a:r>
              <a:rPr lang="zh-CN" altLang="en-US" sz="2000" b="1">
                <a:solidFill>
                  <a:schemeClr val="tx1"/>
                </a:solidFill>
                <a:latin typeface="幼圆" panose="02010509060101010101" pitchFamily="49" charset="-122"/>
                <a:ea typeface="幼圆" panose="02010509060101010101" pitchFamily="49" charset="-122"/>
              </a:rPr>
              <a:t>、</a:t>
            </a:r>
            <a:r>
              <a:rPr lang="en-US" altLang="zh-CN" sz="2000" b="1">
                <a:solidFill>
                  <a:schemeClr val="tx1"/>
                </a:solidFill>
                <a:latin typeface="幼圆" panose="02010509060101010101" pitchFamily="49" charset="-122"/>
                <a:ea typeface="幼圆" panose="02010509060101010101" pitchFamily="49" charset="-122"/>
              </a:rPr>
              <a:t>B</a:t>
            </a:r>
            <a:r>
              <a:rPr lang="zh-CN" altLang="en-US" sz="2000" b="1">
                <a:solidFill>
                  <a:schemeClr val="tx1"/>
                </a:solidFill>
                <a:latin typeface="幼圆" panose="02010509060101010101" pitchFamily="49" charset="-122"/>
                <a:ea typeface="幼圆" panose="02010509060101010101" pitchFamily="49" charset="-122"/>
              </a:rPr>
              <a:t>方案的现金流量图如下：</a:t>
            </a:r>
            <a:endParaRPr lang="zh-CN" altLang="en-US" sz="2000" b="1">
              <a:solidFill>
                <a:schemeClr val="tx1"/>
              </a:solidFill>
              <a:latin typeface="幼圆" panose="02010509060101010101" pitchFamily="49" charset="-122"/>
              <a:ea typeface="幼圆" panose="02010509060101010101" pitchFamily="49" charset="-122"/>
            </a:endParaRPr>
          </a:p>
        </p:txBody>
      </p:sp>
      <p:grpSp>
        <p:nvGrpSpPr>
          <p:cNvPr id="246790" name="Group 6"/>
          <p:cNvGrpSpPr/>
          <p:nvPr/>
        </p:nvGrpSpPr>
        <p:grpSpPr bwMode="auto">
          <a:xfrm>
            <a:off x="684213" y="3533775"/>
            <a:ext cx="8135937" cy="2595563"/>
            <a:chOff x="431" y="1706"/>
            <a:chExt cx="5125" cy="1635"/>
          </a:xfrm>
        </p:grpSpPr>
        <p:grpSp>
          <p:nvGrpSpPr>
            <p:cNvPr id="58376" name="Group 7"/>
            <p:cNvGrpSpPr/>
            <p:nvPr/>
          </p:nvGrpSpPr>
          <p:grpSpPr bwMode="auto">
            <a:xfrm>
              <a:off x="476" y="1842"/>
              <a:ext cx="5080" cy="1499"/>
              <a:chOff x="657" y="2659"/>
              <a:chExt cx="4499" cy="1145"/>
            </a:xfrm>
          </p:grpSpPr>
          <p:sp>
            <p:nvSpPr>
              <p:cNvPr id="58378" name="Line 8"/>
              <p:cNvSpPr>
                <a:spLocks noChangeShapeType="1"/>
              </p:cNvSpPr>
              <p:nvPr/>
            </p:nvSpPr>
            <p:spPr bwMode="auto">
              <a:xfrm>
                <a:off x="839" y="3129"/>
                <a:ext cx="3897"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8379" name="Group 9"/>
              <p:cNvGrpSpPr/>
              <p:nvPr/>
            </p:nvGrpSpPr>
            <p:grpSpPr bwMode="auto">
              <a:xfrm>
                <a:off x="657" y="2659"/>
                <a:ext cx="4499" cy="1145"/>
                <a:chOff x="676" y="2523"/>
                <a:chExt cx="4499" cy="1145"/>
              </a:xfrm>
            </p:grpSpPr>
            <p:sp>
              <p:nvSpPr>
                <p:cNvPr id="58380" name="Text Box 10"/>
                <p:cNvSpPr txBox="1">
                  <a:spLocks noChangeArrowheads="1"/>
                </p:cNvSpPr>
                <p:nvPr/>
              </p:nvSpPr>
              <p:spPr bwMode="auto">
                <a:xfrm>
                  <a:off x="3105" y="2979"/>
                  <a:ext cx="99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dirty="0">
                      <a:solidFill>
                        <a:schemeClr val="tx1"/>
                      </a:solidFill>
                      <a:latin typeface="幼圆" panose="02010509060101010101" pitchFamily="49" charset="-122"/>
                      <a:ea typeface="幼圆" panose="02010509060101010101" pitchFamily="49" charset="-122"/>
                    </a:rPr>
                    <a:t>A</a:t>
                  </a:r>
                  <a:r>
                    <a:rPr lang="zh-CN" altLang="en-US" sz="2000" dirty="0">
                      <a:solidFill>
                        <a:schemeClr val="tx1"/>
                      </a:solidFill>
                      <a:latin typeface="幼圆" panose="02010509060101010101" pitchFamily="49" charset="-122"/>
                      <a:ea typeface="幼圆" panose="02010509060101010101" pitchFamily="49" charset="-122"/>
                    </a:rPr>
                    <a:t>＝</a:t>
                  </a:r>
                  <a:r>
                    <a:rPr lang="en-US" altLang="zh-CN" sz="2000" dirty="0">
                      <a:solidFill>
                        <a:schemeClr val="tx1"/>
                      </a:solidFill>
                      <a:latin typeface="幼圆" panose="02010509060101010101" pitchFamily="49" charset="-122"/>
                      <a:ea typeface="幼圆" panose="02010509060101010101" pitchFamily="49" charset="-122"/>
                    </a:rPr>
                    <a:t>34000</a:t>
                  </a:r>
                  <a:endParaRPr lang="en-US" altLang="zh-CN" sz="2000" dirty="0">
                    <a:solidFill>
                      <a:schemeClr val="tx1"/>
                    </a:solidFill>
                    <a:latin typeface="幼圆" panose="02010509060101010101" pitchFamily="49" charset="-122"/>
                    <a:ea typeface="幼圆" panose="02010509060101010101" pitchFamily="49" charset="-122"/>
                  </a:endParaRPr>
                </a:p>
              </p:txBody>
            </p:sp>
            <p:grpSp>
              <p:nvGrpSpPr>
                <p:cNvPr id="58381" name="Group 11"/>
                <p:cNvGrpSpPr/>
                <p:nvPr/>
              </p:nvGrpSpPr>
              <p:grpSpPr bwMode="auto">
                <a:xfrm>
                  <a:off x="676" y="2523"/>
                  <a:ext cx="4499" cy="1145"/>
                  <a:chOff x="676" y="2523"/>
                  <a:chExt cx="4499" cy="1145"/>
                </a:xfrm>
              </p:grpSpPr>
              <p:sp>
                <p:nvSpPr>
                  <p:cNvPr id="58382" name="Text Box 12"/>
                  <p:cNvSpPr txBox="1">
                    <a:spLocks noChangeArrowheads="1"/>
                  </p:cNvSpPr>
                  <p:nvPr/>
                </p:nvSpPr>
                <p:spPr bwMode="auto">
                  <a:xfrm>
                    <a:off x="676" y="3477"/>
                    <a:ext cx="590"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65000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58383" name="Text Box 13"/>
                  <p:cNvSpPr txBox="1">
                    <a:spLocks noChangeArrowheads="1"/>
                  </p:cNvSpPr>
                  <p:nvPr/>
                </p:nvSpPr>
                <p:spPr bwMode="auto">
                  <a:xfrm>
                    <a:off x="748" y="2778"/>
                    <a:ext cx="442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 0                   10                      20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58384" name="Text Box 14"/>
                  <p:cNvSpPr txBox="1">
                    <a:spLocks noChangeArrowheads="1"/>
                  </p:cNvSpPr>
                  <p:nvPr/>
                </p:nvSpPr>
                <p:spPr bwMode="auto">
                  <a:xfrm>
                    <a:off x="4698" y="2784"/>
                    <a:ext cx="241"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400" b="1">
                        <a:solidFill>
                          <a:schemeClr val="tx1"/>
                        </a:solidFill>
                        <a:latin typeface="幼圆" panose="02010509060101010101" pitchFamily="49" charset="-122"/>
                        <a:ea typeface="幼圆" panose="02010509060101010101" pitchFamily="49" charset="-122"/>
                      </a:rPr>
                      <a:t>∞</a:t>
                    </a:r>
                    <a:endParaRPr lang="en-US" altLang="zh-CN" sz="2400" b="1">
                      <a:solidFill>
                        <a:schemeClr val="tx1"/>
                      </a:solidFill>
                      <a:latin typeface="幼圆" panose="02010509060101010101" pitchFamily="49" charset="-122"/>
                      <a:ea typeface="幼圆" panose="02010509060101010101" pitchFamily="49" charset="-122"/>
                    </a:endParaRPr>
                  </a:p>
                </p:txBody>
              </p:sp>
              <p:grpSp>
                <p:nvGrpSpPr>
                  <p:cNvPr id="58385" name="Group 15"/>
                  <p:cNvGrpSpPr/>
                  <p:nvPr/>
                </p:nvGrpSpPr>
                <p:grpSpPr bwMode="auto">
                  <a:xfrm>
                    <a:off x="1219" y="2995"/>
                    <a:ext cx="254" cy="319"/>
                    <a:chOff x="1292" y="3131"/>
                    <a:chExt cx="254" cy="319"/>
                  </a:xfrm>
                </p:grpSpPr>
                <p:sp>
                  <p:nvSpPr>
                    <p:cNvPr id="58406" name="Line 16"/>
                    <p:cNvSpPr>
                      <a:spLocks noChangeShapeType="1"/>
                    </p:cNvSpPr>
                    <p:nvPr/>
                  </p:nvSpPr>
                  <p:spPr bwMode="auto">
                    <a:xfrm>
                      <a:off x="1292" y="3131"/>
                      <a:ext cx="0" cy="31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07" name="Line 17"/>
                    <p:cNvSpPr>
                      <a:spLocks noChangeShapeType="1"/>
                    </p:cNvSpPr>
                    <p:nvPr/>
                  </p:nvSpPr>
                  <p:spPr bwMode="auto">
                    <a:xfrm>
                      <a:off x="1428" y="3131"/>
                      <a:ext cx="0" cy="31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08" name="Line 18"/>
                    <p:cNvSpPr>
                      <a:spLocks noChangeShapeType="1"/>
                    </p:cNvSpPr>
                    <p:nvPr/>
                  </p:nvSpPr>
                  <p:spPr bwMode="auto">
                    <a:xfrm>
                      <a:off x="1546" y="3133"/>
                      <a:ext cx="0" cy="31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8386" name="Line 19"/>
                  <p:cNvSpPr>
                    <a:spLocks noChangeShapeType="1"/>
                  </p:cNvSpPr>
                  <p:nvPr/>
                </p:nvSpPr>
                <p:spPr bwMode="auto">
                  <a:xfrm>
                    <a:off x="1492" y="3158"/>
                    <a:ext cx="181" cy="0"/>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387" name="Text Box 20"/>
                  <p:cNvSpPr txBox="1">
                    <a:spLocks noChangeArrowheads="1"/>
                  </p:cNvSpPr>
                  <p:nvPr/>
                </p:nvSpPr>
                <p:spPr bwMode="auto">
                  <a:xfrm>
                    <a:off x="2190" y="3458"/>
                    <a:ext cx="572"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65000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58388" name="Text Box 21"/>
                  <p:cNvSpPr txBox="1">
                    <a:spLocks noChangeArrowheads="1"/>
                  </p:cNvSpPr>
                  <p:nvPr/>
                </p:nvSpPr>
                <p:spPr bwMode="auto">
                  <a:xfrm>
                    <a:off x="2208" y="2523"/>
                    <a:ext cx="499"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7000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58389" name="Line 22"/>
                  <p:cNvSpPr>
                    <a:spLocks noChangeShapeType="1"/>
                  </p:cNvSpPr>
                  <p:nvPr/>
                </p:nvSpPr>
                <p:spPr bwMode="auto">
                  <a:xfrm>
                    <a:off x="2399" y="3303"/>
                    <a:ext cx="0" cy="22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390" name="Line 23"/>
                  <p:cNvSpPr>
                    <a:spLocks noChangeShapeType="1"/>
                  </p:cNvSpPr>
                  <p:nvPr/>
                </p:nvSpPr>
                <p:spPr bwMode="auto">
                  <a:xfrm flipV="1">
                    <a:off x="2399" y="2713"/>
                    <a:ext cx="0" cy="59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391" name="Line 24"/>
                  <p:cNvSpPr>
                    <a:spLocks noChangeShapeType="1"/>
                  </p:cNvSpPr>
                  <p:nvPr/>
                </p:nvSpPr>
                <p:spPr bwMode="auto">
                  <a:xfrm>
                    <a:off x="2489" y="3004"/>
                    <a:ext cx="0" cy="31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392" name="Line 25"/>
                  <p:cNvSpPr>
                    <a:spLocks noChangeShapeType="1"/>
                  </p:cNvSpPr>
                  <p:nvPr/>
                </p:nvSpPr>
                <p:spPr bwMode="auto">
                  <a:xfrm>
                    <a:off x="2625" y="3004"/>
                    <a:ext cx="0" cy="31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393" name="Line 26"/>
                  <p:cNvSpPr>
                    <a:spLocks noChangeShapeType="1"/>
                  </p:cNvSpPr>
                  <p:nvPr/>
                </p:nvSpPr>
                <p:spPr bwMode="auto">
                  <a:xfrm>
                    <a:off x="2743" y="2997"/>
                    <a:ext cx="0" cy="31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394" name="Line 27"/>
                  <p:cNvSpPr>
                    <a:spLocks noChangeShapeType="1"/>
                  </p:cNvSpPr>
                  <p:nvPr/>
                </p:nvSpPr>
                <p:spPr bwMode="auto">
                  <a:xfrm>
                    <a:off x="2762" y="3168"/>
                    <a:ext cx="181" cy="0"/>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8395" name="Group 28"/>
                  <p:cNvGrpSpPr/>
                  <p:nvPr/>
                </p:nvGrpSpPr>
                <p:grpSpPr bwMode="auto">
                  <a:xfrm>
                    <a:off x="3914" y="2523"/>
                    <a:ext cx="753" cy="1126"/>
                    <a:chOff x="3987" y="2659"/>
                    <a:chExt cx="753" cy="1126"/>
                  </a:xfrm>
                </p:grpSpPr>
                <p:sp>
                  <p:nvSpPr>
                    <p:cNvPr id="58398" name="Text Box 29"/>
                    <p:cNvSpPr txBox="1">
                      <a:spLocks noChangeArrowheads="1"/>
                    </p:cNvSpPr>
                    <p:nvPr/>
                  </p:nvSpPr>
                  <p:spPr bwMode="auto">
                    <a:xfrm>
                      <a:off x="3987" y="3594"/>
                      <a:ext cx="572"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65000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58399" name="Text Box 30"/>
                    <p:cNvSpPr txBox="1">
                      <a:spLocks noChangeArrowheads="1"/>
                    </p:cNvSpPr>
                    <p:nvPr/>
                  </p:nvSpPr>
                  <p:spPr bwMode="auto">
                    <a:xfrm>
                      <a:off x="4005" y="2659"/>
                      <a:ext cx="499"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幼圆" panose="02010509060101010101" pitchFamily="49" charset="-122"/>
                          <a:ea typeface="幼圆" panose="02010509060101010101" pitchFamily="49" charset="-122"/>
                        </a:rPr>
                        <a:t>7000</a:t>
                      </a:r>
                      <a:endParaRPr lang="en-US" altLang="zh-CN" sz="2000">
                        <a:solidFill>
                          <a:schemeClr val="tx1"/>
                        </a:solidFill>
                        <a:latin typeface="幼圆" panose="02010509060101010101" pitchFamily="49" charset="-122"/>
                        <a:ea typeface="幼圆" panose="02010509060101010101" pitchFamily="49" charset="-122"/>
                      </a:endParaRPr>
                    </a:p>
                  </p:txBody>
                </p:sp>
                <p:sp>
                  <p:nvSpPr>
                    <p:cNvPr id="58400" name="Line 31"/>
                    <p:cNvSpPr>
                      <a:spLocks noChangeShapeType="1"/>
                    </p:cNvSpPr>
                    <p:nvPr/>
                  </p:nvSpPr>
                  <p:spPr bwMode="auto">
                    <a:xfrm>
                      <a:off x="4196" y="3439"/>
                      <a:ext cx="0" cy="22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01" name="Line 32"/>
                    <p:cNvSpPr>
                      <a:spLocks noChangeShapeType="1"/>
                    </p:cNvSpPr>
                    <p:nvPr/>
                  </p:nvSpPr>
                  <p:spPr bwMode="auto">
                    <a:xfrm flipV="1">
                      <a:off x="4196" y="2849"/>
                      <a:ext cx="0" cy="590"/>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02" name="Line 33"/>
                    <p:cNvSpPr>
                      <a:spLocks noChangeShapeType="1"/>
                    </p:cNvSpPr>
                    <p:nvPr/>
                  </p:nvSpPr>
                  <p:spPr bwMode="auto">
                    <a:xfrm>
                      <a:off x="4286" y="3140"/>
                      <a:ext cx="0" cy="31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03" name="Line 34"/>
                    <p:cNvSpPr>
                      <a:spLocks noChangeShapeType="1"/>
                    </p:cNvSpPr>
                    <p:nvPr/>
                  </p:nvSpPr>
                  <p:spPr bwMode="auto">
                    <a:xfrm>
                      <a:off x="4422" y="3140"/>
                      <a:ext cx="0" cy="31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04" name="Line 35"/>
                    <p:cNvSpPr>
                      <a:spLocks noChangeShapeType="1"/>
                    </p:cNvSpPr>
                    <p:nvPr/>
                  </p:nvSpPr>
                  <p:spPr bwMode="auto">
                    <a:xfrm>
                      <a:off x="4540" y="3131"/>
                      <a:ext cx="0" cy="31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405" name="Line 36"/>
                    <p:cNvSpPr>
                      <a:spLocks noChangeShapeType="1"/>
                    </p:cNvSpPr>
                    <p:nvPr/>
                  </p:nvSpPr>
                  <p:spPr bwMode="auto">
                    <a:xfrm>
                      <a:off x="4559" y="3304"/>
                      <a:ext cx="181" cy="0"/>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58396" name="Line 37"/>
                  <p:cNvSpPr>
                    <a:spLocks noChangeShapeType="1"/>
                  </p:cNvSpPr>
                  <p:nvPr/>
                </p:nvSpPr>
                <p:spPr bwMode="auto">
                  <a:xfrm>
                    <a:off x="1201" y="3312"/>
                    <a:ext cx="353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8397" name="Line 38"/>
                  <p:cNvSpPr>
                    <a:spLocks noChangeShapeType="1"/>
                  </p:cNvSpPr>
                  <p:nvPr/>
                </p:nvSpPr>
                <p:spPr bwMode="auto">
                  <a:xfrm>
                    <a:off x="875" y="2995"/>
                    <a:ext cx="0" cy="53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sp>
          <p:nvSpPr>
            <p:cNvPr id="58377" name="Text Box 39"/>
            <p:cNvSpPr txBox="1">
              <a:spLocks noChangeArrowheads="1"/>
            </p:cNvSpPr>
            <p:nvPr/>
          </p:nvSpPr>
          <p:spPr bwMode="auto">
            <a:xfrm>
              <a:off x="431" y="1706"/>
              <a:ext cx="72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b="1">
                  <a:solidFill>
                    <a:schemeClr val="tx1"/>
                  </a:solidFill>
                  <a:latin typeface="幼圆" panose="02010509060101010101" pitchFamily="49" charset="-122"/>
                  <a:ea typeface="幼圆" panose="02010509060101010101" pitchFamily="49" charset="-122"/>
                </a:rPr>
                <a:t>A</a:t>
              </a:r>
              <a:r>
                <a:rPr lang="zh-CN" altLang="en-US" sz="2000" b="1">
                  <a:solidFill>
                    <a:schemeClr val="tx1"/>
                  </a:solidFill>
                  <a:latin typeface="幼圆" panose="02010509060101010101" pitchFamily="49" charset="-122"/>
                  <a:ea typeface="幼圆" panose="02010509060101010101" pitchFamily="49" charset="-122"/>
                </a:rPr>
                <a:t>方案</a:t>
              </a:r>
              <a:endParaRPr lang="zh-CN" altLang="en-US" sz="2000" b="1">
                <a:solidFill>
                  <a:schemeClr val="tx1"/>
                </a:solidFill>
                <a:latin typeface="幼圆" panose="02010509060101010101" pitchFamily="49" charset="-122"/>
                <a:ea typeface="幼圆" panose="02010509060101010101" pitchFamily="49" charset="-122"/>
              </a:endParaRPr>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46788"/>
                                        </p:tgtEl>
                                        <p:attrNameLst>
                                          <p:attrName>style.visibility</p:attrName>
                                        </p:attrNameLst>
                                      </p:cBhvr>
                                      <p:to>
                                        <p:strVal val="visible"/>
                                      </p:to>
                                    </p:set>
                                    <p:animEffect transition="in" filter="wipe(left)">
                                      <p:cBhvr>
                                        <p:cTn id="7" dur="1000"/>
                                        <p:tgtEl>
                                          <p:spTgt spid="246788"/>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246789"/>
                                        </p:tgtEl>
                                        <p:attrNameLst>
                                          <p:attrName>style.visibility</p:attrName>
                                        </p:attrNameLst>
                                      </p:cBhvr>
                                      <p:to>
                                        <p:strVal val="visible"/>
                                      </p:to>
                                    </p:set>
                                    <p:anim calcmode="lin" valueType="num">
                                      <p:cBhvr>
                                        <p:cTn id="12" dur="1000" fill="hold"/>
                                        <p:tgtEl>
                                          <p:spTgt spid="246789"/>
                                        </p:tgtEl>
                                        <p:attrNameLst>
                                          <p:attrName>ppt_w</p:attrName>
                                        </p:attrNameLst>
                                      </p:cBhvr>
                                      <p:tavLst>
                                        <p:tav tm="0">
                                          <p:val>
                                            <p:strVal val="#ppt_w*0.70"/>
                                          </p:val>
                                        </p:tav>
                                        <p:tav tm="100000">
                                          <p:val>
                                            <p:strVal val="#ppt_w"/>
                                          </p:val>
                                        </p:tav>
                                      </p:tavLst>
                                    </p:anim>
                                    <p:anim calcmode="lin" valueType="num">
                                      <p:cBhvr>
                                        <p:cTn id="13" dur="1000" fill="hold"/>
                                        <p:tgtEl>
                                          <p:spTgt spid="246789"/>
                                        </p:tgtEl>
                                        <p:attrNameLst>
                                          <p:attrName>ppt_h</p:attrName>
                                        </p:attrNameLst>
                                      </p:cBhvr>
                                      <p:tavLst>
                                        <p:tav tm="0">
                                          <p:val>
                                            <p:strVal val="#ppt_h"/>
                                          </p:val>
                                        </p:tav>
                                        <p:tav tm="100000">
                                          <p:val>
                                            <p:strVal val="#ppt_h"/>
                                          </p:val>
                                        </p:tav>
                                      </p:tavLst>
                                    </p:anim>
                                    <p:animEffect transition="in" filter="fade">
                                      <p:cBhvr>
                                        <p:cTn id="14" dur="1000"/>
                                        <p:tgtEl>
                                          <p:spTgt spid="246789"/>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246790"/>
                                        </p:tgtEl>
                                        <p:attrNameLst>
                                          <p:attrName>style.visibility</p:attrName>
                                        </p:attrNameLst>
                                      </p:cBhvr>
                                      <p:to>
                                        <p:strVal val="visible"/>
                                      </p:to>
                                    </p:set>
                                    <p:animEffect transition="in" filter="wipe(up)">
                                      <p:cBhvr>
                                        <p:cTn id="18" dur="1000"/>
                                        <p:tgtEl>
                                          <p:spTgt spid="246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8" grpId="0"/>
      <p:bldP spid="24678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5A2D3E1-D2D4-3740-BF77-2A8E127F7EAF}"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59395" name="Rectangle 2"/>
          <p:cNvSpPr>
            <a:spLocks noGrp="1" noChangeArrowheads="1"/>
          </p:cNvSpPr>
          <p:nvPr>
            <p:ph type="title"/>
          </p:nvPr>
        </p:nvSpPr>
        <p:spPr/>
        <p:txBody>
          <a:bodyPr/>
          <a:lstStyle/>
          <a:p>
            <a:pPr eaLnBrk="1" hangingPunct="1"/>
            <a:r>
              <a:rPr kumimoji="0" lang="zh-CN" altLang="en-US">
                <a:solidFill>
                  <a:srgbClr val="036D7B"/>
                </a:solidFill>
              </a:rPr>
              <a:t>互斥方案经济评价方法</a:t>
            </a:r>
            <a:endParaRPr kumimoji="0" lang="zh-CN" altLang="en-US">
              <a:solidFill>
                <a:srgbClr val="036D7B"/>
              </a:solidFill>
            </a:endParaRPr>
          </a:p>
        </p:txBody>
      </p:sp>
      <p:sp>
        <p:nvSpPr>
          <p:cNvPr id="59396" name="Rectangle 3"/>
          <p:cNvSpPr>
            <a:spLocks noChangeArrowheads="1"/>
          </p:cNvSpPr>
          <p:nvPr/>
        </p:nvSpPr>
        <p:spPr bwMode="auto">
          <a:xfrm>
            <a:off x="138113" y="1417638"/>
            <a:ext cx="9005887" cy="4895850"/>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grpSp>
        <p:nvGrpSpPr>
          <p:cNvPr id="249860" name="Group 4"/>
          <p:cNvGrpSpPr/>
          <p:nvPr/>
        </p:nvGrpSpPr>
        <p:grpSpPr bwMode="auto">
          <a:xfrm>
            <a:off x="598488" y="1276350"/>
            <a:ext cx="8266112" cy="2103438"/>
            <a:chOff x="340" y="218"/>
            <a:chExt cx="5207" cy="1325"/>
          </a:xfrm>
        </p:grpSpPr>
        <p:sp>
          <p:nvSpPr>
            <p:cNvPr id="59402" name="Text Box 5"/>
            <p:cNvSpPr txBox="1">
              <a:spLocks noChangeArrowheads="1"/>
            </p:cNvSpPr>
            <p:nvPr/>
          </p:nvSpPr>
          <p:spPr bwMode="auto">
            <a:xfrm>
              <a:off x="340" y="218"/>
              <a:ext cx="72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b="1">
                  <a:solidFill>
                    <a:schemeClr val="tx1"/>
                  </a:solidFill>
                  <a:latin typeface="楷体_GB2312" pitchFamily="49" charset="-122"/>
                  <a:ea typeface="楷体_GB2312" pitchFamily="49" charset="-122"/>
                </a:rPr>
                <a:t>B</a:t>
              </a:r>
              <a:r>
                <a:rPr lang="zh-CN" altLang="en-US" sz="2000" b="1">
                  <a:solidFill>
                    <a:schemeClr val="tx1"/>
                  </a:solidFill>
                  <a:latin typeface="楷体_GB2312" pitchFamily="49" charset="-122"/>
                  <a:ea typeface="楷体_GB2312" pitchFamily="49" charset="-122"/>
                </a:rPr>
                <a:t>方案</a:t>
              </a:r>
              <a:endParaRPr lang="zh-CN" altLang="en-US" sz="2000" b="1">
                <a:solidFill>
                  <a:schemeClr val="tx1"/>
                </a:solidFill>
                <a:latin typeface="楷体_GB2312" pitchFamily="49" charset="-122"/>
                <a:ea typeface="楷体_GB2312" pitchFamily="49" charset="-122"/>
              </a:endParaRPr>
            </a:p>
          </p:txBody>
        </p:sp>
        <p:grpSp>
          <p:nvGrpSpPr>
            <p:cNvPr id="59403" name="Group 6"/>
            <p:cNvGrpSpPr/>
            <p:nvPr/>
          </p:nvGrpSpPr>
          <p:grpSpPr bwMode="auto">
            <a:xfrm>
              <a:off x="421" y="391"/>
              <a:ext cx="5126" cy="1152"/>
              <a:chOff x="985" y="572"/>
              <a:chExt cx="4344" cy="739"/>
            </a:xfrm>
          </p:grpSpPr>
          <p:sp>
            <p:nvSpPr>
              <p:cNvPr id="59404" name="Text Box 7"/>
              <p:cNvSpPr txBox="1">
                <a:spLocks noChangeArrowheads="1"/>
              </p:cNvSpPr>
              <p:nvPr/>
            </p:nvSpPr>
            <p:spPr bwMode="auto">
              <a:xfrm>
                <a:off x="985" y="1150"/>
                <a:ext cx="680" cy="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楷体_GB2312" pitchFamily="49" charset="-122"/>
                    <a:ea typeface="楷体_GB2312" pitchFamily="49" charset="-122"/>
                  </a:rPr>
                  <a:t>650000</a:t>
                </a:r>
                <a:endParaRPr lang="en-US" altLang="zh-CN" sz="2000">
                  <a:solidFill>
                    <a:schemeClr val="tx1"/>
                  </a:solidFill>
                  <a:latin typeface="楷体_GB2312" pitchFamily="49" charset="-122"/>
                  <a:ea typeface="楷体_GB2312" pitchFamily="49" charset="-122"/>
                </a:endParaRPr>
              </a:p>
            </p:txBody>
          </p:sp>
          <p:sp>
            <p:nvSpPr>
              <p:cNvPr id="59405" name="Text Box 8"/>
              <p:cNvSpPr txBox="1">
                <a:spLocks noChangeArrowheads="1"/>
              </p:cNvSpPr>
              <p:nvPr/>
            </p:nvSpPr>
            <p:spPr bwMode="auto">
              <a:xfrm>
                <a:off x="2463" y="1144"/>
                <a:ext cx="544"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楷体_GB2312" pitchFamily="49" charset="-122"/>
                    <a:ea typeface="楷体_GB2312" pitchFamily="49" charset="-122"/>
                  </a:rPr>
                  <a:t>10000</a:t>
                </a:r>
                <a:endParaRPr lang="en-US" altLang="zh-CN" sz="2000">
                  <a:solidFill>
                    <a:schemeClr val="tx1"/>
                  </a:solidFill>
                  <a:latin typeface="楷体_GB2312" pitchFamily="49" charset="-122"/>
                  <a:ea typeface="楷体_GB2312" pitchFamily="49" charset="-122"/>
                </a:endParaRPr>
              </a:p>
            </p:txBody>
          </p:sp>
          <p:sp>
            <p:nvSpPr>
              <p:cNvPr id="59406" name="Text Box 9"/>
              <p:cNvSpPr txBox="1">
                <a:spLocks noChangeArrowheads="1"/>
              </p:cNvSpPr>
              <p:nvPr/>
            </p:nvSpPr>
            <p:spPr bwMode="auto">
              <a:xfrm>
                <a:off x="3860" y="1135"/>
                <a:ext cx="590"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a:solidFill>
                      <a:schemeClr val="tx1"/>
                    </a:solidFill>
                    <a:latin typeface="楷体_GB2312" pitchFamily="49" charset="-122"/>
                    <a:ea typeface="楷体_GB2312" pitchFamily="49" charset="-122"/>
                  </a:rPr>
                  <a:t>10000</a:t>
                </a:r>
                <a:endParaRPr lang="en-US" altLang="zh-CN" sz="2000">
                  <a:solidFill>
                    <a:schemeClr val="tx1"/>
                  </a:solidFill>
                  <a:latin typeface="楷体_GB2312" pitchFamily="49" charset="-122"/>
                  <a:ea typeface="楷体_GB2312" pitchFamily="49" charset="-122"/>
                </a:endParaRPr>
              </a:p>
            </p:txBody>
          </p:sp>
          <p:sp>
            <p:nvSpPr>
              <p:cNvPr id="59407" name="Text Box 10"/>
              <p:cNvSpPr txBox="1">
                <a:spLocks noChangeArrowheads="1"/>
              </p:cNvSpPr>
              <p:nvPr/>
            </p:nvSpPr>
            <p:spPr bwMode="auto">
              <a:xfrm>
                <a:off x="3159" y="1007"/>
                <a:ext cx="997"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dirty="0">
                    <a:solidFill>
                      <a:schemeClr val="tx1"/>
                    </a:solidFill>
                    <a:latin typeface="楷体_GB2312" pitchFamily="49" charset="-122"/>
                    <a:ea typeface="楷体_GB2312" pitchFamily="49" charset="-122"/>
                  </a:rPr>
                  <a:t>A</a:t>
                </a:r>
                <a:r>
                  <a:rPr lang="zh-CN" altLang="en-US" sz="2000" dirty="0">
                    <a:solidFill>
                      <a:schemeClr val="tx1"/>
                    </a:solidFill>
                    <a:latin typeface="楷体_GB2312" pitchFamily="49" charset="-122"/>
                    <a:ea typeface="楷体_GB2312" pitchFamily="49" charset="-122"/>
                  </a:rPr>
                  <a:t>＝</a:t>
                </a:r>
                <a:r>
                  <a:rPr lang="en-US" altLang="zh-CN" sz="2000" dirty="0">
                    <a:solidFill>
                      <a:schemeClr val="tx1"/>
                    </a:solidFill>
                    <a:latin typeface="楷体_GB2312" pitchFamily="49" charset="-122"/>
                    <a:ea typeface="楷体_GB2312" pitchFamily="49" charset="-122"/>
                  </a:rPr>
                  <a:t>1000</a:t>
                </a:r>
                <a:endParaRPr lang="en-US" altLang="zh-CN" sz="2000" dirty="0">
                  <a:solidFill>
                    <a:schemeClr val="tx1"/>
                  </a:solidFill>
                  <a:latin typeface="楷体_GB2312" pitchFamily="49" charset="-122"/>
                  <a:ea typeface="楷体_GB2312" pitchFamily="49" charset="-122"/>
                </a:endParaRPr>
              </a:p>
            </p:txBody>
          </p:sp>
          <p:grpSp>
            <p:nvGrpSpPr>
              <p:cNvPr id="59408" name="Group 11"/>
              <p:cNvGrpSpPr/>
              <p:nvPr/>
            </p:nvGrpSpPr>
            <p:grpSpPr bwMode="auto">
              <a:xfrm>
                <a:off x="1156" y="572"/>
                <a:ext cx="4173" cy="650"/>
                <a:chOff x="1156" y="572"/>
                <a:chExt cx="4173" cy="650"/>
              </a:xfrm>
            </p:grpSpPr>
            <p:sp>
              <p:nvSpPr>
                <p:cNvPr id="59409" name="Line 12"/>
                <p:cNvSpPr>
                  <a:spLocks noChangeShapeType="1"/>
                </p:cNvSpPr>
                <p:nvPr/>
              </p:nvSpPr>
              <p:spPr bwMode="auto">
                <a:xfrm>
                  <a:off x="2704" y="998"/>
                  <a:ext cx="0" cy="181"/>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10" name="Line 13"/>
                <p:cNvSpPr>
                  <a:spLocks noChangeShapeType="1"/>
                </p:cNvSpPr>
                <p:nvPr/>
              </p:nvSpPr>
              <p:spPr bwMode="auto">
                <a:xfrm>
                  <a:off x="4113" y="1006"/>
                  <a:ext cx="0" cy="181"/>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9411" name="Group 14"/>
                <p:cNvGrpSpPr/>
                <p:nvPr/>
              </p:nvGrpSpPr>
              <p:grpSpPr bwMode="auto">
                <a:xfrm>
                  <a:off x="1156" y="572"/>
                  <a:ext cx="4173" cy="265"/>
                  <a:chOff x="703" y="482"/>
                  <a:chExt cx="4173" cy="265"/>
                </a:xfrm>
              </p:grpSpPr>
              <p:sp>
                <p:nvSpPr>
                  <p:cNvPr id="59425" name="Line 15"/>
                  <p:cNvSpPr>
                    <a:spLocks noChangeShapeType="1"/>
                  </p:cNvSpPr>
                  <p:nvPr/>
                </p:nvSpPr>
                <p:spPr bwMode="auto">
                  <a:xfrm>
                    <a:off x="796" y="714"/>
                    <a:ext cx="3674"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59426" name="Group 16"/>
                  <p:cNvGrpSpPr/>
                  <p:nvPr/>
                </p:nvGrpSpPr>
                <p:grpSpPr bwMode="auto">
                  <a:xfrm>
                    <a:off x="703" y="482"/>
                    <a:ext cx="4173" cy="265"/>
                    <a:chOff x="703" y="482"/>
                    <a:chExt cx="4173" cy="265"/>
                  </a:xfrm>
                </p:grpSpPr>
                <p:sp>
                  <p:nvSpPr>
                    <p:cNvPr id="59427" name="Text Box 17"/>
                    <p:cNvSpPr txBox="1">
                      <a:spLocks noChangeArrowheads="1"/>
                    </p:cNvSpPr>
                    <p:nvPr/>
                  </p:nvSpPr>
                  <p:spPr bwMode="auto">
                    <a:xfrm>
                      <a:off x="703" y="482"/>
                      <a:ext cx="4173"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85000"/>
                        </a:lnSpc>
                        <a:spcBef>
                          <a:spcPct val="50000"/>
                        </a:spcBef>
                        <a:buClrTx/>
                        <a:buSzTx/>
                        <a:buFontTx/>
                        <a:buNone/>
                      </a:pPr>
                      <a:r>
                        <a:rPr lang="en-US" altLang="zh-CN" sz="2000">
                          <a:solidFill>
                            <a:schemeClr val="tx1"/>
                          </a:solidFill>
                          <a:latin typeface="楷体_GB2312" pitchFamily="49" charset="-122"/>
                          <a:ea typeface="楷体_GB2312" pitchFamily="49" charset="-122"/>
                        </a:rPr>
                        <a:t> 0   1   2   3   4   5    6   7   8   9   10</a:t>
                      </a:r>
                      <a:endParaRPr lang="en-US" altLang="zh-CN" sz="2000">
                        <a:solidFill>
                          <a:schemeClr val="tx1"/>
                        </a:solidFill>
                        <a:latin typeface="楷体_GB2312" pitchFamily="49" charset="-122"/>
                        <a:ea typeface="楷体_GB2312" pitchFamily="49" charset="-122"/>
                      </a:endParaRPr>
                    </a:p>
                  </p:txBody>
                </p:sp>
                <p:sp>
                  <p:nvSpPr>
                    <p:cNvPr id="59428" name="Text Box 18"/>
                    <p:cNvSpPr txBox="1">
                      <a:spLocks noChangeArrowheads="1"/>
                    </p:cNvSpPr>
                    <p:nvPr/>
                  </p:nvSpPr>
                  <p:spPr bwMode="auto">
                    <a:xfrm>
                      <a:off x="4486" y="551"/>
                      <a:ext cx="227"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400" b="1">
                          <a:solidFill>
                            <a:schemeClr val="tx1"/>
                          </a:solidFill>
                          <a:latin typeface="楷体_GB2312" pitchFamily="49" charset="-122"/>
                          <a:ea typeface="楷体_GB2312" pitchFamily="49" charset="-122"/>
                        </a:rPr>
                        <a:t>∞</a:t>
                      </a:r>
                      <a:endParaRPr lang="en-US" altLang="zh-CN" sz="2400" b="1">
                        <a:solidFill>
                          <a:schemeClr val="tx1"/>
                        </a:solidFill>
                        <a:latin typeface="楷体_GB2312" pitchFamily="49" charset="-122"/>
                        <a:ea typeface="楷体_GB2312" pitchFamily="49" charset="-122"/>
                      </a:endParaRPr>
                    </a:p>
                  </p:txBody>
                </p:sp>
              </p:grpSp>
            </p:grpSp>
            <p:sp>
              <p:nvSpPr>
                <p:cNvPr id="59412" name="Line 19"/>
                <p:cNvSpPr>
                  <a:spLocks noChangeShapeType="1"/>
                </p:cNvSpPr>
                <p:nvPr/>
              </p:nvSpPr>
              <p:spPr bwMode="auto">
                <a:xfrm>
                  <a:off x="1256" y="814"/>
                  <a:ext cx="0" cy="40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13" name="Line 20"/>
                <p:cNvSpPr>
                  <a:spLocks noChangeShapeType="1"/>
                </p:cNvSpPr>
                <p:nvPr/>
              </p:nvSpPr>
              <p:spPr bwMode="auto">
                <a:xfrm>
                  <a:off x="1265" y="1022"/>
                  <a:ext cx="3175"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14" name="Line 21"/>
                <p:cNvSpPr>
                  <a:spLocks noChangeShapeType="1"/>
                </p:cNvSpPr>
                <p:nvPr/>
              </p:nvSpPr>
              <p:spPr bwMode="auto">
                <a:xfrm>
                  <a:off x="1583" y="808"/>
                  <a:ext cx="0"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15" name="Line 22"/>
                <p:cNvSpPr>
                  <a:spLocks noChangeShapeType="1"/>
                </p:cNvSpPr>
                <p:nvPr/>
              </p:nvSpPr>
              <p:spPr bwMode="auto">
                <a:xfrm>
                  <a:off x="1854" y="809"/>
                  <a:ext cx="0"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16" name="Line 23"/>
                <p:cNvSpPr>
                  <a:spLocks noChangeShapeType="1"/>
                </p:cNvSpPr>
                <p:nvPr/>
              </p:nvSpPr>
              <p:spPr bwMode="auto">
                <a:xfrm>
                  <a:off x="2125" y="810"/>
                  <a:ext cx="0"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17" name="Line 24"/>
                <p:cNvSpPr>
                  <a:spLocks noChangeShapeType="1"/>
                </p:cNvSpPr>
                <p:nvPr/>
              </p:nvSpPr>
              <p:spPr bwMode="auto">
                <a:xfrm>
                  <a:off x="2414" y="811"/>
                  <a:ext cx="0"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18" name="Line 25"/>
                <p:cNvSpPr>
                  <a:spLocks noChangeShapeType="1"/>
                </p:cNvSpPr>
                <p:nvPr/>
              </p:nvSpPr>
              <p:spPr bwMode="auto">
                <a:xfrm>
                  <a:off x="2703" y="803"/>
                  <a:ext cx="0"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19" name="Line 26"/>
                <p:cNvSpPr>
                  <a:spLocks noChangeShapeType="1"/>
                </p:cNvSpPr>
                <p:nvPr/>
              </p:nvSpPr>
              <p:spPr bwMode="auto">
                <a:xfrm>
                  <a:off x="2983" y="804"/>
                  <a:ext cx="0"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20" name="Line 27"/>
                <p:cNvSpPr>
                  <a:spLocks noChangeShapeType="1"/>
                </p:cNvSpPr>
                <p:nvPr/>
              </p:nvSpPr>
              <p:spPr bwMode="auto">
                <a:xfrm>
                  <a:off x="3263" y="805"/>
                  <a:ext cx="0"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21" name="Line 28"/>
                <p:cNvSpPr>
                  <a:spLocks noChangeShapeType="1"/>
                </p:cNvSpPr>
                <p:nvPr/>
              </p:nvSpPr>
              <p:spPr bwMode="auto">
                <a:xfrm>
                  <a:off x="3822" y="806"/>
                  <a:ext cx="0"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22" name="Line 29"/>
                <p:cNvSpPr>
                  <a:spLocks noChangeShapeType="1"/>
                </p:cNvSpPr>
                <p:nvPr/>
              </p:nvSpPr>
              <p:spPr bwMode="auto">
                <a:xfrm>
                  <a:off x="3544" y="807"/>
                  <a:ext cx="0"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23" name="Line 30"/>
                <p:cNvSpPr>
                  <a:spLocks noChangeShapeType="1"/>
                </p:cNvSpPr>
                <p:nvPr/>
              </p:nvSpPr>
              <p:spPr bwMode="auto">
                <a:xfrm>
                  <a:off x="4112" y="808"/>
                  <a:ext cx="0" cy="22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24" name="Line 31"/>
                <p:cNvSpPr>
                  <a:spLocks noChangeShapeType="1"/>
                </p:cNvSpPr>
                <p:nvPr/>
              </p:nvSpPr>
              <p:spPr bwMode="auto">
                <a:xfrm>
                  <a:off x="4195" y="935"/>
                  <a:ext cx="227" cy="0"/>
                </a:xfrm>
                <a:prstGeom prst="line">
                  <a:avLst/>
                </a:prstGeom>
                <a:noFill/>
                <a:ln w="28575">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sp>
        <p:nvSpPr>
          <p:cNvPr id="249888" name="Text Box 32"/>
          <p:cNvSpPr txBox="1">
            <a:spLocks noChangeArrowheads="1"/>
          </p:cNvSpPr>
          <p:nvPr/>
        </p:nvSpPr>
        <p:spPr bwMode="auto">
          <a:xfrm>
            <a:off x="669925" y="3638550"/>
            <a:ext cx="757396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b="1">
                <a:solidFill>
                  <a:schemeClr val="tx1"/>
                </a:solidFill>
                <a:latin typeface="楷体_GB2312" pitchFamily="49" charset="-122"/>
                <a:ea typeface="楷体_GB2312" pitchFamily="49" charset="-122"/>
              </a:rPr>
              <a:t>本例仅需计算费用现金流量，故采用费用年金法比较：</a:t>
            </a:r>
            <a:endParaRPr lang="zh-CN" altLang="en-US" sz="2000" b="1">
              <a:solidFill>
                <a:schemeClr val="tx1"/>
              </a:solidFill>
              <a:latin typeface="楷体_GB2312" pitchFamily="49" charset="-122"/>
              <a:ea typeface="楷体_GB2312" pitchFamily="49" charset="-122"/>
            </a:endParaRPr>
          </a:p>
        </p:txBody>
      </p:sp>
      <p:sp>
        <p:nvSpPr>
          <p:cNvPr id="249891" name="Text Box 35"/>
          <p:cNvSpPr txBox="1">
            <a:spLocks noChangeArrowheads="1"/>
          </p:cNvSpPr>
          <p:nvPr/>
        </p:nvSpPr>
        <p:spPr bwMode="auto">
          <a:xfrm>
            <a:off x="439801" y="5644708"/>
            <a:ext cx="8569325" cy="473075"/>
          </a:xfrm>
          <a:prstGeom prst="rect">
            <a:avLst/>
          </a:prstGeom>
          <a:solidFill>
            <a:srgbClr val="FFCC66"/>
          </a:solidFill>
          <a:ln>
            <a:noFill/>
          </a:ln>
          <a:effectLst>
            <a:outerShdw dist="107763" dir="189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25000"/>
              </a:lnSpc>
              <a:spcBef>
                <a:spcPct val="0"/>
              </a:spcBef>
              <a:buClrTx/>
              <a:buSzTx/>
              <a:buFontTx/>
              <a:buNone/>
            </a:pPr>
            <a:r>
              <a:rPr lang="zh-CN" altLang="en-US" sz="2000" b="1" dirty="0">
                <a:solidFill>
                  <a:schemeClr val="tx1"/>
                </a:solidFill>
                <a:latin typeface="幼圆" panose="02010509060101010101" pitchFamily="49" charset="-122"/>
                <a:ea typeface="幼圆" panose="02010509060101010101" pitchFamily="49" charset="-122"/>
              </a:rPr>
              <a:t>由于</a:t>
            </a:r>
            <a:r>
              <a:rPr lang="en-US" altLang="zh-CN" sz="2000" b="1" dirty="0">
                <a:solidFill>
                  <a:schemeClr val="tx1"/>
                </a:solidFill>
                <a:latin typeface="幼圆" panose="02010509060101010101" pitchFamily="49" charset="-122"/>
                <a:ea typeface="幼圆" panose="02010509060101010101" pitchFamily="49" charset="-122"/>
              </a:rPr>
              <a:t>AC</a:t>
            </a:r>
            <a:r>
              <a:rPr lang="en-US" altLang="zh-CN" sz="2000" b="1" baseline="-20000" dirty="0">
                <a:solidFill>
                  <a:schemeClr val="tx1"/>
                </a:solidFill>
                <a:latin typeface="幼圆" panose="02010509060101010101" pitchFamily="49" charset="-122"/>
                <a:ea typeface="幼圆" panose="02010509060101010101" pitchFamily="49" charset="-122"/>
              </a:rPr>
              <a:t>A</a:t>
            </a:r>
            <a:r>
              <a:rPr lang="en-US" altLang="zh-CN" sz="2000" b="1" dirty="0">
                <a:solidFill>
                  <a:schemeClr val="tx1"/>
                </a:solidFill>
                <a:latin typeface="幼圆" panose="02010509060101010101" pitchFamily="49" charset="-122"/>
                <a:ea typeface="幼圆" panose="02010509060101010101" pitchFamily="49" charset="-122"/>
              </a:rPr>
              <a:t>&lt;AC</a:t>
            </a:r>
            <a:r>
              <a:rPr lang="en-US" altLang="zh-CN" sz="2000" b="1" baseline="-20000" dirty="0">
                <a:solidFill>
                  <a:schemeClr val="tx1"/>
                </a:solidFill>
                <a:latin typeface="幼圆" panose="02010509060101010101" pitchFamily="49" charset="-122"/>
                <a:ea typeface="幼圆" panose="02010509060101010101" pitchFamily="49" charset="-122"/>
              </a:rPr>
              <a:t>B</a:t>
            </a:r>
            <a:r>
              <a:rPr lang="zh-CN" altLang="en-US" sz="2000" b="1" dirty="0">
                <a:solidFill>
                  <a:schemeClr val="tx1"/>
                </a:solidFill>
                <a:latin typeface="幼圆" panose="02010509060101010101" pitchFamily="49" charset="-122"/>
                <a:ea typeface="幼圆" panose="02010509060101010101" pitchFamily="49" charset="-122"/>
              </a:rPr>
              <a:t>，费用年值最小的方案最优，故选择方案</a:t>
            </a:r>
            <a:r>
              <a:rPr lang="en-US" altLang="zh-CN" sz="2000" b="1" dirty="0">
                <a:solidFill>
                  <a:schemeClr val="tx1"/>
                </a:solidFill>
                <a:latin typeface="幼圆" panose="02010509060101010101" pitchFamily="49" charset="-122"/>
                <a:ea typeface="幼圆" panose="02010509060101010101" pitchFamily="49" charset="-122"/>
              </a:rPr>
              <a:t>B</a:t>
            </a:r>
            <a:r>
              <a:rPr lang="zh-CN" altLang="en-US" sz="2000" b="1" dirty="0">
                <a:solidFill>
                  <a:schemeClr val="tx1"/>
                </a:solidFill>
                <a:latin typeface="幼圆" panose="02010509060101010101" pitchFamily="49" charset="-122"/>
                <a:ea typeface="幼圆" panose="02010509060101010101" pitchFamily="49" charset="-122"/>
              </a:rPr>
              <a:t>。</a:t>
            </a:r>
            <a:endParaRPr lang="zh-CN" altLang="en-US" sz="2000" b="1" dirty="0">
              <a:solidFill>
                <a:schemeClr val="tx1"/>
              </a:solidFill>
              <a:latin typeface="幼圆" panose="02010509060101010101" pitchFamily="49" charset="-122"/>
              <a:ea typeface="幼圆" panose="02010509060101010101" pitchFamily="49" charset="-122"/>
            </a:endParaRPr>
          </a:p>
        </p:txBody>
      </p:sp>
      <mc:AlternateContent xmlns:mc="http://schemas.openxmlformats.org/markup-compatibility/2006">
        <mc:Choice xmlns:a14="http://schemas.microsoft.com/office/drawing/2010/main" Requires="a14">
          <p:sp>
            <p:nvSpPr>
              <p:cNvPr id="2" name="文本框 1"/>
              <p:cNvSpPr txBox="1"/>
              <p:nvPr/>
            </p:nvSpPr>
            <p:spPr>
              <a:xfrm>
                <a:off x="405131" y="4273885"/>
                <a:ext cx="8669296"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2000" b="1" i="1" smtClean="0">
                              <a:latin typeface="Cambria Math" panose="02040503050406030204" pitchFamily="18" charset="0"/>
                            </a:rPr>
                          </m:ctrlPr>
                        </m:sSubPr>
                        <m:e>
                          <m:r>
                            <a:rPr kumimoji="1" lang="en-US" altLang="zh-CN" sz="2000" b="1" i="1" smtClean="0">
                              <a:latin typeface="Cambria Math" panose="02040503050406030204" pitchFamily="18" charset="0"/>
                            </a:rPr>
                            <m:t>𝑨𝑪</m:t>
                          </m:r>
                        </m:e>
                        <m:sub>
                          <m:r>
                            <a:rPr kumimoji="1" lang="en-US" altLang="zh-CN" sz="2000" b="1" i="1" smtClean="0">
                              <a:latin typeface="Cambria Math" panose="02040503050406030204" pitchFamily="18" charset="0"/>
                            </a:rPr>
                            <m:t>𝑨</m:t>
                          </m:r>
                        </m:sub>
                      </m:sSub>
                      <m:r>
                        <a:rPr kumimoji="1" lang="en-US" altLang="zh-CN" sz="2000" b="1">
                          <a:latin typeface="Cambria Math" panose="02040503050406030204" pitchFamily="18" charset="0"/>
                          <a:ea typeface="Cambria Math" panose="02040503050406030204" pitchFamily="18" charset="0"/>
                        </a:rPr>
                        <m:t>=</m:t>
                      </m:r>
                      <m:r>
                        <a:rPr kumimoji="1" lang="en-US" altLang="zh-CN" sz="2000" b="1" i="0" smtClean="0">
                          <a:latin typeface="Cambria Math" panose="02040503050406030204" pitchFamily="18" charset="0"/>
                          <a:ea typeface="Cambria Math" panose="02040503050406030204" pitchFamily="18" charset="0"/>
                        </a:rPr>
                        <m:t>𝟔𝟓𝟎𝟎𝟎</m:t>
                      </m:r>
                      <m:d>
                        <m:dPr>
                          <m:ctrlPr>
                            <a:rPr kumimoji="1" lang="en-US" altLang="zh-CN" sz="2000" b="1" i="1" smtClean="0">
                              <a:latin typeface="Cambria Math" panose="02040503050406030204" pitchFamily="18" charset="0"/>
                              <a:ea typeface="Cambria Math" panose="02040503050406030204" pitchFamily="18" charset="0"/>
                            </a:rPr>
                          </m:ctrlPr>
                        </m:dPr>
                        <m:e>
                          <m:f>
                            <m:fPr>
                              <m:type m:val="lin"/>
                              <m:ctrlPr>
                                <a:rPr kumimoji="1" lang="en-US" altLang="zh-CN" sz="2000" b="1" i="1" smtClean="0">
                                  <a:latin typeface="Cambria Math" panose="02040503050406030204" pitchFamily="18" charset="0"/>
                                  <a:ea typeface="Cambria Math" panose="02040503050406030204" pitchFamily="18" charset="0"/>
                                </a:rPr>
                              </m:ctrlPr>
                            </m:fPr>
                            <m:num>
                              <m:r>
                                <a:rPr kumimoji="1" lang="en-US" altLang="zh-CN" sz="2000" b="1" i="1" smtClean="0">
                                  <a:latin typeface="Cambria Math" panose="02040503050406030204" pitchFamily="18" charset="0"/>
                                  <a:ea typeface="Cambria Math" panose="02040503050406030204" pitchFamily="18" charset="0"/>
                                </a:rPr>
                                <m:t>𝑨</m:t>
                              </m:r>
                            </m:num>
                            <m:den>
                              <m:r>
                                <a:rPr kumimoji="1" lang="en-US" altLang="zh-CN" sz="2000" b="1" i="1" smtClean="0">
                                  <a:latin typeface="Cambria Math" panose="02040503050406030204" pitchFamily="18" charset="0"/>
                                  <a:ea typeface="Cambria Math" panose="02040503050406030204" pitchFamily="18" charset="0"/>
                                </a:rPr>
                                <m:t>𝑷</m:t>
                              </m:r>
                              <m:r>
                                <a:rPr kumimoji="1" lang="en-US" altLang="zh-CN" sz="2000" b="1" i="1" smtClean="0">
                                  <a:latin typeface="Cambria Math" panose="02040503050406030204" pitchFamily="18" charset="0"/>
                                  <a:ea typeface="Cambria Math" panose="02040503050406030204" pitchFamily="18" charset="0"/>
                                </a:rPr>
                                <m:t>, </m:t>
                              </m:r>
                              <m:r>
                                <a:rPr kumimoji="1" lang="en-US" altLang="zh-CN" sz="2000" b="1" i="1" smtClean="0">
                                  <a:latin typeface="Cambria Math" panose="02040503050406030204" pitchFamily="18" charset="0"/>
                                  <a:ea typeface="Cambria Math" panose="02040503050406030204" pitchFamily="18" charset="0"/>
                                </a:rPr>
                                <m:t>𝟖</m:t>
                              </m:r>
                              <m:r>
                                <a:rPr kumimoji="1" lang="en-US" altLang="zh-CN" sz="2000" b="1" i="1" smtClean="0">
                                  <a:latin typeface="Cambria Math" panose="02040503050406030204" pitchFamily="18" charset="0"/>
                                  <a:ea typeface="Cambria Math" panose="02040503050406030204" pitchFamily="18" charset="0"/>
                                </a:rPr>
                                <m:t>%, </m:t>
                              </m:r>
                              <m:r>
                                <a:rPr kumimoji="1" lang="en-US" altLang="zh-CN" sz="2000" b="1" i="1" smtClean="0">
                                  <a:latin typeface="Cambria Math" panose="02040503050406030204" pitchFamily="18" charset="0"/>
                                  <a:ea typeface="Cambria Math" panose="02040503050406030204" pitchFamily="18" charset="0"/>
                                </a:rPr>
                                <m:t>𝟏𝟎</m:t>
                              </m:r>
                            </m:den>
                          </m:f>
                        </m:e>
                      </m:d>
                      <m:r>
                        <a:rPr kumimoji="1" lang="en-US" altLang="zh-CN" sz="2000" b="1" dirty="0">
                          <a:latin typeface="Cambria Math" panose="02040503050406030204" pitchFamily="18" charset="0"/>
                          <a:ea typeface="Cambria Math" panose="02040503050406030204" pitchFamily="18" charset="0"/>
                        </a:rPr>
                        <m:t>−</m:t>
                      </m:r>
                      <m:r>
                        <a:rPr kumimoji="1" lang="en-US" altLang="zh-CN" sz="2000" b="1" i="0" dirty="0" smtClean="0">
                          <a:latin typeface="Cambria Math" panose="02040503050406030204" pitchFamily="18" charset="0"/>
                          <a:ea typeface="Cambria Math" panose="02040503050406030204" pitchFamily="18" charset="0"/>
                        </a:rPr>
                        <m:t>𝟕𝟎𝟎𝟎</m:t>
                      </m:r>
                      <m:d>
                        <m:dPr>
                          <m:ctrlPr>
                            <a:rPr kumimoji="1" lang="en-US" altLang="zh-CN" sz="2000" b="1" i="1">
                              <a:latin typeface="Cambria Math" panose="02040503050406030204" pitchFamily="18" charset="0"/>
                              <a:ea typeface="Cambria Math" panose="02040503050406030204" pitchFamily="18" charset="0"/>
                            </a:rPr>
                          </m:ctrlPr>
                        </m:dPr>
                        <m:e>
                          <m:f>
                            <m:fPr>
                              <m:type m:val="lin"/>
                              <m:ctrlPr>
                                <a:rPr kumimoji="1" lang="en-US" altLang="zh-CN" sz="2000" b="1" i="1">
                                  <a:latin typeface="Cambria Math" panose="02040503050406030204" pitchFamily="18" charset="0"/>
                                  <a:ea typeface="Cambria Math" panose="02040503050406030204" pitchFamily="18" charset="0"/>
                                </a:rPr>
                              </m:ctrlPr>
                            </m:fPr>
                            <m:num>
                              <m:r>
                                <a:rPr kumimoji="1" lang="en-US" altLang="zh-CN" sz="2000" b="1" i="1">
                                  <a:latin typeface="Cambria Math" panose="02040503050406030204" pitchFamily="18" charset="0"/>
                                  <a:ea typeface="Cambria Math" panose="02040503050406030204" pitchFamily="18" charset="0"/>
                                </a:rPr>
                                <m:t>𝑨</m:t>
                              </m:r>
                            </m:num>
                            <m:den>
                              <m:r>
                                <a:rPr kumimoji="1" lang="en-US" altLang="zh-CN" sz="2000" b="1" i="1" smtClean="0">
                                  <a:latin typeface="Cambria Math" panose="02040503050406030204" pitchFamily="18" charset="0"/>
                                  <a:ea typeface="Cambria Math" panose="02040503050406030204" pitchFamily="18" charset="0"/>
                                </a:rPr>
                                <m:t>𝑭</m:t>
                              </m:r>
                              <m:r>
                                <a:rPr kumimoji="1" lang="en-US" altLang="zh-CN" sz="2000" b="1" i="1">
                                  <a:latin typeface="Cambria Math" panose="02040503050406030204" pitchFamily="18" charset="0"/>
                                  <a:ea typeface="Cambria Math" panose="02040503050406030204" pitchFamily="18" charset="0"/>
                                </a:rPr>
                                <m:t>, </m:t>
                              </m:r>
                              <m:r>
                                <a:rPr kumimoji="1" lang="en-US" altLang="zh-CN" sz="2000" b="1" i="1">
                                  <a:latin typeface="Cambria Math" panose="02040503050406030204" pitchFamily="18" charset="0"/>
                                  <a:ea typeface="Cambria Math" panose="02040503050406030204" pitchFamily="18" charset="0"/>
                                </a:rPr>
                                <m:t>𝟖</m:t>
                              </m:r>
                              <m:r>
                                <a:rPr kumimoji="1" lang="en-US" altLang="zh-CN" sz="2000" b="1" i="1">
                                  <a:latin typeface="Cambria Math" panose="02040503050406030204" pitchFamily="18" charset="0"/>
                                  <a:ea typeface="Cambria Math" panose="02040503050406030204" pitchFamily="18" charset="0"/>
                                </a:rPr>
                                <m:t>%, </m:t>
                              </m:r>
                              <m:r>
                                <a:rPr kumimoji="1" lang="en-US" altLang="zh-CN" sz="2000" b="1" i="1">
                                  <a:latin typeface="Cambria Math" panose="02040503050406030204" pitchFamily="18" charset="0"/>
                                  <a:ea typeface="Cambria Math" panose="02040503050406030204" pitchFamily="18" charset="0"/>
                                </a:rPr>
                                <m:t>𝟏𝟎</m:t>
                              </m:r>
                            </m:den>
                          </m:f>
                        </m:e>
                      </m:d>
                      <m:r>
                        <a:rPr kumimoji="1" lang="en-US" altLang="zh-CN" sz="2000" b="1">
                          <a:latin typeface="Cambria Math" panose="02040503050406030204" pitchFamily="18" charset="0"/>
                          <a:ea typeface="Cambria Math" panose="02040503050406030204" pitchFamily="18" charset="0"/>
                        </a:rPr>
                        <m:t>+</m:t>
                      </m:r>
                      <m:r>
                        <a:rPr kumimoji="1" lang="en-US" altLang="zh-CN" sz="2000" b="1" i="0" smtClean="0">
                          <a:latin typeface="Cambria Math" panose="02040503050406030204" pitchFamily="18" charset="0"/>
                          <a:ea typeface="Cambria Math" panose="02040503050406030204" pitchFamily="18" charset="0"/>
                        </a:rPr>
                        <m:t>𝟑𝟒𝟎𝟎𝟎</m:t>
                      </m:r>
                      <m:r>
                        <a:rPr kumimoji="1" lang="en-US" altLang="zh-CN" sz="2000" b="1" i="0" smtClean="0">
                          <a:latin typeface="Cambria Math" panose="02040503050406030204" pitchFamily="18" charset="0"/>
                          <a:ea typeface="Cambria Math" panose="02040503050406030204" pitchFamily="18" charset="0"/>
                        </a:rPr>
                        <m:t>=</m:t>
                      </m:r>
                      <m:r>
                        <a:rPr kumimoji="1" lang="en-US" altLang="zh-CN" sz="2000" b="1" i="0" smtClean="0">
                          <a:latin typeface="Cambria Math" panose="02040503050406030204" pitchFamily="18" charset="0"/>
                          <a:ea typeface="Cambria Math" panose="02040503050406030204" pitchFamily="18" charset="0"/>
                        </a:rPr>
                        <m:t>𝟒𝟑𝟐𝟎𝟐𝟎</m:t>
                      </m:r>
                      <m:r>
                        <a:rPr kumimoji="1" lang="en-US" altLang="zh-CN" sz="2000" b="1" i="0" smtClean="0">
                          <a:latin typeface="Cambria Math" panose="02040503050406030204" pitchFamily="18" charset="0"/>
                          <a:ea typeface="Cambria Math" panose="02040503050406030204" pitchFamily="18" charset="0"/>
                        </a:rPr>
                        <m:t>(</m:t>
                      </m:r>
                      <m:r>
                        <a:rPr kumimoji="1" lang="zh-CN" altLang="en-US" sz="2000" b="1" i="1">
                          <a:latin typeface="Cambria Math" panose="02040503050406030204" pitchFamily="18" charset="0"/>
                          <a:ea typeface="Cambria Math" panose="02040503050406030204" pitchFamily="18" charset="0"/>
                        </a:rPr>
                        <m:t>元</m:t>
                      </m:r>
                      <m:r>
                        <a:rPr kumimoji="1" lang="zh-CN" altLang="en-US" sz="2000" b="1" i="1" smtClean="0">
                          <a:latin typeface="Cambria Math" panose="02040503050406030204" pitchFamily="18" charset="0"/>
                          <a:ea typeface="Cambria Math" panose="02040503050406030204" pitchFamily="18" charset="0"/>
                        </a:rPr>
                        <m:t>）</m:t>
                      </m:r>
                    </m:oMath>
                  </m:oMathPara>
                </a14:m>
                <a:endParaRPr kumimoji="1" lang="zh-CN" altLang="en-US" sz="2000" b="1" dirty="0"/>
              </a:p>
            </p:txBody>
          </p:sp>
        </mc:Choice>
        <mc:Fallback>
          <p:sp>
            <p:nvSpPr>
              <p:cNvPr id="2" name="文本框 1"/>
              <p:cNvSpPr txBox="1">
                <a:spLocks noRot="1" noChangeAspect="1" noMove="1" noResize="1" noEditPoints="1" noAdjustHandles="1" noChangeArrowheads="1" noChangeShapeType="1" noTextEdit="1"/>
              </p:cNvSpPr>
              <p:nvPr/>
            </p:nvSpPr>
            <p:spPr>
              <a:xfrm>
                <a:off x="405131" y="4273885"/>
                <a:ext cx="8669296" cy="307777"/>
              </a:xfrm>
              <a:prstGeom prst="rect">
                <a:avLst/>
              </a:prstGeom>
              <a:blipFill rotWithShape="1">
                <a:blip r:embed="rId1"/>
                <a:stretch>
                  <a:fillRect t="-109" r="-1638" b="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p:cNvSpPr txBox="1"/>
              <p:nvPr/>
            </p:nvSpPr>
            <p:spPr>
              <a:xfrm>
                <a:off x="439801" y="4763450"/>
                <a:ext cx="7662995"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zh-CN" sz="2000" b="1" i="1" smtClean="0">
                              <a:latin typeface="Cambria Math" panose="02040503050406030204" pitchFamily="18" charset="0"/>
                            </a:rPr>
                          </m:ctrlPr>
                        </m:sSubPr>
                        <m:e>
                          <m:r>
                            <a:rPr kumimoji="1" lang="en-US" altLang="zh-CN" sz="2000" b="1" i="1" smtClean="0">
                              <a:latin typeface="Cambria Math" panose="02040503050406030204" pitchFamily="18" charset="0"/>
                            </a:rPr>
                            <m:t>𝑨𝑪</m:t>
                          </m:r>
                        </m:e>
                        <m:sub>
                          <m:r>
                            <a:rPr kumimoji="1" lang="en-US" altLang="zh-CN" sz="2000" b="1" i="1" smtClean="0">
                              <a:latin typeface="Cambria Math" panose="02040503050406030204" pitchFamily="18" charset="0"/>
                            </a:rPr>
                            <m:t>𝑩</m:t>
                          </m:r>
                        </m:sub>
                      </m:sSub>
                      <m:r>
                        <a:rPr kumimoji="1" lang="en-US" altLang="zh-CN" sz="2000" b="1">
                          <a:latin typeface="Cambria Math" panose="02040503050406030204" pitchFamily="18" charset="0"/>
                          <a:ea typeface="Cambria Math" panose="02040503050406030204" pitchFamily="18" charset="0"/>
                        </a:rPr>
                        <m:t>=</m:t>
                      </m:r>
                      <m:r>
                        <a:rPr kumimoji="1" lang="en-US" altLang="zh-CN" sz="2000" b="1" i="0" smtClean="0">
                          <a:latin typeface="Cambria Math" panose="02040503050406030204" pitchFamily="18" charset="0"/>
                          <a:ea typeface="Cambria Math" panose="02040503050406030204" pitchFamily="18" charset="0"/>
                        </a:rPr>
                        <m:t>𝟔𝟓𝟎𝟎𝟎𝟎</m:t>
                      </m:r>
                      <m:r>
                        <a:rPr kumimoji="1" lang="en-US" altLang="zh-CN" sz="2000" b="1" i="1" smtClean="0">
                          <a:latin typeface="Cambria Math" panose="02040503050406030204" pitchFamily="18" charset="0"/>
                          <a:ea typeface="Cambria Math" panose="02040503050406030204" pitchFamily="18" charset="0"/>
                        </a:rPr>
                        <m:t>×</m:t>
                      </m:r>
                      <m:r>
                        <a:rPr kumimoji="1" lang="en-US" altLang="zh-CN" sz="2000" b="1" i="0" smtClean="0">
                          <a:latin typeface="Cambria Math" panose="02040503050406030204" pitchFamily="18" charset="0"/>
                          <a:ea typeface="Cambria Math" panose="02040503050406030204" pitchFamily="18" charset="0"/>
                        </a:rPr>
                        <m:t>𝟖</m:t>
                      </m:r>
                      <m:r>
                        <a:rPr kumimoji="1" lang="en-US" altLang="zh-CN" sz="2000" b="1" i="0" smtClean="0">
                          <a:latin typeface="Cambria Math" panose="02040503050406030204" pitchFamily="18" charset="0"/>
                          <a:ea typeface="Cambria Math" panose="02040503050406030204" pitchFamily="18" charset="0"/>
                        </a:rPr>
                        <m:t>%</m:t>
                      </m:r>
                      <m:r>
                        <a:rPr kumimoji="1" lang="en-US" altLang="zh-CN" sz="2000" b="1" i="1" smtClean="0">
                          <a:latin typeface="Cambria Math" panose="02040503050406030204" pitchFamily="18" charset="0"/>
                          <a:ea typeface="Cambria Math" panose="02040503050406030204" pitchFamily="18" charset="0"/>
                        </a:rPr>
                        <m:t>+</m:t>
                      </m:r>
                      <m:r>
                        <a:rPr kumimoji="1" lang="en-US" altLang="zh-CN" sz="2000" b="1" i="0" smtClean="0">
                          <a:latin typeface="Cambria Math" panose="02040503050406030204" pitchFamily="18" charset="0"/>
                          <a:ea typeface="Cambria Math" panose="02040503050406030204" pitchFamily="18" charset="0"/>
                        </a:rPr>
                        <m:t>𝟏𝟎</m:t>
                      </m:r>
                      <m:r>
                        <a:rPr kumimoji="1" lang="en-US" altLang="zh-CN" sz="2000" b="1" i="0" dirty="0" smtClean="0">
                          <a:latin typeface="Cambria Math" panose="02040503050406030204" pitchFamily="18" charset="0"/>
                          <a:ea typeface="Cambria Math" panose="02040503050406030204" pitchFamily="18" charset="0"/>
                        </a:rPr>
                        <m:t>𝟎𝟎𝟎</m:t>
                      </m:r>
                      <m:d>
                        <m:dPr>
                          <m:ctrlPr>
                            <a:rPr kumimoji="1" lang="en-US" altLang="zh-CN" sz="2000" b="1" i="1">
                              <a:latin typeface="Cambria Math" panose="02040503050406030204" pitchFamily="18" charset="0"/>
                              <a:ea typeface="Cambria Math" panose="02040503050406030204" pitchFamily="18" charset="0"/>
                            </a:rPr>
                          </m:ctrlPr>
                        </m:dPr>
                        <m:e>
                          <m:f>
                            <m:fPr>
                              <m:type m:val="lin"/>
                              <m:ctrlPr>
                                <a:rPr kumimoji="1" lang="en-US" altLang="zh-CN" sz="2000" b="1" i="1">
                                  <a:latin typeface="Cambria Math" panose="02040503050406030204" pitchFamily="18" charset="0"/>
                                  <a:ea typeface="Cambria Math" panose="02040503050406030204" pitchFamily="18" charset="0"/>
                                </a:rPr>
                              </m:ctrlPr>
                            </m:fPr>
                            <m:num>
                              <m:r>
                                <a:rPr kumimoji="1" lang="en-US" altLang="zh-CN" sz="2000" b="1" i="1">
                                  <a:latin typeface="Cambria Math" panose="02040503050406030204" pitchFamily="18" charset="0"/>
                                  <a:ea typeface="Cambria Math" panose="02040503050406030204" pitchFamily="18" charset="0"/>
                                </a:rPr>
                                <m:t>𝑨</m:t>
                              </m:r>
                            </m:num>
                            <m:den>
                              <m:r>
                                <a:rPr kumimoji="1" lang="en-US" altLang="zh-CN" sz="2000" b="1" i="1" smtClean="0">
                                  <a:latin typeface="Cambria Math" panose="02040503050406030204" pitchFamily="18" charset="0"/>
                                  <a:ea typeface="Cambria Math" panose="02040503050406030204" pitchFamily="18" charset="0"/>
                                </a:rPr>
                                <m:t>𝑭</m:t>
                              </m:r>
                              <m:r>
                                <a:rPr kumimoji="1" lang="en-US" altLang="zh-CN" sz="2000" b="1" i="1">
                                  <a:latin typeface="Cambria Math" panose="02040503050406030204" pitchFamily="18" charset="0"/>
                                  <a:ea typeface="Cambria Math" panose="02040503050406030204" pitchFamily="18" charset="0"/>
                                </a:rPr>
                                <m:t>, </m:t>
                              </m:r>
                              <m:r>
                                <a:rPr kumimoji="1" lang="en-US" altLang="zh-CN" sz="2000" b="1" i="1">
                                  <a:latin typeface="Cambria Math" panose="02040503050406030204" pitchFamily="18" charset="0"/>
                                  <a:ea typeface="Cambria Math" panose="02040503050406030204" pitchFamily="18" charset="0"/>
                                </a:rPr>
                                <m:t>𝟖</m:t>
                              </m:r>
                              <m:r>
                                <a:rPr kumimoji="1" lang="en-US" altLang="zh-CN" sz="2000" b="1" i="1">
                                  <a:latin typeface="Cambria Math" panose="02040503050406030204" pitchFamily="18" charset="0"/>
                                  <a:ea typeface="Cambria Math" panose="02040503050406030204" pitchFamily="18" charset="0"/>
                                </a:rPr>
                                <m:t>%, </m:t>
                              </m:r>
                              <m:r>
                                <a:rPr kumimoji="1" lang="en-US" altLang="zh-CN" sz="2000" b="1" i="1" smtClean="0">
                                  <a:latin typeface="Cambria Math" panose="02040503050406030204" pitchFamily="18" charset="0"/>
                                  <a:ea typeface="Cambria Math" panose="02040503050406030204" pitchFamily="18" charset="0"/>
                                </a:rPr>
                                <m:t>𝟓</m:t>
                              </m:r>
                            </m:den>
                          </m:f>
                        </m:e>
                      </m:d>
                      <m:r>
                        <a:rPr kumimoji="1" lang="en-US" altLang="zh-CN" sz="2000" b="1">
                          <a:latin typeface="Cambria Math" panose="02040503050406030204" pitchFamily="18" charset="0"/>
                          <a:ea typeface="Cambria Math" panose="02040503050406030204" pitchFamily="18" charset="0"/>
                        </a:rPr>
                        <m:t>+</m:t>
                      </m:r>
                      <m:r>
                        <a:rPr kumimoji="1" lang="en-US" altLang="zh-CN" sz="2000" b="1" i="0" smtClean="0">
                          <a:latin typeface="Cambria Math" panose="02040503050406030204" pitchFamily="18" charset="0"/>
                          <a:ea typeface="Cambria Math" panose="02040503050406030204" pitchFamily="18" charset="0"/>
                        </a:rPr>
                        <m:t>𝟏𝟎𝟎𝟎</m:t>
                      </m:r>
                      <m:r>
                        <a:rPr kumimoji="1" lang="en-US" altLang="zh-CN" sz="2000" b="1" i="0" smtClean="0">
                          <a:latin typeface="Cambria Math" panose="02040503050406030204" pitchFamily="18" charset="0"/>
                          <a:ea typeface="Cambria Math" panose="02040503050406030204" pitchFamily="18" charset="0"/>
                        </a:rPr>
                        <m:t>=</m:t>
                      </m:r>
                      <m:r>
                        <a:rPr kumimoji="1" lang="en-US" altLang="zh-CN" sz="2000" b="1" i="0" smtClean="0">
                          <a:latin typeface="Cambria Math" panose="02040503050406030204" pitchFamily="18" charset="0"/>
                          <a:ea typeface="Cambria Math" panose="02040503050406030204" pitchFamily="18" charset="0"/>
                        </a:rPr>
                        <m:t>𝟓𝟒𝟕𝟎𝟓𝟎</m:t>
                      </m:r>
                      <m:r>
                        <a:rPr kumimoji="1" lang="en-US" altLang="zh-CN" sz="2000" b="1" i="0" smtClean="0">
                          <a:latin typeface="Cambria Math" panose="02040503050406030204" pitchFamily="18" charset="0"/>
                          <a:ea typeface="Cambria Math" panose="02040503050406030204" pitchFamily="18" charset="0"/>
                        </a:rPr>
                        <m:t>(</m:t>
                      </m:r>
                      <m:r>
                        <a:rPr kumimoji="1" lang="zh-CN" altLang="en-US" sz="2000" b="1" i="1">
                          <a:latin typeface="Cambria Math" panose="02040503050406030204" pitchFamily="18" charset="0"/>
                          <a:ea typeface="Cambria Math" panose="02040503050406030204" pitchFamily="18" charset="0"/>
                        </a:rPr>
                        <m:t>元</m:t>
                      </m:r>
                      <m:r>
                        <a:rPr kumimoji="1" lang="zh-CN" altLang="en-US" sz="2000" b="1" i="1" smtClean="0">
                          <a:latin typeface="Cambria Math" panose="02040503050406030204" pitchFamily="18" charset="0"/>
                          <a:ea typeface="Cambria Math" panose="02040503050406030204" pitchFamily="18" charset="0"/>
                        </a:rPr>
                        <m:t>）</m:t>
                      </m:r>
                    </m:oMath>
                  </m:oMathPara>
                </a14:m>
                <a:endParaRPr kumimoji="1" lang="zh-CN" altLang="en-US" sz="2000" b="1" dirty="0"/>
              </a:p>
            </p:txBody>
          </p:sp>
        </mc:Choice>
        <mc:Fallback>
          <p:sp>
            <p:nvSpPr>
              <p:cNvPr id="3" name="文本框 2"/>
              <p:cNvSpPr txBox="1">
                <a:spLocks noRot="1" noChangeAspect="1" noMove="1" noResize="1" noEditPoints="1" noAdjustHandles="1" noChangeArrowheads="1" noChangeShapeType="1" noTextEdit="1"/>
              </p:cNvSpPr>
              <p:nvPr/>
            </p:nvSpPr>
            <p:spPr>
              <a:xfrm>
                <a:off x="439801" y="4763450"/>
                <a:ext cx="7662995" cy="307777"/>
              </a:xfrm>
              <a:prstGeom prst="rect">
                <a:avLst/>
              </a:prstGeom>
              <a:blipFill rotWithShape="1">
                <a:blip r:embed="rId2"/>
                <a:stretch>
                  <a:fillRect l="-5" t="-102" r="-1953" b="38"/>
                </a:stretch>
              </a:blipFill>
            </p:spPr>
            <p:txBody>
              <a:bodyPr/>
              <a:lstStyle/>
              <a:p>
                <a:r>
                  <a:rPr lang="zh-CN" altLang="en-US">
                    <a:noFill/>
                  </a:rPr>
                  <a:t> </a:t>
                </a:r>
              </a:p>
            </p:txBody>
          </p:sp>
        </mc:Fallback>
      </mc:AlternateContent>
      <p:sp>
        <p:nvSpPr>
          <p:cNvPr id="4" name="椭圆形标注 3"/>
          <p:cNvSpPr/>
          <p:nvPr/>
        </p:nvSpPr>
        <p:spPr>
          <a:xfrm>
            <a:off x="2276745" y="5127491"/>
            <a:ext cx="1980220" cy="428003"/>
          </a:xfrm>
          <a:prstGeom prst="wedgeEllipseCallout">
            <a:avLst>
              <a:gd name="adj1" fmla="val -47187"/>
              <a:gd name="adj2" fmla="val -6519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2443830" y="5155143"/>
            <a:ext cx="2013076" cy="369332"/>
          </a:xfrm>
          <a:prstGeom prst="rect">
            <a:avLst/>
          </a:prstGeom>
          <a:noFill/>
        </p:spPr>
        <p:txBody>
          <a:bodyPr wrap="square" rtlCol="0">
            <a:spAutoFit/>
          </a:bodyPr>
          <a:lstStyle/>
          <a:p>
            <a:r>
              <a:rPr kumimoji="1" lang="zh-CN" altLang="en-US" dirty="0">
                <a:solidFill>
                  <a:srgbClr val="FF0000"/>
                </a:solidFill>
              </a:rPr>
              <a:t>无限期折算公式</a:t>
            </a:r>
            <a:endParaRPr kumimoji="1" lang="zh-CN" altLang="en-US" dirty="0">
              <a:solidFill>
                <a:srgbClr val="FF0000"/>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49860"/>
                                        </p:tgtEl>
                                        <p:attrNameLst>
                                          <p:attrName>style.visibility</p:attrName>
                                        </p:attrNameLst>
                                      </p:cBhvr>
                                      <p:to>
                                        <p:strVal val="visible"/>
                                      </p:to>
                                    </p:set>
                                    <p:animEffect transition="in" filter="wipe(up)">
                                      <p:cBhvr>
                                        <p:cTn id="7" dur="1000"/>
                                        <p:tgtEl>
                                          <p:spTgt spid="24986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49888"/>
                                        </p:tgtEl>
                                        <p:attrNameLst>
                                          <p:attrName>style.visibility</p:attrName>
                                        </p:attrNameLst>
                                      </p:cBhvr>
                                      <p:to>
                                        <p:strVal val="visible"/>
                                      </p:to>
                                    </p:set>
                                    <p:anim calcmode="lin" valueType="num">
                                      <p:cBhvr>
                                        <p:cTn id="12" dur="500" fill="hold"/>
                                        <p:tgtEl>
                                          <p:spTgt spid="249888"/>
                                        </p:tgtEl>
                                        <p:attrNameLst>
                                          <p:attrName>ppt_w</p:attrName>
                                        </p:attrNameLst>
                                      </p:cBhvr>
                                      <p:tavLst>
                                        <p:tav tm="0">
                                          <p:val>
                                            <p:fltVal val="0"/>
                                          </p:val>
                                        </p:tav>
                                        <p:tav tm="100000">
                                          <p:val>
                                            <p:strVal val="#ppt_w"/>
                                          </p:val>
                                        </p:tav>
                                      </p:tavLst>
                                    </p:anim>
                                    <p:anim calcmode="lin" valueType="num">
                                      <p:cBhvr>
                                        <p:cTn id="13" dur="500" fill="hold"/>
                                        <p:tgtEl>
                                          <p:spTgt spid="249888"/>
                                        </p:tgtEl>
                                        <p:attrNameLst>
                                          <p:attrName>ppt_h</p:attrName>
                                        </p:attrNameLst>
                                      </p:cBhvr>
                                      <p:tavLst>
                                        <p:tav tm="0">
                                          <p:val>
                                            <p:flt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49891"/>
                                        </p:tgtEl>
                                        <p:attrNameLst>
                                          <p:attrName>style.visibility</p:attrName>
                                        </p:attrNameLst>
                                      </p:cBhvr>
                                      <p:to>
                                        <p:strVal val="visible"/>
                                      </p:to>
                                    </p:set>
                                    <p:animEffect transition="in" filter="checkerboard(across)">
                                      <p:cBhvr>
                                        <p:cTn id="18" dur="500"/>
                                        <p:tgtEl>
                                          <p:spTgt spid="249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88" grpId="0"/>
      <p:bldP spid="24989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1DBC563-D1F5-7142-9DC2-4DC7788C8CE7}"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60419" name="Rectangle 2"/>
          <p:cNvSpPr>
            <a:spLocks noGrp="1" noChangeArrowheads="1"/>
          </p:cNvSpPr>
          <p:nvPr>
            <p:ph type="title"/>
          </p:nvPr>
        </p:nvSpPr>
        <p:spPr/>
        <p:txBody>
          <a:bodyPr/>
          <a:lstStyle/>
          <a:p>
            <a:pPr eaLnBrk="1" hangingPunct="1"/>
            <a:r>
              <a:rPr kumimoji="0" lang="zh-CN" altLang="en-US">
                <a:solidFill>
                  <a:srgbClr val="036D7B"/>
                </a:solidFill>
              </a:rPr>
              <a:t>相关方案经济评价</a:t>
            </a:r>
            <a:endParaRPr kumimoji="0" lang="zh-CN" altLang="en-US">
              <a:solidFill>
                <a:srgbClr val="036D7B"/>
              </a:solidFill>
            </a:endParaRPr>
          </a:p>
        </p:txBody>
      </p:sp>
      <p:sp>
        <p:nvSpPr>
          <p:cNvPr id="60420" name="Rectangle 3"/>
          <p:cNvSpPr>
            <a:spLocks noChangeArrowheads="1"/>
          </p:cNvSpPr>
          <p:nvPr/>
        </p:nvSpPr>
        <p:spPr bwMode="auto">
          <a:xfrm>
            <a:off x="-61912" y="1086243"/>
            <a:ext cx="9005887" cy="4895850"/>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65220" name="Text Box 4"/>
          <p:cNvSpPr txBox="1">
            <a:spLocks noChangeArrowheads="1"/>
          </p:cNvSpPr>
          <p:nvPr/>
        </p:nvSpPr>
        <p:spPr bwMode="auto">
          <a:xfrm>
            <a:off x="539750" y="1196975"/>
            <a:ext cx="8066088"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20000"/>
              </a:lnSpc>
              <a:spcBef>
                <a:spcPct val="0"/>
              </a:spcBef>
              <a:buClrTx/>
              <a:buSzTx/>
              <a:buFontTx/>
              <a:buNone/>
            </a:pPr>
            <a:r>
              <a:rPr lang="en-US" altLang="zh-CN" sz="2000">
                <a:solidFill>
                  <a:schemeClr val="tx1"/>
                </a:solidFill>
                <a:latin typeface="幼圆" panose="02010509060101010101" pitchFamily="49" charset="-122"/>
                <a:ea typeface="幼圆" panose="02010509060101010101" pitchFamily="49" charset="-122"/>
              </a:rPr>
              <a:t>【</a:t>
            </a:r>
            <a:r>
              <a:rPr lang="zh-CN" altLang="en-US" sz="2000" b="1">
                <a:solidFill>
                  <a:schemeClr val="tx1"/>
                </a:solidFill>
                <a:latin typeface="幼圆" panose="02010509060101010101" pitchFamily="49" charset="-122"/>
                <a:ea typeface="幼圆" panose="02010509060101010101" pitchFamily="49" charset="-122"/>
              </a:rPr>
              <a:t>例题</a:t>
            </a:r>
            <a:r>
              <a:rPr lang="en-US" altLang="zh-CN" sz="2000" b="1">
                <a:solidFill>
                  <a:schemeClr val="tx1"/>
                </a:solidFill>
                <a:latin typeface="幼圆" panose="02010509060101010101" pitchFamily="49" charset="-122"/>
                <a:ea typeface="幼圆" panose="02010509060101010101" pitchFamily="49" charset="-122"/>
              </a:rPr>
              <a:t>5-12</a:t>
            </a:r>
            <a:r>
              <a:rPr lang="en-US" altLang="zh-CN" sz="2000">
                <a:solidFill>
                  <a:schemeClr val="tx1"/>
                </a:solidFill>
                <a:latin typeface="幼圆" panose="02010509060101010101" pitchFamily="49" charset="-122"/>
                <a:ea typeface="幼圆" panose="02010509060101010101" pitchFamily="49" charset="-122"/>
              </a:rPr>
              <a:t>】</a:t>
            </a:r>
            <a:r>
              <a:rPr lang="zh-CN" altLang="en-US" sz="2000" b="1">
                <a:solidFill>
                  <a:schemeClr val="tx1"/>
                </a:solidFill>
                <a:latin typeface="幼圆" panose="02010509060101010101" pitchFamily="49" charset="-122"/>
                <a:ea typeface="幼圆" panose="02010509060101010101" pitchFamily="49" charset="-122"/>
              </a:rPr>
              <a:t>甲、乙两城市之间可建一条公路一条铁路。只修一条铁路或只修一条公路的净现金流量如下表</a:t>
            </a:r>
            <a:r>
              <a:rPr lang="en-US" altLang="zh-CN" sz="2000" b="1">
                <a:solidFill>
                  <a:schemeClr val="tx1"/>
                </a:solidFill>
                <a:latin typeface="幼圆" panose="02010509060101010101" pitchFamily="49" charset="-122"/>
                <a:ea typeface="幼圆" panose="02010509060101010101" pitchFamily="49" charset="-122"/>
              </a:rPr>
              <a:t>1</a:t>
            </a:r>
            <a:r>
              <a:rPr lang="zh-CN" altLang="en-US" sz="2000" b="1">
                <a:solidFill>
                  <a:schemeClr val="tx1"/>
                </a:solidFill>
                <a:latin typeface="幼圆" panose="02010509060101010101" pitchFamily="49" charset="-122"/>
                <a:ea typeface="幼圆" panose="02010509060101010101" pitchFamily="49" charset="-122"/>
              </a:rPr>
              <a:t>所示。若两个项目都上，由于客货运分流的影响，两项目都将减少净收入，其净现金流量见下表</a:t>
            </a:r>
            <a:r>
              <a:rPr lang="en-US" altLang="zh-CN" sz="2000" b="1">
                <a:solidFill>
                  <a:schemeClr val="tx1"/>
                </a:solidFill>
                <a:latin typeface="幼圆" panose="02010509060101010101" pitchFamily="49" charset="-122"/>
                <a:ea typeface="幼圆" panose="02010509060101010101" pitchFamily="49" charset="-122"/>
              </a:rPr>
              <a:t>2</a:t>
            </a:r>
            <a:r>
              <a:rPr lang="zh-CN" altLang="en-US" sz="2000" b="1">
                <a:solidFill>
                  <a:schemeClr val="tx1"/>
                </a:solidFill>
                <a:latin typeface="幼圆" panose="02010509060101010101" pitchFamily="49" charset="-122"/>
                <a:ea typeface="幼圆" panose="02010509060101010101" pitchFamily="49" charset="-122"/>
              </a:rPr>
              <a:t>。当</a:t>
            </a:r>
            <a:r>
              <a:rPr lang="en-US" altLang="zh-CN" sz="2000" b="1">
                <a:solidFill>
                  <a:schemeClr val="tx1"/>
                </a:solidFill>
                <a:latin typeface="幼圆" panose="02010509060101010101" pitchFamily="49" charset="-122"/>
                <a:ea typeface="幼圆" panose="02010509060101010101" pitchFamily="49" charset="-122"/>
              </a:rPr>
              <a:t>i</a:t>
            </a:r>
            <a:r>
              <a:rPr lang="en-US" altLang="zh-CN" sz="2000" b="1" baseline="-20000">
                <a:solidFill>
                  <a:schemeClr val="tx1"/>
                </a:solidFill>
                <a:latin typeface="幼圆" panose="02010509060101010101" pitchFamily="49" charset="-122"/>
                <a:ea typeface="幼圆" panose="02010509060101010101" pitchFamily="49" charset="-122"/>
              </a:rPr>
              <a:t>c</a:t>
            </a:r>
            <a:r>
              <a:rPr lang="zh-CN" altLang="en-US" sz="2000" b="1">
                <a:solidFill>
                  <a:schemeClr val="tx1"/>
                </a:solidFill>
                <a:latin typeface="幼圆" panose="02010509060101010101" pitchFamily="49" charset="-122"/>
                <a:ea typeface="幼圆" panose="02010509060101010101" pitchFamily="49" charset="-122"/>
              </a:rPr>
              <a:t>为</a:t>
            </a:r>
            <a:r>
              <a:rPr lang="en-US" altLang="zh-CN" sz="2000" b="1">
                <a:solidFill>
                  <a:schemeClr val="tx1"/>
                </a:solidFill>
                <a:latin typeface="幼圆" panose="02010509060101010101" pitchFamily="49" charset="-122"/>
                <a:ea typeface="幼圆" panose="02010509060101010101" pitchFamily="49" charset="-122"/>
              </a:rPr>
              <a:t>10</a:t>
            </a:r>
            <a:r>
              <a:rPr lang="zh-CN" altLang="en-US" sz="2000" b="1">
                <a:solidFill>
                  <a:schemeClr val="tx1"/>
                </a:solidFill>
                <a:latin typeface="幼圆" panose="02010509060101010101" pitchFamily="49" charset="-122"/>
                <a:ea typeface="幼圆" panose="02010509060101010101" pitchFamily="49" charset="-122"/>
              </a:rPr>
              <a:t>％时应如何决策。</a:t>
            </a:r>
            <a:endParaRPr lang="zh-CN" altLang="en-US" sz="2000" b="1">
              <a:solidFill>
                <a:schemeClr val="tx1"/>
              </a:solidFill>
              <a:latin typeface="幼圆" panose="02010509060101010101" pitchFamily="49" charset="-122"/>
              <a:ea typeface="幼圆" panose="02010509060101010101" pitchFamily="49" charset="-122"/>
            </a:endParaRPr>
          </a:p>
        </p:txBody>
      </p:sp>
      <p:grpSp>
        <p:nvGrpSpPr>
          <p:cNvPr id="265221" name="Group 5"/>
          <p:cNvGrpSpPr/>
          <p:nvPr/>
        </p:nvGrpSpPr>
        <p:grpSpPr bwMode="auto">
          <a:xfrm>
            <a:off x="581025" y="2954338"/>
            <a:ext cx="8094663" cy="2779712"/>
            <a:chOff x="84" y="226"/>
            <a:chExt cx="2967" cy="1443"/>
          </a:xfrm>
        </p:grpSpPr>
        <p:grpSp>
          <p:nvGrpSpPr>
            <p:cNvPr id="60423" name="Group 6"/>
            <p:cNvGrpSpPr/>
            <p:nvPr/>
          </p:nvGrpSpPr>
          <p:grpSpPr bwMode="auto">
            <a:xfrm>
              <a:off x="84" y="226"/>
              <a:ext cx="2967" cy="1443"/>
              <a:chOff x="84" y="226"/>
              <a:chExt cx="2967" cy="1443"/>
            </a:xfrm>
          </p:grpSpPr>
          <p:grpSp>
            <p:nvGrpSpPr>
              <p:cNvPr id="60425" name="Group 7"/>
              <p:cNvGrpSpPr/>
              <p:nvPr/>
            </p:nvGrpSpPr>
            <p:grpSpPr bwMode="auto">
              <a:xfrm>
                <a:off x="120" y="1324"/>
                <a:ext cx="2931" cy="345"/>
                <a:chOff x="93" y="1189"/>
                <a:chExt cx="2931" cy="345"/>
              </a:xfrm>
            </p:grpSpPr>
            <p:sp>
              <p:nvSpPr>
                <p:cNvPr id="60446" name="Rectangle 8"/>
                <p:cNvSpPr>
                  <a:spLocks noChangeArrowheads="1"/>
                </p:cNvSpPr>
                <p:nvPr/>
              </p:nvSpPr>
              <p:spPr bwMode="auto">
                <a:xfrm>
                  <a:off x="2256" y="1189"/>
                  <a:ext cx="768"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t>90</a:t>
                  </a:r>
                  <a:endParaRPr lang="en-US" altLang="zh-CN" sz="2400"/>
                </a:p>
              </p:txBody>
            </p:sp>
            <p:sp>
              <p:nvSpPr>
                <p:cNvPr id="60447" name="Rectangle 9"/>
                <p:cNvSpPr>
                  <a:spLocks noChangeArrowheads="1"/>
                </p:cNvSpPr>
                <p:nvPr/>
              </p:nvSpPr>
              <p:spPr bwMode="auto">
                <a:xfrm>
                  <a:off x="1641" y="1189"/>
                  <a:ext cx="768"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t>-150</a:t>
                  </a:r>
                  <a:endParaRPr lang="en-US" altLang="zh-CN" sz="2400"/>
                </a:p>
              </p:txBody>
            </p:sp>
            <p:sp>
              <p:nvSpPr>
                <p:cNvPr id="60448" name="Rectangle 10"/>
                <p:cNvSpPr>
                  <a:spLocks noChangeArrowheads="1"/>
                </p:cNvSpPr>
                <p:nvPr/>
              </p:nvSpPr>
              <p:spPr bwMode="auto">
                <a:xfrm>
                  <a:off x="1152" y="1189"/>
                  <a:ext cx="768"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t>-150</a:t>
                  </a:r>
                  <a:endParaRPr lang="en-US" altLang="zh-CN" sz="2400"/>
                </a:p>
              </p:txBody>
            </p:sp>
            <p:sp>
              <p:nvSpPr>
                <p:cNvPr id="60449" name="Rectangle 11"/>
                <p:cNvSpPr>
                  <a:spLocks noChangeArrowheads="1"/>
                </p:cNvSpPr>
                <p:nvPr/>
              </p:nvSpPr>
              <p:spPr bwMode="auto">
                <a:xfrm>
                  <a:off x="708" y="1198"/>
                  <a:ext cx="768"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t>-150</a:t>
                  </a:r>
                  <a:endParaRPr lang="en-US" altLang="zh-CN" sz="2400"/>
                </a:p>
              </p:txBody>
            </p:sp>
            <p:sp>
              <p:nvSpPr>
                <p:cNvPr id="60450" name="Rectangle 12"/>
                <p:cNvSpPr>
                  <a:spLocks noChangeArrowheads="1"/>
                </p:cNvSpPr>
                <p:nvPr/>
              </p:nvSpPr>
              <p:spPr bwMode="auto">
                <a:xfrm>
                  <a:off x="93" y="1200"/>
                  <a:ext cx="768"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公路</a:t>
                  </a:r>
                  <a:r>
                    <a:rPr lang="en-US" altLang="zh-CN" sz="2400">
                      <a:latin typeface="黑体" panose="02010609060101010101" pitchFamily="49" charset="-122"/>
                      <a:ea typeface="黑体" panose="02010609060101010101" pitchFamily="49" charset="-122"/>
                    </a:rPr>
                    <a:t>B</a:t>
                  </a:r>
                  <a:endParaRPr lang="en-US" altLang="zh-CN" sz="2400">
                    <a:latin typeface="黑体" panose="02010609060101010101" pitchFamily="49" charset="-122"/>
                    <a:ea typeface="黑体" panose="02010609060101010101" pitchFamily="49" charset="-122"/>
                  </a:endParaRPr>
                </a:p>
              </p:txBody>
            </p:sp>
          </p:grpSp>
          <p:grpSp>
            <p:nvGrpSpPr>
              <p:cNvPr id="60426" name="Group 13"/>
              <p:cNvGrpSpPr/>
              <p:nvPr/>
            </p:nvGrpSpPr>
            <p:grpSpPr bwMode="auto">
              <a:xfrm>
                <a:off x="84" y="226"/>
                <a:ext cx="2898" cy="1390"/>
                <a:chOff x="84" y="226"/>
                <a:chExt cx="2898" cy="1390"/>
              </a:xfrm>
            </p:grpSpPr>
            <p:sp>
              <p:nvSpPr>
                <p:cNvPr id="60427" name="Rectangle 14"/>
                <p:cNvSpPr>
                  <a:spLocks noChangeArrowheads="1"/>
                </p:cNvSpPr>
                <p:nvPr/>
              </p:nvSpPr>
              <p:spPr bwMode="auto">
                <a:xfrm>
                  <a:off x="1170" y="925"/>
                  <a:ext cx="76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t>-300</a:t>
                  </a:r>
                  <a:endParaRPr lang="en-US" altLang="zh-CN" sz="2400"/>
                </a:p>
              </p:txBody>
            </p:sp>
            <p:grpSp>
              <p:nvGrpSpPr>
                <p:cNvPr id="60428" name="Group 15"/>
                <p:cNvGrpSpPr/>
                <p:nvPr/>
              </p:nvGrpSpPr>
              <p:grpSpPr bwMode="auto">
                <a:xfrm>
                  <a:off x="84" y="436"/>
                  <a:ext cx="2898" cy="1180"/>
                  <a:chOff x="84" y="436"/>
                  <a:chExt cx="2898" cy="1180"/>
                </a:xfrm>
              </p:grpSpPr>
              <p:grpSp>
                <p:nvGrpSpPr>
                  <p:cNvPr id="60430" name="Group 16"/>
                  <p:cNvGrpSpPr/>
                  <p:nvPr/>
                </p:nvGrpSpPr>
                <p:grpSpPr bwMode="auto">
                  <a:xfrm>
                    <a:off x="84" y="464"/>
                    <a:ext cx="2898" cy="813"/>
                    <a:chOff x="84" y="464"/>
                    <a:chExt cx="2898" cy="813"/>
                  </a:xfrm>
                </p:grpSpPr>
                <p:sp>
                  <p:nvSpPr>
                    <p:cNvPr id="60436" name="Rectangle 17"/>
                    <p:cNvSpPr>
                      <a:spLocks noChangeArrowheads="1"/>
                    </p:cNvSpPr>
                    <p:nvPr/>
                  </p:nvSpPr>
                  <p:spPr bwMode="auto">
                    <a:xfrm>
                      <a:off x="2214" y="925"/>
                      <a:ext cx="76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t>150</a:t>
                      </a:r>
                      <a:endParaRPr lang="en-US" altLang="zh-CN" sz="2400"/>
                    </a:p>
                  </p:txBody>
                </p:sp>
                <p:sp>
                  <p:nvSpPr>
                    <p:cNvPr id="60437" name="Rectangle 18"/>
                    <p:cNvSpPr>
                      <a:spLocks noChangeArrowheads="1"/>
                    </p:cNvSpPr>
                    <p:nvPr/>
                  </p:nvSpPr>
                  <p:spPr bwMode="auto">
                    <a:xfrm>
                      <a:off x="1659" y="925"/>
                      <a:ext cx="76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t>-300</a:t>
                      </a:r>
                      <a:endParaRPr lang="en-US" altLang="zh-CN" sz="2400"/>
                    </a:p>
                  </p:txBody>
                </p:sp>
                <p:sp>
                  <p:nvSpPr>
                    <p:cNvPr id="60438" name="Rectangle 19"/>
                    <p:cNvSpPr>
                      <a:spLocks noChangeArrowheads="1"/>
                    </p:cNvSpPr>
                    <p:nvPr/>
                  </p:nvSpPr>
                  <p:spPr bwMode="auto">
                    <a:xfrm>
                      <a:off x="711" y="937"/>
                      <a:ext cx="768"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dirty="0"/>
                        <a:t>-300</a:t>
                      </a:r>
                      <a:endParaRPr lang="en-US" altLang="zh-CN" sz="2400" dirty="0"/>
                    </a:p>
                  </p:txBody>
                </p:sp>
                <p:sp>
                  <p:nvSpPr>
                    <p:cNvPr id="60439" name="Rectangle 20"/>
                    <p:cNvSpPr>
                      <a:spLocks noChangeArrowheads="1"/>
                    </p:cNvSpPr>
                    <p:nvPr/>
                  </p:nvSpPr>
                  <p:spPr bwMode="auto">
                    <a:xfrm>
                      <a:off x="102" y="943"/>
                      <a:ext cx="76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latin typeface="黑体" panose="02010609060101010101" pitchFamily="49" charset="-122"/>
                          <a:ea typeface="黑体" panose="02010609060101010101" pitchFamily="49" charset="-122"/>
                        </a:rPr>
                        <a:t>  </a:t>
                      </a:r>
                      <a:r>
                        <a:rPr lang="zh-CN" altLang="en-US" sz="2400">
                          <a:latin typeface="黑体" panose="02010609060101010101" pitchFamily="49" charset="-122"/>
                          <a:ea typeface="黑体" panose="02010609060101010101" pitchFamily="49" charset="-122"/>
                        </a:rPr>
                        <a:t>铁路</a:t>
                      </a:r>
                      <a:r>
                        <a:rPr lang="en-US" altLang="zh-CN" sz="2400">
                          <a:latin typeface="黑体" panose="02010609060101010101" pitchFamily="49" charset="-122"/>
                          <a:ea typeface="黑体" panose="02010609060101010101" pitchFamily="49" charset="-122"/>
                        </a:rPr>
                        <a:t>A</a:t>
                      </a:r>
                      <a:endParaRPr lang="en-US" altLang="zh-CN" sz="2400">
                        <a:latin typeface="黑体" panose="02010609060101010101" pitchFamily="49" charset="-122"/>
                        <a:ea typeface="黑体" panose="02010609060101010101" pitchFamily="49" charset="-122"/>
                      </a:endParaRPr>
                    </a:p>
                  </p:txBody>
                </p:sp>
                <p:grpSp>
                  <p:nvGrpSpPr>
                    <p:cNvPr id="60440" name="Group 21"/>
                    <p:cNvGrpSpPr/>
                    <p:nvPr/>
                  </p:nvGrpSpPr>
                  <p:grpSpPr bwMode="auto">
                    <a:xfrm>
                      <a:off x="84" y="464"/>
                      <a:ext cx="2751" cy="562"/>
                      <a:chOff x="3" y="464"/>
                      <a:chExt cx="2751" cy="562"/>
                    </a:xfrm>
                  </p:grpSpPr>
                  <p:sp>
                    <p:nvSpPr>
                      <p:cNvPr id="60441" name="Rectangle 22"/>
                      <p:cNvSpPr>
                        <a:spLocks noChangeArrowheads="1"/>
                      </p:cNvSpPr>
                      <p:nvPr/>
                    </p:nvSpPr>
                    <p:spPr bwMode="auto">
                      <a:xfrm>
                        <a:off x="1986" y="527"/>
                        <a:ext cx="768"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800"/>
                          <a:t>    3~32</a:t>
                        </a:r>
                        <a:endParaRPr lang="en-US" altLang="zh-CN" sz="2800"/>
                      </a:p>
                    </p:txBody>
                  </p:sp>
                  <p:sp>
                    <p:nvSpPr>
                      <p:cNvPr id="60442" name="Rectangle 23"/>
                      <p:cNvSpPr>
                        <a:spLocks noChangeArrowheads="1"/>
                      </p:cNvSpPr>
                      <p:nvPr/>
                    </p:nvSpPr>
                    <p:spPr bwMode="auto">
                      <a:xfrm>
                        <a:off x="1389" y="518"/>
                        <a:ext cx="768"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800"/>
                          <a:t>2</a:t>
                        </a:r>
                        <a:endParaRPr lang="en-US" altLang="zh-CN" sz="2800"/>
                      </a:p>
                    </p:txBody>
                  </p:sp>
                  <p:sp>
                    <p:nvSpPr>
                      <p:cNvPr id="60443" name="Rectangle 24"/>
                      <p:cNvSpPr>
                        <a:spLocks noChangeArrowheads="1"/>
                      </p:cNvSpPr>
                      <p:nvPr/>
                    </p:nvSpPr>
                    <p:spPr bwMode="auto">
                      <a:xfrm>
                        <a:off x="909" y="527"/>
                        <a:ext cx="768"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800"/>
                          <a:t>1</a:t>
                        </a:r>
                        <a:endParaRPr lang="en-US" altLang="zh-CN" sz="2800"/>
                      </a:p>
                    </p:txBody>
                  </p:sp>
                  <p:sp>
                    <p:nvSpPr>
                      <p:cNvPr id="60444" name="Rectangle 25"/>
                      <p:cNvSpPr>
                        <a:spLocks noChangeArrowheads="1"/>
                      </p:cNvSpPr>
                      <p:nvPr/>
                    </p:nvSpPr>
                    <p:spPr bwMode="auto">
                      <a:xfrm>
                        <a:off x="456" y="527"/>
                        <a:ext cx="768"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800"/>
                          <a:t>       0</a:t>
                        </a:r>
                        <a:endParaRPr lang="en-US" altLang="zh-CN" sz="2800"/>
                      </a:p>
                    </p:txBody>
                  </p:sp>
                  <p:sp>
                    <p:nvSpPr>
                      <p:cNvPr id="60445" name="Rectangle 26"/>
                      <p:cNvSpPr>
                        <a:spLocks noChangeArrowheads="1"/>
                      </p:cNvSpPr>
                      <p:nvPr/>
                    </p:nvSpPr>
                    <p:spPr bwMode="auto">
                      <a:xfrm>
                        <a:off x="3" y="464"/>
                        <a:ext cx="768"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ea typeface="黑体" panose="02010609060101010101" pitchFamily="49" charset="-122"/>
                          </a:rPr>
                          <a:t>              </a:t>
                        </a:r>
                        <a:r>
                          <a:rPr lang="zh-CN" altLang="en-US" sz="2400">
                            <a:ea typeface="黑体" panose="02010609060101010101" pitchFamily="49" charset="-122"/>
                          </a:rPr>
                          <a:t>年</a:t>
                        </a:r>
                        <a:endParaRPr lang="zh-CN" altLang="en-US" sz="2400">
                          <a:ea typeface="黑体" panose="02010609060101010101" pitchFamily="49" charset="-122"/>
                        </a:endParaRPr>
                      </a:p>
                      <a:p>
                        <a:pPr eaLnBrk="1" hangingPunct="1">
                          <a:lnSpc>
                            <a:spcPct val="85000"/>
                          </a:lnSpc>
                          <a:spcBef>
                            <a:spcPct val="0"/>
                          </a:spcBef>
                        </a:pPr>
                        <a:r>
                          <a:rPr lang="zh-CN" altLang="en-US" sz="2400">
                            <a:ea typeface="黑体" panose="02010609060101010101" pitchFamily="49" charset="-122"/>
                          </a:rPr>
                          <a:t>  方案</a:t>
                        </a:r>
                        <a:endParaRPr lang="zh-CN" altLang="en-US" sz="2400">
                          <a:ea typeface="黑体" panose="02010609060101010101" pitchFamily="49" charset="-122"/>
                        </a:endParaRPr>
                      </a:p>
                    </p:txBody>
                  </p:sp>
                </p:grpSp>
              </p:grpSp>
              <p:grpSp>
                <p:nvGrpSpPr>
                  <p:cNvPr id="60431" name="Group 27"/>
                  <p:cNvGrpSpPr/>
                  <p:nvPr/>
                </p:nvGrpSpPr>
                <p:grpSpPr bwMode="auto">
                  <a:xfrm>
                    <a:off x="147" y="436"/>
                    <a:ext cx="2587" cy="1180"/>
                    <a:chOff x="147" y="436"/>
                    <a:chExt cx="2587" cy="1180"/>
                  </a:xfrm>
                </p:grpSpPr>
                <p:sp>
                  <p:nvSpPr>
                    <p:cNvPr id="60432" name="Line 28"/>
                    <p:cNvSpPr>
                      <a:spLocks noChangeShapeType="1"/>
                    </p:cNvSpPr>
                    <p:nvPr/>
                  </p:nvSpPr>
                  <p:spPr bwMode="auto">
                    <a:xfrm flipV="1">
                      <a:off x="147" y="436"/>
                      <a:ext cx="2587" cy="1"/>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33" name="Line 29"/>
                    <p:cNvSpPr>
                      <a:spLocks noChangeShapeType="1"/>
                    </p:cNvSpPr>
                    <p:nvPr/>
                  </p:nvSpPr>
                  <p:spPr bwMode="auto">
                    <a:xfrm flipV="1">
                      <a:off x="147" y="935"/>
                      <a:ext cx="2587" cy="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34" name="Line 30"/>
                    <p:cNvSpPr>
                      <a:spLocks noChangeShapeType="1"/>
                    </p:cNvSpPr>
                    <p:nvPr/>
                  </p:nvSpPr>
                  <p:spPr bwMode="auto">
                    <a:xfrm>
                      <a:off x="738" y="436"/>
                      <a:ext cx="10" cy="118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0435" name="Line 31"/>
                    <p:cNvSpPr>
                      <a:spLocks noChangeShapeType="1"/>
                    </p:cNvSpPr>
                    <p:nvPr/>
                  </p:nvSpPr>
                  <p:spPr bwMode="auto">
                    <a:xfrm>
                      <a:off x="147" y="437"/>
                      <a:ext cx="591" cy="49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60429" name="Text Box 32"/>
                <p:cNvSpPr txBox="1">
                  <a:spLocks noChangeArrowheads="1"/>
                </p:cNvSpPr>
                <p:nvPr/>
              </p:nvSpPr>
              <p:spPr bwMode="auto">
                <a:xfrm>
                  <a:off x="205" y="226"/>
                  <a:ext cx="2630"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a:solidFill>
                        <a:schemeClr val="tx1"/>
                      </a:solidFill>
                      <a:ea typeface="黑体" panose="02010609060101010101" pitchFamily="49" charset="-122"/>
                    </a:rPr>
                    <a:t>表</a:t>
                  </a:r>
                  <a:r>
                    <a:rPr lang="en-US" altLang="zh-CN" sz="2000">
                      <a:solidFill>
                        <a:schemeClr val="tx1"/>
                      </a:solidFill>
                      <a:ea typeface="黑体" panose="02010609060101010101" pitchFamily="49" charset="-122"/>
                    </a:rPr>
                    <a:t>1                                                                                </a:t>
                  </a:r>
                  <a:r>
                    <a:rPr lang="zh-CN" altLang="en-US" sz="2000">
                      <a:solidFill>
                        <a:schemeClr val="tx1"/>
                      </a:solidFill>
                      <a:ea typeface="黑体" panose="02010609060101010101" pitchFamily="49" charset="-122"/>
                    </a:rPr>
                    <a:t>单位：百万元</a:t>
                  </a:r>
                  <a:endParaRPr lang="zh-CN" altLang="en-US" sz="2000">
                    <a:solidFill>
                      <a:schemeClr val="tx1"/>
                    </a:solidFill>
                    <a:ea typeface="黑体" panose="02010609060101010101" pitchFamily="49" charset="-122"/>
                  </a:endParaRPr>
                </a:p>
              </p:txBody>
            </p:sp>
          </p:grpSp>
        </p:grpSp>
        <p:sp>
          <p:nvSpPr>
            <p:cNvPr id="60424" name="Line 33"/>
            <p:cNvSpPr>
              <a:spLocks noChangeShapeType="1"/>
            </p:cNvSpPr>
            <p:nvPr/>
          </p:nvSpPr>
          <p:spPr bwMode="auto">
            <a:xfrm flipV="1">
              <a:off x="157" y="1620"/>
              <a:ext cx="2587" cy="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65220"/>
                                        </p:tgtEl>
                                        <p:attrNameLst>
                                          <p:attrName>style.visibility</p:attrName>
                                        </p:attrNameLst>
                                      </p:cBhvr>
                                      <p:to>
                                        <p:strVal val="visible"/>
                                      </p:to>
                                    </p:set>
                                    <p:animEffect transition="in" filter="wipe(left)">
                                      <p:cBhvr>
                                        <p:cTn id="7" dur="1000"/>
                                        <p:tgtEl>
                                          <p:spTgt spid="2652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5221"/>
                                        </p:tgtEl>
                                        <p:attrNameLst>
                                          <p:attrName>style.visibility</p:attrName>
                                        </p:attrNameLst>
                                      </p:cBhvr>
                                      <p:to>
                                        <p:strVal val="visible"/>
                                      </p:to>
                                    </p:set>
                                    <p:animEffect transition="in" filter="wipe(left)">
                                      <p:cBhvr>
                                        <p:cTn id="12" dur="1000"/>
                                        <p:tgtEl>
                                          <p:spTgt spid="265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B0F82C8-4F98-0042-AFF1-81AD6BC8542B}"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61443" name="Rectangle 2"/>
          <p:cNvSpPr>
            <a:spLocks noGrp="1" noChangeArrowheads="1"/>
          </p:cNvSpPr>
          <p:nvPr>
            <p:ph type="title"/>
          </p:nvPr>
        </p:nvSpPr>
        <p:spPr/>
        <p:txBody>
          <a:bodyPr/>
          <a:lstStyle/>
          <a:p>
            <a:pPr eaLnBrk="1" hangingPunct="1"/>
            <a:r>
              <a:rPr kumimoji="0" lang="zh-CN" altLang="en-US">
                <a:solidFill>
                  <a:srgbClr val="036D7B"/>
                </a:solidFill>
              </a:rPr>
              <a:t>相关方案经济评价</a:t>
            </a:r>
            <a:endParaRPr kumimoji="0" lang="zh-CN" altLang="en-US">
              <a:solidFill>
                <a:srgbClr val="036D7B"/>
              </a:solidFill>
            </a:endParaRPr>
          </a:p>
        </p:txBody>
      </p:sp>
      <p:sp>
        <p:nvSpPr>
          <p:cNvPr id="61444" name="Rectangle 57"/>
          <p:cNvSpPr>
            <a:spLocks noChangeArrowheads="1"/>
          </p:cNvSpPr>
          <p:nvPr/>
        </p:nvSpPr>
        <p:spPr bwMode="auto">
          <a:xfrm>
            <a:off x="138113" y="1495425"/>
            <a:ext cx="9005887" cy="5183188"/>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66298" name="Text Box 58"/>
          <p:cNvSpPr txBox="1">
            <a:spLocks noChangeArrowheads="1"/>
          </p:cNvSpPr>
          <p:nvPr/>
        </p:nvSpPr>
        <p:spPr bwMode="auto">
          <a:xfrm>
            <a:off x="539750" y="3702050"/>
            <a:ext cx="7777163" cy="701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b="1">
                <a:solidFill>
                  <a:srgbClr val="339933"/>
                </a:solidFill>
                <a:latin typeface="幼圆" panose="02010509060101010101" pitchFamily="49" charset="-122"/>
                <a:ea typeface="幼圆" panose="02010509060101010101" pitchFamily="49" charset="-122"/>
              </a:rPr>
              <a:t>解</a:t>
            </a:r>
            <a:r>
              <a:rPr lang="zh-CN" altLang="en-US" sz="2000">
                <a:solidFill>
                  <a:srgbClr val="339933"/>
                </a:solidFill>
                <a:latin typeface="幼圆" panose="02010509060101010101" pitchFamily="49" charset="-122"/>
                <a:ea typeface="幼圆" panose="02010509060101010101" pitchFamily="49" charset="-122"/>
              </a:rPr>
              <a:t>：</a:t>
            </a:r>
            <a:r>
              <a:rPr lang="zh-CN" altLang="en-US" sz="2000" b="1">
                <a:solidFill>
                  <a:srgbClr val="339933"/>
                </a:solidFill>
                <a:latin typeface="幼圆" panose="02010509060101010101" pitchFamily="49" charset="-122"/>
                <a:ea typeface="幼圆" panose="02010509060101010101" pitchFamily="49" charset="-122"/>
              </a:rPr>
              <a:t>先将两个相关方案组合成三个互斥方案，分别计算其净现值，如表</a:t>
            </a:r>
            <a:r>
              <a:rPr lang="en-US" altLang="zh-CN" sz="2000" b="1">
                <a:solidFill>
                  <a:srgbClr val="339933"/>
                </a:solidFill>
                <a:latin typeface="幼圆" panose="02010509060101010101" pitchFamily="49" charset="-122"/>
                <a:ea typeface="幼圆" panose="02010509060101010101" pitchFamily="49" charset="-122"/>
              </a:rPr>
              <a:t>3</a:t>
            </a:r>
            <a:r>
              <a:rPr lang="zh-CN" altLang="en-US" sz="2000" b="1">
                <a:solidFill>
                  <a:srgbClr val="339933"/>
                </a:solidFill>
                <a:latin typeface="幼圆" panose="02010509060101010101" pitchFamily="49" charset="-122"/>
                <a:ea typeface="幼圆" panose="02010509060101010101" pitchFamily="49" charset="-122"/>
              </a:rPr>
              <a:t>所示。</a:t>
            </a:r>
            <a:endParaRPr lang="zh-CN" altLang="en-US" sz="2000" b="1">
              <a:solidFill>
                <a:srgbClr val="339933"/>
              </a:solidFill>
              <a:latin typeface="幼圆" panose="02010509060101010101" pitchFamily="49" charset="-122"/>
              <a:ea typeface="幼圆" panose="02010509060101010101" pitchFamily="49" charset="-122"/>
            </a:endParaRPr>
          </a:p>
        </p:txBody>
      </p:sp>
      <p:grpSp>
        <p:nvGrpSpPr>
          <p:cNvPr id="266299" name="Group 59"/>
          <p:cNvGrpSpPr/>
          <p:nvPr/>
        </p:nvGrpSpPr>
        <p:grpSpPr bwMode="auto">
          <a:xfrm>
            <a:off x="468313" y="1109663"/>
            <a:ext cx="8424862" cy="2393950"/>
            <a:chOff x="2798" y="221"/>
            <a:chExt cx="3023" cy="1435"/>
          </a:xfrm>
        </p:grpSpPr>
        <p:grpSp>
          <p:nvGrpSpPr>
            <p:cNvPr id="61468" name="Group 60"/>
            <p:cNvGrpSpPr/>
            <p:nvPr/>
          </p:nvGrpSpPr>
          <p:grpSpPr bwMode="auto">
            <a:xfrm>
              <a:off x="2829" y="436"/>
              <a:ext cx="2931" cy="1183"/>
              <a:chOff x="2829" y="442"/>
              <a:chExt cx="2931" cy="1183"/>
            </a:xfrm>
          </p:grpSpPr>
          <p:sp>
            <p:nvSpPr>
              <p:cNvPr id="61485" name="Rectangle 61"/>
              <p:cNvSpPr>
                <a:spLocks noChangeArrowheads="1"/>
              </p:cNvSpPr>
              <p:nvPr/>
            </p:nvSpPr>
            <p:spPr bwMode="auto">
              <a:xfrm>
                <a:off x="3888" y="931"/>
                <a:ext cx="76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t>-300</a:t>
                </a:r>
                <a:endParaRPr lang="en-US" altLang="zh-CN" sz="2400"/>
              </a:p>
            </p:txBody>
          </p:sp>
          <p:sp>
            <p:nvSpPr>
              <p:cNvPr id="61486" name="Line 62"/>
              <p:cNvSpPr>
                <a:spLocks noChangeShapeType="1"/>
              </p:cNvSpPr>
              <p:nvPr/>
            </p:nvSpPr>
            <p:spPr bwMode="auto">
              <a:xfrm flipV="1">
                <a:off x="2865" y="442"/>
                <a:ext cx="2587" cy="1"/>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87" name="Line 63"/>
              <p:cNvSpPr>
                <a:spLocks noChangeShapeType="1"/>
              </p:cNvSpPr>
              <p:nvPr/>
            </p:nvSpPr>
            <p:spPr bwMode="auto">
              <a:xfrm flipV="1">
                <a:off x="2865" y="941"/>
                <a:ext cx="2587" cy="1"/>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88" name="Line 64"/>
              <p:cNvSpPr>
                <a:spLocks noChangeShapeType="1"/>
              </p:cNvSpPr>
              <p:nvPr/>
            </p:nvSpPr>
            <p:spPr bwMode="auto">
              <a:xfrm>
                <a:off x="3456" y="442"/>
                <a:ext cx="14" cy="1174"/>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61489" name="Group 65"/>
              <p:cNvGrpSpPr/>
              <p:nvPr/>
            </p:nvGrpSpPr>
            <p:grpSpPr bwMode="auto">
              <a:xfrm>
                <a:off x="2829" y="443"/>
                <a:ext cx="2931" cy="1182"/>
                <a:chOff x="2829" y="443"/>
                <a:chExt cx="2931" cy="1182"/>
              </a:xfrm>
            </p:grpSpPr>
            <p:grpSp>
              <p:nvGrpSpPr>
                <p:cNvPr id="61490" name="Group 66"/>
                <p:cNvGrpSpPr/>
                <p:nvPr/>
              </p:nvGrpSpPr>
              <p:grpSpPr bwMode="auto">
                <a:xfrm>
                  <a:off x="2829" y="443"/>
                  <a:ext cx="2931" cy="1032"/>
                  <a:chOff x="2829" y="443"/>
                  <a:chExt cx="2931" cy="1032"/>
                </a:xfrm>
              </p:grpSpPr>
              <p:sp>
                <p:nvSpPr>
                  <p:cNvPr id="61492" name="Rectangle 67"/>
                  <p:cNvSpPr>
                    <a:spLocks noChangeArrowheads="1"/>
                  </p:cNvSpPr>
                  <p:nvPr/>
                </p:nvSpPr>
                <p:spPr bwMode="auto">
                  <a:xfrm>
                    <a:off x="4992" y="1132"/>
                    <a:ext cx="768"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t>52.5</a:t>
                    </a:r>
                    <a:endParaRPr lang="en-US" altLang="zh-CN" sz="2400"/>
                  </a:p>
                </p:txBody>
              </p:sp>
              <p:sp>
                <p:nvSpPr>
                  <p:cNvPr id="61493" name="Rectangle 68"/>
                  <p:cNvSpPr>
                    <a:spLocks noChangeArrowheads="1"/>
                  </p:cNvSpPr>
                  <p:nvPr/>
                </p:nvSpPr>
                <p:spPr bwMode="auto">
                  <a:xfrm>
                    <a:off x="4377" y="1132"/>
                    <a:ext cx="768"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t>-150</a:t>
                    </a:r>
                    <a:endParaRPr lang="en-US" altLang="zh-CN" sz="2400"/>
                  </a:p>
                </p:txBody>
              </p:sp>
              <p:sp>
                <p:nvSpPr>
                  <p:cNvPr id="61494" name="Rectangle 69"/>
                  <p:cNvSpPr>
                    <a:spLocks noChangeArrowheads="1"/>
                  </p:cNvSpPr>
                  <p:nvPr/>
                </p:nvSpPr>
                <p:spPr bwMode="auto">
                  <a:xfrm>
                    <a:off x="3888" y="1132"/>
                    <a:ext cx="768"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t>-150</a:t>
                    </a:r>
                    <a:endParaRPr lang="en-US" altLang="zh-CN" sz="2400"/>
                  </a:p>
                </p:txBody>
              </p:sp>
              <p:sp>
                <p:nvSpPr>
                  <p:cNvPr id="61495" name="Rectangle 70"/>
                  <p:cNvSpPr>
                    <a:spLocks noChangeArrowheads="1"/>
                  </p:cNvSpPr>
                  <p:nvPr/>
                </p:nvSpPr>
                <p:spPr bwMode="auto">
                  <a:xfrm>
                    <a:off x="3444" y="1141"/>
                    <a:ext cx="768"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t>-150</a:t>
                    </a:r>
                    <a:endParaRPr lang="en-US" altLang="zh-CN" sz="2400"/>
                  </a:p>
                </p:txBody>
              </p:sp>
              <p:sp>
                <p:nvSpPr>
                  <p:cNvPr id="61496" name="Rectangle 71"/>
                  <p:cNvSpPr>
                    <a:spLocks noChangeArrowheads="1"/>
                  </p:cNvSpPr>
                  <p:nvPr/>
                </p:nvSpPr>
                <p:spPr bwMode="auto">
                  <a:xfrm>
                    <a:off x="2829" y="1133"/>
                    <a:ext cx="768"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latin typeface="黑体" panose="02010609060101010101" pitchFamily="49" charset="-122"/>
                        <a:ea typeface="黑体" panose="02010609060101010101" pitchFamily="49" charset="-122"/>
                      </a:rPr>
                      <a:t>公路</a:t>
                    </a:r>
                    <a:r>
                      <a:rPr lang="en-US" altLang="zh-CN" sz="2400">
                        <a:latin typeface="黑体" panose="02010609060101010101" pitchFamily="49" charset="-122"/>
                        <a:ea typeface="黑体" panose="02010609060101010101" pitchFamily="49" charset="-122"/>
                      </a:rPr>
                      <a:t>B</a:t>
                    </a:r>
                    <a:endParaRPr lang="en-US" altLang="zh-CN" sz="2400">
                      <a:latin typeface="黑体" panose="02010609060101010101" pitchFamily="49" charset="-122"/>
                      <a:ea typeface="黑体" panose="02010609060101010101" pitchFamily="49" charset="-122"/>
                    </a:endParaRPr>
                  </a:p>
                </p:txBody>
              </p:sp>
              <p:sp>
                <p:nvSpPr>
                  <p:cNvPr id="61497" name="Line 72"/>
                  <p:cNvSpPr>
                    <a:spLocks noChangeShapeType="1"/>
                  </p:cNvSpPr>
                  <p:nvPr/>
                </p:nvSpPr>
                <p:spPr bwMode="auto">
                  <a:xfrm>
                    <a:off x="2865" y="443"/>
                    <a:ext cx="591" cy="498"/>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1491" name="Line 73"/>
                <p:cNvSpPr>
                  <a:spLocks noChangeShapeType="1"/>
                </p:cNvSpPr>
                <p:nvPr/>
              </p:nvSpPr>
              <p:spPr bwMode="auto">
                <a:xfrm flipV="1">
                  <a:off x="2860" y="1616"/>
                  <a:ext cx="2605" cy="9"/>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grpSp>
          <p:nvGrpSpPr>
            <p:cNvPr id="61469" name="Group 74"/>
            <p:cNvGrpSpPr/>
            <p:nvPr/>
          </p:nvGrpSpPr>
          <p:grpSpPr bwMode="auto">
            <a:xfrm>
              <a:off x="2798" y="221"/>
              <a:ext cx="3023" cy="1435"/>
              <a:chOff x="521" y="1661"/>
              <a:chExt cx="3023" cy="1435"/>
            </a:xfrm>
          </p:grpSpPr>
          <p:sp>
            <p:nvSpPr>
              <p:cNvPr id="61470" name="Line 75"/>
              <p:cNvSpPr>
                <a:spLocks noChangeShapeType="1"/>
              </p:cNvSpPr>
              <p:nvPr/>
            </p:nvSpPr>
            <p:spPr bwMode="auto">
              <a:xfrm>
                <a:off x="610" y="2867"/>
                <a:ext cx="2599" cy="0"/>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61471" name="Group 76"/>
              <p:cNvGrpSpPr/>
              <p:nvPr/>
            </p:nvGrpSpPr>
            <p:grpSpPr bwMode="auto">
              <a:xfrm>
                <a:off x="521" y="1661"/>
                <a:ext cx="3023" cy="1435"/>
                <a:chOff x="2854" y="229"/>
                <a:chExt cx="3023" cy="1435"/>
              </a:xfrm>
            </p:grpSpPr>
            <p:sp>
              <p:nvSpPr>
                <p:cNvPr id="61472" name="Rectangle 77"/>
                <p:cNvSpPr>
                  <a:spLocks noChangeArrowheads="1"/>
                </p:cNvSpPr>
                <p:nvPr/>
              </p:nvSpPr>
              <p:spPr bwMode="auto">
                <a:xfrm>
                  <a:off x="5038" y="937"/>
                  <a:ext cx="76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t>120</a:t>
                  </a:r>
                  <a:endParaRPr lang="en-US" altLang="zh-CN" sz="2400"/>
                </a:p>
              </p:txBody>
            </p:sp>
            <p:sp>
              <p:nvSpPr>
                <p:cNvPr id="61473" name="Rectangle 78"/>
                <p:cNvSpPr>
                  <a:spLocks noChangeArrowheads="1"/>
                </p:cNvSpPr>
                <p:nvPr/>
              </p:nvSpPr>
              <p:spPr bwMode="auto">
                <a:xfrm>
                  <a:off x="4429" y="937"/>
                  <a:ext cx="76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t>-300</a:t>
                  </a:r>
                  <a:endParaRPr lang="en-US" altLang="zh-CN" sz="2400"/>
                </a:p>
              </p:txBody>
            </p:sp>
            <p:sp>
              <p:nvSpPr>
                <p:cNvPr id="61474" name="Rectangle 79"/>
                <p:cNvSpPr>
                  <a:spLocks noChangeArrowheads="1"/>
                </p:cNvSpPr>
                <p:nvPr/>
              </p:nvSpPr>
              <p:spPr bwMode="auto">
                <a:xfrm>
                  <a:off x="3481" y="949"/>
                  <a:ext cx="768"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t>-300</a:t>
                  </a:r>
                  <a:endParaRPr lang="en-US" altLang="zh-CN" sz="2400"/>
                </a:p>
              </p:txBody>
            </p:sp>
            <p:sp>
              <p:nvSpPr>
                <p:cNvPr id="61475" name="Rectangle 80"/>
                <p:cNvSpPr>
                  <a:spLocks noChangeArrowheads="1"/>
                </p:cNvSpPr>
                <p:nvPr/>
              </p:nvSpPr>
              <p:spPr bwMode="auto">
                <a:xfrm>
                  <a:off x="2872" y="937"/>
                  <a:ext cx="768"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latin typeface="黑体" panose="02010609060101010101" pitchFamily="49" charset="-122"/>
                      <a:ea typeface="黑体" panose="02010609060101010101" pitchFamily="49" charset="-122"/>
                    </a:rPr>
                    <a:t>铁路</a:t>
                  </a:r>
                  <a:r>
                    <a:rPr lang="en-US" altLang="zh-CN" sz="2400">
                      <a:latin typeface="黑体" panose="02010609060101010101" pitchFamily="49" charset="-122"/>
                      <a:ea typeface="黑体" panose="02010609060101010101" pitchFamily="49" charset="-122"/>
                    </a:rPr>
                    <a:t>A</a:t>
                  </a:r>
                  <a:endParaRPr lang="en-US" altLang="zh-CN" sz="2400">
                    <a:latin typeface="黑体" panose="02010609060101010101" pitchFamily="49" charset="-122"/>
                    <a:ea typeface="黑体" panose="02010609060101010101" pitchFamily="49" charset="-122"/>
                  </a:endParaRPr>
                </a:p>
              </p:txBody>
            </p:sp>
            <p:grpSp>
              <p:nvGrpSpPr>
                <p:cNvPr id="61476" name="Group 81"/>
                <p:cNvGrpSpPr/>
                <p:nvPr/>
              </p:nvGrpSpPr>
              <p:grpSpPr bwMode="auto">
                <a:xfrm>
                  <a:off x="2854" y="476"/>
                  <a:ext cx="2751" cy="562"/>
                  <a:chOff x="3" y="464"/>
                  <a:chExt cx="2751" cy="562"/>
                </a:xfrm>
              </p:grpSpPr>
              <p:sp>
                <p:nvSpPr>
                  <p:cNvPr id="61480" name="Rectangle 82"/>
                  <p:cNvSpPr>
                    <a:spLocks noChangeArrowheads="1"/>
                  </p:cNvSpPr>
                  <p:nvPr/>
                </p:nvSpPr>
                <p:spPr bwMode="auto">
                  <a:xfrm>
                    <a:off x="1986" y="527"/>
                    <a:ext cx="768"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800"/>
                      <a:t>3~32</a:t>
                    </a:r>
                    <a:endParaRPr lang="en-US" altLang="zh-CN" sz="2800"/>
                  </a:p>
                </p:txBody>
              </p:sp>
              <p:sp>
                <p:nvSpPr>
                  <p:cNvPr id="61481" name="Rectangle 83"/>
                  <p:cNvSpPr>
                    <a:spLocks noChangeArrowheads="1"/>
                  </p:cNvSpPr>
                  <p:nvPr/>
                </p:nvSpPr>
                <p:spPr bwMode="auto">
                  <a:xfrm>
                    <a:off x="1389" y="518"/>
                    <a:ext cx="768"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800"/>
                      <a:t>       2</a:t>
                    </a:r>
                    <a:endParaRPr lang="en-US" altLang="zh-CN" sz="2800"/>
                  </a:p>
                </p:txBody>
              </p:sp>
              <p:sp>
                <p:nvSpPr>
                  <p:cNvPr id="61482" name="Rectangle 84"/>
                  <p:cNvSpPr>
                    <a:spLocks noChangeArrowheads="1"/>
                  </p:cNvSpPr>
                  <p:nvPr/>
                </p:nvSpPr>
                <p:spPr bwMode="auto">
                  <a:xfrm>
                    <a:off x="909" y="527"/>
                    <a:ext cx="768"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800"/>
                      <a:t>       1</a:t>
                    </a:r>
                    <a:endParaRPr lang="en-US" altLang="zh-CN" sz="2800"/>
                  </a:p>
                </p:txBody>
              </p:sp>
              <p:sp>
                <p:nvSpPr>
                  <p:cNvPr id="61483" name="Rectangle 85"/>
                  <p:cNvSpPr>
                    <a:spLocks noChangeArrowheads="1"/>
                  </p:cNvSpPr>
                  <p:nvPr/>
                </p:nvSpPr>
                <p:spPr bwMode="auto">
                  <a:xfrm>
                    <a:off x="456" y="527"/>
                    <a:ext cx="768"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800"/>
                      <a:t>        0</a:t>
                    </a:r>
                    <a:endParaRPr lang="en-US" altLang="zh-CN" sz="2800"/>
                  </a:p>
                </p:txBody>
              </p:sp>
              <p:sp>
                <p:nvSpPr>
                  <p:cNvPr id="61484" name="Rectangle 86"/>
                  <p:cNvSpPr>
                    <a:spLocks noChangeArrowheads="1"/>
                  </p:cNvSpPr>
                  <p:nvPr/>
                </p:nvSpPr>
                <p:spPr bwMode="auto">
                  <a:xfrm>
                    <a:off x="3" y="464"/>
                    <a:ext cx="768"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ea typeface="黑体" panose="02010609060101010101" pitchFamily="49" charset="-122"/>
                      </a:rPr>
                      <a:t>            </a:t>
                    </a:r>
                    <a:r>
                      <a:rPr lang="zh-CN" altLang="en-US" sz="2400">
                        <a:ea typeface="黑体" panose="02010609060101010101" pitchFamily="49" charset="-122"/>
                      </a:rPr>
                      <a:t>年</a:t>
                    </a:r>
                    <a:endParaRPr lang="zh-CN" altLang="en-US" sz="2400">
                      <a:ea typeface="黑体" panose="02010609060101010101" pitchFamily="49" charset="-122"/>
                    </a:endParaRPr>
                  </a:p>
                  <a:p>
                    <a:pPr eaLnBrk="1" hangingPunct="1">
                      <a:lnSpc>
                        <a:spcPct val="85000"/>
                      </a:lnSpc>
                      <a:spcBef>
                        <a:spcPct val="0"/>
                      </a:spcBef>
                    </a:pPr>
                    <a:r>
                      <a:rPr lang="zh-CN" altLang="en-US" sz="2400">
                        <a:ea typeface="黑体" panose="02010609060101010101" pitchFamily="49" charset="-122"/>
                      </a:rPr>
                      <a:t> 方案</a:t>
                    </a:r>
                    <a:endParaRPr lang="zh-CN" altLang="en-US" sz="2400">
                      <a:ea typeface="黑体" panose="02010609060101010101" pitchFamily="49" charset="-122"/>
                    </a:endParaRPr>
                  </a:p>
                </p:txBody>
              </p:sp>
            </p:grpSp>
            <p:sp>
              <p:nvSpPr>
                <p:cNvPr id="61477" name="Text Box 87"/>
                <p:cNvSpPr txBox="1">
                  <a:spLocks noChangeArrowheads="1"/>
                </p:cNvSpPr>
                <p:nvPr/>
              </p:nvSpPr>
              <p:spPr bwMode="auto">
                <a:xfrm>
                  <a:off x="2975" y="229"/>
                  <a:ext cx="2630"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a:solidFill>
                        <a:srgbClr val="000000"/>
                      </a:solidFill>
                      <a:ea typeface="黑体" panose="02010609060101010101" pitchFamily="49" charset="-122"/>
                    </a:rPr>
                    <a:t>表</a:t>
                  </a:r>
                  <a:r>
                    <a:rPr lang="en-US" altLang="zh-CN" sz="2000">
                      <a:solidFill>
                        <a:srgbClr val="000000"/>
                      </a:solidFill>
                      <a:ea typeface="黑体" panose="02010609060101010101" pitchFamily="49" charset="-122"/>
                    </a:rPr>
                    <a:t>2                                                                     </a:t>
                  </a:r>
                  <a:r>
                    <a:rPr lang="zh-CN" altLang="en-US" sz="2000">
                      <a:solidFill>
                        <a:srgbClr val="000000"/>
                      </a:solidFill>
                      <a:ea typeface="幼圆" panose="02010509060101010101" pitchFamily="49" charset="-122"/>
                    </a:rPr>
                    <a:t>单位：百万元</a:t>
                  </a:r>
                  <a:endParaRPr lang="zh-CN" altLang="en-US" sz="2000">
                    <a:solidFill>
                      <a:srgbClr val="000000"/>
                    </a:solidFill>
                    <a:ea typeface="幼圆" panose="02010509060101010101" pitchFamily="49" charset="-122"/>
                  </a:endParaRPr>
                </a:p>
              </p:txBody>
            </p:sp>
            <p:sp>
              <p:nvSpPr>
                <p:cNvPr id="61478" name="Text Box 88"/>
                <p:cNvSpPr txBox="1">
                  <a:spLocks noChangeArrowheads="1"/>
                </p:cNvSpPr>
                <p:nvPr/>
              </p:nvSpPr>
              <p:spPr bwMode="auto">
                <a:xfrm>
                  <a:off x="2935" y="1372"/>
                  <a:ext cx="544" cy="2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400">
                      <a:solidFill>
                        <a:srgbClr val="000000"/>
                      </a:solidFill>
                      <a:ea typeface="黑体" panose="02010609060101010101" pitchFamily="49" charset="-122"/>
                    </a:rPr>
                    <a:t>A</a:t>
                  </a:r>
                  <a:r>
                    <a:rPr lang="en-US" altLang="zh-CN" sz="2400" b="1">
                      <a:solidFill>
                        <a:srgbClr val="000000"/>
                      </a:solidFill>
                      <a:ea typeface="黑体" panose="02010609060101010101" pitchFamily="49" charset="-122"/>
                    </a:rPr>
                    <a:t>+</a:t>
                  </a:r>
                  <a:r>
                    <a:rPr lang="en-US" altLang="zh-CN" sz="2400">
                      <a:solidFill>
                        <a:srgbClr val="000000"/>
                      </a:solidFill>
                      <a:ea typeface="黑体" panose="02010609060101010101" pitchFamily="49" charset="-122"/>
                    </a:rPr>
                    <a:t>B</a:t>
                  </a:r>
                  <a:endParaRPr lang="en-US" altLang="zh-CN" sz="2400">
                    <a:solidFill>
                      <a:srgbClr val="000000"/>
                    </a:solidFill>
                    <a:ea typeface="黑体" panose="02010609060101010101" pitchFamily="49" charset="-122"/>
                  </a:endParaRPr>
                </a:p>
              </p:txBody>
            </p:sp>
            <p:sp>
              <p:nvSpPr>
                <p:cNvPr id="61479" name="Text Box 89"/>
                <p:cNvSpPr txBox="1">
                  <a:spLocks noChangeArrowheads="1"/>
                </p:cNvSpPr>
                <p:nvPr/>
              </p:nvSpPr>
              <p:spPr bwMode="auto">
                <a:xfrm>
                  <a:off x="3496" y="1389"/>
                  <a:ext cx="2381"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400">
                      <a:solidFill>
                        <a:srgbClr val="000000"/>
                      </a:solidFill>
                      <a:ea typeface="黑体" panose="02010609060101010101" pitchFamily="49" charset="-122"/>
                    </a:rPr>
                    <a:t>-450          -450           -450              172.5</a:t>
                  </a:r>
                  <a:endParaRPr lang="en-US" altLang="zh-CN" sz="2400">
                    <a:solidFill>
                      <a:srgbClr val="000000"/>
                    </a:solidFill>
                    <a:ea typeface="黑体" panose="02010609060101010101" pitchFamily="49" charset="-122"/>
                  </a:endParaRPr>
                </a:p>
              </p:txBody>
            </p:sp>
          </p:grpSp>
        </p:grpSp>
      </p:grpSp>
      <p:grpSp>
        <p:nvGrpSpPr>
          <p:cNvPr id="266330" name="Group 90"/>
          <p:cNvGrpSpPr/>
          <p:nvPr/>
        </p:nvGrpSpPr>
        <p:grpSpPr bwMode="auto">
          <a:xfrm>
            <a:off x="539750" y="4494213"/>
            <a:ext cx="8208963" cy="2400300"/>
            <a:chOff x="369" y="2306"/>
            <a:chExt cx="5233" cy="1593"/>
          </a:xfrm>
        </p:grpSpPr>
        <p:sp>
          <p:nvSpPr>
            <p:cNvPr id="61448" name="Rectangle 91"/>
            <p:cNvSpPr>
              <a:spLocks noChangeArrowheads="1"/>
            </p:cNvSpPr>
            <p:nvPr/>
          </p:nvSpPr>
          <p:spPr bwMode="auto">
            <a:xfrm>
              <a:off x="476" y="3320"/>
              <a:ext cx="1267"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latin typeface="黑体" panose="02010609060101010101" pitchFamily="49" charset="-122"/>
                  <a:ea typeface="黑体" panose="02010609060101010101" pitchFamily="49" charset="-122"/>
                </a:rPr>
                <a:t>公路</a:t>
              </a:r>
              <a:r>
                <a:rPr lang="en-US" altLang="zh-CN" sz="2400">
                  <a:latin typeface="黑体" panose="02010609060101010101" pitchFamily="49" charset="-122"/>
                  <a:ea typeface="黑体" panose="02010609060101010101" pitchFamily="49" charset="-122"/>
                </a:rPr>
                <a:t>B</a:t>
              </a:r>
              <a:endParaRPr lang="en-US" altLang="zh-CN" sz="2400">
                <a:latin typeface="黑体" panose="02010609060101010101" pitchFamily="49" charset="-122"/>
                <a:ea typeface="黑体" panose="02010609060101010101" pitchFamily="49" charset="-122"/>
              </a:endParaRPr>
            </a:p>
          </p:txBody>
        </p:sp>
        <p:grpSp>
          <p:nvGrpSpPr>
            <p:cNvPr id="61449" name="Group 92"/>
            <p:cNvGrpSpPr/>
            <p:nvPr/>
          </p:nvGrpSpPr>
          <p:grpSpPr bwMode="auto">
            <a:xfrm>
              <a:off x="369" y="2306"/>
              <a:ext cx="5233" cy="1593"/>
              <a:chOff x="369" y="2306"/>
              <a:chExt cx="5233" cy="1593"/>
            </a:xfrm>
          </p:grpSpPr>
          <p:grpSp>
            <p:nvGrpSpPr>
              <p:cNvPr id="61450" name="Group 93"/>
              <p:cNvGrpSpPr/>
              <p:nvPr/>
            </p:nvGrpSpPr>
            <p:grpSpPr bwMode="auto">
              <a:xfrm>
                <a:off x="431" y="2610"/>
                <a:ext cx="1297" cy="1279"/>
                <a:chOff x="431" y="2610"/>
                <a:chExt cx="1297" cy="1279"/>
              </a:xfrm>
            </p:grpSpPr>
            <p:sp>
              <p:nvSpPr>
                <p:cNvPr id="61465" name="Rectangle 94"/>
                <p:cNvSpPr>
                  <a:spLocks noChangeArrowheads="1"/>
                </p:cNvSpPr>
                <p:nvPr/>
              </p:nvSpPr>
              <p:spPr bwMode="auto">
                <a:xfrm>
                  <a:off x="461" y="3112"/>
                  <a:ext cx="1267" cy="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zh-CN" altLang="en-US" sz="2400">
                      <a:latin typeface="黑体" panose="02010609060101010101" pitchFamily="49" charset="-122"/>
                      <a:ea typeface="黑体" panose="02010609060101010101" pitchFamily="49" charset="-122"/>
                    </a:rPr>
                    <a:t>铁路</a:t>
                  </a:r>
                  <a:r>
                    <a:rPr lang="en-US" altLang="zh-CN" sz="2400">
                      <a:latin typeface="黑体" panose="02010609060101010101" pitchFamily="49" charset="-122"/>
                      <a:ea typeface="黑体" panose="02010609060101010101" pitchFamily="49" charset="-122"/>
                    </a:rPr>
                    <a:t>A</a:t>
                  </a:r>
                  <a:endParaRPr lang="en-US" altLang="zh-CN" sz="2400">
                    <a:latin typeface="黑体" panose="02010609060101010101" pitchFamily="49" charset="-122"/>
                    <a:ea typeface="黑体" panose="02010609060101010101" pitchFamily="49" charset="-122"/>
                  </a:endParaRPr>
                </a:p>
              </p:txBody>
            </p:sp>
            <p:sp>
              <p:nvSpPr>
                <p:cNvPr id="61466" name="Rectangle 95"/>
                <p:cNvSpPr>
                  <a:spLocks noChangeArrowheads="1"/>
                </p:cNvSpPr>
                <p:nvPr/>
              </p:nvSpPr>
              <p:spPr bwMode="auto">
                <a:xfrm>
                  <a:off x="431" y="2610"/>
                  <a:ext cx="1267" cy="5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r>
                    <a:rPr lang="en-US" altLang="zh-CN" sz="2400">
                      <a:ea typeface="黑体" panose="02010609060101010101" pitchFamily="49" charset="-122"/>
                    </a:rPr>
                    <a:t>            </a:t>
                  </a:r>
                  <a:r>
                    <a:rPr lang="zh-CN" altLang="en-US" sz="2400">
                      <a:ea typeface="黑体" panose="02010609060101010101" pitchFamily="49" charset="-122"/>
                    </a:rPr>
                    <a:t>年</a:t>
                  </a:r>
                  <a:endParaRPr lang="zh-CN" altLang="en-US" sz="2400">
                    <a:ea typeface="黑体" panose="02010609060101010101" pitchFamily="49" charset="-122"/>
                  </a:endParaRPr>
                </a:p>
                <a:p>
                  <a:pPr eaLnBrk="1" hangingPunct="1">
                    <a:lnSpc>
                      <a:spcPct val="85000"/>
                    </a:lnSpc>
                    <a:spcBef>
                      <a:spcPct val="0"/>
                    </a:spcBef>
                  </a:pPr>
                  <a:r>
                    <a:rPr lang="zh-CN" altLang="en-US" sz="2400">
                      <a:ea typeface="黑体" panose="02010609060101010101" pitchFamily="49" charset="-122"/>
                    </a:rPr>
                    <a:t> 方案</a:t>
                  </a:r>
                  <a:endParaRPr lang="zh-CN" altLang="en-US" sz="2400">
                    <a:ea typeface="黑体" panose="02010609060101010101" pitchFamily="49" charset="-122"/>
                  </a:endParaRPr>
                </a:p>
              </p:txBody>
            </p:sp>
            <p:sp>
              <p:nvSpPr>
                <p:cNvPr id="61467" name="Text Box 96"/>
                <p:cNvSpPr txBox="1">
                  <a:spLocks noChangeArrowheads="1"/>
                </p:cNvSpPr>
                <p:nvPr/>
              </p:nvSpPr>
              <p:spPr bwMode="auto">
                <a:xfrm>
                  <a:off x="565" y="3585"/>
                  <a:ext cx="897"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400">
                      <a:solidFill>
                        <a:srgbClr val="000000"/>
                      </a:solidFill>
                      <a:ea typeface="黑体" panose="02010609060101010101" pitchFamily="49" charset="-122"/>
                    </a:rPr>
                    <a:t>A</a:t>
                  </a:r>
                  <a:r>
                    <a:rPr lang="en-US" altLang="zh-CN" sz="2400" b="1">
                      <a:solidFill>
                        <a:srgbClr val="000000"/>
                      </a:solidFill>
                      <a:ea typeface="黑体" panose="02010609060101010101" pitchFamily="49" charset="-122"/>
                    </a:rPr>
                    <a:t>+</a:t>
                  </a:r>
                  <a:r>
                    <a:rPr lang="en-US" altLang="zh-CN" sz="2400">
                      <a:solidFill>
                        <a:srgbClr val="000000"/>
                      </a:solidFill>
                      <a:ea typeface="黑体" panose="02010609060101010101" pitchFamily="49" charset="-122"/>
                    </a:rPr>
                    <a:t>B</a:t>
                  </a:r>
                  <a:endParaRPr lang="en-US" altLang="zh-CN" sz="2400">
                    <a:solidFill>
                      <a:srgbClr val="000000"/>
                    </a:solidFill>
                    <a:ea typeface="黑体" panose="02010609060101010101" pitchFamily="49" charset="-122"/>
                  </a:endParaRPr>
                </a:p>
              </p:txBody>
            </p:sp>
          </p:grpSp>
          <p:grpSp>
            <p:nvGrpSpPr>
              <p:cNvPr id="61451" name="Group 97"/>
              <p:cNvGrpSpPr/>
              <p:nvPr/>
            </p:nvGrpSpPr>
            <p:grpSpPr bwMode="auto">
              <a:xfrm>
                <a:off x="369" y="2306"/>
                <a:ext cx="5233" cy="1593"/>
                <a:chOff x="657" y="2387"/>
                <a:chExt cx="5233" cy="1593"/>
              </a:xfrm>
            </p:grpSpPr>
            <p:sp>
              <p:nvSpPr>
                <p:cNvPr id="61452" name="Line 98"/>
                <p:cNvSpPr>
                  <a:spLocks noChangeShapeType="1"/>
                </p:cNvSpPr>
                <p:nvPr/>
              </p:nvSpPr>
              <p:spPr bwMode="auto">
                <a:xfrm>
                  <a:off x="661" y="2631"/>
                  <a:ext cx="976" cy="542"/>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61453" name="Group 99"/>
                <p:cNvGrpSpPr/>
                <p:nvPr/>
              </p:nvGrpSpPr>
              <p:grpSpPr bwMode="auto">
                <a:xfrm>
                  <a:off x="657" y="2387"/>
                  <a:ext cx="5233" cy="1593"/>
                  <a:chOff x="527" y="2323"/>
                  <a:chExt cx="5233" cy="1593"/>
                </a:xfrm>
              </p:grpSpPr>
              <p:sp>
                <p:nvSpPr>
                  <p:cNvPr id="61454" name="Text Box 100"/>
                  <p:cNvSpPr txBox="1">
                    <a:spLocks noChangeArrowheads="1"/>
                  </p:cNvSpPr>
                  <p:nvPr/>
                </p:nvSpPr>
                <p:spPr bwMode="auto">
                  <a:xfrm>
                    <a:off x="1519" y="3612"/>
                    <a:ext cx="4241"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400" dirty="0">
                        <a:solidFill>
                          <a:srgbClr val="000000"/>
                        </a:solidFill>
                        <a:ea typeface="黑体" panose="02010609060101010101" pitchFamily="49" charset="-122"/>
                      </a:rPr>
                      <a:t>-450        -450         -450           172.5         </a:t>
                    </a:r>
                    <a:r>
                      <a:rPr lang="en-US" altLang="zh-CN" sz="2400" dirty="0">
                        <a:solidFill>
                          <a:srgbClr val="FF0000"/>
                        </a:solidFill>
                        <a:ea typeface="黑体" panose="02010609060101010101" pitchFamily="49" charset="-122"/>
                      </a:rPr>
                      <a:t>224.70</a:t>
                    </a:r>
                    <a:endParaRPr lang="en-US" altLang="zh-CN" sz="2400" dirty="0">
                      <a:solidFill>
                        <a:srgbClr val="FF0000"/>
                      </a:solidFill>
                      <a:ea typeface="黑体" panose="02010609060101010101" pitchFamily="49" charset="-122"/>
                    </a:endParaRPr>
                  </a:p>
                </p:txBody>
              </p:sp>
              <p:grpSp>
                <p:nvGrpSpPr>
                  <p:cNvPr id="61455" name="Group 101"/>
                  <p:cNvGrpSpPr/>
                  <p:nvPr/>
                </p:nvGrpSpPr>
                <p:grpSpPr bwMode="auto">
                  <a:xfrm>
                    <a:off x="527" y="2323"/>
                    <a:ext cx="5093" cy="1532"/>
                    <a:chOff x="527" y="2323"/>
                    <a:chExt cx="5093" cy="1532"/>
                  </a:xfrm>
                </p:grpSpPr>
                <p:sp>
                  <p:nvSpPr>
                    <p:cNvPr id="61458" name="Text Box 102"/>
                    <p:cNvSpPr txBox="1">
                      <a:spLocks noChangeArrowheads="1"/>
                    </p:cNvSpPr>
                    <p:nvPr/>
                  </p:nvSpPr>
                  <p:spPr bwMode="auto">
                    <a:xfrm>
                      <a:off x="748" y="2323"/>
                      <a:ext cx="4762" cy="4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dirty="0">
                          <a:solidFill>
                            <a:srgbClr val="000000"/>
                          </a:solidFill>
                          <a:ea typeface="黑体" panose="02010609060101010101" pitchFamily="49" charset="-122"/>
                        </a:rPr>
                        <a:t>表</a:t>
                      </a:r>
                      <a:r>
                        <a:rPr lang="en-US" altLang="zh-CN" sz="2000" dirty="0">
                          <a:solidFill>
                            <a:srgbClr val="000000"/>
                          </a:solidFill>
                          <a:ea typeface="黑体" panose="02010609060101010101" pitchFamily="49" charset="-122"/>
                        </a:rPr>
                        <a:t>3                                                                                      </a:t>
                      </a:r>
                      <a:r>
                        <a:rPr lang="zh-CN" altLang="en-US" sz="2000" dirty="0">
                          <a:solidFill>
                            <a:srgbClr val="000000"/>
                          </a:solidFill>
                          <a:ea typeface="黑体" panose="02010609060101010101" pitchFamily="49" charset="-122"/>
                        </a:rPr>
                        <a:t>单位：百万元</a:t>
                      </a:r>
                      <a:endParaRPr lang="zh-CN" altLang="en-US" sz="2000" dirty="0">
                        <a:solidFill>
                          <a:srgbClr val="000000"/>
                        </a:solidFill>
                        <a:ea typeface="黑体" panose="02010609060101010101" pitchFamily="49" charset="-122"/>
                      </a:endParaRPr>
                    </a:p>
                  </p:txBody>
                </p:sp>
                <p:grpSp>
                  <p:nvGrpSpPr>
                    <p:cNvPr id="61459" name="Group 103"/>
                    <p:cNvGrpSpPr/>
                    <p:nvPr/>
                  </p:nvGrpSpPr>
                  <p:grpSpPr bwMode="auto">
                    <a:xfrm>
                      <a:off x="527" y="2568"/>
                      <a:ext cx="5093" cy="1287"/>
                      <a:chOff x="527" y="2568"/>
                      <a:chExt cx="5093" cy="1287"/>
                    </a:xfrm>
                  </p:grpSpPr>
                  <p:sp>
                    <p:nvSpPr>
                      <p:cNvPr id="61460" name="Line 104"/>
                      <p:cNvSpPr>
                        <a:spLocks noChangeShapeType="1"/>
                      </p:cNvSpPr>
                      <p:nvPr/>
                    </p:nvSpPr>
                    <p:spPr bwMode="auto">
                      <a:xfrm flipV="1">
                        <a:off x="541" y="3113"/>
                        <a:ext cx="5015" cy="6"/>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61" name="Line 105"/>
                      <p:cNvSpPr>
                        <a:spLocks noChangeShapeType="1"/>
                      </p:cNvSpPr>
                      <p:nvPr/>
                    </p:nvSpPr>
                    <p:spPr bwMode="auto">
                      <a:xfrm>
                        <a:off x="1517" y="2575"/>
                        <a:ext cx="23" cy="1278"/>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62" name="Line 106"/>
                      <p:cNvSpPr>
                        <a:spLocks noChangeShapeType="1"/>
                      </p:cNvSpPr>
                      <p:nvPr/>
                    </p:nvSpPr>
                    <p:spPr bwMode="auto">
                      <a:xfrm flipV="1">
                        <a:off x="527" y="3838"/>
                        <a:ext cx="5029" cy="17"/>
                      </a:xfrm>
                      <a:prstGeom prst="line">
                        <a:avLst/>
                      </a:prstGeom>
                      <a:noFill/>
                      <a:ln w="254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63" name="Line 107"/>
                      <p:cNvSpPr>
                        <a:spLocks noChangeShapeType="1"/>
                      </p:cNvSpPr>
                      <p:nvPr/>
                    </p:nvSpPr>
                    <p:spPr bwMode="auto">
                      <a:xfrm>
                        <a:off x="578" y="3654"/>
                        <a:ext cx="4978" cy="3"/>
                      </a:xfrm>
                      <a:prstGeom prst="line">
                        <a:avLst/>
                      </a:prstGeom>
                      <a:noFill/>
                      <a:ln w="28575" cap="sq">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64" name="Line 108"/>
                      <p:cNvSpPr>
                        <a:spLocks noChangeShapeType="1"/>
                      </p:cNvSpPr>
                      <p:nvPr/>
                    </p:nvSpPr>
                    <p:spPr bwMode="auto">
                      <a:xfrm>
                        <a:off x="539" y="2568"/>
                        <a:ext cx="5081" cy="0"/>
                      </a:xfrm>
                      <a:prstGeom prst="line">
                        <a:avLst/>
                      </a:prstGeom>
                      <a:noFill/>
                      <a:ln w="28575">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61456" name="Text Box 109"/>
                  <p:cNvSpPr txBox="1">
                    <a:spLocks noChangeArrowheads="1"/>
                  </p:cNvSpPr>
                  <p:nvPr/>
                </p:nvSpPr>
                <p:spPr bwMode="auto">
                  <a:xfrm>
                    <a:off x="1610" y="2659"/>
                    <a:ext cx="3901" cy="268"/>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85000"/>
                      </a:lnSpc>
                      <a:spcBef>
                        <a:spcPct val="50000"/>
                      </a:spcBef>
                      <a:buClrTx/>
                      <a:buSzTx/>
                      <a:buFontTx/>
                      <a:buNone/>
                    </a:pPr>
                    <a:r>
                      <a:rPr lang="en-US" altLang="zh-CN" sz="2400">
                        <a:solidFill>
                          <a:srgbClr val="000000"/>
                        </a:solidFill>
                        <a:ea typeface="黑体" panose="02010609060101010101" pitchFamily="49" charset="-122"/>
                      </a:rPr>
                      <a:t>0              1               2              3~32          NPV</a:t>
                    </a:r>
                    <a:endParaRPr lang="en-US" altLang="zh-CN" sz="2400">
                      <a:solidFill>
                        <a:srgbClr val="000000"/>
                      </a:solidFill>
                      <a:ea typeface="黑体" panose="02010609060101010101" pitchFamily="49" charset="-122"/>
                    </a:endParaRPr>
                  </a:p>
                </p:txBody>
              </p:sp>
              <p:sp>
                <p:nvSpPr>
                  <p:cNvPr id="61457" name="Text Box 110"/>
                  <p:cNvSpPr txBox="1">
                    <a:spLocks noChangeArrowheads="1"/>
                  </p:cNvSpPr>
                  <p:nvPr/>
                </p:nvSpPr>
                <p:spPr bwMode="auto">
                  <a:xfrm>
                    <a:off x="1518" y="3203"/>
                    <a:ext cx="4173" cy="446"/>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50000"/>
                      </a:lnSpc>
                      <a:spcBef>
                        <a:spcPct val="50000"/>
                      </a:spcBef>
                      <a:buClrTx/>
                      <a:buSzTx/>
                      <a:buFontTx/>
                      <a:buNone/>
                    </a:pPr>
                    <a:r>
                      <a:rPr lang="en-US" altLang="zh-CN" sz="2000" dirty="0">
                        <a:solidFill>
                          <a:srgbClr val="000000"/>
                        </a:solidFill>
                        <a:ea typeface="黑体" panose="02010609060101010101" pitchFamily="49" charset="-122"/>
                      </a:rPr>
                      <a:t>-</a:t>
                    </a:r>
                    <a:r>
                      <a:rPr lang="en-US" altLang="zh-CN" sz="2400" dirty="0">
                        <a:solidFill>
                          <a:srgbClr val="000000"/>
                        </a:solidFill>
                        <a:ea typeface="黑体" panose="02010609060101010101" pitchFamily="49" charset="-122"/>
                      </a:rPr>
                      <a:t>300        -300         -300           150            </a:t>
                    </a:r>
                    <a:r>
                      <a:rPr lang="en-US" altLang="zh-CN" sz="2400" dirty="0">
                        <a:solidFill>
                          <a:srgbClr val="FF0000"/>
                        </a:solidFill>
                        <a:ea typeface="黑体" panose="02010609060101010101" pitchFamily="49" charset="-122"/>
                      </a:rPr>
                      <a:t>422.475</a:t>
                    </a:r>
                    <a:endParaRPr lang="en-US" altLang="zh-CN" sz="2400" dirty="0">
                      <a:solidFill>
                        <a:srgbClr val="FF0000"/>
                      </a:solidFill>
                      <a:ea typeface="黑体" panose="02010609060101010101" pitchFamily="49" charset="-122"/>
                    </a:endParaRPr>
                  </a:p>
                  <a:p>
                    <a:pPr eaLnBrk="1" hangingPunct="1">
                      <a:lnSpc>
                        <a:spcPct val="50000"/>
                      </a:lnSpc>
                      <a:spcBef>
                        <a:spcPct val="50000"/>
                      </a:spcBef>
                      <a:buClrTx/>
                      <a:buSzTx/>
                      <a:buFontTx/>
                      <a:buNone/>
                    </a:pPr>
                    <a:r>
                      <a:rPr lang="en-US" altLang="zh-CN" sz="2400" dirty="0">
                        <a:solidFill>
                          <a:srgbClr val="000000"/>
                        </a:solidFill>
                        <a:ea typeface="黑体" panose="02010609060101010101" pitchFamily="49" charset="-122"/>
                      </a:rPr>
                      <a:t>-150        -150         -150           90              </a:t>
                    </a:r>
                    <a:r>
                      <a:rPr lang="en-US" altLang="zh-CN" sz="2400" dirty="0">
                        <a:solidFill>
                          <a:srgbClr val="FF0000"/>
                        </a:solidFill>
                        <a:ea typeface="黑体" panose="02010609060101010101" pitchFamily="49" charset="-122"/>
                      </a:rPr>
                      <a:t>328.095</a:t>
                    </a:r>
                    <a:endParaRPr lang="en-US" altLang="zh-CN" sz="2400" dirty="0">
                      <a:solidFill>
                        <a:srgbClr val="FF0000"/>
                      </a:solidFill>
                      <a:ea typeface="黑体" panose="02010609060101010101" pitchFamily="49" charset="-122"/>
                    </a:endParaRPr>
                  </a:p>
                </p:txBody>
              </p:sp>
            </p:grpSp>
          </p:grpSp>
        </p:gr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66299"/>
                                        </p:tgtEl>
                                        <p:attrNameLst>
                                          <p:attrName>style.visibility</p:attrName>
                                        </p:attrNameLst>
                                      </p:cBhvr>
                                      <p:to>
                                        <p:strVal val="visible"/>
                                      </p:to>
                                    </p:set>
                                    <p:animEffect transition="in" filter="wipe(left)">
                                      <p:cBhvr>
                                        <p:cTn id="7" dur="1000"/>
                                        <p:tgtEl>
                                          <p:spTgt spid="266299"/>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266298"/>
                                        </p:tgtEl>
                                        <p:attrNameLst>
                                          <p:attrName>style.visibility</p:attrName>
                                        </p:attrNameLst>
                                      </p:cBhvr>
                                      <p:to>
                                        <p:strVal val="visible"/>
                                      </p:to>
                                    </p:set>
                                    <p:anim calcmode="lin" valueType="num">
                                      <p:cBhvr>
                                        <p:cTn id="12" dur="1000" fill="hold"/>
                                        <p:tgtEl>
                                          <p:spTgt spid="266298"/>
                                        </p:tgtEl>
                                        <p:attrNameLst>
                                          <p:attrName>ppt_w</p:attrName>
                                        </p:attrNameLst>
                                      </p:cBhvr>
                                      <p:tavLst>
                                        <p:tav tm="0">
                                          <p:val>
                                            <p:strVal val="#ppt_w*0.70"/>
                                          </p:val>
                                        </p:tav>
                                        <p:tav tm="100000">
                                          <p:val>
                                            <p:strVal val="#ppt_w"/>
                                          </p:val>
                                        </p:tav>
                                      </p:tavLst>
                                    </p:anim>
                                    <p:anim calcmode="lin" valueType="num">
                                      <p:cBhvr>
                                        <p:cTn id="13" dur="1000" fill="hold"/>
                                        <p:tgtEl>
                                          <p:spTgt spid="266298"/>
                                        </p:tgtEl>
                                        <p:attrNameLst>
                                          <p:attrName>ppt_h</p:attrName>
                                        </p:attrNameLst>
                                      </p:cBhvr>
                                      <p:tavLst>
                                        <p:tav tm="0">
                                          <p:val>
                                            <p:strVal val="#ppt_h"/>
                                          </p:val>
                                        </p:tav>
                                        <p:tav tm="100000">
                                          <p:val>
                                            <p:strVal val="#ppt_h"/>
                                          </p:val>
                                        </p:tav>
                                      </p:tavLst>
                                    </p:anim>
                                    <p:animEffect transition="in" filter="fade">
                                      <p:cBhvr>
                                        <p:cTn id="14" dur="1000"/>
                                        <p:tgtEl>
                                          <p:spTgt spid="26629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266330"/>
                                        </p:tgtEl>
                                        <p:attrNameLst>
                                          <p:attrName>style.visibility</p:attrName>
                                        </p:attrNameLst>
                                      </p:cBhvr>
                                      <p:to>
                                        <p:strVal val="visible"/>
                                      </p:to>
                                    </p:set>
                                    <p:animEffect transition="in" filter="wipe(left)">
                                      <p:cBhvr>
                                        <p:cTn id="18" dur="1000"/>
                                        <p:tgtEl>
                                          <p:spTgt spid="266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0604DD3-D5E3-D940-BDBF-53D2EBDBDE74}"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62467" name="Rectangle 2"/>
          <p:cNvSpPr>
            <a:spLocks noGrp="1" noChangeArrowheads="1"/>
          </p:cNvSpPr>
          <p:nvPr>
            <p:ph type="title"/>
          </p:nvPr>
        </p:nvSpPr>
        <p:spPr/>
        <p:txBody>
          <a:bodyPr/>
          <a:lstStyle/>
          <a:p>
            <a:pPr eaLnBrk="1" hangingPunct="1"/>
            <a:r>
              <a:rPr kumimoji="0" lang="zh-CN" altLang="en-US">
                <a:solidFill>
                  <a:srgbClr val="036D7B"/>
                </a:solidFill>
              </a:rPr>
              <a:t>相关方案经济评价</a:t>
            </a:r>
            <a:endParaRPr kumimoji="0" lang="zh-CN" altLang="en-US">
              <a:solidFill>
                <a:srgbClr val="036D7B"/>
              </a:solidFill>
            </a:endParaRPr>
          </a:p>
        </p:txBody>
      </p:sp>
      <p:sp>
        <p:nvSpPr>
          <p:cNvPr id="62468" name="Rectangle 10"/>
          <p:cNvSpPr>
            <a:spLocks noChangeArrowheads="1"/>
          </p:cNvSpPr>
          <p:nvPr/>
        </p:nvSpPr>
        <p:spPr bwMode="auto">
          <a:xfrm>
            <a:off x="138113" y="1555750"/>
            <a:ext cx="9005887" cy="4752975"/>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67275" name="Rectangle 11"/>
          <p:cNvSpPr>
            <a:spLocks noChangeArrowheads="1"/>
          </p:cNvSpPr>
          <p:nvPr/>
        </p:nvSpPr>
        <p:spPr bwMode="auto">
          <a:xfrm>
            <a:off x="576263" y="1339850"/>
            <a:ext cx="7740650" cy="72866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95000"/>
              </a:lnSpc>
              <a:buClrTx/>
              <a:buSzTx/>
              <a:buFontTx/>
              <a:buNone/>
            </a:pPr>
            <a:r>
              <a:rPr lang="en-US" altLang="zh-CN" sz="2400" b="1">
                <a:solidFill>
                  <a:srgbClr val="000000"/>
                </a:solidFill>
                <a:latin typeface="幼圆" panose="02010509060101010101" pitchFamily="49" charset="-122"/>
                <a:ea typeface="幼圆" panose="02010509060101010101" pitchFamily="49" charset="-122"/>
              </a:rPr>
              <a:t>     </a:t>
            </a:r>
            <a:r>
              <a:rPr lang="zh-CN" altLang="en-US" sz="2000" b="1">
                <a:solidFill>
                  <a:srgbClr val="000000"/>
                </a:solidFill>
                <a:latin typeface="幼圆" panose="02010509060101010101" pitchFamily="49" charset="-122"/>
                <a:ea typeface="幼圆" panose="02010509060101010101" pitchFamily="49" charset="-122"/>
              </a:rPr>
              <a:t>根据净现值判别准则，在三个互斥方案中，</a:t>
            </a:r>
            <a:r>
              <a:rPr lang="en-US" altLang="zh-CN" sz="2000" b="1">
                <a:solidFill>
                  <a:srgbClr val="000000"/>
                </a:solidFill>
                <a:latin typeface="幼圆" panose="02010509060101010101" pitchFamily="49" charset="-122"/>
                <a:ea typeface="幼圆" panose="02010509060101010101" pitchFamily="49" charset="-122"/>
              </a:rPr>
              <a:t>A</a:t>
            </a:r>
            <a:r>
              <a:rPr lang="zh-CN" altLang="en-US" sz="2000" b="1">
                <a:solidFill>
                  <a:srgbClr val="000000"/>
                </a:solidFill>
                <a:latin typeface="幼圆" panose="02010509060101010101" pitchFamily="49" charset="-122"/>
                <a:ea typeface="幼圆" panose="02010509060101010101" pitchFamily="49" charset="-122"/>
              </a:rPr>
              <a:t>方案的净现值 最大且大于零（</a:t>
            </a:r>
            <a:r>
              <a:rPr lang="en-US" altLang="zh-CN" sz="2000" b="1">
                <a:solidFill>
                  <a:srgbClr val="000000"/>
                </a:solidFill>
                <a:latin typeface="幼圆" panose="02010509060101010101" pitchFamily="49" charset="-122"/>
                <a:ea typeface="幼圆" panose="02010509060101010101" pitchFamily="49" charset="-122"/>
              </a:rPr>
              <a:t>NPV</a:t>
            </a:r>
            <a:r>
              <a:rPr lang="en-US" altLang="zh-CN" sz="2000" b="1" baseline="-25000">
                <a:solidFill>
                  <a:srgbClr val="000000"/>
                </a:solidFill>
                <a:latin typeface="幼圆" panose="02010509060101010101" pitchFamily="49" charset="-122"/>
                <a:ea typeface="幼圆" panose="02010509060101010101" pitchFamily="49" charset="-122"/>
              </a:rPr>
              <a:t>A</a:t>
            </a:r>
            <a:r>
              <a:rPr lang="en-US" altLang="zh-CN" sz="2000" b="1">
                <a:solidFill>
                  <a:srgbClr val="000000"/>
                </a:solidFill>
                <a:latin typeface="幼圆" panose="02010509060101010101" pitchFamily="49" charset="-122"/>
                <a:ea typeface="幼圆" panose="02010509060101010101" pitchFamily="49" charset="-122"/>
              </a:rPr>
              <a:t>&gt;NPV</a:t>
            </a:r>
            <a:r>
              <a:rPr lang="en-US" altLang="zh-CN" sz="2000" b="1" baseline="-25000">
                <a:solidFill>
                  <a:srgbClr val="000000"/>
                </a:solidFill>
                <a:latin typeface="幼圆" panose="02010509060101010101" pitchFamily="49" charset="-122"/>
                <a:ea typeface="幼圆" panose="02010509060101010101" pitchFamily="49" charset="-122"/>
              </a:rPr>
              <a:t>B</a:t>
            </a:r>
            <a:r>
              <a:rPr lang="en-US" altLang="zh-CN" sz="2000" b="1">
                <a:solidFill>
                  <a:srgbClr val="000000"/>
                </a:solidFill>
                <a:latin typeface="幼圆" panose="02010509060101010101" pitchFamily="49" charset="-122"/>
                <a:ea typeface="幼圆" panose="02010509060101010101" pitchFamily="49" charset="-122"/>
              </a:rPr>
              <a:t>&gt;NPV</a:t>
            </a:r>
            <a:r>
              <a:rPr lang="en-US" altLang="zh-CN" sz="2000" b="1" baseline="-25000">
                <a:solidFill>
                  <a:srgbClr val="000000"/>
                </a:solidFill>
                <a:latin typeface="幼圆" panose="02010509060101010101" pitchFamily="49" charset="-122"/>
                <a:ea typeface="幼圆" panose="02010509060101010101" pitchFamily="49" charset="-122"/>
              </a:rPr>
              <a:t>A+B</a:t>
            </a:r>
            <a:r>
              <a:rPr lang="zh-CN" altLang="en-US" sz="2000" b="1">
                <a:solidFill>
                  <a:srgbClr val="000000"/>
                </a:solidFill>
                <a:latin typeface="幼圆" panose="02010509060101010101" pitchFamily="49" charset="-122"/>
                <a:ea typeface="幼圆" panose="02010509060101010101" pitchFamily="49" charset="-122"/>
              </a:rPr>
              <a:t>），故</a:t>
            </a:r>
            <a:r>
              <a:rPr lang="en-US" altLang="zh-CN" sz="2000" b="1">
                <a:solidFill>
                  <a:srgbClr val="000000"/>
                </a:solidFill>
                <a:latin typeface="幼圆" panose="02010509060101010101" pitchFamily="49" charset="-122"/>
                <a:ea typeface="幼圆" panose="02010509060101010101" pitchFamily="49" charset="-122"/>
              </a:rPr>
              <a:t>A</a:t>
            </a:r>
            <a:r>
              <a:rPr lang="zh-CN" altLang="en-US" sz="2000" b="1">
                <a:solidFill>
                  <a:srgbClr val="000000"/>
                </a:solidFill>
                <a:latin typeface="幼圆" panose="02010509060101010101" pitchFamily="49" charset="-122"/>
                <a:ea typeface="幼圆" panose="02010509060101010101" pitchFamily="49" charset="-122"/>
              </a:rPr>
              <a:t>方案为最优方案。</a:t>
            </a:r>
            <a:endParaRPr lang="zh-CN" altLang="en-US" sz="2000" b="1">
              <a:solidFill>
                <a:srgbClr val="000000"/>
              </a:solidFill>
              <a:latin typeface="幼圆" panose="02010509060101010101" pitchFamily="49" charset="-122"/>
              <a:ea typeface="幼圆" panose="02010509060101010101" pitchFamily="49" charset="-122"/>
            </a:endParaRPr>
          </a:p>
        </p:txBody>
      </p:sp>
      <p:sp>
        <p:nvSpPr>
          <p:cNvPr id="267276" name="Rectangle 12"/>
          <p:cNvSpPr>
            <a:spLocks noChangeArrowheads="1"/>
          </p:cNvSpPr>
          <p:nvPr/>
        </p:nvSpPr>
        <p:spPr bwMode="auto">
          <a:xfrm>
            <a:off x="900113" y="4803775"/>
            <a:ext cx="7296150" cy="143351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0"/>
              </a:spcBef>
              <a:buClrTx/>
              <a:buSzTx/>
              <a:buFontTx/>
              <a:buNone/>
            </a:pPr>
            <a:r>
              <a:rPr lang="en-US" altLang="zh-CN" sz="2800" b="1">
                <a:solidFill>
                  <a:srgbClr val="000000"/>
                </a:solidFill>
                <a:latin typeface="幼圆" panose="02010509060101010101" pitchFamily="49" charset="-122"/>
                <a:ea typeface="幼圆" panose="02010509060101010101" pitchFamily="49" charset="-122"/>
              </a:rPr>
              <a:t>  </a:t>
            </a:r>
            <a:r>
              <a:rPr lang="zh-CN" altLang="en-US" sz="2000" b="1">
                <a:solidFill>
                  <a:srgbClr val="000000"/>
                </a:solidFill>
                <a:latin typeface="幼圆" panose="02010509060101010101" pitchFamily="49" charset="-122"/>
                <a:ea typeface="幼圆" panose="02010509060101010101" pitchFamily="49" charset="-122"/>
              </a:rPr>
              <a:t>对现金流量相关型方案，不能简单地按照独立方案或互斥方案的评价方法来分析，而应首先确定方案之间的相关性，对其现金流量之间的相互影响作出准确的估计，然后根据方案之间的关系，把方案组合成互斥的组合方案。 </a:t>
            </a:r>
            <a:endParaRPr lang="zh-CN" altLang="en-US" sz="2000" b="1">
              <a:solidFill>
                <a:srgbClr val="000000"/>
              </a:solidFill>
              <a:latin typeface="幼圆" panose="02010509060101010101" pitchFamily="49" charset="-122"/>
              <a:ea typeface="幼圆" panose="02010509060101010101" pitchFamily="49" charset="-122"/>
            </a:endParaRPr>
          </a:p>
        </p:txBody>
      </p:sp>
      <p:sp>
        <p:nvSpPr>
          <p:cNvPr id="267277" name="AutoShape 13"/>
          <p:cNvSpPr>
            <a:spLocks noChangeArrowheads="1"/>
          </p:cNvSpPr>
          <p:nvPr/>
        </p:nvSpPr>
        <p:spPr bwMode="auto">
          <a:xfrm>
            <a:off x="5292725" y="2419350"/>
            <a:ext cx="3455988" cy="1943100"/>
          </a:xfrm>
          <a:prstGeom prst="cloudCallout">
            <a:avLst>
              <a:gd name="adj1" fmla="val -120509"/>
              <a:gd name="adj2" fmla="val -70181"/>
            </a:avLst>
          </a:prstGeom>
          <a:solidFill>
            <a:srgbClr val="FF9900">
              <a:alpha val="45882"/>
            </a:srgbClr>
          </a:solidFill>
          <a:ln w="9525">
            <a:solidFill>
              <a:srgbClr val="0099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90000"/>
              </a:lnSpc>
              <a:spcBef>
                <a:spcPct val="0"/>
              </a:spcBef>
              <a:buClrTx/>
              <a:buSzTx/>
              <a:buFontTx/>
              <a:buNone/>
            </a:pPr>
            <a:r>
              <a:rPr lang="zh-CN" altLang="en-US" sz="2000" b="1">
                <a:solidFill>
                  <a:srgbClr val="000000"/>
                </a:solidFill>
                <a:latin typeface="幼圆" panose="02010509060101010101" pitchFamily="49" charset="-122"/>
                <a:ea typeface="幼圆" panose="02010509060101010101" pitchFamily="49" charset="-122"/>
              </a:rPr>
              <a:t>若用净年值法和内部收益率法对表</a:t>
            </a:r>
            <a:r>
              <a:rPr lang="en-US" altLang="zh-CN" sz="2000" b="1">
                <a:solidFill>
                  <a:srgbClr val="000000"/>
                </a:solidFill>
                <a:latin typeface="幼圆" panose="02010509060101010101" pitchFamily="49" charset="-122"/>
                <a:ea typeface="幼圆" panose="02010509060101010101" pitchFamily="49" charset="-122"/>
              </a:rPr>
              <a:t>2</a:t>
            </a:r>
            <a:r>
              <a:rPr lang="zh-CN" altLang="en-US" sz="2000" b="1">
                <a:solidFill>
                  <a:srgbClr val="000000"/>
                </a:solidFill>
                <a:latin typeface="幼圆" panose="02010509060101010101" pitchFamily="49" charset="-122"/>
                <a:ea typeface="幼圆" panose="02010509060101010101" pitchFamily="49" charset="-122"/>
              </a:rPr>
              <a:t>中的互斥方案进行评价选优，也可得到相同的结论。</a:t>
            </a:r>
            <a:endParaRPr lang="zh-CN" altLang="en-US" sz="2000" b="1">
              <a:solidFill>
                <a:srgbClr val="000000"/>
              </a:solidFill>
              <a:latin typeface="幼圆" panose="02010509060101010101" pitchFamily="49" charset="-122"/>
              <a:ea typeface="幼圆" panose="02010509060101010101" pitchFamily="49" charset="-122"/>
            </a:endParaRPr>
          </a:p>
        </p:txBody>
      </p:sp>
      <p:grpSp>
        <p:nvGrpSpPr>
          <p:cNvPr id="267278" name="Group 14"/>
          <p:cNvGrpSpPr/>
          <p:nvPr/>
        </p:nvGrpSpPr>
        <p:grpSpPr bwMode="auto">
          <a:xfrm>
            <a:off x="423863" y="2328863"/>
            <a:ext cx="2147887" cy="2093912"/>
            <a:chOff x="267" y="878"/>
            <a:chExt cx="1353" cy="1319"/>
          </a:xfrm>
        </p:grpSpPr>
        <p:pic>
          <p:nvPicPr>
            <p:cNvPr id="62473" name="Picture 15" descr="u=1434535529,85959964&amp;gp=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438337">
              <a:off x="267" y="945"/>
              <a:ext cx="987" cy="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4" name="Picture 16" descr="u=1434535529,85959964&amp;gp=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979218">
              <a:off x="740" y="878"/>
              <a:ext cx="880" cy="1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67275"/>
                                        </p:tgtEl>
                                        <p:attrNameLst>
                                          <p:attrName>style.visibility</p:attrName>
                                        </p:attrNameLst>
                                      </p:cBhvr>
                                      <p:to>
                                        <p:strVal val="visible"/>
                                      </p:to>
                                    </p:set>
                                    <p:animEffect transition="in" filter="blinds(horizontal)">
                                      <p:cBhvr>
                                        <p:cTn id="7" dur="500"/>
                                        <p:tgtEl>
                                          <p:spTgt spid="26727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67277"/>
                                        </p:tgtEl>
                                        <p:attrNameLst>
                                          <p:attrName>style.visibility</p:attrName>
                                        </p:attrNameLst>
                                      </p:cBhvr>
                                      <p:to>
                                        <p:strVal val="visible"/>
                                      </p:to>
                                    </p:set>
                                    <p:animEffect transition="in" filter="checkerboard(across)">
                                      <p:cBhvr>
                                        <p:cTn id="12" dur="500"/>
                                        <p:tgtEl>
                                          <p:spTgt spid="267277"/>
                                        </p:tgtEl>
                                      </p:cBhvr>
                                    </p:animEffect>
                                  </p:childTnLst>
                                </p:cTn>
                              </p:par>
                            </p:childTnLst>
                          </p:cTn>
                        </p:par>
                        <p:par>
                          <p:cTn id="13" fill="hold">
                            <p:stCondLst>
                              <p:cond delay="500"/>
                            </p:stCondLst>
                            <p:childTnLst>
                              <p:par>
                                <p:cTn id="14" presetID="20" presetClass="entr" presetSubtype="0" fill="hold" nodeType="afterEffect">
                                  <p:stCondLst>
                                    <p:cond delay="0"/>
                                  </p:stCondLst>
                                  <p:childTnLst>
                                    <p:set>
                                      <p:cBhvr>
                                        <p:cTn id="15" dur="1" fill="hold">
                                          <p:stCondLst>
                                            <p:cond delay="0"/>
                                          </p:stCondLst>
                                        </p:cTn>
                                        <p:tgtEl>
                                          <p:spTgt spid="267278"/>
                                        </p:tgtEl>
                                        <p:attrNameLst>
                                          <p:attrName>style.visibility</p:attrName>
                                        </p:attrNameLst>
                                      </p:cBhvr>
                                      <p:to>
                                        <p:strVal val="visible"/>
                                      </p:to>
                                    </p:set>
                                    <p:animEffect transition="in" filter="wedge">
                                      <p:cBhvr>
                                        <p:cTn id="16" dur="1000"/>
                                        <p:tgtEl>
                                          <p:spTgt spid="267278"/>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267276"/>
                                        </p:tgtEl>
                                        <p:attrNameLst>
                                          <p:attrName>style.visibility</p:attrName>
                                        </p:attrNameLst>
                                      </p:cBhvr>
                                      <p:to>
                                        <p:strVal val="visible"/>
                                      </p:to>
                                    </p:set>
                                    <p:anim calcmode="lin" valueType="num">
                                      <p:cBhvr>
                                        <p:cTn id="21" dur="1000" fill="hold"/>
                                        <p:tgtEl>
                                          <p:spTgt spid="267276"/>
                                        </p:tgtEl>
                                        <p:attrNameLst>
                                          <p:attrName>ppt_w</p:attrName>
                                        </p:attrNameLst>
                                      </p:cBhvr>
                                      <p:tavLst>
                                        <p:tav tm="0">
                                          <p:val>
                                            <p:strVal val="#ppt_w*0.70"/>
                                          </p:val>
                                        </p:tav>
                                        <p:tav tm="100000">
                                          <p:val>
                                            <p:strVal val="#ppt_w"/>
                                          </p:val>
                                        </p:tav>
                                      </p:tavLst>
                                    </p:anim>
                                    <p:anim calcmode="lin" valueType="num">
                                      <p:cBhvr>
                                        <p:cTn id="22" dur="1000" fill="hold"/>
                                        <p:tgtEl>
                                          <p:spTgt spid="267276"/>
                                        </p:tgtEl>
                                        <p:attrNameLst>
                                          <p:attrName>ppt_h</p:attrName>
                                        </p:attrNameLst>
                                      </p:cBhvr>
                                      <p:tavLst>
                                        <p:tav tm="0">
                                          <p:val>
                                            <p:strVal val="#ppt_h"/>
                                          </p:val>
                                        </p:tav>
                                        <p:tav tm="100000">
                                          <p:val>
                                            <p:strVal val="#ppt_h"/>
                                          </p:val>
                                        </p:tav>
                                      </p:tavLst>
                                    </p:anim>
                                    <p:animEffect transition="in" filter="fade">
                                      <p:cBhvr>
                                        <p:cTn id="23" dur="1000"/>
                                        <p:tgtEl>
                                          <p:spTgt spid="267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75" grpId="0"/>
      <p:bldP spid="267276" grpId="0"/>
      <p:bldP spid="26727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BB3468E-5E5A-AC47-8E66-F11E47EEC0D0}"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63491" name="Rectangle 2"/>
          <p:cNvSpPr>
            <a:spLocks noGrp="1" noChangeArrowheads="1"/>
          </p:cNvSpPr>
          <p:nvPr>
            <p:ph type="title"/>
          </p:nvPr>
        </p:nvSpPr>
        <p:spPr/>
        <p:txBody>
          <a:bodyPr/>
          <a:lstStyle/>
          <a:p>
            <a:pPr eaLnBrk="1" hangingPunct="1"/>
            <a:r>
              <a:rPr kumimoji="0" lang="zh-CN" altLang="en-US">
                <a:solidFill>
                  <a:srgbClr val="036D7B"/>
                </a:solidFill>
              </a:rPr>
              <a:t>相关方案经济评价</a:t>
            </a:r>
            <a:endParaRPr kumimoji="0" lang="zh-CN" altLang="en-US">
              <a:solidFill>
                <a:srgbClr val="036D7B"/>
              </a:solidFill>
            </a:endParaRPr>
          </a:p>
        </p:txBody>
      </p:sp>
      <p:sp>
        <p:nvSpPr>
          <p:cNvPr id="63492" name="Rectangle 3"/>
          <p:cNvSpPr>
            <a:spLocks noChangeArrowheads="1"/>
          </p:cNvSpPr>
          <p:nvPr/>
        </p:nvSpPr>
        <p:spPr bwMode="auto">
          <a:xfrm>
            <a:off x="138113" y="1503363"/>
            <a:ext cx="9005887" cy="4895850"/>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grpSp>
        <p:nvGrpSpPr>
          <p:cNvPr id="268292" name="Group 4"/>
          <p:cNvGrpSpPr/>
          <p:nvPr/>
        </p:nvGrpSpPr>
        <p:grpSpPr bwMode="auto">
          <a:xfrm>
            <a:off x="323850" y="2633663"/>
            <a:ext cx="8640763" cy="3117850"/>
            <a:chOff x="385" y="183"/>
            <a:chExt cx="5043" cy="1719"/>
          </a:xfrm>
        </p:grpSpPr>
        <p:grpSp>
          <p:nvGrpSpPr>
            <p:cNvPr id="63495" name="Group 5"/>
            <p:cNvGrpSpPr/>
            <p:nvPr/>
          </p:nvGrpSpPr>
          <p:grpSpPr bwMode="auto">
            <a:xfrm>
              <a:off x="385" y="183"/>
              <a:ext cx="5043" cy="1719"/>
              <a:chOff x="385" y="287"/>
              <a:chExt cx="5043" cy="1719"/>
            </a:xfrm>
          </p:grpSpPr>
          <p:grpSp>
            <p:nvGrpSpPr>
              <p:cNvPr id="63497" name="Group 6"/>
              <p:cNvGrpSpPr/>
              <p:nvPr/>
            </p:nvGrpSpPr>
            <p:grpSpPr bwMode="auto">
              <a:xfrm>
                <a:off x="385" y="540"/>
                <a:ext cx="4763" cy="1466"/>
                <a:chOff x="385" y="572"/>
                <a:chExt cx="4763" cy="1466"/>
              </a:xfrm>
            </p:grpSpPr>
            <p:sp>
              <p:nvSpPr>
                <p:cNvPr id="63499" name="Rectangle 7"/>
                <p:cNvSpPr>
                  <a:spLocks noChangeArrowheads="1"/>
                </p:cNvSpPr>
                <p:nvPr/>
              </p:nvSpPr>
              <p:spPr bwMode="auto">
                <a:xfrm>
                  <a:off x="4059" y="1751"/>
                  <a:ext cx="1089" cy="28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latin typeface="幼圆" panose="02010509060101010101" pitchFamily="49" charset="-122"/>
                      <a:ea typeface="幼圆" panose="02010509060101010101" pitchFamily="49" charset="-122"/>
                    </a:rPr>
                    <a:t> 0.65</a:t>
                  </a:r>
                  <a:endParaRPr lang="en-US" altLang="zh-CN" sz="2400">
                    <a:latin typeface="幼圆" panose="02010509060101010101" pitchFamily="49" charset="-122"/>
                    <a:ea typeface="幼圆" panose="02010509060101010101" pitchFamily="49" charset="-122"/>
                  </a:endParaRPr>
                </a:p>
              </p:txBody>
            </p:sp>
            <p:sp>
              <p:nvSpPr>
                <p:cNvPr id="63500" name="Rectangle 8"/>
                <p:cNvSpPr>
                  <a:spLocks noChangeArrowheads="1"/>
                </p:cNvSpPr>
                <p:nvPr/>
              </p:nvSpPr>
              <p:spPr bwMode="auto">
                <a:xfrm>
                  <a:off x="3152" y="1751"/>
                  <a:ext cx="907" cy="28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latin typeface="幼圆" panose="02010509060101010101" pitchFamily="49" charset="-122"/>
                      <a:ea typeface="幼圆" panose="02010509060101010101" pitchFamily="49" charset="-122"/>
                    </a:rPr>
                    <a:t>130</a:t>
                  </a:r>
                  <a:endParaRPr lang="en-US" altLang="zh-CN" sz="2400">
                    <a:latin typeface="幼圆" panose="02010509060101010101" pitchFamily="49" charset="-122"/>
                    <a:ea typeface="幼圆" panose="02010509060101010101" pitchFamily="49" charset="-122"/>
                  </a:endParaRPr>
                </a:p>
              </p:txBody>
            </p:sp>
            <p:sp>
              <p:nvSpPr>
                <p:cNvPr id="63501" name="Rectangle 9"/>
                <p:cNvSpPr>
                  <a:spLocks noChangeArrowheads="1"/>
                </p:cNvSpPr>
                <p:nvPr/>
              </p:nvSpPr>
              <p:spPr bwMode="auto">
                <a:xfrm>
                  <a:off x="1791" y="1751"/>
                  <a:ext cx="1361" cy="28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latin typeface="幼圆" panose="02010509060101010101" pitchFamily="49" charset="-122"/>
                      <a:ea typeface="幼圆" panose="02010509060101010101" pitchFamily="49" charset="-122"/>
                    </a:rPr>
                    <a:t>200</a:t>
                  </a:r>
                  <a:endParaRPr lang="en-US" altLang="zh-CN" sz="2400">
                    <a:latin typeface="幼圆" panose="02010509060101010101" pitchFamily="49" charset="-122"/>
                    <a:ea typeface="幼圆" panose="02010509060101010101" pitchFamily="49" charset="-122"/>
                  </a:endParaRPr>
                </a:p>
              </p:txBody>
            </p:sp>
            <p:sp>
              <p:nvSpPr>
                <p:cNvPr id="63502" name="Rectangle 10"/>
                <p:cNvSpPr>
                  <a:spLocks noChangeArrowheads="1"/>
                </p:cNvSpPr>
                <p:nvPr/>
              </p:nvSpPr>
              <p:spPr bwMode="auto">
                <a:xfrm>
                  <a:off x="385" y="1751"/>
                  <a:ext cx="1406" cy="28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latin typeface="幼圆" panose="02010509060101010101" pitchFamily="49" charset="-122"/>
                      <a:ea typeface="幼圆" panose="02010509060101010101" pitchFamily="49" charset="-122"/>
                    </a:rPr>
                    <a:t>D</a:t>
                  </a:r>
                  <a:endParaRPr lang="en-US" altLang="zh-CN" sz="2400">
                    <a:latin typeface="幼圆" panose="02010509060101010101" pitchFamily="49" charset="-122"/>
                    <a:ea typeface="幼圆" panose="02010509060101010101" pitchFamily="49" charset="-122"/>
                  </a:endParaRPr>
                </a:p>
              </p:txBody>
            </p:sp>
            <p:sp>
              <p:nvSpPr>
                <p:cNvPr id="63503" name="Rectangle 11"/>
                <p:cNvSpPr>
                  <a:spLocks noChangeArrowheads="1"/>
                </p:cNvSpPr>
                <p:nvPr/>
              </p:nvSpPr>
              <p:spPr bwMode="auto">
                <a:xfrm>
                  <a:off x="4059" y="1464"/>
                  <a:ext cx="1089" cy="28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latin typeface="幼圆" panose="02010509060101010101" pitchFamily="49" charset="-122"/>
                      <a:ea typeface="幼圆" panose="02010509060101010101" pitchFamily="49" charset="-122"/>
                    </a:rPr>
                    <a:t>0.7</a:t>
                  </a:r>
                  <a:endParaRPr lang="en-US" altLang="zh-CN" sz="2400">
                    <a:latin typeface="幼圆" panose="02010509060101010101" pitchFamily="49" charset="-122"/>
                    <a:ea typeface="幼圆" panose="02010509060101010101" pitchFamily="49" charset="-122"/>
                  </a:endParaRPr>
                </a:p>
              </p:txBody>
            </p:sp>
            <p:sp>
              <p:nvSpPr>
                <p:cNvPr id="63504" name="Rectangle 12"/>
                <p:cNvSpPr>
                  <a:spLocks noChangeArrowheads="1"/>
                </p:cNvSpPr>
                <p:nvPr/>
              </p:nvSpPr>
              <p:spPr bwMode="auto">
                <a:xfrm>
                  <a:off x="3152" y="1464"/>
                  <a:ext cx="907" cy="28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latin typeface="幼圆" panose="02010509060101010101" pitchFamily="49" charset="-122"/>
                      <a:ea typeface="幼圆" panose="02010509060101010101" pitchFamily="49" charset="-122"/>
                    </a:rPr>
                    <a:t>112</a:t>
                  </a:r>
                  <a:endParaRPr lang="en-US" altLang="zh-CN" sz="2400">
                    <a:latin typeface="幼圆" panose="02010509060101010101" pitchFamily="49" charset="-122"/>
                    <a:ea typeface="幼圆" panose="02010509060101010101" pitchFamily="49" charset="-122"/>
                  </a:endParaRPr>
                </a:p>
              </p:txBody>
            </p:sp>
            <p:sp>
              <p:nvSpPr>
                <p:cNvPr id="63505" name="Rectangle 13"/>
                <p:cNvSpPr>
                  <a:spLocks noChangeArrowheads="1"/>
                </p:cNvSpPr>
                <p:nvPr/>
              </p:nvSpPr>
              <p:spPr bwMode="auto">
                <a:xfrm>
                  <a:off x="1791" y="1464"/>
                  <a:ext cx="1361" cy="28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latin typeface="幼圆" panose="02010509060101010101" pitchFamily="49" charset="-122"/>
                      <a:ea typeface="幼圆" panose="02010509060101010101" pitchFamily="49" charset="-122"/>
                    </a:rPr>
                    <a:t>160</a:t>
                  </a:r>
                  <a:endParaRPr lang="en-US" altLang="zh-CN" sz="2400">
                    <a:latin typeface="幼圆" panose="02010509060101010101" pitchFamily="49" charset="-122"/>
                    <a:ea typeface="幼圆" panose="02010509060101010101" pitchFamily="49" charset="-122"/>
                  </a:endParaRPr>
                </a:p>
              </p:txBody>
            </p:sp>
            <p:sp>
              <p:nvSpPr>
                <p:cNvPr id="63506" name="Rectangle 14"/>
                <p:cNvSpPr>
                  <a:spLocks noChangeArrowheads="1"/>
                </p:cNvSpPr>
                <p:nvPr/>
              </p:nvSpPr>
              <p:spPr bwMode="auto">
                <a:xfrm>
                  <a:off x="385" y="1464"/>
                  <a:ext cx="1406" cy="28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latin typeface="幼圆" panose="02010509060101010101" pitchFamily="49" charset="-122"/>
                      <a:ea typeface="幼圆" panose="02010509060101010101" pitchFamily="49" charset="-122"/>
                    </a:rPr>
                    <a:t>C</a:t>
                  </a:r>
                  <a:endParaRPr lang="en-US" altLang="zh-CN" sz="2400">
                    <a:latin typeface="幼圆" panose="02010509060101010101" pitchFamily="49" charset="-122"/>
                    <a:ea typeface="幼圆" panose="02010509060101010101" pitchFamily="49" charset="-122"/>
                  </a:endParaRPr>
                </a:p>
              </p:txBody>
            </p:sp>
            <p:sp>
              <p:nvSpPr>
                <p:cNvPr id="63507" name="Rectangle 15"/>
                <p:cNvSpPr>
                  <a:spLocks noChangeArrowheads="1"/>
                </p:cNvSpPr>
                <p:nvPr/>
              </p:nvSpPr>
              <p:spPr bwMode="auto">
                <a:xfrm>
                  <a:off x="4059" y="1177"/>
                  <a:ext cx="1089" cy="28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latin typeface="幼圆" panose="02010509060101010101" pitchFamily="49" charset="-122"/>
                      <a:ea typeface="幼圆" panose="02010509060101010101" pitchFamily="49" charset="-122"/>
                    </a:rPr>
                    <a:t>0.8</a:t>
                  </a:r>
                  <a:endParaRPr lang="en-US" altLang="zh-CN" sz="2400">
                    <a:latin typeface="幼圆" panose="02010509060101010101" pitchFamily="49" charset="-122"/>
                    <a:ea typeface="幼圆" panose="02010509060101010101" pitchFamily="49" charset="-122"/>
                  </a:endParaRPr>
                </a:p>
              </p:txBody>
            </p:sp>
            <p:sp>
              <p:nvSpPr>
                <p:cNvPr id="63508" name="Rectangle 16"/>
                <p:cNvSpPr>
                  <a:spLocks noChangeArrowheads="1"/>
                </p:cNvSpPr>
                <p:nvPr/>
              </p:nvSpPr>
              <p:spPr bwMode="auto">
                <a:xfrm>
                  <a:off x="3152" y="1177"/>
                  <a:ext cx="907" cy="28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latin typeface="幼圆" panose="02010509060101010101" pitchFamily="49" charset="-122"/>
                      <a:ea typeface="幼圆" panose="02010509060101010101" pitchFamily="49" charset="-122"/>
                    </a:rPr>
                    <a:t>192</a:t>
                  </a:r>
                  <a:endParaRPr lang="en-US" altLang="zh-CN" sz="2400">
                    <a:latin typeface="幼圆" panose="02010509060101010101" pitchFamily="49" charset="-122"/>
                    <a:ea typeface="幼圆" panose="02010509060101010101" pitchFamily="49" charset="-122"/>
                  </a:endParaRPr>
                </a:p>
              </p:txBody>
            </p:sp>
            <p:sp>
              <p:nvSpPr>
                <p:cNvPr id="63509" name="Rectangle 17"/>
                <p:cNvSpPr>
                  <a:spLocks noChangeArrowheads="1"/>
                </p:cNvSpPr>
                <p:nvPr/>
              </p:nvSpPr>
              <p:spPr bwMode="auto">
                <a:xfrm>
                  <a:off x="1791" y="1177"/>
                  <a:ext cx="1361" cy="28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latin typeface="幼圆" panose="02010509060101010101" pitchFamily="49" charset="-122"/>
                      <a:ea typeface="幼圆" panose="02010509060101010101" pitchFamily="49" charset="-122"/>
                    </a:rPr>
                    <a:t>240</a:t>
                  </a:r>
                  <a:endParaRPr lang="en-US" altLang="zh-CN" sz="2400">
                    <a:latin typeface="幼圆" panose="02010509060101010101" pitchFamily="49" charset="-122"/>
                    <a:ea typeface="幼圆" panose="02010509060101010101" pitchFamily="49" charset="-122"/>
                  </a:endParaRPr>
                </a:p>
              </p:txBody>
            </p:sp>
            <p:sp>
              <p:nvSpPr>
                <p:cNvPr id="63510" name="Rectangle 18"/>
                <p:cNvSpPr>
                  <a:spLocks noChangeArrowheads="1"/>
                </p:cNvSpPr>
                <p:nvPr/>
              </p:nvSpPr>
              <p:spPr bwMode="auto">
                <a:xfrm>
                  <a:off x="385" y="1177"/>
                  <a:ext cx="1406" cy="28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latin typeface="幼圆" panose="02010509060101010101" pitchFamily="49" charset="-122"/>
                      <a:ea typeface="幼圆" panose="02010509060101010101" pitchFamily="49" charset="-122"/>
                    </a:rPr>
                    <a:t>B</a:t>
                  </a:r>
                  <a:endParaRPr lang="en-US" altLang="zh-CN" sz="2400">
                    <a:latin typeface="幼圆" panose="02010509060101010101" pitchFamily="49" charset="-122"/>
                    <a:ea typeface="幼圆" panose="02010509060101010101" pitchFamily="49" charset="-122"/>
                  </a:endParaRPr>
                </a:p>
              </p:txBody>
            </p:sp>
            <p:sp>
              <p:nvSpPr>
                <p:cNvPr id="63511" name="Rectangle 19"/>
                <p:cNvSpPr>
                  <a:spLocks noChangeArrowheads="1"/>
                </p:cNvSpPr>
                <p:nvPr/>
              </p:nvSpPr>
              <p:spPr bwMode="auto">
                <a:xfrm>
                  <a:off x="4059" y="890"/>
                  <a:ext cx="1089" cy="28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latin typeface="幼圆" panose="02010509060101010101" pitchFamily="49" charset="-122"/>
                      <a:ea typeface="幼圆" panose="02010509060101010101" pitchFamily="49" charset="-122"/>
                    </a:rPr>
                    <a:t>0.9</a:t>
                  </a:r>
                  <a:endParaRPr lang="en-US" altLang="zh-CN" sz="2400">
                    <a:latin typeface="幼圆" panose="02010509060101010101" pitchFamily="49" charset="-122"/>
                    <a:ea typeface="幼圆" panose="02010509060101010101" pitchFamily="49" charset="-122"/>
                  </a:endParaRPr>
                </a:p>
              </p:txBody>
            </p:sp>
            <p:sp>
              <p:nvSpPr>
                <p:cNvPr id="63512" name="Rectangle 20"/>
                <p:cNvSpPr>
                  <a:spLocks noChangeArrowheads="1"/>
                </p:cNvSpPr>
                <p:nvPr/>
              </p:nvSpPr>
              <p:spPr bwMode="auto">
                <a:xfrm>
                  <a:off x="3152" y="890"/>
                  <a:ext cx="907" cy="28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latin typeface="幼圆" panose="02010509060101010101" pitchFamily="49" charset="-122"/>
                      <a:ea typeface="幼圆" panose="02010509060101010101" pitchFamily="49" charset="-122"/>
                    </a:rPr>
                    <a:t>180</a:t>
                  </a:r>
                  <a:endParaRPr lang="en-US" altLang="zh-CN" sz="2400">
                    <a:latin typeface="幼圆" panose="02010509060101010101" pitchFamily="49" charset="-122"/>
                    <a:ea typeface="幼圆" panose="02010509060101010101" pitchFamily="49" charset="-122"/>
                  </a:endParaRPr>
                </a:p>
              </p:txBody>
            </p:sp>
            <p:sp>
              <p:nvSpPr>
                <p:cNvPr id="63513" name="Rectangle 21"/>
                <p:cNvSpPr>
                  <a:spLocks noChangeArrowheads="1"/>
                </p:cNvSpPr>
                <p:nvPr/>
              </p:nvSpPr>
              <p:spPr bwMode="auto">
                <a:xfrm>
                  <a:off x="1791" y="890"/>
                  <a:ext cx="1361" cy="28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latin typeface="幼圆" panose="02010509060101010101" pitchFamily="49" charset="-122"/>
                      <a:ea typeface="幼圆" panose="02010509060101010101" pitchFamily="49" charset="-122"/>
                    </a:rPr>
                    <a:t>200</a:t>
                  </a:r>
                  <a:endParaRPr lang="en-US" altLang="zh-CN" sz="2400">
                    <a:latin typeface="幼圆" panose="02010509060101010101" pitchFamily="49" charset="-122"/>
                    <a:ea typeface="幼圆" panose="02010509060101010101" pitchFamily="49" charset="-122"/>
                  </a:endParaRPr>
                </a:p>
              </p:txBody>
            </p:sp>
            <p:sp>
              <p:nvSpPr>
                <p:cNvPr id="63514" name="Rectangle 22"/>
                <p:cNvSpPr>
                  <a:spLocks noChangeArrowheads="1"/>
                </p:cNvSpPr>
                <p:nvPr/>
              </p:nvSpPr>
              <p:spPr bwMode="auto">
                <a:xfrm>
                  <a:off x="385" y="890"/>
                  <a:ext cx="1406" cy="28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latin typeface="幼圆" panose="02010509060101010101" pitchFamily="49" charset="-122"/>
                      <a:ea typeface="幼圆" panose="02010509060101010101" pitchFamily="49" charset="-122"/>
                    </a:rPr>
                    <a:t>A</a:t>
                  </a:r>
                  <a:endParaRPr lang="en-US" altLang="zh-CN" sz="2400">
                    <a:latin typeface="幼圆" panose="02010509060101010101" pitchFamily="49" charset="-122"/>
                    <a:ea typeface="幼圆" panose="02010509060101010101" pitchFamily="49" charset="-122"/>
                  </a:endParaRPr>
                </a:p>
              </p:txBody>
            </p:sp>
            <p:sp>
              <p:nvSpPr>
                <p:cNvPr id="63515" name="Rectangle 23"/>
                <p:cNvSpPr>
                  <a:spLocks noChangeArrowheads="1"/>
                </p:cNvSpPr>
                <p:nvPr/>
              </p:nvSpPr>
              <p:spPr bwMode="auto">
                <a:xfrm>
                  <a:off x="4059" y="572"/>
                  <a:ext cx="1089" cy="31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latin typeface="幼圆" panose="02010509060101010101" pitchFamily="49" charset="-122"/>
                      <a:ea typeface="幼圆" panose="02010509060101010101" pitchFamily="49" charset="-122"/>
                    </a:rPr>
                    <a:t>NPVI</a:t>
                  </a:r>
                  <a:endParaRPr lang="en-US" altLang="zh-CN" sz="2400">
                    <a:latin typeface="幼圆" panose="02010509060101010101" pitchFamily="49" charset="-122"/>
                    <a:ea typeface="幼圆" panose="02010509060101010101" pitchFamily="49" charset="-122"/>
                  </a:endParaRPr>
                </a:p>
              </p:txBody>
            </p:sp>
            <p:sp>
              <p:nvSpPr>
                <p:cNvPr id="63516" name="Rectangle 24"/>
                <p:cNvSpPr>
                  <a:spLocks noChangeArrowheads="1"/>
                </p:cNvSpPr>
                <p:nvPr/>
              </p:nvSpPr>
              <p:spPr bwMode="auto">
                <a:xfrm>
                  <a:off x="3152" y="572"/>
                  <a:ext cx="907" cy="31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a:latin typeface="幼圆" panose="02010509060101010101" pitchFamily="49" charset="-122"/>
                      <a:ea typeface="幼圆" panose="02010509060101010101" pitchFamily="49" charset="-122"/>
                    </a:rPr>
                    <a:t>NPV</a:t>
                  </a:r>
                  <a:endParaRPr lang="en-US" altLang="zh-CN" sz="2400">
                    <a:latin typeface="幼圆" panose="02010509060101010101" pitchFamily="49" charset="-122"/>
                    <a:ea typeface="幼圆" panose="02010509060101010101" pitchFamily="49" charset="-122"/>
                  </a:endParaRPr>
                </a:p>
              </p:txBody>
            </p:sp>
            <p:sp>
              <p:nvSpPr>
                <p:cNvPr id="63517" name="Rectangle 25"/>
                <p:cNvSpPr>
                  <a:spLocks noChangeArrowheads="1"/>
                </p:cNvSpPr>
                <p:nvPr/>
              </p:nvSpPr>
              <p:spPr bwMode="auto">
                <a:xfrm>
                  <a:off x="1791" y="572"/>
                  <a:ext cx="1361" cy="31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400">
                      <a:latin typeface="幼圆" panose="02010509060101010101" pitchFamily="49" charset="-122"/>
                      <a:ea typeface="幼圆" panose="02010509060101010101" pitchFamily="49" charset="-122"/>
                    </a:rPr>
                    <a:t>初始投资</a:t>
                  </a:r>
                  <a:endParaRPr lang="zh-CN" altLang="en-US" sz="2400">
                    <a:latin typeface="幼圆" panose="02010509060101010101" pitchFamily="49" charset="-122"/>
                    <a:ea typeface="幼圆" panose="02010509060101010101" pitchFamily="49" charset="-122"/>
                  </a:endParaRPr>
                </a:p>
              </p:txBody>
            </p:sp>
            <p:sp>
              <p:nvSpPr>
                <p:cNvPr id="63518" name="Rectangle 26"/>
                <p:cNvSpPr>
                  <a:spLocks noChangeArrowheads="1"/>
                </p:cNvSpPr>
                <p:nvPr/>
              </p:nvSpPr>
              <p:spPr bwMode="auto">
                <a:xfrm>
                  <a:off x="385" y="572"/>
                  <a:ext cx="1406" cy="31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400">
                      <a:latin typeface="幼圆" panose="02010509060101010101" pitchFamily="49" charset="-122"/>
                      <a:ea typeface="幼圆" panose="02010509060101010101" pitchFamily="49" charset="-122"/>
                    </a:rPr>
                    <a:t>独立方案</a:t>
                  </a:r>
                  <a:endParaRPr lang="zh-CN" altLang="en-US" sz="2400">
                    <a:latin typeface="幼圆" panose="02010509060101010101" pitchFamily="49" charset="-122"/>
                    <a:ea typeface="幼圆" panose="02010509060101010101" pitchFamily="49" charset="-122"/>
                  </a:endParaRPr>
                </a:p>
              </p:txBody>
            </p:sp>
            <p:sp>
              <p:nvSpPr>
                <p:cNvPr id="63519" name="Line 27"/>
                <p:cNvSpPr>
                  <a:spLocks noChangeShapeType="1"/>
                </p:cNvSpPr>
                <p:nvPr/>
              </p:nvSpPr>
              <p:spPr bwMode="auto">
                <a:xfrm>
                  <a:off x="385" y="572"/>
                  <a:ext cx="476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520" name="Line 28"/>
                <p:cNvSpPr>
                  <a:spLocks noChangeShapeType="1"/>
                </p:cNvSpPr>
                <p:nvPr/>
              </p:nvSpPr>
              <p:spPr bwMode="auto">
                <a:xfrm>
                  <a:off x="385" y="2038"/>
                  <a:ext cx="476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521" name="Line 29"/>
                <p:cNvSpPr>
                  <a:spLocks noChangeShapeType="1"/>
                </p:cNvSpPr>
                <p:nvPr/>
              </p:nvSpPr>
              <p:spPr bwMode="auto">
                <a:xfrm>
                  <a:off x="385" y="572"/>
                  <a:ext cx="0" cy="31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522" name="Line 30"/>
                <p:cNvSpPr>
                  <a:spLocks noChangeShapeType="1"/>
                </p:cNvSpPr>
                <p:nvPr/>
              </p:nvSpPr>
              <p:spPr bwMode="auto">
                <a:xfrm>
                  <a:off x="1791" y="572"/>
                  <a:ext cx="0" cy="146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523" name="Line 31"/>
                <p:cNvSpPr>
                  <a:spLocks noChangeShapeType="1"/>
                </p:cNvSpPr>
                <p:nvPr/>
              </p:nvSpPr>
              <p:spPr bwMode="auto">
                <a:xfrm>
                  <a:off x="3152" y="572"/>
                  <a:ext cx="0" cy="146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524" name="Line 32"/>
                <p:cNvSpPr>
                  <a:spLocks noChangeShapeType="1"/>
                </p:cNvSpPr>
                <p:nvPr/>
              </p:nvSpPr>
              <p:spPr bwMode="auto">
                <a:xfrm>
                  <a:off x="4059" y="572"/>
                  <a:ext cx="0" cy="146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525" name="Line 33"/>
                <p:cNvSpPr>
                  <a:spLocks noChangeShapeType="1"/>
                </p:cNvSpPr>
                <p:nvPr/>
              </p:nvSpPr>
              <p:spPr bwMode="auto">
                <a:xfrm>
                  <a:off x="5148" y="572"/>
                  <a:ext cx="0" cy="31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526" name="Line 34"/>
                <p:cNvSpPr>
                  <a:spLocks noChangeShapeType="1"/>
                </p:cNvSpPr>
                <p:nvPr/>
              </p:nvSpPr>
              <p:spPr bwMode="auto">
                <a:xfrm>
                  <a:off x="385" y="890"/>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527" name="Line 35"/>
                <p:cNvSpPr>
                  <a:spLocks noChangeShapeType="1"/>
                </p:cNvSpPr>
                <p:nvPr/>
              </p:nvSpPr>
              <p:spPr bwMode="auto">
                <a:xfrm>
                  <a:off x="5148" y="890"/>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528" name="Line 36"/>
                <p:cNvSpPr>
                  <a:spLocks noChangeShapeType="1"/>
                </p:cNvSpPr>
                <p:nvPr/>
              </p:nvSpPr>
              <p:spPr bwMode="auto">
                <a:xfrm>
                  <a:off x="385" y="1177"/>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529" name="Line 37"/>
                <p:cNvSpPr>
                  <a:spLocks noChangeShapeType="1"/>
                </p:cNvSpPr>
                <p:nvPr/>
              </p:nvSpPr>
              <p:spPr bwMode="auto">
                <a:xfrm>
                  <a:off x="5148" y="1177"/>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530" name="Line 38"/>
                <p:cNvSpPr>
                  <a:spLocks noChangeShapeType="1"/>
                </p:cNvSpPr>
                <p:nvPr/>
              </p:nvSpPr>
              <p:spPr bwMode="auto">
                <a:xfrm>
                  <a:off x="385" y="1464"/>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531" name="Line 39"/>
                <p:cNvSpPr>
                  <a:spLocks noChangeShapeType="1"/>
                </p:cNvSpPr>
                <p:nvPr/>
              </p:nvSpPr>
              <p:spPr bwMode="auto">
                <a:xfrm>
                  <a:off x="5148" y="1464"/>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532" name="Line 40"/>
                <p:cNvSpPr>
                  <a:spLocks noChangeShapeType="1"/>
                </p:cNvSpPr>
                <p:nvPr/>
              </p:nvSpPr>
              <p:spPr bwMode="auto">
                <a:xfrm>
                  <a:off x="385" y="1751"/>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3533" name="Line 41"/>
                <p:cNvSpPr>
                  <a:spLocks noChangeShapeType="1"/>
                </p:cNvSpPr>
                <p:nvPr/>
              </p:nvSpPr>
              <p:spPr bwMode="auto">
                <a:xfrm>
                  <a:off x="5148" y="1751"/>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3498" name="Text Box 42"/>
              <p:cNvSpPr txBox="1">
                <a:spLocks noChangeArrowheads="1"/>
              </p:cNvSpPr>
              <p:nvPr/>
            </p:nvSpPr>
            <p:spPr bwMode="auto">
              <a:xfrm>
                <a:off x="4067" y="287"/>
                <a:ext cx="1361"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a:solidFill>
                      <a:schemeClr val="tx1"/>
                    </a:solidFill>
                    <a:latin typeface="幼圆" panose="02010509060101010101" pitchFamily="49" charset="-122"/>
                    <a:ea typeface="幼圆" panose="02010509060101010101" pitchFamily="49" charset="-122"/>
                  </a:rPr>
                  <a:t>单位：   万元</a:t>
                </a:r>
                <a:endParaRPr lang="zh-CN" altLang="en-US" sz="2000">
                  <a:solidFill>
                    <a:schemeClr val="tx1"/>
                  </a:solidFill>
                  <a:latin typeface="幼圆" panose="02010509060101010101" pitchFamily="49" charset="-122"/>
                  <a:ea typeface="幼圆" panose="02010509060101010101" pitchFamily="49" charset="-122"/>
                </a:endParaRPr>
              </a:p>
            </p:txBody>
          </p:sp>
        </p:grpSp>
        <p:sp>
          <p:nvSpPr>
            <p:cNvPr id="63496" name="Line 43"/>
            <p:cNvSpPr>
              <a:spLocks noChangeShapeType="1"/>
            </p:cNvSpPr>
            <p:nvPr/>
          </p:nvSpPr>
          <p:spPr bwMode="auto">
            <a:xfrm>
              <a:off x="395" y="770"/>
              <a:ext cx="4753"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68332" name="Text Box 44"/>
          <p:cNvSpPr txBox="1">
            <a:spLocks noChangeArrowheads="1"/>
          </p:cNvSpPr>
          <p:nvPr/>
        </p:nvSpPr>
        <p:spPr bwMode="auto">
          <a:xfrm>
            <a:off x="395288" y="1358900"/>
            <a:ext cx="8353425"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0"/>
              </a:spcBef>
              <a:buClrTx/>
              <a:buSzTx/>
              <a:buFontTx/>
              <a:buNone/>
            </a:pPr>
            <a:r>
              <a:rPr lang="en-US" altLang="zh-CN" sz="2000">
                <a:solidFill>
                  <a:schemeClr val="tx1"/>
                </a:solidFill>
                <a:latin typeface="幼圆" panose="02010509060101010101" pitchFamily="49" charset="-122"/>
                <a:ea typeface="幼圆" panose="02010509060101010101" pitchFamily="49" charset="-122"/>
              </a:rPr>
              <a:t>【</a:t>
            </a:r>
            <a:r>
              <a:rPr lang="zh-CN" altLang="en-US" sz="2000" b="1">
                <a:solidFill>
                  <a:schemeClr val="tx1"/>
                </a:solidFill>
                <a:latin typeface="幼圆" panose="02010509060101010101" pitchFamily="49" charset="-122"/>
                <a:ea typeface="幼圆" panose="02010509060101010101" pitchFamily="49" charset="-122"/>
              </a:rPr>
              <a:t>例题</a:t>
            </a:r>
            <a:r>
              <a:rPr lang="en-US" altLang="zh-CN" sz="2000" b="1">
                <a:solidFill>
                  <a:schemeClr val="tx1"/>
                </a:solidFill>
                <a:latin typeface="幼圆" panose="02010509060101010101" pitchFamily="49" charset="-122"/>
                <a:ea typeface="幼圆" panose="02010509060101010101" pitchFamily="49" charset="-122"/>
              </a:rPr>
              <a:t>5-13</a:t>
            </a:r>
            <a:r>
              <a:rPr lang="en-US" altLang="zh-CN" sz="2000">
                <a:solidFill>
                  <a:schemeClr val="tx1"/>
                </a:solidFill>
                <a:latin typeface="幼圆" panose="02010509060101010101" pitchFamily="49" charset="-122"/>
                <a:ea typeface="幼圆" panose="02010509060101010101" pitchFamily="49" charset="-122"/>
              </a:rPr>
              <a:t>】</a:t>
            </a:r>
            <a:r>
              <a:rPr lang="zh-CN" altLang="en-US" sz="2000" b="1">
                <a:solidFill>
                  <a:schemeClr val="tx1"/>
                </a:solidFill>
                <a:latin typeface="幼圆" panose="02010509060101010101" pitchFamily="49" charset="-122"/>
                <a:ea typeface="幼圆" panose="02010509060101010101" pitchFamily="49" charset="-122"/>
              </a:rPr>
              <a:t>某公司有四个相互独立的技术改造方案。</a:t>
            </a:r>
            <a:r>
              <a:rPr lang="en-US" altLang="zh-CN" sz="2000" b="1">
                <a:solidFill>
                  <a:schemeClr val="tx1"/>
                </a:solidFill>
                <a:latin typeface="幼圆" panose="02010509060101010101" pitchFamily="49" charset="-122"/>
                <a:ea typeface="幼圆" panose="02010509060101010101" pitchFamily="49" charset="-122"/>
              </a:rPr>
              <a:t>i</a:t>
            </a:r>
            <a:r>
              <a:rPr lang="en-US" altLang="zh-CN" sz="2000" b="1" baseline="-20000">
                <a:solidFill>
                  <a:schemeClr val="tx1"/>
                </a:solidFill>
                <a:latin typeface="幼圆" panose="02010509060101010101" pitchFamily="49" charset="-122"/>
                <a:ea typeface="幼圆" panose="02010509060101010101" pitchFamily="49" charset="-122"/>
              </a:rPr>
              <a:t>c</a:t>
            </a:r>
            <a:r>
              <a:rPr lang="zh-CN" altLang="en-US" sz="2000" b="1">
                <a:solidFill>
                  <a:schemeClr val="tx1"/>
                </a:solidFill>
                <a:latin typeface="幼圆" panose="02010509060101010101" pitchFamily="49" charset="-122"/>
                <a:ea typeface="幼圆" panose="02010509060101010101" pitchFamily="49" charset="-122"/>
              </a:rPr>
              <a:t>为</a:t>
            </a:r>
            <a:r>
              <a:rPr lang="en-US" altLang="zh-CN" sz="2000" b="1">
                <a:solidFill>
                  <a:schemeClr val="tx1"/>
                </a:solidFill>
                <a:latin typeface="幼圆" panose="02010509060101010101" pitchFamily="49" charset="-122"/>
                <a:ea typeface="幼圆" panose="02010509060101010101" pitchFamily="49" charset="-122"/>
              </a:rPr>
              <a:t>10</a:t>
            </a:r>
            <a:r>
              <a:rPr lang="zh-CN" altLang="en-US" sz="2000" b="1">
                <a:solidFill>
                  <a:schemeClr val="tx1"/>
                </a:solidFill>
                <a:latin typeface="幼圆" panose="02010509060101010101" pitchFamily="49" charset="-122"/>
                <a:ea typeface="幼圆" panose="02010509060101010101" pitchFamily="49" charset="-122"/>
              </a:rPr>
              <a:t>％，有关参数列于下表，假定资金限额为</a:t>
            </a:r>
            <a:r>
              <a:rPr lang="en-US" altLang="zh-CN" sz="2000" b="1">
                <a:solidFill>
                  <a:schemeClr val="tx1"/>
                </a:solidFill>
                <a:latin typeface="幼圆" panose="02010509060101010101" pitchFamily="49" charset="-122"/>
                <a:ea typeface="幼圆" panose="02010509060101010101" pitchFamily="49" charset="-122"/>
              </a:rPr>
              <a:t>400</a:t>
            </a:r>
            <a:r>
              <a:rPr lang="zh-CN" altLang="en-US" sz="2000" b="1">
                <a:solidFill>
                  <a:schemeClr val="tx1"/>
                </a:solidFill>
                <a:latin typeface="幼圆" panose="02010509060101010101" pitchFamily="49" charset="-122"/>
                <a:ea typeface="幼圆" panose="02010509060101010101" pitchFamily="49" charset="-122"/>
              </a:rPr>
              <a:t>万元，应选择哪些方案？</a:t>
            </a:r>
            <a:endParaRPr lang="zh-CN" altLang="en-US" sz="2000" b="1">
              <a:solidFill>
                <a:schemeClr val="tx1"/>
              </a:solidFill>
              <a:latin typeface="幼圆" panose="02010509060101010101" pitchFamily="49" charset="-122"/>
              <a:ea typeface="幼圆" panose="02010509060101010101"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68332"/>
                                        </p:tgtEl>
                                        <p:attrNameLst>
                                          <p:attrName>style.visibility</p:attrName>
                                        </p:attrNameLst>
                                      </p:cBhvr>
                                      <p:to>
                                        <p:strVal val="visible"/>
                                      </p:to>
                                    </p:set>
                                    <p:anim calcmode="lin" valueType="num">
                                      <p:cBhvr>
                                        <p:cTn id="7" dur="500" fill="hold"/>
                                        <p:tgtEl>
                                          <p:spTgt spid="268332"/>
                                        </p:tgtEl>
                                        <p:attrNameLst>
                                          <p:attrName>ppt_w</p:attrName>
                                        </p:attrNameLst>
                                      </p:cBhvr>
                                      <p:tavLst>
                                        <p:tav tm="0">
                                          <p:val>
                                            <p:fltVal val="0"/>
                                          </p:val>
                                        </p:tav>
                                        <p:tav tm="100000">
                                          <p:val>
                                            <p:strVal val="#ppt_w"/>
                                          </p:val>
                                        </p:tav>
                                      </p:tavLst>
                                    </p:anim>
                                    <p:anim calcmode="lin" valueType="num">
                                      <p:cBhvr>
                                        <p:cTn id="8" dur="500" fill="hold"/>
                                        <p:tgtEl>
                                          <p:spTgt spid="26833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268292"/>
                                        </p:tgtEl>
                                        <p:attrNameLst>
                                          <p:attrName>style.visibility</p:attrName>
                                        </p:attrNameLst>
                                      </p:cBhvr>
                                      <p:to>
                                        <p:strVal val="visible"/>
                                      </p:to>
                                    </p:set>
                                    <p:animEffect transition="in" filter="dissolve">
                                      <p:cBhvr>
                                        <p:cTn id="13" dur="500"/>
                                        <p:tgtEl>
                                          <p:spTgt spid="268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33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25064EB-CAB7-0A49-B64A-DFEF1E9FBD86}" type="slidenum">
              <a:rPr kumimoji="0" lang="en-US" altLang="zh-CN" sz="1000">
                <a:solidFill>
                  <a:schemeClr val="bg2"/>
                </a:solidFill>
                <a:ea typeface="华文行楷" panose="02010800040101010101" pitchFamily="2" charset="-122"/>
              </a:rPr>
            </a:fld>
            <a:endParaRPr kumimoji="0" lang="en-US" altLang="zh-CN" sz="1000" dirty="0">
              <a:solidFill>
                <a:schemeClr val="bg2"/>
              </a:solidFill>
              <a:ea typeface="华文行楷" panose="02010800040101010101" pitchFamily="2" charset="-122"/>
            </a:endParaRPr>
          </a:p>
        </p:txBody>
      </p:sp>
      <p:sp>
        <p:nvSpPr>
          <p:cNvPr id="64515" name="Rectangle 2"/>
          <p:cNvSpPr>
            <a:spLocks noGrp="1" noChangeArrowheads="1"/>
          </p:cNvSpPr>
          <p:nvPr>
            <p:ph type="title"/>
          </p:nvPr>
        </p:nvSpPr>
        <p:spPr/>
        <p:txBody>
          <a:bodyPr/>
          <a:lstStyle/>
          <a:p>
            <a:pPr eaLnBrk="1" hangingPunct="1"/>
            <a:r>
              <a:rPr kumimoji="0" lang="zh-CN" altLang="en-US">
                <a:solidFill>
                  <a:srgbClr val="036D7B"/>
                </a:solidFill>
              </a:rPr>
              <a:t>相关方案经济评价</a:t>
            </a:r>
            <a:endParaRPr kumimoji="0" lang="zh-CN" altLang="en-US">
              <a:solidFill>
                <a:srgbClr val="036D7B"/>
              </a:solidFill>
            </a:endParaRPr>
          </a:p>
        </p:txBody>
      </p:sp>
      <p:sp>
        <p:nvSpPr>
          <p:cNvPr id="64516" name="Rectangle 3"/>
          <p:cNvSpPr>
            <a:spLocks noChangeArrowheads="1"/>
          </p:cNvSpPr>
          <p:nvPr/>
        </p:nvSpPr>
        <p:spPr bwMode="auto">
          <a:xfrm>
            <a:off x="138113" y="1412875"/>
            <a:ext cx="9005887" cy="4824413"/>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64517" name="Text Box 4"/>
          <p:cNvSpPr txBox="1">
            <a:spLocks noChangeArrowheads="1"/>
          </p:cNvSpPr>
          <p:nvPr/>
        </p:nvSpPr>
        <p:spPr bwMode="auto">
          <a:xfrm>
            <a:off x="498475" y="1181100"/>
            <a:ext cx="7961313"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05000"/>
              </a:lnSpc>
              <a:spcBef>
                <a:spcPct val="0"/>
              </a:spcBef>
              <a:buClrTx/>
              <a:buSzTx/>
              <a:buFontTx/>
              <a:buNone/>
            </a:pPr>
            <a:r>
              <a:rPr lang="zh-CN" altLang="en-US" sz="2000" b="1">
                <a:solidFill>
                  <a:schemeClr val="tx1"/>
                </a:solidFill>
                <a:latin typeface="幼圆" panose="02010509060101010101" pitchFamily="49" charset="-122"/>
                <a:ea typeface="幼圆" panose="02010509060101010101" pitchFamily="49" charset="-122"/>
              </a:rPr>
              <a:t>组合方案见下表：</a:t>
            </a:r>
            <a:endParaRPr lang="zh-CN" altLang="en-US" sz="2000" b="1">
              <a:solidFill>
                <a:schemeClr val="tx1"/>
              </a:solidFill>
              <a:latin typeface="幼圆" panose="02010509060101010101" pitchFamily="49" charset="-122"/>
              <a:ea typeface="幼圆" panose="02010509060101010101" pitchFamily="49" charset="-122"/>
            </a:endParaRPr>
          </a:p>
        </p:txBody>
      </p:sp>
      <p:grpSp>
        <p:nvGrpSpPr>
          <p:cNvPr id="64518" name="Group 5"/>
          <p:cNvGrpSpPr/>
          <p:nvPr/>
        </p:nvGrpSpPr>
        <p:grpSpPr bwMode="auto">
          <a:xfrm>
            <a:off x="558800" y="1355725"/>
            <a:ext cx="8116888" cy="5673725"/>
            <a:chOff x="295" y="572"/>
            <a:chExt cx="5113" cy="3574"/>
          </a:xfrm>
        </p:grpSpPr>
        <p:grpSp>
          <p:nvGrpSpPr>
            <p:cNvPr id="64519" name="Group 6"/>
            <p:cNvGrpSpPr/>
            <p:nvPr/>
          </p:nvGrpSpPr>
          <p:grpSpPr bwMode="auto">
            <a:xfrm>
              <a:off x="295" y="890"/>
              <a:ext cx="5113" cy="3256"/>
              <a:chOff x="349" y="501"/>
              <a:chExt cx="5113" cy="3256"/>
            </a:xfrm>
          </p:grpSpPr>
          <p:sp>
            <p:nvSpPr>
              <p:cNvPr id="64522" name="Rectangle 7"/>
              <p:cNvSpPr>
                <a:spLocks noChangeArrowheads="1"/>
              </p:cNvSpPr>
              <p:nvPr/>
            </p:nvSpPr>
            <p:spPr bwMode="auto">
              <a:xfrm>
                <a:off x="4433" y="2630"/>
                <a:ext cx="1029" cy="18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rPr>
                  <a:t>242</a:t>
                </a:r>
                <a:endParaRPr lang="en-US" altLang="zh-CN" sz="2400">
                  <a:latin typeface="幼圆" panose="02010509060101010101" pitchFamily="49" charset="-122"/>
                  <a:ea typeface="幼圆" panose="02010509060101010101" pitchFamily="49" charset="-122"/>
                </a:endParaRPr>
              </a:p>
            </p:txBody>
          </p:sp>
          <p:sp>
            <p:nvSpPr>
              <p:cNvPr id="64523" name="Rectangle 8"/>
              <p:cNvSpPr>
                <a:spLocks noChangeArrowheads="1"/>
              </p:cNvSpPr>
              <p:nvPr/>
            </p:nvSpPr>
            <p:spPr bwMode="auto">
              <a:xfrm>
                <a:off x="3492" y="2630"/>
                <a:ext cx="941" cy="18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sym typeface="Wingdings" panose="05000000000000000000" pitchFamily="2" charset="2"/>
                  </a:rPr>
                  <a:t></a:t>
                </a:r>
                <a:endParaRPr lang="en-US" altLang="zh-CN" sz="2400">
                  <a:latin typeface="幼圆" panose="02010509060101010101" pitchFamily="49" charset="-122"/>
                  <a:ea typeface="幼圆" panose="02010509060101010101" pitchFamily="49" charset="-122"/>
                  <a:sym typeface="Wingdings" panose="05000000000000000000" pitchFamily="2" charset="2"/>
                </a:endParaRPr>
              </a:p>
            </p:txBody>
          </p:sp>
          <p:sp>
            <p:nvSpPr>
              <p:cNvPr id="64524" name="Rectangle 9"/>
              <p:cNvSpPr>
                <a:spLocks noChangeArrowheads="1"/>
              </p:cNvSpPr>
              <p:nvPr/>
            </p:nvSpPr>
            <p:spPr bwMode="auto">
              <a:xfrm>
                <a:off x="2686" y="2630"/>
                <a:ext cx="806" cy="18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rPr>
                  <a:t>360</a:t>
                </a:r>
                <a:endParaRPr lang="en-US" altLang="zh-CN" sz="2400">
                  <a:latin typeface="幼圆" panose="02010509060101010101" pitchFamily="49" charset="-122"/>
                  <a:ea typeface="幼圆" panose="02010509060101010101" pitchFamily="49" charset="-122"/>
                </a:endParaRPr>
              </a:p>
            </p:txBody>
          </p:sp>
          <p:sp>
            <p:nvSpPr>
              <p:cNvPr id="64525" name="Rectangle 10"/>
              <p:cNvSpPr>
                <a:spLocks noChangeArrowheads="1"/>
              </p:cNvSpPr>
              <p:nvPr/>
            </p:nvSpPr>
            <p:spPr bwMode="auto">
              <a:xfrm>
                <a:off x="1522" y="2630"/>
                <a:ext cx="1164" cy="18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200" dirty="0">
                    <a:latin typeface="幼圆" panose="02010509060101010101" pitchFamily="49" charset="-122"/>
                    <a:ea typeface="幼圆" panose="02010509060101010101" pitchFamily="49" charset="-122"/>
                  </a:rPr>
                  <a:t>0011</a:t>
                </a:r>
                <a:endParaRPr lang="en-US" altLang="zh-CN" sz="2200" dirty="0">
                  <a:latin typeface="幼圆" panose="02010509060101010101" pitchFamily="49" charset="-122"/>
                  <a:ea typeface="幼圆" panose="02010509060101010101" pitchFamily="49" charset="-122"/>
                </a:endParaRPr>
              </a:p>
            </p:txBody>
          </p:sp>
          <p:sp>
            <p:nvSpPr>
              <p:cNvPr id="64526" name="Rectangle 11"/>
              <p:cNvSpPr>
                <a:spLocks noChangeArrowheads="1"/>
              </p:cNvSpPr>
              <p:nvPr/>
            </p:nvSpPr>
            <p:spPr bwMode="auto">
              <a:xfrm>
                <a:off x="358" y="2630"/>
                <a:ext cx="1164" cy="18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rPr>
                  <a:t>10</a:t>
                </a:r>
                <a:endParaRPr lang="en-US" altLang="zh-CN" sz="2400">
                  <a:latin typeface="幼圆" panose="02010509060101010101" pitchFamily="49" charset="-122"/>
                  <a:ea typeface="幼圆" panose="02010509060101010101" pitchFamily="49" charset="-122"/>
                </a:endParaRPr>
              </a:p>
            </p:txBody>
          </p:sp>
          <p:sp>
            <p:nvSpPr>
              <p:cNvPr id="64527" name="Rectangle 12"/>
              <p:cNvSpPr>
                <a:spLocks noChangeArrowheads="1"/>
              </p:cNvSpPr>
              <p:nvPr/>
            </p:nvSpPr>
            <p:spPr bwMode="auto">
              <a:xfrm>
                <a:off x="4433" y="2442"/>
                <a:ext cx="1029"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endParaRPr lang="zh-CN" altLang="zh-CN" sz="2400">
                  <a:latin typeface="幼圆" panose="02010509060101010101" pitchFamily="49" charset="-122"/>
                  <a:ea typeface="幼圆" panose="02010509060101010101" pitchFamily="49" charset="-122"/>
                </a:endParaRPr>
              </a:p>
            </p:txBody>
          </p:sp>
          <p:sp>
            <p:nvSpPr>
              <p:cNvPr id="64528" name="Rectangle 13"/>
              <p:cNvSpPr>
                <a:spLocks noChangeArrowheads="1"/>
              </p:cNvSpPr>
              <p:nvPr/>
            </p:nvSpPr>
            <p:spPr bwMode="auto">
              <a:xfrm>
                <a:off x="3492" y="2442"/>
                <a:ext cx="941"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sym typeface="Wingdings" panose="05000000000000000000" pitchFamily="2" charset="2"/>
                  </a:rPr>
                  <a:t></a:t>
                </a:r>
                <a:endParaRPr lang="en-US" altLang="zh-CN" sz="2400">
                  <a:latin typeface="幼圆" panose="02010509060101010101" pitchFamily="49" charset="-122"/>
                  <a:ea typeface="幼圆" panose="02010509060101010101" pitchFamily="49" charset="-122"/>
                  <a:sym typeface="Wingdings" panose="05000000000000000000" pitchFamily="2" charset="2"/>
                </a:endParaRPr>
              </a:p>
            </p:txBody>
          </p:sp>
          <p:sp>
            <p:nvSpPr>
              <p:cNvPr id="64529" name="Rectangle 14"/>
              <p:cNvSpPr>
                <a:spLocks noChangeArrowheads="1"/>
              </p:cNvSpPr>
              <p:nvPr/>
            </p:nvSpPr>
            <p:spPr bwMode="auto">
              <a:xfrm>
                <a:off x="2686" y="2442"/>
                <a:ext cx="806"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rPr>
                  <a:t>440</a:t>
                </a:r>
                <a:endParaRPr lang="en-US" altLang="zh-CN" sz="2400">
                  <a:latin typeface="幼圆" panose="02010509060101010101" pitchFamily="49" charset="-122"/>
                  <a:ea typeface="幼圆" panose="02010509060101010101" pitchFamily="49" charset="-122"/>
                </a:endParaRPr>
              </a:p>
            </p:txBody>
          </p:sp>
          <p:sp>
            <p:nvSpPr>
              <p:cNvPr id="64530" name="Rectangle 15"/>
              <p:cNvSpPr>
                <a:spLocks noChangeArrowheads="1"/>
              </p:cNvSpPr>
              <p:nvPr/>
            </p:nvSpPr>
            <p:spPr bwMode="auto">
              <a:xfrm>
                <a:off x="1522" y="2442"/>
                <a:ext cx="1164"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200" dirty="0">
                    <a:latin typeface="幼圆" panose="02010509060101010101" pitchFamily="49" charset="-122"/>
                    <a:ea typeface="幼圆" panose="02010509060101010101" pitchFamily="49" charset="-122"/>
                  </a:rPr>
                  <a:t>0101</a:t>
                </a:r>
                <a:endParaRPr lang="en-US" altLang="zh-CN" sz="2200" dirty="0">
                  <a:latin typeface="幼圆" panose="02010509060101010101" pitchFamily="49" charset="-122"/>
                  <a:ea typeface="幼圆" panose="02010509060101010101" pitchFamily="49" charset="-122"/>
                </a:endParaRPr>
              </a:p>
            </p:txBody>
          </p:sp>
          <p:sp>
            <p:nvSpPr>
              <p:cNvPr id="64531" name="Rectangle 16"/>
              <p:cNvSpPr>
                <a:spLocks noChangeArrowheads="1"/>
              </p:cNvSpPr>
              <p:nvPr/>
            </p:nvSpPr>
            <p:spPr bwMode="auto">
              <a:xfrm>
                <a:off x="358" y="2442"/>
                <a:ext cx="1164"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rPr>
                  <a:t>9</a:t>
                </a:r>
                <a:endParaRPr lang="en-US" altLang="zh-CN" sz="2400">
                  <a:latin typeface="幼圆" panose="02010509060101010101" pitchFamily="49" charset="-122"/>
                  <a:ea typeface="幼圆" panose="02010509060101010101" pitchFamily="49" charset="-122"/>
                </a:endParaRPr>
              </a:p>
            </p:txBody>
          </p:sp>
          <p:sp>
            <p:nvSpPr>
              <p:cNvPr id="64532" name="Rectangle 17"/>
              <p:cNvSpPr>
                <a:spLocks noChangeArrowheads="1"/>
              </p:cNvSpPr>
              <p:nvPr/>
            </p:nvSpPr>
            <p:spPr bwMode="auto">
              <a:xfrm>
                <a:off x="4433" y="2254"/>
                <a:ext cx="1029"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rPr>
                  <a:t>304</a:t>
                </a:r>
                <a:endParaRPr lang="en-US" altLang="zh-CN" sz="2400">
                  <a:latin typeface="幼圆" panose="02010509060101010101" pitchFamily="49" charset="-122"/>
                  <a:ea typeface="幼圆" panose="02010509060101010101" pitchFamily="49" charset="-122"/>
                </a:endParaRPr>
              </a:p>
            </p:txBody>
          </p:sp>
          <p:sp>
            <p:nvSpPr>
              <p:cNvPr id="64533" name="Rectangle 18"/>
              <p:cNvSpPr>
                <a:spLocks noChangeArrowheads="1"/>
              </p:cNvSpPr>
              <p:nvPr/>
            </p:nvSpPr>
            <p:spPr bwMode="auto">
              <a:xfrm>
                <a:off x="3492" y="2254"/>
                <a:ext cx="941"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sym typeface="Wingdings" panose="05000000000000000000" pitchFamily="2" charset="2"/>
                  </a:rPr>
                  <a:t></a:t>
                </a:r>
                <a:endParaRPr lang="en-US" altLang="zh-CN" sz="2400">
                  <a:latin typeface="幼圆" panose="02010509060101010101" pitchFamily="49" charset="-122"/>
                  <a:ea typeface="幼圆" panose="02010509060101010101" pitchFamily="49" charset="-122"/>
                  <a:sym typeface="Wingdings" panose="05000000000000000000" pitchFamily="2" charset="2"/>
                </a:endParaRPr>
              </a:p>
            </p:txBody>
          </p:sp>
          <p:sp>
            <p:nvSpPr>
              <p:cNvPr id="64534" name="Rectangle 19"/>
              <p:cNvSpPr>
                <a:spLocks noChangeArrowheads="1"/>
              </p:cNvSpPr>
              <p:nvPr/>
            </p:nvSpPr>
            <p:spPr bwMode="auto">
              <a:xfrm>
                <a:off x="2686" y="2254"/>
                <a:ext cx="806"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rPr>
                  <a:t>400</a:t>
                </a:r>
                <a:endParaRPr lang="en-US" altLang="zh-CN" sz="2400">
                  <a:latin typeface="幼圆" panose="02010509060101010101" pitchFamily="49" charset="-122"/>
                  <a:ea typeface="幼圆" panose="02010509060101010101" pitchFamily="49" charset="-122"/>
                </a:endParaRPr>
              </a:p>
            </p:txBody>
          </p:sp>
          <p:sp>
            <p:nvSpPr>
              <p:cNvPr id="64535" name="Rectangle 20"/>
              <p:cNvSpPr>
                <a:spLocks noChangeArrowheads="1"/>
              </p:cNvSpPr>
              <p:nvPr/>
            </p:nvSpPr>
            <p:spPr bwMode="auto">
              <a:xfrm>
                <a:off x="1522" y="2254"/>
                <a:ext cx="1164"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200" dirty="0">
                    <a:latin typeface="幼圆" panose="02010509060101010101" pitchFamily="49" charset="-122"/>
                    <a:ea typeface="幼圆" panose="02010509060101010101" pitchFamily="49" charset="-122"/>
                  </a:rPr>
                  <a:t>0110</a:t>
                </a:r>
                <a:endParaRPr lang="en-US" altLang="zh-CN" sz="2200" dirty="0">
                  <a:latin typeface="幼圆" panose="02010509060101010101" pitchFamily="49" charset="-122"/>
                  <a:ea typeface="幼圆" panose="02010509060101010101" pitchFamily="49" charset="-122"/>
                </a:endParaRPr>
              </a:p>
            </p:txBody>
          </p:sp>
          <p:sp>
            <p:nvSpPr>
              <p:cNvPr id="64536" name="Rectangle 21"/>
              <p:cNvSpPr>
                <a:spLocks noChangeArrowheads="1"/>
              </p:cNvSpPr>
              <p:nvPr/>
            </p:nvSpPr>
            <p:spPr bwMode="auto">
              <a:xfrm>
                <a:off x="358" y="2254"/>
                <a:ext cx="1164"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rPr>
                  <a:t>8</a:t>
                </a:r>
                <a:endParaRPr lang="en-US" altLang="zh-CN" sz="2400">
                  <a:latin typeface="幼圆" panose="02010509060101010101" pitchFamily="49" charset="-122"/>
                  <a:ea typeface="幼圆" panose="02010509060101010101" pitchFamily="49" charset="-122"/>
                </a:endParaRPr>
              </a:p>
            </p:txBody>
          </p:sp>
          <p:sp>
            <p:nvSpPr>
              <p:cNvPr id="64537" name="Rectangle 22"/>
              <p:cNvSpPr>
                <a:spLocks noChangeArrowheads="1"/>
              </p:cNvSpPr>
              <p:nvPr/>
            </p:nvSpPr>
            <p:spPr bwMode="auto">
              <a:xfrm>
                <a:off x="4433" y="2066"/>
                <a:ext cx="1029"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b="1">
                    <a:latin typeface="幼圆" panose="02010509060101010101" pitchFamily="49" charset="-122"/>
                    <a:ea typeface="幼圆" panose="02010509060101010101" pitchFamily="49" charset="-122"/>
                  </a:rPr>
                  <a:t>310</a:t>
                </a:r>
                <a:endParaRPr lang="en-US" altLang="zh-CN" sz="2400" b="1">
                  <a:latin typeface="幼圆" panose="02010509060101010101" pitchFamily="49" charset="-122"/>
                  <a:ea typeface="幼圆" panose="02010509060101010101" pitchFamily="49" charset="-122"/>
                </a:endParaRPr>
              </a:p>
            </p:txBody>
          </p:sp>
          <p:sp>
            <p:nvSpPr>
              <p:cNvPr id="64538" name="Rectangle 23"/>
              <p:cNvSpPr>
                <a:spLocks noChangeArrowheads="1"/>
              </p:cNvSpPr>
              <p:nvPr/>
            </p:nvSpPr>
            <p:spPr bwMode="auto">
              <a:xfrm>
                <a:off x="3492" y="2066"/>
                <a:ext cx="941"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sym typeface="Wingdings" panose="05000000000000000000" pitchFamily="2" charset="2"/>
                  </a:rPr>
                  <a:t></a:t>
                </a:r>
                <a:endParaRPr lang="en-US" altLang="zh-CN" sz="2400">
                  <a:latin typeface="幼圆" panose="02010509060101010101" pitchFamily="49" charset="-122"/>
                  <a:ea typeface="幼圆" panose="02010509060101010101" pitchFamily="49" charset="-122"/>
                  <a:sym typeface="Wingdings" panose="05000000000000000000" pitchFamily="2" charset="2"/>
                </a:endParaRPr>
              </a:p>
            </p:txBody>
          </p:sp>
          <p:sp>
            <p:nvSpPr>
              <p:cNvPr id="64539" name="Rectangle 24"/>
              <p:cNvSpPr>
                <a:spLocks noChangeArrowheads="1"/>
              </p:cNvSpPr>
              <p:nvPr/>
            </p:nvSpPr>
            <p:spPr bwMode="auto">
              <a:xfrm>
                <a:off x="2686" y="2066"/>
                <a:ext cx="806"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rPr>
                  <a:t>400</a:t>
                </a:r>
                <a:endParaRPr lang="en-US" altLang="zh-CN" sz="2400">
                  <a:latin typeface="幼圆" panose="02010509060101010101" pitchFamily="49" charset="-122"/>
                  <a:ea typeface="幼圆" panose="02010509060101010101" pitchFamily="49" charset="-122"/>
                </a:endParaRPr>
              </a:p>
            </p:txBody>
          </p:sp>
          <p:sp>
            <p:nvSpPr>
              <p:cNvPr id="64540" name="Rectangle 25"/>
              <p:cNvSpPr>
                <a:spLocks noChangeArrowheads="1"/>
              </p:cNvSpPr>
              <p:nvPr/>
            </p:nvSpPr>
            <p:spPr bwMode="auto">
              <a:xfrm>
                <a:off x="1522" y="2066"/>
                <a:ext cx="1164"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200" b="1" dirty="0">
                    <a:latin typeface="幼圆" panose="02010509060101010101" pitchFamily="49" charset="-122"/>
                    <a:ea typeface="幼圆" panose="02010509060101010101" pitchFamily="49" charset="-122"/>
                  </a:rPr>
                  <a:t>1001</a:t>
                </a:r>
                <a:endParaRPr lang="en-US" altLang="zh-CN" sz="2200" b="1" dirty="0">
                  <a:latin typeface="幼圆" panose="02010509060101010101" pitchFamily="49" charset="-122"/>
                  <a:ea typeface="幼圆" panose="02010509060101010101" pitchFamily="49" charset="-122"/>
                </a:endParaRPr>
              </a:p>
            </p:txBody>
          </p:sp>
          <p:sp>
            <p:nvSpPr>
              <p:cNvPr id="64541" name="Rectangle 26"/>
              <p:cNvSpPr>
                <a:spLocks noChangeArrowheads="1"/>
              </p:cNvSpPr>
              <p:nvPr/>
            </p:nvSpPr>
            <p:spPr bwMode="auto">
              <a:xfrm>
                <a:off x="358" y="2066"/>
                <a:ext cx="1164"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rPr>
                  <a:t>7</a:t>
                </a:r>
                <a:endParaRPr lang="en-US" altLang="zh-CN" sz="2400">
                  <a:latin typeface="幼圆" panose="02010509060101010101" pitchFamily="49" charset="-122"/>
                  <a:ea typeface="幼圆" panose="02010509060101010101" pitchFamily="49" charset="-122"/>
                </a:endParaRPr>
              </a:p>
            </p:txBody>
          </p:sp>
          <p:sp>
            <p:nvSpPr>
              <p:cNvPr id="64542" name="Rectangle 27"/>
              <p:cNvSpPr>
                <a:spLocks noChangeArrowheads="1"/>
              </p:cNvSpPr>
              <p:nvPr/>
            </p:nvSpPr>
            <p:spPr bwMode="auto">
              <a:xfrm>
                <a:off x="4433" y="1878"/>
                <a:ext cx="1029"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dirty="0">
                    <a:latin typeface="幼圆" panose="02010509060101010101" pitchFamily="49" charset="-122"/>
                    <a:ea typeface="幼圆" panose="02010509060101010101" pitchFamily="49" charset="-122"/>
                  </a:rPr>
                  <a:t>292</a:t>
                </a:r>
                <a:endParaRPr lang="en-US" altLang="zh-CN" sz="2400" dirty="0">
                  <a:latin typeface="幼圆" panose="02010509060101010101" pitchFamily="49" charset="-122"/>
                  <a:ea typeface="幼圆" panose="02010509060101010101" pitchFamily="49" charset="-122"/>
                </a:endParaRPr>
              </a:p>
            </p:txBody>
          </p:sp>
          <p:sp>
            <p:nvSpPr>
              <p:cNvPr id="64543" name="Rectangle 28"/>
              <p:cNvSpPr>
                <a:spLocks noChangeArrowheads="1"/>
              </p:cNvSpPr>
              <p:nvPr/>
            </p:nvSpPr>
            <p:spPr bwMode="auto">
              <a:xfrm>
                <a:off x="3492" y="1878"/>
                <a:ext cx="941"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sym typeface="Wingdings" panose="05000000000000000000" pitchFamily="2" charset="2"/>
                  </a:rPr>
                  <a:t></a:t>
                </a:r>
                <a:endParaRPr lang="en-US" altLang="zh-CN" sz="2400">
                  <a:latin typeface="幼圆" panose="02010509060101010101" pitchFamily="49" charset="-122"/>
                  <a:ea typeface="幼圆" panose="02010509060101010101" pitchFamily="49" charset="-122"/>
                  <a:sym typeface="Wingdings" panose="05000000000000000000" pitchFamily="2" charset="2"/>
                </a:endParaRPr>
              </a:p>
            </p:txBody>
          </p:sp>
          <p:sp>
            <p:nvSpPr>
              <p:cNvPr id="64544" name="Rectangle 29"/>
              <p:cNvSpPr>
                <a:spLocks noChangeArrowheads="1"/>
              </p:cNvSpPr>
              <p:nvPr/>
            </p:nvSpPr>
            <p:spPr bwMode="auto">
              <a:xfrm>
                <a:off x="2686" y="1878"/>
                <a:ext cx="806"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rPr>
                  <a:t>360</a:t>
                </a:r>
                <a:endParaRPr lang="en-US" altLang="zh-CN" sz="2400">
                  <a:latin typeface="幼圆" panose="02010509060101010101" pitchFamily="49" charset="-122"/>
                  <a:ea typeface="幼圆" panose="02010509060101010101" pitchFamily="49" charset="-122"/>
                </a:endParaRPr>
              </a:p>
            </p:txBody>
          </p:sp>
          <p:sp>
            <p:nvSpPr>
              <p:cNvPr id="64545" name="Rectangle 30"/>
              <p:cNvSpPr>
                <a:spLocks noChangeArrowheads="1"/>
              </p:cNvSpPr>
              <p:nvPr/>
            </p:nvSpPr>
            <p:spPr bwMode="auto">
              <a:xfrm>
                <a:off x="1522" y="1878"/>
                <a:ext cx="1164"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200" dirty="0">
                    <a:latin typeface="幼圆" panose="02010509060101010101" pitchFamily="49" charset="-122"/>
                    <a:ea typeface="幼圆" panose="02010509060101010101" pitchFamily="49" charset="-122"/>
                  </a:rPr>
                  <a:t>1010</a:t>
                </a:r>
                <a:endParaRPr lang="en-US" altLang="zh-CN" sz="2200" dirty="0">
                  <a:latin typeface="幼圆" panose="02010509060101010101" pitchFamily="49" charset="-122"/>
                  <a:ea typeface="幼圆" panose="02010509060101010101" pitchFamily="49" charset="-122"/>
                </a:endParaRPr>
              </a:p>
            </p:txBody>
          </p:sp>
          <p:sp>
            <p:nvSpPr>
              <p:cNvPr id="64546" name="Rectangle 31"/>
              <p:cNvSpPr>
                <a:spLocks noChangeArrowheads="1"/>
              </p:cNvSpPr>
              <p:nvPr/>
            </p:nvSpPr>
            <p:spPr bwMode="auto">
              <a:xfrm>
                <a:off x="358" y="1878"/>
                <a:ext cx="1164"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rPr>
                  <a:t>6</a:t>
                </a:r>
                <a:endParaRPr lang="en-US" altLang="zh-CN" sz="2400">
                  <a:latin typeface="幼圆" panose="02010509060101010101" pitchFamily="49" charset="-122"/>
                  <a:ea typeface="幼圆" panose="02010509060101010101" pitchFamily="49" charset="-122"/>
                </a:endParaRPr>
              </a:p>
            </p:txBody>
          </p:sp>
          <p:sp>
            <p:nvSpPr>
              <p:cNvPr id="64547" name="Rectangle 32"/>
              <p:cNvSpPr>
                <a:spLocks noChangeArrowheads="1"/>
              </p:cNvSpPr>
              <p:nvPr/>
            </p:nvSpPr>
            <p:spPr bwMode="auto">
              <a:xfrm>
                <a:off x="4433" y="1690"/>
                <a:ext cx="1029"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endParaRPr lang="zh-CN" altLang="zh-CN" sz="2400">
                  <a:latin typeface="幼圆" panose="02010509060101010101" pitchFamily="49" charset="-122"/>
                  <a:ea typeface="幼圆" panose="02010509060101010101" pitchFamily="49" charset="-122"/>
                </a:endParaRPr>
              </a:p>
            </p:txBody>
          </p:sp>
          <p:sp>
            <p:nvSpPr>
              <p:cNvPr id="64548" name="Rectangle 33"/>
              <p:cNvSpPr>
                <a:spLocks noChangeArrowheads="1"/>
              </p:cNvSpPr>
              <p:nvPr/>
            </p:nvSpPr>
            <p:spPr bwMode="auto">
              <a:xfrm>
                <a:off x="3492" y="1690"/>
                <a:ext cx="941"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sym typeface="Wingdings" panose="05000000000000000000" pitchFamily="2" charset="2"/>
                  </a:rPr>
                  <a:t></a:t>
                </a:r>
                <a:endParaRPr lang="en-US" altLang="zh-CN" sz="2400">
                  <a:latin typeface="幼圆" panose="02010509060101010101" pitchFamily="49" charset="-122"/>
                  <a:ea typeface="幼圆" panose="02010509060101010101" pitchFamily="49" charset="-122"/>
                  <a:sym typeface="Wingdings" panose="05000000000000000000" pitchFamily="2" charset="2"/>
                </a:endParaRPr>
              </a:p>
            </p:txBody>
          </p:sp>
          <p:sp>
            <p:nvSpPr>
              <p:cNvPr id="64549" name="Rectangle 34"/>
              <p:cNvSpPr>
                <a:spLocks noChangeArrowheads="1"/>
              </p:cNvSpPr>
              <p:nvPr/>
            </p:nvSpPr>
            <p:spPr bwMode="auto">
              <a:xfrm>
                <a:off x="2686" y="1690"/>
                <a:ext cx="806"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rPr>
                  <a:t>440</a:t>
                </a:r>
                <a:endParaRPr lang="en-US" altLang="zh-CN" sz="2400">
                  <a:latin typeface="幼圆" panose="02010509060101010101" pitchFamily="49" charset="-122"/>
                  <a:ea typeface="幼圆" panose="02010509060101010101" pitchFamily="49" charset="-122"/>
                </a:endParaRPr>
              </a:p>
            </p:txBody>
          </p:sp>
          <p:sp>
            <p:nvSpPr>
              <p:cNvPr id="64550" name="Rectangle 35"/>
              <p:cNvSpPr>
                <a:spLocks noChangeArrowheads="1"/>
              </p:cNvSpPr>
              <p:nvPr/>
            </p:nvSpPr>
            <p:spPr bwMode="auto">
              <a:xfrm>
                <a:off x="1522" y="1690"/>
                <a:ext cx="1164"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200" dirty="0">
                    <a:latin typeface="幼圆" panose="02010509060101010101" pitchFamily="49" charset="-122"/>
                    <a:ea typeface="幼圆" panose="02010509060101010101" pitchFamily="49" charset="-122"/>
                  </a:rPr>
                  <a:t>1100</a:t>
                </a:r>
                <a:endParaRPr lang="en-US" altLang="zh-CN" sz="2200" dirty="0">
                  <a:latin typeface="幼圆" panose="02010509060101010101" pitchFamily="49" charset="-122"/>
                  <a:ea typeface="幼圆" panose="02010509060101010101" pitchFamily="49" charset="-122"/>
                </a:endParaRPr>
              </a:p>
            </p:txBody>
          </p:sp>
          <p:sp>
            <p:nvSpPr>
              <p:cNvPr id="64551" name="Rectangle 36"/>
              <p:cNvSpPr>
                <a:spLocks noChangeArrowheads="1"/>
              </p:cNvSpPr>
              <p:nvPr/>
            </p:nvSpPr>
            <p:spPr bwMode="auto">
              <a:xfrm>
                <a:off x="358" y="1690"/>
                <a:ext cx="1164"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rPr>
                  <a:t>5</a:t>
                </a:r>
                <a:endParaRPr lang="en-US" altLang="zh-CN" sz="2400">
                  <a:latin typeface="幼圆" panose="02010509060101010101" pitchFamily="49" charset="-122"/>
                  <a:ea typeface="幼圆" panose="02010509060101010101" pitchFamily="49" charset="-122"/>
                </a:endParaRPr>
              </a:p>
            </p:txBody>
          </p:sp>
          <p:sp>
            <p:nvSpPr>
              <p:cNvPr id="64552" name="Rectangle 37"/>
              <p:cNvSpPr>
                <a:spLocks noChangeArrowheads="1"/>
              </p:cNvSpPr>
              <p:nvPr/>
            </p:nvSpPr>
            <p:spPr bwMode="auto">
              <a:xfrm>
                <a:off x="4433" y="1502"/>
                <a:ext cx="1029"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rPr>
                  <a:t>130</a:t>
                </a:r>
                <a:endParaRPr lang="en-US" altLang="zh-CN" sz="2400">
                  <a:latin typeface="幼圆" panose="02010509060101010101" pitchFamily="49" charset="-122"/>
                  <a:ea typeface="幼圆" panose="02010509060101010101" pitchFamily="49" charset="-122"/>
                </a:endParaRPr>
              </a:p>
            </p:txBody>
          </p:sp>
          <p:sp>
            <p:nvSpPr>
              <p:cNvPr id="64553" name="Rectangle 38"/>
              <p:cNvSpPr>
                <a:spLocks noChangeArrowheads="1"/>
              </p:cNvSpPr>
              <p:nvPr/>
            </p:nvSpPr>
            <p:spPr bwMode="auto">
              <a:xfrm>
                <a:off x="3492" y="1502"/>
                <a:ext cx="941"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sym typeface="Wingdings" panose="05000000000000000000" pitchFamily="2" charset="2"/>
                  </a:rPr>
                  <a:t></a:t>
                </a:r>
                <a:endParaRPr lang="en-US" altLang="zh-CN" sz="2400">
                  <a:latin typeface="幼圆" panose="02010509060101010101" pitchFamily="49" charset="-122"/>
                  <a:ea typeface="幼圆" panose="02010509060101010101" pitchFamily="49" charset="-122"/>
                  <a:sym typeface="Wingdings" panose="05000000000000000000" pitchFamily="2" charset="2"/>
                </a:endParaRPr>
              </a:p>
            </p:txBody>
          </p:sp>
          <p:sp>
            <p:nvSpPr>
              <p:cNvPr id="64554" name="Rectangle 39"/>
              <p:cNvSpPr>
                <a:spLocks noChangeArrowheads="1"/>
              </p:cNvSpPr>
              <p:nvPr/>
            </p:nvSpPr>
            <p:spPr bwMode="auto">
              <a:xfrm>
                <a:off x="2686" y="1502"/>
                <a:ext cx="806"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rPr>
                  <a:t>200</a:t>
                </a:r>
                <a:endParaRPr lang="en-US" altLang="zh-CN" sz="2400">
                  <a:latin typeface="幼圆" panose="02010509060101010101" pitchFamily="49" charset="-122"/>
                  <a:ea typeface="幼圆" panose="02010509060101010101" pitchFamily="49" charset="-122"/>
                </a:endParaRPr>
              </a:p>
            </p:txBody>
          </p:sp>
          <p:sp>
            <p:nvSpPr>
              <p:cNvPr id="64555" name="Rectangle 40"/>
              <p:cNvSpPr>
                <a:spLocks noChangeArrowheads="1"/>
              </p:cNvSpPr>
              <p:nvPr/>
            </p:nvSpPr>
            <p:spPr bwMode="auto">
              <a:xfrm>
                <a:off x="1522" y="1502"/>
                <a:ext cx="1164"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200" dirty="0">
                    <a:latin typeface="幼圆" panose="02010509060101010101" pitchFamily="49" charset="-122"/>
                    <a:ea typeface="幼圆" panose="02010509060101010101" pitchFamily="49" charset="-122"/>
                  </a:rPr>
                  <a:t>0001</a:t>
                </a:r>
                <a:endParaRPr lang="en-US" altLang="zh-CN" sz="2200" dirty="0">
                  <a:latin typeface="幼圆" panose="02010509060101010101" pitchFamily="49" charset="-122"/>
                  <a:ea typeface="幼圆" panose="02010509060101010101" pitchFamily="49" charset="-122"/>
                </a:endParaRPr>
              </a:p>
            </p:txBody>
          </p:sp>
          <p:sp>
            <p:nvSpPr>
              <p:cNvPr id="64556" name="Rectangle 41"/>
              <p:cNvSpPr>
                <a:spLocks noChangeArrowheads="1"/>
              </p:cNvSpPr>
              <p:nvPr/>
            </p:nvSpPr>
            <p:spPr bwMode="auto">
              <a:xfrm>
                <a:off x="358" y="1502"/>
                <a:ext cx="1164"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rPr>
                  <a:t>4</a:t>
                </a:r>
                <a:endParaRPr lang="en-US" altLang="zh-CN" sz="2400">
                  <a:latin typeface="幼圆" panose="02010509060101010101" pitchFamily="49" charset="-122"/>
                  <a:ea typeface="幼圆" panose="02010509060101010101" pitchFamily="49" charset="-122"/>
                </a:endParaRPr>
              </a:p>
            </p:txBody>
          </p:sp>
          <p:sp>
            <p:nvSpPr>
              <p:cNvPr id="64557" name="Rectangle 42"/>
              <p:cNvSpPr>
                <a:spLocks noChangeArrowheads="1"/>
              </p:cNvSpPr>
              <p:nvPr/>
            </p:nvSpPr>
            <p:spPr bwMode="auto">
              <a:xfrm>
                <a:off x="4433" y="1314"/>
                <a:ext cx="1029"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rPr>
                  <a:t>112</a:t>
                </a:r>
                <a:endParaRPr lang="en-US" altLang="zh-CN" sz="2400">
                  <a:latin typeface="幼圆" panose="02010509060101010101" pitchFamily="49" charset="-122"/>
                  <a:ea typeface="幼圆" panose="02010509060101010101" pitchFamily="49" charset="-122"/>
                </a:endParaRPr>
              </a:p>
            </p:txBody>
          </p:sp>
          <p:sp>
            <p:nvSpPr>
              <p:cNvPr id="64558" name="Rectangle 43"/>
              <p:cNvSpPr>
                <a:spLocks noChangeArrowheads="1"/>
              </p:cNvSpPr>
              <p:nvPr/>
            </p:nvSpPr>
            <p:spPr bwMode="auto">
              <a:xfrm>
                <a:off x="3492" y="1314"/>
                <a:ext cx="941"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sym typeface="Wingdings" panose="05000000000000000000" pitchFamily="2" charset="2"/>
                  </a:rPr>
                  <a:t></a:t>
                </a:r>
                <a:endParaRPr lang="en-US" altLang="zh-CN" sz="2400">
                  <a:latin typeface="幼圆" panose="02010509060101010101" pitchFamily="49" charset="-122"/>
                  <a:ea typeface="幼圆" panose="02010509060101010101" pitchFamily="49" charset="-122"/>
                  <a:sym typeface="Wingdings" panose="05000000000000000000" pitchFamily="2" charset="2"/>
                </a:endParaRPr>
              </a:p>
            </p:txBody>
          </p:sp>
          <p:sp>
            <p:nvSpPr>
              <p:cNvPr id="64559" name="Rectangle 44"/>
              <p:cNvSpPr>
                <a:spLocks noChangeArrowheads="1"/>
              </p:cNvSpPr>
              <p:nvPr/>
            </p:nvSpPr>
            <p:spPr bwMode="auto">
              <a:xfrm>
                <a:off x="2686" y="1314"/>
                <a:ext cx="806"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rPr>
                  <a:t>160</a:t>
                </a:r>
                <a:endParaRPr lang="en-US" altLang="zh-CN" sz="2400">
                  <a:latin typeface="幼圆" panose="02010509060101010101" pitchFamily="49" charset="-122"/>
                  <a:ea typeface="幼圆" panose="02010509060101010101" pitchFamily="49" charset="-122"/>
                </a:endParaRPr>
              </a:p>
            </p:txBody>
          </p:sp>
          <p:sp>
            <p:nvSpPr>
              <p:cNvPr id="64560" name="Rectangle 45"/>
              <p:cNvSpPr>
                <a:spLocks noChangeArrowheads="1"/>
              </p:cNvSpPr>
              <p:nvPr/>
            </p:nvSpPr>
            <p:spPr bwMode="auto">
              <a:xfrm>
                <a:off x="1522" y="1314"/>
                <a:ext cx="1164"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200" dirty="0">
                    <a:latin typeface="幼圆" panose="02010509060101010101" pitchFamily="49" charset="-122"/>
                    <a:ea typeface="幼圆" panose="02010509060101010101" pitchFamily="49" charset="-122"/>
                  </a:rPr>
                  <a:t>0010</a:t>
                </a:r>
                <a:endParaRPr lang="en-US" altLang="zh-CN" sz="2200" dirty="0">
                  <a:latin typeface="幼圆" panose="02010509060101010101" pitchFamily="49" charset="-122"/>
                  <a:ea typeface="幼圆" panose="02010509060101010101" pitchFamily="49" charset="-122"/>
                </a:endParaRPr>
              </a:p>
            </p:txBody>
          </p:sp>
          <p:sp>
            <p:nvSpPr>
              <p:cNvPr id="64561" name="Rectangle 46"/>
              <p:cNvSpPr>
                <a:spLocks noChangeArrowheads="1"/>
              </p:cNvSpPr>
              <p:nvPr/>
            </p:nvSpPr>
            <p:spPr bwMode="auto">
              <a:xfrm>
                <a:off x="358" y="1314"/>
                <a:ext cx="1164"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rPr>
                  <a:t>3</a:t>
                </a:r>
                <a:endParaRPr lang="en-US" altLang="zh-CN" sz="2400">
                  <a:latin typeface="幼圆" panose="02010509060101010101" pitchFamily="49" charset="-122"/>
                  <a:ea typeface="幼圆" panose="02010509060101010101" pitchFamily="49" charset="-122"/>
                </a:endParaRPr>
              </a:p>
            </p:txBody>
          </p:sp>
          <p:sp>
            <p:nvSpPr>
              <p:cNvPr id="64562" name="Rectangle 47"/>
              <p:cNvSpPr>
                <a:spLocks noChangeArrowheads="1"/>
              </p:cNvSpPr>
              <p:nvPr/>
            </p:nvSpPr>
            <p:spPr bwMode="auto">
              <a:xfrm>
                <a:off x="4433" y="1126"/>
                <a:ext cx="1029"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rPr>
                  <a:t>192</a:t>
                </a:r>
                <a:endParaRPr lang="en-US" altLang="zh-CN" sz="2400">
                  <a:latin typeface="幼圆" panose="02010509060101010101" pitchFamily="49" charset="-122"/>
                  <a:ea typeface="幼圆" panose="02010509060101010101" pitchFamily="49" charset="-122"/>
                </a:endParaRPr>
              </a:p>
            </p:txBody>
          </p:sp>
          <p:sp>
            <p:nvSpPr>
              <p:cNvPr id="64563" name="Rectangle 48"/>
              <p:cNvSpPr>
                <a:spLocks noChangeArrowheads="1"/>
              </p:cNvSpPr>
              <p:nvPr/>
            </p:nvSpPr>
            <p:spPr bwMode="auto">
              <a:xfrm>
                <a:off x="3492" y="1126"/>
                <a:ext cx="941"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sym typeface="Wingdings" panose="05000000000000000000" pitchFamily="2" charset="2"/>
                  </a:rPr>
                  <a:t></a:t>
                </a:r>
                <a:endParaRPr lang="en-US" altLang="zh-CN" sz="2400">
                  <a:latin typeface="幼圆" panose="02010509060101010101" pitchFamily="49" charset="-122"/>
                  <a:ea typeface="幼圆" panose="02010509060101010101" pitchFamily="49" charset="-122"/>
                  <a:sym typeface="Wingdings" panose="05000000000000000000" pitchFamily="2" charset="2"/>
                </a:endParaRPr>
              </a:p>
            </p:txBody>
          </p:sp>
          <p:sp>
            <p:nvSpPr>
              <p:cNvPr id="64564" name="Rectangle 49"/>
              <p:cNvSpPr>
                <a:spLocks noChangeArrowheads="1"/>
              </p:cNvSpPr>
              <p:nvPr/>
            </p:nvSpPr>
            <p:spPr bwMode="auto">
              <a:xfrm>
                <a:off x="2686" y="1126"/>
                <a:ext cx="806"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rPr>
                  <a:t>240</a:t>
                </a:r>
                <a:endParaRPr lang="en-US" altLang="zh-CN" sz="2400">
                  <a:latin typeface="幼圆" panose="02010509060101010101" pitchFamily="49" charset="-122"/>
                  <a:ea typeface="幼圆" panose="02010509060101010101" pitchFamily="49" charset="-122"/>
                </a:endParaRPr>
              </a:p>
            </p:txBody>
          </p:sp>
          <p:sp>
            <p:nvSpPr>
              <p:cNvPr id="64565" name="Rectangle 50"/>
              <p:cNvSpPr>
                <a:spLocks noChangeArrowheads="1"/>
              </p:cNvSpPr>
              <p:nvPr/>
            </p:nvSpPr>
            <p:spPr bwMode="auto">
              <a:xfrm>
                <a:off x="1522" y="1126"/>
                <a:ext cx="1164"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200" dirty="0">
                    <a:latin typeface="幼圆" panose="02010509060101010101" pitchFamily="49" charset="-122"/>
                    <a:ea typeface="幼圆" panose="02010509060101010101" pitchFamily="49" charset="-122"/>
                  </a:rPr>
                  <a:t>0100</a:t>
                </a:r>
                <a:endParaRPr lang="en-US" altLang="zh-CN" sz="2200" dirty="0">
                  <a:latin typeface="幼圆" panose="02010509060101010101" pitchFamily="49" charset="-122"/>
                  <a:ea typeface="幼圆" panose="02010509060101010101" pitchFamily="49" charset="-122"/>
                </a:endParaRPr>
              </a:p>
            </p:txBody>
          </p:sp>
          <p:sp>
            <p:nvSpPr>
              <p:cNvPr id="64566" name="Rectangle 51"/>
              <p:cNvSpPr>
                <a:spLocks noChangeArrowheads="1"/>
              </p:cNvSpPr>
              <p:nvPr/>
            </p:nvSpPr>
            <p:spPr bwMode="auto">
              <a:xfrm>
                <a:off x="358" y="1126"/>
                <a:ext cx="1164"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rPr>
                  <a:t>2</a:t>
                </a:r>
                <a:endParaRPr lang="en-US" altLang="zh-CN" sz="2400">
                  <a:latin typeface="幼圆" panose="02010509060101010101" pitchFamily="49" charset="-122"/>
                  <a:ea typeface="幼圆" panose="02010509060101010101" pitchFamily="49" charset="-122"/>
                </a:endParaRPr>
              </a:p>
            </p:txBody>
          </p:sp>
          <p:sp>
            <p:nvSpPr>
              <p:cNvPr id="64567" name="Rectangle 52"/>
              <p:cNvSpPr>
                <a:spLocks noChangeArrowheads="1"/>
              </p:cNvSpPr>
              <p:nvPr/>
            </p:nvSpPr>
            <p:spPr bwMode="auto">
              <a:xfrm>
                <a:off x="4433" y="938"/>
                <a:ext cx="1029"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rPr>
                  <a:t>180</a:t>
                </a:r>
                <a:endParaRPr lang="en-US" altLang="zh-CN" sz="2400">
                  <a:latin typeface="幼圆" panose="02010509060101010101" pitchFamily="49" charset="-122"/>
                  <a:ea typeface="幼圆" panose="02010509060101010101" pitchFamily="49" charset="-122"/>
                </a:endParaRPr>
              </a:p>
            </p:txBody>
          </p:sp>
          <p:sp>
            <p:nvSpPr>
              <p:cNvPr id="64568" name="Rectangle 53"/>
              <p:cNvSpPr>
                <a:spLocks noChangeArrowheads="1"/>
              </p:cNvSpPr>
              <p:nvPr/>
            </p:nvSpPr>
            <p:spPr bwMode="auto">
              <a:xfrm>
                <a:off x="3492" y="938"/>
                <a:ext cx="941"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sym typeface="Wingdings" panose="05000000000000000000" pitchFamily="2" charset="2"/>
                  </a:rPr>
                  <a:t></a:t>
                </a:r>
                <a:endParaRPr lang="en-US" altLang="zh-CN" sz="2400">
                  <a:latin typeface="幼圆" panose="02010509060101010101" pitchFamily="49" charset="-122"/>
                  <a:ea typeface="幼圆" panose="02010509060101010101" pitchFamily="49" charset="-122"/>
                  <a:sym typeface="Wingdings" panose="05000000000000000000" pitchFamily="2" charset="2"/>
                </a:endParaRPr>
              </a:p>
            </p:txBody>
          </p:sp>
          <p:sp>
            <p:nvSpPr>
              <p:cNvPr id="64569" name="Rectangle 54"/>
              <p:cNvSpPr>
                <a:spLocks noChangeArrowheads="1"/>
              </p:cNvSpPr>
              <p:nvPr/>
            </p:nvSpPr>
            <p:spPr bwMode="auto">
              <a:xfrm>
                <a:off x="2686" y="938"/>
                <a:ext cx="806"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rPr>
                  <a:t>200</a:t>
                </a:r>
                <a:endParaRPr lang="en-US" altLang="zh-CN" sz="2400">
                  <a:latin typeface="幼圆" panose="02010509060101010101" pitchFamily="49" charset="-122"/>
                  <a:ea typeface="幼圆" panose="02010509060101010101" pitchFamily="49" charset="-122"/>
                </a:endParaRPr>
              </a:p>
            </p:txBody>
          </p:sp>
          <p:sp>
            <p:nvSpPr>
              <p:cNvPr id="64570" name="Rectangle 55"/>
              <p:cNvSpPr>
                <a:spLocks noChangeArrowheads="1"/>
              </p:cNvSpPr>
              <p:nvPr/>
            </p:nvSpPr>
            <p:spPr bwMode="auto">
              <a:xfrm>
                <a:off x="1522" y="938"/>
                <a:ext cx="1164"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200" dirty="0">
                    <a:latin typeface="幼圆" panose="02010509060101010101" pitchFamily="49" charset="-122"/>
                    <a:ea typeface="幼圆" panose="02010509060101010101" pitchFamily="49" charset="-122"/>
                  </a:rPr>
                  <a:t>1000</a:t>
                </a:r>
                <a:endParaRPr lang="en-US" altLang="zh-CN" sz="2200" dirty="0">
                  <a:latin typeface="幼圆" panose="02010509060101010101" pitchFamily="49" charset="-122"/>
                  <a:ea typeface="幼圆" panose="02010509060101010101" pitchFamily="49" charset="-122"/>
                </a:endParaRPr>
              </a:p>
            </p:txBody>
          </p:sp>
          <p:sp>
            <p:nvSpPr>
              <p:cNvPr id="64571" name="Rectangle 56"/>
              <p:cNvSpPr>
                <a:spLocks noChangeArrowheads="1"/>
              </p:cNvSpPr>
              <p:nvPr/>
            </p:nvSpPr>
            <p:spPr bwMode="auto">
              <a:xfrm>
                <a:off x="358" y="938"/>
                <a:ext cx="1164" cy="188"/>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60000"/>
                  </a:lnSpc>
                  <a:spcBef>
                    <a:spcPct val="0"/>
                  </a:spcBef>
                </a:pPr>
                <a:r>
                  <a:rPr lang="en-US" altLang="zh-CN" sz="2400">
                    <a:latin typeface="幼圆" panose="02010509060101010101" pitchFamily="49" charset="-122"/>
                    <a:ea typeface="幼圆" panose="02010509060101010101" pitchFamily="49" charset="-122"/>
                  </a:rPr>
                  <a:t>1</a:t>
                </a:r>
                <a:endParaRPr lang="en-US" altLang="zh-CN" sz="2400">
                  <a:latin typeface="幼圆" panose="02010509060101010101" pitchFamily="49" charset="-122"/>
                  <a:ea typeface="幼圆" panose="02010509060101010101" pitchFamily="49" charset="-122"/>
                </a:endParaRPr>
              </a:p>
            </p:txBody>
          </p:sp>
          <p:sp>
            <p:nvSpPr>
              <p:cNvPr id="64572" name="Rectangle 57"/>
              <p:cNvSpPr>
                <a:spLocks noChangeArrowheads="1"/>
              </p:cNvSpPr>
              <p:nvPr/>
            </p:nvSpPr>
            <p:spPr bwMode="auto">
              <a:xfrm>
                <a:off x="4433" y="501"/>
                <a:ext cx="1029" cy="43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400" b="1">
                    <a:latin typeface="幼圆" panose="02010509060101010101" pitchFamily="49" charset="-122"/>
                    <a:ea typeface="幼圆" panose="02010509060101010101" pitchFamily="49" charset="-122"/>
                  </a:rPr>
                  <a:t>NPV</a:t>
                </a:r>
                <a:endParaRPr lang="en-US" altLang="zh-CN" sz="2400" b="1">
                  <a:latin typeface="幼圆" panose="02010509060101010101" pitchFamily="49" charset="-122"/>
                  <a:ea typeface="幼圆" panose="02010509060101010101" pitchFamily="49" charset="-122"/>
                </a:endParaRPr>
              </a:p>
            </p:txBody>
          </p:sp>
          <p:sp>
            <p:nvSpPr>
              <p:cNvPr id="64573" name="Rectangle 58"/>
              <p:cNvSpPr>
                <a:spLocks noChangeArrowheads="1"/>
              </p:cNvSpPr>
              <p:nvPr/>
            </p:nvSpPr>
            <p:spPr bwMode="auto">
              <a:xfrm>
                <a:off x="3492" y="501"/>
                <a:ext cx="941" cy="43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400" b="1">
                    <a:latin typeface="幼圆" panose="02010509060101010101" pitchFamily="49" charset="-122"/>
                    <a:ea typeface="幼圆" panose="02010509060101010101" pitchFamily="49" charset="-122"/>
                  </a:rPr>
                  <a:t>可行与否</a:t>
                </a:r>
                <a:endParaRPr lang="zh-CN" altLang="en-US" sz="2400" b="1">
                  <a:latin typeface="幼圆" panose="02010509060101010101" pitchFamily="49" charset="-122"/>
                  <a:ea typeface="幼圆" panose="02010509060101010101" pitchFamily="49" charset="-122"/>
                </a:endParaRPr>
              </a:p>
            </p:txBody>
          </p:sp>
          <p:sp>
            <p:nvSpPr>
              <p:cNvPr id="64574" name="Rectangle 59"/>
              <p:cNvSpPr>
                <a:spLocks noChangeArrowheads="1"/>
              </p:cNvSpPr>
              <p:nvPr/>
            </p:nvSpPr>
            <p:spPr bwMode="auto">
              <a:xfrm>
                <a:off x="2686" y="501"/>
                <a:ext cx="806" cy="43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400" b="1">
                    <a:latin typeface="幼圆" panose="02010509060101010101" pitchFamily="49" charset="-122"/>
                    <a:ea typeface="幼圆" panose="02010509060101010101" pitchFamily="49" charset="-122"/>
                  </a:rPr>
                  <a:t>投资</a:t>
                </a:r>
                <a:endParaRPr lang="zh-CN" altLang="en-US" sz="2400" b="1">
                  <a:latin typeface="幼圆" panose="02010509060101010101" pitchFamily="49" charset="-122"/>
                  <a:ea typeface="幼圆" panose="02010509060101010101" pitchFamily="49" charset="-122"/>
                </a:endParaRPr>
              </a:p>
            </p:txBody>
          </p:sp>
          <p:sp>
            <p:nvSpPr>
              <p:cNvPr id="64575" name="Rectangle 60"/>
              <p:cNvSpPr>
                <a:spLocks noChangeArrowheads="1"/>
              </p:cNvSpPr>
              <p:nvPr/>
            </p:nvSpPr>
            <p:spPr bwMode="auto">
              <a:xfrm>
                <a:off x="1522" y="501"/>
                <a:ext cx="1164" cy="43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5000"/>
                  </a:lnSpc>
                </a:pPr>
                <a:r>
                  <a:rPr lang="zh-CN" altLang="en-US" sz="2400" b="1" dirty="0">
                    <a:latin typeface="幼圆" panose="02010509060101010101" pitchFamily="49" charset="-122"/>
                    <a:ea typeface="幼圆" panose="02010509060101010101" pitchFamily="49" charset="-122"/>
                  </a:rPr>
                  <a:t>组合方案</a:t>
                </a:r>
                <a:r>
                  <a:rPr lang="zh-CN" altLang="en-US" sz="2400" b="1" baseline="26000" dirty="0">
                    <a:latin typeface="幼圆" panose="02010509060101010101" pitchFamily="49" charset="-122"/>
                    <a:ea typeface="幼圆" panose="02010509060101010101" pitchFamily="49" charset="-122"/>
                  </a:rPr>
                  <a:t>①</a:t>
                </a:r>
                <a:endParaRPr lang="zh-CN" altLang="en-US" sz="2400" b="1" baseline="26000" dirty="0">
                  <a:latin typeface="幼圆" panose="02010509060101010101" pitchFamily="49" charset="-122"/>
                  <a:ea typeface="幼圆" panose="02010509060101010101" pitchFamily="49" charset="-122"/>
                </a:endParaRPr>
              </a:p>
              <a:p>
                <a:pPr algn="ctr" eaLnBrk="1" hangingPunct="1">
                  <a:lnSpc>
                    <a:spcPct val="85000"/>
                  </a:lnSpc>
                </a:pPr>
                <a:r>
                  <a:rPr lang="en-US" altLang="zh-CN" sz="2000" b="1" dirty="0">
                    <a:latin typeface="幼圆" panose="02010509060101010101" pitchFamily="49" charset="-122"/>
                    <a:ea typeface="幼圆" panose="02010509060101010101" pitchFamily="49" charset="-122"/>
                  </a:rPr>
                  <a:t>ABCD</a:t>
                </a:r>
                <a:endParaRPr lang="en-US" altLang="zh-CN" sz="2000" b="1" dirty="0">
                  <a:latin typeface="幼圆" panose="02010509060101010101" pitchFamily="49" charset="-122"/>
                  <a:ea typeface="幼圆" panose="02010509060101010101" pitchFamily="49" charset="-122"/>
                </a:endParaRPr>
              </a:p>
            </p:txBody>
          </p:sp>
          <p:sp>
            <p:nvSpPr>
              <p:cNvPr id="64576" name="Rectangle 61"/>
              <p:cNvSpPr>
                <a:spLocks noChangeArrowheads="1"/>
              </p:cNvSpPr>
              <p:nvPr/>
            </p:nvSpPr>
            <p:spPr bwMode="auto">
              <a:xfrm>
                <a:off x="358" y="501"/>
                <a:ext cx="1164" cy="437"/>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400" b="1">
                    <a:latin typeface="幼圆" panose="02010509060101010101" pitchFamily="49" charset="-122"/>
                    <a:ea typeface="幼圆" panose="02010509060101010101" pitchFamily="49" charset="-122"/>
                  </a:rPr>
                  <a:t>组合号</a:t>
                </a:r>
                <a:endParaRPr lang="zh-CN" altLang="en-US" sz="2400" b="1">
                  <a:latin typeface="幼圆" panose="02010509060101010101" pitchFamily="49" charset="-122"/>
                  <a:ea typeface="幼圆" panose="02010509060101010101" pitchFamily="49" charset="-122"/>
                </a:endParaRPr>
              </a:p>
            </p:txBody>
          </p:sp>
          <p:sp>
            <p:nvSpPr>
              <p:cNvPr id="64577" name="Line 62"/>
              <p:cNvSpPr>
                <a:spLocks noChangeShapeType="1"/>
              </p:cNvSpPr>
              <p:nvPr/>
            </p:nvSpPr>
            <p:spPr bwMode="auto">
              <a:xfrm>
                <a:off x="349" y="2831"/>
                <a:ext cx="510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78" name="Line 63"/>
              <p:cNvSpPr>
                <a:spLocks noChangeShapeType="1"/>
              </p:cNvSpPr>
              <p:nvPr/>
            </p:nvSpPr>
            <p:spPr bwMode="auto">
              <a:xfrm>
                <a:off x="358" y="501"/>
                <a:ext cx="0" cy="43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79" name="Line 64"/>
              <p:cNvSpPr>
                <a:spLocks noChangeShapeType="1"/>
              </p:cNvSpPr>
              <p:nvPr/>
            </p:nvSpPr>
            <p:spPr bwMode="auto">
              <a:xfrm>
                <a:off x="5462" y="501"/>
                <a:ext cx="0" cy="43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80" name="Line 65"/>
              <p:cNvSpPr>
                <a:spLocks noChangeShapeType="1"/>
              </p:cNvSpPr>
              <p:nvPr/>
            </p:nvSpPr>
            <p:spPr bwMode="auto">
              <a:xfrm>
                <a:off x="358" y="501"/>
                <a:ext cx="510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81" name="Line 66"/>
              <p:cNvSpPr>
                <a:spLocks noChangeShapeType="1"/>
              </p:cNvSpPr>
              <p:nvPr/>
            </p:nvSpPr>
            <p:spPr bwMode="auto">
              <a:xfrm>
                <a:off x="358" y="2254"/>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82" name="Line 67"/>
              <p:cNvSpPr>
                <a:spLocks noChangeShapeType="1"/>
              </p:cNvSpPr>
              <p:nvPr/>
            </p:nvSpPr>
            <p:spPr bwMode="auto">
              <a:xfrm>
                <a:off x="358" y="2066"/>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83" name="Line 68"/>
              <p:cNvSpPr>
                <a:spLocks noChangeShapeType="1"/>
              </p:cNvSpPr>
              <p:nvPr/>
            </p:nvSpPr>
            <p:spPr bwMode="auto">
              <a:xfrm>
                <a:off x="358" y="938"/>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84" name="Line 69"/>
              <p:cNvSpPr>
                <a:spLocks noChangeShapeType="1"/>
              </p:cNvSpPr>
              <p:nvPr/>
            </p:nvSpPr>
            <p:spPr bwMode="auto">
              <a:xfrm>
                <a:off x="5462" y="938"/>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85" name="Line 70"/>
              <p:cNvSpPr>
                <a:spLocks noChangeShapeType="1"/>
              </p:cNvSpPr>
              <p:nvPr/>
            </p:nvSpPr>
            <p:spPr bwMode="auto">
              <a:xfrm>
                <a:off x="358" y="1126"/>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86" name="Line 71"/>
              <p:cNvSpPr>
                <a:spLocks noChangeShapeType="1"/>
              </p:cNvSpPr>
              <p:nvPr/>
            </p:nvSpPr>
            <p:spPr bwMode="auto">
              <a:xfrm>
                <a:off x="5462" y="1126"/>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87" name="Line 72"/>
              <p:cNvSpPr>
                <a:spLocks noChangeShapeType="1"/>
              </p:cNvSpPr>
              <p:nvPr/>
            </p:nvSpPr>
            <p:spPr bwMode="auto">
              <a:xfrm>
                <a:off x="358" y="1314"/>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88" name="Line 73"/>
              <p:cNvSpPr>
                <a:spLocks noChangeShapeType="1"/>
              </p:cNvSpPr>
              <p:nvPr/>
            </p:nvSpPr>
            <p:spPr bwMode="auto">
              <a:xfrm>
                <a:off x="5462" y="1314"/>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89" name="Line 74"/>
              <p:cNvSpPr>
                <a:spLocks noChangeShapeType="1"/>
              </p:cNvSpPr>
              <p:nvPr/>
            </p:nvSpPr>
            <p:spPr bwMode="auto">
              <a:xfrm>
                <a:off x="358" y="1502"/>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90" name="Line 75"/>
              <p:cNvSpPr>
                <a:spLocks noChangeShapeType="1"/>
              </p:cNvSpPr>
              <p:nvPr/>
            </p:nvSpPr>
            <p:spPr bwMode="auto">
              <a:xfrm>
                <a:off x="5462" y="1502"/>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91" name="Line 76"/>
              <p:cNvSpPr>
                <a:spLocks noChangeShapeType="1"/>
              </p:cNvSpPr>
              <p:nvPr/>
            </p:nvSpPr>
            <p:spPr bwMode="auto">
              <a:xfrm>
                <a:off x="358" y="1690"/>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92" name="Line 77"/>
              <p:cNvSpPr>
                <a:spLocks noChangeShapeType="1"/>
              </p:cNvSpPr>
              <p:nvPr/>
            </p:nvSpPr>
            <p:spPr bwMode="auto">
              <a:xfrm>
                <a:off x="5462" y="1690"/>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93" name="Line 78"/>
              <p:cNvSpPr>
                <a:spLocks noChangeShapeType="1"/>
              </p:cNvSpPr>
              <p:nvPr/>
            </p:nvSpPr>
            <p:spPr bwMode="auto">
              <a:xfrm>
                <a:off x="358" y="1878"/>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94" name="Line 79"/>
              <p:cNvSpPr>
                <a:spLocks noChangeShapeType="1"/>
              </p:cNvSpPr>
              <p:nvPr/>
            </p:nvSpPr>
            <p:spPr bwMode="auto">
              <a:xfrm>
                <a:off x="5462" y="1878"/>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95" name="Line 80"/>
              <p:cNvSpPr>
                <a:spLocks noChangeShapeType="1"/>
              </p:cNvSpPr>
              <p:nvPr/>
            </p:nvSpPr>
            <p:spPr bwMode="auto">
              <a:xfrm>
                <a:off x="5462" y="2066"/>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96" name="Line 81"/>
              <p:cNvSpPr>
                <a:spLocks noChangeShapeType="1"/>
              </p:cNvSpPr>
              <p:nvPr/>
            </p:nvSpPr>
            <p:spPr bwMode="auto">
              <a:xfrm>
                <a:off x="5462" y="2254"/>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97" name="Line 82"/>
              <p:cNvSpPr>
                <a:spLocks noChangeShapeType="1"/>
              </p:cNvSpPr>
              <p:nvPr/>
            </p:nvSpPr>
            <p:spPr bwMode="auto">
              <a:xfrm>
                <a:off x="358" y="2442"/>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98" name="Line 83"/>
              <p:cNvSpPr>
                <a:spLocks noChangeShapeType="1"/>
              </p:cNvSpPr>
              <p:nvPr/>
            </p:nvSpPr>
            <p:spPr bwMode="auto">
              <a:xfrm>
                <a:off x="5462" y="2442"/>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599" name="Line 84"/>
              <p:cNvSpPr>
                <a:spLocks noChangeShapeType="1"/>
              </p:cNvSpPr>
              <p:nvPr/>
            </p:nvSpPr>
            <p:spPr bwMode="auto">
              <a:xfrm>
                <a:off x="358" y="2630"/>
                <a:ext cx="0" cy="1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600" name="Line 85"/>
              <p:cNvSpPr>
                <a:spLocks noChangeShapeType="1"/>
              </p:cNvSpPr>
              <p:nvPr/>
            </p:nvSpPr>
            <p:spPr bwMode="auto">
              <a:xfrm>
                <a:off x="5462" y="2630"/>
                <a:ext cx="0" cy="1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601" name="Line 86"/>
              <p:cNvSpPr>
                <a:spLocks noChangeShapeType="1"/>
              </p:cNvSpPr>
              <p:nvPr/>
            </p:nvSpPr>
            <p:spPr bwMode="auto">
              <a:xfrm>
                <a:off x="358" y="2817"/>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602" name="Line 87"/>
              <p:cNvSpPr>
                <a:spLocks noChangeShapeType="1"/>
              </p:cNvSpPr>
              <p:nvPr/>
            </p:nvSpPr>
            <p:spPr bwMode="auto">
              <a:xfrm>
                <a:off x="5462" y="2817"/>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603" name="Line 88"/>
              <p:cNvSpPr>
                <a:spLocks noChangeShapeType="1"/>
              </p:cNvSpPr>
              <p:nvPr/>
            </p:nvSpPr>
            <p:spPr bwMode="auto">
              <a:xfrm>
                <a:off x="358" y="3005"/>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604" name="Line 89"/>
              <p:cNvSpPr>
                <a:spLocks noChangeShapeType="1"/>
              </p:cNvSpPr>
              <p:nvPr/>
            </p:nvSpPr>
            <p:spPr bwMode="auto">
              <a:xfrm>
                <a:off x="5462" y="3005"/>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605" name="Line 90"/>
              <p:cNvSpPr>
                <a:spLocks noChangeShapeType="1"/>
              </p:cNvSpPr>
              <p:nvPr/>
            </p:nvSpPr>
            <p:spPr bwMode="auto">
              <a:xfrm>
                <a:off x="358" y="3193"/>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606" name="Line 91"/>
              <p:cNvSpPr>
                <a:spLocks noChangeShapeType="1"/>
              </p:cNvSpPr>
              <p:nvPr/>
            </p:nvSpPr>
            <p:spPr bwMode="auto">
              <a:xfrm>
                <a:off x="5462" y="3193"/>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607" name="Line 92"/>
              <p:cNvSpPr>
                <a:spLocks noChangeShapeType="1"/>
              </p:cNvSpPr>
              <p:nvPr/>
            </p:nvSpPr>
            <p:spPr bwMode="auto">
              <a:xfrm>
                <a:off x="358" y="3381"/>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608" name="Line 93"/>
              <p:cNvSpPr>
                <a:spLocks noChangeShapeType="1"/>
              </p:cNvSpPr>
              <p:nvPr/>
            </p:nvSpPr>
            <p:spPr bwMode="auto">
              <a:xfrm>
                <a:off x="5462" y="3381"/>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609" name="Line 94"/>
              <p:cNvSpPr>
                <a:spLocks noChangeShapeType="1"/>
              </p:cNvSpPr>
              <p:nvPr/>
            </p:nvSpPr>
            <p:spPr bwMode="auto">
              <a:xfrm>
                <a:off x="358" y="3569"/>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4610" name="Line 95"/>
              <p:cNvSpPr>
                <a:spLocks noChangeShapeType="1"/>
              </p:cNvSpPr>
              <p:nvPr/>
            </p:nvSpPr>
            <p:spPr bwMode="auto">
              <a:xfrm>
                <a:off x="5462" y="3569"/>
                <a:ext cx="0" cy="1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4520" name="Text Box 96"/>
            <p:cNvSpPr txBox="1">
              <a:spLocks noChangeArrowheads="1"/>
            </p:cNvSpPr>
            <p:nvPr/>
          </p:nvSpPr>
          <p:spPr bwMode="auto">
            <a:xfrm>
              <a:off x="4059" y="572"/>
              <a:ext cx="120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a:solidFill>
                    <a:schemeClr val="tx1"/>
                  </a:solidFill>
                  <a:latin typeface="幼圆" panose="02010509060101010101" pitchFamily="49" charset="-122"/>
                  <a:ea typeface="幼圆" panose="02010509060101010101" pitchFamily="49" charset="-122"/>
                </a:rPr>
                <a:t>单位：   万元</a:t>
              </a:r>
              <a:endParaRPr lang="zh-CN" altLang="en-US" sz="2000">
                <a:solidFill>
                  <a:schemeClr val="tx1"/>
                </a:solidFill>
                <a:latin typeface="幼圆" panose="02010509060101010101" pitchFamily="49" charset="-122"/>
                <a:ea typeface="幼圆" panose="02010509060101010101" pitchFamily="49" charset="-122"/>
              </a:endParaRPr>
            </a:p>
          </p:txBody>
        </p:sp>
        <p:sp>
          <p:nvSpPr>
            <p:cNvPr id="64521" name="Text Box 97"/>
            <p:cNvSpPr txBox="1">
              <a:spLocks noChangeArrowheads="1"/>
            </p:cNvSpPr>
            <p:nvPr/>
          </p:nvSpPr>
          <p:spPr bwMode="auto">
            <a:xfrm>
              <a:off x="340" y="3294"/>
              <a:ext cx="4763" cy="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en-US" altLang="zh-CN" sz="2000" b="1" dirty="0">
                  <a:solidFill>
                    <a:schemeClr val="tx1"/>
                  </a:solidFill>
                  <a:latin typeface="幼圆" panose="02010509060101010101" pitchFamily="49" charset="-122"/>
                  <a:ea typeface="幼圆" panose="02010509060101010101" pitchFamily="49" charset="-122"/>
                </a:rPr>
                <a:t>①</a:t>
              </a:r>
              <a:r>
                <a:rPr lang="en-US" altLang="zh-CN" sz="2000" b="1" dirty="0">
                  <a:solidFill>
                    <a:schemeClr val="tx1"/>
                  </a:solidFill>
                  <a:ea typeface="幼圆" panose="02010509060101010101" pitchFamily="49" charset="-122"/>
                </a:rPr>
                <a:t>“</a:t>
              </a:r>
              <a:r>
                <a:rPr lang="en-US" altLang="zh-CN" sz="2000" b="1" dirty="0">
                  <a:solidFill>
                    <a:schemeClr val="tx1"/>
                  </a:solidFill>
                  <a:latin typeface="幼圆" panose="02010509060101010101" pitchFamily="49" charset="-122"/>
                  <a:ea typeface="幼圆" panose="02010509060101010101" pitchFamily="49" charset="-122"/>
                </a:rPr>
                <a:t>1</a:t>
              </a:r>
              <a:r>
                <a:rPr lang="en-US" altLang="zh-CN" sz="2000" b="1" dirty="0">
                  <a:solidFill>
                    <a:schemeClr val="tx1"/>
                  </a:solidFill>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表示方案入选；</a:t>
              </a:r>
              <a:r>
                <a:rPr lang="zh-CN" altLang="en-US" sz="2000" b="1" dirty="0">
                  <a:solidFill>
                    <a:schemeClr val="tx1"/>
                  </a:solidFill>
                  <a:ea typeface="幼圆" panose="02010509060101010101" pitchFamily="49" charset="-122"/>
                </a:rPr>
                <a:t>“</a:t>
              </a:r>
              <a:r>
                <a:rPr lang="en-US" altLang="zh-CN" sz="2000" b="1" dirty="0">
                  <a:solidFill>
                    <a:schemeClr val="tx1"/>
                  </a:solidFill>
                  <a:latin typeface="幼圆" panose="02010509060101010101" pitchFamily="49" charset="-122"/>
                  <a:ea typeface="幼圆" panose="02010509060101010101" pitchFamily="49" charset="-122"/>
                </a:rPr>
                <a:t>0</a:t>
              </a:r>
              <a:r>
                <a:rPr lang="en-US" altLang="zh-CN" sz="2000" b="1" dirty="0">
                  <a:solidFill>
                    <a:schemeClr val="tx1"/>
                  </a:solidFill>
                  <a:ea typeface="幼圆" panose="02010509060101010101" pitchFamily="49" charset="-122"/>
                </a:rPr>
                <a:t>”</a:t>
              </a:r>
              <a:r>
                <a:rPr lang="zh-CN" altLang="en-US" sz="2000" b="1" dirty="0">
                  <a:solidFill>
                    <a:schemeClr val="tx1"/>
                  </a:solidFill>
                  <a:latin typeface="幼圆" panose="02010509060101010101" pitchFamily="49" charset="-122"/>
                  <a:ea typeface="幼圆" panose="02010509060101010101" pitchFamily="49" charset="-122"/>
                </a:rPr>
                <a:t>表示方案不入选</a:t>
              </a:r>
              <a:endParaRPr lang="zh-CN" altLang="en-US" sz="2000" b="1" dirty="0">
                <a:solidFill>
                  <a:schemeClr val="tx1"/>
                </a:solidFill>
                <a:latin typeface="幼圆" panose="02010509060101010101" pitchFamily="49" charset="-122"/>
                <a:ea typeface="幼圆" panose="02010509060101010101" pitchFamily="49" charset="-122"/>
              </a:endParaRPr>
            </a:p>
            <a:p>
              <a:pPr algn="just" eaLnBrk="1" hangingPunct="1">
                <a:spcBef>
                  <a:spcPct val="50000"/>
                </a:spcBef>
                <a:buClrTx/>
                <a:buSzTx/>
                <a:buFontTx/>
                <a:buNone/>
              </a:pPr>
              <a:r>
                <a:rPr lang="zh-CN" altLang="en-US" sz="2000" b="1" dirty="0">
                  <a:solidFill>
                    <a:schemeClr val="tx1"/>
                  </a:solidFill>
                  <a:latin typeface="幼圆" panose="02010509060101010101" pitchFamily="49" charset="-122"/>
                  <a:ea typeface="幼圆" panose="02010509060101010101" pitchFamily="49" charset="-122"/>
                </a:rPr>
                <a:t>②三种或三种以上方案均入选都超过了投资限额，不予考虑。</a:t>
              </a:r>
              <a:endParaRPr lang="zh-CN" altLang="en-US" sz="2000" b="1" dirty="0">
                <a:solidFill>
                  <a:schemeClr val="tx1"/>
                </a:solidFill>
                <a:latin typeface="幼圆" panose="02010509060101010101" pitchFamily="49" charset="-122"/>
                <a:ea typeface="幼圆" panose="02010509060101010101" pitchFamily="49" charset="-122"/>
              </a:endParaRPr>
            </a:p>
          </p:txBody>
        </p:sp>
      </p:grpSp>
    </p:spTree>
  </p:cSld>
  <p:clrMapOvr>
    <a:masterClrMapping/>
  </p:clrMapOvr>
  <p:transition spd="slow">
    <p:pull dir="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9EBC482-65A2-9A42-9E14-365D3859BF2B}"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65539" name="Rectangle 2"/>
          <p:cNvSpPr>
            <a:spLocks noGrp="1" noChangeArrowheads="1"/>
          </p:cNvSpPr>
          <p:nvPr>
            <p:ph type="title"/>
          </p:nvPr>
        </p:nvSpPr>
        <p:spPr/>
        <p:txBody>
          <a:bodyPr/>
          <a:lstStyle/>
          <a:p>
            <a:pPr eaLnBrk="1" hangingPunct="1"/>
            <a:r>
              <a:rPr kumimoji="0" lang="zh-CN" altLang="en-US">
                <a:solidFill>
                  <a:srgbClr val="036D7B"/>
                </a:solidFill>
              </a:rPr>
              <a:t>相关方案经济评价</a:t>
            </a:r>
            <a:endParaRPr kumimoji="0" lang="zh-CN" altLang="en-US">
              <a:solidFill>
                <a:srgbClr val="036D7B"/>
              </a:solidFill>
            </a:endParaRPr>
          </a:p>
        </p:txBody>
      </p:sp>
      <p:sp>
        <p:nvSpPr>
          <p:cNvPr id="65540" name="Rectangle 7"/>
          <p:cNvSpPr>
            <a:spLocks noChangeArrowheads="1"/>
          </p:cNvSpPr>
          <p:nvPr/>
        </p:nvSpPr>
        <p:spPr bwMode="auto">
          <a:xfrm>
            <a:off x="138113" y="1341438"/>
            <a:ext cx="9005887" cy="4679950"/>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70344" name="Text Box 8"/>
          <p:cNvSpPr txBox="1">
            <a:spLocks noChangeArrowheads="1"/>
          </p:cNvSpPr>
          <p:nvPr/>
        </p:nvSpPr>
        <p:spPr bwMode="auto">
          <a:xfrm>
            <a:off x="900113" y="4298950"/>
            <a:ext cx="7559675"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25000"/>
              </a:lnSpc>
              <a:spcBef>
                <a:spcPct val="0"/>
              </a:spcBef>
              <a:buClrTx/>
              <a:buSzTx/>
              <a:buFontTx/>
              <a:buNone/>
            </a:pPr>
            <a:r>
              <a:rPr lang="en-US" altLang="zh-CN" sz="2400" b="1">
                <a:solidFill>
                  <a:srgbClr val="000000"/>
                </a:solidFill>
                <a:latin typeface="幼圆" panose="02010509060101010101" pitchFamily="49" charset="-122"/>
                <a:ea typeface="幼圆" panose="02010509060101010101" pitchFamily="49" charset="-122"/>
              </a:rPr>
              <a:t>  </a:t>
            </a:r>
            <a:r>
              <a:rPr lang="zh-CN" altLang="en-US" sz="2000" b="1">
                <a:solidFill>
                  <a:srgbClr val="000000"/>
                </a:solidFill>
                <a:latin typeface="幼圆" panose="02010509060101010101" pitchFamily="49" charset="-122"/>
                <a:ea typeface="幼圆" panose="02010509060101010101" pitchFamily="49" charset="-122"/>
              </a:rPr>
              <a:t>本例中投资限额</a:t>
            </a:r>
            <a:r>
              <a:rPr lang="en-US" altLang="zh-CN" sz="2000" b="1">
                <a:solidFill>
                  <a:srgbClr val="000000"/>
                </a:solidFill>
                <a:latin typeface="幼圆" panose="02010509060101010101" pitchFamily="49" charset="-122"/>
                <a:ea typeface="幼圆" panose="02010509060101010101" pitchFamily="49" charset="-122"/>
              </a:rPr>
              <a:t>400</a:t>
            </a:r>
            <a:r>
              <a:rPr lang="zh-CN" altLang="en-US" sz="2000" b="1">
                <a:solidFill>
                  <a:srgbClr val="000000"/>
                </a:solidFill>
                <a:latin typeface="幼圆" panose="02010509060101010101" pitchFamily="49" charset="-122"/>
                <a:ea typeface="幼圆" panose="02010509060101010101" pitchFamily="49" charset="-122"/>
              </a:rPr>
              <a:t>万元，超过投资限额的组合方案不可行，其余保留的组合方案中，</a:t>
            </a:r>
            <a:r>
              <a:rPr lang="en-US" altLang="zh-CN" sz="2000" b="1">
                <a:solidFill>
                  <a:srgbClr val="000000"/>
                </a:solidFill>
                <a:latin typeface="幼圆" panose="02010509060101010101" pitchFamily="49" charset="-122"/>
                <a:ea typeface="幼圆" panose="02010509060101010101" pitchFamily="49" charset="-122"/>
              </a:rPr>
              <a:t>AD</a:t>
            </a:r>
            <a:r>
              <a:rPr lang="zh-CN" altLang="en-US" sz="2000" b="1">
                <a:solidFill>
                  <a:srgbClr val="000000"/>
                </a:solidFill>
                <a:latin typeface="幼圆" panose="02010509060101010101" pitchFamily="49" charset="-122"/>
                <a:ea typeface="幼圆" panose="02010509060101010101" pitchFamily="49" charset="-122"/>
              </a:rPr>
              <a:t>组合方案净现值最大，为最优方案。</a:t>
            </a:r>
            <a:endParaRPr lang="zh-CN" altLang="en-US" sz="2000" b="1">
              <a:solidFill>
                <a:srgbClr val="000000"/>
              </a:solidFill>
              <a:latin typeface="幼圆" panose="02010509060101010101" pitchFamily="49" charset="-122"/>
              <a:ea typeface="幼圆" panose="02010509060101010101" pitchFamily="49" charset="-122"/>
            </a:endParaRPr>
          </a:p>
        </p:txBody>
      </p:sp>
      <p:sp>
        <p:nvSpPr>
          <p:cNvPr id="270345" name="Text Box 9"/>
          <p:cNvSpPr txBox="1">
            <a:spLocks noChangeArrowheads="1"/>
          </p:cNvSpPr>
          <p:nvPr/>
        </p:nvSpPr>
        <p:spPr bwMode="auto">
          <a:xfrm>
            <a:off x="971550" y="1562100"/>
            <a:ext cx="7200900"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30000"/>
              </a:lnSpc>
              <a:spcBef>
                <a:spcPct val="0"/>
              </a:spcBef>
              <a:buClrTx/>
              <a:buSzTx/>
              <a:buFontTx/>
              <a:buNone/>
            </a:pPr>
            <a:r>
              <a:rPr lang="zh-CN" altLang="en-US" sz="2000" b="1">
                <a:solidFill>
                  <a:srgbClr val="000000"/>
                </a:solidFill>
                <a:latin typeface="幼圆" panose="02010509060101010101" pitchFamily="49" charset="-122"/>
                <a:ea typeface="幼圆" panose="02010509060101010101" pitchFamily="49" charset="-122"/>
              </a:rPr>
              <a:t>解：①列出全部互斥组合方案，即</a:t>
            </a:r>
            <a:r>
              <a:rPr lang="en-US" altLang="zh-CN" sz="2000" b="1">
                <a:solidFill>
                  <a:srgbClr val="6699FF"/>
                </a:solidFill>
                <a:latin typeface="幼圆" panose="02010509060101010101" pitchFamily="49" charset="-122"/>
                <a:ea typeface="幼圆" panose="02010509060101010101" pitchFamily="49" charset="-122"/>
              </a:rPr>
              <a:t>2</a:t>
            </a:r>
            <a:r>
              <a:rPr lang="en-US" altLang="zh-CN" sz="2000" b="1" baseline="22000">
                <a:solidFill>
                  <a:srgbClr val="6699FF"/>
                </a:solidFill>
                <a:latin typeface="幼圆" panose="02010509060101010101" pitchFamily="49" charset="-122"/>
                <a:ea typeface="幼圆" panose="02010509060101010101" pitchFamily="49" charset="-122"/>
              </a:rPr>
              <a:t>4</a:t>
            </a:r>
            <a:r>
              <a:rPr lang="zh-CN" altLang="en-US" sz="2000" b="1">
                <a:solidFill>
                  <a:srgbClr val="6699FF"/>
                </a:solidFill>
                <a:latin typeface="幼圆" panose="02010509060101010101" pitchFamily="49" charset="-122"/>
                <a:ea typeface="幼圆" panose="02010509060101010101" pitchFamily="49" charset="-122"/>
              </a:rPr>
              <a:t>－</a:t>
            </a:r>
            <a:r>
              <a:rPr lang="en-US" altLang="zh-CN" sz="2000" b="1">
                <a:solidFill>
                  <a:srgbClr val="6699FF"/>
                </a:solidFill>
                <a:latin typeface="幼圆" panose="02010509060101010101" pitchFamily="49" charset="-122"/>
                <a:ea typeface="幼圆" panose="02010509060101010101" pitchFamily="49" charset="-122"/>
              </a:rPr>
              <a:t>1</a:t>
            </a:r>
            <a:r>
              <a:rPr lang="zh-CN" altLang="en-US" sz="2000" b="1">
                <a:solidFill>
                  <a:srgbClr val="6699FF"/>
                </a:solidFill>
                <a:latin typeface="幼圆" panose="02010509060101010101" pitchFamily="49" charset="-122"/>
                <a:ea typeface="幼圆" panose="02010509060101010101" pitchFamily="49" charset="-122"/>
              </a:rPr>
              <a:t>＝</a:t>
            </a:r>
            <a:r>
              <a:rPr lang="en-US" altLang="zh-CN" sz="2000" b="1">
                <a:solidFill>
                  <a:srgbClr val="6699FF"/>
                </a:solidFill>
                <a:latin typeface="幼圆" panose="02010509060101010101" pitchFamily="49" charset="-122"/>
                <a:ea typeface="幼圆" panose="02010509060101010101" pitchFamily="49" charset="-122"/>
              </a:rPr>
              <a:t>15</a:t>
            </a:r>
            <a:r>
              <a:rPr lang="zh-CN" altLang="en-US" sz="2000" b="1">
                <a:solidFill>
                  <a:srgbClr val="000000"/>
                </a:solidFill>
                <a:latin typeface="幼圆" panose="02010509060101010101" pitchFamily="49" charset="-122"/>
                <a:ea typeface="幼圆" panose="02010509060101010101" pitchFamily="49" charset="-122"/>
              </a:rPr>
              <a:t>个。对于</a:t>
            </a:r>
            <a:r>
              <a:rPr lang="en-US" altLang="zh-CN" sz="2000" b="1">
                <a:solidFill>
                  <a:srgbClr val="6600FF"/>
                </a:solidFill>
                <a:latin typeface="幼圆" panose="02010509060101010101" pitchFamily="49" charset="-122"/>
                <a:ea typeface="幼圆" panose="02010509060101010101" pitchFamily="49" charset="-122"/>
              </a:rPr>
              <a:t>m</a:t>
            </a:r>
            <a:r>
              <a:rPr lang="zh-CN" altLang="en-US" sz="2000" b="1">
                <a:solidFill>
                  <a:srgbClr val="6600FF"/>
                </a:solidFill>
                <a:latin typeface="幼圆" panose="02010509060101010101" pitchFamily="49" charset="-122"/>
                <a:ea typeface="幼圆" panose="02010509060101010101" pitchFamily="49" charset="-122"/>
              </a:rPr>
              <a:t>个独立方案，互斥组合方案共有</a:t>
            </a:r>
            <a:r>
              <a:rPr lang="en-US" altLang="zh-CN" sz="2000" b="1">
                <a:solidFill>
                  <a:srgbClr val="6600FF"/>
                </a:solidFill>
                <a:latin typeface="幼圆" panose="02010509060101010101" pitchFamily="49" charset="-122"/>
                <a:ea typeface="幼圆" panose="02010509060101010101" pitchFamily="49" charset="-122"/>
              </a:rPr>
              <a:t>2</a:t>
            </a:r>
            <a:r>
              <a:rPr lang="en-US" altLang="zh-CN" sz="2000" b="1" baseline="34000">
                <a:solidFill>
                  <a:srgbClr val="6600FF"/>
                </a:solidFill>
                <a:latin typeface="幼圆" panose="02010509060101010101" pitchFamily="49" charset="-122"/>
                <a:ea typeface="幼圆" panose="02010509060101010101" pitchFamily="49" charset="-122"/>
              </a:rPr>
              <a:t>m</a:t>
            </a:r>
            <a:r>
              <a:rPr lang="zh-CN" altLang="en-US" sz="2000" b="1">
                <a:solidFill>
                  <a:srgbClr val="6600FF"/>
                </a:solidFill>
                <a:latin typeface="幼圆" panose="02010509060101010101" pitchFamily="49" charset="-122"/>
                <a:ea typeface="幼圆" panose="02010509060101010101" pitchFamily="49" charset="-122"/>
              </a:rPr>
              <a:t>－</a:t>
            </a:r>
            <a:r>
              <a:rPr lang="en-US" altLang="zh-CN" sz="2000" b="1">
                <a:solidFill>
                  <a:srgbClr val="6600FF"/>
                </a:solidFill>
                <a:latin typeface="幼圆" panose="02010509060101010101" pitchFamily="49" charset="-122"/>
                <a:ea typeface="幼圆" panose="02010509060101010101" pitchFamily="49" charset="-122"/>
              </a:rPr>
              <a:t>1</a:t>
            </a:r>
            <a:r>
              <a:rPr lang="zh-CN" altLang="en-US" sz="2000" b="1">
                <a:solidFill>
                  <a:srgbClr val="6600FF"/>
                </a:solidFill>
                <a:latin typeface="幼圆" panose="02010509060101010101" pitchFamily="49" charset="-122"/>
                <a:ea typeface="幼圆" panose="02010509060101010101" pitchFamily="49" charset="-122"/>
              </a:rPr>
              <a:t>个</a:t>
            </a:r>
            <a:r>
              <a:rPr lang="zh-CN" altLang="en-US" sz="2000" b="1">
                <a:solidFill>
                  <a:srgbClr val="000000"/>
                </a:solidFill>
                <a:latin typeface="幼圆" panose="02010509060101010101" pitchFamily="49" charset="-122"/>
                <a:ea typeface="幼圆" panose="02010509060101010101" pitchFamily="49" charset="-122"/>
              </a:rPr>
              <a:t>。</a:t>
            </a:r>
            <a:r>
              <a:rPr lang="zh-CN" altLang="en-US" sz="2800" b="1">
                <a:solidFill>
                  <a:srgbClr val="000000"/>
                </a:solidFill>
                <a:latin typeface="幼圆" panose="02010509060101010101" pitchFamily="49" charset="-122"/>
                <a:ea typeface="幼圆" panose="02010509060101010101" pitchFamily="49" charset="-122"/>
                <a:sym typeface="Wingdings" panose="05000000000000000000" pitchFamily="2" charset="2"/>
              </a:rPr>
              <a:t>    </a:t>
            </a:r>
            <a:endParaRPr lang="zh-CN" altLang="en-US" sz="2400" b="1">
              <a:solidFill>
                <a:srgbClr val="000000"/>
              </a:solidFill>
              <a:latin typeface="幼圆" panose="02010509060101010101" pitchFamily="49" charset="-122"/>
              <a:ea typeface="幼圆" panose="02010509060101010101" pitchFamily="49" charset="-122"/>
              <a:sym typeface="Wingdings" panose="05000000000000000000" pitchFamily="2" charset="2"/>
            </a:endParaRPr>
          </a:p>
        </p:txBody>
      </p:sp>
      <p:sp>
        <p:nvSpPr>
          <p:cNvPr id="270346" name="Rectangle 10"/>
          <p:cNvSpPr>
            <a:spLocks noChangeArrowheads="1"/>
          </p:cNvSpPr>
          <p:nvPr/>
        </p:nvSpPr>
        <p:spPr bwMode="auto">
          <a:xfrm>
            <a:off x="971550" y="2786063"/>
            <a:ext cx="7345363"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20000"/>
              </a:lnSpc>
              <a:buClrTx/>
              <a:buSzTx/>
              <a:buFontTx/>
              <a:buNone/>
            </a:pPr>
            <a:r>
              <a:rPr lang="en-US" altLang="zh-CN" sz="2400" b="1">
                <a:solidFill>
                  <a:srgbClr val="000000"/>
                </a:solidFill>
                <a:latin typeface="幼圆" panose="02010509060101010101" pitchFamily="49" charset="-122"/>
                <a:ea typeface="幼圆" panose="02010509060101010101" pitchFamily="49" charset="-122"/>
                <a:sym typeface="Wingdings" panose="05000000000000000000" pitchFamily="2" charset="2"/>
              </a:rPr>
              <a:t>  </a:t>
            </a:r>
            <a:r>
              <a:rPr lang="en-US" altLang="zh-CN" sz="2000" b="1">
                <a:solidFill>
                  <a:srgbClr val="000000"/>
                </a:solidFill>
                <a:latin typeface="幼圆" panose="02010509060101010101" pitchFamily="49" charset="-122"/>
                <a:ea typeface="幼圆" panose="02010509060101010101" pitchFamily="49" charset="-122"/>
                <a:sym typeface="Wingdings" panose="05000000000000000000" pitchFamily="2" charset="2"/>
              </a:rPr>
              <a:t></a:t>
            </a:r>
            <a:r>
              <a:rPr lang="zh-CN" altLang="en-US" sz="2000" b="1">
                <a:solidFill>
                  <a:srgbClr val="000000"/>
                </a:solidFill>
                <a:latin typeface="幼圆" panose="02010509060101010101" pitchFamily="49" charset="-122"/>
                <a:ea typeface="幼圆" panose="02010509060101010101" pitchFamily="49" charset="-122"/>
                <a:sym typeface="Wingdings" panose="05000000000000000000" pitchFamily="2" charset="2"/>
              </a:rPr>
              <a:t>保留投资额不超过投资限额且净现值或净现值指数大于等于零的组合方案，淘汰其余组合方案。保留的组合方案中，净现值最大的即为最优可行方案。</a:t>
            </a:r>
            <a:endParaRPr lang="zh-CN" altLang="en-US" sz="2000" b="1">
              <a:solidFill>
                <a:srgbClr val="000000"/>
              </a:solidFill>
              <a:latin typeface="幼圆" panose="02010509060101010101" pitchFamily="49" charset="-122"/>
              <a:ea typeface="幼圆" panose="02010509060101010101" pitchFamily="49" charset="-122"/>
              <a:sym typeface="Wingdings" panose="05000000000000000000" pitchFamily="2" charset="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70345"/>
                                        </p:tgtEl>
                                        <p:attrNameLst>
                                          <p:attrName>style.visibility</p:attrName>
                                        </p:attrNameLst>
                                      </p:cBhvr>
                                      <p:to>
                                        <p:strVal val="visible"/>
                                      </p:to>
                                    </p:set>
                                    <p:anim calcmode="lin" valueType="num">
                                      <p:cBhvr>
                                        <p:cTn id="7" dur="1000" fill="hold"/>
                                        <p:tgtEl>
                                          <p:spTgt spid="270345"/>
                                        </p:tgtEl>
                                        <p:attrNameLst>
                                          <p:attrName>ppt_w</p:attrName>
                                        </p:attrNameLst>
                                      </p:cBhvr>
                                      <p:tavLst>
                                        <p:tav tm="0">
                                          <p:val>
                                            <p:fltVal val="0"/>
                                          </p:val>
                                        </p:tav>
                                        <p:tav tm="100000">
                                          <p:val>
                                            <p:strVal val="#ppt_w"/>
                                          </p:val>
                                        </p:tav>
                                      </p:tavLst>
                                    </p:anim>
                                    <p:anim calcmode="lin" valueType="num">
                                      <p:cBhvr>
                                        <p:cTn id="8" dur="1000" fill="hold"/>
                                        <p:tgtEl>
                                          <p:spTgt spid="27034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70346"/>
                                        </p:tgtEl>
                                        <p:attrNameLst>
                                          <p:attrName>style.visibility</p:attrName>
                                        </p:attrNameLst>
                                      </p:cBhvr>
                                      <p:to>
                                        <p:strVal val="visible"/>
                                      </p:to>
                                    </p:set>
                                    <p:anim calcmode="lin" valueType="num">
                                      <p:cBhvr>
                                        <p:cTn id="13" dur="1000" fill="hold"/>
                                        <p:tgtEl>
                                          <p:spTgt spid="270346"/>
                                        </p:tgtEl>
                                        <p:attrNameLst>
                                          <p:attrName>ppt_w</p:attrName>
                                        </p:attrNameLst>
                                      </p:cBhvr>
                                      <p:tavLst>
                                        <p:tav tm="0">
                                          <p:val>
                                            <p:fltVal val="0"/>
                                          </p:val>
                                        </p:tav>
                                        <p:tav tm="100000">
                                          <p:val>
                                            <p:strVal val="#ppt_w"/>
                                          </p:val>
                                        </p:tav>
                                      </p:tavLst>
                                    </p:anim>
                                    <p:anim calcmode="lin" valueType="num">
                                      <p:cBhvr>
                                        <p:cTn id="14" dur="1000" fill="hold"/>
                                        <p:tgtEl>
                                          <p:spTgt spid="270346"/>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270344"/>
                                        </p:tgtEl>
                                        <p:attrNameLst>
                                          <p:attrName>style.visibility</p:attrName>
                                        </p:attrNameLst>
                                      </p:cBhvr>
                                      <p:to>
                                        <p:strVal val="visible"/>
                                      </p:to>
                                    </p:set>
                                    <p:animEffect transition="in" filter="checkerboard(across)">
                                      <p:cBhvr>
                                        <p:cTn id="19" dur="500"/>
                                        <p:tgtEl>
                                          <p:spTgt spid="270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44" grpId="0"/>
      <p:bldP spid="270345" grpId="0"/>
      <p:bldP spid="27034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1F8224F-7F6D-D140-AA42-0E0B6B941C9D}"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66563" name="Rectangle 2"/>
          <p:cNvSpPr>
            <a:spLocks noGrp="1" noChangeArrowheads="1"/>
          </p:cNvSpPr>
          <p:nvPr>
            <p:ph type="title"/>
          </p:nvPr>
        </p:nvSpPr>
        <p:spPr/>
        <p:txBody>
          <a:bodyPr/>
          <a:lstStyle/>
          <a:p>
            <a:pPr eaLnBrk="1" hangingPunct="1"/>
            <a:r>
              <a:rPr kumimoji="0" lang="zh-CN" altLang="en-US">
                <a:solidFill>
                  <a:srgbClr val="036D7B"/>
                </a:solidFill>
              </a:rPr>
              <a:t>相关方案经济评价</a:t>
            </a:r>
            <a:endParaRPr kumimoji="0" lang="zh-CN" altLang="en-US">
              <a:solidFill>
                <a:srgbClr val="036D7B"/>
              </a:solidFill>
            </a:endParaRPr>
          </a:p>
        </p:txBody>
      </p:sp>
      <p:sp>
        <p:nvSpPr>
          <p:cNvPr id="66564" name="Rectangle 3"/>
          <p:cNvSpPr>
            <a:spLocks noChangeArrowheads="1"/>
          </p:cNvSpPr>
          <p:nvPr/>
        </p:nvSpPr>
        <p:spPr bwMode="auto">
          <a:xfrm>
            <a:off x="0" y="2178050"/>
            <a:ext cx="9005888" cy="4679950"/>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grpSp>
        <p:nvGrpSpPr>
          <p:cNvPr id="275460" name="Group 4"/>
          <p:cNvGrpSpPr/>
          <p:nvPr/>
        </p:nvGrpSpPr>
        <p:grpSpPr bwMode="auto">
          <a:xfrm>
            <a:off x="366713" y="2279650"/>
            <a:ext cx="8453437" cy="5559425"/>
            <a:chOff x="204" y="890"/>
            <a:chExt cx="5443" cy="2727"/>
          </a:xfrm>
        </p:grpSpPr>
        <p:grpSp>
          <p:nvGrpSpPr>
            <p:cNvPr id="66567" name="Group 5"/>
            <p:cNvGrpSpPr/>
            <p:nvPr/>
          </p:nvGrpSpPr>
          <p:grpSpPr bwMode="auto">
            <a:xfrm>
              <a:off x="213" y="1124"/>
              <a:ext cx="5346" cy="2493"/>
              <a:chOff x="213" y="1124"/>
              <a:chExt cx="5346" cy="2493"/>
            </a:xfrm>
          </p:grpSpPr>
          <p:sp>
            <p:nvSpPr>
              <p:cNvPr id="66571" name="Rectangle 6"/>
              <p:cNvSpPr>
                <a:spLocks noChangeArrowheads="1"/>
              </p:cNvSpPr>
              <p:nvPr/>
            </p:nvSpPr>
            <p:spPr bwMode="auto">
              <a:xfrm>
                <a:off x="4684" y="2277"/>
                <a:ext cx="875"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en-US" altLang="zh-CN" sz="2400">
                    <a:latin typeface="幼圆" panose="02010509060101010101" pitchFamily="49" charset="-122"/>
                    <a:ea typeface="幼圆" panose="02010509060101010101" pitchFamily="49" charset="-122"/>
                  </a:rPr>
                  <a:t>4</a:t>
                </a:r>
                <a:endParaRPr lang="en-US" altLang="zh-CN" sz="2400">
                  <a:latin typeface="幼圆" panose="02010509060101010101" pitchFamily="49" charset="-122"/>
                  <a:ea typeface="幼圆" panose="02010509060101010101" pitchFamily="49" charset="-122"/>
                </a:endParaRPr>
              </a:p>
            </p:txBody>
          </p:sp>
          <p:sp>
            <p:nvSpPr>
              <p:cNvPr id="66572" name="Rectangle 7"/>
              <p:cNvSpPr>
                <a:spLocks noChangeArrowheads="1"/>
              </p:cNvSpPr>
              <p:nvPr/>
            </p:nvSpPr>
            <p:spPr bwMode="auto">
              <a:xfrm>
                <a:off x="3992" y="2277"/>
                <a:ext cx="692"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en-US" altLang="zh-CN" sz="2400">
                    <a:latin typeface="幼圆" panose="02010509060101010101" pitchFamily="49" charset="-122"/>
                    <a:ea typeface="幼圆" panose="02010509060101010101" pitchFamily="49" charset="-122"/>
                  </a:rPr>
                  <a:t>0.13</a:t>
                </a:r>
                <a:endParaRPr lang="en-US" altLang="zh-CN" sz="2400">
                  <a:latin typeface="幼圆" panose="02010509060101010101" pitchFamily="49" charset="-122"/>
                  <a:ea typeface="幼圆" panose="02010509060101010101" pitchFamily="49" charset="-122"/>
                </a:endParaRPr>
              </a:p>
            </p:txBody>
          </p:sp>
          <p:sp>
            <p:nvSpPr>
              <p:cNvPr id="66573" name="Rectangle 8"/>
              <p:cNvSpPr>
                <a:spLocks noChangeArrowheads="1"/>
              </p:cNvSpPr>
              <p:nvPr/>
            </p:nvSpPr>
            <p:spPr bwMode="auto">
              <a:xfrm>
                <a:off x="3301" y="2277"/>
                <a:ext cx="691"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en-US" altLang="zh-CN" sz="2400">
                    <a:latin typeface="幼圆" panose="02010509060101010101" pitchFamily="49" charset="-122"/>
                    <a:ea typeface="幼圆" panose="02010509060101010101" pitchFamily="49" charset="-122"/>
                  </a:rPr>
                  <a:t>26</a:t>
                </a:r>
                <a:endParaRPr lang="en-US" altLang="zh-CN" sz="2400">
                  <a:latin typeface="幼圆" panose="02010509060101010101" pitchFamily="49" charset="-122"/>
                  <a:ea typeface="幼圆" panose="02010509060101010101" pitchFamily="49" charset="-122"/>
                </a:endParaRPr>
              </a:p>
            </p:txBody>
          </p:sp>
          <p:sp>
            <p:nvSpPr>
              <p:cNvPr id="66574" name="Rectangle 9"/>
              <p:cNvSpPr>
                <a:spLocks noChangeArrowheads="1"/>
              </p:cNvSpPr>
              <p:nvPr/>
            </p:nvSpPr>
            <p:spPr bwMode="auto">
              <a:xfrm>
                <a:off x="1826" y="2277"/>
                <a:ext cx="1475"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en-US" altLang="zh-CN" sz="2400">
                    <a:latin typeface="幼圆" panose="02010509060101010101" pitchFamily="49" charset="-122"/>
                    <a:ea typeface="幼圆" panose="02010509060101010101" pitchFamily="49" charset="-122"/>
                  </a:rPr>
                  <a:t>40</a:t>
                </a:r>
                <a:endParaRPr lang="en-US" altLang="zh-CN" sz="2400">
                  <a:latin typeface="幼圆" panose="02010509060101010101" pitchFamily="49" charset="-122"/>
                  <a:ea typeface="幼圆" panose="02010509060101010101" pitchFamily="49" charset="-122"/>
                </a:endParaRPr>
              </a:p>
            </p:txBody>
          </p:sp>
          <p:sp>
            <p:nvSpPr>
              <p:cNvPr id="66575" name="Rectangle 10"/>
              <p:cNvSpPr>
                <a:spLocks noChangeArrowheads="1"/>
              </p:cNvSpPr>
              <p:nvPr/>
            </p:nvSpPr>
            <p:spPr bwMode="auto">
              <a:xfrm>
                <a:off x="813" y="2277"/>
                <a:ext cx="1013"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200</a:t>
                </a:r>
                <a:endParaRPr lang="en-US" altLang="zh-CN" sz="2400">
                  <a:latin typeface="幼圆" panose="02010509060101010101" pitchFamily="49" charset="-122"/>
                  <a:ea typeface="幼圆" panose="02010509060101010101" pitchFamily="49" charset="-122"/>
                </a:endParaRPr>
              </a:p>
            </p:txBody>
          </p:sp>
          <p:sp>
            <p:nvSpPr>
              <p:cNvPr id="66576" name="Rectangle 11"/>
              <p:cNvSpPr>
                <a:spLocks noChangeArrowheads="1"/>
              </p:cNvSpPr>
              <p:nvPr/>
            </p:nvSpPr>
            <p:spPr bwMode="auto">
              <a:xfrm>
                <a:off x="213" y="2277"/>
                <a:ext cx="600"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en-US" altLang="zh-CN" sz="2400">
                    <a:latin typeface="幼圆" panose="02010509060101010101" pitchFamily="49" charset="-122"/>
                    <a:ea typeface="幼圆" panose="02010509060101010101" pitchFamily="49" charset="-122"/>
                  </a:rPr>
                  <a:t>E</a:t>
                </a:r>
                <a:endParaRPr lang="en-US" altLang="zh-CN" sz="2400">
                  <a:latin typeface="幼圆" panose="02010509060101010101" pitchFamily="49" charset="-122"/>
                  <a:ea typeface="幼圆" panose="02010509060101010101" pitchFamily="49" charset="-122"/>
                </a:endParaRPr>
              </a:p>
            </p:txBody>
          </p:sp>
          <p:sp>
            <p:nvSpPr>
              <p:cNvPr id="66577" name="Rectangle 12"/>
              <p:cNvSpPr>
                <a:spLocks noChangeArrowheads="1"/>
              </p:cNvSpPr>
              <p:nvPr/>
            </p:nvSpPr>
            <p:spPr bwMode="auto">
              <a:xfrm>
                <a:off x="4684" y="2055"/>
                <a:ext cx="875"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en-US" altLang="zh-CN" sz="2400">
                    <a:latin typeface="幼圆" panose="02010509060101010101" pitchFamily="49" charset="-122"/>
                    <a:ea typeface="幼圆" panose="02010509060101010101" pitchFamily="49" charset="-122"/>
                  </a:rPr>
                  <a:t>4</a:t>
                </a:r>
                <a:endParaRPr lang="en-US" altLang="zh-CN" sz="2400">
                  <a:latin typeface="幼圆" panose="02010509060101010101" pitchFamily="49" charset="-122"/>
                  <a:ea typeface="幼圆" panose="02010509060101010101" pitchFamily="49" charset="-122"/>
                </a:endParaRPr>
              </a:p>
            </p:txBody>
          </p:sp>
          <p:sp>
            <p:nvSpPr>
              <p:cNvPr id="66578" name="Rectangle 13"/>
              <p:cNvSpPr>
                <a:spLocks noChangeArrowheads="1"/>
              </p:cNvSpPr>
              <p:nvPr/>
            </p:nvSpPr>
            <p:spPr bwMode="auto">
              <a:xfrm>
                <a:off x="3992" y="2055"/>
                <a:ext cx="692"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en-US" altLang="zh-CN" sz="2400">
                    <a:latin typeface="幼圆" panose="02010509060101010101" pitchFamily="49" charset="-122"/>
                    <a:ea typeface="幼圆" panose="02010509060101010101" pitchFamily="49" charset="-122"/>
                  </a:rPr>
                  <a:t>0.13</a:t>
                </a:r>
                <a:endParaRPr lang="en-US" altLang="zh-CN" sz="2400">
                  <a:latin typeface="幼圆" panose="02010509060101010101" pitchFamily="49" charset="-122"/>
                  <a:ea typeface="幼圆" panose="02010509060101010101" pitchFamily="49" charset="-122"/>
                </a:endParaRPr>
              </a:p>
            </p:txBody>
          </p:sp>
          <p:sp>
            <p:nvSpPr>
              <p:cNvPr id="66579" name="Rectangle 14"/>
              <p:cNvSpPr>
                <a:spLocks noChangeArrowheads="1"/>
              </p:cNvSpPr>
              <p:nvPr/>
            </p:nvSpPr>
            <p:spPr bwMode="auto">
              <a:xfrm>
                <a:off x="3301" y="2055"/>
                <a:ext cx="691"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en-US" altLang="zh-CN" sz="2400">
                    <a:latin typeface="幼圆" panose="02010509060101010101" pitchFamily="49" charset="-122"/>
                    <a:ea typeface="幼圆" panose="02010509060101010101" pitchFamily="49" charset="-122"/>
                  </a:rPr>
                  <a:t>31.2</a:t>
                </a:r>
                <a:endParaRPr lang="en-US" altLang="zh-CN" sz="2400">
                  <a:latin typeface="幼圆" panose="02010509060101010101" pitchFamily="49" charset="-122"/>
                  <a:ea typeface="幼圆" panose="02010509060101010101" pitchFamily="49" charset="-122"/>
                </a:endParaRPr>
              </a:p>
            </p:txBody>
          </p:sp>
          <p:sp>
            <p:nvSpPr>
              <p:cNvPr id="66580" name="Rectangle 15"/>
              <p:cNvSpPr>
                <a:spLocks noChangeArrowheads="1"/>
              </p:cNvSpPr>
              <p:nvPr/>
            </p:nvSpPr>
            <p:spPr bwMode="auto">
              <a:xfrm>
                <a:off x="1826" y="2055"/>
                <a:ext cx="1475"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en-US" altLang="zh-CN" sz="2400">
                    <a:latin typeface="幼圆" panose="02010509060101010101" pitchFamily="49" charset="-122"/>
                    <a:ea typeface="幼圆" panose="02010509060101010101" pitchFamily="49" charset="-122"/>
                  </a:rPr>
                  <a:t>48</a:t>
                </a:r>
                <a:endParaRPr lang="en-US" altLang="zh-CN" sz="2400">
                  <a:latin typeface="幼圆" panose="02010509060101010101" pitchFamily="49" charset="-122"/>
                  <a:ea typeface="幼圆" panose="02010509060101010101" pitchFamily="49" charset="-122"/>
                </a:endParaRPr>
              </a:p>
            </p:txBody>
          </p:sp>
          <p:sp>
            <p:nvSpPr>
              <p:cNvPr id="66581" name="Rectangle 16"/>
              <p:cNvSpPr>
                <a:spLocks noChangeArrowheads="1"/>
              </p:cNvSpPr>
              <p:nvPr/>
            </p:nvSpPr>
            <p:spPr bwMode="auto">
              <a:xfrm>
                <a:off x="813" y="2055"/>
                <a:ext cx="1013"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240</a:t>
                </a:r>
                <a:endParaRPr lang="en-US" altLang="zh-CN" sz="2400">
                  <a:latin typeface="幼圆" panose="02010509060101010101" pitchFamily="49" charset="-122"/>
                  <a:ea typeface="幼圆" panose="02010509060101010101" pitchFamily="49" charset="-122"/>
                </a:endParaRPr>
              </a:p>
            </p:txBody>
          </p:sp>
          <p:sp>
            <p:nvSpPr>
              <p:cNvPr id="66582" name="Rectangle 17"/>
              <p:cNvSpPr>
                <a:spLocks noChangeArrowheads="1"/>
              </p:cNvSpPr>
              <p:nvPr/>
            </p:nvSpPr>
            <p:spPr bwMode="auto">
              <a:xfrm>
                <a:off x="213" y="2055"/>
                <a:ext cx="600"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en-US" altLang="zh-CN" sz="2400">
                    <a:latin typeface="幼圆" panose="02010509060101010101" pitchFamily="49" charset="-122"/>
                    <a:ea typeface="幼圆" panose="02010509060101010101" pitchFamily="49" charset="-122"/>
                  </a:rPr>
                  <a:t>D</a:t>
                </a:r>
                <a:endParaRPr lang="en-US" altLang="zh-CN" sz="2400">
                  <a:latin typeface="幼圆" panose="02010509060101010101" pitchFamily="49" charset="-122"/>
                  <a:ea typeface="幼圆" panose="02010509060101010101" pitchFamily="49" charset="-122"/>
                </a:endParaRPr>
              </a:p>
            </p:txBody>
          </p:sp>
          <p:sp>
            <p:nvSpPr>
              <p:cNvPr id="66583" name="Rectangle 18"/>
              <p:cNvSpPr>
                <a:spLocks noChangeArrowheads="1"/>
              </p:cNvSpPr>
              <p:nvPr/>
            </p:nvSpPr>
            <p:spPr bwMode="auto">
              <a:xfrm>
                <a:off x="4684" y="1833"/>
                <a:ext cx="875"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en-US" altLang="zh-CN" sz="2400">
                    <a:latin typeface="幼圆" panose="02010509060101010101" pitchFamily="49" charset="-122"/>
                    <a:ea typeface="幼圆" panose="02010509060101010101" pitchFamily="49" charset="-122"/>
                  </a:rPr>
                  <a:t>3</a:t>
                </a:r>
                <a:endParaRPr lang="en-US" altLang="zh-CN" sz="2400">
                  <a:latin typeface="幼圆" panose="02010509060101010101" pitchFamily="49" charset="-122"/>
                  <a:ea typeface="幼圆" panose="02010509060101010101" pitchFamily="49" charset="-122"/>
                </a:endParaRPr>
              </a:p>
            </p:txBody>
          </p:sp>
          <p:sp>
            <p:nvSpPr>
              <p:cNvPr id="66584" name="Rectangle 19"/>
              <p:cNvSpPr>
                <a:spLocks noChangeArrowheads="1"/>
              </p:cNvSpPr>
              <p:nvPr/>
            </p:nvSpPr>
            <p:spPr bwMode="auto">
              <a:xfrm>
                <a:off x="3992" y="1833"/>
                <a:ext cx="692"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en-US" altLang="zh-CN" sz="2400">
                    <a:latin typeface="幼圆" panose="02010509060101010101" pitchFamily="49" charset="-122"/>
                    <a:ea typeface="幼圆" panose="02010509060101010101" pitchFamily="49" charset="-122"/>
                  </a:rPr>
                  <a:t>0.177</a:t>
                </a:r>
                <a:endParaRPr lang="en-US" altLang="zh-CN" sz="2400">
                  <a:latin typeface="幼圆" panose="02010509060101010101" pitchFamily="49" charset="-122"/>
                  <a:ea typeface="幼圆" panose="02010509060101010101" pitchFamily="49" charset="-122"/>
                </a:endParaRPr>
              </a:p>
            </p:txBody>
          </p:sp>
          <p:sp>
            <p:nvSpPr>
              <p:cNvPr id="66585" name="Rectangle 20"/>
              <p:cNvSpPr>
                <a:spLocks noChangeArrowheads="1"/>
              </p:cNvSpPr>
              <p:nvPr/>
            </p:nvSpPr>
            <p:spPr bwMode="auto">
              <a:xfrm>
                <a:off x="3301" y="1833"/>
                <a:ext cx="691"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en-US" altLang="zh-CN" sz="2400">
                    <a:latin typeface="幼圆" panose="02010509060101010101" pitchFamily="49" charset="-122"/>
                    <a:ea typeface="幼圆" panose="02010509060101010101" pitchFamily="49" charset="-122"/>
                  </a:rPr>
                  <a:t>42.5</a:t>
                </a:r>
                <a:endParaRPr lang="en-US" altLang="zh-CN" sz="2400">
                  <a:latin typeface="幼圆" panose="02010509060101010101" pitchFamily="49" charset="-122"/>
                  <a:ea typeface="幼圆" panose="02010509060101010101" pitchFamily="49" charset="-122"/>
                </a:endParaRPr>
              </a:p>
            </p:txBody>
          </p:sp>
          <p:sp>
            <p:nvSpPr>
              <p:cNvPr id="66586" name="Rectangle 21"/>
              <p:cNvSpPr>
                <a:spLocks noChangeArrowheads="1"/>
              </p:cNvSpPr>
              <p:nvPr/>
            </p:nvSpPr>
            <p:spPr bwMode="auto">
              <a:xfrm>
                <a:off x="1826" y="1833"/>
                <a:ext cx="1475"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en-US" altLang="zh-CN" sz="2400">
                    <a:latin typeface="幼圆" panose="02010509060101010101" pitchFamily="49" charset="-122"/>
                    <a:ea typeface="幼圆" panose="02010509060101010101" pitchFamily="49" charset="-122"/>
                  </a:rPr>
                  <a:t>50</a:t>
                </a:r>
                <a:endParaRPr lang="en-US" altLang="zh-CN" sz="2400">
                  <a:latin typeface="幼圆" panose="02010509060101010101" pitchFamily="49" charset="-122"/>
                  <a:ea typeface="幼圆" panose="02010509060101010101" pitchFamily="49" charset="-122"/>
                </a:endParaRPr>
              </a:p>
            </p:txBody>
          </p:sp>
          <p:sp>
            <p:nvSpPr>
              <p:cNvPr id="66587" name="Rectangle 22"/>
              <p:cNvSpPr>
                <a:spLocks noChangeArrowheads="1"/>
              </p:cNvSpPr>
              <p:nvPr/>
            </p:nvSpPr>
            <p:spPr bwMode="auto">
              <a:xfrm>
                <a:off x="813" y="1833"/>
                <a:ext cx="1013"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240</a:t>
                </a:r>
                <a:endParaRPr lang="en-US" altLang="zh-CN" sz="2400">
                  <a:latin typeface="幼圆" panose="02010509060101010101" pitchFamily="49" charset="-122"/>
                  <a:ea typeface="幼圆" panose="02010509060101010101" pitchFamily="49" charset="-122"/>
                </a:endParaRPr>
              </a:p>
            </p:txBody>
          </p:sp>
          <p:sp>
            <p:nvSpPr>
              <p:cNvPr id="66588" name="Rectangle 23"/>
              <p:cNvSpPr>
                <a:spLocks noChangeArrowheads="1"/>
              </p:cNvSpPr>
              <p:nvPr/>
            </p:nvSpPr>
            <p:spPr bwMode="auto">
              <a:xfrm>
                <a:off x="213" y="1833"/>
                <a:ext cx="600"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en-US" altLang="zh-CN" sz="2400">
                    <a:latin typeface="幼圆" panose="02010509060101010101" pitchFamily="49" charset="-122"/>
                    <a:ea typeface="幼圆" panose="02010509060101010101" pitchFamily="49" charset="-122"/>
                  </a:rPr>
                  <a:t>C</a:t>
                </a:r>
                <a:endParaRPr lang="en-US" altLang="zh-CN" sz="2400">
                  <a:latin typeface="幼圆" panose="02010509060101010101" pitchFamily="49" charset="-122"/>
                  <a:ea typeface="幼圆" panose="02010509060101010101" pitchFamily="49" charset="-122"/>
                </a:endParaRPr>
              </a:p>
            </p:txBody>
          </p:sp>
          <p:sp>
            <p:nvSpPr>
              <p:cNvPr id="66589" name="Rectangle 24"/>
              <p:cNvSpPr>
                <a:spLocks noChangeArrowheads="1"/>
              </p:cNvSpPr>
              <p:nvPr/>
            </p:nvSpPr>
            <p:spPr bwMode="auto">
              <a:xfrm>
                <a:off x="4684" y="1611"/>
                <a:ext cx="875"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en-US" altLang="zh-CN" sz="2400">
                    <a:latin typeface="幼圆" panose="02010509060101010101" pitchFamily="49" charset="-122"/>
                    <a:ea typeface="幼圆" panose="02010509060101010101" pitchFamily="49" charset="-122"/>
                  </a:rPr>
                  <a:t>2</a:t>
                </a:r>
                <a:endParaRPr lang="en-US" altLang="zh-CN" sz="2400">
                  <a:latin typeface="幼圆" panose="02010509060101010101" pitchFamily="49" charset="-122"/>
                  <a:ea typeface="幼圆" panose="02010509060101010101" pitchFamily="49" charset="-122"/>
                </a:endParaRPr>
              </a:p>
            </p:txBody>
          </p:sp>
          <p:sp>
            <p:nvSpPr>
              <p:cNvPr id="66590" name="Rectangle 25"/>
              <p:cNvSpPr>
                <a:spLocks noChangeArrowheads="1"/>
              </p:cNvSpPr>
              <p:nvPr/>
            </p:nvSpPr>
            <p:spPr bwMode="auto">
              <a:xfrm>
                <a:off x="3992" y="1611"/>
                <a:ext cx="692"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en-US" altLang="zh-CN" sz="2400">
                    <a:latin typeface="幼圆" panose="02010509060101010101" pitchFamily="49" charset="-122"/>
                    <a:ea typeface="幼圆" panose="02010509060101010101" pitchFamily="49" charset="-122"/>
                  </a:rPr>
                  <a:t>0.20</a:t>
                </a:r>
                <a:endParaRPr lang="en-US" altLang="zh-CN" sz="2400">
                  <a:latin typeface="幼圆" panose="02010509060101010101" pitchFamily="49" charset="-122"/>
                  <a:ea typeface="幼圆" panose="02010509060101010101" pitchFamily="49" charset="-122"/>
                </a:endParaRPr>
              </a:p>
            </p:txBody>
          </p:sp>
          <p:sp>
            <p:nvSpPr>
              <p:cNvPr id="66591" name="Rectangle 26"/>
              <p:cNvSpPr>
                <a:spLocks noChangeArrowheads="1"/>
              </p:cNvSpPr>
              <p:nvPr/>
            </p:nvSpPr>
            <p:spPr bwMode="auto">
              <a:xfrm>
                <a:off x="3301" y="1611"/>
                <a:ext cx="691"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en-US" altLang="zh-CN" sz="2400">
                    <a:latin typeface="幼圆" panose="02010509060101010101" pitchFamily="49" charset="-122"/>
                    <a:ea typeface="幼圆" panose="02010509060101010101" pitchFamily="49" charset="-122"/>
                  </a:rPr>
                  <a:t>32.1</a:t>
                </a:r>
                <a:endParaRPr lang="en-US" altLang="zh-CN" sz="2400">
                  <a:latin typeface="幼圆" panose="02010509060101010101" pitchFamily="49" charset="-122"/>
                  <a:ea typeface="幼圆" panose="02010509060101010101" pitchFamily="49" charset="-122"/>
                </a:endParaRPr>
              </a:p>
            </p:txBody>
          </p:sp>
          <p:sp>
            <p:nvSpPr>
              <p:cNvPr id="66592" name="Rectangle 27"/>
              <p:cNvSpPr>
                <a:spLocks noChangeArrowheads="1"/>
              </p:cNvSpPr>
              <p:nvPr/>
            </p:nvSpPr>
            <p:spPr bwMode="auto">
              <a:xfrm>
                <a:off x="1826" y="1611"/>
                <a:ext cx="1475"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en-US" altLang="zh-CN" sz="2400">
                    <a:latin typeface="幼圆" panose="02010509060101010101" pitchFamily="49" charset="-122"/>
                    <a:ea typeface="幼圆" panose="02010509060101010101" pitchFamily="49" charset="-122"/>
                  </a:rPr>
                  <a:t>34</a:t>
                </a:r>
                <a:endParaRPr lang="en-US" altLang="zh-CN" sz="2400">
                  <a:latin typeface="幼圆" panose="02010509060101010101" pitchFamily="49" charset="-122"/>
                  <a:ea typeface="幼圆" panose="02010509060101010101" pitchFamily="49" charset="-122"/>
                </a:endParaRPr>
              </a:p>
            </p:txBody>
          </p:sp>
          <p:sp>
            <p:nvSpPr>
              <p:cNvPr id="66593" name="Rectangle 28"/>
              <p:cNvSpPr>
                <a:spLocks noChangeArrowheads="1"/>
              </p:cNvSpPr>
              <p:nvPr/>
            </p:nvSpPr>
            <p:spPr bwMode="auto">
              <a:xfrm>
                <a:off x="813" y="1611"/>
                <a:ext cx="1013"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160</a:t>
                </a:r>
                <a:endParaRPr lang="en-US" altLang="zh-CN" sz="2400">
                  <a:latin typeface="幼圆" panose="02010509060101010101" pitchFamily="49" charset="-122"/>
                  <a:ea typeface="幼圆" panose="02010509060101010101" pitchFamily="49" charset="-122"/>
                </a:endParaRPr>
              </a:p>
            </p:txBody>
          </p:sp>
          <p:sp>
            <p:nvSpPr>
              <p:cNvPr id="66594" name="Rectangle 29"/>
              <p:cNvSpPr>
                <a:spLocks noChangeArrowheads="1"/>
              </p:cNvSpPr>
              <p:nvPr/>
            </p:nvSpPr>
            <p:spPr bwMode="auto">
              <a:xfrm>
                <a:off x="213" y="1611"/>
                <a:ext cx="600"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en-US" altLang="zh-CN" sz="2400">
                    <a:latin typeface="幼圆" panose="02010509060101010101" pitchFamily="49" charset="-122"/>
                    <a:ea typeface="幼圆" panose="02010509060101010101" pitchFamily="49" charset="-122"/>
                  </a:rPr>
                  <a:t>B</a:t>
                </a:r>
                <a:endParaRPr lang="en-US" altLang="zh-CN" sz="2400">
                  <a:latin typeface="幼圆" panose="02010509060101010101" pitchFamily="49" charset="-122"/>
                  <a:ea typeface="幼圆" panose="02010509060101010101" pitchFamily="49" charset="-122"/>
                </a:endParaRPr>
              </a:p>
            </p:txBody>
          </p:sp>
          <p:sp>
            <p:nvSpPr>
              <p:cNvPr id="66595" name="Rectangle 30"/>
              <p:cNvSpPr>
                <a:spLocks noChangeArrowheads="1"/>
              </p:cNvSpPr>
              <p:nvPr/>
            </p:nvSpPr>
            <p:spPr bwMode="auto">
              <a:xfrm>
                <a:off x="4684" y="1389"/>
                <a:ext cx="875"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en-US" altLang="zh-CN" sz="2400">
                    <a:latin typeface="幼圆" panose="02010509060101010101" pitchFamily="49" charset="-122"/>
                    <a:ea typeface="幼圆" panose="02010509060101010101" pitchFamily="49" charset="-122"/>
                  </a:rPr>
                  <a:t>1</a:t>
                </a:r>
                <a:endParaRPr lang="en-US" altLang="zh-CN" sz="2400">
                  <a:latin typeface="幼圆" panose="02010509060101010101" pitchFamily="49" charset="-122"/>
                  <a:ea typeface="幼圆" panose="02010509060101010101" pitchFamily="49" charset="-122"/>
                </a:endParaRPr>
              </a:p>
            </p:txBody>
          </p:sp>
          <p:sp>
            <p:nvSpPr>
              <p:cNvPr id="66596" name="Rectangle 31"/>
              <p:cNvSpPr>
                <a:spLocks noChangeArrowheads="1"/>
              </p:cNvSpPr>
              <p:nvPr/>
            </p:nvSpPr>
            <p:spPr bwMode="auto">
              <a:xfrm>
                <a:off x="3992" y="1389"/>
                <a:ext cx="692"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en-US" altLang="zh-CN" sz="2400">
                    <a:latin typeface="幼圆" panose="02010509060101010101" pitchFamily="49" charset="-122"/>
                    <a:ea typeface="幼圆" panose="02010509060101010101" pitchFamily="49" charset="-122"/>
                  </a:rPr>
                  <a:t>0.34</a:t>
                </a:r>
                <a:endParaRPr lang="en-US" altLang="zh-CN" sz="2400">
                  <a:latin typeface="幼圆" panose="02010509060101010101" pitchFamily="49" charset="-122"/>
                  <a:ea typeface="幼圆" panose="02010509060101010101" pitchFamily="49" charset="-122"/>
                </a:endParaRPr>
              </a:p>
            </p:txBody>
          </p:sp>
          <p:sp>
            <p:nvSpPr>
              <p:cNvPr id="66597" name="Rectangle 32"/>
              <p:cNvSpPr>
                <a:spLocks noChangeArrowheads="1"/>
              </p:cNvSpPr>
              <p:nvPr/>
            </p:nvSpPr>
            <p:spPr bwMode="auto">
              <a:xfrm>
                <a:off x="3301" y="1389"/>
                <a:ext cx="691"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en-US" altLang="zh-CN" sz="2400">
                    <a:latin typeface="幼圆" panose="02010509060101010101" pitchFamily="49" charset="-122"/>
                    <a:ea typeface="幼圆" panose="02010509060101010101" pitchFamily="49" charset="-122"/>
                  </a:rPr>
                  <a:t>54.7</a:t>
                </a:r>
                <a:endParaRPr lang="en-US" altLang="zh-CN" sz="2400">
                  <a:latin typeface="幼圆" panose="02010509060101010101" pitchFamily="49" charset="-122"/>
                  <a:ea typeface="幼圆" panose="02010509060101010101" pitchFamily="49" charset="-122"/>
                </a:endParaRPr>
              </a:p>
            </p:txBody>
          </p:sp>
          <p:sp>
            <p:nvSpPr>
              <p:cNvPr id="66598" name="Rectangle 33"/>
              <p:cNvSpPr>
                <a:spLocks noChangeArrowheads="1"/>
              </p:cNvSpPr>
              <p:nvPr/>
            </p:nvSpPr>
            <p:spPr bwMode="auto">
              <a:xfrm>
                <a:off x="1826" y="1389"/>
                <a:ext cx="1475"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en-US" altLang="zh-CN" sz="2400">
                    <a:latin typeface="幼圆" panose="02010509060101010101" pitchFamily="49" charset="-122"/>
                    <a:ea typeface="幼圆" panose="02010509060101010101" pitchFamily="49" charset="-122"/>
                  </a:rPr>
                  <a:t>38</a:t>
                </a:r>
                <a:endParaRPr lang="en-US" altLang="zh-CN" sz="2400">
                  <a:latin typeface="幼圆" panose="02010509060101010101" pitchFamily="49" charset="-122"/>
                  <a:ea typeface="幼圆" panose="02010509060101010101" pitchFamily="49" charset="-122"/>
                </a:endParaRPr>
              </a:p>
            </p:txBody>
          </p:sp>
          <p:sp>
            <p:nvSpPr>
              <p:cNvPr id="66599" name="Rectangle 34"/>
              <p:cNvSpPr>
                <a:spLocks noChangeArrowheads="1"/>
              </p:cNvSpPr>
              <p:nvPr/>
            </p:nvSpPr>
            <p:spPr bwMode="auto">
              <a:xfrm>
                <a:off x="813" y="1389"/>
                <a:ext cx="1013"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zh-CN" altLang="en-US" sz="2400">
                    <a:latin typeface="幼圆" panose="02010509060101010101" pitchFamily="49" charset="-122"/>
                    <a:ea typeface="幼圆" panose="02010509060101010101" pitchFamily="49" charset="-122"/>
                  </a:rPr>
                  <a:t>－</a:t>
                </a:r>
                <a:r>
                  <a:rPr lang="en-US" altLang="zh-CN" sz="2400">
                    <a:latin typeface="幼圆" panose="02010509060101010101" pitchFamily="49" charset="-122"/>
                    <a:ea typeface="幼圆" panose="02010509060101010101" pitchFamily="49" charset="-122"/>
                  </a:rPr>
                  <a:t>160</a:t>
                </a:r>
                <a:endParaRPr lang="en-US" altLang="zh-CN" sz="2400">
                  <a:latin typeface="幼圆" panose="02010509060101010101" pitchFamily="49" charset="-122"/>
                  <a:ea typeface="幼圆" panose="02010509060101010101" pitchFamily="49" charset="-122"/>
                </a:endParaRPr>
              </a:p>
            </p:txBody>
          </p:sp>
          <p:sp>
            <p:nvSpPr>
              <p:cNvPr id="66600" name="Rectangle 35"/>
              <p:cNvSpPr>
                <a:spLocks noChangeArrowheads="1"/>
              </p:cNvSpPr>
              <p:nvPr/>
            </p:nvSpPr>
            <p:spPr bwMode="auto">
              <a:xfrm>
                <a:off x="213" y="1389"/>
                <a:ext cx="600" cy="222"/>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80000"/>
                  </a:lnSpc>
                  <a:spcBef>
                    <a:spcPct val="0"/>
                  </a:spcBef>
                </a:pPr>
                <a:r>
                  <a:rPr lang="en-US" altLang="zh-CN" sz="2400">
                    <a:latin typeface="幼圆" panose="02010509060101010101" pitchFamily="49" charset="-122"/>
                    <a:ea typeface="幼圆" panose="02010509060101010101" pitchFamily="49" charset="-122"/>
                  </a:rPr>
                  <a:t>A</a:t>
                </a:r>
                <a:endParaRPr lang="en-US" altLang="zh-CN" sz="2400">
                  <a:latin typeface="幼圆" panose="02010509060101010101" pitchFamily="49" charset="-122"/>
                  <a:ea typeface="幼圆" panose="02010509060101010101" pitchFamily="49" charset="-122"/>
                </a:endParaRPr>
              </a:p>
            </p:txBody>
          </p:sp>
          <p:sp>
            <p:nvSpPr>
              <p:cNvPr id="66601" name="Rectangle 36"/>
              <p:cNvSpPr>
                <a:spLocks noChangeArrowheads="1"/>
              </p:cNvSpPr>
              <p:nvPr/>
            </p:nvSpPr>
            <p:spPr bwMode="auto">
              <a:xfrm>
                <a:off x="4684" y="1124"/>
                <a:ext cx="875" cy="26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200" dirty="0">
                    <a:latin typeface="幼圆" panose="02010509060101010101" pitchFamily="49" charset="-122"/>
                    <a:ea typeface="幼圆" panose="02010509060101010101" pitchFamily="49" charset="-122"/>
                  </a:rPr>
                  <a:t>排序</a:t>
                </a:r>
                <a:endParaRPr lang="zh-CN" altLang="en-US" sz="2200" dirty="0">
                  <a:latin typeface="幼圆" panose="02010509060101010101" pitchFamily="49" charset="-122"/>
                  <a:ea typeface="幼圆" panose="02010509060101010101" pitchFamily="49" charset="-122"/>
                </a:endParaRPr>
              </a:p>
            </p:txBody>
          </p:sp>
          <p:sp>
            <p:nvSpPr>
              <p:cNvPr id="66602" name="Rectangle 37"/>
              <p:cNvSpPr>
                <a:spLocks noChangeArrowheads="1"/>
              </p:cNvSpPr>
              <p:nvPr/>
            </p:nvSpPr>
            <p:spPr bwMode="auto">
              <a:xfrm>
                <a:off x="3992" y="1124"/>
                <a:ext cx="692" cy="26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200" dirty="0">
                    <a:latin typeface="幼圆" panose="02010509060101010101" pitchFamily="49" charset="-122"/>
                    <a:ea typeface="幼圆" panose="02010509060101010101" pitchFamily="49" charset="-122"/>
                  </a:rPr>
                  <a:t>NPVI</a:t>
                </a:r>
                <a:endParaRPr lang="en-US" altLang="zh-CN" sz="2200" dirty="0">
                  <a:latin typeface="幼圆" panose="02010509060101010101" pitchFamily="49" charset="-122"/>
                  <a:ea typeface="幼圆" panose="02010509060101010101" pitchFamily="49" charset="-122"/>
                </a:endParaRPr>
              </a:p>
            </p:txBody>
          </p:sp>
          <p:sp>
            <p:nvSpPr>
              <p:cNvPr id="66603" name="Rectangle 38"/>
              <p:cNvSpPr>
                <a:spLocks noChangeArrowheads="1"/>
              </p:cNvSpPr>
              <p:nvPr/>
            </p:nvSpPr>
            <p:spPr bwMode="auto">
              <a:xfrm>
                <a:off x="3301" y="1124"/>
                <a:ext cx="691" cy="26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200" dirty="0">
                    <a:latin typeface="幼圆" panose="02010509060101010101" pitchFamily="49" charset="-122"/>
                    <a:ea typeface="幼圆" panose="02010509060101010101" pitchFamily="49" charset="-122"/>
                  </a:rPr>
                  <a:t>NPV</a:t>
                </a:r>
                <a:endParaRPr lang="en-US" altLang="zh-CN" sz="2200" dirty="0">
                  <a:latin typeface="幼圆" panose="02010509060101010101" pitchFamily="49" charset="-122"/>
                  <a:ea typeface="幼圆" panose="02010509060101010101" pitchFamily="49" charset="-122"/>
                </a:endParaRPr>
              </a:p>
            </p:txBody>
          </p:sp>
          <p:sp>
            <p:nvSpPr>
              <p:cNvPr id="66604" name="Rectangle 39"/>
              <p:cNvSpPr>
                <a:spLocks noChangeArrowheads="1"/>
              </p:cNvSpPr>
              <p:nvPr/>
            </p:nvSpPr>
            <p:spPr bwMode="auto">
              <a:xfrm>
                <a:off x="1826" y="1124"/>
                <a:ext cx="1475" cy="26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sz="2200" dirty="0">
                    <a:latin typeface="幼圆" panose="02010509060101010101" pitchFamily="49" charset="-122"/>
                    <a:ea typeface="幼圆" panose="02010509060101010101" pitchFamily="49" charset="-122"/>
                  </a:rPr>
                  <a:t>1</a:t>
                </a:r>
                <a:r>
                  <a:rPr lang="en-US" altLang="zh-CN" sz="2200" dirty="0">
                    <a:latin typeface="宋体" panose="02010600030101010101" pitchFamily="2" charset="-122"/>
                  </a:rPr>
                  <a:t>-</a:t>
                </a:r>
                <a:r>
                  <a:rPr lang="en-US" altLang="zh-CN" sz="2200" dirty="0">
                    <a:latin typeface="幼圆" panose="02010509060101010101" pitchFamily="49" charset="-122"/>
                    <a:ea typeface="幼圆" panose="02010509060101010101" pitchFamily="49" charset="-122"/>
                  </a:rPr>
                  <a:t>10</a:t>
                </a:r>
                <a:r>
                  <a:rPr lang="zh-CN" altLang="en-US" sz="2200" dirty="0">
                    <a:latin typeface="幼圆" panose="02010509060101010101" pitchFamily="49" charset="-122"/>
                    <a:ea typeface="幼圆" panose="02010509060101010101" pitchFamily="49" charset="-122"/>
                  </a:rPr>
                  <a:t>年净收入</a:t>
                </a:r>
                <a:endParaRPr lang="zh-CN" altLang="en-US" sz="2200" dirty="0">
                  <a:latin typeface="幼圆" panose="02010509060101010101" pitchFamily="49" charset="-122"/>
                  <a:ea typeface="幼圆" panose="02010509060101010101" pitchFamily="49" charset="-122"/>
                </a:endParaRPr>
              </a:p>
            </p:txBody>
          </p:sp>
          <p:sp>
            <p:nvSpPr>
              <p:cNvPr id="66605" name="Rectangle 40"/>
              <p:cNvSpPr>
                <a:spLocks noChangeArrowheads="1"/>
              </p:cNvSpPr>
              <p:nvPr/>
            </p:nvSpPr>
            <p:spPr bwMode="auto">
              <a:xfrm>
                <a:off x="813" y="1124"/>
                <a:ext cx="1013" cy="26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200" dirty="0">
                    <a:latin typeface="幼圆" panose="02010509060101010101" pitchFamily="49" charset="-122"/>
                    <a:ea typeface="幼圆" panose="02010509060101010101" pitchFamily="49" charset="-122"/>
                  </a:rPr>
                  <a:t>第</a:t>
                </a:r>
                <a:r>
                  <a:rPr lang="en-US" altLang="zh-CN" sz="2200" dirty="0">
                    <a:latin typeface="幼圆" panose="02010509060101010101" pitchFamily="49" charset="-122"/>
                    <a:ea typeface="幼圆" panose="02010509060101010101" pitchFamily="49" charset="-122"/>
                  </a:rPr>
                  <a:t>0</a:t>
                </a:r>
                <a:r>
                  <a:rPr lang="zh-CN" altLang="en-US" sz="2200" dirty="0">
                    <a:latin typeface="幼圆" panose="02010509060101010101" pitchFamily="49" charset="-122"/>
                    <a:ea typeface="幼圆" panose="02010509060101010101" pitchFamily="49" charset="-122"/>
                  </a:rPr>
                  <a:t>年投资</a:t>
                </a:r>
                <a:endParaRPr lang="zh-CN" altLang="en-US" sz="2200" dirty="0">
                  <a:latin typeface="幼圆" panose="02010509060101010101" pitchFamily="49" charset="-122"/>
                  <a:ea typeface="幼圆" panose="02010509060101010101" pitchFamily="49" charset="-122"/>
                </a:endParaRPr>
              </a:p>
            </p:txBody>
          </p:sp>
          <p:sp>
            <p:nvSpPr>
              <p:cNvPr id="66606" name="Rectangle 41"/>
              <p:cNvSpPr>
                <a:spLocks noChangeArrowheads="1"/>
              </p:cNvSpPr>
              <p:nvPr/>
            </p:nvSpPr>
            <p:spPr bwMode="auto">
              <a:xfrm>
                <a:off x="213" y="1124"/>
                <a:ext cx="600" cy="265"/>
              </a:xfrm>
              <a:prstGeom prst="rect">
                <a:avLst/>
              </a:prstGeom>
              <a:solidFill>
                <a:srgbClr val="FFCC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2200" dirty="0">
                    <a:latin typeface="幼圆" panose="02010509060101010101" pitchFamily="49" charset="-122"/>
                    <a:ea typeface="幼圆" panose="02010509060101010101" pitchFamily="49" charset="-122"/>
                  </a:rPr>
                  <a:t>方案</a:t>
                </a:r>
                <a:endParaRPr lang="zh-CN" altLang="en-US" sz="2200" dirty="0">
                  <a:latin typeface="幼圆" panose="02010509060101010101" pitchFamily="49" charset="-122"/>
                  <a:ea typeface="幼圆" panose="02010509060101010101" pitchFamily="49" charset="-122"/>
                </a:endParaRPr>
              </a:p>
            </p:txBody>
          </p:sp>
          <p:sp>
            <p:nvSpPr>
              <p:cNvPr id="66607" name="Line 42"/>
              <p:cNvSpPr>
                <a:spLocks noChangeShapeType="1"/>
              </p:cNvSpPr>
              <p:nvPr/>
            </p:nvSpPr>
            <p:spPr bwMode="auto">
              <a:xfrm>
                <a:off x="213" y="1124"/>
                <a:ext cx="0" cy="26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08" name="Line 43"/>
              <p:cNvSpPr>
                <a:spLocks noChangeShapeType="1"/>
              </p:cNvSpPr>
              <p:nvPr/>
            </p:nvSpPr>
            <p:spPr bwMode="auto">
              <a:xfrm>
                <a:off x="5559" y="1124"/>
                <a:ext cx="0" cy="26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09" name="Line 44"/>
              <p:cNvSpPr>
                <a:spLocks noChangeShapeType="1"/>
              </p:cNvSpPr>
              <p:nvPr/>
            </p:nvSpPr>
            <p:spPr bwMode="auto">
              <a:xfrm>
                <a:off x="213" y="1124"/>
                <a:ext cx="534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10" name="Line 45"/>
              <p:cNvSpPr>
                <a:spLocks noChangeShapeType="1"/>
              </p:cNvSpPr>
              <p:nvPr/>
            </p:nvSpPr>
            <p:spPr bwMode="auto">
              <a:xfrm>
                <a:off x="213" y="1389"/>
                <a:ext cx="0" cy="22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11" name="Line 46"/>
              <p:cNvSpPr>
                <a:spLocks noChangeShapeType="1"/>
              </p:cNvSpPr>
              <p:nvPr/>
            </p:nvSpPr>
            <p:spPr bwMode="auto">
              <a:xfrm>
                <a:off x="213" y="1611"/>
                <a:ext cx="0" cy="22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12" name="Line 47"/>
              <p:cNvSpPr>
                <a:spLocks noChangeShapeType="1"/>
              </p:cNvSpPr>
              <p:nvPr/>
            </p:nvSpPr>
            <p:spPr bwMode="auto">
              <a:xfrm>
                <a:off x="213" y="1833"/>
                <a:ext cx="0" cy="22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13" name="Line 48"/>
              <p:cNvSpPr>
                <a:spLocks noChangeShapeType="1"/>
              </p:cNvSpPr>
              <p:nvPr/>
            </p:nvSpPr>
            <p:spPr bwMode="auto">
              <a:xfrm>
                <a:off x="213" y="2055"/>
                <a:ext cx="0" cy="22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14" name="Line 49"/>
              <p:cNvSpPr>
                <a:spLocks noChangeShapeType="1"/>
              </p:cNvSpPr>
              <p:nvPr/>
            </p:nvSpPr>
            <p:spPr bwMode="auto">
              <a:xfrm>
                <a:off x="213" y="2277"/>
                <a:ext cx="0" cy="22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15" name="Line 50"/>
              <p:cNvSpPr>
                <a:spLocks noChangeShapeType="1"/>
              </p:cNvSpPr>
              <p:nvPr/>
            </p:nvSpPr>
            <p:spPr bwMode="auto">
              <a:xfrm>
                <a:off x="213" y="2499"/>
                <a:ext cx="0" cy="22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16" name="Line 51"/>
              <p:cNvSpPr>
                <a:spLocks noChangeShapeType="1"/>
              </p:cNvSpPr>
              <p:nvPr/>
            </p:nvSpPr>
            <p:spPr bwMode="auto">
              <a:xfrm>
                <a:off x="213" y="2721"/>
                <a:ext cx="0" cy="22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17" name="Line 52"/>
              <p:cNvSpPr>
                <a:spLocks noChangeShapeType="1"/>
              </p:cNvSpPr>
              <p:nvPr/>
            </p:nvSpPr>
            <p:spPr bwMode="auto">
              <a:xfrm>
                <a:off x="213" y="2943"/>
                <a:ext cx="0" cy="23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18" name="Line 53"/>
              <p:cNvSpPr>
                <a:spLocks noChangeShapeType="1"/>
              </p:cNvSpPr>
              <p:nvPr/>
            </p:nvSpPr>
            <p:spPr bwMode="auto">
              <a:xfrm>
                <a:off x="213" y="3173"/>
                <a:ext cx="0" cy="22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19" name="Line 54"/>
              <p:cNvSpPr>
                <a:spLocks noChangeShapeType="1"/>
              </p:cNvSpPr>
              <p:nvPr/>
            </p:nvSpPr>
            <p:spPr bwMode="auto">
              <a:xfrm>
                <a:off x="213" y="3395"/>
                <a:ext cx="0" cy="22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20" name="Line 55"/>
              <p:cNvSpPr>
                <a:spLocks noChangeShapeType="1"/>
              </p:cNvSpPr>
              <p:nvPr/>
            </p:nvSpPr>
            <p:spPr bwMode="auto">
              <a:xfrm>
                <a:off x="5559" y="2721"/>
                <a:ext cx="0" cy="22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21" name="Line 56"/>
              <p:cNvSpPr>
                <a:spLocks noChangeShapeType="1"/>
              </p:cNvSpPr>
              <p:nvPr/>
            </p:nvSpPr>
            <p:spPr bwMode="auto">
              <a:xfrm>
                <a:off x="5559" y="2499"/>
                <a:ext cx="0" cy="22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22" name="Line 57"/>
              <p:cNvSpPr>
                <a:spLocks noChangeShapeType="1"/>
              </p:cNvSpPr>
              <p:nvPr/>
            </p:nvSpPr>
            <p:spPr bwMode="auto">
              <a:xfrm>
                <a:off x="5559" y="1389"/>
                <a:ext cx="0" cy="22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23" name="Line 58"/>
              <p:cNvSpPr>
                <a:spLocks noChangeShapeType="1"/>
              </p:cNvSpPr>
              <p:nvPr/>
            </p:nvSpPr>
            <p:spPr bwMode="auto">
              <a:xfrm>
                <a:off x="5559" y="1611"/>
                <a:ext cx="0" cy="22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24" name="Line 59"/>
              <p:cNvSpPr>
                <a:spLocks noChangeShapeType="1"/>
              </p:cNvSpPr>
              <p:nvPr/>
            </p:nvSpPr>
            <p:spPr bwMode="auto">
              <a:xfrm>
                <a:off x="5559" y="1833"/>
                <a:ext cx="0" cy="22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25" name="Line 60"/>
              <p:cNvSpPr>
                <a:spLocks noChangeShapeType="1"/>
              </p:cNvSpPr>
              <p:nvPr/>
            </p:nvSpPr>
            <p:spPr bwMode="auto">
              <a:xfrm>
                <a:off x="5559" y="2055"/>
                <a:ext cx="0" cy="22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26" name="Line 61"/>
              <p:cNvSpPr>
                <a:spLocks noChangeShapeType="1"/>
              </p:cNvSpPr>
              <p:nvPr/>
            </p:nvSpPr>
            <p:spPr bwMode="auto">
              <a:xfrm>
                <a:off x="5559" y="2277"/>
                <a:ext cx="0" cy="22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27" name="Line 62"/>
              <p:cNvSpPr>
                <a:spLocks noChangeShapeType="1"/>
              </p:cNvSpPr>
              <p:nvPr/>
            </p:nvSpPr>
            <p:spPr bwMode="auto">
              <a:xfrm>
                <a:off x="5559" y="2943"/>
                <a:ext cx="0" cy="23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28" name="Line 63"/>
              <p:cNvSpPr>
                <a:spLocks noChangeShapeType="1"/>
              </p:cNvSpPr>
              <p:nvPr/>
            </p:nvSpPr>
            <p:spPr bwMode="auto">
              <a:xfrm>
                <a:off x="5559" y="3173"/>
                <a:ext cx="0" cy="22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629" name="Line 64"/>
              <p:cNvSpPr>
                <a:spLocks noChangeShapeType="1"/>
              </p:cNvSpPr>
              <p:nvPr/>
            </p:nvSpPr>
            <p:spPr bwMode="auto">
              <a:xfrm>
                <a:off x="5559" y="3395"/>
                <a:ext cx="0" cy="22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6568" name="Text Box 65"/>
            <p:cNvSpPr txBox="1">
              <a:spLocks noChangeArrowheads="1"/>
            </p:cNvSpPr>
            <p:nvPr/>
          </p:nvSpPr>
          <p:spPr bwMode="auto">
            <a:xfrm>
              <a:off x="4402" y="890"/>
              <a:ext cx="1245"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400">
                  <a:solidFill>
                    <a:schemeClr val="tx1"/>
                  </a:solidFill>
                  <a:latin typeface="幼圆" panose="02010509060101010101" pitchFamily="49" charset="-122"/>
                  <a:ea typeface="幼圆" panose="02010509060101010101" pitchFamily="49" charset="-122"/>
                </a:rPr>
                <a:t>单位：万元</a:t>
              </a:r>
              <a:endParaRPr lang="zh-CN" altLang="en-US" sz="2400">
                <a:solidFill>
                  <a:schemeClr val="tx1"/>
                </a:solidFill>
                <a:latin typeface="幼圆" panose="02010509060101010101" pitchFamily="49" charset="-122"/>
                <a:ea typeface="幼圆" panose="02010509060101010101" pitchFamily="49" charset="-122"/>
              </a:endParaRPr>
            </a:p>
          </p:txBody>
        </p:sp>
        <p:sp>
          <p:nvSpPr>
            <p:cNvPr id="66569" name="Line 66"/>
            <p:cNvSpPr>
              <a:spLocks noChangeShapeType="1"/>
            </p:cNvSpPr>
            <p:nvPr/>
          </p:nvSpPr>
          <p:spPr bwMode="auto">
            <a:xfrm>
              <a:off x="204" y="1391"/>
              <a:ext cx="5346"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6570" name="Line 67"/>
            <p:cNvSpPr>
              <a:spLocks noChangeShapeType="1"/>
            </p:cNvSpPr>
            <p:nvPr/>
          </p:nvSpPr>
          <p:spPr bwMode="auto">
            <a:xfrm>
              <a:off x="231" y="2505"/>
              <a:ext cx="5346"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75524" name="Text Box 68"/>
          <p:cNvSpPr txBox="1">
            <a:spLocks noChangeArrowheads="1"/>
          </p:cNvSpPr>
          <p:nvPr/>
        </p:nvSpPr>
        <p:spPr bwMode="auto">
          <a:xfrm>
            <a:off x="468313" y="1430338"/>
            <a:ext cx="8351837"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0"/>
              </a:spcBef>
              <a:buClrTx/>
              <a:buSzTx/>
              <a:buFontTx/>
              <a:buNone/>
            </a:pPr>
            <a:r>
              <a:rPr lang="en-US" altLang="zh-CN" sz="2000">
                <a:solidFill>
                  <a:schemeClr val="tx1"/>
                </a:solidFill>
                <a:latin typeface="幼圆" panose="02010509060101010101" pitchFamily="49" charset="-122"/>
                <a:ea typeface="幼圆" panose="02010509060101010101" pitchFamily="49" charset="-122"/>
              </a:rPr>
              <a:t>【</a:t>
            </a:r>
            <a:r>
              <a:rPr lang="zh-CN" altLang="en-US" sz="2000" b="1">
                <a:solidFill>
                  <a:schemeClr val="tx1"/>
                </a:solidFill>
                <a:latin typeface="幼圆" panose="02010509060101010101" pitchFamily="49" charset="-122"/>
                <a:ea typeface="幼圆" panose="02010509060101010101" pitchFamily="49" charset="-122"/>
              </a:rPr>
              <a:t>例题</a:t>
            </a:r>
            <a:r>
              <a:rPr lang="en-US" altLang="zh-CN" sz="2000" b="1">
                <a:solidFill>
                  <a:schemeClr val="tx1"/>
                </a:solidFill>
                <a:latin typeface="幼圆" panose="02010509060101010101" pitchFamily="49" charset="-122"/>
                <a:ea typeface="幼圆" panose="02010509060101010101" pitchFamily="49" charset="-122"/>
              </a:rPr>
              <a:t>5-14</a:t>
            </a:r>
            <a:r>
              <a:rPr lang="en-US" altLang="zh-CN" sz="2000">
                <a:solidFill>
                  <a:schemeClr val="tx1"/>
                </a:solidFill>
                <a:latin typeface="幼圆" panose="02010509060101010101" pitchFamily="49" charset="-122"/>
                <a:ea typeface="幼圆" panose="02010509060101010101" pitchFamily="49" charset="-122"/>
              </a:rPr>
              <a:t>】</a:t>
            </a:r>
            <a:r>
              <a:rPr lang="zh-CN" altLang="en-US" sz="2000" b="1">
                <a:solidFill>
                  <a:schemeClr val="tx1"/>
                </a:solidFill>
                <a:latin typeface="幼圆" panose="02010509060101010101" pitchFamily="49" charset="-122"/>
                <a:ea typeface="幼圆" panose="02010509060101010101" pitchFamily="49" charset="-122"/>
              </a:rPr>
              <a:t>某集团公司年度投资预算为</a:t>
            </a:r>
            <a:r>
              <a:rPr lang="en-US" altLang="zh-CN" sz="2000" b="1">
                <a:solidFill>
                  <a:schemeClr val="tx1"/>
                </a:solidFill>
                <a:latin typeface="幼圆" panose="02010509060101010101" pitchFamily="49" charset="-122"/>
                <a:ea typeface="幼圆" panose="02010509060101010101" pitchFamily="49" charset="-122"/>
              </a:rPr>
              <a:t>2000</a:t>
            </a:r>
            <a:r>
              <a:rPr lang="zh-CN" altLang="en-US" sz="2000" b="1">
                <a:solidFill>
                  <a:schemeClr val="tx1"/>
                </a:solidFill>
                <a:latin typeface="幼圆" panose="02010509060101010101" pitchFamily="49" charset="-122"/>
                <a:ea typeface="幼圆" panose="02010509060101010101" pitchFamily="49" charset="-122"/>
              </a:rPr>
              <a:t>万元。备选的方案如下表所示。</a:t>
            </a:r>
            <a:r>
              <a:rPr lang="en-US" altLang="zh-CN" sz="2000" b="1">
                <a:solidFill>
                  <a:schemeClr val="tx1"/>
                </a:solidFill>
                <a:latin typeface="幼圆" panose="02010509060101010101" pitchFamily="49" charset="-122"/>
                <a:ea typeface="幼圆" panose="02010509060101010101" pitchFamily="49" charset="-122"/>
              </a:rPr>
              <a:t>i</a:t>
            </a:r>
            <a:r>
              <a:rPr lang="en-US" altLang="zh-CN" sz="2000" b="1" baseline="-20000">
                <a:solidFill>
                  <a:schemeClr val="tx1"/>
                </a:solidFill>
                <a:latin typeface="幼圆" panose="02010509060101010101" pitchFamily="49" charset="-122"/>
                <a:ea typeface="幼圆" panose="02010509060101010101" pitchFamily="49" charset="-122"/>
              </a:rPr>
              <a:t>c</a:t>
            </a:r>
            <a:r>
              <a:rPr lang="zh-CN" altLang="en-US" sz="2000" b="1">
                <a:solidFill>
                  <a:schemeClr val="tx1"/>
                </a:solidFill>
                <a:latin typeface="幼圆" panose="02010509060101010101" pitchFamily="49" charset="-122"/>
                <a:ea typeface="幼圆" panose="02010509060101010101" pitchFamily="49" charset="-122"/>
              </a:rPr>
              <a:t>为</a:t>
            </a:r>
            <a:r>
              <a:rPr lang="en-US" altLang="zh-CN" sz="2000" b="1">
                <a:solidFill>
                  <a:schemeClr val="tx1"/>
                </a:solidFill>
                <a:latin typeface="幼圆" panose="02010509060101010101" pitchFamily="49" charset="-122"/>
                <a:ea typeface="幼圆" panose="02010509060101010101" pitchFamily="49" charset="-122"/>
              </a:rPr>
              <a:t>12</a:t>
            </a:r>
            <a:r>
              <a:rPr lang="zh-CN" altLang="en-US" sz="2000" b="1">
                <a:solidFill>
                  <a:schemeClr val="tx1"/>
                </a:solidFill>
                <a:latin typeface="幼圆" panose="02010509060101010101" pitchFamily="49" charset="-122"/>
                <a:ea typeface="幼圆" panose="02010509060101010101" pitchFamily="49" charset="-122"/>
              </a:rPr>
              <a:t>％，试按净现值指数排序法作出方案选择。</a:t>
            </a:r>
            <a:endParaRPr lang="zh-CN" altLang="en-US" sz="2000" b="1">
              <a:solidFill>
                <a:schemeClr val="tx1"/>
              </a:solidFill>
              <a:latin typeface="幼圆" panose="02010509060101010101" pitchFamily="49" charset="-122"/>
              <a:ea typeface="幼圆" panose="02010509060101010101"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275524"/>
                                        </p:tgtEl>
                                        <p:attrNameLst>
                                          <p:attrName>style.visibility</p:attrName>
                                        </p:attrNameLst>
                                      </p:cBhvr>
                                      <p:to>
                                        <p:strVal val="visible"/>
                                      </p:to>
                                    </p:set>
                                    <p:anim calcmode="lin" valueType="num">
                                      <p:cBhvr>
                                        <p:cTn id="7" dur="500" fill="hold"/>
                                        <p:tgtEl>
                                          <p:spTgt spid="275524"/>
                                        </p:tgtEl>
                                        <p:attrNameLst>
                                          <p:attrName>ppt_w</p:attrName>
                                        </p:attrNameLst>
                                      </p:cBhvr>
                                      <p:tavLst>
                                        <p:tav tm="0">
                                          <p:val>
                                            <p:fltVal val="0"/>
                                          </p:val>
                                        </p:tav>
                                        <p:tav tm="100000">
                                          <p:val>
                                            <p:strVal val="#ppt_w"/>
                                          </p:val>
                                        </p:tav>
                                      </p:tavLst>
                                    </p:anim>
                                    <p:anim calcmode="lin" valueType="num">
                                      <p:cBhvr>
                                        <p:cTn id="8" dur="500" fill="hold"/>
                                        <p:tgtEl>
                                          <p:spTgt spid="27552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75460"/>
                                        </p:tgtEl>
                                        <p:attrNameLst>
                                          <p:attrName>style.visibility</p:attrName>
                                        </p:attrNameLst>
                                      </p:cBhvr>
                                      <p:to>
                                        <p:strVal val="visible"/>
                                      </p:to>
                                    </p:set>
                                    <p:animEffect transition="in" filter="wipe(left)">
                                      <p:cBhvr>
                                        <p:cTn id="13" dur="1000"/>
                                        <p:tgtEl>
                                          <p:spTgt spid="275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5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F7E5860-33DD-C746-941C-25FD40FEC9AA}"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11268" name="Rectangle 3">
            <a:hlinkClick r:id="" action="ppaction://noaction"/>
          </p:cNvPr>
          <p:cNvSpPr>
            <a:spLocks noChangeArrowheads="1"/>
          </p:cNvSpPr>
          <p:nvPr/>
        </p:nvSpPr>
        <p:spPr bwMode="auto">
          <a:xfrm>
            <a:off x="746125" y="1268413"/>
            <a:ext cx="6624638"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a:sym typeface="Wingdings" panose="05000000000000000000" pitchFamily="2" charset="2"/>
              </a:rPr>
              <a:t>1.</a:t>
            </a:r>
            <a:r>
              <a:rPr kumimoji="0" lang="zh-CN" altLang="en-US">
                <a:sym typeface="Wingdings" panose="05000000000000000000" pitchFamily="2" charset="2"/>
              </a:rPr>
              <a:t>互斥方案静态评价</a:t>
            </a:r>
            <a:endParaRPr kumimoji="0" lang="zh-CN" altLang="en-US">
              <a:sym typeface="Wingdings" panose="05000000000000000000" pitchFamily="2" charset="2"/>
            </a:endParaRPr>
          </a:p>
        </p:txBody>
      </p:sp>
      <p:grpSp>
        <p:nvGrpSpPr>
          <p:cNvPr id="207877" name="Group 5"/>
          <p:cNvGrpSpPr/>
          <p:nvPr/>
        </p:nvGrpSpPr>
        <p:grpSpPr bwMode="auto">
          <a:xfrm>
            <a:off x="611188" y="1943100"/>
            <a:ext cx="3168650" cy="473075"/>
            <a:chOff x="1202" y="1654"/>
            <a:chExt cx="2812" cy="298"/>
          </a:xfrm>
        </p:grpSpPr>
        <p:sp>
          <p:nvSpPr>
            <p:cNvPr id="11274" name="Text Box 6">
              <a:hlinkClick r:id="" action="ppaction://noaction"/>
            </p:cNvPr>
            <p:cNvSpPr txBox="1">
              <a:spLocks noChangeArrowheads="1"/>
            </p:cNvSpPr>
            <p:nvPr/>
          </p:nvSpPr>
          <p:spPr bwMode="auto">
            <a:xfrm>
              <a:off x="1202" y="1654"/>
              <a:ext cx="2812" cy="250"/>
            </a:xfrm>
            <a:prstGeom prst="rect">
              <a:avLst/>
            </a:prstGeom>
            <a:noFill/>
            <a:ln>
              <a:noFill/>
            </a:ln>
            <a:effectLst/>
            <a:extLst>
              <a:ext uri="{909E8E84-426E-40DD-AFC4-6F175D3DCCD1}">
                <a14:hiddenFill xmlns:a14="http://schemas.microsoft.com/office/drawing/2010/main">
                  <a:solidFill>
                    <a:srgbClr val="D1F4F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b="1">
                  <a:latin typeface="幼圆" panose="02010509060101010101" pitchFamily="49" charset="-122"/>
                  <a:ea typeface="幼圆" panose="02010509060101010101" pitchFamily="49" charset="-122"/>
                </a:rPr>
                <a:t>（</a:t>
              </a:r>
              <a:r>
                <a:rPr lang="en-US" altLang="zh-CN" sz="2000" b="1">
                  <a:latin typeface="幼圆" panose="02010509060101010101" pitchFamily="49" charset="-122"/>
                  <a:ea typeface="幼圆" panose="02010509060101010101" pitchFamily="49" charset="-122"/>
                </a:rPr>
                <a:t>1</a:t>
              </a:r>
              <a:r>
                <a:rPr lang="zh-CN" altLang="en-US" sz="2000" b="1">
                  <a:latin typeface="幼圆" panose="02010509060101010101" pitchFamily="49" charset="-122"/>
                  <a:ea typeface="幼圆" panose="02010509060101010101" pitchFamily="49" charset="-122"/>
                </a:rPr>
                <a:t>）增量投资收益率法</a:t>
              </a:r>
              <a:endParaRPr lang="zh-CN" altLang="en-US" sz="2000" b="1">
                <a:latin typeface="幼圆" panose="02010509060101010101" pitchFamily="49" charset="-122"/>
                <a:ea typeface="幼圆" panose="02010509060101010101" pitchFamily="49" charset="-122"/>
              </a:endParaRPr>
            </a:p>
          </p:txBody>
        </p:sp>
        <p:sp>
          <p:nvSpPr>
            <p:cNvPr id="11275" name="Line 7"/>
            <p:cNvSpPr>
              <a:spLocks noChangeShapeType="1"/>
            </p:cNvSpPr>
            <p:nvPr/>
          </p:nvSpPr>
          <p:spPr bwMode="auto">
            <a:xfrm flipV="1">
              <a:off x="1455" y="1934"/>
              <a:ext cx="2459" cy="1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bodyPr>
            <a:lstStyle/>
            <a:p>
              <a:endParaRPr lang="zh-CN" altLang="en-US"/>
            </a:p>
          </p:txBody>
        </p:sp>
      </p:grpSp>
      <p:sp>
        <p:nvSpPr>
          <p:cNvPr id="207880" name="Rectangle 8"/>
          <p:cNvSpPr>
            <a:spLocks noChangeArrowheads="1"/>
          </p:cNvSpPr>
          <p:nvPr/>
        </p:nvSpPr>
        <p:spPr bwMode="auto">
          <a:xfrm>
            <a:off x="539750" y="2528888"/>
            <a:ext cx="8424863" cy="1397000"/>
          </a:xfrm>
          <a:prstGeom prst="rect">
            <a:avLst/>
          </a:prstGeom>
          <a:solidFill>
            <a:srgbClr val="FBF3C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25000"/>
              </a:lnSpc>
              <a:spcBef>
                <a:spcPct val="50000"/>
              </a:spcBef>
              <a:buClrTx/>
              <a:buSzTx/>
              <a:buFontTx/>
              <a:buNone/>
            </a:pPr>
            <a:r>
              <a:rPr lang="zh-CN" altLang="en-US" sz="1800" b="1" dirty="0">
                <a:solidFill>
                  <a:srgbClr val="0070C0"/>
                </a:solidFill>
                <a:latin typeface="幼圆" panose="02010509060101010101" pitchFamily="49" charset="-122"/>
                <a:ea typeface="幼圆" panose="02010509060101010101" pitchFamily="49" charset="-122"/>
              </a:rPr>
              <a:t>增量投资所带来的经营成本上的节约</a:t>
            </a:r>
            <a:r>
              <a:rPr lang="zh-CN" altLang="en-US" sz="1800" b="1" dirty="0">
                <a:solidFill>
                  <a:schemeClr val="tx1"/>
                </a:solidFill>
                <a:latin typeface="幼圆" panose="02010509060101010101" pitchFamily="49" charset="-122"/>
                <a:ea typeface="幼圆" panose="02010509060101010101" pitchFamily="49" charset="-122"/>
              </a:rPr>
              <a:t>与</a:t>
            </a:r>
            <a:r>
              <a:rPr lang="zh-CN" altLang="en-US" sz="1800" b="1" dirty="0">
                <a:solidFill>
                  <a:srgbClr val="0070C0"/>
                </a:solidFill>
                <a:latin typeface="幼圆" panose="02010509060101010101" pitchFamily="49" charset="-122"/>
                <a:ea typeface="幼圆" panose="02010509060101010101" pitchFamily="49" charset="-122"/>
              </a:rPr>
              <a:t>增量投资</a:t>
            </a:r>
            <a:r>
              <a:rPr lang="zh-CN" altLang="en-US" sz="1800" b="1" dirty="0">
                <a:solidFill>
                  <a:schemeClr val="tx1"/>
                </a:solidFill>
                <a:latin typeface="幼圆" panose="02010509060101010101" pitchFamily="49" charset="-122"/>
                <a:ea typeface="幼圆" panose="02010509060101010101" pitchFamily="49" charset="-122"/>
              </a:rPr>
              <a:t>之比就叫增量投资收益率。</a:t>
            </a:r>
            <a:endParaRPr lang="zh-CN" altLang="en-US" sz="1800" b="1" dirty="0">
              <a:solidFill>
                <a:schemeClr val="tx1"/>
              </a:solidFill>
              <a:latin typeface="幼圆" panose="02010509060101010101" pitchFamily="49" charset="-122"/>
              <a:ea typeface="幼圆" panose="02010509060101010101" pitchFamily="49" charset="-122"/>
            </a:endParaRPr>
          </a:p>
          <a:p>
            <a:pPr algn="just" eaLnBrk="1" hangingPunct="1">
              <a:lnSpc>
                <a:spcPct val="125000"/>
              </a:lnSpc>
              <a:spcBef>
                <a:spcPct val="50000"/>
              </a:spcBef>
              <a:buClrTx/>
              <a:buSzTx/>
              <a:buFontTx/>
              <a:buNone/>
            </a:pPr>
            <a:r>
              <a:rPr lang="zh-CN" altLang="en-US" sz="1800" b="1" dirty="0">
                <a:solidFill>
                  <a:schemeClr val="tx1"/>
                </a:solidFill>
                <a:latin typeface="幼圆" panose="02010509060101010101" pitchFamily="49" charset="-122"/>
                <a:ea typeface="幼圆" panose="02010509060101010101" pitchFamily="49" charset="-122"/>
              </a:rPr>
              <a:t>增量投资收益率法就是通过计算互斥方案增量投资收益率，以此判断互斥方案相</a:t>
            </a:r>
            <a:endParaRPr lang="zh-CN" altLang="en-US" sz="1800" b="1" dirty="0">
              <a:solidFill>
                <a:schemeClr val="tx1"/>
              </a:solidFill>
              <a:latin typeface="幼圆" panose="02010509060101010101" pitchFamily="49" charset="-122"/>
              <a:ea typeface="幼圆" panose="02010509060101010101" pitchFamily="49" charset="-122"/>
            </a:endParaRPr>
          </a:p>
          <a:p>
            <a:pPr algn="just" eaLnBrk="1" hangingPunct="1">
              <a:lnSpc>
                <a:spcPct val="125000"/>
              </a:lnSpc>
              <a:spcBef>
                <a:spcPct val="50000"/>
              </a:spcBef>
              <a:buClrTx/>
              <a:buSzTx/>
              <a:buFontTx/>
              <a:buNone/>
            </a:pPr>
            <a:r>
              <a:rPr lang="zh-CN" altLang="en-US" sz="1800" b="1" dirty="0">
                <a:solidFill>
                  <a:schemeClr val="tx1"/>
                </a:solidFill>
                <a:latin typeface="幼圆" panose="02010509060101010101" pitchFamily="49" charset="-122"/>
                <a:ea typeface="幼圆" panose="02010509060101010101" pitchFamily="49" charset="-122"/>
              </a:rPr>
              <a:t>对经济效果，据此选择方案。</a:t>
            </a:r>
            <a:endParaRPr lang="zh-CN" altLang="en-US" sz="1800" b="1" dirty="0">
              <a:solidFill>
                <a:schemeClr val="tx1"/>
              </a:solidFill>
              <a:latin typeface="幼圆" panose="02010509060101010101" pitchFamily="49" charset="-122"/>
              <a:ea typeface="幼圆" panose="02010509060101010101" pitchFamily="49" charset="-122"/>
            </a:endParaRPr>
          </a:p>
        </p:txBody>
      </p:sp>
      <p:sp>
        <p:nvSpPr>
          <p:cNvPr id="207881" name="Rectangle 9"/>
          <p:cNvSpPr>
            <a:spLocks noChangeArrowheads="1"/>
          </p:cNvSpPr>
          <p:nvPr/>
        </p:nvSpPr>
        <p:spPr bwMode="auto">
          <a:xfrm>
            <a:off x="611188" y="4149725"/>
            <a:ext cx="63373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1800" b="1" dirty="0">
                <a:latin typeface="幼圆" panose="02010509060101010101" pitchFamily="49" charset="-122"/>
                <a:ea typeface="幼圆" panose="02010509060101010101" pitchFamily="49" charset="-122"/>
              </a:rPr>
              <a:t>①</a:t>
            </a:r>
            <a:r>
              <a:rPr lang="zh-CN" altLang="en-US" sz="1800" b="1" dirty="0">
                <a:latin typeface="幼圆" panose="02010509060101010101" pitchFamily="49" charset="-122"/>
                <a:ea typeface="幼圆" panose="02010509060101010101" pitchFamily="49" charset="-122"/>
              </a:rPr>
              <a:t>对比方案的产出量（或生产率、年营业收入）</a:t>
            </a:r>
            <a:r>
              <a:rPr lang="zh-CN" altLang="en-US" sz="1800" b="1" dirty="0">
                <a:solidFill>
                  <a:srgbClr val="FF0000"/>
                </a:solidFill>
                <a:latin typeface="幼圆" panose="02010509060101010101" pitchFamily="49" charset="-122"/>
                <a:ea typeface="幼圆" panose="02010509060101010101" pitchFamily="49" charset="-122"/>
              </a:rPr>
              <a:t>相同</a:t>
            </a:r>
            <a:r>
              <a:rPr lang="zh-CN" altLang="en-US" sz="1800" b="1" dirty="0">
                <a:latin typeface="幼圆" panose="02010509060101010101" pitchFamily="49" charset="-122"/>
                <a:ea typeface="幼圆" panose="02010509060101010101" pitchFamily="49" charset="-122"/>
              </a:rPr>
              <a:t>的情形</a:t>
            </a:r>
            <a:endParaRPr lang="zh-CN" altLang="en-US" sz="1800" b="1" dirty="0">
              <a:latin typeface="幼圆" panose="02010509060101010101" pitchFamily="49" charset="-122"/>
              <a:ea typeface="幼圆" panose="02010509060101010101" pitchFamily="49" charset="-122"/>
            </a:endParaRPr>
          </a:p>
        </p:txBody>
      </p:sp>
      <p:graphicFrame>
        <p:nvGraphicFramePr>
          <p:cNvPr id="207882" name="Object 10"/>
          <p:cNvGraphicFramePr>
            <a:graphicFrameLocks noChangeAspect="1"/>
          </p:cNvGraphicFramePr>
          <p:nvPr/>
        </p:nvGraphicFramePr>
        <p:xfrm>
          <a:off x="3203575" y="4581525"/>
          <a:ext cx="3033610" cy="911225"/>
        </p:xfrm>
        <a:graphic>
          <a:graphicData uri="http://schemas.openxmlformats.org/presentationml/2006/ole">
            <mc:AlternateContent xmlns:mc="http://schemas.openxmlformats.org/markup-compatibility/2006">
              <mc:Choice xmlns:v="urn:schemas-microsoft-com:vml" Requires="v">
                <p:oleObj spid="_x0000_s2" name="Equation" r:id="rId1" imgW="34442400" imgH="10668000" progId="Equation.DSMT4">
                  <p:embed/>
                </p:oleObj>
              </mc:Choice>
              <mc:Fallback>
                <p:oleObj name="Equation" r:id="rId1" imgW="34442400" imgH="10668000" progId="Equation.DSMT4">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575" y="4581525"/>
                        <a:ext cx="3033610" cy="911225"/>
                      </a:xfrm>
                      <a:prstGeom prst="rect">
                        <a:avLst/>
                      </a:prstGeom>
                      <a:gradFill rotWithShape="1">
                        <a:gsLst>
                          <a:gs pos="0">
                            <a:srgbClr val="5E7676"/>
                          </a:gs>
                          <a:gs pos="50000">
                            <a:srgbClr val="CCFFFF"/>
                          </a:gs>
                          <a:gs pos="100000">
                            <a:srgbClr val="5E7676"/>
                          </a:gs>
                        </a:gsLst>
                        <a:lin ang="5400000" scaled="1"/>
                      </a:gradFill>
                      <a:ln>
                        <a:noFill/>
                      </a:ln>
                      <a:effectLst/>
                    </p:spPr>
                  </p:pic>
                </p:oleObj>
              </mc:Fallback>
            </mc:AlternateContent>
          </a:graphicData>
        </a:graphic>
      </p:graphicFrame>
      <p:sp>
        <p:nvSpPr>
          <p:cNvPr id="207883" name="Rectangle 11"/>
          <p:cNvSpPr>
            <a:spLocks noChangeArrowheads="1"/>
          </p:cNvSpPr>
          <p:nvPr/>
        </p:nvSpPr>
        <p:spPr bwMode="auto">
          <a:xfrm>
            <a:off x="522288" y="5543550"/>
            <a:ext cx="8280400"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30000"/>
              </a:lnSpc>
              <a:buClrTx/>
              <a:buSzTx/>
              <a:buFontTx/>
              <a:buNone/>
            </a:pPr>
            <a:r>
              <a:rPr lang="zh-CN" altLang="en-US" sz="1800" b="1">
                <a:solidFill>
                  <a:schemeClr val="tx1"/>
                </a:solidFill>
                <a:latin typeface="幼圆" panose="02010509060101010101" pitchFamily="49" charset="-122"/>
                <a:ea typeface="幼圆" panose="02010509060101010101" pitchFamily="49" charset="-122"/>
              </a:rPr>
              <a:t>式中：</a:t>
            </a:r>
            <a:r>
              <a:rPr lang="en-US" altLang="zh-CN" sz="1800" b="1">
                <a:solidFill>
                  <a:schemeClr val="tx1"/>
                </a:solidFill>
                <a:latin typeface="幼圆" panose="02010509060101010101" pitchFamily="49" charset="-122"/>
                <a:ea typeface="幼圆" panose="02010509060101010101" pitchFamily="49" charset="-122"/>
              </a:rPr>
              <a:t>I</a:t>
            </a:r>
            <a:r>
              <a:rPr lang="en-US" altLang="zh-CN" sz="1800" b="1" baseline="-25000">
                <a:solidFill>
                  <a:schemeClr val="tx1"/>
                </a:solidFill>
                <a:latin typeface="幼圆" panose="02010509060101010101" pitchFamily="49" charset="-122"/>
                <a:ea typeface="幼圆" panose="02010509060101010101" pitchFamily="49" charset="-122"/>
              </a:rPr>
              <a:t>1</a:t>
            </a:r>
            <a:r>
              <a:rPr lang="zh-CN" altLang="en-US" sz="1800" b="1">
                <a:solidFill>
                  <a:schemeClr val="tx1"/>
                </a:solidFill>
                <a:latin typeface="幼圆" panose="02010509060101010101" pitchFamily="49" charset="-122"/>
                <a:ea typeface="幼圆" panose="02010509060101010101" pitchFamily="49" charset="-122"/>
              </a:rPr>
              <a:t>、</a:t>
            </a:r>
            <a:r>
              <a:rPr lang="en-US" altLang="zh-CN" sz="1800" b="1">
                <a:solidFill>
                  <a:schemeClr val="tx1"/>
                </a:solidFill>
                <a:latin typeface="幼圆" panose="02010509060101010101" pitchFamily="49" charset="-122"/>
                <a:ea typeface="幼圆" panose="02010509060101010101" pitchFamily="49" charset="-122"/>
              </a:rPr>
              <a:t>I</a:t>
            </a:r>
            <a:r>
              <a:rPr lang="en-US" altLang="zh-CN" sz="1800" b="1" baseline="-25000">
                <a:solidFill>
                  <a:schemeClr val="tx1"/>
                </a:solidFill>
                <a:latin typeface="幼圆" panose="02010509060101010101" pitchFamily="49" charset="-122"/>
                <a:ea typeface="幼圆" panose="02010509060101010101" pitchFamily="49" charset="-122"/>
              </a:rPr>
              <a:t>2</a:t>
            </a:r>
            <a:r>
              <a:rPr lang="zh-CN" altLang="en-US" sz="1800" b="1">
                <a:solidFill>
                  <a:schemeClr val="tx1"/>
                </a:solidFill>
                <a:latin typeface="幼圆" panose="02010509060101010101" pitchFamily="49" charset="-122"/>
                <a:ea typeface="幼圆" panose="02010509060101010101" pitchFamily="49" charset="-122"/>
              </a:rPr>
              <a:t>分别为方案</a:t>
            </a:r>
            <a:r>
              <a:rPr lang="en-US" altLang="zh-CN" sz="1800" b="1">
                <a:solidFill>
                  <a:schemeClr val="tx1"/>
                </a:solidFill>
                <a:latin typeface="幼圆" panose="02010509060101010101" pitchFamily="49" charset="-122"/>
                <a:ea typeface="幼圆" panose="02010509060101010101" pitchFamily="49" charset="-122"/>
              </a:rPr>
              <a:t>1</a:t>
            </a:r>
            <a:r>
              <a:rPr lang="zh-CN" altLang="en-US" sz="1800" b="1">
                <a:solidFill>
                  <a:schemeClr val="tx1"/>
                </a:solidFill>
                <a:latin typeface="幼圆" panose="02010509060101010101" pitchFamily="49" charset="-122"/>
                <a:ea typeface="幼圆" panose="02010509060101010101" pitchFamily="49" charset="-122"/>
              </a:rPr>
              <a:t>、</a:t>
            </a:r>
            <a:r>
              <a:rPr lang="en-US" altLang="zh-CN" sz="1800" b="1">
                <a:solidFill>
                  <a:schemeClr val="tx1"/>
                </a:solidFill>
                <a:latin typeface="幼圆" panose="02010509060101010101" pitchFamily="49" charset="-122"/>
                <a:ea typeface="幼圆" panose="02010509060101010101" pitchFamily="49" charset="-122"/>
              </a:rPr>
              <a:t>2</a:t>
            </a:r>
            <a:r>
              <a:rPr lang="zh-CN" altLang="en-US" sz="1800" b="1">
                <a:solidFill>
                  <a:schemeClr val="tx1"/>
                </a:solidFill>
                <a:latin typeface="幼圆" panose="02010509060101010101" pitchFamily="49" charset="-122"/>
                <a:ea typeface="幼圆" panose="02010509060101010101" pitchFamily="49" charset="-122"/>
              </a:rPr>
              <a:t>的投资额，</a:t>
            </a:r>
            <a:r>
              <a:rPr lang="en-US" altLang="zh-CN" sz="1800" b="1">
                <a:solidFill>
                  <a:schemeClr val="tx1"/>
                </a:solidFill>
                <a:latin typeface="幼圆" panose="02010509060101010101" pitchFamily="49" charset="-122"/>
                <a:ea typeface="幼圆" panose="02010509060101010101" pitchFamily="49" charset="-122"/>
              </a:rPr>
              <a:t>C</a:t>
            </a:r>
            <a:r>
              <a:rPr lang="en-US" altLang="zh-CN" sz="1800" b="1" baseline="-25000">
                <a:solidFill>
                  <a:schemeClr val="tx1"/>
                </a:solidFill>
                <a:latin typeface="幼圆" panose="02010509060101010101" pitchFamily="49" charset="-122"/>
                <a:ea typeface="幼圆" panose="02010509060101010101" pitchFamily="49" charset="-122"/>
              </a:rPr>
              <a:t>1</a:t>
            </a:r>
            <a:r>
              <a:rPr lang="zh-CN" altLang="en-US" sz="1800" b="1">
                <a:solidFill>
                  <a:schemeClr val="tx1"/>
                </a:solidFill>
                <a:latin typeface="幼圆" panose="02010509060101010101" pitchFamily="49" charset="-122"/>
                <a:ea typeface="幼圆" panose="02010509060101010101" pitchFamily="49" charset="-122"/>
              </a:rPr>
              <a:t>、</a:t>
            </a:r>
            <a:r>
              <a:rPr lang="en-US" altLang="zh-CN" sz="1800" b="1">
                <a:solidFill>
                  <a:schemeClr val="tx1"/>
                </a:solidFill>
                <a:latin typeface="幼圆" panose="02010509060101010101" pitchFamily="49" charset="-122"/>
                <a:ea typeface="幼圆" panose="02010509060101010101" pitchFamily="49" charset="-122"/>
              </a:rPr>
              <a:t>C</a:t>
            </a:r>
            <a:r>
              <a:rPr lang="en-US" altLang="zh-CN" sz="1800" b="1" baseline="-25000">
                <a:solidFill>
                  <a:schemeClr val="tx1"/>
                </a:solidFill>
                <a:latin typeface="幼圆" panose="02010509060101010101" pitchFamily="49" charset="-122"/>
                <a:ea typeface="幼圆" panose="02010509060101010101" pitchFamily="49" charset="-122"/>
              </a:rPr>
              <a:t>2</a:t>
            </a:r>
            <a:r>
              <a:rPr lang="zh-CN" altLang="en-US" sz="1800" b="1">
                <a:solidFill>
                  <a:schemeClr val="tx1"/>
                </a:solidFill>
                <a:latin typeface="幼圆" panose="02010509060101010101" pitchFamily="49" charset="-122"/>
                <a:ea typeface="幼圆" panose="02010509060101010101" pitchFamily="49" charset="-122"/>
              </a:rPr>
              <a:t>分别为经营成本，且设</a:t>
            </a:r>
            <a:r>
              <a:rPr lang="en-US" altLang="zh-CN" sz="1800" b="1">
                <a:solidFill>
                  <a:schemeClr val="tx1"/>
                </a:solidFill>
                <a:latin typeface="幼圆" panose="02010509060101010101" pitchFamily="49" charset="-122"/>
                <a:ea typeface="幼圆" panose="02010509060101010101" pitchFamily="49" charset="-122"/>
              </a:rPr>
              <a:t>I</a:t>
            </a:r>
            <a:r>
              <a:rPr lang="en-US" altLang="zh-CN" sz="1800" b="1" baseline="-25000">
                <a:solidFill>
                  <a:schemeClr val="tx1"/>
                </a:solidFill>
                <a:latin typeface="幼圆" panose="02010509060101010101" pitchFamily="49" charset="-122"/>
                <a:ea typeface="幼圆" panose="02010509060101010101" pitchFamily="49" charset="-122"/>
              </a:rPr>
              <a:t>2</a:t>
            </a:r>
            <a:r>
              <a:rPr lang="zh-CN" altLang="en-US" sz="1800" b="1">
                <a:solidFill>
                  <a:schemeClr val="tx1"/>
                </a:solidFill>
                <a:latin typeface="幼圆" panose="02010509060101010101" pitchFamily="49" charset="-122"/>
                <a:ea typeface="幼圆" panose="02010509060101010101" pitchFamily="49" charset="-122"/>
              </a:rPr>
              <a:t>＞</a:t>
            </a:r>
            <a:r>
              <a:rPr lang="en-US" altLang="zh-CN" sz="1800" b="1">
                <a:solidFill>
                  <a:schemeClr val="tx1"/>
                </a:solidFill>
                <a:latin typeface="幼圆" panose="02010509060101010101" pitchFamily="49" charset="-122"/>
                <a:ea typeface="幼圆" panose="02010509060101010101" pitchFamily="49" charset="-122"/>
              </a:rPr>
              <a:t>I</a:t>
            </a:r>
            <a:r>
              <a:rPr lang="en-US" altLang="zh-CN" sz="1800" b="1" baseline="-25000">
                <a:solidFill>
                  <a:schemeClr val="tx1"/>
                </a:solidFill>
                <a:latin typeface="幼圆" panose="02010509060101010101" pitchFamily="49" charset="-122"/>
                <a:ea typeface="幼圆" panose="02010509060101010101" pitchFamily="49" charset="-122"/>
              </a:rPr>
              <a:t>1</a:t>
            </a:r>
            <a:r>
              <a:rPr lang="zh-CN" altLang="en-US" sz="1800" b="1">
                <a:solidFill>
                  <a:schemeClr val="tx1"/>
                </a:solidFill>
                <a:latin typeface="幼圆" panose="02010509060101010101" pitchFamily="49" charset="-122"/>
                <a:ea typeface="幼圆" panose="02010509060101010101" pitchFamily="49" charset="-122"/>
              </a:rPr>
              <a:t>，</a:t>
            </a:r>
            <a:r>
              <a:rPr lang="en-US" altLang="zh-CN" sz="1800" b="1">
                <a:solidFill>
                  <a:schemeClr val="tx1"/>
                </a:solidFill>
                <a:latin typeface="幼圆" panose="02010509060101010101" pitchFamily="49" charset="-122"/>
                <a:ea typeface="幼圆" panose="02010509060101010101" pitchFamily="49" charset="-122"/>
              </a:rPr>
              <a:t>C</a:t>
            </a:r>
            <a:r>
              <a:rPr lang="en-US" altLang="zh-CN" sz="1800" b="1" baseline="-25000">
                <a:solidFill>
                  <a:schemeClr val="tx1"/>
                </a:solidFill>
                <a:latin typeface="幼圆" panose="02010509060101010101" pitchFamily="49" charset="-122"/>
                <a:ea typeface="幼圆" panose="02010509060101010101" pitchFamily="49" charset="-122"/>
              </a:rPr>
              <a:t>2</a:t>
            </a:r>
            <a:r>
              <a:rPr lang="zh-CN" altLang="en-US" sz="1800" b="1">
                <a:solidFill>
                  <a:schemeClr val="tx1"/>
                </a:solidFill>
                <a:latin typeface="幼圆" panose="02010509060101010101" pitchFamily="49" charset="-122"/>
                <a:ea typeface="幼圆" panose="02010509060101010101" pitchFamily="49" charset="-122"/>
              </a:rPr>
              <a:t>＜</a:t>
            </a:r>
            <a:r>
              <a:rPr lang="en-US" altLang="zh-CN" sz="1800" b="1">
                <a:solidFill>
                  <a:schemeClr val="tx1"/>
                </a:solidFill>
                <a:latin typeface="幼圆" panose="02010509060101010101" pitchFamily="49" charset="-122"/>
                <a:ea typeface="幼圆" panose="02010509060101010101" pitchFamily="49" charset="-122"/>
              </a:rPr>
              <a:t>C</a:t>
            </a:r>
            <a:r>
              <a:rPr lang="en-US" altLang="zh-CN" sz="1800" b="1" baseline="-25000">
                <a:solidFill>
                  <a:schemeClr val="tx1"/>
                </a:solidFill>
                <a:latin typeface="幼圆" panose="02010509060101010101" pitchFamily="49" charset="-122"/>
                <a:ea typeface="幼圆" panose="02010509060101010101" pitchFamily="49" charset="-122"/>
              </a:rPr>
              <a:t>1</a:t>
            </a:r>
            <a:r>
              <a:rPr lang="zh-CN" altLang="en-US" sz="1800" b="1">
                <a:solidFill>
                  <a:schemeClr val="tx1"/>
                </a:solidFill>
                <a:latin typeface="幼圆" panose="02010509060101010101" pitchFamily="49" charset="-122"/>
                <a:ea typeface="幼圆" panose="02010509060101010101" pitchFamily="49" charset="-122"/>
              </a:rPr>
              <a:t>。若计算出的增量投资收益率大于基准投资收益率，则投资大的方案可行。</a:t>
            </a:r>
            <a:endParaRPr lang="zh-CN" altLang="en-US" sz="1800" b="1">
              <a:solidFill>
                <a:schemeClr val="tx1"/>
              </a:solidFill>
              <a:latin typeface="幼圆" panose="02010509060101010101" pitchFamily="49" charset="-122"/>
              <a:ea typeface="幼圆" panose="02010509060101010101" pitchFamily="49" charset="-122"/>
            </a:endParaRPr>
          </a:p>
        </p:txBody>
      </p:sp>
      <p:sp>
        <p:nvSpPr>
          <p:cNvPr id="3" name="Rectangle 2"/>
          <p:cNvSpPr>
            <a:spLocks noGrp="1" noChangeArrowheads="1"/>
          </p:cNvSpPr>
          <p:nvPr>
            <p:ph type="title"/>
          </p:nvPr>
        </p:nvSpPr>
        <p:spPr>
          <a:xfrm>
            <a:off x="862398" y="190501"/>
            <a:ext cx="8281602" cy="838200"/>
          </a:xfrm>
        </p:spPr>
        <p:txBody>
          <a:bodyPr/>
          <a:lstStyle/>
          <a:p>
            <a:pPr eaLnBrk="1" hangingPunct="1"/>
            <a:r>
              <a:rPr kumimoji="0" lang="zh-CN" altLang="en-US" dirty="0">
                <a:solidFill>
                  <a:srgbClr val="FF0000"/>
                </a:solidFill>
              </a:rPr>
              <a:t>（二）互斥方案</a:t>
            </a:r>
            <a:r>
              <a:rPr kumimoji="0" lang="zh-CN" altLang="en-US" dirty="0">
                <a:solidFill>
                  <a:srgbClr val="036D7B"/>
                </a:solidFill>
              </a:rPr>
              <a:t>经济评价方法</a:t>
            </a:r>
            <a:endParaRPr kumimoji="0" lang="zh-CN" altLang="en-US" dirty="0">
              <a:solidFill>
                <a:srgbClr val="036D7B"/>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07877"/>
                                        </p:tgtEl>
                                        <p:attrNameLst>
                                          <p:attrName>style.visibility</p:attrName>
                                        </p:attrNameLst>
                                      </p:cBhvr>
                                      <p:to>
                                        <p:strVal val="visible"/>
                                      </p:to>
                                    </p:set>
                                    <p:animEffect transition="in" filter="slide(fromLeft)">
                                      <p:cBhvr>
                                        <p:cTn id="7" dur="1000"/>
                                        <p:tgtEl>
                                          <p:spTgt spid="207877"/>
                                        </p:tgtEl>
                                      </p:cBhvr>
                                    </p:animEffect>
                                  </p:childTnLst>
                                </p:cTn>
                              </p:par>
                            </p:childTnLst>
                          </p:cTn>
                        </p:par>
                        <p:par>
                          <p:cTn id="8" fill="hold">
                            <p:stCondLst>
                              <p:cond delay="1000"/>
                            </p:stCondLst>
                            <p:childTnLst>
                              <p:par>
                                <p:cTn id="9" presetID="23" presetClass="entr" presetSubtype="16" fill="hold" nodeType="afterEffect">
                                  <p:stCondLst>
                                    <p:cond delay="0"/>
                                  </p:stCondLst>
                                  <p:childTnLst>
                                    <p:set>
                                      <p:cBhvr>
                                        <p:cTn id="10" dur="1" fill="hold">
                                          <p:stCondLst>
                                            <p:cond delay="0"/>
                                          </p:stCondLst>
                                        </p:cTn>
                                        <p:tgtEl>
                                          <p:spTgt spid="207880"/>
                                        </p:tgtEl>
                                        <p:attrNameLst>
                                          <p:attrName>style.visibility</p:attrName>
                                        </p:attrNameLst>
                                      </p:cBhvr>
                                      <p:to>
                                        <p:strVal val="visible"/>
                                      </p:to>
                                    </p:set>
                                    <p:anim calcmode="lin" valueType="num">
                                      <p:cBhvr>
                                        <p:cTn id="11" dur="500" fill="hold"/>
                                        <p:tgtEl>
                                          <p:spTgt spid="207880"/>
                                        </p:tgtEl>
                                        <p:attrNameLst>
                                          <p:attrName>ppt_w</p:attrName>
                                        </p:attrNameLst>
                                      </p:cBhvr>
                                      <p:tavLst>
                                        <p:tav tm="0">
                                          <p:val>
                                            <p:fltVal val="0"/>
                                          </p:val>
                                        </p:tav>
                                        <p:tav tm="100000">
                                          <p:val>
                                            <p:strVal val="#ppt_w"/>
                                          </p:val>
                                        </p:tav>
                                      </p:tavLst>
                                    </p:anim>
                                    <p:anim calcmode="lin" valueType="num">
                                      <p:cBhvr>
                                        <p:cTn id="12" dur="500" fill="hold"/>
                                        <p:tgtEl>
                                          <p:spTgt spid="207880"/>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207881"/>
                                        </p:tgtEl>
                                        <p:attrNameLst>
                                          <p:attrName>style.visibility</p:attrName>
                                        </p:attrNameLst>
                                      </p:cBhvr>
                                      <p:to>
                                        <p:strVal val="visible"/>
                                      </p:to>
                                    </p:set>
                                    <p:animEffect transition="in" filter="slide(fromLeft)">
                                      <p:cBhvr>
                                        <p:cTn id="17" dur="1000"/>
                                        <p:tgtEl>
                                          <p:spTgt spid="207881"/>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nodeType="clickEffect">
                                  <p:stCondLst>
                                    <p:cond delay="0"/>
                                  </p:stCondLst>
                                  <p:childTnLst>
                                    <p:set>
                                      <p:cBhvr>
                                        <p:cTn id="21" dur="1" fill="hold">
                                          <p:stCondLst>
                                            <p:cond delay="0"/>
                                          </p:stCondLst>
                                        </p:cTn>
                                        <p:tgtEl>
                                          <p:spTgt spid="207882"/>
                                        </p:tgtEl>
                                        <p:attrNameLst>
                                          <p:attrName>style.visibility</p:attrName>
                                        </p:attrNameLst>
                                      </p:cBhvr>
                                      <p:to>
                                        <p:strVal val="visible"/>
                                      </p:to>
                                    </p:set>
                                    <p:anim calcmode="lin" valueType="num">
                                      <p:cBhvr>
                                        <p:cTn id="22" dur="1000" fill="hold"/>
                                        <p:tgtEl>
                                          <p:spTgt spid="207882"/>
                                        </p:tgtEl>
                                        <p:attrNameLst>
                                          <p:attrName>ppt_w</p:attrName>
                                        </p:attrNameLst>
                                      </p:cBhvr>
                                      <p:tavLst>
                                        <p:tav tm="0">
                                          <p:val>
                                            <p:fltVal val="0"/>
                                          </p:val>
                                        </p:tav>
                                        <p:tav tm="100000">
                                          <p:val>
                                            <p:strVal val="#ppt_w"/>
                                          </p:val>
                                        </p:tav>
                                      </p:tavLst>
                                    </p:anim>
                                    <p:anim calcmode="lin" valueType="num">
                                      <p:cBhvr>
                                        <p:cTn id="23" dur="1000" fill="hold"/>
                                        <p:tgtEl>
                                          <p:spTgt spid="207882"/>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nodeType="clickEffect">
                                  <p:stCondLst>
                                    <p:cond delay="0"/>
                                  </p:stCondLst>
                                  <p:childTnLst>
                                    <p:set>
                                      <p:cBhvr>
                                        <p:cTn id="27" dur="1" fill="hold">
                                          <p:stCondLst>
                                            <p:cond delay="0"/>
                                          </p:stCondLst>
                                        </p:cTn>
                                        <p:tgtEl>
                                          <p:spTgt spid="207883"/>
                                        </p:tgtEl>
                                        <p:attrNameLst>
                                          <p:attrName>style.visibility</p:attrName>
                                        </p:attrNameLst>
                                      </p:cBhvr>
                                      <p:to>
                                        <p:strVal val="visible"/>
                                      </p:to>
                                    </p:set>
                                    <p:animEffect transition="in" filter="slide(fromLeft)">
                                      <p:cBhvr>
                                        <p:cTn id="28" dur="1000"/>
                                        <p:tgtEl>
                                          <p:spTgt spid="2078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80" grpId="0" animBg="1"/>
      <p:bldP spid="207881" grpId="0"/>
      <p:bldP spid="20788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3E1F390-293C-5A43-9491-B33253278998}"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67587" name="Rectangle 2"/>
          <p:cNvSpPr>
            <a:spLocks noGrp="1" noChangeArrowheads="1"/>
          </p:cNvSpPr>
          <p:nvPr>
            <p:ph type="title"/>
          </p:nvPr>
        </p:nvSpPr>
        <p:spPr/>
        <p:txBody>
          <a:bodyPr/>
          <a:lstStyle/>
          <a:p>
            <a:pPr eaLnBrk="1" hangingPunct="1"/>
            <a:r>
              <a:rPr kumimoji="0" lang="zh-CN" altLang="en-US">
                <a:solidFill>
                  <a:srgbClr val="036D7B"/>
                </a:solidFill>
              </a:rPr>
              <a:t>相关方案经济评价</a:t>
            </a:r>
            <a:endParaRPr kumimoji="0" lang="zh-CN" altLang="en-US">
              <a:solidFill>
                <a:srgbClr val="036D7B"/>
              </a:solidFill>
            </a:endParaRPr>
          </a:p>
        </p:txBody>
      </p:sp>
      <p:sp>
        <p:nvSpPr>
          <p:cNvPr id="67588" name="Rectangle 3"/>
          <p:cNvSpPr>
            <a:spLocks noChangeArrowheads="1"/>
          </p:cNvSpPr>
          <p:nvPr/>
        </p:nvSpPr>
        <p:spPr bwMode="auto">
          <a:xfrm>
            <a:off x="138113" y="1709738"/>
            <a:ext cx="9005887" cy="4824412"/>
          </a:xfrm>
          <a:prstGeom prst="rect">
            <a:avLst/>
          </a:prstGeom>
          <a:gradFill rotWithShape="1">
            <a:gsLst>
              <a:gs pos="0">
                <a:srgbClr val="FFFFFF"/>
              </a:gs>
              <a:gs pos="50000">
                <a:srgbClr val="C7EAF9"/>
              </a:gs>
              <a:gs pos="100000">
                <a:srgbClr val="FFFF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kumimoji="0" lang="zh-CN" altLang="en-US" sz="1800">
              <a:solidFill>
                <a:schemeClr val="tx1"/>
              </a:solidFill>
              <a:latin typeface="Tahoma" panose="020B0604030504040204" pitchFamily="34" charset="0"/>
              <a:ea typeface="宋体" panose="02010600030101010101" pitchFamily="2" charset="-122"/>
            </a:endParaRPr>
          </a:p>
        </p:txBody>
      </p:sp>
      <p:sp>
        <p:nvSpPr>
          <p:cNvPr id="276484" name="Text Box 4"/>
          <p:cNvSpPr txBox="1">
            <a:spLocks noChangeArrowheads="1"/>
          </p:cNvSpPr>
          <p:nvPr/>
        </p:nvSpPr>
        <p:spPr bwMode="auto">
          <a:xfrm>
            <a:off x="611188" y="3509963"/>
            <a:ext cx="8191500"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05000"/>
              </a:lnSpc>
              <a:spcBef>
                <a:spcPct val="0"/>
              </a:spcBef>
              <a:buClrTx/>
              <a:buSzTx/>
              <a:buFontTx/>
              <a:buNone/>
            </a:pPr>
            <a:r>
              <a:rPr lang="zh-CN" altLang="en-US" sz="2000" b="1">
                <a:solidFill>
                  <a:schemeClr val="tx1"/>
                </a:solidFill>
                <a:latin typeface="幼圆" panose="02010509060101010101" pitchFamily="49" charset="-122"/>
                <a:ea typeface="幼圆" panose="02010509060101010101" pitchFamily="49" charset="-122"/>
              </a:rPr>
              <a:t>解：按净现值指数从大到小顺序选择满足资金约束条件的方案，即：</a:t>
            </a:r>
            <a:r>
              <a:rPr lang="en-US" altLang="zh-CN" sz="2000" b="1">
                <a:solidFill>
                  <a:schemeClr val="tx1"/>
                </a:solidFill>
                <a:latin typeface="幼圆" panose="02010509060101010101" pitchFamily="49" charset="-122"/>
                <a:ea typeface="幼圆" panose="02010509060101010101" pitchFamily="49" charset="-122"/>
              </a:rPr>
              <a:t>A</a:t>
            </a:r>
            <a:r>
              <a:rPr lang="zh-CN" altLang="en-US" sz="2000" b="1">
                <a:solidFill>
                  <a:schemeClr val="tx1"/>
                </a:solidFill>
                <a:latin typeface="幼圆" panose="02010509060101010101" pitchFamily="49" charset="-122"/>
                <a:ea typeface="幼圆" panose="02010509060101010101" pitchFamily="49" charset="-122"/>
              </a:rPr>
              <a:t>、</a:t>
            </a:r>
            <a:r>
              <a:rPr lang="en-US" altLang="zh-CN" sz="2000" b="1">
                <a:solidFill>
                  <a:schemeClr val="tx1"/>
                </a:solidFill>
                <a:latin typeface="幼圆" panose="02010509060101010101" pitchFamily="49" charset="-122"/>
                <a:ea typeface="幼圆" panose="02010509060101010101" pitchFamily="49" charset="-122"/>
              </a:rPr>
              <a:t>B</a:t>
            </a:r>
            <a:r>
              <a:rPr lang="zh-CN" altLang="en-US" sz="2000" b="1">
                <a:solidFill>
                  <a:schemeClr val="tx1"/>
                </a:solidFill>
                <a:latin typeface="幼圆" panose="02010509060101010101" pitchFamily="49" charset="-122"/>
                <a:ea typeface="幼圆" panose="02010509060101010101" pitchFamily="49" charset="-122"/>
              </a:rPr>
              <a:t>、</a:t>
            </a:r>
            <a:r>
              <a:rPr lang="en-US" altLang="zh-CN" sz="2000" b="1">
                <a:solidFill>
                  <a:schemeClr val="tx1"/>
                </a:solidFill>
                <a:latin typeface="幼圆" panose="02010509060101010101" pitchFamily="49" charset="-122"/>
                <a:ea typeface="幼圆" panose="02010509060101010101" pitchFamily="49" charset="-122"/>
              </a:rPr>
              <a:t>C</a:t>
            </a:r>
            <a:r>
              <a:rPr lang="zh-CN" altLang="en-US" sz="2000" b="1">
                <a:solidFill>
                  <a:schemeClr val="tx1"/>
                </a:solidFill>
                <a:latin typeface="幼圆" panose="02010509060101010101" pitchFamily="49" charset="-122"/>
                <a:ea typeface="幼圆" panose="02010509060101010101" pitchFamily="49" charset="-122"/>
              </a:rPr>
              <a:t>、</a:t>
            </a:r>
            <a:r>
              <a:rPr lang="en-US" altLang="zh-CN" sz="2000" b="1">
                <a:solidFill>
                  <a:schemeClr val="tx1"/>
                </a:solidFill>
                <a:latin typeface="幼圆" panose="02010509060101010101" pitchFamily="49" charset="-122"/>
                <a:ea typeface="幼圆" panose="02010509060101010101" pitchFamily="49" charset="-122"/>
              </a:rPr>
              <a:t>D</a:t>
            </a:r>
            <a:r>
              <a:rPr lang="zh-CN" altLang="en-US" sz="2000" b="1">
                <a:solidFill>
                  <a:schemeClr val="tx1"/>
                </a:solidFill>
                <a:latin typeface="幼圆" panose="02010509060101010101" pitchFamily="49" charset="-122"/>
                <a:ea typeface="幼圆" panose="02010509060101010101" pitchFamily="49" charset="-122"/>
              </a:rPr>
              <a:t>、</a:t>
            </a:r>
            <a:r>
              <a:rPr lang="en-US" altLang="zh-CN" sz="2000" b="1">
                <a:solidFill>
                  <a:schemeClr val="tx1"/>
                </a:solidFill>
                <a:latin typeface="幼圆" panose="02010509060101010101" pitchFamily="49" charset="-122"/>
                <a:ea typeface="幼圆" panose="02010509060101010101" pitchFamily="49" charset="-122"/>
              </a:rPr>
              <a:t>E</a:t>
            </a:r>
            <a:r>
              <a:rPr lang="zh-CN" altLang="en-US" sz="2000" b="1">
                <a:solidFill>
                  <a:schemeClr val="tx1"/>
                </a:solidFill>
                <a:latin typeface="幼圆" panose="02010509060101010101" pitchFamily="49" charset="-122"/>
                <a:ea typeface="幼圆" panose="02010509060101010101" pitchFamily="49" charset="-122"/>
              </a:rPr>
              <a:t>方案，共用资金总额为</a:t>
            </a:r>
            <a:r>
              <a:rPr lang="en-US" altLang="zh-CN" sz="2000" b="1">
                <a:solidFill>
                  <a:schemeClr val="tx1"/>
                </a:solidFill>
                <a:latin typeface="幼圆" panose="02010509060101010101" pitchFamily="49" charset="-122"/>
                <a:ea typeface="幼圆" panose="02010509060101010101" pitchFamily="49" charset="-122"/>
              </a:rPr>
              <a:t>1000</a:t>
            </a:r>
            <a:r>
              <a:rPr lang="zh-CN" altLang="en-US" sz="2000" b="1">
                <a:solidFill>
                  <a:schemeClr val="tx1"/>
                </a:solidFill>
                <a:latin typeface="幼圆" panose="02010509060101010101" pitchFamily="49" charset="-122"/>
                <a:ea typeface="幼圆" panose="02010509060101010101" pitchFamily="49" charset="-122"/>
              </a:rPr>
              <a:t>万元。</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276485" name="Text Box 5"/>
          <p:cNvSpPr txBox="1">
            <a:spLocks noChangeArrowheads="1"/>
          </p:cNvSpPr>
          <p:nvPr/>
        </p:nvSpPr>
        <p:spPr bwMode="auto">
          <a:xfrm>
            <a:off x="1042988" y="4949825"/>
            <a:ext cx="7443787" cy="1038225"/>
          </a:xfrm>
          <a:prstGeom prst="rect">
            <a:avLst/>
          </a:prstGeom>
          <a:gradFill rotWithShape="1">
            <a:gsLst>
              <a:gs pos="0">
                <a:srgbClr val="AACED2"/>
              </a:gs>
              <a:gs pos="100000">
                <a:srgbClr val="036D7B">
                  <a:alpha val="39000"/>
                </a:srgbClr>
              </a:gs>
            </a:gsLst>
            <a:lin ang="5400000" scaled="1"/>
          </a:gradFill>
          <a:ln>
            <a:noFill/>
          </a:ln>
          <a:effectLst>
            <a:outerShdw sy="50000" rotWithShape="0">
              <a:schemeClr val="bg2">
                <a:alpha val="50000"/>
              </a:schemeClr>
            </a:outerShdw>
          </a:effectLst>
          <a:extLst>
            <a:ext uri="{91240B29-F687-4F45-9708-019B960494DF}">
              <a14:hiddenLine xmlns:a14="http://schemas.microsoft.com/office/drawing/2010/main" w="9525">
                <a:solidFill>
                  <a:srgbClr val="FF00FF"/>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55000"/>
              </a:lnSpc>
              <a:spcBef>
                <a:spcPct val="50000"/>
              </a:spcBef>
              <a:buClrTx/>
              <a:buSzTx/>
              <a:buFontTx/>
              <a:buNone/>
            </a:pPr>
            <a:r>
              <a:rPr lang="en-US" altLang="zh-CN" sz="2000" b="1">
                <a:solidFill>
                  <a:schemeClr val="tx1"/>
                </a:solidFill>
                <a:latin typeface="幼圆" panose="02010509060101010101" pitchFamily="49" charset="-122"/>
                <a:ea typeface="幼圆" panose="02010509060101010101" pitchFamily="49" charset="-122"/>
              </a:rPr>
              <a:t>  </a:t>
            </a:r>
            <a:r>
              <a:rPr lang="zh-CN" altLang="en-US" sz="2000" b="1">
                <a:solidFill>
                  <a:schemeClr val="tx1"/>
                </a:solidFill>
                <a:latin typeface="幼圆" panose="02010509060101010101" pitchFamily="49" charset="-122"/>
                <a:ea typeface="幼圆" panose="02010509060101010101" pitchFamily="49" charset="-122"/>
              </a:rPr>
              <a:t>由本例可知，只有各方案投资占投资预算的比例很小时，净现值指数排序法才能达到或接近净现值最大的目标。</a:t>
            </a:r>
            <a:endParaRPr lang="zh-CN" altLang="en-US" sz="2000" b="1">
              <a:solidFill>
                <a:schemeClr val="tx1"/>
              </a:solidFill>
              <a:latin typeface="幼圆" panose="02010509060101010101" pitchFamily="49" charset="-122"/>
              <a:ea typeface="幼圆" panose="02010509060101010101" pitchFamily="49" charset="-122"/>
            </a:endParaRPr>
          </a:p>
        </p:txBody>
      </p:sp>
      <p:sp>
        <p:nvSpPr>
          <p:cNvPr id="276486" name="Rectangle 6"/>
          <p:cNvSpPr>
            <a:spLocks noChangeArrowheads="1"/>
          </p:cNvSpPr>
          <p:nvPr/>
        </p:nvSpPr>
        <p:spPr bwMode="auto">
          <a:xfrm>
            <a:off x="611188" y="1493838"/>
            <a:ext cx="7993062" cy="143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a:solidFill>
                  <a:schemeClr val="tx1"/>
                </a:solidFill>
                <a:latin typeface="幼圆" panose="02010509060101010101" pitchFamily="49" charset="-122"/>
                <a:ea typeface="幼圆" panose="02010509060101010101" pitchFamily="49" charset="-122"/>
              </a:rPr>
              <a:t>  </a:t>
            </a:r>
            <a:r>
              <a:rPr lang="zh-CN" altLang="en-US" sz="2000" b="1">
                <a:solidFill>
                  <a:schemeClr val="tx1"/>
                </a:solidFill>
                <a:latin typeface="幼圆" panose="02010509060101010101" pitchFamily="49" charset="-122"/>
                <a:ea typeface="幼圆" panose="02010509060101010101" pitchFamily="49" charset="-122"/>
              </a:rPr>
              <a:t>净现值指数大小说明该方案单位投资所获得的超额净效益大小。应用</a:t>
            </a:r>
            <a:r>
              <a:rPr lang="en-US" altLang="zh-CN" sz="2000" b="1">
                <a:solidFill>
                  <a:schemeClr val="tx1"/>
                </a:solidFill>
                <a:latin typeface="幼圆" panose="02010509060101010101" pitchFamily="49" charset="-122"/>
                <a:ea typeface="幼圆" panose="02010509060101010101" pitchFamily="49" charset="-122"/>
              </a:rPr>
              <a:t>NPVR</a:t>
            </a:r>
            <a:r>
              <a:rPr lang="zh-CN" altLang="en-US" sz="2000" b="1">
                <a:solidFill>
                  <a:schemeClr val="tx1"/>
                </a:solidFill>
                <a:latin typeface="幼圆" panose="02010509060101010101" pitchFamily="49" charset="-122"/>
                <a:ea typeface="幼圆" panose="02010509060101010101" pitchFamily="49" charset="-122"/>
              </a:rPr>
              <a:t>评价方案时，将净现值率大于或等于零的各个方案按净现值率的大小依次排序，并依此次序选取方案，直至所选取方案组合的投资总额最大限度地接近或等于投资限额为止。</a:t>
            </a:r>
            <a:endParaRPr lang="zh-CN" altLang="en-US" sz="2000" b="1">
              <a:solidFill>
                <a:schemeClr val="tx1"/>
              </a:solidFill>
              <a:latin typeface="幼圆" panose="02010509060101010101" pitchFamily="49" charset="-122"/>
              <a:ea typeface="幼圆" panose="02010509060101010101"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76486"/>
                                        </p:tgtEl>
                                        <p:attrNameLst>
                                          <p:attrName>style.visibility</p:attrName>
                                        </p:attrNameLst>
                                      </p:cBhvr>
                                      <p:to>
                                        <p:strVal val="visible"/>
                                      </p:to>
                                    </p:set>
                                    <p:animEffect transition="in" filter="blinds(horizontal)">
                                      <p:cBhvr>
                                        <p:cTn id="7" dur="500"/>
                                        <p:tgtEl>
                                          <p:spTgt spid="27648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76484"/>
                                        </p:tgtEl>
                                        <p:attrNameLst>
                                          <p:attrName>style.visibility</p:attrName>
                                        </p:attrNameLst>
                                      </p:cBhvr>
                                      <p:to>
                                        <p:strVal val="visible"/>
                                      </p:to>
                                    </p:set>
                                    <p:animEffect transition="in" filter="checkerboard(across)">
                                      <p:cBhvr>
                                        <p:cTn id="12" dur="500"/>
                                        <p:tgtEl>
                                          <p:spTgt spid="27648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6485"/>
                                        </p:tgtEl>
                                        <p:attrNameLst>
                                          <p:attrName>style.visibility</p:attrName>
                                        </p:attrNameLst>
                                      </p:cBhvr>
                                      <p:to>
                                        <p:strVal val="visible"/>
                                      </p:to>
                                    </p:set>
                                    <p:animEffect transition="in" filter="dissolve">
                                      <p:cBhvr>
                                        <p:cTn id="17" dur="500"/>
                                        <p:tgtEl>
                                          <p:spTgt spid="276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4" grpId="0"/>
      <p:bldP spid="276485" grpId="0" animBg="1"/>
      <p:bldP spid="27648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0E9D58F-514D-2A43-932D-EF87FA66C956}"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sp>
        <p:nvSpPr>
          <p:cNvPr id="211971" name="Rectangle 3"/>
          <p:cNvSpPr>
            <a:spLocks noChangeArrowheads="1"/>
          </p:cNvSpPr>
          <p:nvPr/>
        </p:nvSpPr>
        <p:spPr bwMode="auto">
          <a:xfrm>
            <a:off x="611188" y="1652588"/>
            <a:ext cx="633730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1800" b="1" dirty="0">
                <a:latin typeface="幼圆" panose="02010509060101010101" pitchFamily="49" charset="-122"/>
                <a:ea typeface="幼圆" panose="02010509060101010101" pitchFamily="49" charset="-122"/>
              </a:rPr>
              <a:t>②</a:t>
            </a:r>
            <a:r>
              <a:rPr lang="zh-CN" altLang="en-US" sz="1800" b="1" dirty="0">
                <a:latin typeface="幼圆" panose="02010509060101010101" pitchFamily="49" charset="-122"/>
                <a:ea typeface="幼圆" panose="02010509060101010101" pitchFamily="49" charset="-122"/>
              </a:rPr>
              <a:t>对比方案的产出量（或生产率、年营业收入）</a:t>
            </a:r>
            <a:r>
              <a:rPr lang="zh-CN" altLang="en-US" sz="1800" b="1" dirty="0">
                <a:solidFill>
                  <a:srgbClr val="FF0000"/>
                </a:solidFill>
                <a:latin typeface="幼圆" panose="02010509060101010101" pitchFamily="49" charset="-122"/>
                <a:ea typeface="幼圆" panose="02010509060101010101" pitchFamily="49" charset="-122"/>
              </a:rPr>
              <a:t>不同</a:t>
            </a:r>
            <a:r>
              <a:rPr lang="zh-CN" altLang="en-US" sz="1800" b="1" dirty="0">
                <a:latin typeface="幼圆" panose="02010509060101010101" pitchFamily="49" charset="-122"/>
                <a:ea typeface="幼圆" panose="02010509060101010101" pitchFamily="49" charset="-122"/>
              </a:rPr>
              <a:t>的情形</a:t>
            </a:r>
            <a:endParaRPr lang="zh-CN" altLang="en-US" sz="1800" b="1" dirty="0">
              <a:latin typeface="幼圆" panose="02010509060101010101" pitchFamily="49" charset="-122"/>
              <a:ea typeface="幼圆" panose="02010509060101010101" pitchFamily="49" charset="-122"/>
            </a:endParaRPr>
          </a:p>
        </p:txBody>
      </p:sp>
      <p:graphicFrame>
        <p:nvGraphicFramePr>
          <p:cNvPr id="211972" name="Object 4"/>
          <p:cNvGraphicFramePr>
            <a:graphicFrameLocks noChangeAspect="1"/>
          </p:cNvGraphicFramePr>
          <p:nvPr/>
        </p:nvGraphicFramePr>
        <p:xfrm>
          <a:off x="3132139" y="3289301"/>
          <a:ext cx="2159941" cy="1247774"/>
        </p:xfrm>
        <a:graphic>
          <a:graphicData uri="http://schemas.openxmlformats.org/presentationml/2006/ole">
            <mc:AlternateContent xmlns:mc="http://schemas.openxmlformats.org/markup-compatibility/2006">
              <mc:Choice xmlns:v="urn:schemas-microsoft-com:vml" Requires="v">
                <p:oleObj spid="_x0000_s2" name="Equation" r:id="rId1" imgW="24688800" imgH="20116800" progId="Equation.DSMT4">
                  <p:embed/>
                </p:oleObj>
              </mc:Choice>
              <mc:Fallback>
                <p:oleObj name="Equation" r:id="rId1" imgW="24688800" imgH="201168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2139" y="3289301"/>
                        <a:ext cx="2159941" cy="1247774"/>
                      </a:xfrm>
                      <a:prstGeom prst="rect">
                        <a:avLst/>
                      </a:prstGeom>
                      <a:gradFill rotWithShape="1">
                        <a:gsLst>
                          <a:gs pos="0">
                            <a:srgbClr val="5E7676"/>
                          </a:gs>
                          <a:gs pos="50000">
                            <a:srgbClr val="CCFFFF"/>
                          </a:gs>
                          <a:gs pos="100000">
                            <a:srgbClr val="5E7676"/>
                          </a:gs>
                        </a:gsLst>
                        <a:lin ang="5400000" scaled="1"/>
                      </a:gradFill>
                      <a:ln>
                        <a:noFill/>
                      </a:ln>
                      <a:effectLst/>
                    </p:spPr>
                  </p:pic>
                </p:oleObj>
              </mc:Fallback>
            </mc:AlternateContent>
          </a:graphicData>
        </a:graphic>
      </p:graphicFrame>
      <p:sp>
        <p:nvSpPr>
          <p:cNvPr id="211973" name="Rectangle 5"/>
          <p:cNvSpPr>
            <a:spLocks noChangeArrowheads="1"/>
          </p:cNvSpPr>
          <p:nvPr/>
        </p:nvSpPr>
        <p:spPr bwMode="auto">
          <a:xfrm>
            <a:off x="611188" y="4733925"/>
            <a:ext cx="828040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buClrTx/>
              <a:buSzTx/>
              <a:buFontTx/>
              <a:buNone/>
            </a:pPr>
            <a:r>
              <a:rPr lang="zh-CN" altLang="en-US" sz="1800" b="1">
                <a:latin typeface="幼圆" panose="02010509060101010101" pitchFamily="49" charset="-122"/>
                <a:ea typeface="幼圆" panose="02010509060101010101" pitchFamily="49" charset="-122"/>
              </a:rPr>
              <a:t>式中：</a:t>
            </a:r>
            <a:r>
              <a:rPr lang="en-US" altLang="zh-CN" sz="1800" b="1">
                <a:latin typeface="幼圆" panose="02010509060101010101" pitchFamily="49" charset="-122"/>
                <a:ea typeface="幼圆" panose="02010509060101010101" pitchFamily="49" charset="-122"/>
              </a:rPr>
              <a:t>Q</a:t>
            </a:r>
            <a:r>
              <a:rPr lang="en-US" altLang="zh-CN" sz="1800" b="1" baseline="-25000">
                <a:latin typeface="幼圆" panose="02010509060101010101" pitchFamily="49" charset="-122"/>
                <a:ea typeface="幼圆" panose="02010509060101010101" pitchFamily="49" charset="-122"/>
              </a:rPr>
              <a:t>1</a:t>
            </a:r>
            <a:r>
              <a:rPr lang="zh-CN" altLang="en-US" sz="1800" b="1">
                <a:latin typeface="幼圆" panose="02010509060101010101" pitchFamily="49" charset="-122"/>
                <a:ea typeface="幼圆" panose="02010509060101010101" pitchFamily="49" charset="-122"/>
              </a:rPr>
              <a:t>、</a:t>
            </a:r>
            <a:r>
              <a:rPr lang="en-US" altLang="zh-CN" sz="1800" b="1">
                <a:latin typeface="幼圆" panose="02010509060101010101" pitchFamily="49" charset="-122"/>
                <a:ea typeface="幼圆" panose="02010509060101010101" pitchFamily="49" charset="-122"/>
              </a:rPr>
              <a:t>Q</a:t>
            </a:r>
            <a:r>
              <a:rPr lang="en-US" altLang="zh-CN" sz="1800" b="1" baseline="-25000">
                <a:latin typeface="幼圆" panose="02010509060101010101" pitchFamily="49" charset="-122"/>
                <a:ea typeface="幼圆" panose="02010509060101010101" pitchFamily="49" charset="-122"/>
              </a:rPr>
              <a:t>2</a:t>
            </a:r>
            <a:r>
              <a:rPr lang="zh-CN" altLang="en-US" sz="1800" b="1">
                <a:latin typeface="幼圆" panose="02010509060101010101" pitchFamily="49" charset="-122"/>
                <a:ea typeface="幼圆" panose="02010509060101010101" pitchFamily="49" charset="-122"/>
              </a:rPr>
              <a:t>分别为方案</a:t>
            </a:r>
            <a:r>
              <a:rPr lang="en-US" altLang="zh-CN" sz="1800" b="1">
                <a:latin typeface="幼圆" panose="02010509060101010101" pitchFamily="49" charset="-122"/>
                <a:ea typeface="幼圆" panose="02010509060101010101" pitchFamily="49" charset="-122"/>
              </a:rPr>
              <a:t>1</a:t>
            </a:r>
            <a:r>
              <a:rPr lang="zh-CN" altLang="en-US" sz="1800" b="1">
                <a:latin typeface="幼圆" panose="02010509060101010101" pitchFamily="49" charset="-122"/>
                <a:ea typeface="幼圆" panose="02010509060101010101" pitchFamily="49" charset="-122"/>
              </a:rPr>
              <a:t>、</a:t>
            </a:r>
            <a:r>
              <a:rPr lang="en-US" altLang="zh-CN" sz="1800" b="1">
                <a:latin typeface="幼圆" panose="02010509060101010101" pitchFamily="49" charset="-122"/>
                <a:ea typeface="幼圆" panose="02010509060101010101" pitchFamily="49" charset="-122"/>
              </a:rPr>
              <a:t>2</a:t>
            </a:r>
            <a:r>
              <a:rPr lang="zh-CN" altLang="en-US" sz="1800" b="1">
                <a:latin typeface="幼圆" panose="02010509060101010101" pitchFamily="49" charset="-122"/>
                <a:ea typeface="幼圆" panose="02010509060101010101" pitchFamily="49" charset="-122"/>
              </a:rPr>
              <a:t>的产量。</a:t>
            </a:r>
            <a:endParaRPr lang="zh-CN" altLang="en-US" sz="1800" b="1">
              <a:latin typeface="幼圆" panose="02010509060101010101" pitchFamily="49" charset="-122"/>
              <a:ea typeface="幼圆" panose="02010509060101010101" pitchFamily="49" charset="-122"/>
            </a:endParaRPr>
          </a:p>
        </p:txBody>
      </p:sp>
      <p:sp>
        <p:nvSpPr>
          <p:cNvPr id="211974" name="Rectangle 6"/>
          <p:cNvSpPr>
            <a:spLocks noChangeArrowheads="1"/>
          </p:cNvSpPr>
          <p:nvPr/>
        </p:nvSpPr>
        <p:spPr bwMode="auto">
          <a:xfrm>
            <a:off x="684213" y="2106613"/>
            <a:ext cx="633730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1800" b="1">
                <a:latin typeface="幼圆" panose="02010509060101010101" pitchFamily="49" charset="-122"/>
                <a:ea typeface="幼圆" panose="02010509060101010101" pitchFamily="49" charset="-122"/>
              </a:rPr>
              <a:t>产量等同化处理的方式有两种：</a:t>
            </a:r>
            <a:endParaRPr lang="zh-CN" altLang="en-US" sz="1800" b="1">
              <a:latin typeface="幼圆" panose="02010509060101010101" pitchFamily="49" charset="-122"/>
              <a:ea typeface="幼圆" panose="02010509060101010101" pitchFamily="49" charset="-122"/>
            </a:endParaRPr>
          </a:p>
        </p:txBody>
      </p:sp>
      <p:sp>
        <p:nvSpPr>
          <p:cNvPr id="211975" name="Rectangle 7"/>
          <p:cNvSpPr>
            <a:spLocks noChangeArrowheads="1"/>
          </p:cNvSpPr>
          <p:nvPr/>
        </p:nvSpPr>
        <p:spPr bwMode="auto">
          <a:xfrm>
            <a:off x="698500" y="2582863"/>
            <a:ext cx="633730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1800" b="1">
                <a:solidFill>
                  <a:srgbClr val="9966FF"/>
                </a:solidFill>
                <a:latin typeface="幼圆" panose="02010509060101010101" pitchFamily="49" charset="-122"/>
                <a:ea typeface="幼圆" panose="02010509060101010101" pitchFamily="49" charset="-122"/>
              </a:rPr>
              <a:t>A.</a:t>
            </a:r>
            <a:r>
              <a:rPr lang="zh-CN" altLang="en-US" sz="1800" b="1">
                <a:solidFill>
                  <a:srgbClr val="9966FF"/>
                </a:solidFill>
                <a:latin typeface="幼圆" panose="02010509060101010101" pitchFamily="49" charset="-122"/>
                <a:ea typeface="幼圆" panose="02010509060101010101" pitchFamily="49" charset="-122"/>
              </a:rPr>
              <a:t>用单位生产能力投资和单位产品经营成本计算</a:t>
            </a:r>
            <a:endParaRPr lang="zh-CN" altLang="en-US" sz="1800" b="1">
              <a:solidFill>
                <a:srgbClr val="9966FF"/>
              </a:solidFill>
              <a:latin typeface="幼圆" panose="02010509060101010101" pitchFamily="49" charset="-122"/>
              <a:ea typeface="幼圆" panose="02010509060101010101" pitchFamily="49" charset="-122"/>
            </a:endParaRPr>
          </a:p>
        </p:txBody>
      </p:sp>
      <p:sp>
        <p:nvSpPr>
          <p:cNvPr id="3" name="Rectangle 2"/>
          <p:cNvSpPr>
            <a:spLocks noGrp="1" noChangeArrowheads="1"/>
          </p:cNvSpPr>
          <p:nvPr>
            <p:ph type="title"/>
          </p:nvPr>
        </p:nvSpPr>
        <p:spPr>
          <a:xfrm>
            <a:off x="862398" y="190501"/>
            <a:ext cx="8281602" cy="838200"/>
          </a:xfrm>
        </p:spPr>
        <p:txBody>
          <a:bodyPr/>
          <a:lstStyle/>
          <a:p>
            <a:pPr eaLnBrk="1" hangingPunct="1"/>
            <a:r>
              <a:rPr kumimoji="0" lang="zh-CN" altLang="en-US" dirty="0">
                <a:solidFill>
                  <a:srgbClr val="FF0000"/>
                </a:solidFill>
              </a:rPr>
              <a:t>（二）互斥方案</a:t>
            </a:r>
            <a:r>
              <a:rPr kumimoji="0" lang="zh-CN" altLang="en-US" dirty="0">
                <a:solidFill>
                  <a:srgbClr val="036D7B"/>
                </a:solidFill>
              </a:rPr>
              <a:t>经济评价方法</a:t>
            </a:r>
            <a:endParaRPr kumimoji="0" lang="zh-CN" altLang="en-US" dirty="0">
              <a:solidFill>
                <a:srgbClr val="036D7B"/>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11971"/>
                                        </p:tgtEl>
                                        <p:attrNameLst>
                                          <p:attrName>style.visibility</p:attrName>
                                        </p:attrNameLst>
                                      </p:cBhvr>
                                      <p:to>
                                        <p:strVal val="visible"/>
                                      </p:to>
                                    </p:set>
                                    <p:animEffect transition="in" filter="slide(fromLeft)">
                                      <p:cBhvr>
                                        <p:cTn id="7" dur="1000"/>
                                        <p:tgtEl>
                                          <p:spTgt spid="21197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11974"/>
                                        </p:tgtEl>
                                        <p:attrNameLst>
                                          <p:attrName>style.visibility</p:attrName>
                                        </p:attrNameLst>
                                      </p:cBhvr>
                                      <p:to>
                                        <p:strVal val="visible"/>
                                      </p:to>
                                    </p:set>
                                    <p:animEffect transition="in" filter="slide(fromLeft)">
                                      <p:cBhvr>
                                        <p:cTn id="12" dur="1000"/>
                                        <p:tgtEl>
                                          <p:spTgt spid="21197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211975"/>
                                        </p:tgtEl>
                                        <p:attrNameLst>
                                          <p:attrName>style.visibility</p:attrName>
                                        </p:attrNameLst>
                                      </p:cBhvr>
                                      <p:to>
                                        <p:strVal val="visible"/>
                                      </p:to>
                                    </p:set>
                                    <p:animEffect transition="in" filter="slide(fromLeft)">
                                      <p:cBhvr>
                                        <p:cTn id="17" dur="1000"/>
                                        <p:tgtEl>
                                          <p:spTgt spid="211975"/>
                                        </p:tgtEl>
                                      </p:cBhvr>
                                    </p:animEffect>
                                  </p:childTnLst>
                                </p:cTn>
                              </p:par>
                            </p:childTnLst>
                          </p:cTn>
                        </p:par>
                        <p:par>
                          <p:cTn id="18" fill="hold">
                            <p:stCondLst>
                              <p:cond delay="1000"/>
                            </p:stCondLst>
                            <p:childTnLst>
                              <p:par>
                                <p:cTn id="19" presetID="26" presetClass="entr" presetSubtype="0" fill="hold" nodeType="afterEffect">
                                  <p:stCondLst>
                                    <p:cond delay="0"/>
                                  </p:stCondLst>
                                  <p:childTnLst>
                                    <p:set>
                                      <p:cBhvr>
                                        <p:cTn id="20" dur="1" fill="hold">
                                          <p:stCondLst>
                                            <p:cond delay="0"/>
                                          </p:stCondLst>
                                        </p:cTn>
                                        <p:tgtEl>
                                          <p:spTgt spid="211972"/>
                                        </p:tgtEl>
                                        <p:attrNameLst>
                                          <p:attrName>style.visibility</p:attrName>
                                        </p:attrNameLst>
                                      </p:cBhvr>
                                      <p:to>
                                        <p:strVal val="visible"/>
                                      </p:to>
                                    </p:set>
                                    <p:animEffect transition="in" filter="wipe(down)">
                                      <p:cBhvr>
                                        <p:cTn id="21" dur="290">
                                          <p:stCondLst>
                                            <p:cond delay="0"/>
                                          </p:stCondLst>
                                        </p:cTn>
                                        <p:tgtEl>
                                          <p:spTgt spid="211972"/>
                                        </p:tgtEl>
                                      </p:cBhvr>
                                    </p:animEffect>
                                    <p:anim calcmode="lin" valueType="num">
                                      <p:cBhvr>
                                        <p:cTn id="22" dur="911" tmFilter="0,0; 0.14,0.36; 0.43,0.73; 0.71,0.91; 1.0,1.0">
                                          <p:stCondLst>
                                            <p:cond delay="0"/>
                                          </p:stCondLst>
                                        </p:cTn>
                                        <p:tgtEl>
                                          <p:spTgt spid="211972"/>
                                        </p:tgtEl>
                                        <p:attrNameLst>
                                          <p:attrName>ppt_x</p:attrName>
                                        </p:attrNameLst>
                                      </p:cBhvr>
                                      <p:tavLst>
                                        <p:tav tm="0">
                                          <p:val>
                                            <p:strVal val="#ppt_x-0.25"/>
                                          </p:val>
                                        </p:tav>
                                        <p:tav tm="100000">
                                          <p:val>
                                            <p:strVal val="#ppt_x"/>
                                          </p:val>
                                        </p:tav>
                                      </p:tavLst>
                                    </p:anim>
                                    <p:anim calcmode="lin" valueType="num">
                                      <p:cBhvr>
                                        <p:cTn id="23" dur="332" tmFilter="0.0,0.0; 0.25,0.07; 0.50,0.2; 0.75,0.467; 1.0,1.0">
                                          <p:stCondLst>
                                            <p:cond delay="0"/>
                                          </p:stCondLst>
                                        </p:cTn>
                                        <p:tgtEl>
                                          <p:spTgt spid="211972"/>
                                        </p:tgtEl>
                                        <p:attrNameLst>
                                          <p:attrName>ppt_y</p:attrName>
                                        </p:attrNameLst>
                                      </p:cBhvr>
                                      <p:tavLst>
                                        <p:tav tm="0" fmla="#ppt_y-sin(pi*$)/3">
                                          <p:val>
                                            <p:fltVal val="0.5"/>
                                          </p:val>
                                        </p:tav>
                                        <p:tav tm="100000">
                                          <p:val>
                                            <p:fltVal val="1"/>
                                          </p:val>
                                        </p:tav>
                                      </p:tavLst>
                                    </p:anim>
                                    <p:anim calcmode="lin" valueType="num">
                                      <p:cBhvr>
                                        <p:cTn id="24" dur="332" tmFilter="0, 0; 0.125,0.2665; 0.25,0.4; 0.375,0.465; 0.5,0.5;  0.625,0.535; 0.75,0.6; 0.875,0.7335; 1,1">
                                          <p:stCondLst>
                                            <p:cond delay="332"/>
                                          </p:stCondLst>
                                        </p:cTn>
                                        <p:tgtEl>
                                          <p:spTgt spid="211972"/>
                                        </p:tgtEl>
                                        <p:attrNameLst>
                                          <p:attrName>ppt_y</p:attrName>
                                        </p:attrNameLst>
                                      </p:cBhvr>
                                      <p:tavLst>
                                        <p:tav tm="0" fmla="#ppt_y-sin(pi*$)/9">
                                          <p:val>
                                            <p:fltVal val="0"/>
                                          </p:val>
                                        </p:tav>
                                        <p:tav tm="100000">
                                          <p:val>
                                            <p:fltVal val="1"/>
                                          </p:val>
                                        </p:tav>
                                      </p:tavLst>
                                    </p:anim>
                                    <p:anim calcmode="lin" valueType="num">
                                      <p:cBhvr>
                                        <p:cTn id="25" dur="166" tmFilter="0, 0; 0.125,0.2665; 0.25,0.4; 0.375,0.465; 0.5,0.5;  0.625,0.535; 0.75,0.6; 0.875,0.7335; 1,1">
                                          <p:stCondLst>
                                            <p:cond delay="662"/>
                                          </p:stCondLst>
                                        </p:cTn>
                                        <p:tgtEl>
                                          <p:spTgt spid="211972"/>
                                        </p:tgtEl>
                                        <p:attrNameLst>
                                          <p:attrName>ppt_y</p:attrName>
                                        </p:attrNameLst>
                                      </p:cBhvr>
                                      <p:tavLst>
                                        <p:tav tm="0" fmla="#ppt_y-sin(pi*$)/27">
                                          <p:val>
                                            <p:fltVal val="0"/>
                                          </p:val>
                                        </p:tav>
                                        <p:tav tm="100000">
                                          <p:val>
                                            <p:fltVal val="1"/>
                                          </p:val>
                                        </p:tav>
                                      </p:tavLst>
                                    </p:anim>
                                    <p:anim calcmode="lin" valueType="num">
                                      <p:cBhvr>
                                        <p:cTn id="26" dur="82" tmFilter="0, 0; 0.125,0.2665; 0.25,0.4; 0.375,0.465; 0.5,0.5;  0.625,0.535; 0.75,0.6; 0.875,0.7335; 1,1">
                                          <p:stCondLst>
                                            <p:cond delay="828"/>
                                          </p:stCondLst>
                                        </p:cTn>
                                        <p:tgtEl>
                                          <p:spTgt spid="211972"/>
                                        </p:tgtEl>
                                        <p:attrNameLst>
                                          <p:attrName>ppt_y</p:attrName>
                                        </p:attrNameLst>
                                      </p:cBhvr>
                                      <p:tavLst>
                                        <p:tav tm="0" fmla="#ppt_y-sin(pi*$)/81">
                                          <p:val>
                                            <p:fltVal val="0"/>
                                          </p:val>
                                        </p:tav>
                                        <p:tav tm="100000">
                                          <p:val>
                                            <p:fltVal val="1"/>
                                          </p:val>
                                        </p:tav>
                                      </p:tavLst>
                                    </p:anim>
                                    <p:animScale>
                                      <p:cBhvr>
                                        <p:cTn id="27" dur="13">
                                          <p:stCondLst>
                                            <p:cond delay="325"/>
                                          </p:stCondLst>
                                        </p:cTn>
                                        <p:tgtEl>
                                          <p:spTgt spid="211972"/>
                                        </p:tgtEl>
                                      </p:cBhvr>
                                      <p:to x="100000" y="60000"/>
                                    </p:animScale>
                                    <p:animScale>
                                      <p:cBhvr>
                                        <p:cTn id="28" dur="83" decel="50000">
                                          <p:stCondLst>
                                            <p:cond delay="338"/>
                                          </p:stCondLst>
                                        </p:cTn>
                                        <p:tgtEl>
                                          <p:spTgt spid="211972"/>
                                        </p:tgtEl>
                                      </p:cBhvr>
                                      <p:to x="100000" y="100000"/>
                                    </p:animScale>
                                    <p:animScale>
                                      <p:cBhvr>
                                        <p:cTn id="29" dur="13">
                                          <p:stCondLst>
                                            <p:cond delay="656"/>
                                          </p:stCondLst>
                                        </p:cTn>
                                        <p:tgtEl>
                                          <p:spTgt spid="211972"/>
                                        </p:tgtEl>
                                      </p:cBhvr>
                                      <p:to x="100000" y="80000"/>
                                    </p:animScale>
                                    <p:animScale>
                                      <p:cBhvr>
                                        <p:cTn id="30" dur="83" decel="50000">
                                          <p:stCondLst>
                                            <p:cond delay="669"/>
                                          </p:stCondLst>
                                        </p:cTn>
                                        <p:tgtEl>
                                          <p:spTgt spid="211972"/>
                                        </p:tgtEl>
                                      </p:cBhvr>
                                      <p:to x="100000" y="100000"/>
                                    </p:animScale>
                                    <p:animScale>
                                      <p:cBhvr>
                                        <p:cTn id="31" dur="13">
                                          <p:stCondLst>
                                            <p:cond delay="821"/>
                                          </p:stCondLst>
                                        </p:cTn>
                                        <p:tgtEl>
                                          <p:spTgt spid="211972"/>
                                        </p:tgtEl>
                                      </p:cBhvr>
                                      <p:to x="100000" y="90000"/>
                                    </p:animScale>
                                    <p:animScale>
                                      <p:cBhvr>
                                        <p:cTn id="32" dur="83" decel="50000">
                                          <p:stCondLst>
                                            <p:cond delay="834"/>
                                          </p:stCondLst>
                                        </p:cTn>
                                        <p:tgtEl>
                                          <p:spTgt spid="211972"/>
                                        </p:tgtEl>
                                      </p:cBhvr>
                                      <p:to x="100000" y="100000"/>
                                    </p:animScale>
                                    <p:animScale>
                                      <p:cBhvr>
                                        <p:cTn id="33" dur="13">
                                          <p:stCondLst>
                                            <p:cond delay="904"/>
                                          </p:stCondLst>
                                        </p:cTn>
                                        <p:tgtEl>
                                          <p:spTgt spid="211972"/>
                                        </p:tgtEl>
                                      </p:cBhvr>
                                      <p:to x="100000" y="95000"/>
                                    </p:animScale>
                                    <p:animScale>
                                      <p:cBhvr>
                                        <p:cTn id="34" dur="83" decel="50000">
                                          <p:stCondLst>
                                            <p:cond delay="917"/>
                                          </p:stCondLst>
                                        </p:cTn>
                                        <p:tgtEl>
                                          <p:spTgt spid="211972"/>
                                        </p:tgtEl>
                                      </p:cBhvr>
                                      <p:to x="100000" y="100000"/>
                                    </p:animScale>
                                  </p:childTnLst>
                                </p:cTn>
                              </p:par>
                            </p:childTnLst>
                          </p:cTn>
                        </p:par>
                      </p:childTnLst>
                    </p:cTn>
                  </p:par>
                  <p:par>
                    <p:cTn id="35" fill="hold">
                      <p:stCondLst>
                        <p:cond delay="indefinite"/>
                      </p:stCondLst>
                      <p:childTnLst>
                        <p:par>
                          <p:cTn id="36" fill="hold">
                            <p:stCondLst>
                              <p:cond delay="0"/>
                            </p:stCondLst>
                            <p:childTnLst>
                              <p:par>
                                <p:cTn id="37" presetID="12" presetClass="entr" presetSubtype="8" fill="hold" nodeType="clickEffect">
                                  <p:stCondLst>
                                    <p:cond delay="0"/>
                                  </p:stCondLst>
                                  <p:childTnLst>
                                    <p:set>
                                      <p:cBhvr>
                                        <p:cTn id="38" dur="1" fill="hold">
                                          <p:stCondLst>
                                            <p:cond delay="0"/>
                                          </p:stCondLst>
                                        </p:cTn>
                                        <p:tgtEl>
                                          <p:spTgt spid="211973"/>
                                        </p:tgtEl>
                                        <p:attrNameLst>
                                          <p:attrName>style.visibility</p:attrName>
                                        </p:attrNameLst>
                                      </p:cBhvr>
                                      <p:to>
                                        <p:strVal val="visible"/>
                                      </p:to>
                                    </p:set>
                                    <p:animEffect transition="in" filter="slide(fromLeft)">
                                      <p:cBhvr>
                                        <p:cTn id="39" dur="1000"/>
                                        <p:tgtEl>
                                          <p:spTgt spid="211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p:bldP spid="211973" grpId="0"/>
      <p:bldP spid="211974" grpId="0"/>
      <p:bldP spid="21197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733C854-02AA-0846-ACA2-EAF4B75B4A19}"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graphicFrame>
        <p:nvGraphicFramePr>
          <p:cNvPr id="208916" name="Object 20"/>
          <p:cNvGraphicFramePr>
            <a:graphicFrameLocks noChangeAspect="1"/>
          </p:cNvGraphicFramePr>
          <p:nvPr/>
        </p:nvGraphicFramePr>
        <p:xfrm>
          <a:off x="2682875" y="2463800"/>
          <a:ext cx="2752725" cy="792163"/>
        </p:xfrm>
        <a:graphic>
          <a:graphicData uri="http://schemas.openxmlformats.org/presentationml/2006/ole">
            <mc:AlternateContent xmlns:mc="http://schemas.openxmlformats.org/markup-compatibility/2006">
              <mc:Choice xmlns:v="urn:schemas-microsoft-com:vml" Requires="v">
                <p:oleObj spid="_x0000_s2" name="Equation" r:id="rId1" imgW="28956000" imgH="10668000" progId="Equation.DSMT4">
                  <p:embed/>
                </p:oleObj>
              </mc:Choice>
              <mc:Fallback>
                <p:oleObj name="Equation" r:id="rId1" imgW="28956000" imgH="10668000" progId="Equation.DSMT4">
                  <p:embed/>
                  <p:pic>
                    <p:nvPicPr>
                      <p:cNvPr id="0" name="Object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75" y="2463800"/>
                        <a:ext cx="2752725" cy="792163"/>
                      </a:xfrm>
                      <a:prstGeom prst="rect">
                        <a:avLst/>
                      </a:prstGeom>
                      <a:gradFill rotWithShape="1">
                        <a:gsLst>
                          <a:gs pos="0">
                            <a:srgbClr val="5E7676"/>
                          </a:gs>
                          <a:gs pos="50000">
                            <a:srgbClr val="CCFFFF"/>
                          </a:gs>
                          <a:gs pos="100000">
                            <a:srgbClr val="5E7676"/>
                          </a:gs>
                        </a:gsLst>
                        <a:lin ang="5400000" scaled="1"/>
                      </a:gradFill>
                      <a:ln>
                        <a:noFill/>
                      </a:ln>
                      <a:effectLst/>
                    </p:spPr>
                  </p:pic>
                </p:oleObj>
              </mc:Fallback>
            </mc:AlternateContent>
          </a:graphicData>
        </a:graphic>
      </p:graphicFrame>
      <p:sp>
        <p:nvSpPr>
          <p:cNvPr id="208917" name="Rectangle 21"/>
          <p:cNvSpPr>
            <a:spLocks noChangeArrowheads="1"/>
          </p:cNvSpPr>
          <p:nvPr/>
        </p:nvSpPr>
        <p:spPr bwMode="auto">
          <a:xfrm>
            <a:off x="522288" y="3270250"/>
            <a:ext cx="82804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buClrTx/>
              <a:buSzTx/>
              <a:buFontTx/>
              <a:buNone/>
            </a:pPr>
            <a:r>
              <a:rPr lang="zh-CN" altLang="en-US" sz="1800" b="1">
                <a:solidFill>
                  <a:srgbClr val="000000"/>
                </a:solidFill>
                <a:latin typeface="幼圆" panose="02010509060101010101" pitchFamily="49" charset="-122"/>
                <a:ea typeface="幼圆" panose="02010509060101010101" pitchFamily="49" charset="-122"/>
              </a:rPr>
              <a:t>式中：</a:t>
            </a:r>
            <a:r>
              <a:rPr lang="en-US" altLang="zh-CN" sz="1800" b="1">
                <a:solidFill>
                  <a:srgbClr val="000000"/>
                </a:solidFill>
                <a:latin typeface="幼圆" panose="02010509060101010101" pitchFamily="49" charset="-122"/>
                <a:ea typeface="幼圆" panose="02010509060101010101" pitchFamily="49" charset="-122"/>
              </a:rPr>
              <a:t>b</a:t>
            </a:r>
            <a:r>
              <a:rPr lang="en-US" altLang="zh-CN" sz="1800" b="1" baseline="-25000">
                <a:solidFill>
                  <a:srgbClr val="000000"/>
                </a:solidFill>
                <a:latin typeface="幼圆" panose="02010509060101010101" pitchFamily="49" charset="-122"/>
                <a:ea typeface="幼圆" panose="02010509060101010101" pitchFamily="49" charset="-122"/>
              </a:rPr>
              <a:t>1</a:t>
            </a:r>
            <a:r>
              <a:rPr lang="zh-CN" altLang="en-US" sz="1800" b="1">
                <a:solidFill>
                  <a:srgbClr val="000000"/>
                </a:solidFill>
                <a:latin typeface="幼圆" panose="02010509060101010101" pitchFamily="49" charset="-122"/>
                <a:ea typeface="幼圆" panose="02010509060101010101" pitchFamily="49" charset="-122"/>
              </a:rPr>
              <a:t>、</a:t>
            </a:r>
            <a:r>
              <a:rPr lang="en-US" altLang="zh-CN" sz="1800" b="1">
                <a:solidFill>
                  <a:srgbClr val="000000"/>
                </a:solidFill>
                <a:latin typeface="幼圆" panose="02010509060101010101" pitchFamily="49" charset="-122"/>
                <a:ea typeface="幼圆" panose="02010509060101010101" pitchFamily="49" charset="-122"/>
              </a:rPr>
              <a:t>b</a:t>
            </a:r>
            <a:r>
              <a:rPr lang="en-US" altLang="zh-CN" sz="1800" b="1" baseline="-25000">
                <a:solidFill>
                  <a:srgbClr val="000000"/>
                </a:solidFill>
                <a:latin typeface="幼圆" panose="02010509060101010101" pitchFamily="49" charset="-122"/>
                <a:ea typeface="幼圆" panose="02010509060101010101" pitchFamily="49" charset="-122"/>
              </a:rPr>
              <a:t>2</a:t>
            </a:r>
            <a:r>
              <a:rPr lang="zh-CN" altLang="en-US" sz="1800" b="1">
                <a:solidFill>
                  <a:srgbClr val="000000"/>
                </a:solidFill>
                <a:latin typeface="幼圆" panose="02010509060101010101" pitchFamily="49" charset="-122"/>
                <a:ea typeface="幼圆" panose="02010509060101010101" pitchFamily="49" charset="-122"/>
              </a:rPr>
              <a:t>分别为方案</a:t>
            </a:r>
            <a:r>
              <a:rPr lang="en-US" altLang="zh-CN" sz="1800" b="1">
                <a:solidFill>
                  <a:srgbClr val="000000"/>
                </a:solidFill>
                <a:latin typeface="幼圆" panose="02010509060101010101" pitchFamily="49" charset="-122"/>
                <a:ea typeface="幼圆" panose="02010509060101010101" pitchFamily="49" charset="-122"/>
              </a:rPr>
              <a:t>1</a:t>
            </a:r>
            <a:r>
              <a:rPr lang="zh-CN" altLang="en-US" sz="1800" b="1">
                <a:solidFill>
                  <a:srgbClr val="000000"/>
                </a:solidFill>
                <a:latin typeface="幼圆" panose="02010509060101010101" pitchFamily="49" charset="-122"/>
                <a:ea typeface="幼圆" panose="02010509060101010101" pitchFamily="49" charset="-122"/>
              </a:rPr>
              <a:t>、</a:t>
            </a:r>
            <a:r>
              <a:rPr lang="en-US" altLang="zh-CN" sz="1800" b="1">
                <a:solidFill>
                  <a:srgbClr val="000000"/>
                </a:solidFill>
                <a:latin typeface="幼圆" panose="02010509060101010101" pitchFamily="49" charset="-122"/>
                <a:ea typeface="幼圆" panose="02010509060101010101" pitchFamily="49" charset="-122"/>
              </a:rPr>
              <a:t>2</a:t>
            </a:r>
            <a:r>
              <a:rPr lang="zh-CN" altLang="en-US" sz="1800" b="1">
                <a:solidFill>
                  <a:srgbClr val="000000"/>
                </a:solidFill>
                <a:latin typeface="幼圆" panose="02010509060101010101" pitchFamily="49" charset="-122"/>
                <a:ea typeface="幼圆" panose="02010509060101010101" pitchFamily="49" charset="-122"/>
              </a:rPr>
              <a:t>年产量扩大的倍数。</a:t>
            </a:r>
            <a:r>
              <a:rPr lang="en-US" altLang="zh-CN" sz="1800" b="1">
                <a:solidFill>
                  <a:srgbClr val="000000"/>
                </a:solidFill>
                <a:latin typeface="幼圆" panose="02010509060101010101" pitchFamily="49" charset="-122"/>
                <a:ea typeface="幼圆" panose="02010509060101010101" pitchFamily="49" charset="-122"/>
              </a:rPr>
              <a:t>b</a:t>
            </a:r>
            <a:r>
              <a:rPr lang="en-US" altLang="zh-CN" sz="1800" b="1" baseline="-25000">
                <a:solidFill>
                  <a:srgbClr val="000000"/>
                </a:solidFill>
                <a:latin typeface="幼圆" panose="02010509060101010101" pitchFamily="49" charset="-122"/>
                <a:ea typeface="幼圆" panose="02010509060101010101" pitchFamily="49" charset="-122"/>
              </a:rPr>
              <a:t>1</a:t>
            </a:r>
            <a:r>
              <a:rPr lang="zh-CN" altLang="en-US" sz="1800" b="1">
                <a:solidFill>
                  <a:srgbClr val="000000"/>
                </a:solidFill>
                <a:latin typeface="幼圆" panose="02010509060101010101" pitchFamily="49" charset="-122"/>
                <a:ea typeface="幼圆" panose="02010509060101010101" pitchFamily="49" charset="-122"/>
              </a:rPr>
              <a:t>、</a:t>
            </a:r>
            <a:r>
              <a:rPr lang="en-US" altLang="zh-CN" sz="1800" b="1">
                <a:solidFill>
                  <a:srgbClr val="000000"/>
                </a:solidFill>
                <a:latin typeface="幼圆" panose="02010509060101010101" pitchFamily="49" charset="-122"/>
                <a:ea typeface="幼圆" panose="02010509060101010101" pitchFamily="49" charset="-122"/>
              </a:rPr>
              <a:t>b</a:t>
            </a:r>
            <a:r>
              <a:rPr lang="en-US" altLang="zh-CN" sz="1800" b="1" baseline="-25000">
                <a:solidFill>
                  <a:srgbClr val="000000"/>
                </a:solidFill>
                <a:latin typeface="幼圆" panose="02010509060101010101" pitchFamily="49" charset="-122"/>
                <a:ea typeface="幼圆" panose="02010509060101010101" pitchFamily="49" charset="-122"/>
              </a:rPr>
              <a:t>2</a:t>
            </a:r>
            <a:r>
              <a:rPr lang="zh-CN" altLang="en-US" sz="1800" b="1">
                <a:solidFill>
                  <a:srgbClr val="000000"/>
                </a:solidFill>
                <a:latin typeface="幼圆" panose="02010509060101010101" pitchFamily="49" charset="-122"/>
                <a:ea typeface="幼圆" panose="02010509060101010101" pitchFamily="49" charset="-122"/>
              </a:rPr>
              <a:t>必须满足</a:t>
            </a:r>
            <a:r>
              <a:rPr lang="en-US" altLang="zh-CN" sz="1800" b="1">
                <a:solidFill>
                  <a:srgbClr val="000000"/>
                </a:solidFill>
                <a:latin typeface="幼圆" panose="02010509060101010101" pitchFamily="49" charset="-122"/>
                <a:ea typeface="幼圆" panose="02010509060101010101" pitchFamily="49" charset="-122"/>
              </a:rPr>
              <a:t>Q</a:t>
            </a:r>
            <a:r>
              <a:rPr lang="en-US" altLang="zh-CN" sz="1800" b="1" baseline="-25000">
                <a:solidFill>
                  <a:srgbClr val="000000"/>
                </a:solidFill>
                <a:latin typeface="幼圆" panose="02010509060101010101" pitchFamily="49" charset="-122"/>
                <a:ea typeface="幼圆" panose="02010509060101010101" pitchFamily="49" charset="-122"/>
              </a:rPr>
              <a:t>1</a:t>
            </a:r>
            <a:r>
              <a:rPr lang="en-US" altLang="zh-CN" sz="1800" b="1">
                <a:solidFill>
                  <a:srgbClr val="000000"/>
                </a:solidFill>
                <a:latin typeface="幼圆" panose="02010509060101010101" pitchFamily="49" charset="-122"/>
                <a:ea typeface="幼圆" panose="02010509060101010101" pitchFamily="49" charset="-122"/>
              </a:rPr>
              <a:t>b</a:t>
            </a:r>
            <a:r>
              <a:rPr lang="en-US" altLang="zh-CN" sz="1800" b="1" baseline="-25000">
                <a:solidFill>
                  <a:srgbClr val="000000"/>
                </a:solidFill>
                <a:latin typeface="幼圆" panose="02010509060101010101" pitchFamily="49" charset="-122"/>
                <a:ea typeface="幼圆" panose="02010509060101010101" pitchFamily="49" charset="-122"/>
              </a:rPr>
              <a:t>1</a:t>
            </a:r>
            <a:r>
              <a:rPr lang="en-US" altLang="zh-CN" sz="1800" b="1">
                <a:solidFill>
                  <a:srgbClr val="000000"/>
                </a:solidFill>
                <a:latin typeface="幼圆" panose="02010509060101010101" pitchFamily="49" charset="-122"/>
                <a:ea typeface="幼圆" panose="02010509060101010101" pitchFamily="49" charset="-122"/>
              </a:rPr>
              <a:t>=Q</a:t>
            </a:r>
            <a:r>
              <a:rPr lang="en-US" altLang="zh-CN" sz="1800" b="1" baseline="-25000">
                <a:solidFill>
                  <a:srgbClr val="000000"/>
                </a:solidFill>
                <a:latin typeface="幼圆" panose="02010509060101010101" pitchFamily="49" charset="-122"/>
                <a:ea typeface="幼圆" panose="02010509060101010101" pitchFamily="49" charset="-122"/>
              </a:rPr>
              <a:t>2</a:t>
            </a:r>
            <a:r>
              <a:rPr lang="en-US" altLang="zh-CN" sz="1800" b="1">
                <a:solidFill>
                  <a:srgbClr val="000000"/>
                </a:solidFill>
                <a:latin typeface="幼圆" panose="02010509060101010101" pitchFamily="49" charset="-122"/>
                <a:ea typeface="幼圆" panose="02010509060101010101" pitchFamily="49" charset="-122"/>
              </a:rPr>
              <a:t>b</a:t>
            </a:r>
            <a:r>
              <a:rPr lang="en-US" altLang="zh-CN" sz="1800" b="1" baseline="-25000">
                <a:solidFill>
                  <a:srgbClr val="000000"/>
                </a:solidFill>
                <a:latin typeface="幼圆" panose="02010509060101010101" pitchFamily="49" charset="-122"/>
                <a:ea typeface="幼圆" panose="02010509060101010101" pitchFamily="49" charset="-122"/>
              </a:rPr>
              <a:t>2</a:t>
            </a:r>
            <a:r>
              <a:rPr lang="zh-CN" altLang="en-US" sz="1800" b="1">
                <a:solidFill>
                  <a:srgbClr val="000000"/>
                </a:solidFill>
                <a:latin typeface="幼圆" panose="02010509060101010101" pitchFamily="49" charset="-122"/>
                <a:ea typeface="幼圆" panose="02010509060101010101" pitchFamily="49" charset="-122"/>
              </a:rPr>
              <a:t>，即</a:t>
            </a:r>
            <a:r>
              <a:rPr lang="en-US" altLang="zh-CN" sz="1800" b="1">
                <a:solidFill>
                  <a:srgbClr val="000000"/>
                </a:solidFill>
                <a:latin typeface="幼圆" panose="02010509060101010101" pitchFamily="49" charset="-122"/>
                <a:ea typeface="幼圆" panose="02010509060101010101" pitchFamily="49" charset="-122"/>
              </a:rPr>
              <a:t>Q</a:t>
            </a:r>
            <a:r>
              <a:rPr lang="en-US" altLang="zh-CN" sz="1800" b="1" baseline="-25000">
                <a:solidFill>
                  <a:srgbClr val="000000"/>
                </a:solidFill>
                <a:latin typeface="幼圆" panose="02010509060101010101" pitchFamily="49" charset="-122"/>
                <a:ea typeface="幼圆" panose="02010509060101010101" pitchFamily="49" charset="-122"/>
              </a:rPr>
              <a:t>1</a:t>
            </a:r>
            <a:r>
              <a:rPr lang="en-US" altLang="zh-CN" sz="1800" b="1">
                <a:solidFill>
                  <a:srgbClr val="000000"/>
                </a:solidFill>
                <a:latin typeface="幼圆" panose="02010509060101010101" pitchFamily="49" charset="-122"/>
                <a:ea typeface="幼圆" panose="02010509060101010101" pitchFamily="49" charset="-122"/>
              </a:rPr>
              <a:t>/Q</a:t>
            </a:r>
            <a:r>
              <a:rPr lang="en-US" altLang="zh-CN" sz="1800" b="1" baseline="-25000">
                <a:solidFill>
                  <a:srgbClr val="000000"/>
                </a:solidFill>
                <a:latin typeface="幼圆" panose="02010509060101010101" pitchFamily="49" charset="-122"/>
                <a:ea typeface="幼圆" panose="02010509060101010101" pitchFamily="49" charset="-122"/>
              </a:rPr>
              <a:t>2</a:t>
            </a:r>
            <a:r>
              <a:rPr lang="en-US" altLang="zh-CN" sz="1800" b="1">
                <a:solidFill>
                  <a:srgbClr val="000000"/>
                </a:solidFill>
                <a:latin typeface="幼圆" panose="02010509060101010101" pitchFamily="49" charset="-122"/>
                <a:ea typeface="幼圆" panose="02010509060101010101" pitchFamily="49" charset="-122"/>
              </a:rPr>
              <a:t>=b</a:t>
            </a:r>
            <a:r>
              <a:rPr lang="en-US" altLang="zh-CN" sz="1800" b="1" baseline="-25000">
                <a:solidFill>
                  <a:srgbClr val="000000"/>
                </a:solidFill>
                <a:latin typeface="幼圆" panose="02010509060101010101" pitchFamily="49" charset="-122"/>
                <a:ea typeface="幼圆" panose="02010509060101010101" pitchFamily="49" charset="-122"/>
              </a:rPr>
              <a:t>2</a:t>
            </a:r>
            <a:r>
              <a:rPr lang="en-US" altLang="zh-CN" sz="1800" b="1">
                <a:solidFill>
                  <a:srgbClr val="000000"/>
                </a:solidFill>
                <a:latin typeface="幼圆" panose="02010509060101010101" pitchFamily="49" charset="-122"/>
                <a:ea typeface="幼圆" panose="02010509060101010101" pitchFamily="49" charset="-122"/>
              </a:rPr>
              <a:t>/b</a:t>
            </a:r>
            <a:r>
              <a:rPr lang="en-US" altLang="zh-CN" sz="1800" b="1" baseline="-25000">
                <a:solidFill>
                  <a:srgbClr val="000000"/>
                </a:solidFill>
                <a:latin typeface="幼圆" panose="02010509060101010101" pitchFamily="49" charset="-122"/>
                <a:ea typeface="幼圆" panose="02010509060101010101" pitchFamily="49" charset="-122"/>
              </a:rPr>
              <a:t>1</a:t>
            </a:r>
            <a:r>
              <a:rPr lang="zh-CN" altLang="en-US" sz="1800" b="1">
                <a:solidFill>
                  <a:srgbClr val="000000"/>
                </a:solidFill>
                <a:latin typeface="幼圆" panose="02010509060101010101" pitchFamily="49" charset="-122"/>
                <a:ea typeface="幼圆" panose="02010509060101010101" pitchFamily="49" charset="-122"/>
              </a:rPr>
              <a:t>。</a:t>
            </a:r>
            <a:endParaRPr lang="zh-CN" altLang="en-US" sz="1800" b="1" baseline="-25000">
              <a:solidFill>
                <a:srgbClr val="000000"/>
              </a:solidFill>
              <a:latin typeface="幼圆" panose="02010509060101010101" pitchFamily="49" charset="-122"/>
              <a:ea typeface="幼圆" panose="02010509060101010101" pitchFamily="49" charset="-122"/>
            </a:endParaRPr>
          </a:p>
        </p:txBody>
      </p:sp>
      <p:sp>
        <p:nvSpPr>
          <p:cNvPr id="208918" name="Rectangle 22"/>
          <p:cNvSpPr>
            <a:spLocks noChangeArrowheads="1"/>
          </p:cNvSpPr>
          <p:nvPr/>
        </p:nvSpPr>
        <p:spPr bwMode="auto">
          <a:xfrm>
            <a:off x="522288" y="4292600"/>
            <a:ext cx="63373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1800" b="1" dirty="0">
                <a:solidFill>
                  <a:srgbClr val="FF0000"/>
                </a:solidFill>
                <a:latin typeface="幼圆" panose="02010509060101010101" pitchFamily="49" charset="-122"/>
                <a:ea typeface="幼圆" panose="02010509060101010101" pitchFamily="49" charset="-122"/>
              </a:rPr>
              <a:t>当两个对比方案不是同时投入使用时</a:t>
            </a:r>
            <a:endParaRPr lang="zh-CN" altLang="en-US" sz="1800" b="1" dirty="0">
              <a:solidFill>
                <a:srgbClr val="FF0000"/>
              </a:solidFill>
              <a:latin typeface="幼圆" panose="02010509060101010101" pitchFamily="49" charset="-122"/>
              <a:ea typeface="幼圆" panose="02010509060101010101" pitchFamily="49" charset="-122"/>
            </a:endParaRPr>
          </a:p>
        </p:txBody>
      </p:sp>
      <p:sp>
        <p:nvSpPr>
          <p:cNvPr id="208919" name="Rectangle 23"/>
          <p:cNvSpPr>
            <a:spLocks noChangeArrowheads="1"/>
          </p:cNvSpPr>
          <p:nvPr/>
        </p:nvSpPr>
        <p:spPr bwMode="auto">
          <a:xfrm>
            <a:off x="522288" y="5589588"/>
            <a:ext cx="828040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buClrTx/>
              <a:buSzTx/>
              <a:buFontTx/>
              <a:buNone/>
            </a:pPr>
            <a:r>
              <a:rPr lang="zh-CN" altLang="en-US" sz="1800" b="1">
                <a:solidFill>
                  <a:srgbClr val="000000"/>
                </a:solidFill>
                <a:latin typeface="幼圆" panose="02010509060101010101" pitchFamily="49" charset="-122"/>
                <a:ea typeface="幼圆" panose="02010509060101010101" pitchFamily="49" charset="-122"/>
              </a:rPr>
              <a:t>式中：△</a:t>
            </a:r>
            <a:r>
              <a:rPr lang="en-US" altLang="zh-CN" sz="1800" b="1">
                <a:solidFill>
                  <a:srgbClr val="000000"/>
                </a:solidFill>
                <a:latin typeface="幼圆" panose="02010509060101010101" pitchFamily="49" charset="-122"/>
                <a:ea typeface="幼圆" panose="02010509060101010101" pitchFamily="49" charset="-122"/>
              </a:rPr>
              <a:t>k</a:t>
            </a:r>
            <a:r>
              <a:rPr lang="zh-CN" altLang="en-US" sz="1800" b="1">
                <a:solidFill>
                  <a:srgbClr val="000000"/>
                </a:solidFill>
                <a:latin typeface="幼圆" panose="02010509060101010101" pitchFamily="49" charset="-122"/>
                <a:ea typeface="幼圆" panose="02010509060101010101" pitchFamily="49" charset="-122"/>
              </a:rPr>
              <a:t>为某一方案提前投入使用的投资补偿额。</a:t>
            </a:r>
            <a:endParaRPr lang="zh-CN" altLang="en-US" sz="1800" b="1">
              <a:solidFill>
                <a:srgbClr val="000000"/>
              </a:solidFill>
              <a:latin typeface="幼圆" panose="02010509060101010101" pitchFamily="49" charset="-122"/>
              <a:ea typeface="幼圆" panose="02010509060101010101" pitchFamily="49" charset="-122"/>
            </a:endParaRPr>
          </a:p>
        </p:txBody>
      </p:sp>
      <p:graphicFrame>
        <p:nvGraphicFramePr>
          <p:cNvPr id="208920" name="Object 24"/>
          <p:cNvGraphicFramePr>
            <a:graphicFrameLocks noChangeAspect="1"/>
          </p:cNvGraphicFramePr>
          <p:nvPr/>
        </p:nvGraphicFramePr>
        <p:xfrm>
          <a:off x="2682875" y="4768850"/>
          <a:ext cx="2564200" cy="792163"/>
        </p:xfrm>
        <a:graphic>
          <a:graphicData uri="http://schemas.openxmlformats.org/presentationml/2006/ole">
            <mc:AlternateContent xmlns:mc="http://schemas.openxmlformats.org/markup-compatibility/2006">
              <mc:Choice xmlns:v="urn:schemas-microsoft-com:vml" Requires="v">
                <p:oleObj spid="_x0000_s3" name="Equation" r:id="rId3" imgW="29870400" imgH="10668000" progId="Equation.DSMT4">
                  <p:embed/>
                </p:oleObj>
              </mc:Choice>
              <mc:Fallback>
                <p:oleObj name="Equation" r:id="rId3" imgW="29870400" imgH="10668000" progId="Equation.DSMT4">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2875" y="4768850"/>
                        <a:ext cx="2564200" cy="792163"/>
                      </a:xfrm>
                      <a:prstGeom prst="rect">
                        <a:avLst/>
                      </a:prstGeom>
                      <a:gradFill rotWithShape="1">
                        <a:gsLst>
                          <a:gs pos="0">
                            <a:srgbClr val="5E7676"/>
                          </a:gs>
                          <a:gs pos="50000">
                            <a:srgbClr val="CCFFFF"/>
                          </a:gs>
                          <a:gs pos="100000">
                            <a:srgbClr val="5E7676"/>
                          </a:gs>
                        </a:gsLst>
                        <a:lin ang="5400000" scaled="1"/>
                      </a:gradFill>
                      <a:ln>
                        <a:noFill/>
                      </a:ln>
                      <a:effectLst/>
                    </p:spPr>
                  </p:pic>
                </p:oleObj>
              </mc:Fallback>
            </mc:AlternateContent>
          </a:graphicData>
        </a:graphic>
      </p:graphicFrame>
      <p:sp>
        <p:nvSpPr>
          <p:cNvPr id="208925" name="Rectangle 29"/>
          <p:cNvSpPr>
            <a:spLocks noChangeArrowheads="1"/>
          </p:cNvSpPr>
          <p:nvPr/>
        </p:nvSpPr>
        <p:spPr bwMode="auto">
          <a:xfrm>
            <a:off x="657225" y="1397000"/>
            <a:ext cx="63373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1800" b="1" dirty="0">
                <a:solidFill>
                  <a:srgbClr val="9966FF"/>
                </a:solidFill>
                <a:latin typeface="幼圆" panose="02010509060101010101" pitchFamily="49" charset="-122"/>
                <a:ea typeface="幼圆" panose="02010509060101010101" pitchFamily="49" charset="-122"/>
              </a:rPr>
              <a:t>B.</a:t>
            </a:r>
            <a:r>
              <a:rPr lang="zh-CN" altLang="en-US" sz="1800" b="1" dirty="0">
                <a:solidFill>
                  <a:srgbClr val="9966FF"/>
                </a:solidFill>
                <a:latin typeface="幼圆" panose="02010509060101010101" pitchFamily="49" charset="-122"/>
                <a:ea typeface="幼圆" panose="02010509060101010101" pitchFamily="49" charset="-122"/>
              </a:rPr>
              <a:t>用扩大系数计算</a:t>
            </a:r>
            <a:endParaRPr lang="zh-CN" altLang="en-US" sz="1800" b="1" dirty="0">
              <a:solidFill>
                <a:srgbClr val="9966FF"/>
              </a:solidFill>
              <a:latin typeface="幼圆" panose="02010509060101010101" pitchFamily="49" charset="-122"/>
              <a:ea typeface="幼圆" panose="02010509060101010101" pitchFamily="49" charset="-122"/>
            </a:endParaRPr>
          </a:p>
        </p:txBody>
      </p:sp>
      <p:sp>
        <p:nvSpPr>
          <p:cNvPr id="208926" name="Rectangle 30"/>
          <p:cNvSpPr>
            <a:spLocks noChangeArrowheads="1"/>
          </p:cNvSpPr>
          <p:nvPr/>
        </p:nvSpPr>
        <p:spPr bwMode="auto">
          <a:xfrm>
            <a:off x="657225" y="1854200"/>
            <a:ext cx="8280400" cy="449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30000"/>
              </a:lnSpc>
              <a:buClrTx/>
              <a:buSzTx/>
              <a:buFontTx/>
              <a:buNone/>
            </a:pPr>
            <a:r>
              <a:rPr lang="zh-CN" altLang="en-US" sz="1800" b="1">
                <a:latin typeface="幼圆" panose="02010509060101010101" pitchFamily="49" charset="-122"/>
                <a:ea typeface="幼圆" panose="02010509060101010101" pitchFamily="49" charset="-122"/>
              </a:rPr>
              <a:t>以两个方案年产量的最小公倍数作为方案的年产量，这样达到产量等同化。</a:t>
            </a:r>
            <a:endParaRPr lang="zh-CN" altLang="en-US" sz="1800" b="1">
              <a:latin typeface="幼圆" panose="02010509060101010101" pitchFamily="49" charset="-122"/>
              <a:ea typeface="幼圆" panose="02010509060101010101" pitchFamily="49" charset="-122"/>
            </a:endParaRPr>
          </a:p>
        </p:txBody>
      </p:sp>
      <p:sp>
        <p:nvSpPr>
          <p:cNvPr id="4" name="Rectangle 2"/>
          <p:cNvSpPr>
            <a:spLocks noGrp="1" noChangeArrowheads="1"/>
          </p:cNvSpPr>
          <p:nvPr>
            <p:ph type="title"/>
          </p:nvPr>
        </p:nvSpPr>
        <p:spPr>
          <a:xfrm>
            <a:off x="862398" y="190501"/>
            <a:ext cx="8281602" cy="838200"/>
          </a:xfrm>
        </p:spPr>
        <p:txBody>
          <a:bodyPr/>
          <a:lstStyle/>
          <a:p>
            <a:pPr eaLnBrk="1" hangingPunct="1"/>
            <a:r>
              <a:rPr kumimoji="0" lang="zh-CN" altLang="en-US" dirty="0">
                <a:solidFill>
                  <a:srgbClr val="FF0000"/>
                </a:solidFill>
              </a:rPr>
              <a:t>（二）互斥方案</a:t>
            </a:r>
            <a:r>
              <a:rPr kumimoji="0" lang="zh-CN" altLang="en-US" dirty="0">
                <a:solidFill>
                  <a:srgbClr val="036D7B"/>
                </a:solidFill>
              </a:rPr>
              <a:t>经济评价方法</a:t>
            </a:r>
            <a:endParaRPr kumimoji="0" lang="zh-CN" altLang="en-US" dirty="0">
              <a:solidFill>
                <a:srgbClr val="036D7B"/>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08925"/>
                                        </p:tgtEl>
                                        <p:attrNameLst>
                                          <p:attrName>style.visibility</p:attrName>
                                        </p:attrNameLst>
                                      </p:cBhvr>
                                      <p:to>
                                        <p:strVal val="visible"/>
                                      </p:to>
                                    </p:set>
                                    <p:animEffect transition="in" filter="slide(fromLeft)">
                                      <p:cBhvr>
                                        <p:cTn id="7" dur="1000"/>
                                        <p:tgtEl>
                                          <p:spTgt spid="20892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08926"/>
                                        </p:tgtEl>
                                        <p:attrNameLst>
                                          <p:attrName>style.visibility</p:attrName>
                                        </p:attrNameLst>
                                      </p:cBhvr>
                                      <p:to>
                                        <p:strVal val="visible"/>
                                      </p:to>
                                    </p:set>
                                    <p:animEffect transition="in" filter="slide(fromLeft)">
                                      <p:cBhvr>
                                        <p:cTn id="12" dur="1000"/>
                                        <p:tgtEl>
                                          <p:spTgt spid="208926"/>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208916"/>
                                        </p:tgtEl>
                                        <p:attrNameLst>
                                          <p:attrName>style.visibility</p:attrName>
                                        </p:attrNameLst>
                                      </p:cBhvr>
                                      <p:to>
                                        <p:strVal val="visible"/>
                                      </p:to>
                                    </p:set>
                                    <p:anim calcmode="lin" valueType="num">
                                      <p:cBhvr>
                                        <p:cTn id="17" dur="1000" fill="hold"/>
                                        <p:tgtEl>
                                          <p:spTgt spid="208916"/>
                                        </p:tgtEl>
                                        <p:attrNameLst>
                                          <p:attrName>ppt_w</p:attrName>
                                        </p:attrNameLst>
                                      </p:cBhvr>
                                      <p:tavLst>
                                        <p:tav tm="0">
                                          <p:val>
                                            <p:fltVal val="0"/>
                                          </p:val>
                                        </p:tav>
                                        <p:tav tm="100000">
                                          <p:val>
                                            <p:strVal val="#ppt_w"/>
                                          </p:val>
                                        </p:tav>
                                      </p:tavLst>
                                    </p:anim>
                                    <p:anim calcmode="lin" valueType="num">
                                      <p:cBhvr>
                                        <p:cTn id="18" dur="1000" fill="hold"/>
                                        <p:tgtEl>
                                          <p:spTgt spid="208916"/>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nodeType="clickEffect">
                                  <p:stCondLst>
                                    <p:cond delay="0"/>
                                  </p:stCondLst>
                                  <p:childTnLst>
                                    <p:set>
                                      <p:cBhvr>
                                        <p:cTn id="22" dur="1" fill="hold">
                                          <p:stCondLst>
                                            <p:cond delay="0"/>
                                          </p:stCondLst>
                                        </p:cTn>
                                        <p:tgtEl>
                                          <p:spTgt spid="208917"/>
                                        </p:tgtEl>
                                        <p:attrNameLst>
                                          <p:attrName>style.visibility</p:attrName>
                                        </p:attrNameLst>
                                      </p:cBhvr>
                                      <p:to>
                                        <p:strVal val="visible"/>
                                      </p:to>
                                    </p:set>
                                    <p:animEffect transition="in" filter="slide(fromLeft)">
                                      <p:cBhvr>
                                        <p:cTn id="23" dur="1000"/>
                                        <p:tgtEl>
                                          <p:spTgt spid="208917"/>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nodeType="clickEffect">
                                  <p:stCondLst>
                                    <p:cond delay="0"/>
                                  </p:stCondLst>
                                  <p:childTnLst>
                                    <p:set>
                                      <p:cBhvr>
                                        <p:cTn id="27" dur="1" fill="hold">
                                          <p:stCondLst>
                                            <p:cond delay="0"/>
                                          </p:stCondLst>
                                        </p:cTn>
                                        <p:tgtEl>
                                          <p:spTgt spid="208918"/>
                                        </p:tgtEl>
                                        <p:attrNameLst>
                                          <p:attrName>style.visibility</p:attrName>
                                        </p:attrNameLst>
                                      </p:cBhvr>
                                      <p:to>
                                        <p:strVal val="visible"/>
                                      </p:to>
                                    </p:set>
                                    <p:animEffect transition="in" filter="slide(fromLeft)">
                                      <p:cBhvr>
                                        <p:cTn id="28" dur="1000"/>
                                        <p:tgtEl>
                                          <p:spTgt spid="208918"/>
                                        </p:tgtEl>
                                      </p:cBhvr>
                                    </p:animEffect>
                                  </p:childTnLst>
                                </p:cTn>
                              </p:par>
                            </p:childTnLst>
                          </p:cTn>
                        </p:par>
                        <p:par>
                          <p:cTn id="29" fill="hold">
                            <p:stCondLst>
                              <p:cond delay="1000"/>
                            </p:stCondLst>
                            <p:childTnLst>
                              <p:par>
                                <p:cTn id="30" presetID="23" presetClass="entr" presetSubtype="272" fill="hold" nodeType="afterEffect">
                                  <p:stCondLst>
                                    <p:cond delay="0"/>
                                  </p:stCondLst>
                                  <p:childTnLst>
                                    <p:set>
                                      <p:cBhvr>
                                        <p:cTn id="31" dur="1" fill="hold">
                                          <p:stCondLst>
                                            <p:cond delay="0"/>
                                          </p:stCondLst>
                                        </p:cTn>
                                        <p:tgtEl>
                                          <p:spTgt spid="208920"/>
                                        </p:tgtEl>
                                        <p:attrNameLst>
                                          <p:attrName>style.visibility</p:attrName>
                                        </p:attrNameLst>
                                      </p:cBhvr>
                                      <p:to>
                                        <p:strVal val="visible"/>
                                      </p:to>
                                    </p:set>
                                    <p:anim calcmode="lin" valueType="num">
                                      <p:cBhvr>
                                        <p:cTn id="32" dur="1000" fill="hold"/>
                                        <p:tgtEl>
                                          <p:spTgt spid="208920"/>
                                        </p:tgtEl>
                                        <p:attrNameLst>
                                          <p:attrName>ppt_w</p:attrName>
                                        </p:attrNameLst>
                                      </p:cBhvr>
                                      <p:tavLst>
                                        <p:tav tm="0">
                                          <p:val>
                                            <p:strVal val="2/3*#ppt_w"/>
                                          </p:val>
                                        </p:tav>
                                        <p:tav tm="100000">
                                          <p:val>
                                            <p:strVal val="#ppt_w"/>
                                          </p:val>
                                        </p:tav>
                                      </p:tavLst>
                                    </p:anim>
                                    <p:anim calcmode="lin" valueType="num">
                                      <p:cBhvr>
                                        <p:cTn id="33" dur="1000" fill="hold"/>
                                        <p:tgtEl>
                                          <p:spTgt spid="208920"/>
                                        </p:tgtEl>
                                        <p:attrNameLst>
                                          <p:attrName>ppt_h</p:attrName>
                                        </p:attrNameLst>
                                      </p:cBhvr>
                                      <p:tavLst>
                                        <p:tav tm="0">
                                          <p:val>
                                            <p:strVal val="2/3*#ppt_h"/>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nodeType="clickEffect">
                                  <p:stCondLst>
                                    <p:cond delay="0"/>
                                  </p:stCondLst>
                                  <p:childTnLst>
                                    <p:set>
                                      <p:cBhvr>
                                        <p:cTn id="37" dur="1" fill="hold">
                                          <p:stCondLst>
                                            <p:cond delay="0"/>
                                          </p:stCondLst>
                                        </p:cTn>
                                        <p:tgtEl>
                                          <p:spTgt spid="208919"/>
                                        </p:tgtEl>
                                        <p:attrNameLst>
                                          <p:attrName>style.visibility</p:attrName>
                                        </p:attrNameLst>
                                      </p:cBhvr>
                                      <p:to>
                                        <p:strVal val="visible"/>
                                      </p:to>
                                    </p:set>
                                    <p:animEffect transition="in" filter="slide(fromLeft)">
                                      <p:cBhvr>
                                        <p:cTn id="38" dur="1000"/>
                                        <p:tgtEl>
                                          <p:spTgt spid="20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17" grpId="0"/>
      <p:bldP spid="208918" grpId="0"/>
      <p:bldP spid="208919" grpId="0"/>
      <p:bldP spid="208925" grpId="0"/>
      <p:bldP spid="20892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C3C66E0-0608-DE4E-BA6C-1EEE0E8C97CB}" type="slidenum">
              <a:rPr kumimoji="0" lang="en-US" altLang="zh-CN" sz="1000">
                <a:solidFill>
                  <a:schemeClr val="bg2"/>
                </a:solidFill>
                <a:ea typeface="华文行楷" panose="02010800040101010101" pitchFamily="2" charset="-122"/>
              </a:rPr>
            </a:fld>
            <a:endParaRPr kumimoji="0" lang="en-US" altLang="zh-CN" sz="1000">
              <a:solidFill>
                <a:schemeClr val="bg2"/>
              </a:solidFill>
              <a:ea typeface="华文行楷" panose="02010800040101010101" pitchFamily="2" charset="-122"/>
            </a:endParaRPr>
          </a:p>
        </p:txBody>
      </p:sp>
      <p:graphicFrame>
        <p:nvGraphicFramePr>
          <p:cNvPr id="212995" name="Object 3"/>
          <p:cNvGraphicFramePr>
            <a:graphicFrameLocks noChangeAspect="1"/>
          </p:cNvGraphicFramePr>
          <p:nvPr/>
        </p:nvGraphicFramePr>
        <p:xfrm>
          <a:off x="3221850" y="2168525"/>
          <a:ext cx="2358213" cy="792163"/>
        </p:xfrm>
        <a:graphic>
          <a:graphicData uri="http://schemas.openxmlformats.org/presentationml/2006/ole">
            <mc:AlternateContent xmlns:mc="http://schemas.openxmlformats.org/markup-compatibility/2006">
              <mc:Choice xmlns:v="urn:schemas-microsoft-com:vml" Requires="v">
                <p:oleObj spid="_x0000_s2" name="Equation" r:id="rId1" imgW="24079200" imgH="10668000" progId="Equation.DSMT4">
                  <p:embed/>
                </p:oleObj>
              </mc:Choice>
              <mc:Fallback>
                <p:oleObj name="Equation" r:id="rId1" imgW="24079200" imgH="1066800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850" y="2168525"/>
                        <a:ext cx="2358213" cy="792163"/>
                      </a:xfrm>
                      <a:prstGeom prst="rect">
                        <a:avLst/>
                      </a:prstGeom>
                      <a:gradFill rotWithShape="1">
                        <a:gsLst>
                          <a:gs pos="0">
                            <a:srgbClr val="5E7676"/>
                          </a:gs>
                          <a:gs pos="50000">
                            <a:srgbClr val="CCFFFF"/>
                          </a:gs>
                          <a:gs pos="100000">
                            <a:srgbClr val="5E7676"/>
                          </a:gs>
                        </a:gsLst>
                        <a:lin ang="5400000" scaled="1"/>
                      </a:gradFill>
                      <a:ln>
                        <a:noFill/>
                      </a:ln>
                      <a:effectLst/>
                    </p:spPr>
                  </p:pic>
                </p:oleObj>
              </mc:Fallback>
            </mc:AlternateContent>
          </a:graphicData>
        </a:graphic>
      </p:graphicFrame>
      <p:sp>
        <p:nvSpPr>
          <p:cNvPr id="212996" name="Rectangle 4"/>
          <p:cNvSpPr>
            <a:spLocks noChangeArrowheads="1"/>
          </p:cNvSpPr>
          <p:nvPr/>
        </p:nvSpPr>
        <p:spPr bwMode="auto">
          <a:xfrm>
            <a:off x="566738" y="2889250"/>
            <a:ext cx="82804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buClrTx/>
              <a:buSzTx/>
              <a:buFontTx/>
              <a:buNone/>
            </a:pPr>
            <a:r>
              <a:rPr lang="zh-CN" altLang="en-US" sz="1800" b="1">
                <a:solidFill>
                  <a:schemeClr val="tx1"/>
                </a:solidFill>
                <a:latin typeface="幼圆" panose="02010509060101010101" pitchFamily="49" charset="-122"/>
                <a:ea typeface="幼圆" panose="02010509060101010101" pitchFamily="49" charset="-122"/>
              </a:rPr>
              <a:t>若计算出来的增量投资回收期小于基准投资回收期，则投资大的方案就是可行的，反之，选投资小的方案。</a:t>
            </a:r>
            <a:endParaRPr lang="zh-CN" altLang="en-US" sz="1800" b="1" baseline="-25000">
              <a:solidFill>
                <a:schemeClr val="tx1"/>
              </a:solidFill>
              <a:latin typeface="幼圆" panose="02010509060101010101" pitchFamily="49" charset="-122"/>
              <a:ea typeface="幼圆" panose="02010509060101010101" pitchFamily="49" charset="-122"/>
            </a:endParaRPr>
          </a:p>
        </p:txBody>
      </p:sp>
      <p:sp>
        <p:nvSpPr>
          <p:cNvPr id="212997" name="Rectangle 5"/>
          <p:cNvSpPr>
            <a:spLocks noChangeArrowheads="1"/>
          </p:cNvSpPr>
          <p:nvPr/>
        </p:nvSpPr>
        <p:spPr bwMode="auto">
          <a:xfrm>
            <a:off x="657225" y="3743325"/>
            <a:ext cx="4537075"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1800" b="1">
                <a:solidFill>
                  <a:srgbClr val="1E83A2"/>
                </a:solidFill>
                <a:latin typeface="幼圆" panose="02010509060101010101" pitchFamily="49" charset="-122"/>
                <a:ea typeface="幼圆" panose="02010509060101010101" pitchFamily="49" charset="-122"/>
              </a:rPr>
              <a:t>当对比方案的生产率（或产出量）不同时</a:t>
            </a:r>
            <a:endParaRPr lang="zh-CN" altLang="en-US" sz="1800" b="1">
              <a:solidFill>
                <a:srgbClr val="1E83A2"/>
              </a:solidFill>
              <a:latin typeface="幼圆" panose="02010509060101010101" pitchFamily="49" charset="-122"/>
              <a:ea typeface="幼圆" panose="02010509060101010101" pitchFamily="49" charset="-122"/>
            </a:endParaRPr>
          </a:p>
        </p:txBody>
      </p:sp>
      <p:graphicFrame>
        <p:nvGraphicFramePr>
          <p:cNvPr id="212998" name="Object 6"/>
          <p:cNvGraphicFramePr>
            <a:graphicFrameLocks noChangeAspect="1"/>
          </p:cNvGraphicFramePr>
          <p:nvPr/>
        </p:nvGraphicFramePr>
        <p:xfrm>
          <a:off x="5022049" y="5815013"/>
          <a:ext cx="2944025" cy="792162"/>
        </p:xfrm>
        <a:graphic>
          <a:graphicData uri="http://schemas.openxmlformats.org/presentationml/2006/ole">
            <mc:AlternateContent xmlns:mc="http://schemas.openxmlformats.org/markup-compatibility/2006">
              <mc:Choice xmlns:v="urn:schemas-microsoft-com:vml" Requires="v">
                <p:oleObj spid="_x0000_s3" name="Equation" r:id="rId3" imgW="30175200" imgH="10668000" progId="Equation.DSMT4">
                  <p:embed/>
                </p:oleObj>
              </mc:Choice>
              <mc:Fallback>
                <p:oleObj name="Equation" r:id="rId3" imgW="30175200" imgH="10668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2049" y="5815013"/>
                        <a:ext cx="2944025" cy="792162"/>
                      </a:xfrm>
                      <a:prstGeom prst="rect">
                        <a:avLst/>
                      </a:prstGeom>
                      <a:gradFill rotWithShape="1">
                        <a:gsLst>
                          <a:gs pos="0">
                            <a:srgbClr val="5E7676"/>
                          </a:gs>
                          <a:gs pos="50000">
                            <a:srgbClr val="CCFFFF"/>
                          </a:gs>
                          <a:gs pos="100000">
                            <a:srgbClr val="5E7676"/>
                          </a:gs>
                        </a:gsLst>
                        <a:lin ang="5400000" scaled="1"/>
                      </a:gradFill>
                      <a:ln>
                        <a:noFill/>
                      </a:ln>
                      <a:effectLst/>
                    </p:spPr>
                  </p:pic>
                </p:oleObj>
              </mc:Fallback>
            </mc:AlternateContent>
          </a:graphicData>
        </a:graphic>
      </p:graphicFrame>
      <p:graphicFrame>
        <p:nvGraphicFramePr>
          <p:cNvPr id="212999" name="Object 7"/>
          <p:cNvGraphicFramePr>
            <a:graphicFrameLocks noChangeAspect="1"/>
          </p:cNvGraphicFramePr>
          <p:nvPr/>
        </p:nvGraphicFramePr>
        <p:xfrm>
          <a:off x="1376363" y="4297455"/>
          <a:ext cx="2516217" cy="1435007"/>
        </p:xfrm>
        <a:graphic>
          <a:graphicData uri="http://schemas.openxmlformats.org/presentationml/2006/ole">
            <mc:AlternateContent xmlns:mc="http://schemas.openxmlformats.org/markup-compatibility/2006">
              <mc:Choice xmlns:v="urn:schemas-microsoft-com:vml" Requires="v">
                <p:oleObj spid="_x0000_s4" name="Equation" r:id="rId5" imgW="25298400" imgH="20116800" progId="Equation.DSMT4">
                  <p:embed/>
                </p:oleObj>
              </mc:Choice>
              <mc:Fallback>
                <p:oleObj name="Equation" r:id="rId5" imgW="25298400" imgH="20116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6363" y="4297455"/>
                        <a:ext cx="2516217" cy="1435007"/>
                      </a:xfrm>
                      <a:prstGeom prst="rect">
                        <a:avLst/>
                      </a:prstGeom>
                      <a:gradFill rotWithShape="1">
                        <a:gsLst>
                          <a:gs pos="0">
                            <a:srgbClr val="5E7676"/>
                          </a:gs>
                          <a:gs pos="50000">
                            <a:srgbClr val="CCFFFF"/>
                          </a:gs>
                          <a:gs pos="100000">
                            <a:srgbClr val="5E7676"/>
                          </a:gs>
                        </a:gsLst>
                        <a:lin ang="5400000" scaled="1"/>
                      </a:gradFill>
                      <a:ln>
                        <a:noFill/>
                      </a:ln>
                      <a:effectLst/>
                    </p:spPr>
                  </p:pic>
                </p:oleObj>
              </mc:Fallback>
            </mc:AlternateContent>
          </a:graphicData>
        </a:graphic>
      </p:graphicFrame>
      <p:graphicFrame>
        <p:nvGraphicFramePr>
          <p:cNvPr id="213000" name="Object 8"/>
          <p:cNvGraphicFramePr>
            <a:graphicFrameLocks noChangeAspect="1"/>
          </p:cNvGraphicFramePr>
          <p:nvPr/>
        </p:nvGraphicFramePr>
        <p:xfrm>
          <a:off x="5022050" y="4554538"/>
          <a:ext cx="2759875" cy="792162"/>
        </p:xfrm>
        <a:graphic>
          <a:graphicData uri="http://schemas.openxmlformats.org/presentationml/2006/ole">
            <mc:AlternateContent xmlns:mc="http://schemas.openxmlformats.org/markup-compatibility/2006">
              <mc:Choice xmlns:v="urn:schemas-microsoft-com:vml" Requires="v">
                <p:oleObj spid="_x0000_s5" name="Equation" r:id="rId7" imgW="29260800" imgH="10668000" progId="Equation.DSMT4">
                  <p:embed/>
                </p:oleObj>
              </mc:Choice>
              <mc:Fallback>
                <p:oleObj name="Equation" r:id="rId7" imgW="29260800" imgH="106680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2050" y="4554538"/>
                        <a:ext cx="2759875" cy="792162"/>
                      </a:xfrm>
                      <a:prstGeom prst="rect">
                        <a:avLst/>
                      </a:prstGeom>
                      <a:gradFill rotWithShape="1">
                        <a:gsLst>
                          <a:gs pos="0">
                            <a:srgbClr val="5E7676"/>
                          </a:gs>
                          <a:gs pos="50000">
                            <a:srgbClr val="CCFFFF"/>
                          </a:gs>
                          <a:gs pos="100000">
                            <a:srgbClr val="5E7676"/>
                          </a:gs>
                        </a:gsLst>
                        <a:lin ang="5400000" scaled="1"/>
                      </a:gradFill>
                      <a:ln>
                        <a:noFill/>
                      </a:ln>
                      <a:effectLst/>
                    </p:spPr>
                  </p:pic>
                </p:oleObj>
              </mc:Fallback>
            </mc:AlternateContent>
          </a:graphicData>
        </a:graphic>
      </p:graphicFrame>
      <p:sp>
        <p:nvSpPr>
          <p:cNvPr id="213001" name="Rectangle 9"/>
          <p:cNvSpPr>
            <a:spLocks noChangeArrowheads="1"/>
          </p:cNvSpPr>
          <p:nvPr/>
        </p:nvSpPr>
        <p:spPr bwMode="auto">
          <a:xfrm>
            <a:off x="566738" y="6084888"/>
            <a:ext cx="3989387"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zh-CN" altLang="en-US" sz="1800" b="1" dirty="0">
                <a:solidFill>
                  <a:srgbClr val="1E83A2"/>
                </a:solidFill>
                <a:latin typeface="幼圆" panose="02010509060101010101" pitchFamily="49" charset="-122"/>
                <a:ea typeface="幼圆" panose="02010509060101010101" pitchFamily="49" charset="-122"/>
              </a:rPr>
              <a:t>当两个对比方案不是同时投入使用时</a:t>
            </a:r>
            <a:endParaRPr lang="zh-CN" altLang="en-US" sz="1800" b="1" dirty="0">
              <a:solidFill>
                <a:srgbClr val="1E83A2"/>
              </a:solidFill>
              <a:latin typeface="幼圆" panose="02010509060101010101" pitchFamily="49" charset="-122"/>
              <a:ea typeface="幼圆" panose="02010509060101010101" pitchFamily="49" charset="-122"/>
            </a:endParaRPr>
          </a:p>
        </p:txBody>
      </p:sp>
      <p:grpSp>
        <p:nvGrpSpPr>
          <p:cNvPr id="213003" name="Group 11"/>
          <p:cNvGrpSpPr/>
          <p:nvPr/>
        </p:nvGrpSpPr>
        <p:grpSpPr bwMode="auto">
          <a:xfrm>
            <a:off x="836613" y="1089025"/>
            <a:ext cx="3168650" cy="473075"/>
            <a:chOff x="1202" y="1654"/>
            <a:chExt cx="2812" cy="298"/>
          </a:xfrm>
        </p:grpSpPr>
        <p:sp>
          <p:nvSpPr>
            <p:cNvPr id="14349" name="Text Box 12">
              <a:hlinkClick r:id="" action="ppaction://noaction"/>
            </p:cNvPr>
            <p:cNvSpPr txBox="1">
              <a:spLocks noChangeArrowheads="1"/>
            </p:cNvSpPr>
            <p:nvPr/>
          </p:nvSpPr>
          <p:spPr bwMode="auto">
            <a:xfrm>
              <a:off x="1202" y="1654"/>
              <a:ext cx="2812" cy="250"/>
            </a:xfrm>
            <a:prstGeom prst="rect">
              <a:avLst/>
            </a:prstGeom>
            <a:noFill/>
            <a:ln>
              <a:noFill/>
            </a:ln>
            <a:effectLst/>
            <a:extLst>
              <a:ext uri="{909E8E84-426E-40DD-AFC4-6F175D3DCCD1}">
                <a14:hiddenFill xmlns:a14="http://schemas.microsoft.com/office/drawing/2010/main">
                  <a:solidFill>
                    <a:srgbClr val="D1F4F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algn="just" eaLnBrk="1" hangingPunct="1">
                <a:spcBef>
                  <a:spcPct val="50000"/>
                </a:spcBef>
                <a:buClrTx/>
                <a:buSzTx/>
                <a:buFontTx/>
                <a:buNone/>
              </a:pPr>
              <a:r>
                <a:rPr lang="zh-CN" altLang="en-US" sz="2000" b="1">
                  <a:latin typeface="幼圆" panose="02010509060101010101" pitchFamily="49" charset="-122"/>
                  <a:ea typeface="幼圆" panose="02010509060101010101" pitchFamily="49" charset="-122"/>
                </a:rPr>
                <a:t>（</a:t>
              </a:r>
              <a:r>
                <a:rPr lang="en-US" altLang="zh-CN" sz="2000" b="1">
                  <a:latin typeface="幼圆" panose="02010509060101010101" pitchFamily="49" charset="-122"/>
                  <a:ea typeface="幼圆" panose="02010509060101010101" pitchFamily="49" charset="-122"/>
                </a:rPr>
                <a:t>2</a:t>
              </a:r>
              <a:r>
                <a:rPr lang="zh-CN" altLang="en-US" sz="2000" b="1">
                  <a:latin typeface="幼圆" panose="02010509060101010101" pitchFamily="49" charset="-122"/>
                  <a:ea typeface="幼圆" panose="02010509060101010101" pitchFamily="49" charset="-122"/>
                </a:rPr>
                <a:t>）增量投资回收期法</a:t>
              </a:r>
              <a:endParaRPr lang="zh-CN" altLang="en-US" sz="2000" b="1">
                <a:latin typeface="幼圆" panose="02010509060101010101" pitchFamily="49" charset="-122"/>
                <a:ea typeface="幼圆" panose="02010509060101010101" pitchFamily="49" charset="-122"/>
              </a:endParaRPr>
            </a:p>
          </p:txBody>
        </p:sp>
        <p:sp>
          <p:nvSpPr>
            <p:cNvPr id="14350" name="Line 13"/>
            <p:cNvSpPr>
              <a:spLocks noChangeShapeType="1"/>
            </p:cNvSpPr>
            <p:nvPr/>
          </p:nvSpPr>
          <p:spPr bwMode="auto">
            <a:xfrm flipV="1">
              <a:off x="1455" y="1934"/>
              <a:ext cx="2459" cy="1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nchor="ctr">
              <a:spAutoFit/>
            </a:bodyPr>
            <a:lstStyle/>
            <a:p>
              <a:endParaRPr lang="zh-CN" altLang="en-US"/>
            </a:p>
          </p:txBody>
        </p:sp>
      </p:grpSp>
      <p:sp>
        <p:nvSpPr>
          <p:cNvPr id="213006" name="Rectangle 14"/>
          <p:cNvSpPr>
            <a:spLocks noChangeArrowheads="1"/>
          </p:cNvSpPr>
          <p:nvPr/>
        </p:nvSpPr>
        <p:spPr bwMode="auto">
          <a:xfrm>
            <a:off x="566738" y="1403350"/>
            <a:ext cx="8280400"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folHlink"/>
              </a:buClr>
              <a:buSzPct val="60000"/>
              <a:buFont typeface="Wingdings" panose="05000000000000000000" pitchFamily="2" charset="2"/>
              <a:defRPr kumimoji="1" sz="3200">
                <a:solidFill>
                  <a:srgbClr val="036D7B"/>
                </a:solidFill>
                <a:latin typeface="Times New Roman" panose="02020603050405020304" pitchFamily="18" charset="0"/>
                <a:ea typeface="隶书" panose="02010509060101010101" pitchFamily="49" charset="-122"/>
              </a:defRPr>
            </a:lvl1pPr>
            <a:lvl2pPr marL="742950" indent="-285750">
              <a:lnSpc>
                <a:spcPct val="115000"/>
              </a:lnSpc>
              <a:spcBef>
                <a:spcPct val="20000"/>
              </a:spcBef>
              <a:buClr>
                <a:schemeClr val="hlink"/>
              </a:buClr>
              <a:buFont typeface="Wingdings" panose="05000000000000000000" pitchFamily="2" charset="2"/>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buClrTx/>
              <a:buSzTx/>
              <a:buFontTx/>
              <a:buNone/>
            </a:pPr>
            <a:r>
              <a:rPr lang="en-US" altLang="zh-CN" sz="1800" b="1">
                <a:solidFill>
                  <a:srgbClr val="000000"/>
                </a:solidFill>
                <a:latin typeface="幼圆" panose="02010509060101010101" pitchFamily="49" charset="-122"/>
                <a:ea typeface="幼圆" panose="02010509060101010101" pitchFamily="49" charset="-122"/>
              </a:rPr>
              <a:t>    </a:t>
            </a:r>
            <a:r>
              <a:rPr lang="zh-CN" altLang="en-US" sz="1800" b="1">
                <a:solidFill>
                  <a:srgbClr val="000000"/>
                </a:solidFill>
                <a:latin typeface="幼圆" panose="02010509060101010101" pitchFamily="49" charset="-122"/>
                <a:ea typeface="幼圆" panose="02010509060101010101" pitchFamily="49" charset="-122"/>
              </a:rPr>
              <a:t>增量投资回收期就是用互斥方案经营成本的节约或增量净收益来补偿其增量投资的年限。</a:t>
            </a:r>
            <a:endParaRPr lang="zh-CN" altLang="en-US" sz="1800" b="1">
              <a:solidFill>
                <a:srgbClr val="000000"/>
              </a:solidFill>
              <a:latin typeface="幼圆" panose="02010509060101010101" pitchFamily="49" charset="-122"/>
              <a:ea typeface="幼圆" panose="02010509060101010101" pitchFamily="49" charset="-122"/>
            </a:endParaRPr>
          </a:p>
        </p:txBody>
      </p:sp>
      <p:sp>
        <p:nvSpPr>
          <p:cNvPr id="6" name="Rectangle 2"/>
          <p:cNvSpPr>
            <a:spLocks noGrp="1" noChangeArrowheads="1"/>
          </p:cNvSpPr>
          <p:nvPr>
            <p:ph type="title"/>
          </p:nvPr>
        </p:nvSpPr>
        <p:spPr>
          <a:xfrm>
            <a:off x="862398" y="190501"/>
            <a:ext cx="8281602" cy="838200"/>
          </a:xfrm>
        </p:spPr>
        <p:txBody>
          <a:bodyPr/>
          <a:lstStyle/>
          <a:p>
            <a:pPr eaLnBrk="1" hangingPunct="1"/>
            <a:r>
              <a:rPr kumimoji="0" lang="zh-CN" altLang="en-US" dirty="0">
                <a:solidFill>
                  <a:srgbClr val="FF0000"/>
                </a:solidFill>
              </a:rPr>
              <a:t>（二）互斥方案</a:t>
            </a:r>
            <a:r>
              <a:rPr kumimoji="0" lang="zh-CN" altLang="en-US" dirty="0">
                <a:solidFill>
                  <a:srgbClr val="036D7B"/>
                </a:solidFill>
              </a:rPr>
              <a:t>经济评价方法</a:t>
            </a:r>
            <a:endParaRPr kumimoji="0" lang="zh-CN" altLang="en-US" dirty="0">
              <a:solidFill>
                <a:srgbClr val="036D7B"/>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13003"/>
                                        </p:tgtEl>
                                        <p:attrNameLst>
                                          <p:attrName>style.visibility</p:attrName>
                                        </p:attrNameLst>
                                      </p:cBhvr>
                                      <p:to>
                                        <p:strVal val="visible"/>
                                      </p:to>
                                    </p:set>
                                    <p:animEffect transition="in" filter="slide(fromLeft)">
                                      <p:cBhvr>
                                        <p:cTn id="7" dur="1000"/>
                                        <p:tgtEl>
                                          <p:spTgt spid="21300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13006"/>
                                        </p:tgtEl>
                                        <p:attrNameLst>
                                          <p:attrName>style.visibility</p:attrName>
                                        </p:attrNameLst>
                                      </p:cBhvr>
                                      <p:to>
                                        <p:strVal val="visible"/>
                                      </p:to>
                                    </p:set>
                                    <p:animEffect transition="in" filter="slide(fromLeft)">
                                      <p:cBhvr>
                                        <p:cTn id="12" dur="1000"/>
                                        <p:tgtEl>
                                          <p:spTgt spid="21300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2995"/>
                                        </p:tgtEl>
                                        <p:attrNameLst>
                                          <p:attrName>style.visibility</p:attrName>
                                        </p:attrNameLst>
                                      </p:cBhvr>
                                      <p:to>
                                        <p:strVal val="visible"/>
                                      </p:to>
                                    </p:set>
                                    <p:animEffect transition="in" filter="fade">
                                      <p:cBhvr>
                                        <p:cTn id="17" dur="1000"/>
                                        <p:tgtEl>
                                          <p:spTgt spid="212995"/>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nodeType="clickEffect">
                                  <p:stCondLst>
                                    <p:cond delay="0"/>
                                  </p:stCondLst>
                                  <p:childTnLst>
                                    <p:set>
                                      <p:cBhvr>
                                        <p:cTn id="21" dur="1" fill="hold">
                                          <p:stCondLst>
                                            <p:cond delay="0"/>
                                          </p:stCondLst>
                                        </p:cTn>
                                        <p:tgtEl>
                                          <p:spTgt spid="212996"/>
                                        </p:tgtEl>
                                        <p:attrNameLst>
                                          <p:attrName>style.visibility</p:attrName>
                                        </p:attrNameLst>
                                      </p:cBhvr>
                                      <p:to>
                                        <p:strVal val="visible"/>
                                      </p:to>
                                    </p:set>
                                    <p:animEffect transition="in" filter="slide(fromLeft)">
                                      <p:cBhvr>
                                        <p:cTn id="22" dur="1000"/>
                                        <p:tgtEl>
                                          <p:spTgt spid="21299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212997"/>
                                        </p:tgtEl>
                                        <p:attrNameLst>
                                          <p:attrName>style.visibility</p:attrName>
                                        </p:attrNameLst>
                                      </p:cBhvr>
                                      <p:to>
                                        <p:strVal val="visible"/>
                                      </p:to>
                                    </p:set>
                                    <p:animEffect transition="in" filter="slide(fromLeft)">
                                      <p:cBhvr>
                                        <p:cTn id="27" dur="1000"/>
                                        <p:tgtEl>
                                          <p:spTgt spid="212997"/>
                                        </p:tgtEl>
                                      </p:cBhvr>
                                    </p:animEffect>
                                  </p:childTnLst>
                                </p:cTn>
                              </p:par>
                            </p:childTnLst>
                          </p:cTn>
                        </p:par>
                      </p:childTnLst>
                    </p:cTn>
                  </p:par>
                  <p:par>
                    <p:cTn id="28" fill="hold">
                      <p:stCondLst>
                        <p:cond delay="indefinite"/>
                      </p:stCondLst>
                      <p:childTnLst>
                        <p:par>
                          <p:cTn id="29" fill="hold">
                            <p:stCondLst>
                              <p:cond delay="0"/>
                            </p:stCondLst>
                            <p:childTnLst>
                              <p:par>
                                <p:cTn id="30" presetID="17" presetClass="entr" presetSubtype="10" fill="hold" nodeType="clickEffect">
                                  <p:stCondLst>
                                    <p:cond delay="0"/>
                                  </p:stCondLst>
                                  <p:childTnLst>
                                    <p:set>
                                      <p:cBhvr>
                                        <p:cTn id="31" dur="1" fill="hold">
                                          <p:stCondLst>
                                            <p:cond delay="0"/>
                                          </p:stCondLst>
                                        </p:cTn>
                                        <p:tgtEl>
                                          <p:spTgt spid="212999"/>
                                        </p:tgtEl>
                                        <p:attrNameLst>
                                          <p:attrName>style.visibility</p:attrName>
                                        </p:attrNameLst>
                                      </p:cBhvr>
                                      <p:to>
                                        <p:strVal val="visible"/>
                                      </p:to>
                                    </p:set>
                                    <p:anim calcmode="lin" valueType="num">
                                      <p:cBhvr>
                                        <p:cTn id="32" dur="500" fill="hold"/>
                                        <p:tgtEl>
                                          <p:spTgt spid="212999"/>
                                        </p:tgtEl>
                                        <p:attrNameLst>
                                          <p:attrName>ppt_w</p:attrName>
                                        </p:attrNameLst>
                                      </p:cBhvr>
                                      <p:tavLst>
                                        <p:tav tm="0">
                                          <p:val>
                                            <p:fltVal val="0"/>
                                          </p:val>
                                        </p:tav>
                                        <p:tav tm="100000">
                                          <p:val>
                                            <p:strVal val="#ppt_w"/>
                                          </p:val>
                                        </p:tav>
                                      </p:tavLst>
                                    </p:anim>
                                    <p:anim calcmode="lin" valueType="num">
                                      <p:cBhvr>
                                        <p:cTn id="33" dur="500" fill="hold"/>
                                        <p:tgtEl>
                                          <p:spTgt spid="212999"/>
                                        </p:tgtEl>
                                        <p:attrNameLst>
                                          <p:attrName>ppt_h</p:attrName>
                                        </p:attrNameLst>
                                      </p:cBhvr>
                                      <p:tavLst>
                                        <p:tav tm="0">
                                          <p:val>
                                            <p:strVal val="#ppt_h"/>
                                          </p:val>
                                        </p:tav>
                                        <p:tav tm="100000">
                                          <p:val>
                                            <p:strVal val="#ppt_h"/>
                                          </p:val>
                                        </p:tav>
                                      </p:tavLst>
                                    </p:anim>
                                  </p:childTnLst>
                                </p:cTn>
                              </p:par>
                            </p:childTnLst>
                          </p:cTn>
                        </p:par>
                        <p:par>
                          <p:cTn id="34" fill="hold">
                            <p:stCondLst>
                              <p:cond delay="500"/>
                            </p:stCondLst>
                            <p:childTnLst>
                              <p:par>
                                <p:cTn id="35" presetID="26" presetClass="entr" presetSubtype="0" fill="hold" nodeType="afterEffect">
                                  <p:stCondLst>
                                    <p:cond delay="0"/>
                                  </p:stCondLst>
                                  <p:childTnLst>
                                    <p:set>
                                      <p:cBhvr>
                                        <p:cTn id="36" dur="1" fill="hold">
                                          <p:stCondLst>
                                            <p:cond delay="0"/>
                                          </p:stCondLst>
                                        </p:cTn>
                                        <p:tgtEl>
                                          <p:spTgt spid="213000"/>
                                        </p:tgtEl>
                                        <p:attrNameLst>
                                          <p:attrName>style.visibility</p:attrName>
                                        </p:attrNameLst>
                                      </p:cBhvr>
                                      <p:to>
                                        <p:strVal val="visible"/>
                                      </p:to>
                                    </p:set>
                                    <p:animEffect transition="in" filter="wipe(down)">
                                      <p:cBhvr>
                                        <p:cTn id="37" dur="290">
                                          <p:stCondLst>
                                            <p:cond delay="0"/>
                                          </p:stCondLst>
                                        </p:cTn>
                                        <p:tgtEl>
                                          <p:spTgt spid="213000"/>
                                        </p:tgtEl>
                                      </p:cBhvr>
                                    </p:animEffect>
                                    <p:anim calcmode="lin" valueType="num">
                                      <p:cBhvr>
                                        <p:cTn id="38" dur="911" tmFilter="0,0; 0.14,0.36; 0.43,0.73; 0.71,0.91; 1.0,1.0">
                                          <p:stCondLst>
                                            <p:cond delay="0"/>
                                          </p:stCondLst>
                                        </p:cTn>
                                        <p:tgtEl>
                                          <p:spTgt spid="213000"/>
                                        </p:tgtEl>
                                        <p:attrNameLst>
                                          <p:attrName>ppt_x</p:attrName>
                                        </p:attrNameLst>
                                      </p:cBhvr>
                                      <p:tavLst>
                                        <p:tav tm="0">
                                          <p:val>
                                            <p:strVal val="#ppt_x-0.25"/>
                                          </p:val>
                                        </p:tav>
                                        <p:tav tm="100000">
                                          <p:val>
                                            <p:strVal val="#ppt_x"/>
                                          </p:val>
                                        </p:tav>
                                      </p:tavLst>
                                    </p:anim>
                                    <p:anim calcmode="lin" valueType="num">
                                      <p:cBhvr>
                                        <p:cTn id="39" dur="332" tmFilter="0.0,0.0; 0.25,0.07; 0.50,0.2; 0.75,0.467; 1.0,1.0">
                                          <p:stCondLst>
                                            <p:cond delay="0"/>
                                          </p:stCondLst>
                                        </p:cTn>
                                        <p:tgtEl>
                                          <p:spTgt spid="213000"/>
                                        </p:tgtEl>
                                        <p:attrNameLst>
                                          <p:attrName>ppt_y</p:attrName>
                                        </p:attrNameLst>
                                      </p:cBhvr>
                                      <p:tavLst>
                                        <p:tav tm="0" fmla="#ppt_y-sin(pi*$)/3">
                                          <p:val>
                                            <p:fltVal val="0.5"/>
                                          </p:val>
                                        </p:tav>
                                        <p:tav tm="100000">
                                          <p:val>
                                            <p:fltVal val="1"/>
                                          </p:val>
                                        </p:tav>
                                      </p:tavLst>
                                    </p:anim>
                                    <p:anim calcmode="lin" valueType="num">
                                      <p:cBhvr>
                                        <p:cTn id="40" dur="332" tmFilter="0, 0; 0.125,0.2665; 0.25,0.4; 0.375,0.465; 0.5,0.5;  0.625,0.535; 0.75,0.6; 0.875,0.7335; 1,1">
                                          <p:stCondLst>
                                            <p:cond delay="332"/>
                                          </p:stCondLst>
                                        </p:cTn>
                                        <p:tgtEl>
                                          <p:spTgt spid="213000"/>
                                        </p:tgtEl>
                                        <p:attrNameLst>
                                          <p:attrName>ppt_y</p:attrName>
                                        </p:attrNameLst>
                                      </p:cBhvr>
                                      <p:tavLst>
                                        <p:tav tm="0" fmla="#ppt_y-sin(pi*$)/9">
                                          <p:val>
                                            <p:fltVal val="0"/>
                                          </p:val>
                                        </p:tav>
                                        <p:tav tm="100000">
                                          <p:val>
                                            <p:fltVal val="1"/>
                                          </p:val>
                                        </p:tav>
                                      </p:tavLst>
                                    </p:anim>
                                    <p:anim calcmode="lin" valueType="num">
                                      <p:cBhvr>
                                        <p:cTn id="41" dur="166" tmFilter="0, 0; 0.125,0.2665; 0.25,0.4; 0.375,0.465; 0.5,0.5;  0.625,0.535; 0.75,0.6; 0.875,0.7335; 1,1">
                                          <p:stCondLst>
                                            <p:cond delay="662"/>
                                          </p:stCondLst>
                                        </p:cTn>
                                        <p:tgtEl>
                                          <p:spTgt spid="213000"/>
                                        </p:tgtEl>
                                        <p:attrNameLst>
                                          <p:attrName>ppt_y</p:attrName>
                                        </p:attrNameLst>
                                      </p:cBhvr>
                                      <p:tavLst>
                                        <p:tav tm="0" fmla="#ppt_y-sin(pi*$)/27">
                                          <p:val>
                                            <p:fltVal val="0"/>
                                          </p:val>
                                        </p:tav>
                                        <p:tav tm="100000">
                                          <p:val>
                                            <p:fltVal val="1"/>
                                          </p:val>
                                        </p:tav>
                                      </p:tavLst>
                                    </p:anim>
                                    <p:anim calcmode="lin" valueType="num">
                                      <p:cBhvr>
                                        <p:cTn id="42" dur="82" tmFilter="0, 0; 0.125,0.2665; 0.25,0.4; 0.375,0.465; 0.5,0.5;  0.625,0.535; 0.75,0.6; 0.875,0.7335; 1,1">
                                          <p:stCondLst>
                                            <p:cond delay="828"/>
                                          </p:stCondLst>
                                        </p:cTn>
                                        <p:tgtEl>
                                          <p:spTgt spid="213000"/>
                                        </p:tgtEl>
                                        <p:attrNameLst>
                                          <p:attrName>ppt_y</p:attrName>
                                        </p:attrNameLst>
                                      </p:cBhvr>
                                      <p:tavLst>
                                        <p:tav tm="0" fmla="#ppt_y-sin(pi*$)/81">
                                          <p:val>
                                            <p:fltVal val="0"/>
                                          </p:val>
                                        </p:tav>
                                        <p:tav tm="100000">
                                          <p:val>
                                            <p:fltVal val="1"/>
                                          </p:val>
                                        </p:tav>
                                      </p:tavLst>
                                    </p:anim>
                                    <p:animScale>
                                      <p:cBhvr>
                                        <p:cTn id="43" dur="13">
                                          <p:stCondLst>
                                            <p:cond delay="325"/>
                                          </p:stCondLst>
                                        </p:cTn>
                                        <p:tgtEl>
                                          <p:spTgt spid="213000"/>
                                        </p:tgtEl>
                                      </p:cBhvr>
                                      <p:to x="100000" y="60000"/>
                                    </p:animScale>
                                    <p:animScale>
                                      <p:cBhvr>
                                        <p:cTn id="44" dur="83" decel="50000">
                                          <p:stCondLst>
                                            <p:cond delay="338"/>
                                          </p:stCondLst>
                                        </p:cTn>
                                        <p:tgtEl>
                                          <p:spTgt spid="213000"/>
                                        </p:tgtEl>
                                      </p:cBhvr>
                                      <p:to x="100000" y="100000"/>
                                    </p:animScale>
                                    <p:animScale>
                                      <p:cBhvr>
                                        <p:cTn id="45" dur="13">
                                          <p:stCondLst>
                                            <p:cond delay="656"/>
                                          </p:stCondLst>
                                        </p:cTn>
                                        <p:tgtEl>
                                          <p:spTgt spid="213000"/>
                                        </p:tgtEl>
                                      </p:cBhvr>
                                      <p:to x="100000" y="80000"/>
                                    </p:animScale>
                                    <p:animScale>
                                      <p:cBhvr>
                                        <p:cTn id="46" dur="83" decel="50000">
                                          <p:stCondLst>
                                            <p:cond delay="669"/>
                                          </p:stCondLst>
                                        </p:cTn>
                                        <p:tgtEl>
                                          <p:spTgt spid="213000"/>
                                        </p:tgtEl>
                                      </p:cBhvr>
                                      <p:to x="100000" y="100000"/>
                                    </p:animScale>
                                    <p:animScale>
                                      <p:cBhvr>
                                        <p:cTn id="47" dur="13">
                                          <p:stCondLst>
                                            <p:cond delay="821"/>
                                          </p:stCondLst>
                                        </p:cTn>
                                        <p:tgtEl>
                                          <p:spTgt spid="213000"/>
                                        </p:tgtEl>
                                      </p:cBhvr>
                                      <p:to x="100000" y="90000"/>
                                    </p:animScale>
                                    <p:animScale>
                                      <p:cBhvr>
                                        <p:cTn id="48" dur="83" decel="50000">
                                          <p:stCondLst>
                                            <p:cond delay="834"/>
                                          </p:stCondLst>
                                        </p:cTn>
                                        <p:tgtEl>
                                          <p:spTgt spid="213000"/>
                                        </p:tgtEl>
                                      </p:cBhvr>
                                      <p:to x="100000" y="100000"/>
                                    </p:animScale>
                                    <p:animScale>
                                      <p:cBhvr>
                                        <p:cTn id="49" dur="13">
                                          <p:stCondLst>
                                            <p:cond delay="904"/>
                                          </p:stCondLst>
                                        </p:cTn>
                                        <p:tgtEl>
                                          <p:spTgt spid="213000"/>
                                        </p:tgtEl>
                                      </p:cBhvr>
                                      <p:to x="100000" y="95000"/>
                                    </p:animScale>
                                    <p:animScale>
                                      <p:cBhvr>
                                        <p:cTn id="50" dur="83" decel="50000">
                                          <p:stCondLst>
                                            <p:cond delay="917"/>
                                          </p:stCondLst>
                                        </p:cTn>
                                        <p:tgtEl>
                                          <p:spTgt spid="213000"/>
                                        </p:tgtEl>
                                      </p:cBhvr>
                                      <p:to x="100000" y="100000"/>
                                    </p:animScale>
                                  </p:childTnLst>
                                </p:cTn>
                              </p:par>
                            </p:childTnLst>
                          </p:cTn>
                        </p:par>
                      </p:childTnLst>
                    </p:cTn>
                  </p:par>
                  <p:par>
                    <p:cTn id="51" fill="hold">
                      <p:stCondLst>
                        <p:cond delay="indefinite"/>
                      </p:stCondLst>
                      <p:childTnLst>
                        <p:par>
                          <p:cTn id="52" fill="hold">
                            <p:stCondLst>
                              <p:cond delay="0"/>
                            </p:stCondLst>
                            <p:childTnLst>
                              <p:par>
                                <p:cTn id="53" presetID="12" presetClass="entr" presetSubtype="8" fill="hold" nodeType="clickEffect">
                                  <p:stCondLst>
                                    <p:cond delay="0"/>
                                  </p:stCondLst>
                                  <p:childTnLst>
                                    <p:set>
                                      <p:cBhvr>
                                        <p:cTn id="54" dur="1" fill="hold">
                                          <p:stCondLst>
                                            <p:cond delay="0"/>
                                          </p:stCondLst>
                                        </p:cTn>
                                        <p:tgtEl>
                                          <p:spTgt spid="213001"/>
                                        </p:tgtEl>
                                        <p:attrNameLst>
                                          <p:attrName>style.visibility</p:attrName>
                                        </p:attrNameLst>
                                      </p:cBhvr>
                                      <p:to>
                                        <p:strVal val="visible"/>
                                      </p:to>
                                    </p:set>
                                    <p:animEffect transition="in" filter="slide(fromLeft)">
                                      <p:cBhvr>
                                        <p:cTn id="55" dur="1000"/>
                                        <p:tgtEl>
                                          <p:spTgt spid="21300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212998"/>
                                        </p:tgtEl>
                                        <p:attrNameLst>
                                          <p:attrName>style.visibility</p:attrName>
                                        </p:attrNameLst>
                                      </p:cBhvr>
                                      <p:to>
                                        <p:strVal val="visible"/>
                                      </p:to>
                                    </p:set>
                                    <p:animEffect transition="in" filter="wipe(down)">
                                      <p:cBhvr>
                                        <p:cTn id="60" dur="1000"/>
                                        <p:tgtEl>
                                          <p:spTgt spid="212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6" grpId="0"/>
      <p:bldP spid="212997" grpId="0"/>
      <p:bldP spid="213001" grpId="0"/>
      <p:bldP spid="213006" grpId="0"/>
    </p:bldLst>
  </p:timing>
</p:sld>
</file>

<file path=ppt/theme/theme1.xml><?xml version="1.0" encoding="utf-8"?>
<a:theme xmlns:a="http://schemas.openxmlformats.org/drawingml/2006/main" name="Blends">
  <a:themeElements>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Blends">
      <a:majorFont>
        <a:latin typeface="Times New Roman"/>
        <a:ea typeface="华文行楷"/>
        <a:cs typeface=""/>
      </a:majorFont>
      <a:minorFont>
        <a:latin typeface="Times New Roman"/>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12840</Words>
  <Application>WPS 演示</Application>
  <PresentationFormat>全屏显示(4:3)</PresentationFormat>
  <Paragraphs>1691</Paragraphs>
  <Slides>60</Slides>
  <Notes>1</Notes>
  <HiddenSlides>0</HiddenSlides>
  <MMClips>0</MMClips>
  <ScaleCrop>false</ScaleCrop>
  <HeadingPairs>
    <vt:vector size="10" baseType="variant">
      <vt:variant>
        <vt:lpstr>已用的字体</vt:lpstr>
      </vt:variant>
      <vt:variant>
        <vt:i4>16</vt:i4>
      </vt:variant>
      <vt:variant>
        <vt:lpstr>主题</vt:lpstr>
      </vt:variant>
      <vt:variant>
        <vt:i4>1</vt:i4>
      </vt:variant>
      <vt:variant>
        <vt:lpstr>嵌入 OLE 服务器</vt:lpstr>
      </vt:variant>
      <vt:variant>
        <vt:i4>13</vt:i4>
      </vt:variant>
      <vt:variant>
        <vt:lpstr>幻灯片标题</vt:lpstr>
      </vt:variant>
      <vt:variant>
        <vt:i4>60</vt:i4>
      </vt:variant>
      <vt:variant>
        <vt:lpstr>自定义放映</vt:lpstr>
      </vt:variant>
      <vt:variant>
        <vt:i4>13</vt:i4>
      </vt:variant>
    </vt:vector>
  </HeadingPairs>
  <TitlesOfParts>
    <vt:vector size="103" baseType="lpstr">
      <vt:lpstr>Arial</vt:lpstr>
      <vt:lpstr>宋体</vt:lpstr>
      <vt:lpstr>Wingdings</vt:lpstr>
      <vt:lpstr>Tahoma</vt:lpstr>
      <vt:lpstr>Times New Roman</vt:lpstr>
      <vt:lpstr>华文行楷</vt:lpstr>
      <vt:lpstr>华文楷体</vt:lpstr>
      <vt:lpstr>隶书</vt:lpstr>
      <vt:lpstr>幼圆</vt:lpstr>
      <vt:lpstr>黑体</vt:lpstr>
      <vt:lpstr>微软雅黑</vt:lpstr>
      <vt:lpstr>Arial Unicode MS</vt:lpstr>
      <vt:lpstr>Verdana</vt:lpstr>
      <vt:lpstr>Cambria Math</vt:lpstr>
      <vt:lpstr>楷体_GB2312</vt:lpstr>
      <vt:lpstr>新宋体</vt:lpstr>
      <vt:lpstr>Blends</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技术方案经济评价</vt:lpstr>
      <vt:lpstr>技术方案类型</vt:lpstr>
      <vt:lpstr>技术方案类型</vt:lpstr>
      <vt:lpstr>（一）独立方案经济评价</vt:lpstr>
      <vt:lpstr>（二）互斥方案经济评价方法</vt:lpstr>
      <vt:lpstr>（二）互斥方案经济评价方法</vt:lpstr>
      <vt:lpstr>（二）互斥方案经济评价方法</vt:lpstr>
      <vt:lpstr>（二）互斥方案经济评价方法</vt:lpstr>
      <vt:lpstr>（二）互斥方案经济评价方法</vt:lpstr>
      <vt:lpstr>（二）互斥方案经济评价方法</vt:lpstr>
      <vt:lpstr>（二）互斥方案经济评价方法</vt:lpstr>
      <vt:lpstr>（二）互斥方案经济评价方法</vt:lpstr>
      <vt:lpstr>（二）互斥方案经济评价方法</vt:lpstr>
      <vt:lpstr>（二）互斥方案经济评价方法</vt:lpstr>
      <vt:lpstr>（二）互斥方案经济评价方法</vt:lpstr>
      <vt:lpstr>（二）互斥方案经济评价方法</vt:lpstr>
      <vt:lpstr>（二）互斥方案经济评价方法</vt:lpstr>
      <vt:lpstr>（二）互斥方案经济评价方法</vt:lpstr>
      <vt:lpstr>（二）互斥方案经济评价方法</vt:lpstr>
      <vt:lpstr>（三）相关方案经济评价方法</vt:lpstr>
      <vt:lpstr>（三）相关方案经济评价方法</vt:lpstr>
      <vt:lpstr>（三）相关方案经济评价方法</vt:lpstr>
      <vt:lpstr>（三）相关方案经济评价方法</vt:lpstr>
      <vt:lpstr>（三）相关方案经济评价方法</vt:lpstr>
      <vt:lpstr>（三）相关方案经济评价方法</vt:lpstr>
      <vt:lpstr>（三）相关方案经济评价方法</vt:lpstr>
      <vt:lpstr>（三）相关方案经济评价方法</vt:lpstr>
      <vt:lpstr>要求、重点与难点</vt:lpstr>
      <vt:lpstr>独立方案经济评价</vt:lpstr>
      <vt:lpstr>独立方案经济评价</vt:lpstr>
      <vt:lpstr>独立方案经济评价</vt:lpstr>
      <vt:lpstr>独立方案经济评价</vt:lpstr>
      <vt:lpstr>互斥方案经济评价方法</vt:lpstr>
      <vt:lpstr>互斥方案经济评价方法</vt:lpstr>
      <vt:lpstr>互斥方案经济评价方法</vt:lpstr>
      <vt:lpstr>互斥方案经济评价方法</vt:lpstr>
      <vt:lpstr>互斥方案经济评价方法</vt:lpstr>
      <vt:lpstr>互斥方案经济评价方法</vt:lpstr>
      <vt:lpstr>互斥方案经济评价方法</vt:lpstr>
      <vt:lpstr>互斥方案经济评价方法</vt:lpstr>
      <vt:lpstr>互斥方案经济评价方法</vt:lpstr>
      <vt:lpstr>互斥方案经济评价方法</vt:lpstr>
      <vt:lpstr>互斥方案经济评价方法</vt:lpstr>
      <vt:lpstr>互斥方案经济评价方法</vt:lpstr>
      <vt:lpstr>互斥方案经济评价方法</vt:lpstr>
      <vt:lpstr>互斥方案经济评价方法</vt:lpstr>
      <vt:lpstr>互斥方案经济评价方法</vt:lpstr>
      <vt:lpstr>互斥方案经济评价方法</vt:lpstr>
      <vt:lpstr>互斥方案经济评价方法</vt:lpstr>
      <vt:lpstr>互斥方案经济评价方法</vt:lpstr>
      <vt:lpstr>互斥方案经济评价方法</vt:lpstr>
      <vt:lpstr>互斥方案经济评价方法</vt:lpstr>
      <vt:lpstr>相关方案经济评价</vt:lpstr>
      <vt:lpstr>相关方案经济评价</vt:lpstr>
      <vt:lpstr>相关方案经济评价</vt:lpstr>
      <vt:lpstr>相关方案经济评价</vt:lpstr>
      <vt:lpstr>相关方案经济评价</vt:lpstr>
      <vt:lpstr>相关方案经济评价</vt:lpstr>
      <vt:lpstr>相关方案经济评价</vt:lpstr>
      <vt:lpstr>相关方案经济评价</vt:lpstr>
      <vt:lpstr>习题5-1</vt:lpstr>
      <vt:lpstr>习题5-2</vt:lpstr>
      <vt:lpstr>习题5-3</vt:lpstr>
      <vt:lpstr>习题5-4</vt:lpstr>
      <vt:lpstr>习题5-5</vt:lpstr>
      <vt:lpstr>习题5-6</vt:lpstr>
      <vt:lpstr>习题5-7</vt:lpstr>
      <vt:lpstr>习题5-8、5-9</vt:lpstr>
      <vt:lpstr>习题5-10</vt:lpstr>
      <vt:lpstr>习题5-11</vt:lpstr>
      <vt:lpstr>习题5-12</vt:lpstr>
      <vt:lpstr>习题5-13</vt:lpstr>
      <vt:lpstr>习题5-14</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微软用户</dc:creator>
  <cp:lastModifiedBy>゛说谎家</cp:lastModifiedBy>
  <cp:revision>148</cp:revision>
  <dcterms:created xsi:type="dcterms:W3CDTF">2012-06-03T15:13:00Z</dcterms:created>
  <dcterms:modified xsi:type="dcterms:W3CDTF">2024-11-15T12:53:15Z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2401FD21D250460088E0C70B189F88B7_12</vt:lpwstr>
  </property>
  <property fmtid="{D5CDD505-2E9C-101B-9397-08002B2CF9AE}" pid="3" name="KSOProductBuildVer">
    <vt:lpwstr>2052-12.1.0.18912</vt:lpwstr>
  </property>
</Properties>
</file>