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337" r:id="rId3"/>
    <p:sldId id="339" r:id="rId4"/>
    <p:sldId id="340" r:id="rId5"/>
    <p:sldId id="349" r:id="rId6"/>
    <p:sldId id="351" r:id="rId7"/>
    <p:sldId id="352" r:id="rId8"/>
    <p:sldId id="353" r:id="rId9"/>
    <p:sldId id="373" r:id="rId10"/>
    <p:sldId id="374" r:id="rId11"/>
    <p:sldId id="375" r:id="rId12"/>
    <p:sldId id="376" r:id="rId13"/>
    <p:sldId id="377" r:id="rId14"/>
    <p:sldId id="378" r:id="rId15"/>
    <p:sldId id="387" r:id="rId16"/>
    <p:sldId id="388" r:id="rId17"/>
    <p:sldId id="389" r:id="rId18"/>
    <p:sldId id="390" r:id="rId19"/>
    <p:sldId id="391" r:id="rId20"/>
    <p:sldId id="392" r:id="rId21"/>
    <p:sldId id="393" r:id="rId22"/>
    <p:sldId id="401" r:id="rId23"/>
    <p:sldId id="40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21" d="100"/>
          <a:sy n="12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38B87B5E-F16F-EC63-7751-6B17C83F7D91}"/>
              </a:ext>
            </a:extLst>
          </p:cNvPr>
          <p:cNvGrpSpPr>
            <a:grpSpLocks/>
          </p:cNvGrpSpPr>
          <p:nvPr userDrawn="1"/>
        </p:nvGrpSpPr>
        <p:grpSpPr bwMode="auto">
          <a:xfrm>
            <a:off x="169333" y="792163"/>
            <a:ext cx="11389784" cy="1052512"/>
            <a:chOff x="80" y="624"/>
            <a:chExt cx="5381" cy="663"/>
          </a:xfrm>
        </p:grpSpPr>
        <p:sp>
          <p:nvSpPr>
            <p:cNvPr id="3" name="Rectangle 26">
              <a:extLst>
                <a:ext uri="{FF2B5EF4-FFF2-40B4-BE49-F238E27FC236}">
                  <a16:creationId xmlns:a16="http://schemas.microsoft.com/office/drawing/2014/main" id="{3DA9F5AD-4E0D-31E3-9D31-DE96EC5A1BE1}"/>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4" name="Rectangle 27">
              <a:extLst>
                <a:ext uri="{FF2B5EF4-FFF2-40B4-BE49-F238E27FC236}">
                  <a16:creationId xmlns:a16="http://schemas.microsoft.com/office/drawing/2014/main" id="{6E0A7306-7A82-0116-6940-B945514C9DCF}"/>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5" name="Rectangle 28">
              <a:extLst>
                <a:ext uri="{FF2B5EF4-FFF2-40B4-BE49-F238E27FC236}">
                  <a16:creationId xmlns:a16="http://schemas.microsoft.com/office/drawing/2014/main" id="{7920E42F-A7B2-2D64-4284-E2F8C2F0723B}"/>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6" name="Rectangle 29">
              <a:extLst>
                <a:ext uri="{FF2B5EF4-FFF2-40B4-BE49-F238E27FC236}">
                  <a16:creationId xmlns:a16="http://schemas.microsoft.com/office/drawing/2014/main" id="{2A23A161-55C7-F49E-6364-A99CE26AE48F}"/>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7" name="Rectangle 30">
              <a:extLst>
                <a:ext uri="{FF2B5EF4-FFF2-40B4-BE49-F238E27FC236}">
                  <a16:creationId xmlns:a16="http://schemas.microsoft.com/office/drawing/2014/main" id="{DED51C77-2C60-E847-A518-3BF75613072B}"/>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8" name="Rectangle 31">
              <a:extLst>
                <a:ext uri="{FF2B5EF4-FFF2-40B4-BE49-F238E27FC236}">
                  <a16:creationId xmlns:a16="http://schemas.microsoft.com/office/drawing/2014/main" id="{E6116089-0C6E-92CC-B1A8-C291C6424416}"/>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9" name="Rectangle 32">
              <a:extLst>
                <a:ext uri="{FF2B5EF4-FFF2-40B4-BE49-F238E27FC236}">
                  <a16:creationId xmlns:a16="http://schemas.microsoft.com/office/drawing/2014/main" id="{9825E15B-44A8-905D-484A-8F4D62AA013C}"/>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31756" name="Rectangle 12"/>
          <p:cNvSpPr>
            <a:spLocks noGrp="1" noChangeArrowheads="1"/>
          </p:cNvSpPr>
          <p:nvPr>
            <p:ph type="ctrTitle"/>
          </p:nvPr>
        </p:nvSpPr>
        <p:spPr>
          <a:xfrm>
            <a:off x="1295400" y="333376"/>
            <a:ext cx="10363200" cy="1128713"/>
          </a:xfrm>
        </p:spPr>
        <p:txBody>
          <a:bodyPr/>
          <a:lstStyle>
            <a:lvl1pPr algn="ctr">
              <a:defRPr sz="6000">
                <a:ea typeface="隶书" pitchFamily="49" charset="-122"/>
              </a:defRPr>
            </a:lvl1pPr>
          </a:lstStyle>
          <a:p>
            <a:pPr lvl="0"/>
            <a:r>
              <a:rPr lang="zh-CN" altLang="en-US" noProof="0"/>
              <a:t>单击编辑标题样式</a:t>
            </a:r>
          </a:p>
        </p:txBody>
      </p:sp>
      <p:sp>
        <p:nvSpPr>
          <p:cNvPr id="31757" name="Rectangle 13"/>
          <p:cNvSpPr>
            <a:spLocks noGrp="1" noChangeArrowheads="1"/>
          </p:cNvSpPr>
          <p:nvPr>
            <p:ph type="subTitle" idx="1"/>
          </p:nvPr>
        </p:nvSpPr>
        <p:spPr>
          <a:xfrm>
            <a:off x="1295400" y="1844676"/>
            <a:ext cx="10272184" cy="4392613"/>
          </a:xfrm>
        </p:spPr>
        <p:txBody>
          <a:bodyPr/>
          <a:lstStyle>
            <a:lvl1pPr algn="just">
              <a:buClr>
                <a:schemeClr val="tx1"/>
              </a:buClr>
              <a:buSzPct val="85000"/>
              <a:buFontTx/>
              <a:buNone/>
              <a:defRPr/>
            </a:lvl1pPr>
            <a:lvl2pPr marL="719138" lvl="1" indent="-271463" algn="just">
              <a:lnSpc>
                <a:spcPct val="130000"/>
              </a:lnSpc>
              <a:buClr>
                <a:schemeClr val="tx1"/>
              </a:buClr>
              <a:buSzPct val="90000"/>
              <a:buFontTx/>
              <a:buChar char="•"/>
              <a:defRPr sz="2400"/>
            </a:lvl2pPr>
          </a:lstStyle>
          <a:p>
            <a:pPr lvl="0"/>
            <a:r>
              <a:rPr lang="zh-CN" altLang="en-US" noProof="0"/>
              <a:t>单击此处编辑母版文本样式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p:txBody>
      </p:sp>
      <p:sp>
        <p:nvSpPr>
          <p:cNvPr id="10" name="Rectangle 16">
            <a:extLst>
              <a:ext uri="{FF2B5EF4-FFF2-40B4-BE49-F238E27FC236}">
                <a16:creationId xmlns:a16="http://schemas.microsoft.com/office/drawing/2014/main" id="{CA340DEB-5422-115B-3B70-254077C423C8}"/>
              </a:ext>
            </a:extLst>
          </p:cNvPr>
          <p:cNvSpPr>
            <a:spLocks noGrp="1" noChangeArrowheads="1"/>
          </p:cNvSpPr>
          <p:nvPr>
            <p:ph type="sldNum" sz="quarter" idx="10"/>
          </p:nvPr>
        </p:nvSpPr>
        <p:spPr/>
        <p:txBody>
          <a:bodyPr/>
          <a:lstStyle>
            <a:lvl1pPr>
              <a:defRPr/>
            </a:lvl1pPr>
          </a:lstStyle>
          <a:p>
            <a:pPr>
              <a:defRPr/>
            </a:pPr>
            <a:fld id="{AB79E444-EC70-1346-83A5-A0B6D233E9EB}" type="slidenum">
              <a:rPr lang="en-US" altLang="zh-CN"/>
              <a:pPr>
                <a:defRPr/>
              </a:pPr>
              <a:t>‹#›</a:t>
            </a:fld>
            <a:endParaRPr lang="en-US" altLang="zh-CN"/>
          </a:p>
        </p:txBody>
      </p:sp>
    </p:spTree>
    <p:extLst>
      <p:ext uri="{BB962C8B-B14F-4D97-AF65-F5344CB8AC3E}">
        <p14:creationId xmlns:p14="http://schemas.microsoft.com/office/powerpoint/2010/main" val="2499475931"/>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8C714090-83DD-70F5-1521-628C2C678AAE}"/>
              </a:ext>
            </a:extLst>
          </p:cNvPr>
          <p:cNvSpPr>
            <a:spLocks noGrp="1" noChangeArrowheads="1"/>
          </p:cNvSpPr>
          <p:nvPr>
            <p:ph type="sldNum" sz="quarter" idx="10"/>
          </p:nvPr>
        </p:nvSpPr>
        <p:spPr>
          <a:ln/>
        </p:spPr>
        <p:txBody>
          <a:bodyPr/>
          <a:lstStyle>
            <a:lvl1pPr>
              <a:defRPr/>
            </a:lvl1pPr>
          </a:lstStyle>
          <a:p>
            <a:pPr>
              <a:defRPr/>
            </a:pPr>
            <a:fld id="{2A231231-5993-D74A-A4A2-26E609BA14CB}" type="slidenum">
              <a:rPr lang="en-US" altLang="zh-CN"/>
              <a:pPr>
                <a:defRPr/>
              </a:pPr>
              <a:t>‹#›</a:t>
            </a:fld>
            <a:endParaRPr lang="en-US" altLang="zh-CN"/>
          </a:p>
        </p:txBody>
      </p:sp>
    </p:spTree>
    <p:extLst>
      <p:ext uri="{BB962C8B-B14F-4D97-AF65-F5344CB8AC3E}">
        <p14:creationId xmlns:p14="http://schemas.microsoft.com/office/powerpoint/2010/main" val="927479400"/>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18084" y="142875"/>
            <a:ext cx="2734733" cy="6383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7534" y="142875"/>
            <a:ext cx="8007351" cy="6383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3B1CB86A-0C95-B8B5-3FAD-E9EA75DD71AE}"/>
              </a:ext>
            </a:extLst>
          </p:cNvPr>
          <p:cNvSpPr>
            <a:spLocks noGrp="1" noChangeArrowheads="1"/>
          </p:cNvSpPr>
          <p:nvPr>
            <p:ph type="sldNum" sz="quarter" idx="10"/>
          </p:nvPr>
        </p:nvSpPr>
        <p:spPr>
          <a:ln/>
        </p:spPr>
        <p:txBody>
          <a:bodyPr/>
          <a:lstStyle>
            <a:lvl1pPr>
              <a:defRPr/>
            </a:lvl1pPr>
          </a:lstStyle>
          <a:p>
            <a:pPr>
              <a:defRPr/>
            </a:pPr>
            <a:fld id="{3414B294-AEBE-BE4C-B909-EFD5604C7DB8}" type="slidenum">
              <a:rPr lang="en-US" altLang="zh-CN"/>
              <a:pPr>
                <a:defRPr/>
              </a:pPr>
              <a:t>‹#›</a:t>
            </a:fld>
            <a:endParaRPr lang="en-US" altLang="zh-CN"/>
          </a:p>
        </p:txBody>
      </p:sp>
    </p:spTree>
    <p:extLst>
      <p:ext uri="{BB962C8B-B14F-4D97-AF65-F5344CB8AC3E}">
        <p14:creationId xmlns:p14="http://schemas.microsoft.com/office/powerpoint/2010/main" val="1007010691"/>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42D24-6BDC-1639-1031-D6AFA58EB11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9A2400C-8222-27D3-2EA8-F2F7043D9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902990-0299-D21D-D593-DD5FF254EE14}"/>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5" name="页脚占位符 4">
            <a:extLst>
              <a:ext uri="{FF2B5EF4-FFF2-40B4-BE49-F238E27FC236}">
                <a16:creationId xmlns:a16="http://schemas.microsoft.com/office/drawing/2014/main" id="{7B02AF76-3A47-5453-D325-823A3C7333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9452F43-E47F-5764-4354-A1E67E416753}"/>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11038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D210F-0502-C975-CBE9-9FABBEC587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752AE6A-5FA2-6816-06C1-A2BD6728E68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CC051DD-450B-EF05-7267-51486DA6530B}"/>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5" name="页脚占位符 4">
            <a:extLst>
              <a:ext uri="{FF2B5EF4-FFF2-40B4-BE49-F238E27FC236}">
                <a16:creationId xmlns:a16="http://schemas.microsoft.com/office/drawing/2014/main" id="{B97E2856-1712-F696-914F-991B1BF6E8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3DDEADF-52CD-2161-9CAD-A4B9440854B2}"/>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3551050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DC0CD-6588-2146-2DAA-799E327D632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CCAA5CD-6448-7B9C-6989-657BAC0FE9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5F309A7-22AD-6159-500C-8B7B013DE64A}"/>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5" name="页脚占位符 4">
            <a:extLst>
              <a:ext uri="{FF2B5EF4-FFF2-40B4-BE49-F238E27FC236}">
                <a16:creationId xmlns:a16="http://schemas.microsoft.com/office/drawing/2014/main" id="{49F2023C-3EF7-9E51-5B2A-0FD2555211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9147286-627C-75F9-495A-FB4B9842658D}"/>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526708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C2B47-74FE-8B74-EAC7-85A4AFDAD19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639355B-7C05-C170-5913-FD61E059530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F26C824-0874-516E-18F2-06D752E0D81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3B03460-FB92-5CEE-9522-FB685073B23C}"/>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6" name="页脚占位符 5">
            <a:extLst>
              <a:ext uri="{FF2B5EF4-FFF2-40B4-BE49-F238E27FC236}">
                <a16:creationId xmlns:a16="http://schemas.microsoft.com/office/drawing/2014/main" id="{9EAD24D5-22AA-2947-DA77-6B9A4BF27CC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6055C73-8E37-E2C9-EAEE-9688EA01D033}"/>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3867920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D6243-252E-E22F-13FB-734DA0C6766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607D8B9-BDB3-CC7D-4B5E-DFC93C45E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4F190B0-D911-6FC5-D921-3CCA6FBDBF5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0C2E8C3-6DF5-C3B0-2267-643A30B44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F919491-0398-5623-754A-48D8C0FDD8F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A04D9A4-5CAB-82DD-2D28-959434FF515F}"/>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8" name="页脚占位符 7">
            <a:extLst>
              <a:ext uri="{FF2B5EF4-FFF2-40B4-BE49-F238E27FC236}">
                <a16:creationId xmlns:a16="http://schemas.microsoft.com/office/drawing/2014/main" id="{8F9C1F1E-364A-1B8A-7AEA-03391A970A3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81C94B7-4C9C-44DE-2C5E-846E525AACCB}"/>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4660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7DEF-C136-C9BD-37AB-F91B31ACDD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39442AD-D977-6890-A847-16034A738D99}"/>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4" name="页脚占位符 3">
            <a:extLst>
              <a:ext uri="{FF2B5EF4-FFF2-40B4-BE49-F238E27FC236}">
                <a16:creationId xmlns:a16="http://schemas.microsoft.com/office/drawing/2014/main" id="{AE418AC8-DDD3-B8AC-EF3D-5553DC4FA61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9BD0E0E-18F1-EEC4-5F79-89A95F1B4B44}"/>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243853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853134-7430-5E1F-C9FD-394B2916E41D}"/>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3" name="页脚占位符 2">
            <a:extLst>
              <a:ext uri="{FF2B5EF4-FFF2-40B4-BE49-F238E27FC236}">
                <a16:creationId xmlns:a16="http://schemas.microsoft.com/office/drawing/2014/main" id="{5DBF3B84-5931-8E8B-8906-65682A5F6B7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3FFF29D-12C2-F0B2-C000-E5F28043F3F4}"/>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755214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D10F3-BF47-D8AE-5D11-33D0AB1F95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1945D28-2BE3-6AA7-FC00-DE8510346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26D3021-CBDA-CD99-F0D4-AB1C30EF6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1B77B63-AC58-9216-ACB3-26E720FC4552}"/>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6" name="页脚占位符 5">
            <a:extLst>
              <a:ext uri="{FF2B5EF4-FFF2-40B4-BE49-F238E27FC236}">
                <a16:creationId xmlns:a16="http://schemas.microsoft.com/office/drawing/2014/main" id="{3C453021-379F-AE7C-F8A7-3109E32A6E9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528787-8A49-7843-A4A0-9E62A8B81139}"/>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328872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14D88D20-1159-648F-68EA-FEC5A92F31D4}"/>
              </a:ext>
            </a:extLst>
          </p:cNvPr>
          <p:cNvSpPr>
            <a:spLocks noGrp="1" noChangeArrowheads="1"/>
          </p:cNvSpPr>
          <p:nvPr>
            <p:ph type="sldNum" sz="quarter" idx="10"/>
          </p:nvPr>
        </p:nvSpPr>
        <p:spPr>
          <a:ln/>
        </p:spPr>
        <p:txBody>
          <a:bodyPr/>
          <a:lstStyle>
            <a:lvl1pPr>
              <a:defRPr/>
            </a:lvl1pPr>
          </a:lstStyle>
          <a:p>
            <a:pPr>
              <a:defRPr/>
            </a:pPr>
            <a:fld id="{F25049D7-3161-1E47-9904-6E32784F7D59}" type="slidenum">
              <a:rPr lang="en-US" altLang="zh-CN"/>
              <a:pPr>
                <a:defRPr/>
              </a:pPr>
              <a:t>‹#›</a:t>
            </a:fld>
            <a:endParaRPr lang="en-US" altLang="zh-CN"/>
          </a:p>
        </p:txBody>
      </p:sp>
    </p:spTree>
    <p:extLst>
      <p:ext uri="{BB962C8B-B14F-4D97-AF65-F5344CB8AC3E}">
        <p14:creationId xmlns:p14="http://schemas.microsoft.com/office/powerpoint/2010/main" val="365486858"/>
      </p:ext>
    </p:extLst>
  </p:cSld>
  <p:clrMapOvr>
    <a:masterClrMapping/>
  </p:clrMapOvr>
  <p:transition spd="slow">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34049-B25C-DF7F-E67B-1346CBC48FA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E853D7A-9863-7DAF-F04F-4990BB53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A6FD962-7D6C-CC0F-7775-4F23A1321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3FB896-B301-BA3A-AAAF-BBF38B8599BD}"/>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6" name="页脚占位符 5">
            <a:extLst>
              <a:ext uri="{FF2B5EF4-FFF2-40B4-BE49-F238E27FC236}">
                <a16:creationId xmlns:a16="http://schemas.microsoft.com/office/drawing/2014/main" id="{248B63F1-84C3-DE33-1C15-989A24AB6F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7BBAFDF-C622-E895-FB13-807F10EBAFED}"/>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386022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87813-EDE8-054D-B94B-356A984DD87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312780E-CC9F-1AF3-4FBB-ABD72AE7407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F7BE302-359A-1045-8C67-C169B99F9DFF}"/>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5" name="页脚占位符 4">
            <a:extLst>
              <a:ext uri="{FF2B5EF4-FFF2-40B4-BE49-F238E27FC236}">
                <a16:creationId xmlns:a16="http://schemas.microsoft.com/office/drawing/2014/main" id="{BB225327-7BFC-56C6-BAFB-F5F71D3073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68AF3C-3A34-3C83-8A77-E4A4DEC06D93}"/>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83812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EF9C25-8BAC-5B2B-2595-15E72B275BE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D97760F-1C1C-A932-10E8-77402731AA2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AC9357-BE37-55B2-F66F-ABEB8BB81EC9}"/>
              </a:ext>
            </a:extLst>
          </p:cNvPr>
          <p:cNvSpPr>
            <a:spLocks noGrp="1"/>
          </p:cNvSpPr>
          <p:nvPr>
            <p:ph type="dt" sz="half" idx="10"/>
          </p:nvPr>
        </p:nvSpPr>
        <p:spPr/>
        <p:txBody>
          <a:bodyPr/>
          <a:lstStyle/>
          <a:p>
            <a:fld id="{400D8906-029E-EB4E-9FA7-28F5763B2A22}" type="datetimeFigureOut">
              <a:rPr kumimoji="1" lang="zh-CN" altLang="en-US" smtClean="0"/>
              <a:t>2024/10/7</a:t>
            </a:fld>
            <a:endParaRPr kumimoji="1" lang="zh-CN" altLang="en-US"/>
          </a:p>
        </p:txBody>
      </p:sp>
      <p:sp>
        <p:nvSpPr>
          <p:cNvPr id="5" name="页脚占位符 4">
            <a:extLst>
              <a:ext uri="{FF2B5EF4-FFF2-40B4-BE49-F238E27FC236}">
                <a16:creationId xmlns:a16="http://schemas.microsoft.com/office/drawing/2014/main" id="{D52825A7-570C-B4EB-19D9-214E4D403D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B6B76D-FA5D-5AB4-1258-ECC65389FE1A}"/>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00435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a:extLst>
              <a:ext uri="{FF2B5EF4-FFF2-40B4-BE49-F238E27FC236}">
                <a16:creationId xmlns:a16="http://schemas.microsoft.com/office/drawing/2014/main" id="{403A4DAC-8F83-DB9D-33C7-4E6A2E9FE782}"/>
              </a:ext>
            </a:extLst>
          </p:cNvPr>
          <p:cNvSpPr>
            <a:spLocks noGrp="1" noChangeArrowheads="1"/>
          </p:cNvSpPr>
          <p:nvPr>
            <p:ph type="sldNum" sz="quarter" idx="10"/>
          </p:nvPr>
        </p:nvSpPr>
        <p:spPr>
          <a:ln/>
        </p:spPr>
        <p:txBody>
          <a:bodyPr/>
          <a:lstStyle>
            <a:lvl1pPr>
              <a:defRPr/>
            </a:lvl1pPr>
          </a:lstStyle>
          <a:p>
            <a:pPr>
              <a:defRPr/>
            </a:pPr>
            <a:fld id="{3723C58F-D29F-D641-A886-21F79A8C8485}" type="slidenum">
              <a:rPr lang="en-US" altLang="zh-CN"/>
              <a:pPr>
                <a:defRPr/>
              </a:pPr>
              <a:t>‹#›</a:t>
            </a:fld>
            <a:endParaRPr lang="en-US" altLang="zh-CN"/>
          </a:p>
        </p:txBody>
      </p:sp>
    </p:spTree>
    <p:extLst>
      <p:ext uri="{BB962C8B-B14F-4D97-AF65-F5344CB8AC3E}">
        <p14:creationId xmlns:p14="http://schemas.microsoft.com/office/powerpoint/2010/main" val="667896220"/>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7533" y="1125538"/>
            <a:ext cx="5369984"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0718" y="1125538"/>
            <a:ext cx="53721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ACC133A1-ED0A-8266-D867-9604BB1EDE8B}"/>
              </a:ext>
            </a:extLst>
          </p:cNvPr>
          <p:cNvSpPr>
            <a:spLocks noGrp="1" noChangeArrowheads="1"/>
          </p:cNvSpPr>
          <p:nvPr>
            <p:ph type="sldNum" sz="quarter" idx="10"/>
          </p:nvPr>
        </p:nvSpPr>
        <p:spPr>
          <a:ln/>
        </p:spPr>
        <p:txBody>
          <a:bodyPr/>
          <a:lstStyle>
            <a:lvl1pPr>
              <a:defRPr/>
            </a:lvl1pPr>
          </a:lstStyle>
          <a:p>
            <a:pPr>
              <a:defRPr/>
            </a:pPr>
            <a:fld id="{A87774F4-8EAB-7F4F-A029-61487CEC5C61}" type="slidenum">
              <a:rPr lang="en-US" altLang="zh-CN"/>
              <a:pPr>
                <a:defRPr/>
              </a:pPr>
              <a:t>‹#›</a:t>
            </a:fld>
            <a:endParaRPr lang="en-US" altLang="zh-CN"/>
          </a:p>
        </p:txBody>
      </p:sp>
    </p:spTree>
    <p:extLst>
      <p:ext uri="{BB962C8B-B14F-4D97-AF65-F5344CB8AC3E}">
        <p14:creationId xmlns:p14="http://schemas.microsoft.com/office/powerpoint/2010/main" val="2090937435"/>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a:extLst>
              <a:ext uri="{FF2B5EF4-FFF2-40B4-BE49-F238E27FC236}">
                <a16:creationId xmlns:a16="http://schemas.microsoft.com/office/drawing/2014/main" id="{0AF04400-F089-29F2-DA49-92D81797E8FC}"/>
              </a:ext>
            </a:extLst>
          </p:cNvPr>
          <p:cNvSpPr>
            <a:spLocks noGrp="1" noChangeArrowheads="1"/>
          </p:cNvSpPr>
          <p:nvPr>
            <p:ph type="sldNum" sz="quarter" idx="10"/>
          </p:nvPr>
        </p:nvSpPr>
        <p:spPr>
          <a:ln/>
        </p:spPr>
        <p:txBody>
          <a:bodyPr/>
          <a:lstStyle>
            <a:lvl1pPr>
              <a:defRPr/>
            </a:lvl1pPr>
          </a:lstStyle>
          <a:p>
            <a:pPr>
              <a:defRPr/>
            </a:pPr>
            <a:fld id="{3C705FE6-CD0B-B849-B460-B8D8B2BBB86B}" type="slidenum">
              <a:rPr lang="en-US" altLang="zh-CN"/>
              <a:pPr>
                <a:defRPr/>
              </a:pPr>
              <a:t>‹#›</a:t>
            </a:fld>
            <a:endParaRPr lang="en-US" altLang="zh-CN"/>
          </a:p>
        </p:txBody>
      </p:sp>
    </p:spTree>
    <p:extLst>
      <p:ext uri="{BB962C8B-B14F-4D97-AF65-F5344CB8AC3E}">
        <p14:creationId xmlns:p14="http://schemas.microsoft.com/office/powerpoint/2010/main" val="2279907859"/>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a:extLst>
              <a:ext uri="{FF2B5EF4-FFF2-40B4-BE49-F238E27FC236}">
                <a16:creationId xmlns:a16="http://schemas.microsoft.com/office/drawing/2014/main" id="{469FFEC0-D771-2CD5-35AA-BC7569CE9486}"/>
              </a:ext>
            </a:extLst>
          </p:cNvPr>
          <p:cNvSpPr>
            <a:spLocks noGrp="1" noChangeArrowheads="1"/>
          </p:cNvSpPr>
          <p:nvPr>
            <p:ph type="sldNum" sz="quarter" idx="10"/>
          </p:nvPr>
        </p:nvSpPr>
        <p:spPr>
          <a:ln/>
        </p:spPr>
        <p:txBody>
          <a:bodyPr/>
          <a:lstStyle>
            <a:lvl1pPr>
              <a:defRPr/>
            </a:lvl1pPr>
          </a:lstStyle>
          <a:p>
            <a:pPr>
              <a:defRPr/>
            </a:pPr>
            <a:fld id="{8287CFE3-E413-5E44-96E0-0FB6B8877935}" type="slidenum">
              <a:rPr lang="en-US" altLang="zh-CN"/>
              <a:pPr>
                <a:defRPr/>
              </a:pPr>
              <a:t>‹#›</a:t>
            </a:fld>
            <a:endParaRPr lang="en-US" altLang="zh-CN"/>
          </a:p>
        </p:txBody>
      </p:sp>
    </p:spTree>
    <p:extLst>
      <p:ext uri="{BB962C8B-B14F-4D97-AF65-F5344CB8AC3E}">
        <p14:creationId xmlns:p14="http://schemas.microsoft.com/office/powerpoint/2010/main" val="176852752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4B0A5F10-E174-2DBD-8555-2F87E74CEF8C}"/>
              </a:ext>
            </a:extLst>
          </p:cNvPr>
          <p:cNvSpPr>
            <a:spLocks noGrp="1" noChangeArrowheads="1"/>
          </p:cNvSpPr>
          <p:nvPr>
            <p:ph type="sldNum" sz="quarter" idx="10"/>
          </p:nvPr>
        </p:nvSpPr>
        <p:spPr>
          <a:ln/>
        </p:spPr>
        <p:txBody>
          <a:bodyPr/>
          <a:lstStyle>
            <a:lvl1pPr>
              <a:defRPr/>
            </a:lvl1pPr>
          </a:lstStyle>
          <a:p>
            <a:pPr>
              <a:defRPr/>
            </a:pPr>
            <a:fld id="{5C664527-BBF5-7D45-B41C-33539AED6411}" type="slidenum">
              <a:rPr lang="en-US" altLang="zh-CN"/>
              <a:pPr>
                <a:defRPr/>
              </a:pPr>
              <a:t>‹#›</a:t>
            </a:fld>
            <a:endParaRPr lang="en-US" altLang="zh-CN"/>
          </a:p>
        </p:txBody>
      </p:sp>
    </p:spTree>
    <p:extLst>
      <p:ext uri="{BB962C8B-B14F-4D97-AF65-F5344CB8AC3E}">
        <p14:creationId xmlns:p14="http://schemas.microsoft.com/office/powerpoint/2010/main" val="4186322026"/>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B70903BF-A468-CF16-9D8D-677AD19B0BAD}"/>
              </a:ext>
            </a:extLst>
          </p:cNvPr>
          <p:cNvSpPr>
            <a:spLocks noGrp="1" noChangeArrowheads="1"/>
          </p:cNvSpPr>
          <p:nvPr>
            <p:ph type="sldNum" sz="quarter" idx="10"/>
          </p:nvPr>
        </p:nvSpPr>
        <p:spPr>
          <a:ln/>
        </p:spPr>
        <p:txBody>
          <a:bodyPr/>
          <a:lstStyle>
            <a:lvl1pPr>
              <a:defRPr/>
            </a:lvl1pPr>
          </a:lstStyle>
          <a:p>
            <a:pPr>
              <a:defRPr/>
            </a:pPr>
            <a:fld id="{8FBB396A-9ED1-C041-A74E-D5DEE56E9229}" type="slidenum">
              <a:rPr lang="en-US" altLang="zh-CN"/>
              <a:pPr>
                <a:defRPr/>
              </a:pPr>
              <a:t>‹#›</a:t>
            </a:fld>
            <a:endParaRPr lang="en-US" altLang="zh-CN"/>
          </a:p>
        </p:txBody>
      </p:sp>
    </p:spTree>
    <p:extLst>
      <p:ext uri="{BB962C8B-B14F-4D97-AF65-F5344CB8AC3E}">
        <p14:creationId xmlns:p14="http://schemas.microsoft.com/office/powerpoint/2010/main" val="3328115499"/>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A030FCFA-85F6-574A-839B-40867A4DFE6B}"/>
              </a:ext>
            </a:extLst>
          </p:cNvPr>
          <p:cNvSpPr>
            <a:spLocks noGrp="1" noChangeArrowheads="1"/>
          </p:cNvSpPr>
          <p:nvPr>
            <p:ph type="sldNum" sz="quarter" idx="10"/>
          </p:nvPr>
        </p:nvSpPr>
        <p:spPr>
          <a:ln/>
        </p:spPr>
        <p:txBody>
          <a:bodyPr/>
          <a:lstStyle>
            <a:lvl1pPr>
              <a:defRPr/>
            </a:lvl1pPr>
          </a:lstStyle>
          <a:p>
            <a:pPr>
              <a:defRPr/>
            </a:pPr>
            <a:fld id="{B2F304A3-5B70-3E4B-BED0-4F791D369A9C}" type="slidenum">
              <a:rPr lang="en-US" altLang="zh-CN"/>
              <a:pPr>
                <a:defRPr/>
              </a:pPr>
              <a:t>‹#›</a:t>
            </a:fld>
            <a:endParaRPr lang="en-US" altLang="zh-CN"/>
          </a:p>
        </p:txBody>
      </p:sp>
    </p:spTree>
    <p:extLst>
      <p:ext uri="{BB962C8B-B14F-4D97-AF65-F5344CB8AC3E}">
        <p14:creationId xmlns:p14="http://schemas.microsoft.com/office/powerpoint/2010/main" val="1302315219"/>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4">
            <a:extLst>
              <a:ext uri="{FF2B5EF4-FFF2-40B4-BE49-F238E27FC236}">
                <a16:creationId xmlns:a16="http://schemas.microsoft.com/office/drawing/2014/main" id="{B0160934-D6DF-4C17-8594-3E03061F467A}"/>
              </a:ext>
            </a:extLst>
          </p:cNvPr>
          <p:cNvGrpSpPr>
            <a:grpSpLocks/>
          </p:cNvGrpSpPr>
          <p:nvPr userDrawn="1"/>
        </p:nvGrpSpPr>
        <p:grpSpPr bwMode="auto">
          <a:xfrm>
            <a:off x="169333" y="144463"/>
            <a:ext cx="11389784" cy="1052512"/>
            <a:chOff x="80" y="624"/>
            <a:chExt cx="5381" cy="663"/>
          </a:xfrm>
        </p:grpSpPr>
        <p:sp>
          <p:nvSpPr>
            <p:cNvPr id="1030" name="Rectangle 2">
              <a:extLst>
                <a:ext uri="{FF2B5EF4-FFF2-40B4-BE49-F238E27FC236}">
                  <a16:creationId xmlns:a16="http://schemas.microsoft.com/office/drawing/2014/main" id="{43126449-46B5-AE74-9358-DAA57660FA25}"/>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3">
              <a:extLst>
                <a:ext uri="{FF2B5EF4-FFF2-40B4-BE49-F238E27FC236}">
                  <a16:creationId xmlns:a16="http://schemas.microsoft.com/office/drawing/2014/main" id="{08317980-0FC8-C374-B22A-EEF8B4157544}"/>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4">
              <a:extLst>
                <a:ext uri="{FF2B5EF4-FFF2-40B4-BE49-F238E27FC236}">
                  <a16:creationId xmlns:a16="http://schemas.microsoft.com/office/drawing/2014/main" id="{1A1C8BFF-D791-836E-838B-190F5EC541EA}"/>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5">
              <a:extLst>
                <a:ext uri="{FF2B5EF4-FFF2-40B4-BE49-F238E27FC236}">
                  <a16:creationId xmlns:a16="http://schemas.microsoft.com/office/drawing/2014/main" id="{3A5626BB-2C4E-97DF-1C58-F52D464DF501}"/>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4" name="Rectangle 6">
              <a:extLst>
                <a:ext uri="{FF2B5EF4-FFF2-40B4-BE49-F238E27FC236}">
                  <a16:creationId xmlns:a16="http://schemas.microsoft.com/office/drawing/2014/main" id="{F53C6858-01A2-9DF5-F9F2-6E0090836611}"/>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5" name="Rectangle 7">
              <a:extLst>
                <a:ext uri="{FF2B5EF4-FFF2-40B4-BE49-F238E27FC236}">
                  <a16:creationId xmlns:a16="http://schemas.microsoft.com/office/drawing/2014/main" id="{DB6E96E4-CE8D-16DF-40B7-324A961D0733}"/>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6" name="Rectangle 8">
              <a:extLst>
                <a:ext uri="{FF2B5EF4-FFF2-40B4-BE49-F238E27FC236}">
                  <a16:creationId xmlns:a16="http://schemas.microsoft.com/office/drawing/2014/main" id="{15668EAC-ED21-0869-D9C0-59042957D4AF}"/>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1027" name="Rectangle 9">
            <a:extLst>
              <a:ext uri="{FF2B5EF4-FFF2-40B4-BE49-F238E27FC236}">
                <a16:creationId xmlns:a16="http://schemas.microsoft.com/office/drawing/2014/main" id="{A12D6F40-E2BB-316E-F964-9E700F31765A}"/>
              </a:ext>
            </a:extLst>
          </p:cNvPr>
          <p:cNvSpPr>
            <a:spLocks noGrp="1" noChangeArrowheads="1"/>
          </p:cNvSpPr>
          <p:nvPr>
            <p:ph type="title"/>
          </p:nvPr>
        </p:nvSpPr>
        <p:spPr bwMode="auto">
          <a:xfrm>
            <a:off x="1534585" y="142875"/>
            <a:ext cx="1039071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30" name="Rectangle 10">
            <a:extLst>
              <a:ext uri="{FF2B5EF4-FFF2-40B4-BE49-F238E27FC236}">
                <a16:creationId xmlns:a16="http://schemas.microsoft.com/office/drawing/2014/main" id="{E7FB918A-7052-D3F0-D4C2-6C6BD814C4CE}"/>
              </a:ext>
            </a:extLst>
          </p:cNvPr>
          <p:cNvSpPr>
            <a:spLocks noGrp="1" noChangeArrowheads="1"/>
          </p:cNvSpPr>
          <p:nvPr>
            <p:ph type="body" idx="1"/>
          </p:nvPr>
        </p:nvSpPr>
        <p:spPr bwMode="auto">
          <a:xfrm>
            <a:off x="1007534" y="1125538"/>
            <a:ext cx="10945284"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30738" name="Rectangle 18">
            <a:extLst>
              <a:ext uri="{FF2B5EF4-FFF2-40B4-BE49-F238E27FC236}">
                <a16:creationId xmlns:a16="http://schemas.microsoft.com/office/drawing/2014/main" id="{14A73914-2291-18F1-4C6C-B8A255946533}"/>
              </a:ext>
            </a:extLst>
          </p:cNvPr>
          <p:cNvSpPr>
            <a:spLocks noGrp="1" noChangeArrowheads="1"/>
          </p:cNvSpPr>
          <p:nvPr>
            <p:ph type="sldNum" sz="quarter" idx="4"/>
          </p:nvPr>
        </p:nvSpPr>
        <p:spPr bwMode="auto">
          <a:xfrm>
            <a:off x="4707467" y="64008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000" b="1">
                <a:solidFill>
                  <a:schemeClr val="bg2"/>
                </a:solidFill>
                <a:latin typeface="Times New Roman" panose="02020603050405020304" pitchFamily="18" charset="0"/>
                <a:ea typeface="华文行楷" panose="02010800040101010101" pitchFamily="2" charset="-122"/>
              </a:defRPr>
            </a:lvl1pPr>
          </a:lstStyle>
          <a:p>
            <a:pPr>
              <a:defRPr/>
            </a:pPr>
            <a:fld id="{97220FAB-1BED-C149-B2FD-9F322869EFA7}" type="slidenum">
              <a:rPr lang="en-US" altLang="zh-CN"/>
              <a:pPr>
                <a:defRPr/>
              </a:pPr>
              <a:t>‹#›</a:t>
            </a:fld>
            <a:endParaRPr lang="en-US" altLang="zh-CN"/>
          </a:p>
        </p:txBody>
      </p:sp>
    </p:spTree>
    <p:extLst>
      <p:ext uri="{BB962C8B-B14F-4D97-AF65-F5344CB8AC3E}">
        <p14:creationId xmlns:p14="http://schemas.microsoft.com/office/powerpoint/2010/main" val="789797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500"/>
                                  </p:stCondLst>
                                  <p:childTnLst>
                                    <p:set>
                                      <p:cBhvr>
                                        <p:cTn id="6" dur="1" fill="hold">
                                          <p:stCondLst>
                                            <p:cond delay="0"/>
                                          </p:stCondLst>
                                        </p:cTn>
                                        <p:tgtEl>
                                          <p:spTgt spid="30730">
                                            <p:txEl>
                                              <p:pRg st="0" end="0"/>
                                            </p:txEl>
                                          </p:spTgt>
                                        </p:tgtEl>
                                        <p:attrNameLst>
                                          <p:attrName>style.visibility</p:attrName>
                                        </p:attrNameLst>
                                      </p:cBhvr>
                                      <p:to>
                                        <p:strVal val="visible"/>
                                      </p:to>
                                    </p:set>
                                    <p:anim calcmode="lin" valueType="num">
                                      <p:cBhvr additive="base">
                                        <p:cTn id="7" dur="500" fill="hold"/>
                                        <p:tgtEl>
                                          <p:spTgt spid="30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9" presetClass="entr" presetSubtype="0" fill="hold" nodeType="after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 calcmode="lin" valueType="num">
                                      <p:cBhvr>
                                        <p:cTn id="12" dur="500" fill="hold"/>
                                        <p:tgtEl>
                                          <p:spTgt spid="30730">
                                            <p:txEl>
                                              <p:pRg st="1" end="1"/>
                                            </p:txEl>
                                          </p:spTgt>
                                        </p:tgtEl>
                                        <p:attrNameLst>
                                          <p:attrName>ppt_x</p:attrName>
                                        </p:attrNameLst>
                                      </p:cBhvr>
                                      <p:tavLst>
                                        <p:tav tm="0">
                                          <p:val>
                                            <p:strVal val="#ppt_x-.2"/>
                                          </p:val>
                                        </p:tav>
                                        <p:tav tm="100000">
                                          <p:val>
                                            <p:strVal val="#ppt_x"/>
                                          </p:val>
                                        </p:tav>
                                      </p:tavLst>
                                    </p:anim>
                                    <p:anim calcmode="lin" valueType="num">
                                      <p:cBhvr>
                                        <p:cTn id="13" dur="500" fill="hold"/>
                                        <p:tgtEl>
                                          <p:spTgt spid="307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0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tmplLst>
          <p:tmpl lvl="1">
            <p:tnLst>
              <p:par>
                <p:cTn presetID="2" presetClass="entr" presetSubtype="8" fill="hold" nodeType="afterEffect">
                  <p:stCondLst>
                    <p:cond delay="500"/>
                  </p:stCondLst>
                  <p:childTnLst>
                    <p:set>
                      <p:cBhvr>
                        <p:cTn dur="1" fill="hold">
                          <p:stCondLst>
                            <p:cond delay="0"/>
                          </p:stCondLst>
                        </p:cTn>
                        <p:tgtEl>
                          <p:spTgt spid="30730"/>
                        </p:tgtEl>
                        <p:attrNameLst>
                          <p:attrName>style.visibility</p:attrName>
                        </p:attrNameLst>
                      </p:cBhvr>
                      <p:to>
                        <p:strVal val="visible"/>
                      </p:to>
                    </p:set>
                    <p:anim calcmode="lin" valueType="num">
                      <p:cBhvr additive="base">
                        <p:cTn dur="500" fill="hold"/>
                        <p:tgtEl>
                          <p:spTgt spid="30730"/>
                        </p:tgtEl>
                        <p:attrNameLst>
                          <p:attrName>ppt_x</p:attrName>
                        </p:attrNameLst>
                      </p:cBhvr>
                      <p:tavLst>
                        <p:tav tm="0">
                          <p:val>
                            <p:strVal val="0-#ppt_w/2"/>
                          </p:val>
                        </p:tav>
                        <p:tav tm="100000">
                          <p:val>
                            <p:strVal val="#ppt_x"/>
                          </p:val>
                        </p:tav>
                      </p:tavLst>
                    </p:anim>
                    <p:anim calcmode="lin" valueType="num">
                      <p:cBhvr additive="base">
                        <p:cTn dur="500" fill="hold"/>
                        <p:tgtEl>
                          <p:spTgt spid="30730"/>
                        </p:tgtEl>
                        <p:attrNameLst>
                          <p:attrName>ppt_y</p:attrName>
                        </p:attrNameLst>
                      </p:cBhvr>
                      <p:tavLst>
                        <p:tav tm="0">
                          <p:val>
                            <p:strVal val="#ppt_y"/>
                          </p:val>
                        </p:tav>
                        <p:tav tm="100000">
                          <p:val>
                            <p:strVal val="#ppt_y"/>
                          </p:val>
                        </p:tav>
                      </p:tavLst>
                    </p:anim>
                  </p:childTnLst>
                </p:cTn>
              </p:par>
            </p:tnLst>
          </p:tmpl>
          <p:tmpl lvl="2">
            <p:tnLst>
              <p:par>
                <p:cTn presetID="29" presetClass="entr" presetSubtype="0" fill="hold" nodeType="afterEffect">
                  <p:stCondLst>
                    <p:cond delay="0"/>
                  </p:stCondLst>
                  <p:childTnLst>
                    <p:set>
                      <p:cBhvr>
                        <p:cTn dur="1" fill="hold">
                          <p:stCondLst>
                            <p:cond delay="0"/>
                          </p:stCondLst>
                        </p:cTn>
                        <p:tgtEl>
                          <p:spTgt spid="30730"/>
                        </p:tgtEl>
                        <p:attrNameLst>
                          <p:attrName>style.visibility</p:attrName>
                        </p:attrNameLst>
                      </p:cBhvr>
                      <p:to>
                        <p:strVal val="visible"/>
                      </p:to>
                    </p:set>
                    <p:anim calcmode="lin" valueType="num">
                      <p:cBhvr>
                        <p:cTn dur="500" fill="hold"/>
                        <p:tgtEl>
                          <p:spTgt spid="30730"/>
                        </p:tgtEl>
                        <p:attrNameLst>
                          <p:attrName>ppt_x</p:attrName>
                        </p:attrNameLst>
                      </p:cBhvr>
                      <p:tavLst>
                        <p:tav tm="0">
                          <p:val>
                            <p:strVal val="#ppt_x-.2"/>
                          </p:val>
                        </p:tav>
                        <p:tav tm="100000">
                          <p:val>
                            <p:strVal val="#ppt_x"/>
                          </p:val>
                        </p:tav>
                      </p:tavLst>
                    </p:anim>
                    <p:anim calcmode="lin" valueType="num">
                      <p:cBhvr>
                        <p:cTn dur="5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dur="500"/>
                        <p:tgtEl>
                          <p:spTgt spid="30730"/>
                        </p:tgtEl>
                      </p:cBhvr>
                    </p:animEffect>
                  </p:childTnLst>
                </p:cTn>
              </p:par>
            </p:tnLst>
          </p:tmpl>
        </p:tmplLst>
      </p:bldP>
    </p:bldLst>
  </p:timing>
  <p:hf hdr="0" ftr="0" dt="0"/>
  <p:txStyles>
    <p:title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tabLst>
          <a:tab pos="541338" algn="l"/>
        </a:tabLst>
        <a:defRPr kumimoji="1" sz="3200">
          <a:solidFill>
            <a:srgbClr val="036D7B"/>
          </a:solidFill>
          <a:latin typeface="+mn-lt"/>
          <a:ea typeface="+mn-ea"/>
          <a:cs typeface="+mn-cs"/>
        </a:defRPr>
      </a:lvl1pPr>
      <a:lvl2pPr marL="450850" indent="6350" algn="l" rtl="0" eaLnBrk="0" fontAlgn="base" hangingPunct="0">
        <a:lnSpc>
          <a:spcPct val="115000"/>
        </a:lnSpc>
        <a:spcBef>
          <a:spcPct val="20000"/>
        </a:spcBef>
        <a:spcAft>
          <a:spcPct val="0"/>
        </a:spcAft>
        <a:buClr>
          <a:schemeClr val="hlink"/>
        </a:buClr>
        <a:buFont typeface="Wingdings" pitchFamily="2" charset="2"/>
        <a:tabLst>
          <a:tab pos="541338" algn="l"/>
        </a:tabLst>
        <a:defRPr sz="2200" b="1">
          <a:solidFill>
            <a:schemeClr val="tx1"/>
          </a:solidFill>
          <a:latin typeface="Tahoma" pitchFamily="34" charset="0"/>
          <a:ea typeface="华文楷体" pitchFamily="2" charset="-122"/>
        </a:defRPr>
      </a:lvl2pPr>
      <a:lvl3pPr marL="1235075" indent="-228600" algn="l" rtl="0" eaLnBrk="0" fontAlgn="base" hangingPunct="0">
        <a:spcBef>
          <a:spcPct val="20000"/>
        </a:spcBef>
        <a:spcAft>
          <a:spcPct val="0"/>
        </a:spcAft>
        <a:buClr>
          <a:schemeClr val="folHlink"/>
        </a:buClr>
        <a:buFont typeface="Wingdings" pitchFamily="2" charset="2"/>
        <a:tabLst>
          <a:tab pos="541338" algn="l"/>
        </a:tabLst>
        <a:defRPr sz="2400">
          <a:solidFill>
            <a:schemeClr val="tx1"/>
          </a:solidFill>
          <a:latin typeface="Tahoma" pitchFamily="34" charset="0"/>
          <a:ea typeface="宋体" pitchFamily="2" charset="-122"/>
        </a:defRPr>
      </a:lvl3pPr>
      <a:lvl4pPr marL="1643063" indent="-228600" algn="l" rtl="0" eaLnBrk="0" fontAlgn="base" hangingPunct="0">
        <a:spcBef>
          <a:spcPct val="20000"/>
        </a:spcBef>
        <a:spcAft>
          <a:spcPct val="0"/>
        </a:spcAft>
        <a:buClr>
          <a:schemeClr val="accent2"/>
        </a:buClr>
        <a:buFont typeface="Wingdings" pitchFamily="2" charset="2"/>
        <a:tabLst>
          <a:tab pos="541338" algn="l"/>
        </a:tabLst>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677082-257F-5AE1-8E13-0A573EECE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A3C18E6-7BE0-C3F5-4ABE-2B81F91B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F74249-B619-5AB2-575F-8C2D97AC6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0D8906-029E-EB4E-9FA7-28F5763B2A22}" type="datetimeFigureOut">
              <a:rPr kumimoji="1" lang="zh-CN" altLang="en-US" smtClean="0"/>
              <a:t>2024/10/7</a:t>
            </a:fld>
            <a:endParaRPr kumimoji="1" lang="zh-CN" altLang="en-US"/>
          </a:p>
        </p:txBody>
      </p:sp>
      <p:sp>
        <p:nvSpPr>
          <p:cNvPr id="5" name="页脚占位符 4">
            <a:extLst>
              <a:ext uri="{FF2B5EF4-FFF2-40B4-BE49-F238E27FC236}">
                <a16:creationId xmlns:a16="http://schemas.microsoft.com/office/drawing/2014/main" id="{C935D518-051F-105B-F40A-65B5E5069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4711D27-BFE7-3CD8-1BB4-8354B28C5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631831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2.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1F4E213-6B5D-DBAD-ECFD-DC9743244314}"/>
              </a:ext>
            </a:extLst>
          </p:cNvPr>
          <p:cNvSpPr>
            <a:spLocks noGrp="1"/>
          </p:cNvSpPr>
          <p:nvPr>
            <p:ph type="subTitle" idx="1"/>
          </p:nvPr>
        </p:nvSpPr>
        <p:spPr/>
        <p:txBody>
          <a:bodyPr>
            <a:normAutofit/>
          </a:bodyPr>
          <a:lstStyle/>
          <a:p>
            <a:r>
              <a:rPr kumimoji="1" lang="zh-CN" altLang="en-US" sz="2000" dirty="0"/>
              <a:t>邓田娟</a:t>
            </a:r>
            <a:endParaRPr kumimoji="1" lang="en-US" altLang="zh-CN" sz="2000" dirty="0"/>
          </a:p>
          <a:p>
            <a:r>
              <a:rPr kumimoji="1" lang="zh-CN" altLang="en-US" sz="2000" dirty="0"/>
              <a:t>经济管理学院</a:t>
            </a:r>
            <a:endParaRPr kumimoji="1" lang="en-US" altLang="zh-CN" sz="2000" dirty="0"/>
          </a:p>
          <a:p>
            <a:r>
              <a:rPr kumimoji="1" lang="zh-CN" altLang="en-US" sz="2000" dirty="0"/>
              <a:t>邮箱：</a:t>
            </a:r>
            <a:r>
              <a:rPr kumimoji="1" lang="en-US" altLang="zh-CN" sz="2000" dirty="0" err="1"/>
              <a:t>tjuan_deng@swpu.edu.cn</a:t>
            </a:r>
            <a:endParaRPr kumimoji="1" lang="zh-CN" altLang="en-US" sz="2000" dirty="0"/>
          </a:p>
        </p:txBody>
      </p:sp>
      <p:sp>
        <p:nvSpPr>
          <p:cNvPr id="9" name="Rectangle 2">
            <a:extLst>
              <a:ext uri="{FF2B5EF4-FFF2-40B4-BE49-F238E27FC236}">
                <a16:creationId xmlns:a16="http://schemas.microsoft.com/office/drawing/2014/main" id="{F1EF4494-4A3C-D334-62CC-5E93A7007289}"/>
              </a:ext>
            </a:extLst>
          </p:cNvPr>
          <p:cNvSpPr txBox="1">
            <a:spLocks noChangeArrowheads="1"/>
          </p:cNvSpPr>
          <p:nvPr/>
        </p:nvSpPr>
        <p:spPr bwMode="auto">
          <a:xfrm>
            <a:off x="1053662" y="1247776"/>
            <a:ext cx="103632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20000"/>
              </a:spcBef>
              <a:spcAft>
                <a:spcPct val="0"/>
              </a:spcAft>
              <a:buClr>
                <a:schemeClr val="folHlink"/>
              </a:buClr>
              <a:buSzPct val="60000"/>
              <a:buFont typeface="Wingdings" pitchFamily="2" charset="2"/>
              <a:defRPr kumimoji="1" sz="6000">
                <a:solidFill>
                  <a:srgbClr val="006666"/>
                </a:solidFill>
                <a:latin typeface="+mj-lt"/>
                <a:ea typeface="隶书" pitchFamily="49" charset="-122"/>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6000" b="0" i="0" u="none" strike="noStrike" kern="0" cap="none" spc="0" normalizeH="0" baseline="0" noProof="0" dirty="0">
                <a:ln>
                  <a:noFill/>
                </a:ln>
                <a:solidFill>
                  <a:srgbClr val="006666"/>
                </a:solidFill>
                <a:effectLst/>
                <a:uLnTx/>
                <a:uFillTx/>
                <a:latin typeface="Times New Roman"/>
                <a:ea typeface="隶书" pitchFamily="49" charset="-122"/>
                <a:cs typeface="+mj-cs"/>
              </a:rPr>
              <a:t>经济评价指标</a:t>
            </a:r>
          </a:p>
        </p:txBody>
      </p:sp>
    </p:spTree>
    <p:extLst>
      <p:ext uri="{BB962C8B-B14F-4D97-AF65-F5344CB8AC3E}">
        <p14:creationId xmlns:p14="http://schemas.microsoft.com/office/powerpoint/2010/main" val="7800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97D69621-4416-E36F-F282-F8D0B831C4D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55AA78B-D830-CC40-98E1-EEF58BADCDEC}"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5539" name="Rectangle 2">
            <a:extLst>
              <a:ext uri="{FF2B5EF4-FFF2-40B4-BE49-F238E27FC236}">
                <a16:creationId xmlns:a16="http://schemas.microsoft.com/office/drawing/2014/main" id="{488DF817-4708-D2C8-BDDB-3F50DB9847A5}"/>
              </a:ext>
            </a:extLst>
          </p:cNvPr>
          <p:cNvSpPr>
            <a:spLocks noGrp="1" noChangeArrowheads="1"/>
          </p:cNvSpPr>
          <p:nvPr>
            <p:ph type="title"/>
          </p:nvPr>
        </p:nvSpPr>
        <p:spPr/>
        <p:txBody>
          <a:bodyPr/>
          <a:lstStyle/>
          <a:p>
            <a:pPr eaLnBrk="1" hangingPunct="1"/>
            <a:r>
              <a:rPr lang="zh-CN" altLang="en-US"/>
              <a:t>内部收益率</a:t>
            </a:r>
          </a:p>
        </p:txBody>
      </p:sp>
      <p:sp>
        <p:nvSpPr>
          <p:cNvPr id="163844" name="Text Box 4">
            <a:extLst>
              <a:ext uri="{FF2B5EF4-FFF2-40B4-BE49-F238E27FC236}">
                <a16:creationId xmlns:a16="http://schemas.microsoft.com/office/drawing/2014/main" id="{037D3A4C-28B8-C272-885A-B3F8884B7908}"/>
              </a:ext>
            </a:extLst>
          </p:cNvPr>
          <p:cNvSpPr txBox="1">
            <a:spLocks noChangeArrowheads="1"/>
          </p:cNvSpPr>
          <p:nvPr/>
        </p:nvSpPr>
        <p:spPr bwMode="auto">
          <a:xfrm>
            <a:off x="1046757" y="1018629"/>
            <a:ext cx="10494848"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6】</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某投资方案净现金流量如下表所示，已知该方案的内部收益率为</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％，计算按</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％利率回收全部投资的年限。</a:t>
            </a:r>
          </a:p>
        </p:txBody>
      </p:sp>
      <p:graphicFrame>
        <p:nvGraphicFramePr>
          <p:cNvPr id="163845" name="Group 5">
            <a:extLst>
              <a:ext uri="{FF2B5EF4-FFF2-40B4-BE49-F238E27FC236}">
                <a16:creationId xmlns:a16="http://schemas.microsoft.com/office/drawing/2014/main" id="{B2998C25-9FC3-91EA-1B31-AE6DC118F3F0}"/>
              </a:ext>
            </a:extLst>
          </p:cNvPr>
          <p:cNvGraphicFramePr>
            <a:graphicFrameLocks noGrp="1"/>
          </p:cNvGraphicFramePr>
          <p:nvPr/>
        </p:nvGraphicFramePr>
        <p:xfrm>
          <a:off x="2092325" y="1871665"/>
          <a:ext cx="8135938" cy="2179372"/>
        </p:xfrm>
        <a:graphic>
          <a:graphicData uri="http://schemas.openxmlformats.org/drawingml/2006/table">
            <a:tbl>
              <a:tblPr/>
              <a:tblGrid>
                <a:gridCol w="547688">
                  <a:extLst>
                    <a:ext uri="{9D8B030D-6E8A-4147-A177-3AD203B41FA5}">
                      <a16:colId xmlns:a16="http://schemas.microsoft.com/office/drawing/2014/main" val="3467632500"/>
                    </a:ext>
                  </a:extLst>
                </a:gridCol>
                <a:gridCol w="1957387">
                  <a:extLst>
                    <a:ext uri="{9D8B030D-6E8A-4147-A177-3AD203B41FA5}">
                      <a16:colId xmlns:a16="http://schemas.microsoft.com/office/drawing/2014/main" val="1561784320"/>
                    </a:ext>
                  </a:extLst>
                </a:gridCol>
                <a:gridCol w="1441450">
                  <a:extLst>
                    <a:ext uri="{9D8B030D-6E8A-4147-A177-3AD203B41FA5}">
                      <a16:colId xmlns:a16="http://schemas.microsoft.com/office/drawing/2014/main" val="3440432664"/>
                    </a:ext>
                  </a:extLst>
                </a:gridCol>
                <a:gridCol w="2314575">
                  <a:extLst>
                    <a:ext uri="{9D8B030D-6E8A-4147-A177-3AD203B41FA5}">
                      <a16:colId xmlns:a16="http://schemas.microsoft.com/office/drawing/2014/main" val="881887632"/>
                    </a:ext>
                  </a:extLst>
                </a:gridCol>
                <a:gridCol w="1874838">
                  <a:extLst>
                    <a:ext uri="{9D8B030D-6E8A-4147-A177-3AD203B41FA5}">
                      <a16:colId xmlns:a16="http://schemas.microsoft.com/office/drawing/2014/main" val="2622957772"/>
                    </a:ext>
                  </a:extLst>
                </a:gridCol>
              </a:tblGrid>
              <a:tr h="818345">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rgbClr val="036D7B"/>
                          </a:solidFill>
                          <a:effectLst/>
                          <a:latin typeface="幼圆" pitchFamily="49" charset="-122"/>
                          <a:ea typeface="幼圆" pitchFamily="49" charset="-122"/>
                        </a:rPr>
                        <a:t>年</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①</a:t>
                      </a:r>
                      <a:r>
                        <a:rPr kumimoji="1" lang="zh-CN" altLang="en-US" sz="2000" b="0" i="0" u="none" strike="noStrike" cap="none" normalizeH="0" baseline="0">
                          <a:ln>
                            <a:noFill/>
                          </a:ln>
                          <a:solidFill>
                            <a:srgbClr val="036D7B"/>
                          </a:solidFill>
                          <a:effectLst/>
                          <a:latin typeface="幼圆" pitchFamily="49" charset="-122"/>
                          <a:ea typeface="幼圆" pitchFamily="49" charset="-122"/>
                        </a:rPr>
                        <a:t>净现金流量（年末）</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sym typeface="Wingdings" pitchFamily="2" charset="2"/>
                        </a:rPr>
                        <a:t></a:t>
                      </a:r>
                      <a:r>
                        <a:rPr kumimoji="1" lang="zh-CN" altLang="en-US" sz="2000" b="0" i="0" u="none" strike="noStrike" cap="none" normalizeH="0" baseline="0">
                          <a:ln>
                            <a:noFill/>
                          </a:ln>
                          <a:solidFill>
                            <a:srgbClr val="036D7B"/>
                          </a:solidFill>
                          <a:effectLst/>
                          <a:latin typeface="幼圆" pitchFamily="49" charset="-122"/>
                          <a:ea typeface="幼圆" pitchFamily="49" charset="-122"/>
                        </a:rPr>
                        <a:t>年初未回收的投资</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③</a:t>
                      </a:r>
                      <a:r>
                        <a:rPr kumimoji="1" lang="zh-CN" altLang="en-US" sz="2000" b="0" i="0" u="none" strike="noStrike" cap="none" normalizeH="0" baseline="0">
                          <a:ln>
                            <a:noFill/>
                          </a:ln>
                          <a:solidFill>
                            <a:srgbClr val="036D7B"/>
                          </a:solidFill>
                          <a:effectLst/>
                          <a:latin typeface="幼圆" pitchFamily="49" charset="-122"/>
                          <a:ea typeface="幼圆" pitchFamily="49" charset="-122"/>
                        </a:rPr>
                        <a:t>年初末回收的投资到年末的等值</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rgbClr val="036D7B"/>
                          </a:solidFill>
                          <a:effectLst/>
                          <a:latin typeface="幼圆" pitchFamily="49" charset="-122"/>
                          <a:ea typeface="幼圆" pitchFamily="49" charset="-122"/>
                        </a:rPr>
                        <a:t>③＝ </a:t>
                      </a:r>
                      <a:r>
                        <a:rPr kumimoji="1" lang="zh-CN" altLang="en-US" sz="2000" b="0" i="0" u="none" strike="noStrike" cap="none" normalizeH="0" baseline="0">
                          <a:ln>
                            <a:noFill/>
                          </a:ln>
                          <a:solidFill>
                            <a:srgbClr val="036D7B"/>
                          </a:solidFill>
                          <a:effectLst/>
                          <a:latin typeface="幼圆" pitchFamily="49" charset="-122"/>
                          <a:ea typeface="幼圆" pitchFamily="49" charset="-122"/>
                          <a:sym typeface="Wingdings" pitchFamily="2" charset="2"/>
                        </a:rPr>
                        <a:t></a:t>
                      </a:r>
                      <a:r>
                        <a:rPr kumimoji="1" lang="en-US" altLang="zh-CN" sz="2000" b="0" i="0" u="none" strike="noStrike" cap="none" normalizeH="0" baseline="0">
                          <a:ln>
                            <a:noFill/>
                          </a:ln>
                          <a:solidFill>
                            <a:srgbClr val="036D7B"/>
                          </a:solidFill>
                          <a:effectLst/>
                          <a:latin typeface="幼圆" pitchFamily="49" charset="-122"/>
                          <a:ea typeface="幼圆" pitchFamily="49" charset="-122"/>
                          <a:sym typeface="Wingdings" pitchFamily="2" charset="2"/>
                        </a:rPr>
                        <a:t>×(1</a:t>
                      </a:r>
                      <a:r>
                        <a:rPr kumimoji="1" lang="zh-CN" altLang="en-US" sz="2000" b="0" i="0" u="none" strike="noStrike" cap="none" normalizeH="0" baseline="0">
                          <a:ln>
                            <a:noFill/>
                          </a:ln>
                          <a:solidFill>
                            <a:srgbClr val="036D7B"/>
                          </a:solidFill>
                          <a:effectLst/>
                          <a:latin typeface="幼圆" pitchFamily="49" charset="-122"/>
                          <a:ea typeface="幼圆" pitchFamily="49" charset="-122"/>
                          <a:sym typeface="Wingdings" pitchFamily="2" charset="2"/>
                        </a:rPr>
                        <a:t>＋</a:t>
                      </a:r>
                      <a:r>
                        <a:rPr kumimoji="1" lang="en-US" altLang="zh-CN" sz="2000" b="0" i="0" u="none" strike="noStrike" cap="none" normalizeH="0" baseline="0">
                          <a:ln>
                            <a:noFill/>
                          </a:ln>
                          <a:solidFill>
                            <a:srgbClr val="036D7B"/>
                          </a:solidFill>
                          <a:effectLst/>
                          <a:latin typeface="幼圆" pitchFamily="49" charset="-122"/>
                          <a:ea typeface="幼圆" pitchFamily="49" charset="-122"/>
                          <a:sym typeface="Wingdings" pitchFamily="2" charset="2"/>
                        </a:rPr>
                        <a:t>IRR)</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④</a:t>
                      </a:r>
                      <a:r>
                        <a:rPr kumimoji="1" lang="zh-CN" altLang="en-US" sz="2000" b="0" i="0" u="none" strike="noStrike" cap="none" normalizeH="0" baseline="0">
                          <a:ln>
                            <a:noFill/>
                          </a:ln>
                          <a:solidFill>
                            <a:srgbClr val="036D7B"/>
                          </a:solidFill>
                          <a:effectLst/>
                          <a:latin typeface="幼圆" pitchFamily="49" charset="-122"/>
                          <a:ea typeface="幼圆" pitchFamily="49" charset="-122"/>
                        </a:rPr>
                        <a:t>年末未回收的投资</a:t>
                      </a:r>
                    </a:p>
                    <a:p>
                      <a:pPr marL="0" marR="0" lvl="0" indent="0" algn="l" defTabSz="914400" rtl="0" eaLnBrk="1" fontAlgn="base" latinLnBrk="0" hangingPunct="1">
                        <a:lnSpc>
                          <a:spcPct val="85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rgbClr val="036D7B"/>
                          </a:solidFill>
                          <a:effectLst/>
                          <a:latin typeface="幼圆" pitchFamily="49" charset="-122"/>
                          <a:ea typeface="幼圆" pitchFamily="49" charset="-122"/>
                        </a:rPr>
                        <a:t>④＝③－①</a:t>
                      </a:r>
                    </a:p>
                  </a:txBody>
                  <a:tcPr marT="45733" marB="4573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231678488"/>
                  </a:ext>
                </a:extLst>
              </a:tr>
              <a:tr h="1121579">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0</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1</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2</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rgbClr val="036D7B"/>
                          </a:solidFill>
                          <a:effectLst/>
                          <a:latin typeface="幼圆" pitchFamily="49" charset="-122"/>
                          <a:ea typeface="幼圆" pitchFamily="49" charset="-122"/>
                        </a:rPr>
                        <a:t>－</a:t>
                      </a: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1000</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600</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450</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endParaRPr kumimoji="1" lang="en-US" altLang="zh-CN" sz="2000" b="0" i="0" u="none" strike="noStrike" cap="none" normalizeH="0" baseline="0" dirty="0">
                        <a:ln>
                          <a:noFill/>
                        </a:ln>
                        <a:solidFill>
                          <a:srgbClr val="036D7B"/>
                        </a:solidFill>
                        <a:effectLst/>
                        <a:latin typeface="幼圆" pitchFamily="49" charset="-122"/>
                        <a:ea typeface="幼圆" pitchFamily="49" charset="-122"/>
                      </a:endParaRP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-1000</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-500</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endParaRPr kumimoji="1" lang="en-US" altLang="zh-CN" sz="2000" b="0" i="0" u="none" strike="noStrike" cap="none" normalizeH="0" baseline="0" dirty="0">
                        <a:ln>
                          <a:noFill/>
                        </a:ln>
                        <a:solidFill>
                          <a:srgbClr val="036D7B"/>
                        </a:solidFill>
                        <a:effectLst/>
                        <a:latin typeface="幼圆" pitchFamily="49" charset="-122"/>
                        <a:ea typeface="幼圆" pitchFamily="49" charset="-122"/>
                      </a:endParaRPr>
                    </a:p>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-1100</a:t>
                      </a:r>
                    </a:p>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-550</a:t>
                      </a:r>
                    </a:p>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CC66"/>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endParaRPr kumimoji="1" lang="en-US" altLang="zh-CN" sz="2000" b="0" i="0" u="none" strike="noStrike" cap="none" normalizeH="0" baseline="0" dirty="0">
                        <a:ln>
                          <a:noFill/>
                        </a:ln>
                        <a:solidFill>
                          <a:srgbClr val="036D7B"/>
                        </a:solidFill>
                        <a:effectLst/>
                        <a:latin typeface="幼圆" pitchFamily="49" charset="-122"/>
                        <a:ea typeface="幼圆" pitchFamily="49" charset="-122"/>
                      </a:endParaRPr>
                    </a:p>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-500</a:t>
                      </a:r>
                    </a:p>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a:t>
                      </a:r>
                    </a:p>
                    <a:p>
                      <a:pPr marL="0" marR="0" lvl="0" indent="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0</a:t>
                      </a:r>
                    </a:p>
                  </a:txBody>
                  <a:tcPr marT="45733" marB="4573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CC66"/>
                    </a:solidFill>
                  </a:tcPr>
                </a:tc>
                <a:extLst>
                  <a:ext uri="{0D108BD9-81ED-4DB2-BD59-A6C34878D82A}">
                    <a16:rowId xmlns:a16="http://schemas.microsoft.com/office/drawing/2014/main" val="3046287786"/>
                  </a:ext>
                </a:extLst>
              </a:tr>
            </a:tbl>
          </a:graphicData>
        </a:graphic>
      </p:graphicFrame>
      <p:sp>
        <p:nvSpPr>
          <p:cNvPr id="163870" name="Line 30">
            <a:extLst>
              <a:ext uri="{FF2B5EF4-FFF2-40B4-BE49-F238E27FC236}">
                <a16:creationId xmlns:a16="http://schemas.microsoft.com/office/drawing/2014/main" id="{C9BC5AED-747F-FD3D-7BE3-31FFBF130294}"/>
              </a:ext>
            </a:extLst>
          </p:cNvPr>
          <p:cNvSpPr>
            <a:spLocks noChangeShapeType="1"/>
          </p:cNvSpPr>
          <p:nvPr/>
        </p:nvSpPr>
        <p:spPr bwMode="auto">
          <a:xfrm>
            <a:off x="7967663" y="5159376"/>
            <a:ext cx="0" cy="504825"/>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3871" name="Line 31">
            <a:extLst>
              <a:ext uri="{FF2B5EF4-FFF2-40B4-BE49-F238E27FC236}">
                <a16:creationId xmlns:a16="http://schemas.microsoft.com/office/drawing/2014/main" id="{6B8EB94C-F732-0967-5750-68AA71E8F97B}"/>
              </a:ext>
            </a:extLst>
          </p:cNvPr>
          <p:cNvSpPr>
            <a:spLocks noChangeShapeType="1"/>
          </p:cNvSpPr>
          <p:nvPr/>
        </p:nvSpPr>
        <p:spPr bwMode="auto">
          <a:xfrm>
            <a:off x="6254751" y="5153025"/>
            <a:ext cx="9525" cy="882650"/>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3872" name="Text Box 32">
            <a:extLst>
              <a:ext uri="{FF2B5EF4-FFF2-40B4-BE49-F238E27FC236}">
                <a16:creationId xmlns:a16="http://schemas.microsoft.com/office/drawing/2014/main" id="{7048A22E-52A0-872D-C5B2-6DBFF5EECF58}"/>
              </a:ext>
            </a:extLst>
          </p:cNvPr>
          <p:cNvSpPr txBox="1">
            <a:spLocks noChangeArrowheads="1"/>
          </p:cNvSpPr>
          <p:nvPr/>
        </p:nvSpPr>
        <p:spPr bwMode="auto">
          <a:xfrm>
            <a:off x="3889375" y="5370513"/>
            <a:ext cx="1322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-500</a:t>
            </a:r>
          </a:p>
        </p:txBody>
      </p:sp>
      <p:grpSp>
        <p:nvGrpSpPr>
          <p:cNvPr id="163873" name="Group 33">
            <a:extLst>
              <a:ext uri="{FF2B5EF4-FFF2-40B4-BE49-F238E27FC236}">
                <a16:creationId xmlns:a16="http://schemas.microsoft.com/office/drawing/2014/main" id="{CEADEAF2-74C3-C154-327A-EF448A3AB234}"/>
              </a:ext>
            </a:extLst>
          </p:cNvPr>
          <p:cNvGrpSpPr>
            <a:grpSpLocks/>
          </p:cNvGrpSpPr>
          <p:nvPr/>
        </p:nvGrpSpPr>
        <p:grpSpPr bwMode="auto">
          <a:xfrm>
            <a:off x="6281738" y="5499100"/>
            <a:ext cx="946150" cy="495300"/>
            <a:chOff x="2979" y="1275"/>
            <a:chExt cx="596" cy="312"/>
          </a:xfrm>
        </p:grpSpPr>
        <p:sp>
          <p:nvSpPr>
            <p:cNvPr id="65589" name="Line 34">
              <a:extLst>
                <a:ext uri="{FF2B5EF4-FFF2-40B4-BE49-F238E27FC236}">
                  <a16:creationId xmlns:a16="http://schemas.microsoft.com/office/drawing/2014/main" id="{0994A110-0722-3A38-BF72-A3D2A71826D8}"/>
                </a:ext>
              </a:extLst>
            </p:cNvPr>
            <p:cNvSpPr>
              <a:spLocks noChangeShapeType="1"/>
            </p:cNvSpPr>
            <p:nvPr/>
          </p:nvSpPr>
          <p:spPr bwMode="auto">
            <a:xfrm flipV="1">
              <a:off x="3019" y="1275"/>
              <a:ext cx="0" cy="312"/>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90" name="Text Box 35">
              <a:extLst>
                <a:ext uri="{FF2B5EF4-FFF2-40B4-BE49-F238E27FC236}">
                  <a16:creationId xmlns:a16="http://schemas.microsoft.com/office/drawing/2014/main" id="{41DBFB6F-BFA7-0084-438D-F19A6489D193}"/>
                </a:ext>
              </a:extLst>
            </p:cNvPr>
            <p:cNvSpPr txBox="1">
              <a:spLocks noChangeArrowheads="1"/>
            </p:cNvSpPr>
            <p:nvPr/>
          </p:nvSpPr>
          <p:spPr bwMode="auto">
            <a:xfrm rot="10800000" flipV="1">
              <a:off x="2979" y="1315"/>
              <a:ext cx="59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450</a:t>
              </a:r>
            </a:p>
          </p:txBody>
        </p:sp>
      </p:grpSp>
      <p:grpSp>
        <p:nvGrpSpPr>
          <p:cNvPr id="163876" name="Group 36">
            <a:extLst>
              <a:ext uri="{FF2B5EF4-FFF2-40B4-BE49-F238E27FC236}">
                <a16:creationId xmlns:a16="http://schemas.microsoft.com/office/drawing/2014/main" id="{D190851D-E391-2DF4-C856-74E0996D1B90}"/>
              </a:ext>
            </a:extLst>
          </p:cNvPr>
          <p:cNvGrpSpPr>
            <a:grpSpLocks/>
          </p:cNvGrpSpPr>
          <p:nvPr/>
        </p:nvGrpSpPr>
        <p:grpSpPr bwMode="auto">
          <a:xfrm>
            <a:off x="4440239" y="5794376"/>
            <a:ext cx="2960687" cy="384175"/>
            <a:chOff x="1837" y="1461"/>
            <a:chExt cx="1865" cy="242"/>
          </a:xfrm>
        </p:grpSpPr>
        <p:sp>
          <p:nvSpPr>
            <p:cNvPr id="65587" name="Line 37">
              <a:extLst>
                <a:ext uri="{FF2B5EF4-FFF2-40B4-BE49-F238E27FC236}">
                  <a16:creationId xmlns:a16="http://schemas.microsoft.com/office/drawing/2014/main" id="{090B3C95-D1B6-A55A-2AB9-79D556B6B015}"/>
                </a:ext>
              </a:extLst>
            </p:cNvPr>
            <p:cNvSpPr>
              <a:spLocks noChangeShapeType="1"/>
            </p:cNvSpPr>
            <p:nvPr/>
          </p:nvSpPr>
          <p:spPr bwMode="auto">
            <a:xfrm>
              <a:off x="1837" y="1461"/>
              <a:ext cx="1142" cy="156"/>
            </a:xfrm>
            <a:prstGeom prst="line">
              <a:avLst/>
            </a:prstGeom>
            <a:noFill/>
            <a:ln w="28575">
              <a:solidFill>
                <a:srgbClr val="6699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88" name="Text Box 38">
              <a:extLst>
                <a:ext uri="{FF2B5EF4-FFF2-40B4-BE49-F238E27FC236}">
                  <a16:creationId xmlns:a16="http://schemas.microsoft.com/office/drawing/2014/main" id="{12A680DA-1C75-F8C7-DD3C-A491F674116E}"/>
                </a:ext>
              </a:extLst>
            </p:cNvPr>
            <p:cNvSpPr txBox="1">
              <a:spLocks noChangeArrowheads="1"/>
            </p:cNvSpPr>
            <p:nvPr/>
          </p:nvSpPr>
          <p:spPr bwMode="auto">
            <a:xfrm>
              <a:off x="2869" y="1516"/>
              <a:ext cx="83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-550</a:t>
              </a:r>
            </a:p>
          </p:txBody>
        </p:sp>
      </p:grpSp>
      <p:sp>
        <p:nvSpPr>
          <p:cNvPr id="163879" name="Text Box 39">
            <a:extLst>
              <a:ext uri="{FF2B5EF4-FFF2-40B4-BE49-F238E27FC236}">
                <a16:creationId xmlns:a16="http://schemas.microsoft.com/office/drawing/2014/main" id="{E3C4546D-3E97-04EC-BB56-A05FC7A910D5}"/>
              </a:ext>
            </a:extLst>
          </p:cNvPr>
          <p:cNvSpPr txBox="1">
            <a:spLocks noChangeArrowheads="1"/>
          </p:cNvSpPr>
          <p:nvPr/>
        </p:nvSpPr>
        <p:spPr bwMode="auto">
          <a:xfrm>
            <a:off x="5692776" y="5240338"/>
            <a:ext cx="13303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-100</a:t>
            </a:r>
          </a:p>
        </p:txBody>
      </p:sp>
      <p:sp>
        <p:nvSpPr>
          <p:cNvPr id="163880" name="Line 40">
            <a:extLst>
              <a:ext uri="{FF2B5EF4-FFF2-40B4-BE49-F238E27FC236}">
                <a16:creationId xmlns:a16="http://schemas.microsoft.com/office/drawing/2014/main" id="{7577C004-9B8D-3416-1B73-8339A14FC00F}"/>
              </a:ext>
            </a:extLst>
          </p:cNvPr>
          <p:cNvSpPr>
            <a:spLocks noChangeShapeType="1"/>
          </p:cNvSpPr>
          <p:nvPr/>
        </p:nvSpPr>
        <p:spPr bwMode="auto">
          <a:xfrm>
            <a:off x="4440238" y="5132388"/>
            <a:ext cx="0" cy="1441450"/>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163881" name="Group 41">
            <a:extLst>
              <a:ext uri="{FF2B5EF4-FFF2-40B4-BE49-F238E27FC236}">
                <a16:creationId xmlns:a16="http://schemas.microsoft.com/office/drawing/2014/main" id="{A8F228EB-366E-688E-9C98-A7D5EDE0D16D}"/>
              </a:ext>
            </a:extLst>
          </p:cNvPr>
          <p:cNvGrpSpPr>
            <a:grpSpLocks/>
          </p:cNvGrpSpPr>
          <p:nvPr/>
        </p:nvGrpSpPr>
        <p:grpSpPr bwMode="auto">
          <a:xfrm>
            <a:off x="2770188" y="6351589"/>
            <a:ext cx="3079750" cy="382587"/>
            <a:chOff x="812" y="1848"/>
            <a:chExt cx="1940" cy="241"/>
          </a:xfrm>
        </p:grpSpPr>
        <p:sp>
          <p:nvSpPr>
            <p:cNvPr id="65585" name="Line 42">
              <a:extLst>
                <a:ext uri="{FF2B5EF4-FFF2-40B4-BE49-F238E27FC236}">
                  <a16:creationId xmlns:a16="http://schemas.microsoft.com/office/drawing/2014/main" id="{C40C9674-7ADA-6D06-BB4C-23298AA947C9}"/>
                </a:ext>
              </a:extLst>
            </p:cNvPr>
            <p:cNvSpPr>
              <a:spLocks noChangeShapeType="1"/>
            </p:cNvSpPr>
            <p:nvPr/>
          </p:nvSpPr>
          <p:spPr bwMode="auto">
            <a:xfrm>
              <a:off x="812" y="1848"/>
              <a:ext cx="1061" cy="136"/>
            </a:xfrm>
            <a:prstGeom prst="line">
              <a:avLst/>
            </a:prstGeom>
            <a:noFill/>
            <a:ln w="28575">
              <a:solidFill>
                <a:srgbClr val="6699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86" name="Text Box 43">
              <a:extLst>
                <a:ext uri="{FF2B5EF4-FFF2-40B4-BE49-F238E27FC236}">
                  <a16:creationId xmlns:a16="http://schemas.microsoft.com/office/drawing/2014/main" id="{53BFB7D1-CD45-8A82-971B-102AA55A168C}"/>
                </a:ext>
              </a:extLst>
            </p:cNvPr>
            <p:cNvSpPr txBox="1">
              <a:spLocks noChangeArrowheads="1"/>
            </p:cNvSpPr>
            <p:nvPr/>
          </p:nvSpPr>
          <p:spPr bwMode="auto">
            <a:xfrm>
              <a:off x="1769" y="1902"/>
              <a:ext cx="98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-1100</a:t>
              </a:r>
            </a:p>
          </p:txBody>
        </p:sp>
      </p:grpSp>
      <p:grpSp>
        <p:nvGrpSpPr>
          <p:cNvPr id="163884" name="Group 44">
            <a:extLst>
              <a:ext uri="{FF2B5EF4-FFF2-40B4-BE49-F238E27FC236}">
                <a16:creationId xmlns:a16="http://schemas.microsoft.com/office/drawing/2014/main" id="{E6C4E8A9-09CD-8825-8D66-A3C3A202CE19}"/>
              </a:ext>
            </a:extLst>
          </p:cNvPr>
          <p:cNvGrpSpPr>
            <a:grpSpLocks/>
          </p:cNvGrpSpPr>
          <p:nvPr/>
        </p:nvGrpSpPr>
        <p:grpSpPr bwMode="auto">
          <a:xfrm>
            <a:off x="4538664" y="5805489"/>
            <a:ext cx="1246187" cy="738187"/>
            <a:chOff x="1899" y="1486"/>
            <a:chExt cx="785" cy="465"/>
          </a:xfrm>
        </p:grpSpPr>
        <p:sp>
          <p:nvSpPr>
            <p:cNvPr id="65583" name="Line 45">
              <a:extLst>
                <a:ext uri="{FF2B5EF4-FFF2-40B4-BE49-F238E27FC236}">
                  <a16:creationId xmlns:a16="http://schemas.microsoft.com/office/drawing/2014/main" id="{0BEBF1D7-0855-4CDC-8ADF-8BFE4BC76BC0}"/>
                </a:ext>
              </a:extLst>
            </p:cNvPr>
            <p:cNvSpPr>
              <a:spLocks noChangeShapeType="1"/>
            </p:cNvSpPr>
            <p:nvPr/>
          </p:nvSpPr>
          <p:spPr bwMode="auto">
            <a:xfrm flipV="1">
              <a:off x="1899" y="1486"/>
              <a:ext cx="0" cy="465"/>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84" name="Text Box 46">
              <a:extLst>
                <a:ext uri="{FF2B5EF4-FFF2-40B4-BE49-F238E27FC236}">
                  <a16:creationId xmlns:a16="http://schemas.microsoft.com/office/drawing/2014/main" id="{22362F01-626F-12E4-40E0-1F437A2E7814}"/>
                </a:ext>
              </a:extLst>
            </p:cNvPr>
            <p:cNvSpPr txBox="1">
              <a:spLocks noChangeArrowheads="1"/>
            </p:cNvSpPr>
            <p:nvPr/>
          </p:nvSpPr>
          <p:spPr bwMode="auto">
            <a:xfrm>
              <a:off x="1927" y="1661"/>
              <a:ext cx="75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600</a:t>
              </a:r>
            </a:p>
          </p:txBody>
        </p:sp>
      </p:grpSp>
      <p:grpSp>
        <p:nvGrpSpPr>
          <p:cNvPr id="163887" name="Group 47">
            <a:extLst>
              <a:ext uri="{FF2B5EF4-FFF2-40B4-BE49-F238E27FC236}">
                <a16:creationId xmlns:a16="http://schemas.microsoft.com/office/drawing/2014/main" id="{E4DF91D0-522D-2268-7445-1F0A50C67ED0}"/>
              </a:ext>
            </a:extLst>
          </p:cNvPr>
          <p:cNvGrpSpPr>
            <a:grpSpLocks/>
          </p:cNvGrpSpPr>
          <p:nvPr/>
        </p:nvGrpSpPr>
        <p:grpSpPr bwMode="auto">
          <a:xfrm>
            <a:off x="6283325" y="5514976"/>
            <a:ext cx="2584450" cy="447675"/>
            <a:chOff x="3007" y="1294"/>
            <a:chExt cx="1628" cy="282"/>
          </a:xfrm>
        </p:grpSpPr>
        <p:sp>
          <p:nvSpPr>
            <p:cNvPr id="65581" name="Line 48">
              <a:extLst>
                <a:ext uri="{FF2B5EF4-FFF2-40B4-BE49-F238E27FC236}">
                  <a16:creationId xmlns:a16="http://schemas.microsoft.com/office/drawing/2014/main" id="{F5570674-95B6-7050-E8B2-118FF337B973}"/>
                </a:ext>
              </a:extLst>
            </p:cNvPr>
            <p:cNvSpPr>
              <a:spLocks noChangeShapeType="1"/>
            </p:cNvSpPr>
            <p:nvPr/>
          </p:nvSpPr>
          <p:spPr bwMode="auto">
            <a:xfrm>
              <a:off x="3007" y="1294"/>
              <a:ext cx="985" cy="99"/>
            </a:xfrm>
            <a:prstGeom prst="line">
              <a:avLst/>
            </a:prstGeom>
            <a:noFill/>
            <a:ln w="28575">
              <a:solidFill>
                <a:srgbClr val="6699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82" name="Text Box 49">
              <a:extLst>
                <a:ext uri="{FF2B5EF4-FFF2-40B4-BE49-F238E27FC236}">
                  <a16:creationId xmlns:a16="http://schemas.microsoft.com/office/drawing/2014/main" id="{F182ACF8-93CA-ED72-92EF-BFE07970BDA0}"/>
                </a:ext>
              </a:extLst>
            </p:cNvPr>
            <p:cNvSpPr txBox="1">
              <a:spLocks noChangeArrowheads="1"/>
            </p:cNvSpPr>
            <p:nvPr/>
          </p:nvSpPr>
          <p:spPr bwMode="auto">
            <a:xfrm>
              <a:off x="3878" y="1326"/>
              <a:ext cx="75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-110</a:t>
              </a:r>
            </a:p>
          </p:txBody>
        </p:sp>
      </p:grpSp>
      <p:grpSp>
        <p:nvGrpSpPr>
          <p:cNvPr id="163890" name="Group 50">
            <a:extLst>
              <a:ext uri="{FF2B5EF4-FFF2-40B4-BE49-F238E27FC236}">
                <a16:creationId xmlns:a16="http://schemas.microsoft.com/office/drawing/2014/main" id="{581B1088-605C-3829-E5AE-D941990ED272}"/>
              </a:ext>
            </a:extLst>
          </p:cNvPr>
          <p:cNvGrpSpPr>
            <a:grpSpLocks/>
          </p:cNvGrpSpPr>
          <p:nvPr/>
        </p:nvGrpSpPr>
        <p:grpSpPr bwMode="auto">
          <a:xfrm>
            <a:off x="8077201" y="5138738"/>
            <a:ext cx="1203325" cy="495300"/>
            <a:chOff x="4830" y="1480"/>
            <a:chExt cx="758" cy="312"/>
          </a:xfrm>
        </p:grpSpPr>
        <p:sp>
          <p:nvSpPr>
            <p:cNvPr id="65579" name="Line 51">
              <a:extLst>
                <a:ext uri="{FF2B5EF4-FFF2-40B4-BE49-F238E27FC236}">
                  <a16:creationId xmlns:a16="http://schemas.microsoft.com/office/drawing/2014/main" id="{6B732DFC-31B7-EEB4-6FF1-DB08F921EB36}"/>
                </a:ext>
              </a:extLst>
            </p:cNvPr>
            <p:cNvSpPr>
              <a:spLocks noChangeShapeType="1"/>
            </p:cNvSpPr>
            <p:nvPr/>
          </p:nvSpPr>
          <p:spPr bwMode="auto">
            <a:xfrm flipV="1">
              <a:off x="4830" y="1480"/>
              <a:ext cx="0" cy="312"/>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80" name="Text Box 52">
              <a:extLst>
                <a:ext uri="{FF2B5EF4-FFF2-40B4-BE49-F238E27FC236}">
                  <a16:creationId xmlns:a16="http://schemas.microsoft.com/office/drawing/2014/main" id="{9B45B921-7FD7-421A-B73B-79AD93286A85}"/>
                </a:ext>
              </a:extLst>
            </p:cNvPr>
            <p:cNvSpPr txBox="1">
              <a:spLocks noChangeArrowheads="1"/>
            </p:cNvSpPr>
            <p:nvPr/>
          </p:nvSpPr>
          <p:spPr bwMode="auto">
            <a:xfrm>
              <a:off x="4830" y="1525"/>
              <a:ext cx="7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110</a:t>
              </a:r>
            </a:p>
          </p:txBody>
        </p:sp>
      </p:grpSp>
      <p:grpSp>
        <p:nvGrpSpPr>
          <p:cNvPr id="163893" name="Group 53">
            <a:extLst>
              <a:ext uri="{FF2B5EF4-FFF2-40B4-BE49-F238E27FC236}">
                <a16:creationId xmlns:a16="http://schemas.microsoft.com/office/drawing/2014/main" id="{35DA1968-82BF-736D-24CF-6548B351276B}"/>
              </a:ext>
            </a:extLst>
          </p:cNvPr>
          <p:cNvGrpSpPr>
            <a:grpSpLocks/>
          </p:cNvGrpSpPr>
          <p:nvPr/>
        </p:nvGrpSpPr>
        <p:grpSpPr bwMode="auto">
          <a:xfrm>
            <a:off x="1978026" y="4422775"/>
            <a:ext cx="8689975" cy="2165350"/>
            <a:chOff x="340" y="255"/>
            <a:chExt cx="5262" cy="1364"/>
          </a:xfrm>
        </p:grpSpPr>
        <p:sp>
          <p:nvSpPr>
            <p:cNvPr id="65573" name="Text Box 54">
              <a:extLst>
                <a:ext uri="{FF2B5EF4-FFF2-40B4-BE49-F238E27FC236}">
                  <a16:creationId xmlns:a16="http://schemas.microsoft.com/office/drawing/2014/main" id="{E4427BBC-A87F-7077-C806-C59ABFB082FD}"/>
                </a:ext>
              </a:extLst>
            </p:cNvPr>
            <p:cNvSpPr txBox="1">
              <a:spLocks noChangeArrowheads="1"/>
            </p:cNvSpPr>
            <p:nvPr/>
          </p:nvSpPr>
          <p:spPr bwMode="auto">
            <a:xfrm>
              <a:off x="4623" y="526"/>
              <a:ext cx="4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t</a:t>
              </a:r>
            </a:p>
          </p:txBody>
        </p:sp>
        <p:sp>
          <p:nvSpPr>
            <p:cNvPr id="65574" name="Line 55">
              <a:extLst>
                <a:ext uri="{FF2B5EF4-FFF2-40B4-BE49-F238E27FC236}">
                  <a16:creationId xmlns:a16="http://schemas.microsoft.com/office/drawing/2014/main" id="{F8D86581-5026-9992-80A6-4AE470B9095A}"/>
                </a:ext>
              </a:extLst>
            </p:cNvPr>
            <p:cNvSpPr>
              <a:spLocks noChangeShapeType="1"/>
            </p:cNvSpPr>
            <p:nvPr/>
          </p:nvSpPr>
          <p:spPr bwMode="auto">
            <a:xfrm>
              <a:off x="812" y="708"/>
              <a:ext cx="0" cy="772"/>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575" name="Text Box 56">
              <a:extLst>
                <a:ext uri="{FF2B5EF4-FFF2-40B4-BE49-F238E27FC236}">
                  <a16:creationId xmlns:a16="http://schemas.microsoft.com/office/drawing/2014/main" id="{D90DABEA-E36C-B5D9-1C97-6112D0148963}"/>
                </a:ext>
              </a:extLst>
            </p:cNvPr>
            <p:cNvSpPr txBox="1">
              <a:spLocks noChangeArrowheads="1"/>
            </p:cNvSpPr>
            <p:nvPr/>
          </p:nvSpPr>
          <p:spPr bwMode="auto">
            <a:xfrm>
              <a:off x="340" y="1432"/>
              <a:ext cx="90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-1000</a:t>
              </a:r>
            </a:p>
          </p:txBody>
        </p:sp>
        <p:sp>
          <p:nvSpPr>
            <p:cNvPr id="65576" name="Text Box 57">
              <a:extLst>
                <a:ext uri="{FF2B5EF4-FFF2-40B4-BE49-F238E27FC236}">
                  <a16:creationId xmlns:a16="http://schemas.microsoft.com/office/drawing/2014/main" id="{25017A7D-DBF4-AEAB-06E0-93F087388A4E}"/>
                </a:ext>
              </a:extLst>
            </p:cNvPr>
            <p:cNvSpPr txBox="1">
              <a:spLocks noChangeArrowheads="1"/>
            </p:cNvSpPr>
            <p:nvPr/>
          </p:nvSpPr>
          <p:spPr bwMode="auto">
            <a:xfrm>
              <a:off x="861" y="255"/>
              <a:ext cx="113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i=10%</a:t>
              </a:r>
            </a:p>
          </p:txBody>
        </p:sp>
        <p:sp>
          <p:nvSpPr>
            <p:cNvPr id="65577" name="Text Box 58">
              <a:extLst>
                <a:ext uri="{FF2B5EF4-FFF2-40B4-BE49-F238E27FC236}">
                  <a16:creationId xmlns:a16="http://schemas.microsoft.com/office/drawing/2014/main" id="{DE81F92E-7D42-1807-984D-523045B84AA7}"/>
                </a:ext>
              </a:extLst>
            </p:cNvPr>
            <p:cNvSpPr txBox="1">
              <a:spLocks noChangeArrowheads="1"/>
            </p:cNvSpPr>
            <p:nvPr/>
          </p:nvSpPr>
          <p:spPr bwMode="auto">
            <a:xfrm>
              <a:off x="674" y="442"/>
              <a:ext cx="49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0            1             2             3</a:t>
              </a:r>
            </a:p>
          </p:txBody>
        </p:sp>
        <p:sp>
          <p:nvSpPr>
            <p:cNvPr id="65578" name="Line 59">
              <a:extLst>
                <a:ext uri="{FF2B5EF4-FFF2-40B4-BE49-F238E27FC236}">
                  <a16:creationId xmlns:a16="http://schemas.microsoft.com/office/drawing/2014/main" id="{C0B0429F-D8B8-83B5-2CC7-48BDB44B2D82}"/>
                </a:ext>
              </a:extLst>
            </p:cNvPr>
            <p:cNvSpPr>
              <a:spLocks noChangeShapeType="1"/>
            </p:cNvSpPr>
            <p:nvPr/>
          </p:nvSpPr>
          <p:spPr bwMode="auto">
            <a:xfrm>
              <a:off x="793" y="709"/>
              <a:ext cx="38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163900" name="Text Box 60">
            <a:extLst>
              <a:ext uri="{FF2B5EF4-FFF2-40B4-BE49-F238E27FC236}">
                <a16:creationId xmlns:a16="http://schemas.microsoft.com/office/drawing/2014/main" id="{F7CC5225-C57B-7D2B-6D6B-3834F2352D3E}"/>
              </a:ext>
            </a:extLst>
          </p:cNvPr>
          <p:cNvSpPr txBox="1">
            <a:spLocks noChangeArrowheads="1"/>
          </p:cNvSpPr>
          <p:nvPr/>
        </p:nvSpPr>
        <p:spPr bwMode="auto">
          <a:xfrm>
            <a:off x="1324770" y="4144963"/>
            <a:ext cx="37449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解</a:t>
            </a: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现金流量图如下：</a:t>
            </a:r>
          </a:p>
        </p:txBody>
      </p:sp>
      <p:sp>
        <p:nvSpPr>
          <p:cNvPr id="163901" name="AutoShape 61">
            <a:extLst>
              <a:ext uri="{FF2B5EF4-FFF2-40B4-BE49-F238E27FC236}">
                <a16:creationId xmlns:a16="http://schemas.microsoft.com/office/drawing/2014/main" id="{7DA6F149-1584-1CF1-A66E-3FF5B5EE32A1}"/>
              </a:ext>
            </a:extLst>
          </p:cNvPr>
          <p:cNvSpPr>
            <a:spLocks noChangeArrowheads="1"/>
          </p:cNvSpPr>
          <p:nvPr/>
        </p:nvSpPr>
        <p:spPr bwMode="auto">
          <a:xfrm>
            <a:off x="8212138" y="4103688"/>
            <a:ext cx="836612" cy="936784"/>
          </a:xfrm>
          <a:prstGeom prst="wedgeRoundRectCallout">
            <a:avLst>
              <a:gd name="adj1" fmla="val -66699"/>
              <a:gd name="adj2" fmla="val 90551"/>
              <a:gd name="adj3" fmla="val 16667"/>
            </a:avLst>
          </a:prstGeom>
          <a:gradFill rotWithShape="1">
            <a:gsLst>
              <a:gs pos="0">
                <a:srgbClr val="AACED2"/>
              </a:gs>
              <a:gs pos="100000">
                <a:srgbClr val="036D7B">
                  <a:alpha val="39000"/>
                </a:srgbClr>
              </a:gs>
            </a:gsLst>
            <a:lin ang="5400000" scaled="1"/>
          </a:gradFill>
          <a:ln>
            <a:noFill/>
          </a:ln>
          <a:effectLst/>
          <a:extLst>
            <a:ext uri="{91240B29-F687-4F45-9708-019B960494DF}">
              <a14:hiddenLine xmlns:a14="http://schemas.microsoft.com/office/drawing/2010/main" w="9525" algn="ctr">
                <a:solidFill>
                  <a:srgbClr val="FF00FF"/>
                </a:solidFill>
                <a:miter lim="800000"/>
                <a:headEnd/>
                <a:tailEnd/>
              </a14:hiddenLine>
            </a:ext>
            <a:ext uri="{AF507438-7753-43E0-B8FC-AC1667EBCBE1}">
              <a14:hiddenEffects xmlns:a14="http://schemas.microsoft.com/office/drawing/2010/main">
                <a:effectLst>
                  <a:outerShdw sy="50000"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恰好</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还完</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9F8D582D-949C-1BC6-308C-282938CD9F5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AEFC30A-CBE0-5F4A-9A29-8F4264DE45FC}"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6563" name="Rectangle 2">
            <a:extLst>
              <a:ext uri="{FF2B5EF4-FFF2-40B4-BE49-F238E27FC236}">
                <a16:creationId xmlns:a16="http://schemas.microsoft.com/office/drawing/2014/main" id="{39C5C7B3-1CB2-8ECB-09C4-F53E71BC79E0}"/>
              </a:ext>
            </a:extLst>
          </p:cNvPr>
          <p:cNvSpPr>
            <a:spLocks noGrp="1" noChangeArrowheads="1"/>
          </p:cNvSpPr>
          <p:nvPr>
            <p:ph type="title"/>
          </p:nvPr>
        </p:nvSpPr>
        <p:spPr/>
        <p:txBody>
          <a:bodyPr/>
          <a:lstStyle/>
          <a:p>
            <a:pPr eaLnBrk="1" hangingPunct="1"/>
            <a:r>
              <a:rPr lang="zh-CN" altLang="en-US"/>
              <a:t>内部收益率</a:t>
            </a:r>
          </a:p>
        </p:txBody>
      </p:sp>
      <p:sp>
        <p:nvSpPr>
          <p:cNvPr id="66564" name="Line 3">
            <a:extLst>
              <a:ext uri="{FF2B5EF4-FFF2-40B4-BE49-F238E27FC236}">
                <a16:creationId xmlns:a16="http://schemas.microsoft.com/office/drawing/2014/main" id="{CBA114F3-6ECF-72BB-35AD-5152B1B864E0}"/>
              </a:ext>
            </a:extLst>
          </p:cNvPr>
          <p:cNvSpPr>
            <a:spLocks noChangeShapeType="1"/>
          </p:cNvSpPr>
          <p:nvPr/>
        </p:nvSpPr>
        <p:spPr bwMode="auto">
          <a:xfrm flipV="1">
            <a:off x="5303838" y="4202113"/>
            <a:ext cx="3960812" cy="10795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64868" name="Group 4">
            <a:extLst>
              <a:ext uri="{FF2B5EF4-FFF2-40B4-BE49-F238E27FC236}">
                <a16:creationId xmlns:a16="http://schemas.microsoft.com/office/drawing/2014/main" id="{B5C16EB6-7956-AA7F-EBC3-F61554242412}"/>
              </a:ext>
            </a:extLst>
          </p:cNvPr>
          <p:cNvGraphicFramePr>
            <a:graphicFrameLocks noGrp="1"/>
          </p:cNvGraphicFramePr>
          <p:nvPr/>
        </p:nvGraphicFramePr>
        <p:xfrm>
          <a:off x="2715639" y="1858437"/>
          <a:ext cx="6188652" cy="1097280"/>
        </p:xfrm>
        <a:graphic>
          <a:graphicData uri="http://schemas.openxmlformats.org/drawingml/2006/table">
            <a:tbl>
              <a:tblPr/>
              <a:tblGrid>
                <a:gridCol w="1713573">
                  <a:extLst>
                    <a:ext uri="{9D8B030D-6E8A-4147-A177-3AD203B41FA5}">
                      <a16:colId xmlns:a16="http://schemas.microsoft.com/office/drawing/2014/main" val="4202668679"/>
                    </a:ext>
                  </a:extLst>
                </a:gridCol>
                <a:gridCol w="1278808">
                  <a:extLst>
                    <a:ext uri="{9D8B030D-6E8A-4147-A177-3AD203B41FA5}">
                      <a16:colId xmlns:a16="http://schemas.microsoft.com/office/drawing/2014/main" val="2260206508"/>
                    </a:ext>
                  </a:extLst>
                </a:gridCol>
                <a:gridCol w="951985">
                  <a:extLst>
                    <a:ext uri="{9D8B030D-6E8A-4147-A177-3AD203B41FA5}">
                      <a16:colId xmlns:a16="http://schemas.microsoft.com/office/drawing/2014/main" val="1666800496"/>
                    </a:ext>
                  </a:extLst>
                </a:gridCol>
                <a:gridCol w="1019448">
                  <a:extLst>
                    <a:ext uri="{9D8B030D-6E8A-4147-A177-3AD203B41FA5}">
                      <a16:colId xmlns:a16="http://schemas.microsoft.com/office/drawing/2014/main" val="1638802623"/>
                    </a:ext>
                  </a:extLst>
                </a:gridCol>
                <a:gridCol w="1224838">
                  <a:extLst>
                    <a:ext uri="{9D8B030D-6E8A-4147-A177-3AD203B41FA5}">
                      <a16:colId xmlns:a16="http://schemas.microsoft.com/office/drawing/2014/main" val="2537248738"/>
                    </a:ext>
                  </a:extLst>
                </a:gridCol>
              </a:tblGrid>
              <a:tr h="338734">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rgbClr val="036D7B"/>
                          </a:solidFill>
                          <a:effectLst/>
                          <a:latin typeface="幼圆" pitchFamily="49" charset="-122"/>
                          <a:ea typeface="幼圆" pitchFamily="49" charset="-122"/>
                        </a:rPr>
                        <a:t>年末</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7614137"/>
                  </a:ext>
                </a:extLst>
              </a:tr>
              <a:tr h="599299">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0" i="0" u="none" strike="noStrike" cap="none" normalizeH="0" baseline="0" dirty="0">
                          <a:ln>
                            <a:noFill/>
                          </a:ln>
                          <a:solidFill>
                            <a:srgbClr val="036D7B"/>
                          </a:solidFill>
                          <a:effectLst/>
                          <a:latin typeface="幼圆" pitchFamily="49" charset="-122"/>
                          <a:ea typeface="幼圆" pitchFamily="49" charset="-122"/>
                        </a:rPr>
                        <a:t>净现金流量</a:t>
                      </a:r>
                      <a:r>
                        <a:rPr kumimoji="1" lang="zh-CN" altLang="en-US" sz="2000" b="1" i="0" u="none" strike="noStrike" cap="none" normalizeH="0" baseline="0" dirty="0">
                          <a:ln>
                            <a:noFill/>
                          </a:ln>
                          <a:solidFill>
                            <a:srgbClr val="036D7B"/>
                          </a:solidFill>
                          <a:effectLst/>
                          <a:latin typeface="幼圆" pitchFamily="49" charset="-122"/>
                          <a:ea typeface="幼圆" pitchFamily="49" charset="-122"/>
                        </a:rPr>
                        <a:t>（万元）</a:t>
                      </a:r>
                      <a:r>
                        <a:rPr kumimoji="1" lang="zh-CN" altLang="en-US" sz="2000" b="0" i="0" u="none" strike="noStrike" cap="none" normalizeH="0" baseline="0" dirty="0">
                          <a:ln>
                            <a:noFill/>
                          </a:ln>
                          <a:solidFill>
                            <a:srgbClr val="036D7B"/>
                          </a:solidFill>
                          <a:effectLst/>
                          <a:latin typeface="幼圆" pitchFamily="49" charset="-122"/>
                          <a:ea typeface="幼圆" pitchFamily="49" charset="-122"/>
                        </a:rPr>
                        <a:t>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470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- 720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360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6982329"/>
                  </a:ext>
                </a:extLst>
              </a:tr>
            </a:tbl>
          </a:graphicData>
        </a:graphic>
      </p:graphicFrame>
      <p:sp>
        <p:nvSpPr>
          <p:cNvPr id="164890" name="AutoShape 26">
            <a:extLst>
              <a:ext uri="{FF2B5EF4-FFF2-40B4-BE49-F238E27FC236}">
                <a16:creationId xmlns:a16="http://schemas.microsoft.com/office/drawing/2014/main" id="{A8B1A897-A0CA-0B3D-6105-841A2401120E}"/>
              </a:ext>
            </a:extLst>
          </p:cNvPr>
          <p:cNvSpPr>
            <a:spLocks noChangeArrowheads="1"/>
          </p:cNvSpPr>
          <p:nvPr/>
        </p:nvSpPr>
        <p:spPr bwMode="auto">
          <a:xfrm>
            <a:off x="7032626" y="5786438"/>
            <a:ext cx="1368425" cy="792162"/>
          </a:xfrm>
          <a:prstGeom prst="wedgeEllipseCallout">
            <a:avLst>
              <a:gd name="adj1" fmla="val -57889"/>
              <a:gd name="adj2" fmla="val -84671"/>
            </a:avLst>
          </a:prstGeom>
          <a:solidFill>
            <a:srgbClr val="00FFCC">
              <a:alpha val="45882"/>
            </a:srgbClr>
          </a:solidFill>
          <a:ln w="9525"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有三</a:t>
            </a:r>
          </a:p>
          <a:p>
            <a:pPr marL="0" marR="0" lvl="0" indent="0" algn="ctr" defTabSz="914400" rtl="0" eaLnBrk="1" fontAlgn="base" latinLnBrk="0" hangingPunct="1">
              <a:lnSpc>
                <a:spcPct val="80000"/>
              </a:lnSpc>
              <a:spcBef>
                <a:spcPct val="2000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个解</a:t>
            </a:r>
          </a:p>
        </p:txBody>
      </p:sp>
      <p:grpSp>
        <p:nvGrpSpPr>
          <p:cNvPr id="164891" name="Group 27">
            <a:extLst>
              <a:ext uri="{FF2B5EF4-FFF2-40B4-BE49-F238E27FC236}">
                <a16:creationId xmlns:a16="http://schemas.microsoft.com/office/drawing/2014/main" id="{A23E07B4-CDC6-29B6-13A7-F1280D0C0888}"/>
              </a:ext>
            </a:extLst>
          </p:cNvPr>
          <p:cNvGrpSpPr>
            <a:grpSpLocks/>
          </p:cNvGrpSpPr>
          <p:nvPr/>
        </p:nvGrpSpPr>
        <p:grpSpPr bwMode="auto">
          <a:xfrm>
            <a:off x="3079175" y="3746500"/>
            <a:ext cx="6077166" cy="2374900"/>
            <a:chOff x="1565" y="391"/>
            <a:chExt cx="3946" cy="1496"/>
          </a:xfrm>
        </p:grpSpPr>
        <p:sp>
          <p:nvSpPr>
            <p:cNvPr id="66596" name="Line 28">
              <a:extLst>
                <a:ext uri="{FF2B5EF4-FFF2-40B4-BE49-F238E27FC236}">
                  <a16:creationId xmlns:a16="http://schemas.microsoft.com/office/drawing/2014/main" id="{EB9D5351-373B-C06D-3268-BBC18AD14D25}"/>
                </a:ext>
              </a:extLst>
            </p:cNvPr>
            <p:cNvSpPr>
              <a:spLocks noChangeShapeType="1"/>
            </p:cNvSpPr>
            <p:nvPr/>
          </p:nvSpPr>
          <p:spPr bwMode="auto">
            <a:xfrm>
              <a:off x="1573" y="1671"/>
              <a:ext cx="408" cy="0"/>
            </a:xfrm>
            <a:prstGeom prst="line">
              <a:avLst/>
            </a:prstGeom>
            <a:noFill/>
            <a:ln w="28575">
              <a:solidFill>
                <a:srgbClr val="0033CC"/>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6597" name="Group 29">
              <a:extLst>
                <a:ext uri="{FF2B5EF4-FFF2-40B4-BE49-F238E27FC236}">
                  <a16:creationId xmlns:a16="http://schemas.microsoft.com/office/drawing/2014/main" id="{E03C021D-438F-0BA5-7C44-7F21BF4D964B}"/>
                </a:ext>
              </a:extLst>
            </p:cNvPr>
            <p:cNvGrpSpPr>
              <a:grpSpLocks/>
            </p:cNvGrpSpPr>
            <p:nvPr/>
          </p:nvGrpSpPr>
          <p:grpSpPr bwMode="auto">
            <a:xfrm>
              <a:off x="1565" y="391"/>
              <a:ext cx="3946" cy="1496"/>
              <a:chOff x="1474" y="745"/>
              <a:chExt cx="3946" cy="1496"/>
            </a:xfrm>
          </p:grpSpPr>
          <p:sp>
            <p:nvSpPr>
              <p:cNvPr id="66598" name="Line 30">
                <a:extLst>
                  <a:ext uri="{FF2B5EF4-FFF2-40B4-BE49-F238E27FC236}">
                    <a16:creationId xmlns:a16="http://schemas.microsoft.com/office/drawing/2014/main" id="{1A57B1D2-F85A-8AC7-B837-D50F96DF7291}"/>
                  </a:ext>
                </a:extLst>
              </p:cNvPr>
              <p:cNvSpPr>
                <a:spLocks noChangeShapeType="1"/>
              </p:cNvSpPr>
              <p:nvPr/>
            </p:nvSpPr>
            <p:spPr bwMode="auto">
              <a:xfrm>
                <a:off x="1474" y="1623"/>
                <a:ext cx="331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599" name="Text Box 31">
                <a:extLst>
                  <a:ext uri="{FF2B5EF4-FFF2-40B4-BE49-F238E27FC236}">
                    <a16:creationId xmlns:a16="http://schemas.microsoft.com/office/drawing/2014/main" id="{73F7E51A-FB79-7FA6-98B0-BC88400E8A9F}"/>
                  </a:ext>
                </a:extLst>
              </p:cNvPr>
              <p:cNvSpPr txBox="1">
                <a:spLocks noChangeArrowheads="1"/>
              </p:cNvSpPr>
              <p:nvPr/>
            </p:nvSpPr>
            <p:spPr bwMode="auto">
              <a:xfrm>
                <a:off x="2925" y="1974"/>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可行</a:t>
                </a:r>
              </a:p>
            </p:txBody>
          </p:sp>
          <p:grpSp>
            <p:nvGrpSpPr>
              <p:cNvPr id="66600" name="Group 32">
                <a:extLst>
                  <a:ext uri="{FF2B5EF4-FFF2-40B4-BE49-F238E27FC236}">
                    <a16:creationId xmlns:a16="http://schemas.microsoft.com/office/drawing/2014/main" id="{71DC54D3-450A-0A7C-7817-C4FE6930CC1E}"/>
                  </a:ext>
                </a:extLst>
              </p:cNvPr>
              <p:cNvGrpSpPr>
                <a:grpSpLocks/>
              </p:cNvGrpSpPr>
              <p:nvPr/>
            </p:nvGrpSpPr>
            <p:grpSpPr bwMode="auto">
              <a:xfrm>
                <a:off x="1474" y="745"/>
                <a:ext cx="3946" cy="1496"/>
                <a:chOff x="1474" y="745"/>
                <a:chExt cx="3946" cy="1496"/>
              </a:xfrm>
            </p:grpSpPr>
            <p:sp>
              <p:nvSpPr>
                <p:cNvPr id="66601" name="Text Box 33">
                  <a:extLst>
                    <a:ext uri="{FF2B5EF4-FFF2-40B4-BE49-F238E27FC236}">
                      <a16:creationId xmlns:a16="http://schemas.microsoft.com/office/drawing/2014/main" id="{8DE0CFD4-314D-0EA5-8691-FA4FD098000A}"/>
                    </a:ext>
                  </a:extLst>
                </p:cNvPr>
                <p:cNvSpPr txBox="1">
                  <a:spLocks noChangeArrowheads="1"/>
                </p:cNvSpPr>
                <p:nvPr/>
              </p:nvSpPr>
              <p:spPr bwMode="auto">
                <a:xfrm>
                  <a:off x="1474" y="1980"/>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可行</a:t>
                  </a:r>
                </a:p>
              </p:txBody>
            </p:sp>
            <p:grpSp>
              <p:nvGrpSpPr>
                <p:cNvPr id="66602" name="Group 34">
                  <a:extLst>
                    <a:ext uri="{FF2B5EF4-FFF2-40B4-BE49-F238E27FC236}">
                      <a16:creationId xmlns:a16="http://schemas.microsoft.com/office/drawing/2014/main" id="{E0D84316-C1D8-A0EA-F40A-FBC110D7CED1}"/>
                    </a:ext>
                  </a:extLst>
                </p:cNvPr>
                <p:cNvGrpSpPr>
                  <a:grpSpLocks/>
                </p:cNvGrpSpPr>
                <p:nvPr/>
              </p:nvGrpSpPr>
              <p:grpSpPr bwMode="auto">
                <a:xfrm>
                  <a:off x="1474" y="745"/>
                  <a:ext cx="3946" cy="1496"/>
                  <a:chOff x="1474" y="745"/>
                  <a:chExt cx="3946" cy="1496"/>
                </a:xfrm>
              </p:grpSpPr>
              <p:sp>
                <p:nvSpPr>
                  <p:cNvPr id="66603" name="Line 35">
                    <a:extLst>
                      <a:ext uri="{FF2B5EF4-FFF2-40B4-BE49-F238E27FC236}">
                        <a16:creationId xmlns:a16="http://schemas.microsoft.com/office/drawing/2014/main" id="{1D25F17F-4E3F-C4C6-9D2B-F36FADCC978E}"/>
                      </a:ext>
                    </a:extLst>
                  </p:cNvPr>
                  <p:cNvSpPr>
                    <a:spLocks noChangeShapeType="1"/>
                  </p:cNvSpPr>
                  <p:nvPr/>
                </p:nvSpPr>
                <p:spPr bwMode="auto">
                  <a:xfrm flipV="1">
                    <a:off x="1474" y="805"/>
                    <a:ext cx="0" cy="14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604" name="Text Box 36">
                    <a:extLst>
                      <a:ext uri="{FF2B5EF4-FFF2-40B4-BE49-F238E27FC236}">
                        <a16:creationId xmlns:a16="http://schemas.microsoft.com/office/drawing/2014/main" id="{650EBEFF-1371-9D51-A4B8-6CA9CCDD745B}"/>
                      </a:ext>
                    </a:extLst>
                  </p:cNvPr>
                  <p:cNvSpPr txBox="1">
                    <a:spLocks noChangeArrowheads="1"/>
                  </p:cNvSpPr>
                  <p:nvPr/>
                </p:nvSpPr>
                <p:spPr bwMode="auto">
                  <a:xfrm>
                    <a:off x="4785" y="1480"/>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i(%)</a:t>
                    </a:r>
                  </a:p>
                </p:txBody>
              </p:sp>
              <p:sp>
                <p:nvSpPr>
                  <p:cNvPr id="66605" name="Line 37">
                    <a:extLst>
                      <a:ext uri="{FF2B5EF4-FFF2-40B4-BE49-F238E27FC236}">
                        <a16:creationId xmlns:a16="http://schemas.microsoft.com/office/drawing/2014/main" id="{B5A68D95-3083-4BF0-3544-4DC31AF444DD}"/>
                      </a:ext>
                    </a:extLst>
                  </p:cNvPr>
                  <p:cNvSpPr>
                    <a:spLocks noChangeShapeType="1"/>
                  </p:cNvSpPr>
                  <p:nvPr/>
                </p:nvSpPr>
                <p:spPr bwMode="auto">
                  <a:xfrm>
                    <a:off x="3832" y="1623"/>
                    <a:ext cx="0" cy="439"/>
                  </a:xfrm>
                  <a:prstGeom prst="line">
                    <a:avLst/>
                  </a:prstGeom>
                  <a:noFill/>
                  <a:ln w="2857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606" name="Line 38">
                    <a:extLst>
                      <a:ext uri="{FF2B5EF4-FFF2-40B4-BE49-F238E27FC236}">
                        <a16:creationId xmlns:a16="http://schemas.microsoft.com/office/drawing/2014/main" id="{6CBF6C06-85B8-8DE4-1EBF-C0296A8FFF73}"/>
                      </a:ext>
                    </a:extLst>
                  </p:cNvPr>
                  <p:cNvSpPr>
                    <a:spLocks noChangeShapeType="1"/>
                  </p:cNvSpPr>
                  <p:nvPr/>
                </p:nvSpPr>
                <p:spPr bwMode="auto">
                  <a:xfrm>
                    <a:off x="2426" y="2022"/>
                    <a:ext cx="1406" cy="0"/>
                  </a:xfrm>
                  <a:prstGeom prst="line">
                    <a:avLst/>
                  </a:prstGeom>
                  <a:noFill/>
                  <a:ln w="28575">
                    <a:solidFill>
                      <a:srgbClr val="0033CC"/>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607" name="Freeform 39">
                    <a:extLst>
                      <a:ext uri="{FF2B5EF4-FFF2-40B4-BE49-F238E27FC236}">
                        <a16:creationId xmlns:a16="http://schemas.microsoft.com/office/drawing/2014/main" id="{DCE70DC6-0B27-D0F5-A4CC-2572D75409A0}"/>
                      </a:ext>
                    </a:extLst>
                  </p:cNvPr>
                  <p:cNvSpPr>
                    <a:spLocks/>
                  </p:cNvSpPr>
                  <p:nvPr/>
                </p:nvSpPr>
                <p:spPr bwMode="auto">
                  <a:xfrm>
                    <a:off x="1519" y="905"/>
                    <a:ext cx="2948" cy="1124"/>
                  </a:xfrm>
                  <a:custGeom>
                    <a:avLst/>
                    <a:gdLst>
                      <a:gd name="T0" fmla="*/ 0 w 2948"/>
                      <a:gd name="T1" fmla="*/ 0 h 2556"/>
                      <a:gd name="T2" fmla="*/ 22 w 2948"/>
                      <a:gd name="T3" fmla="*/ 2 h 2556"/>
                      <a:gd name="T4" fmla="*/ 41 w 2948"/>
                      <a:gd name="T5" fmla="*/ 4 h 2556"/>
                      <a:gd name="T6" fmla="*/ 96 w 2948"/>
                      <a:gd name="T7" fmla="*/ 7 h 2556"/>
                      <a:gd name="T8" fmla="*/ 160 w 2948"/>
                      <a:gd name="T9" fmla="*/ 8 h 2556"/>
                      <a:gd name="T10" fmla="*/ 242 w 2948"/>
                      <a:gd name="T11" fmla="*/ 10 h 2556"/>
                      <a:gd name="T12" fmla="*/ 379 w 2948"/>
                      <a:gd name="T13" fmla="*/ 12 h 2556"/>
                      <a:gd name="T14" fmla="*/ 534 w 2948"/>
                      <a:gd name="T15" fmla="*/ 13 h 2556"/>
                      <a:gd name="T16" fmla="*/ 681 w 2948"/>
                      <a:gd name="T17" fmla="*/ 14 h 2556"/>
                      <a:gd name="T18" fmla="*/ 812 w 2948"/>
                      <a:gd name="T19" fmla="*/ 13 h 2556"/>
                      <a:gd name="T20" fmla="*/ 887 w 2948"/>
                      <a:gd name="T21" fmla="*/ 13 h 2556"/>
                      <a:gd name="T22" fmla="*/ 980 w 2948"/>
                      <a:gd name="T23" fmla="*/ 11 h 2556"/>
                      <a:gd name="T24" fmla="*/ 1082 w 2948"/>
                      <a:gd name="T25" fmla="*/ 10 h 2556"/>
                      <a:gd name="T26" fmla="*/ 1147 w 2948"/>
                      <a:gd name="T27" fmla="*/ 10 h 2556"/>
                      <a:gd name="T28" fmla="*/ 1222 w 2948"/>
                      <a:gd name="T29" fmla="*/ 9 h 2556"/>
                      <a:gd name="T30" fmla="*/ 1287 w 2948"/>
                      <a:gd name="T31" fmla="*/ 8 h 2556"/>
                      <a:gd name="T32" fmla="*/ 1417 w 2948"/>
                      <a:gd name="T33" fmla="*/ 8 h 2556"/>
                      <a:gd name="T34" fmla="*/ 1518 w 2948"/>
                      <a:gd name="T35" fmla="*/ 8 h 2556"/>
                      <a:gd name="T36" fmla="*/ 1592 w 2948"/>
                      <a:gd name="T37" fmla="*/ 8 h 2556"/>
                      <a:gd name="T38" fmla="*/ 1686 w 2948"/>
                      <a:gd name="T39" fmla="*/ 8 h 2556"/>
                      <a:gd name="T40" fmla="*/ 1816 w 2948"/>
                      <a:gd name="T41" fmla="*/ 9 h 2556"/>
                      <a:gd name="T42" fmla="*/ 1861 w 2948"/>
                      <a:gd name="T43" fmla="*/ 9 h 2556"/>
                      <a:gd name="T44" fmla="*/ 1946 w 2948"/>
                      <a:gd name="T45" fmla="*/ 9 h 2556"/>
                      <a:gd name="T46" fmla="*/ 2076 w 2948"/>
                      <a:gd name="T47" fmla="*/ 10 h 2556"/>
                      <a:gd name="T48" fmla="*/ 2197 w 2948"/>
                      <a:gd name="T49" fmla="*/ 11 h 2556"/>
                      <a:gd name="T50" fmla="*/ 2392 w 2948"/>
                      <a:gd name="T51" fmla="*/ 12 h 2556"/>
                      <a:gd name="T52" fmla="*/ 2540 w 2948"/>
                      <a:gd name="T53" fmla="*/ 14 h 2556"/>
                      <a:gd name="T54" fmla="*/ 2605 w 2948"/>
                      <a:gd name="T55" fmla="*/ 15 h 2556"/>
                      <a:gd name="T56" fmla="*/ 2688 w 2948"/>
                      <a:gd name="T57" fmla="*/ 15 h 2556"/>
                      <a:gd name="T58" fmla="*/ 2771 w 2948"/>
                      <a:gd name="T59" fmla="*/ 16 h 2556"/>
                      <a:gd name="T60" fmla="*/ 2874 w 2948"/>
                      <a:gd name="T61" fmla="*/ 18 h 2556"/>
                      <a:gd name="T62" fmla="*/ 2948 w 2948"/>
                      <a:gd name="T63" fmla="*/ 18 h 25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48" h="2556">
                        <a:moveTo>
                          <a:pt x="0" y="0"/>
                        </a:moveTo>
                        <a:lnTo>
                          <a:pt x="22" y="307"/>
                        </a:lnTo>
                        <a:lnTo>
                          <a:pt x="41" y="489"/>
                        </a:lnTo>
                        <a:lnTo>
                          <a:pt x="96" y="873"/>
                        </a:lnTo>
                        <a:lnTo>
                          <a:pt x="160" y="1120"/>
                        </a:lnTo>
                        <a:lnTo>
                          <a:pt x="242" y="1367"/>
                        </a:lnTo>
                        <a:lnTo>
                          <a:pt x="379" y="1651"/>
                        </a:lnTo>
                        <a:lnTo>
                          <a:pt x="534" y="1835"/>
                        </a:lnTo>
                        <a:lnTo>
                          <a:pt x="681" y="1870"/>
                        </a:lnTo>
                        <a:lnTo>
                          <a:pt x="812" y="1835"/>
                        </a:lnTo>
                        <a:lnTo>
                          <a:pt x="887" y="1731"/>
                        </a:lnTo>
                        <a:lnTo>
                          <a:pt x="980" y="1579"/>
                        </a:lnTo>
                        <a:lnTo>
                          <a:pt x="1082" y="1408"/>
                        </a:lnTo>
                        <a:lnTo>
                          <a:pt x="1147" y="1314"/>
                        </a:lnTo>
                        <a:lnTo>
                          <a:pt x="1222" y="1238"/>
                        </a:lnTo>
                        <a:lnTo>
                          <a:pt x="1287" y="1181"/>
                        </a:lnTo>
                        <a:lnTo>
                          <a:pt x="1417" y="1153"/>
                        </a:lnTo>
                        <a:lnTo>
                          <a:pt x="1518" y="1133"/>
                        </a:lnTo>
                        <a:lnTo>
                          <a:pt x="1592" y="1133"/>
                        </a:lnTo>
                        <a:lnTo>
                          <a:pt x="1686" y="1153"/>
                        </a:lnTo>
                        <a:lnTo>
                          <a:pt x="1816" y="1200"/>
                        </a:lnTo>
                        <a:lnTo>
                          <a:pt x="1861" y="1238"/>
                        </a:lnTo>
                        <a:lnTo>
                          <a:pt x="1946" y="1286"/>
                        </a:lnTo>
                        <a:lnTo>
                          <a:pt x="2076" y="1389"/>
                        </a:lnTo>
                        <a:lnTo>
                          <a:pt x="2197" y="1504"/>
                        </a:lnTo>
                        <a:lnTo>
                          <a:pt x="2392" y="1712"/>
                        </a:lnTo>
                        <a:lnTo>
                          <a:pt x="2540" y="1902"/>
                        </a:lnTo>
                        <a:lnTo>
                          <a:pt x="2605" y="1996"/>
                        </a:lnTo>
                        <a:lnTo>
                          <a:pt x="2688" y="2129"/>
                        </a:lnTo>
                        <a:lnTo>
                          <a:pt x="2771" y="2252"/>
                        </a:lnTo>
                        <a:lnTo>
                          <a:pt x="2874" y="2423"/>
                        </a:lnTo>
                        <a:lnTo>
                          <a:pt x="2948" y="2556"/>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608" name="Line 40">
                    <a:extLst>
                      <a:ext uri="{FF2B5EF4-FFF2-40B4-BE49-F238E27FC236}">
                        <a16:creationId xmlns:a16="http://schemas.microsoft.com/office/drawing/2014/main" id="{87E74D5B-18C8-BB14-F3EA-174BA3204391}"/>
                      </a:ext>
                    </a:extLst>
                  </p:cNvPr>
                  <p:cNvSpPr>
                    <a:spLocks noChangeShapeType="1"/>
                  </p:cNvSpPr>
                  <p:nvPr/>
                </p:nvSpPr>
                <p:spPr bwMode="auto">
                  <a:xfrm>
                    <a:off x="2472" y="1623"/>
                    <a:ext cx="0" cy="439"/>
                  </a:xfrm>
                  <a:prstGeom prst="line">
                    <a:avLst/>
                  </a:prstGeom>
                  <a:noFill/>
                  <a:ln w="2857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609" name="Line 41">
                    <a:extLst>
                      <a:ext uri="{FF2B5EF4-FFF2-40B4-BE49-F238E27FC236}">
                        <a16:creationId xmlns:a16="http://schemas.microsoft.com/office/drawing/2014/main" id="{668174D5-92E7-3F70-BFE2-1B3762273FD1}"/>
                      </a:ext>
                    </a:extLst>
                  </p:cNvPr>
                  <p:cNvSpPr>
                    <a:spLocks noChangeShapeType="1"/>
                  </p:cNvSpPr>
                  <p:nvPr/>
                </p:nvSpPr>
                <p:spPr bwMode="auto">
                  <a:xfrm>
                    <a:off x="1882" y="1623"/>
                    <a:ext cx="0" cy="439"/>
                  </a:xfrm>
                  <a:prstGeom prst="line">
                    <a:avLst/>
                  </a:prstGeom>
                  <a:noFill/>
                  <a:ln w="2857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610" name="Text Box 42">
                    <a:extLst>
                      <a:ext uri="{FF2B5EF4-FFF2-40B4-BE49-F238E27FC236}">
                        <a16:creationId xmlns:a16="http://schemas.microsoft.com/office/drawing/2014/main" id="{03C20F28-BA5F-117F-14CC-ED01504FA36B}"/>
                      </a:ext>
                    </a:extLst>
                  </p:cNvPr>
                  <p:cNvSpPr txBox="1">
                    <a:spLocks noChangeArrowheads="1"/>
                  </p:cNvSpPr>
                  <p:nvPr/>
                </p:nvSpPr>
                <p:spPr bwMode="auto">
                  <a:xfrm>
                    <a:off x="1855" y="1541"/>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20</a:t>
                    </a:r>
                  </a:p>
                </p:txBody>
              </p:sp>
              <p:sp>
                <p:nvSpPr>
                  <p:cNvPr id="66611" name="Text Box 43">
                    <a:extLst>
                      <a:ext uri="{FF2B5EF4-FFF2-40B4-BE49-F238E27FC236}">
                        <a16:creationId xmlns:a16="http://schemas.microsoft.com/office/drawing/2014/main" id="{80E8323A-58FE-0E06-08AC-A037809D6FA7}"/>
                      </a:ext>
                    </a:extLst>
                  </p:cNvPr>
                  <p:cNvSpPr txBox="1">
                    <a:spLocks noChangeArrowheads="1"/>
                  </p:cNvSpPr>
                  <p:nvPr/>
                </p:nvSpPr>
                <p:spPr bwMode="auto">
                  <a:xfrm>
                    <a:off x="2562" y="1541"/>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50</a:t>
                    </a:r>
                  </a:p>
                </p:txBody>
              </p:sp>
              <p:sp>
                <p:nvSpPr>
                  <p:cNvPr id="66612" name="Text Box 44">
                    <a:extLst>
                      <a:ext uri="{FF2B5EF4-FFF2-40B4-BE49-F238E27FC236}">
                        <a16:creationId xmlns:a16="http://schemas.microsoft.com/office/drawing/2014/main" id="{8C385F8A-C250-2791-9BD7-AF3EF55CA408}"/>
                      </a:ext>
                    </a:extLst>
                  </p:cNvPr>
                  <p:cNvSpPr txBox="1">
                    <a:spLocks noChangeArrowheads="1"/>
                  </p:cNvSpPr>
                  <p:nvPr/>
                </p:nvSpPr>
                <p:spPr bwMode="auto">
                  <a:xfrm>
                    <a:off x="3787" y="1559"/>
                    <a:ext cx="36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100</a:t>
                    </a:r>
                  </a:p>
                </p:txBody>
              </p:sp>
              <p:sp>
                <p:nvSpPr>
                  <p:cNvPr id="66613" name="Text Box 45">
                    <a:extLst>
                      <a:ext uri="{FF2B5EF4-FFF2-40B4-BE49-F238E27FC236}">
                        <a16:creationId xmlns:a16="http://schemas.microsoft.com/office/drawing/2014/main" id="{6AB258C5-B26A-67F4-AB7D-C7AB8DE5BA17}"/>
                      </a:ext>
                    </a:extLst>
                  </p:cNvPr>
                  <p:cNvSpPr txBox="1">
                    <a:spLocks noChangeArrowheads="1"/>
                  </p:cNvSpPr>
                  <p:nvPr/>
                </p:nvSpPr>
                <p:spPr bwMode="auto">
                  <a:xfrm>
                    <a:off x="1564" y="745"/>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NPV(i)</a:t>
                    </a:r>
                  </a:p>
                </p:txBody>
              </p:sp>
            </p:grpSp>
          </p:grpSp>
        </p:grpSp>
      </p:grpSp>
      <p:sp>
        <p:nvSpPr>
          <p:cNvPr id="164910" name="Text Box 46">
            <a:extLst>
              <a:ext uri="{FF2B5EF4-FFF2-40B4-BE49-F238E27FC236}">
                <a16:creationId xmlns:a16="http://schemas.microsoft.com/office/drawing/2014/main" id="{70649920-ABE9-B8F3-9E2B-7F5F14B2522F}"/>
              </a:ext>
            </a:extLst>
          </p:cNvPr>
          <p:cNvSpPr txBox="1">
            <a:spLocks noChangeArrowheads="1"/>
          </p:cNvSpPr>
          <p:nvPr/>
        </p:nvSpPr>
        <p:spPr bwMode="auto">
          <a:xfrm>
            <a:off x="1162844" y="1261667"/>
            <a:ext cx="9883706" cy="406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20000"/>
              </a:spcBef>
              <a:spcAft>
                <a:spcPct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7】</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某项目净现金流量如下图所示，试判断其有无内部收益率。</a:t>
            </a:r>
          </a:p>
        </p:txBody>
      </p:sp>
      <p:pic>
        <p:nvPicPr>
          <p:cNvPr id="164911" name="Picture 47" descr="BD00028_">
            <a:extLst>
              <a:ext uri="{FF2B5EF4-FFF2-40B4-BE49-F238E27FC236}">
                <a16:creationId xmlns:a16="http://schemas.microsoft.com/office/drawing/2014/main" id="{F8F8C008-0325-9AD2-ECF9-0739E1D90C2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904289" y="5281614"/>
            <a:ext cx="93503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912" name="Group 48">
            <a:extLst>
              <a:ext uri="{FF2B5EF4-FFF2-40B4-BE49-F238E27FC236}">
                <a16:creationId xmlns:a16="http://schemas.microsoft.com/office/drawing/2014/main" id="{D934E9D0-DFCB-B304-BFBF-41EE53ECEB5E}"/>
              </a:ext>
            </a:extLst>
          </p:cNvPr>
          <p:cNvGrpSpPr>
            <a:grpSpLocks/>
          </p:cNvGrpSpPr>
          <p:nvPr/>
        </p:nvGrpSpPr>
        <p:grpSpPr bwMode="auto">
          <a:xfrm>
            <a:off x="5396083" y="2954339"/>
            <a:ext cx="574675" cy="504825"/>
            <a:chOff x="2200" y="2341"/>
            <a:chExt cx="362" cy="318"/>
          </a:xfrm>
        </p:grpSpPr>
        <p:sp>
          <p:nvSpPr>
            <p:cNvPr id="66594" name="Line 49">
              <a:extLst>
                <a:ext uri="{FF2B5EF4-FFF2-40B4-BE49-F238E27FC236}">
                  <a16:creationId xmlns:a16="http://schemas.microsoft.com/office/drawing/2014/main" id="{B8FC7A84-C294-E464-B527-BFF56B404A1D}"/>
                </a:ext>
              </a:extLst>
            </p:cNvPr>
            <p:cNvSpPr>
              <a:spLocks noChangeShapeType="1"/>
            </p:cNvSpPr>
            <p:nvPr/>
          </p:nvSpPr>
          <p:spPr bwMode="auto">
            <a:xfrm>
              <a:off x="2200"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595" name="Line 50">
              <a:extLst>
                <a:ext uri="{FF2B5EF4-FFF2-40B4-BE49-F238E27FC236}">
                  <a16:creationId xmlns:a16="http://schemas.microsoft.com/office/drawing/2014/main" id="{436700E2-167D-8ADC-EE30-AA7BE30EDC85}"/>
                </a:ext>
              </a:extLst>
            </p:cNvPr>
            <p:cNvSpPr>
              <a:spLocks noChangeShapeType="1"/>
            </p:cNvSpPr>
            <p:nvPr/>
          </p:nvSpPr>
          <p:spPr bwMode="auto">
            <a:xfrm flipV="1">
              <a:off x="2381"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64915" name="Group 51">
            <a:extLst>
              <a:ext uri="{FF2B5EF4-FFF2-40B4-BE49-F238E27FC236}">
                <a16:creationId xmlns:a16="http://schemas.microsoft.com/office/drawing/2014/main" id="{7CA6B067-F0B5-D598-3CDF-C3B05464313C}"/>
              </a:ext>
            </a:extLst>
          </p:cNvPr>
          <p:cNvGrpSpPr>
            <a:grpSpLocks/>
          </p:cNvGrpSpPr>
          <p:nvPr/>
        </p:nvGrpSpPr>
        <p:grpSpPr bwMode="auto">
          <a:xfrm>
            <a:off x="6383568" y="2969419"/>
            <a:ext cx="576263" cy="504825"/>
            <a:chOff x="2925" y="2341"/>
            <a:chExt cx="363" cy="318"/>
          </a:xfrm>
        </p:grpSpPr>
        <p:sp>
          <p:nvSpPr>
            <p:cNvPr id="66592" name="Line 52">
              <a:extLst>
                <a:ext uri="{FF2B5EF4-FFF2-40B4-BE49-F238E27FC236}">
                  <a16:creationId xmlns:a16="http://schemas.microsoft.com/office/drawing/2014/main" id="{D6421268-AEAE-6686-2123-4F6DCDB2EF56}"/>
                </a:ext>
              </a:extLst>
            </p:cNvPr>
            <p:cNvSpPr>
              <a:spLocks noChangeShapeType="1"/>
            </p:cNvSpPr>
            <p:nvPr/>
          </p:nvSpPr>
          <p:spPr bwMode="auto">
            <a:xfrm>
              <a:off x="2925"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593" name="Line 53">
              <a:extLst>
                <a:ext uri="{FF2B5EF4-FFF2-40B4-BE49-F238E27FC236}">
                  <a16:creationId xmlns:a16="http://schemas.microsoft.com/office/drawing/2014/main" id="{384E227B-FB5F-501E-B1A7-A1FD1627A4F4}"/>
                </a:ext>
              </a:extLst>
            </p:cNvPr>
            <p:cNvSpPr>
              <a:spLocks noChangeShapeType="1"/>
            </p:cNvSpPr>
            <p:nvPr/>
          </p:nvSpPr>
          <p:spPr bwMode="auto">
            <a:xfrm flipV="1">
              <a:off x="3107"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64918" name="Group 54">
            <a:extLst>
              <a:ext uri="{FF2B5EF4-FFF2-40B4-BE49-F238E27FC236}">
                <a16:creationId xmlns:a16="http://schemas.microsoft.com/office/drawing/2014/main" id="{DA05C6FF-3E43-7E98-885B-B23CF3E34616}"/>
              </a:ext>
            </a:extLst>
          </p:cNvPr>
          <p:cNvGrpSpPr>
            <a:grpSpLocks/>
          </p:cNvGrpSpPr>
          <p:nvPr/>
        </p:nvGrpSpPr>
        <p:grpSpPr bwMode="auto">
          <a:xfrm>
            <a:off x="7422794" y="2969418"/>
            <a:ext cx="574675" cy="504825"/>
            <a:chOff x="3515" y="2341"/>
            <a:chExt cx="362" cy="318"/>
          </a:xfrm>
        </p:grpSpPr>
        <p:sp>
          <p:nvSpPr>
            <p:cNvPr id="66590" name="Line 55">
              <a:extLst>
                <a:ext uri="{FF2B5EF4-FFF2-40B4-BE49-F238E27FC236}">
                  <a16:creationId xmlns:a16="http://schemas.microsoft.com/office/drawing/2014/main" id="{29858105-D24B-FF14-5D3A-46FFEA7A69ED}"/>
                </a:ext>
              </a:extLst>
            </p:cNvPr>
            <p:cNvSpPr>
              <a:spLocks noChangeShapeType="1"/>
            </p:cNvSpPr>
            <p:nvPr/>
          </p:nvSpPr>
          <p:spPr bwMode="auto">
            <a:xfrm>
              <a:off x="3515"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591" name="Line 56">
              <a:extLst>
                <a:ext uri="{FF2B5EF4-FFF2-40B4-BE49-F238E27FC236}">
                  <a16:creationId xmlns:a16="http://schemas.microsoft.com/office/drawing/2014/main" id="{FDB3E99E-80E1-CCCB-EA71-14DBBD1B8987}"/>
                </a:ext>
              </a:extLst>
            </p:cNvPr>
            <p:cNvSpPr>
              <a:spLocks noChangeShapeType="1"/>
            </p:cNvSpPr>
            <p:nvPr/>
          </p:nvSpPr>
          <p:spPr bwMode="auto">
            <a:xfrm flipV="1">
              <a:off x="3696"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2" name="Text Box 26">
            <a:extLst>
              <a:ext uri="{FF2B5EF4-FFF2-40B4-BE49-F238E27FC236}">
                <a16:creationId xmlns:a16="http://schemas.microsoft.com/office/drawing/2014/main" id="{998E12FB-D2F3-F0C2-89BA-7F93D9E65C2D}"/>
              </a:ext>
            </a:extLst>
          </p:cNvPr>
          <p:cNvSpPr txBox="1">
            <a:spLocks noChangeArrowheads="1"/>
          </p:cNvSpPr>
          <p:nvPr/>
        </p:nvSpPr>
        <p:spPr bwMode="auto">
          <a:xfrm>
            <a:off x="1388270" y="3219390"/>
            <a:ext cx="313466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解</a:t>
            </a:r>
            <a:r>
              <a:rPr kumimoji="1" lang="zh-CN" altLang="en-US" sz="2000" b="0"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现金流量图如下：</a:t>
            </a: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D17FFB79-F21F-FB6B-1649-1C44B39BD5A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64B3836-D452-C64B-BC1B-27E24A7ABCE5}"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7587" name="Rectangle 2">
            <a:extLst>
              <a:ext uri="{FF2B5EF4-FFF2-40B4-BE49-F238E27FC236}">
                <a16:creationId xmlns:a16="http://schemas.microsoft.com/office/drawing/2014/main" id="{8BC105AE-BA54-73F2-8D33-2E1B404EB1EA}"/>
              </a:ext>
            </a:extLst>
          </p:cNvPr>
          <p:cNvSpPr>
            <a:spLocks noGrp="1" noChangeArrowheads="1"/>
          </p:cNvSpPr>
          <p:nvPr>
            <p:ph type="title"/>
          </p:nvPr>
        </p:nvSpPr>
        <p:spPr/>
        <p:txBody>
          <a:bodyPr/>
          <a:lstStyle/>
          <a:p>
            <a:pPr eaLnBrk="1" hangingPunct="1"/>
            <a:r>
              <a:rPr lang="zh-CN" altLang="en-US"/>
              <a:t>内部收益率</a:t>
            </a:r>
          </a:p>
        </p:txBody>
      </p:sp>
      <p:sp>
        <p:nvSpPr>
          <p:cNvPr id="165891" name="Text Box 3">
            <a:extLst>
              <a:ext uri="{FF2B5EF4-FFF2-40B4-BE49-F238E27FC236}">
                <a16:creationId xmlns:a16="http://schemas.microsoft.com/office/drawing/2014/main" id="{A61F54A4-AD27-D86A-E894-F61290C52788}"/>
              </a:ext>
            </a:extLst>
          </p:cNvPr>
          <p:cNvSpPr txBox="1">
            <a:spLocks noChangeArrowheads="1"/>
          </p:cNvSpPr>
          <p:nvPr/>
        </p:nvSpPr>
        <p:spPr bwMode="auto">
          <a:xfrm>
            <a:off x="1317906" y="1279105"/>
            <a:ext cx="7597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下面根据内部收益率的经济涵义来验证这三个折现率是否是</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IRR</a:t>
            </a:r>
          </a:p>
        </p:txBody>
      </p:sp>
      <p:sp>
        <p:nvSpPr>
          <p:cNvPr id="67589" name="Text Box 4">
            <a:extLst>
              <a:ext uri="{FF2B5EF4-FFF2-40B4-BE49-F238E27FC236}">
                <a16:creationId xmlns:a16="http://schemas.microsoft.com/office/drawing/2014/main" id="{AA36E923-6CE8-FFE6-FD00-F1999E9AE4D0}"/>
              </a:ext>
            </a:extLst>
          </p:cNvPr>
          <p:cNvSpPr txBox="1">
            <a:spLocks noChangeArrowheads="1"/>
          </p:cNvSpPr>
          <p:nvPr/>
        </p:nvSpPr>
        <p:spPr bwMode="auto">
          <a:xfrm>
            <a:off x="2640014" y="2708276"/>
            <a:ext cx="3311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endParaRPr>
          </a:p>
        </p:txBody>
      </p:sp>
      <p:sp>
        <p:nvSpPr>
          <p:cNvPr id="165893" name="Text Box 5">
            <a:extLst>
              <a:ext uri="{FF2B5EF4-FFF2-40B4-BE49-F238E27FC236}">
                <a16:creationId xmlns:a16="http://schemas.microsoft.com/office/drawing/2014/main" id="{36439DB5-7AFC-B128-8408-8EF3D080BEB1}"/>
              </a:ext>
            </a:extLst>
          </p:cNvPr>
          <p:cNvSpPr txBox="1">
            <a:spLocks noChangeArrowheads="1"/>
          </p:cNvSpPr>
          <p:nvPr/>
        </p:nvSpPr>
        <p:spPr bwMode="auto">
          <a:xfrm>
            <a:off x="1595500" y="2933945"/>
            <a:ext cx="7200900" cy="430374"/>
          </a:xfrm>
          <a:prstGeom prst="rect">
            <a:avLst/>
          </a:prstGeom>
          <a:solidFill>
            <a:srgbClr val="66FFFF">
              <a:alpha val="43921"/>
            </a:srgb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以</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i</a:t>
            </a:r>
            <a:r>
              <a:rPr kumimoji="1" lang="en-US" altLang="zh-CN" sz="2000" b="1" i="0" u="none" strike="noStrike" kern="1200" cap="none" spc="0" normalizeH="0" baseline="-15000" noProof="0" dirty="0">
                <a:ln>
                  <a:noFill/>
                </a:ln>
                <a:solidFill>
                  <a:srgbClr val="000000"/>
                </a:solidFill>
                <a:effectLst/>
                <a:uLnTx/>
                <a:uFillTx/>
                <a:latin typeface="幼圆" pitchFamily="49" charset="-122"/>
                <a:ea typeface="幼圆" pitchFamily="49" charset="-122"/>
                <a:cs typeface="+mn-cs"/>
              </a:rPr>
              <a:t>1</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20</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％为例，回收投资的现金流量如下图所示：</a:t>
            </a:r>
          </a:p>
        </p:txBody>
      </p:sp>
      <p:grpSp>
        <p:nvGrpSpPr>
          <p:cNvPr id="165894" name="Group 6">
            <a:extLst>
              <a:ext uri="{FF2B5EF4-FFF2-40B4-BE49-F238E27FC236}">
                <a16:creationId xmlns:a16="http://schemas.microsoft.com/office/drawing/2014/main" id="{12203012-A542-6BA9-4F1C-331FA50F2729}"/>
              </a:ext>
            </a:extLst>
          </p:cNvPr>
          <p:cNvGrpSpPr>
            <a:grpSpLocks/>
          </p:cNvGrpSpPr>
          <p:nvPr/>
        </p:nvGrpSpPr>
        <p:grpSpPr bwMode="auto">
          <a:xfrm>
            <a:off x="2308226" y="4527550"/>
            <a:ext cx="8359775" cy="1339850"/>
            <a:chOff x="494" y="1394"/>
            <a:chExt cx="5266" cy="844"/>
          </a:xfrm>
        </p:grpSpPr>
        <p:sp>
          <p:nvSpPr>
            <p:cNvPr id="67628" name="Text Box 7">
              <a:extLst>
                <a:ext uri="{FF2B5EF4-FFF2-40B4-BE49-F238E27FC236}">
                  <a16:creationId xmlns:a16="http://schemas.microsoft.com/office/drawing/2014/main" id="{FE41CD60-B972-7E78-B773-40BE9DF2C428}"/>
                </a:ext>
              </a:extLst>
            </p:cNvPr>
            <p:cNvSpPr txBox="1">
              <a:spLocks noChangeArrowheads="1"/>
            </p:cNvSpPr>
            <p:nvPr/>
          </p:nvSpPr>
          <p:spPr bwMode="auto">
            <a:xfrm>
              <a:off x="4742" y="1478"/>
              <a:ext cx="47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t</a:t>
              </a:r>
            </a:p>
          </p:txBody>
        </p:sp>
        <p:sp>
          <p:nvSpPr>
            <p:cNvPr id="67629" name="Text Box 8">
              <a:extLst>
                <a:ext uri="{FF2B5EF4-FFF2-40B4-BE49-F238E27FC236}">
                  <a16:creationId xmlns:a16="http://schemas.microsoft.com/office/drawing/2014/main" id="{55F310BB-016B-A688-B765-9FB839CA8474}"/>
                </a:ext>
              </a:extLst>
            </p:cNvPr>
            <p:cNvSpPr txBox="1">
              <a:spLocks noChangeArrowheads="1"/>
            </p:cNvSpPr>
            <p:nvPr/>
          </p:nvSpPr>
          <p:spPr bwMode="auto">
            <a:xfrm>
              <a:off x="494" y="2051"/>
              <a:ext cx="93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-100</a:t>
              </a:r>
            </a:p>
          </p:txBody>
        </p:sp>
        <p:sp>
          <p:nvSpPr>
            <p:cNvPr id="67630" name="Text Box 9">
              <a:extLst>
                <a:ext uri="{FF2B5EF4-FFF2-40B4-BE49-F238E27FC236}">
                  <a16:creationId xmlns:a16="http://schemas.microsoft.com/office/drawing/2014/main" id="{A042735A-B5DB-CE94-1809-07C5556BD79A}"/>
                </a:ext>
              </a:extLst>
            </p:cNvPr>
            <p:cNvSpPr txBox="1">
              <a:spLocks noChangeArrowheads="1"/>
            </p:cNvSpPr>
            <p:nvPr/>
          </p:nvSpPr>
          <p:spPr bwMode="auto">
            <a:xfrm>
              <a:off x="633" y="1394"/>
              <a:ext cx="512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0             1             2              3</a:t>
              </a:r>
            </a:p>
          </p:txBody>
        </p:sp>
        <p:sp>
          <p:nvSpPr>
            <p:cNvPr id="67631" name="Line 10">
              <a:extLst>
                <a:ext uri="{FF2B5EF4-FFF2-40B4-BE49-F238E27FC236}">
                  <a16:creationId xmlns:a16="http://schemas.microsoft.com/office/drawing/2014/main" id="{321BFA74-A3E3-D335-12DE-15886F77305A}"/>
                </a:ext>
              </a:extLst>
            </p:cNvPr>
            <p:cNvSpPr>
              <a:spLocks noChangeShapeType="1"/>
            </p:cNvSpPr>
            <p:nvPr/>
          </p:nvSpPr>
          <p:spPr bwMode="auto">
            <a:xfrm>
              <a:off x="757" y="1661"/>
              <a:ext cx="40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7632" name="Line 11">
              <a:extLst>
                <a:ext uri="{FF2B5EF4-FFF2-40B4-BE49-F238E27FC236}">
                  <a16:creationId xmlns:a16="http://schemas.microsoft.com/office/drawing/2014/main" id="{123BE522-EE22-1861-D37A-CB7999CA53B2}"/>
                </a:ext>
              </a:extLst>
            </p:cNvPr>
            <p:cNvSpPr>
              <a:spLocks noChangeShapeType="1"/>
            </p:cNvSpPr>
            <p:nvPr/>
          </p:nvSpPr>
          <p:spPr bwMode="auto">
            <a:xfrm>
              <a:off x="757" y="1661"/>
              <a:ext cx="0" cy="45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aphicFrame>
        <p:nvGraphicFramePr>
          <p:cNvPr id="165900" name="Group 12">
            <a:extLst>
              <a:ext uri="{FF2B5EF4-FFF2-40B4-BE49-F238E27FC236}">
                <a16:creationId xmlns:a16="http://schemas.microsoft.com/office/drawing/2014/main" id="{B437E195-A401-406C-1964-B24A6D1F5AD9}"/>
              </a:ext>
            </a:extLst>
          </p:cNvPr>
          <p:cNvGraphicFramePr>
            <a:graphicFrameLocks noGrp="1"/>
          </p:cNvGraphicFramePr>
          <p:nvPr/>
        </p:nvGraphicFramePr>
        <p:xfrm>
          <a:off x="2351088" y="1853825"/>
          <a:ext cx="6553200" cy="876300"/>
        </p:xfrm>
        <a:graphic>
          <a:graphicData uri="http://schemas.openxmlformats.org/drawingml/2006/table">
            <a:tbl>
              <a:tblPr/>
              <a:tblGrid>
                <a:gridCol w="2741612">
                  <a:extLst>
                    <a:ext uri="{9D8B030D-6E8A-4147-A177-3AD203B41FA5}">
                      <a16:colId xmlns:a16="http://schemas.microsoft.com/office/drawing/2014/main" val="706748762"/>
                    </a:ext>
                  </a:extLst>
                </a:gridCol>
                <a:gridCol w="1003300">
                  <a:extLst>
                    <a:ext uri="{9D8B030D-6E8A-4147-A177-3AD203B41FA5}">
                      <a16:colId xmlns:a16="http://schemas.microsoft.com/office/drawing/2014/main" val="50057124"/>
                    </a:ext>
                  </a:extLst>
                </a:gridCol>
                <a:gridCol w="792163">
                  <a:extLst>
                    <a:ext uri="{9D8B030D-6E8A-4147-A177-3AD203B41FA5}">
                      <a16:colId xmlns:a16="http://schemas.microsoft.com/office/drawing/2014/main" val="963018734"/>
                    </a:ext>
                  </a:extLst>
                </a:gridCol>
                <a:gridCol w="1079500">
                  <a:extLst>
                    <a:ext uri="{9D8B030D-6E8A-4147-A177-3AD203B41FA5}">
                      <a16:colId xmlns:a16="http://schemas.microsoft.com/office/drawing/2014/main" val="2511000750"/>
                    </a:ext>
                  </a:extLst>
                </a:gridCol>
                <a:gridCol w="936625">
                  <a:extLst>
                    <a:ext uri="{9D8B030D-6E8A-4147-A177-3AD203B41FA5}">
                      <a16:colId xmlns:a16="http://schemas.microsoft.com/office/drawing/2014/main" val="277774635"/>
                    </a:ext>
                  </a:extLst>
                </a:gridCol>
              </a:tblGrid>
              <a:tr h="396875">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rgbClr val="036D7B"/>
                          </a:solidFill>
                          <a:effectLst/>
                          <a:latin typeface="幼圆" pitchFamily="49" charset="-122"/>
                          <a:ea typeface="幼圆" pitchFamily="49" charset="-122"/>
                        </a:rPr>
                        <a:t>年末</a:t>
                      </a:r>
                    </a:p>
                  </a:txBody>
                  <a:tcPr marT="45753" marB="45753"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0</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1</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2</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3</a:t>
                      </a:r>
                    </a:p>
                  </a:txBody>
                  <a:tcPr marT="45753" marB="45753"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7069714"/>
                  </a:ext>
                </a:extLst>
              </a:tr>
              <a:tr h="479425">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0" i="0" u="none" strike="noStrike" cap="none" normalizeH="0" baseline="0">
                          <a:ln>
                            <a:noFill/>
                          </a:ln>
                          <a:solidFill>
                            <a:srgbClr val="036D7B"/>
                          </a:solidFill>
                          <a:effectLst/>
                          <a:latin typeface="幼圆" pitchFamily="49" charset="-122"/>
                          <a:ea typeface="幼圆" pitchFamily="49" charset="-122"/>
                        </a:rPr>
                        <a:t>净现金流量</a:t>
                      </a:r>
                      <a:r>
                        <a:rPr kumimoji="1" lang="zh-CN" altLang="en-US" sz="2000" b="1" i="0" u="none" strike="noStrike" cap="none" normalizeH="0" baseline="0">
                          <a:ln>
                            <a:noFill/>
                          </a:ln>
                          <a:solidFill>
                            <a:srgbClr val="036D7B"/>
                          </a:solidFill>
                          <a:effectLst/>
                          <a:latin typeface="幼圆" pitchFamily="49" charset="-122"/>
                          <a:ea typeface="幼圆" pitchFamily="49" charset="-122"/>
                        </a:rPr>
                        <a:t>（万元）</a:t>
                      </a:r>
                      <a:r>
                        <a:rPr kumimoji="1" lang="zh-CN" altLang="en-US" sz="2000" b="0" i="0" u="none" strike="noStrike" cap="none" normalizeH="0" baseline="0">
                          <a:ln>
                            <a:noFill/>
                          </a:ln>
                          <a:solidFill>
                            <a:srgbClr val="036D7B"/>
                          </a:solidFill>
                          <a:effectLst/>
                          <a:latin typeface="幼圆" pitchFamily="49" charset="-122"/>
                          <a:ea typeface="幼圆" pitchFamily="49" charset="-122"/>
                        </a:rPr>
                        <a:t> </a:t>
                      </a:r>
                    </a:p>
                  </a:txBody>
                  <a:tcPr marT="45753" marB="4575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-100</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470</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- 720</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360</a:t>
                      </a:r>
                    </a:p>
                  </a:txBody>
                  <a:tcPr marT="45753" marB="4575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5950589"/>
                  </a:ext>
                </a:extLst>
              </a:tr>
            </a:tbl>
          </a:graphicData>
        </a:graphic>
      </p:graphicFrame>
      <p:grpSp>
        <p:nvGrpSpPr>
          <p:cNvPr id="165922" name="Group 34">
            <a:extLst>
              <a:ext uri="{FF2B5EF4-FFF2-40B4-BE49-F238E27FC236}">
                <a16:creationId xmlns:a16="http://schemas.microsoft.com/office/drawing/2014/main" id="{157E1E6E-47FB-6EAD-F1B3-B0A21086C50F}"/>
              </a:ext>
            </a:extLst>
          </p:cNvPr>
          <p:cNvGrpSpPr>
            <a:grpSpLocks/>
          </p:cNvGrpSpPr>
          <p:nvPr/>
        </p:nvGrpSpPr>
        <p:grpSpPr bwMode="auto">
          <a:xfrm>
            <a:off x="4625976" y="3840164"/>
            <a:ext cx="2900363" cy="554037"/>
            <a:chOff x="1954" y="1830"/>
            <a:chExt cx="1827" cy="349"/>
          </a:xfrm>
        </p:grpSpPr>
        <p:sp>
          <p:nvSpPr>
            <p:cNvPr id="67626" name="Line 35">
              <a:extLst>
                <a:ext uri="{FF2B5EF4-FFF2-40B4-BE49-F238E27FC236}">
                  <a16:creationId xmlns:a16="http://schemas.microsoft.com/office/drawing/2014/main" id="{20BA0DAE-767B-2440-7595-03AD59D9AB7B}"/>
                </a:ext>
              </a:extLst>
            </p:cNvPr>
            <p:cNvSpPr>
              <a:spLocks noChangeShapeType="1"/>
            </p:cNvSpPr>
            <p:nvPr/>
          </p:nvSpPr>
          <p:spPr bwMode="auto">
            <a:xfrm flipV="1">
              <a:off x="1954" y="2043"/>
              <a:ext cx="1115" cy="136"/>
            </a:xfrm>
            <a:prstGeom prst="line">
              <a:avLst/>
            </a:prstGeom>
            <a:noFill/>
            <a:ln w="28575">
              <a:solidFill>
                <a:srgbClr val="6699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7627" name="Text Box 36">
              <a:extLst>
                <a:ext uri="{FF2B5EF4-FFF2-40B4-BE49-F238E27FC236}">
                  <a16:creationId xmlns:a16="http://schemas.microsoft.com/office/drawing/2014/main" id="{2A425D6B-1A21-6069-0F37-37FFEAAA4029}"/>
                </a:ext>
              </a:extLst>
            </p:cNvPr>
            <p:cNvSpPr txBox="1">
              <a:spLocks noChangeArrowheads="1"/>
            </p:cNvSpPr>
            <p:nvPr/>
          </p:nvSpPr>
          <p:spPr bwMode="auto">
            <a:xfrm>
              <a:off x="2948" y="1830"/>
              <a:ext cx="83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420</a:t>
              </a:r>
            </a:p>
          </p:txBody>
        </p:sp>
      </p:grpSp>
      <p:sp>
        <p:nvSpPr>
          <p:cNvPr id="165925" name="Line 37">
            <a:extLst>
              <a:ext uri="{FF2B5EF4-FFF2-40B4-BE49-F238E27FC236}">
                <a16:creationId xmlns:a16="http://schemas.microsoft.com/office/drawing/2014/main" id="{8376D3C9-6CB2-90B8-52AF-7B1DF7F8C26A}"/>
              </a:ext>
            </a:extLst>
          </p:cNvPr>
          <p:cNvSpPr>
            <a:spLocks noChangeShapeType="1"/>
          </p:cNvSpPr>
          <p:nvPr/>
        </p:nvSpPr>
        <p:spPr bwMode="auto">
          <a:xfrm>
            <a:off x="4511675" y="5011738"/>
            <a:ext cx="0" cy="792162"/>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165926" name="Group 38">
            <a:extLst>
              <a:ext uri="{FF2B5EF4-FFF2-40B4-BE49-F238E27FC236}">
                <a16:creationId xmlns:a16="http://schemas.microsoft.com/office/drawing/2014/main" id="{E4C2220C-5FE0-6284-623A-5AA121B47A2D}"/>
              </a:ext>
            </a:extLst>
          </p:cNvPr>
          <p:cNvGrpSpPr>
            <a:grpSpLocks/>
          </p:cNvGrpSpPr>
          <p:nvPr/>
        </p:nvGrpSpPr>
        <p:grpSpPr bwMode="auto">
          <a:xfrm>
            <a:off x="2711450" y="5645150"/>
            <a:ext cx="3079750" cy="382588"/>
            <a:chOff x="812" y="1848"/>
            <a:chExt cx="1940" cy="241"/>
          </a:xfrm>
        </p:grpSpPr>
        <p:sp>
          <p:nvSpPr>
            <p:cNvPr id="67624" name="Line 39">
              <a:extLst>
                <a:ext uri="{FF2B5EF4-FFF2-40B4-BE49-F238E27FC236}">
                  <a16:creationId xmlns:a16="http://schemas.microsoft.com/office/drawing/2014/main" id="{C44A2A03-CEE3-A0CF-19D7-52CCF6FEE5BE}"/>
                </a:ext>
              </a:extLst>
            </p:cNvPr>
            <p:cNvSpPr>
              <a:spLocks noChangeShapeType="1"/>
            </p:cNvSpPr>
            <p:nvPr/>
          </p:nvSpPr>
          <p:spPr bwMode="auto">
            <a:xfrm>
              <a:off x="812" y="1848"/>
              <a:ext cx="1061" cy="136"/>
            </a:xfrm>
            <a:prstGeom prst="line">
              <a:avLst/>
            </a:prstGeom>
            <a:noFill/>
            <a:ln w="28575">
              <a:solidFill>
                <a:srgbClr val="6699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7625" name="Text Box 40">
              <a:extLst>
                <a:ext uri="{FF2B5EF4-FFF2-40B4-BE49-F238E27FC236}">
                  <a16:creationId xmlns:a16="http://schemas.microsoft.com/office/drawing/2014/main" id="{184E75AA-492C-AE55-F5F3-06C53B653C70}"/>
                </a:ext>
              </a:extLst>
            </p:cNvPr>
            <p:cNvSpPr txBox="1">
              <a:spLocks noChangeArrowheads="1"/>
            </p:cNvSpPr>
            <p:nvPr/>
          </p:nvSpPr>
          <p:spPr bwMode="auto">
            <a:xfrm>
              <a:off x="1769" y="1902"/>
              <a:ext cx="98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-120</a:t>
              </a:r>
            </a:p>
          </p:txBody>
        </p:sp>
      </p:grpSp>
      <p:grpSp>
        <p:nvGrpSpPr>
          <p:cNvPr id="165929" name="Group 41">
            <a:extLst>
              <a:ext uri="{FF2B5EF4-FFF2-40B4-BE49-F238E27FC236}">
                <a16:creationId xmlns:a16="http://schemas.microsoft.com/office/drawing/2014/main" id="{9F4846F3-A011-50EF-7143-BFBF49667770}"/>
              </a:ext>
            </a:extLst>
          </p:cNvPr>
          <p:cNvGrpSpPr>
            <a:grpSpLocks/>
          </p:cNvGrpSpPr>
          <p:nvPr/>
        </p:nvGrpSpPr>
        <p:grpSpPr bwMode="auto">
          <a:xfrm>
            <a:off x="6477000" y="5935663"/>
            <a:ext cx="2584450" cy="508000"/>
            <a:chOff x="3007" y="1294"/>
            <a:chExt cx="1628" cy="320"/>
          </a:xfrm>
        </p:grpSpPr>
        <p:sp>
          <p:nvSpPr>
            <p:cNvPr id="67622" name="Line 42">
              <a:extLst>
                <a:ext uri="{FF2B5EF4-FFF2-40B4-BE49-F238E27FC236}">
                  <a16:creationId xmlns:a16="http://schemas.microsoft.com/office/drawing/2014/main" id="{D94A92F5-F6BA-ED45-B56D-B91862320089}"/>
                </a:ext>
              </a:extLst>
            </p:cNvPr>
            <p:cNvSpPr>
              <a:spLocks noChangeShapeType="1"/>
            </p:cNvSpPr>
            <p:nvPr/>
          </p:nvSpPr>
          <p:spPr bwMode="auto">
            <a:xfrm>
              <a:off x="3007" y="1294"/>
              <a:ext cx="985" cy="99"/>
            </a:xfrm>
            <a:prstGeom prst="line">
              <a:avLst/>
            </a:prstGeom>
            <a:noFill/>
            <a:ln w="28575">
              <a:solidFill>
                <a:srgbClr val="6699FF"/>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7623" name="Text Box 43">
              <a:extLst>
                <a:ext uri="{FF2B5EF4-FFF2-40B4-BE49-F238E27FC236}">
                  <a16:creationId xmlns:a16="http://schemas.microsoft.com/office/drawing/2014/main" id="{7F3AE7AD-BA3B-A26D-F6C5-B4F195D6F802}"/>
                </a:ext>
              </a:extLst>
            </p:cNvPr>
            <p:cNvSpPr txBox="1">
              <a:spLocks noChangeArrowheads="1"/>
            </p:cNvSpPr>
            <p:nvPr/>
          </p:nvSpPr>
          <p:spPr bwMode="auto">
            <a:xfrm>
              <a:off x="3878" y="1326"/>
              <a:ext cx="75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-360</a:t>
              </a:r>
            </a:p>
          </p:txBody>
        </p:sp>
      </p:grpSp>
      <p:sp>
        <p:nvSpPr>
          <p:cNvPr id="165932" name="Text Box 44">
            <a:extLst>
              <a:ext uri="{FF2B5EF4-FFF2-40B4-BE49-F238E27FC236}">
                <a16:creationId xmlns:a16="http://schemas.microsoft.com/office/drawing/2014/main" id="{8BF5F1B2-99F2-A756-5D9D-24E8B89C0160}"/>
              </a:ext>
            </a:extLst>
          </p:cNvPr>
          <p:cNvSpPr txBox="1">
            <a:spLocks noChangeArrowheads="1"/>
          </p:cNvSpPr>
          <p:nvPr/>
        </p:nvSpPr>
        <p:spPr bwMode="auto">
          <a:xfrm>
            <a:off x="4270375" y="4025901"/>
            <a:ext cx="719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350</a:t>
            </a:r>
          </a:p>
        </p:txBody>
      </p:sp>
      <p:sp>
        <p:nvSpPr>
          <p:cNvPr id="165933" name="Line 45">
            <a:extLst>
              <a:ext uri="{FF2B5EF4-FFF2-40B4-BE49-F238E27FC236}">
                <a16:creationId xmlns:a16="http://schemas.microsoft.com/office/drawing/2014/main" id="{34273157-138D-BB46-DC8A-7F27BB7351BF}"/>
              </a:ext>
            </a:extLst>
          </p:cNvPr>
          <p:cNvSpPr>
            <a:spLocks noChangeShapeType="1"/>
          </p:cNvSpPr>
          <p:nvPr/>
        </p:nvSpPr>
        <p:spPr bwMode="auto">
          <a:xfrm flipV="1">
            <a:off x="4583113" y="4364038"/>
            <a:ext cx="0" cy="14398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5934" name="Line 46">
            <a:extLst>
              <a:ext uri="{FF2B5EF4-FFF2-40B4-BE49-F238E27FC236}">
                <a16:creationId xmlns:a16="http://schemas.microsoft.com/office/drawing/2014/main" id="{F9D6EF76-01CE-269C-7F4D-2513F2E11A1B}"/>
              </a:ext>
            </a:extLst>
          </p:cNvPr>
          <p:cNvSpPr>
            <a:spLocks noChangeShapeType="1"/>
          </p:cNvSpPr>
          <p:nvPr/>
        </p:nvSpPr>
        <p:spPr bwMode="auto">
          <a:xfrm flipV="1">
            <a:off x="6369050" y="4191001"/>
            <a:ext cx="0" cy="7921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5935" name="Line 47">
            <a:extLst>
              <a:ext uri="{FF2B5EF4-FFF2-40B4-BE49-F238E27FC236}">
                <a16:creationId xmlns:a16="http://schemas.microsoft.com/office/drawing/2014/main" id="{601F42C8-47CE-D094-78CB-2B9A2CA67EA4}"/>
              </a:ext>
            </a:extLst>
          </p:cNvPr>
          <p:cNvSpPr>
            <a:spLocks noChangeShapeType="1"/>
          </p:cNvSpPr>
          <p:nvPr/>
        </p:nvSpPr>
        <p:spPr bwMode="auto">
          <a:xfrm>
            <a:off x="6443663" y="4216400"/>
            <a:ext cx="0" cy="172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5936" name="Text Box 48">
            <a:extLst>
              <a:ext uri="{FF2B5EF4-FFF2-40B4-BE49-F238E27FC236}">
                <a16:creationId xmlns:a16="http://schemas.microsoft.com/office/drawing/2014/main" id="{D42D496B-3F01-5696-EE87-219EEC12A89C}"/>
              </a:ext>
            </a:extLst>
          </p:cNvPr>
          <p:cNvSpPr txBox="1">
            <a:spLocks noChangeArrowheads="1"/>
          </p:cNvSpPr>
          <p:nvPr/>
        </p:nvSpPr>
        <p:spPr bwMode="auto">
          <a:xfrm>
            <a:off x="6108701" y="5829300"/>
            <a:ext cx="92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-300</a:t>
            </a:r>
          </a:p>
        </p:txBody>
      </p:sp>
      <p:sp>
        <p:nvSpPr>
          <p:cNvPr id="165937" name="Line 49">
            <a:extLst>
              <a:ext uri="{FF2B5EF4-FFF2-40B4-BE49-F238E27FC236}">
                <a16:creationId xmlns:a16="http://schemas.microsoft.com/office/drawing/2014/main" id="{B52F209F-410E-5F4B-8A2C-CB2591C1C4A6}"/>
              </a:ext>
            </a:extLst>
          </p:cNvPr>
          <p:cNvSpPr>
            <a:spLocks noChangeShapeType="1"/>
          </p:cNvSpPr>
          <p:nvPr/>
        </p:nvSpPr>
        <p:spPr bwMode="auto">
          <a:xfrm>
            <a:off x="8040688" y="4999039"/>
            <a:ext cx="0" cy="10810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5938" name="Line 50">
            <a:extLst>
              <a:ext uri="{FF2B5EF4-FFF2-40B4-BE49-F238E27FC236}">
                <a16:creationId xmlns:a16="http://schemas.microsoft.com/office/drawing/2014/main" id="{E8F81706-F98A-28C1-5FB2-B337EA3FAF2A}"/>
              </a:ext>
            </a:extLst>
          </p:cNvPr>
          <p:cNvSpPr>
            <a:spLocks noChangeShapeType="1"/>
          </p:cNvSpPr>
          <p:nvPr/>
        </p:nvSpPr>
        <p:spPr bwMode="auto">
          <a:xfrm>
            <a:off x="8120063" y="4999039"/>
            <a:ext cx="0" cy="1081087"/>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5939" name="AutoShape 51">
            <a:extLst>
              <a:ext uri="{FF2B5EF4-FFF2-40B4-BE49-F238E27FC236}">
                <a16:creationId xmlns:a16="http://schemas.microsoft.com/office/drawing/2014/main" id="{0E0E1412-4135-E5EB-5A4B-62C9DBDB5610}"/>
              </a:ext>
            </a:extLst>
          </p:cNvPr>
          <p:cNvSpPr>
            <a:spLocks noChangeArrowheads="1"/>
          </p:cNvSpPr>
          <p:nvPr/>
        </p:nvSpPr>
        <p:spPr bwMode="auto">
          <a:xfrm>
            <a:off x="2782888" y="3706813"/>
            <a:ext cx="1441450" cy="647700"/>
          </a:xfrm>
          <a:prstGeom prst="wedgeRoundRectCallout">
            <a:avLst>
              <a:gd name="adj1" fmla="val 74009"/>
              <a:gd name="adj2" fmla="val 68630"/>
              <a:gd name="adj3" fmla="val 16667"/>
            </a:avLst>
          </a:prstGeom>
          <a:solidFill>
            <a:srgbClr val="00FFCC">
              <a:alpha val="54117"/>
            </a:srgbClr>
          </a:solidFill>
          <a:ln w="9525"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初始投资已收回</a:t>
            </a: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1525953A-ABA4-E32F-3221-E8D09E6EC36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5CE6CEC-1D62-1B4E-B7E5-EA3D0FD51522}"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8611" name="Rectangle 2">
            <a:extLst>
              <a:ext uri="{FF2B5EF4-FFF2-40B4-BE49-F238E27FC236}">
                <a16:creationId xmlns:a16="http://schemas.microsoft.com/office/drawing/2014/main" id="{6B861D4E-8402-61FE-CC69-D3B22C8F69C9}"/>
              </a:ext>
            </a:extLst>
          </p:cNvPr>
          <p:cNvSpPr>
            <a:spLocks noGrp="1" noChangeArrowheads="1"/>
          </p:cNvSpPr>
          <p:nvPr>
            <p:ph type="title"/>
          </p:nvPr>
        </p:nvSpPr>
        <p:spPr/>
        <p:txBody>
          <a:bodyPr/>
          <a:lstStyle/>
          <a:p>
            <a:pPr eaLnBrk="1" hangingPunct="1"/>
            <a:r>
              <a:rPr lang="zh-CN" altLang="en-US"/>
              <a:t>内部收益率</a:t>
            </a:r>
          </a:p>
        </p:txBody>
      </p:sp>
      <p:sp>
        <p:nvSpPr>
          <p:cNvPr id="68612" name="Rectangle 3">
            <a:extLst>
              <a:ext uri="{FF2B5EF4-FFF2-40B4-BE49-F238E27FC236}">
                <a16:creationId xmlns:a16="http://schemas.microsoft.com/office/drawing/2014/main" id="{ABD56FEB-78FC-A51F-2708-CC5270FFA9E4}"/>
              </a:ext>
            </a:extLst>
          </p:cNvPr>
          <p:cNvSpPr>
            <a:spLocks noChangeArrowheads="1"/>
          </p:cNvSpPr>
          <p:nvPr/>
        </p:nvSpPr>
        <p:spPr bwMode="auto">
          <a:xfrm>
            <a:off x="2387600" y="1592408"/>
            <a:ext cx="7416800" cy="377180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66916" name="Text Box 4">
            <a:extLst>
              <a:ext uri="{FF2B5EF4-FFF2-40B4-BE49-F238E27FC236}">
                <a16:creationId xmlns:a16="http://schemas.microsoft.com/office/drawing/2014/main" id="{21FD02E1-1978-5FA4-F12D-2EAA9483EDCD}"/>
              </a:ext>
            </a:extLst>
          </p:cNvPr>
          <p:cNvSpPr txBox="1">
            <a:spLocks noChangeArrowheads="1"/>
          </p:cNvSpPr>
          <p:nvPr/>
        </p:nvSpPr>
        <p:spPr bwMode="auto">
          <a:xfrm>
            <a:off x="1253031" y="1338337"/>
            <a:ext cx="9448871"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由于在第一年末初始投资就已完全收回，与</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IRR</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要求寿命期内始终存在未被回收的投资且只在寿命期末才完全收回矛盾，所以</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％不是项目的</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IRR</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p>
        </p:txBody>
      </p:sp>
      <p:sp>
        <p:nvSpPr>
          <p:cNvPr id="166917" name="Text Box 5">
            <a:extLst>
              <a:ext uri="{FF2B5EF4-FFF2-40B4-BE49-F238E27FC236}">
                <a16:creationId xmlns:a16="http://schemas.microsoft.com/office/drawing/2014/main" id="{FF939A0C-AB63-CEDA-E09C-4449E8E34DC4}"/>
              </a:ext>
            </a:extLst>
          </p:cNvPr>
          <p:cNvSpPr txBox="1">
            <a:spLocks noChangeArrowheads="1"/>
          </p:cNvSpPr>
          <p:nvPr/>
        </p:nvSpPr>
        <p:spPr bwMode="auto">
          <a:xfrm>
            <a:off x="1462474" y="4834233"/>
            <a:ext cx="895400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所以，该例中内部收益率无解，这样的项目不能使用内部收益率指标考察经济效果，即内部收益率法失效。</a:t>
            </a:r>
          </a:p>
        </p:txBody>
      </p:sp>
      <p:sp>
        <p:nvSpPr>
          <p:cNvPr id="166918" name="AutoShape 6">
            <a:extLst>
              <a:ext uri="{FF2B5EF4-FFF2-40B4-BE49-F238E27FC236}">
                <a16:creationId xmlns:a16="http://schemas.microsoft.com/office/drawing/2014/main" id="{3F36944D-9915-51A8-A7F3-0F9806E23216}"/>
              </a:ext>
            </a:extLst>
          </p:cNvPr>
          <p:cNvSpPr>
            <a:spLocks noChangeArrowheads="1"/>
          </p:cNvSpPr>
          <p:nvPr/>
        </p:nvSpPr>
        <p:spPr bwMode="auto">
          <a:xfrm>
            <a:off x="2259880" y="2335522"/>
            <a:ext cx="7416800" cy="2016125"/>
          </a:xfrm>
          <a:prstGeom prst="horizontalScroll">
            <a:avLst>
              <a:gd name="adj" fmla="val 12500"/>
            </a:avLst>
          </a:prstGeom>
          <a:solidFill>
            <a:srgbClr val="00FFCC">
              <a:alpha val="14902"/>
            </a:srgbClr>
          </a:solidFill>
          <a:ln w="9525">
            <a:solidFill>
              <a:srgbClr val="287C3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作同样的计算会发现，</a:t>
            </a:r>
            <a:r>
              <a:rPr kumimoji="1" lang="en-US" altLang="zh-CN" sz="2400" b="0" i="1"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a:t>
            </a:r>
            <a:r>
              <a:rPr kumimoji="1" lang="en-US" altLang="zh-CN" sz="2400" b="0" i="0" u="none" strike="noStrike" kern="1200" cap="none" spc="0" normalizeH="0" baseline="-15000" noProof="0" dirty="0">
                <a:ln>
                  <a:noFill/>
                </a:ln>
                <a:solidFill>
                  <a:srgbClr val="000000"/>
                </a:solidFill>
                <a:effectLst/>
                <a:uLnTx/>
                <a:uFillTx/>
                <a:latin typeface="幼圆" pitchFamily="49" charset="-122"/>
                <a:ea typeface="幼圆" pitchFamily="49" charset="-122"/>
                <a:cs typeface="+mn-cs"/>
              </a:rPr>
              <a:t>2</a:t>
            </a: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50</a:t>
            </a: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％和</a:t>
            </a:r>
            <a:r>
              <a:rPr kumimoji="1" lang="en-US" altLang="zh-CN" sz="2400" b="0" i="1"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a:t>
            </a:r>
            <a:r>
              <a:rPr kumimoji="1" lang="en-US" altLang="zh-CN" sz="2400" b="0" i="0" u="none" strike="noStrike" kern="1200" cap="none" spc="0" normalizeH="0" baseline="-15000" noProof="0" dirty="0">
                <a:ln>
                  <a:noFill/>
                </a:ln>
                <a:solidFill>
                  <a:srgbClr val="000000"/>
                </a:solidFill>
                <a:effectLst/>
                <a:uLnTx/>
                <a:uFillTx/>
                <a:latin typeface="幼圆" pitchFamily="49" charset="-122"/>
                <a:ea typeface="幼圆" pitchFamily="49" charset="-122"/>
                <a:cs typeface="+mn-cs"/>
              </a:rPr>
              <a:t>3</a:t>
            </a: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100</a:t>
            </a: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也不符合</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IRR</a:t>
            </a:r>
            <a:r>
              <a:rPr kumimoji="1" lang="zh-CN" altLang="en-US"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的涵义，所以他们也不是内部收益率。</a:t>
            </a:r>
          </a:p>
        </p:txBody>
      </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1D83F168-68D1-3063-67CC-B105E3B80A0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AD55123-12FD-DF47-9DF1-7A786FD57078}"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9635" name="Rectangle 2">
            <a:extLst>
              <a:ext uri="{FF2B5EF4-FFF2-40B4-BE49-F238E27FC236}">
                <a16:creationId xmlns:a16="http://schemas.microsoft.com/office/drawing/2014/main" id="{01E69896-67DA-0CB3-4745-279E77356E92}"/>
              </a:ext>
            </a:extLst>
          </p:cNvPr>
          <p:cNvSpPr>
            <a:spLocks noGrp="1" noChangeArrowheads="1"/>
          </p:cNvSpPr>
          <p:nvPr>
            <p:ph type="title"/>
          </p:nvPr>
        </p:nvSpPr>
        <p:spPr/>
        <p:txBody>
          <a:bodyPr/>
          <a:lstStyle/>
          <a:p>
            <a:pPr eaLnBrk="1" hangingPunct="1"/>
            <a:r>
              <a:rPr lang="zh-CN" altLang="en-US"/>
              <a:t>净现值率</a:t>
            </a:r>
          </a:p>
        </p:txBody>
      </p:sp>
      <p:sp>
        <p:nvSpPr>
          <p:cNvPr id="180231" name="Rectangle 7">
            <a:extLst>
              <a:ext uri="{FF2B5EF4-FFF2-40B4-BE49-F238E27FC236}">
                <a16:creationId xmlns:a16="http://schemas.microsoft.com/office/drawing/2014/main" id="{9650F0F0-977C-2BD9-380D-4410D55810C2}"/>
              </a:ext>
            </a:extLst>
          </p:cNvPr>
          <p:cNvSpPr>
            <a:spLocks noChangeArrowheads="1"/>
          </p:cNvSpPr>
          <p:nvPr/>
        </p:nvSpPr>
        <p:spPr bwMode="auto">
          <a:xfrm>
            <a:off x="931382" y="1167411"/>
            <a:ext cx="105403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8</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以例题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4-4</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为例，某项目各年的净现金流量如下图所示，试计算其净现值指数（</a:t>
            </a:r>
            <a:r>
              <a:rPr kumimoji="1" lang="en-US" altLang="zh-CN" sz="2400" b="1" i="0" u="none" strike="noStrike" kern="1200" cap="none" spc="0" normalizeH="0" baseline="0" noProof="0" dirty="0" err="1">
                <a:ln>
                  <a:noFill/>
                </a:ln>
                <a:solidFill>
                  <a:srgbClr val="000000"/>
                </a:solidFill>
                <a:effectLst/>
                <a:uLnTx/>
                <a:uFillTx/>
                <a:latin typeface="幼圆" pitchFamily="49" charset="-122"/>
                <a:ea typeface="幼圆" pitchFamily="49" charset="-122"/>
                <a:cs typeface="+mn-cs"/>
              </a:rPr>
              <a:t>i</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p>
        </p:txBody>
      </p:sp>
      <p:grpSp>
        <p:nvGrpSpPr>
          <p:cNvPr id="180232" name="Group 8">
            <a:extLst>
              <a:ext uri="{FF2B5EF4-FFF2-40B4-BE49-F238E27FC236}">
                <a16:creationId xmlns:a16="http://schemas.microsoft.com/office/drawing/2014/main" id="{774A7C91-7CB7-C4B8-A091-2547DD22E5CB}"/>
              </a:ext>
            </a:extLst>
          </p:cNvPr>
          <p:cNvGrpSpPr>
            <a:grpSpLocks/>
          </p:cNvGrpSpPr>
          <p:nvPr/>
        </p:nvGrpSpPr>
        <p:grpSpPr bwMode="auto">
          <a:xfrm>
            <a:off x="2962275" y="1925237"/>
            <a:ext cx="6707188" cy="1728788"/>
            <a:chOff x="748" y="2704"/>
            <a:chExt cx="4225" cy="1148"/>
          </a:xfrm>
        </p:grpSpPr>
        <p:sp>
          <p:nvSpPr>
            <p:cNvPr id="69643" name="Line 9">
              <a:extLst>
                <a:ext uri="{FF2B5EF4-FFF2-40B4-BE49-F238E27FC236}">
                  <a16:creationId xmlns:a16="http://schemas.microsoft.com/office/drawing/2014/main" id="{33F24BD5-6327-2024-212D-6E5AC715A5A4}"/>
                </a:ext>
              </a:extLst>
            </p:cNvPr>
            <p:cNvSpPr>
              <a:spLocks noChangeShapeType="1"/>
            </p:cNvSpPr>
            <p:nvPr/>
          </p:nvSpPr>
          <p:spPr bwMode="auto">
            <a:xfrm>
              <a:off x="884" y="3247"/>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9644" name="Group 10">
              <a:extLst>
                <a:ext uri="{FF2B5EF4-FFF2-40B4-BE49-F238E27FC236}">
                  <a16:creationId xmlns:a16="http://schemas.microsoft.com/office/drawing/2014/main" id="{25C5CD22-0E1B-133A-3995-620F28D60CDB}"/>
                </a:ext>
              </a:extLst>
            </p:cNvPr>
            <p:cNvGrpSpPr>
              <a:grpSpLocks/>
            </p:cNvGrpSpPr>
            <p:nvPr/>
          </p:nvGrpSpPr>
          <p:grpSpPr bwMode="auto">
            <a:xfrm>
              <a:off x="748" y="2704"/>
              <a:ext cx="4225" cy="1148"/>
              <a:chOff x="839" y="1389"/>
              <a:chExt cx="4225" cy="1148"/>
            </a:xfrm>
          </p:grpSpPr>
          <p:sp>
            <p:nvSpPr>
              <p:cNvPr id="69645" name="Text Box 11">
                <a:extLst>
                  <a:ext uri="{FF2B5EF4-FFF2-40B4-BE49-F238E27FC236}">
                    <a16:creationId xmlns:a16="http://schemas.microsoft.com/office/drawing/2014/main" id="{419ACDF1-7C97-F0EE-408B-10DC5EFC07B0}"/>
                  </a:ext>
                </a:extLst>
              </p:cNvPr>
              <p:cNvSpPr txBox="1">
                <a:spLocks noChangeArrowheads="1"/>
              </p:cNvSpPr>
              <p:nvPr/>
            </p:nvSpPr>
            <p:spPr bwMode="auto">
              <a:xfrm>
                <a:off x="1148" y="2197"/>
                <a:ext cx="771"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200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万元</a:t>
                </a:r>
              </a:p>
            </p:txBody>
          </p:sp>
          <p:sp>
            <p:nvSpPr>
              <p:cNvPr id="69646" name="Line 12">
                <a:extLst>
                  <a:ext uri="{FF2B5EF4-FFF2-40B4-BE49-F238E27FC236}">
                    <a16:creationId xmlns:a16="http://schemas.microsoft.com/office/drawing/2014/main" id="{8C04AFB2-9EF5-6189-FE92-CFBE0B175ED6}"/>
                  </a:ext>
                </a:extLst>
              </p:cNvPr>
              <p:cNvSpPr>
                <a:spLocks noChangeShapeType="1"/>
              </p:cNvSpPr>
              <p:nvPr/>
            </p:nvSpPr>
            <p:spPr bwMode="auto">
              <a:xfrm>
                <a:off x="1302" y="1942"/>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47" name="Line 13">
                <a:extLst>
                  <a:ext uri="{FF2B5EF4-FFF2-40B4-BE49-F238E27FC236}">
                    <a16:creationId xmlns:a16="http://schemas.microsoft.com/office/drawing/2014/main" id="{9FE2349F-9229-301C-A0DA-FB26B8D082B2}"/>
                  </a:ext>
                </a:extLst>
              </p:cNvPr>
              <p:cNvSpPr>
                <a:spLocks noChangeShapeType="1"/>
              </p:cNvSpPr>
              <p:nvPr/>
            </p:nvSpPr>
            <p:spPr bwMode="auto">
              <a:xfrm>
                <a:off x="1594" y="1933"/>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9648" name="Group 14">
                <a:extLst>
                  <a:ext uri="{FF2B5EF4-FFF2-40B4-BE49-F238E27FC236}">
                    <a16:creationId xmlns:a16="http://schemas.microsoft.com/office/drawing/2014/main" id="{2AB6EC55-9E1A-1D92-4B59-C6908BB2F0C6}"/>
                  </a:ext>
                </a:extLst>
              </p:cNvPr>
              <p:cNvGrpSpPr>
                <a:grpSpLocks/>
              </p:cNvGrpSpPr>
              <p:nvPr/>
            </p:nvGrpSpPr>
            <p:grpSpPr bwMode="auto">
              <a:xfrm>
                <a:off x="891" y="1607"/>
                <a:ext cx="4173" cy="459"/>
                <a:chOff x="891" y="1607"/>
                <a:chExt cx="4173" cy="459"/>
              </a:xfrm>
            </p:grpSpPr>
            <p:sp>
              <p:nvSpPr>
                <p:cNvPr id="69651" name="Line 15">
                  <a:extLst>
                    <a:ext uri="{FF2B5EF4-FFF2-40B4-BE49-F238E27FC236}">
                      <a16:creationId xmlns:a16="http://schemas.microsoft.com/office/drawing/2014/main" id="{81E416F7-3EAE-3AFC-5349-90E988111FA1}"/>
                    </a:ext>
                  </a:extLst>
                </p:cNvPr>
                <p:cNvSpPr>
                  <a:spLocks noChangeShapeType="1"/>
                </p:cNvSpPr>
                <p:nvPr/>
              </p:nvSpPr>
              <p:spPr bwMode="auto">
                <a:xfrm>
                  <a:off x="975" y="1933"/>
                  <a:ext cx="367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9652" name="Group 16">
                  <a:extLst>
                    <a:ext uri="{FF2B5EF4-FFF2-40B4-BE49-F238E27FC236}">
                      <a16:creationId xmlns:a16="http://schemas.microsoft.com/office/drawing/2014/main" id="{D96389AA-09CD-0159-CCCF-2376D0999FA2}"/>
                    </a:ext>
                  </a:extLst>
                </p:cNvPr>
                <p:cNvGrpSpPr>
                  <a:grpSpLocks/>
                </p:cNvGrpSpPr>
                <p:nvPr/>
              </p:nvGrpSpPr>
              <p:grpSpPr bwMode="auto">
                <a:xfrm>
                  <a:off x="891" y="1733"/>
                  <a:ext cx="4173" cy="333"/>
                  <a:chOff x="703" y="482"/>
                  <a:chExt cx="4173" cy="333"/>
                </a:xfrm>
              </p:grpSpPr>
              <p:sp>
                <p:nvSpPr>
                  <p:cNvPr id="69662" name="Text Box 17">
                    <a:extLst>
                      <a:ext uri="{FF2B5EF4-FFF2-40B4-BE49-F238E27FC236}">
                        <a16:creationId xmlns:a16="http://schemas.microsoft.com/office/drawing/2014/main" id="{4C55F63B-D181-C1D5-4299-25C368131CF3}"/>
                      </a:ext>
                    </a:extLst>
                  </p:cNvPr>
                  <p:cNvSpPr txBox="1">
                    <a:spLocks noChangeArrowheads="1"/>
                  </p:cNvSpPr>
                  <p:nvPr/>
                </p:nvSpPr>
                <p:spPr bwMode="auto">
                  <a:xfrm>
                    <a:off x="703" y="482"/>
                    <a:ext cx="417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0  1   2    3  4  5   6    7  8  9</a:t>
                    </a:r>
                  </a:p>
                </p:txBody>
              </p:sp>
              <p:sp>
                <p:nvSpPr>
                  <p:cNvPr id="69663" name="Text Box 18">
                    <a:extLst>
                      <a:ext uri="{FF2B5EF4-FFF2-40B4-BE49-F238E27FC236}">
                        <a16:creationId xmlns:a16="http://schemas.microsoft.com/office/drawing/2014/main" id="{ECB276FB-FFC7-57D9-07ED-E89E6A578C0D}"/>
                      </a:ext>
                    </a:extLst>
                  </p:cNvPr>
                  <p:cNvSpPr txBox="1">
                    <a:spLocks noChangeArrowheads="1"/>
                  </p:cNvSpPr>
                  <p:nvPr/>
                </p:nvSpPr>
                <p:spPr bwMode="auto">
                  <a:xfrm>
                    <a:off x="4486" y="551"/>
                    <a:ext cx="22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t</a:t>
                    </a:r>
                  </a:p>
                </p:txBody>
              </p:sp>
            </p:grpSp>
            <p:grpSp>
              <p:nvGrpSpPr>
                <p:cNvPr id="69653" name="Group 19">
                  <a:extLst>
                    <a:ext uri="{FF2B5EF4-FFF2-40B4-BE49-F238E27FC236}">
                      <a16:creationId xmlns:a16="http://schemas.microsoft.com/office/drawing/2014/main" id="{DAB97689-F610-232A-0A1B-96572C67FAFC}"/>
                    </a:ext>
                  </a:extLst>
                </p:cNvPr>
                <p:cNvGrpSpPr>
                  <a:grpSpLocks/>
                </p:cNvGrpSpPr>
                <p:nvPr/>
              </p:nvGrpSpPr>
              <p:grpSpPr bwMode="auto">
                <a:xfrm>
                  <a:off x="1954" y="1607"/>
                  <a:ext cx="1680" cy="319"/>
                  <a:chOff x="1954" y="1607"/>
                  <a:chExt cx="1680" cy="319"/>
                </a:xfrm>
              </p:grpSpPr>
              <p:sp>
                <p:nvSpPr>
                  <p:cNvPr id="69654" name="Line 20">
                    <a:extLst>
                      <a:ext uri="{FF2B5EF4-FFF2-40B4-BE49-F238E27FC236}">
                        <a16:creationId xmlns:a16="http://schemas.microsoft.com/office/drawing/2014/main" id="{253B88D0-D186-FBC9-D38F-D4D8E98E59EE}"/>
                      </a:ext>
                    </a:extLst>
                  </p:cNvPr>
                  <p:cNvSpPr>
                    <a:spLocks noChangeShapeType="1"/>
                  </p:cNvSpPr>
                  <p:nvPr/>
                </p:nvSpPr>
                <p:spPr bwMode="auto">
                  <a:xfrm>
                    <a:off x="1954"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55" name="Line 21">
                    <a:extLst>
                      <a:ext uri="{FF2B5EF4-FFF2-40B4-BE49-F238E27FC236}">
                        <a16:creationId xmlns:a16="http://schemas.microsoft.com/office/drawing/2014/main" id="{72AD06C1-DBA6-71EF-3738-9D3A6866B08B}"/>
                      </a:ext>
                    </a:extLst>
                  </p:cNvPr>
                  <p:cNvSpPr>
                    <a:spLocks noChangeShapeType="1"/>
                  </p:cNvSpPr>
                  <p:nvPr/>
                </p:nvSpPr>
                <p:spPr bwMode="auto">
                  <a:xfrm>
                    <a:off x="2226"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56" name="Line 22">
                    <a:extLst>
                      <a:ext uri="{FF2B5EF4-FFF2-40B4-BE49-F238E27FC236}">
                        <a16:creationId xmlns:a16="http://schemas.microsoft.com/office/drawing/2014/main" id="{23917B4D-3630-6CA8-29A4-AFCBE99A1FD5}"/>
                      </a:ext>
                    </a:extLst>
                  </p:cNvPr>
                  <p:cNvSpPr>
                    <a:spLocks noChangeShapeType="1"/>
                  </p:cNvSpPr>
                  <p:nvPr/>
                </p:nvSpPr>
                <p:spPr bwMode="auto">
                  <a:xfrm>
                    <a:off x="2474"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57" name="Line 23">
                    <a:extLst>
                      <a:ext uri="{FF2B5EF4-FFF2-40B4-BE49-F238E27FC236}">
                        <a16:creationId xmlns:a16="http://schemas.microsoft.com/office/drawing/2014/main" id="{814F9372-377E-1860-CBA4-8E536A439F5F}"/>
                      </a:ext>
                    </a:extLst>
                  </p:cNvPr>
                  <p:cNvSpPr>
                    <a:spLocks noChangeShapeType="1"/>
                  </p:cNvSpPr>
                  <p:nvPr/>
                </p:nvSpPr>
                <p:spPr bwMode="auto">
                  <a:xfrm>
                    <a:off x="2762"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58" name="Line 24">
                    <a:extLst>
                      <a:ext uri="{FF2B5EF4-FFF2-40B4-BE49-F238E27FC236}">
                        <a16:creationId xmlns:a16="http://schemas.microsoft.com/office/drawing/2014/main" id="{D17D3A7C-3DBE-96B2-F84A-245745CD5C2D}"/>
                      </a:ext>
                    </a:extLst>
                  </p:cNvPr>
                  <p:cNvSpPr>
                    <a:spLocks noChangeShapeType="1"/>
                  </p:cNvSpPr>
                  <p:nvPr/>
                </p:nvSpPr>
                <p:spPr bwMode="auto">
                  <a:xfrm>
                    <a:off x="3066"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59" name="Line 25">
                    <a:extLst>
                      <a:ext uri="{FF2B5EF4-FFF2-40B4-BE49-F238E27FC236}">
                        <a16:creationId xmlns:a16="http://schemas.microsoft.com/office/drawing/2014/main" id="{4796F8B5-6CA6-59F4-D0BE-BD541E63EC7F}"/>
                      </a:ext>
                    </a:extLst>
                  </p:cNvPr>
                  <p:cNvSpPr>
                    <a:spLocks noChangeShapeType="1"/>
                  </p:cNvSpPr>
                  <p:nvPr/>
                </p:nvSpPr>
                <p:spPr bwMode="auto">
                  <a:xfrm>
                    <a:off x="3346"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60" name="Line 26">
                    <a:extLst>
                      <a:ext uri="{FF2B5EF4-FFF2-40B4-BE49-F238E27FC236}">
                        <a16:creationId xmlns:a16="http://schemas.microsoft.com/office/drawing/2014/main" id="{B129782D-06D4-2831-D453-9FDBF602DE82}"/>
                      </a:ext>
                    </a:extLst>
                  </p:cNvPr>
                  <p:cNvSpPr>
                    <a:spLocks noChangeShapeType="1"/>
                  </p:cNvSpPr>
                  <p:nvPr/>
                </p:nvSpPr>
                <p:spPr bwMode="auto">
                  <a:xfrm>
                    <a:off x="3634"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9661" name="Line 27">
                    <a:extLst>
                      <a:ext uri="{FF2B5EF4-FFF2-40B4-BE49-F238E27FC236}">
                        <a16:creationId xmlns:a16="http://schemas.microsoft.com/office/drawing/2014/main" id="{F25D61D6-9124-BE10-8DF7-651A0607ADA1}"/>
                      </a:ext>
                    </a:extLst>
                  </p:cNvPr>
                  <p:cNvSpPr>
                    <a:spLocks noChangeShapeType="1"/>
                  </p:cNvSpPr>
                  <p:nvPr/>
                </p:nvSpPr>
                <p:spPr bwMode="auto">
                  <a:xfrm>
                    <a:off x="1954" y="1607"/>
                    <a:ext cx="16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69649" name="Text Box 28">
                <a:extLst>
                  <a:ext uri="{FF2B5EF4-FFF2-40B4-BE49-F238E27FC236}">
                    <a16:creationId xmlns:a16="http://schemas.microsoft.com/office/drawing/2014/main" id="{9187754C-56DF-7356-D868-E701D1D82E77}"/>
                  </a:ext>
                </a:extLst>
              </p:cNvPr>
              <p:cNvSpPr txBox="1">
                <a:spLocks noChangeArrowheads="1"/>
              </p:cNvSpPr>
              <p:nvPr/>
            </p:nvSpPr>
            <p:spPr bwMode="auto">
              <a:xfrm>
                <a:off x="2381" y="1389"/>
                <a:ext cx="99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A</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140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万元</a:t>
                </a:r>
              </a:p>
            </p:txBody>
          </p:sp>
          <p:sp>
            <p:nvSpPr>
              <p:cNvPr id="69650" name="Text Box 29">
                <a:extLst>
                  <a:ext uri="{FF2B5EF4-FFF2-40B4-BE49-F238E27FC236}">
                    <a16:creationId xmlns:a16="http://schemas.microsoft.com/office/drawing/2014/main" id="{A1127B50-A60E-4950-A57E-9FA1E95F59B9}"/>
                  </a:ext>
                </a:extLst>
              </p:cNvPr>
              <p:cNvSpPr txBox="1">
                <a:spLocks noChangeArrowheads="1"/>
              </p:cNvSpPr>
              <p:nvPr/>
            </p:nvSpPr>
            <p:spPr bwMode="auto">
              <a:xfrm>
                <a:off x="839" y="2273"/>
                <a:ext cx="363"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P?</a:t>
                </a:r>
              </a:p>
            </p:txBody>
          </p:sp>
        </p:grpSp>
      </p:grpSp>
      <p:sp>
        <p:nvSpPr>
          <p:cNvPr id="180254" name="Text Box 30">
            <a:extLst>
              <a:ext uri="{FF2B5EF4-FFF2-40B4-BE49-F238E27FC236}">
                <a16:creationId xmlns:a16="http://schemas.microsoft.com/office/drawing/2014/main" id="{9BEC60AE-2A23-2AD1-C7D2-B5AE440D0BA7}"/>
              </a:ext>
            </a:extLst>
          </p:cNvPr>
          <p:cNvSpPr txBox="1">
            <a:spLocks noChangeArrowheads="1"/>
          </p:cNvSpPr>
          <p:nvPr/>
        </p:nvSpPr>
        <p:spPr bwMode="auto">
          <a:xfrm>
            <a:off x="1091237" y="4292265"/>
            <a:ext cx="467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由净现值指数的计算公式得：</a:t>
            </a:r>
          </a:p>
        </p:txBody>
      </p:sp>
      <p:graphicFrame>
        <p:nvGraphicFramePr>
          <p:cNvPr id="180255" name="Object 31">
            <a:extLst>
              <a:ext uri="{FF2B5EF4-FFF2-40B4-BE49-F238E27FC236}">
                <a16:creationId xmlns:a16="http://schemas.microsoft.com/office/drawing/2014/main" id="{46F630D7-242B-CAAC-38C9-C5CF39495AFA}"/>
              </a:ext>
            </a:extLst>
          </p:cNvPr>
          <p:cNvGraphicFramePr>
            <a:graphicFrameLocks noChangeAspect="1"/>
          </p:cNvGraphicFramePr>
          <p:nvPr/>
        </p:nvGraphicFramePr>
        <p:xfrm>
          <a:off x="1730515" y="4823706"/>
          <a:ext cx="6081209" cy="810539"/>
        </p:xfrm>
        <a:graphic>
          <a:graphicData uri="http://schemas.openxmlformats.org/presentationml/2006/ole">
            <mc:AlternateContent xmlns:mc="http://schemas.openxmlformats.org/markup-compatibility/2006">
              <mc:Choice xmlns:v="urn:schemas-microsoft-com:vml" Requires="v">
                <p:oleObj name="Equation" r:id="rId2" imgW="73431400" imgH="11112500" progId="Equation.DSMT4">
                  <p:embed/>
                </p:oleObj>
              </mc:Choice>
              <mc:Fallback>
                <p:oleObj name="Equation" r:id="rId2" imgW="73431400" imgH="11112500" progId="Equation.DSMT4">
                  <p:embed/>
                  <p:pic>
                    <p:nvPicPr>
                      <p:cNvPr id="180255" name="Object 31">
                        <a:extLst>
                          <a:ext uri="{FF2B5EF4-FFF2-40B4-BE49-F238E27FC236}">
                            <a16:creationId xmlns:a16="http://schemas.microsoft.com/office/drawing/2014/main" id="{46F630D7-242B-CAAC-38C9-C5CF39495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515" y="4823706"/>
                        <a:ext cx="6081209" cy="810539"/>
                      </a:xfrm>
                      <a:prstGeom prst="rect">
                        <a:avLst/>
                      </a:prstGeom>
                      <a:noFill/>
                      <a:ln>
                        <a:noFill/>
                      </a:ln>
                      <a:effectLst/>
                    </p:spPr>
                  </p:pic>
                </p:oleObj>
              </mc:Fallback>
            </mc:AlternateContent>
          </a:graphicData>
        </a:graphic>
      </p:graphicFrame>
      <p:sp>
        <p:nvSpPr>
          <p:cNvPr id="180256" name="Text Box 32">
            <a:extLst>
              <a:ext uri="{FF2B5EF4-FFF2-40B4-BE49-F238E27FC236}">
                <a16:creationId xmlns:a16="http://schemas.microsoft.com/office/drawing/2014/main" id="{BE518C5F-72F7-CB02-EA1C-FCD3DCAF3ED9}"/>
              </a:ext>
            </a:extLst>
          </p:cNvPr>
          <p:cNvSpPr txBox="1">
            <a:spLocks noChangeArrowheads="1"/>
          </p:cNvSpPr>
          <p:nvPr/>
        </p:nvSpPr>
        <p:spPr bwMode="auto">
          <a:xfrm>
            <a:off x="1389063" y="5652650"/>
            <a:ext cx="970249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对于单一项目而言，净现值指数的判别准则与净现值一样。对多方案评价，净现值指数越大越好。</a:t>
            </a:r>
          </a:p>
        </p:txBody>
      </p:sp>
      <p:sp>
        <p:nvSpPr>
          <p:cNvPr id="180257" name="Text Box 33">
            <a:extLst>
              <a:ext uri="{FF2B5EF4-FFF2-40B4-BE49-F238E27FC236}">
                <a16:creationId xmlns:a16="http://schemas.microsoft.com/office/drawing/2014/main" id="{FD9BD7CA-A12E-1F3A-9657-58FA7F8FDC71}"/>
              </a:ext>
            </a:extLst>
          </p:cNvPr>
          <p:cNvSpPr txBox="1">
            <a:spLocks noChangeArrowheads="1"/>
          </p:cNvSpPr>
          <p:nvPr/>
        </p:nvSpPr>
        <p:spPr bwMode="auto">
          <a:xfrm>
            <a:off x="1206500" y="3752205"/>
            <a:ext cx="61928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解：</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通过例题</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3.4</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可知</a:t>
            </a:r>
          </a:p>
        </p:txBody>
      </p:sp>
      <p:graphicFrame>
        <p:nvGraphicFramePr>
          <p:cNvPr id="180258" name="Object 34">
            <a:extLst>
              <a:ext uri="{FF2B5EF4-FFF2-40B4-BE49-F238E27FC236}">
                <a16:creationId xmlns:a16="http://schemas.microsoft.com/office/drawing/2014/main" id="{4875B496-4CF1-1346-DD6D-3796D4ED7F44}"/>
              </a:ext>
            </a:extLst>
          </p:cNvPr>
          <p:cNvGraphicFramePr>
            <a:graphicFrameLocks noChangeAspect="1"/>
          </p:cNvGraphicFramePr>
          <p:nvPr/>
        </p:nvGraphicFramePr>
        <p:xfrm>
          <a:off x="3755740" y="3789040"/>
          <a:ext cx="1549400" cy="308321"/>
        </p:xfrm>
        <a:graphic>
          <a:graphicData uri="http://schemas.openxmlformats.org/presentationml/2006/ole">
            <mc:AlternateContent xmlns:mc="http://schemas.openxmlformats.org/markup-compatibility/2006">
              <mc:Choice xmlns:v="urn:schemas-microsoft-com:vml" Requires="v">
                <p:oleObj name="Equation" r:id="rId4" imgW="21653500" imgH="4102100" progId="Equation.DSMT4">
                  <p:embed/>
                </p:oleObj>
              </mc:Choice>
              <mc:Fallback>
                <p:oleObj name="Equation" r:id="rId4" imgW="21653500" imgH="4102100" progId="Equation.DSMT4">
                  <p:embed/>
                  <p:pic>
                    <p:nvPicPr>
                      <p:cNvPr id="180258" name="Object 34">
                        <a:extLst>
                          <a:ext uri="{FF2B5EF4-FFF2-40B4-BE49-F238E27FC236}">
                            <a16:creationId xmlns:a16="http://schemas.microsoft.com/office/drawing/2014/main" id="{4875B496-4CF1-1346-DD6D-3796D4ED7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755740" y="3789040"/>
                        <a:ext cx="1549400" cy="308321"/>
                      </a:xfrm>
                      <a:prstGeom prst="rect">
                        <a:avLst/>
                      </a:prstGeom>
                      <a:noFill/>
                      <a:ln>
                        <a:noFill/>
                      </a:ln>
                      <a:effectLst/>
                    </p:spPr>
                  </p:pic>
                </p:oleObj>
              </mc:Fallback>
            </mc:AlternateContent>
          </a:graphicData>
        </a:graphic>
      </p:graphicFrame>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91C3D0A4-1F08-1CAE-576D-62E1EEDB1FD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1359C67-6F8B-D14A-BB05-2BA258D2F3A1}"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0659" name="Rectangle 3">
            <a:extLst>
              <a:ext uri="{FF2B5EF4-FFF2-40B4-BE49-F238E27FC236}">
                <a16:creationId xmlns:a16="http://schemas.microsoft.com/office/drawing/2014/main" id="{CBF5BA0D-8A18-A679-1499-93D3BBD9D5B5}"/>
              </a:ext>
            </a:extLst>
          </p:cNvPr>
          <p:cNvSpPr>
            <a:spLocks noGrp="1" noChangeArrowheads="1"/>
          </p:cNvSpPr>
          <p:nvPr>
            <p:ph type="title"/>
          </p:nvPr>
        </p:nvSpPr>
        <p:spPr/>
        <p:txBody>
          <a:bodyPr/>
          <a:lstStyle/>
          <a:p>
            <a:pPr eaLnBrk="1" hangingPunct="1"/>
            <a:r>
              <a:rPr lang="zh-CN" altLang="en-US"/>
              <a:t>净年值</a:t>
            </a:r>
          </a:p>
        </p:txBody>
      </p:sp>
      <p:sp>
        <p:nvSpPr>
          <p:cNvPr id="181252" name="Rectangle 4">
            <a:extLst>
              <a:ext uri="{FF2B5EF4-FFF2-40B4-BE49-F238E27FC236}">
                <a16:creationId xmlns:a16="http://schemas.microsoft.com/office/drawing/2014/main" id="{D1E11921-01D2-95AA-885D-E2D550D6A5E4}"/>
              </a:ext>
            </a:extLst>
          </p:cNvPr>
          <p:cNvSpPr>
            <a:spLocks noChangeArrowheads="1"/>
          </p:cNvSpPr>
          <p:nvPr/>
        </p:nvSpPr>
        <p:spPr bwMode="auto">
          <a:xfrm>
            <a:off x="1053135" y="1115545"/>
            <a:ext cx="10390714" cy="123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15000"/>
              </a:lnSpc>
              <a:spcBef>
                <a:spcPct val="20000"/>
              </a:spcBef>
              <a:spcAft>
                <a:spcPct val="0"/>
              </a:spcAft>
              <a:buClrTx/>
              <a:buSzTx/>
              <a:buFontTx/>
              <a:buNone/>
              <a:tabLst/>
              <a:defRPr/>
            </a:pPr>
            <a:r>
              <a:rPr kumimoji="1" lang="en-US" altLang="zh-CN" sz="22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9</a:t>
            </a:r>
            <a:r>
              <a:rPr kumimoji="1" lang="en-US" altLang="zh-CN" sz="22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某工厂欲引进一条新的生产线，需投资</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万元，寿命期</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8</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年，</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8</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年末尚有残值</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万元，预计每年收入</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30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万元，年成本</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万元，该厂的期望收益率为</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，用净年值指标判断该项目是否可行？</a:t>
            </a:r>
          </a:p>
        </p:txBody>
      </p:sp>
      <p:sp>
        <p:nvSpPr>
          <p:cNvPr id="181253" name="Text Box 5">
            <a:extLst>
              <a:ext uri="{FF2B5EF4-FFF2-40B4-BE49-F238E27FC236}">
                <a16:creationId xmlns:a16="http://schemas.microsoft.com/office/drawing/2014/main" id="{FFACA4F7-B533-A112-121C-0536A8308778}"/>
              </a:ext>
            </a:extLst>
          </p:cNvPr>
          <p:cNvSpPr txBox="1">
            <a:spLocks noChangeArrowheads="1"/>
          </p:cNvSpPr>
          <p:nvPr/>
        </p:nvSpPr>
        <p:spPr bwMode="auto">
          <a:xfrm>
            <a:off x="1276692" y="4770587"/>
            <a:ext cx="820896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ts val="6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NAV=30-10-100</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A/P</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8</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A/F</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8</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p>
          <a:p>
            <a:pPr marL="0" marR="0" lvl="0" indent="0" algn="just" defTabSz="914400" rtl="0" eaLnBrk="1" fontAlgn="base" latinLnBrk="0" hangingPunct="1">
              <a:lnSpc>
                <a:spcPct val="100000"/>
              </a:lnSpc>
              <a:spcBef>
                <a:spcPts val="6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=20-100×0.18744+2×0.08744</a:t>
            </a:r>
          </a:p>
          <a:p>
            <a:pPr marL="0" marR="0" lvl="0" indent="0" algn="just" defTabSz="914400" rtl="0" eaLnBrk="1" fontAlgn="base" latinLnBrk="0" hangingPunct="1">
              <a:lnSpc>
                <a:spcPct val="100000"/>
              </a:lnSpc>
              <a:spcBef>
                <a:spcPts val="6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=1.43</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0</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根据</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NAV</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的判别准则可知该项目可行。</a:t>
            </a:r>
          </a:p>
        </p:txBody>
      </p:sp>
      <p:sp>
        <p:nvSpPr>
          <p:cNvPr id="181254" name="Text Box 6">
            <a:extLst>
              <a:ext uri="{FF2B5EF4-FFF2-40B4-BE49-F238E27FC236}">
                <a16:creationId xmlns:a16="http://schemas.microsoft.com/office/drawing/2014/main" id="{AEAFAD5A-DC7F-FF25-B5C2-82178D6E4F35}"/>
              </a:ext>
            </a:extLst>
          </p:cNvPr>
          <p:cNvSpPr txBox="1">
            <a:spLocks noChangeArrowheads="1"/>
          </p:cNvSpPr>
          <p:nvPr/>
        </p:nvSpPr>
        <p:spPr bwMode="auto">
          <a:xfrm>
            <a:off x="1269299" y="2539281"/>
            <a:ext cx="37449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解</a:t>
            </a:r>
            <a:r>
              <a:rPr kumimoji="1" lang="zh-CN" altLang="en-US" sz="2000" b="0"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现金流量图如下</a:t>
            </a:r>
          </a:p>
        </p:txBody>
      </p:sp>
      <p:grpSp>
        <p:nvGrpSpPr>
          <p:cNvPr id="181255" name="Group 7">
            <a:extLst>
              <a:ext uri="{FF2B5EF4-FFF2-40B4-BE49-F238E27FC236}">
                <a16:creationId xmlns:a16="http://schemas.microsoft.com/office/drawing/2014/main" id="{D67E3EEE-E5B1-6340-D01E-75F8702A3014}"/>
              </a:ext>
            </a:extLst>
          </p:cNvPr>
          <p:cNvGrpSpPr>
            <a:grpSpLocks/>
          </p:cNvGrpSpPr>
          <p:nvPr/>
        </p:nvGrpSpPr>
        <p:grpSpPr bwMode="auto">
          <a:xfrm>
            <a:off x="2821080" y="2755974"/>
            <a:ext cx="7129462" cy="1849438"/>
            <a:chOff x="1156" y="474"/>
            <a:chExt cx="4491" cy="1165"/>
          </a:xfrm>
        </p:grpSpPr>
        <p:grpSp>
          <p:nvGrpSpPr>
            <p:cNvPr id="70664" name="Group 8">
              <a:extLst>
                <a:ext uri="{FF2B5EF4-FFF2-40B4-BE49-F238E27FC236}">
                  <a16:creationId xmlns:a16="http://schemas.microsoft.com/office/drawing/2014/main" id="{2715D72F-91E6-588A-BEC6-5B7E94400F13}"/>
                </a:ext>
              </a:extLst>
            </p:cNvPr>
            <p:cNvGrpSpPr>
              <a:grpSpLocks/>
            </p:cNvGrpSpPr>
            <p:nvPr/>
          </p:nvGrpSpPr>
          <p:grpSpPr bwMode="auto">
            <a:xfrm>
              <a:off x="1156" y="527"/>
              <a:ext cx="4491" cy="1112"/>
              <a:chOff x="1746" y="527"/>
              <a:chExt cx="4491" cy="1112"/>
            </a:xfrm>
          </p:grpSpPr>
          <p:sp>
            <p:nvSpPr>
              <p:cNvPr id="70666" name="Text Box 9">
                <a:extLst>
                  <a:ext uri="{FF2B5EF4-FFF2-40B4-BE49-F238E27FC236}">
                    <a16:creationId xmlns:a16="http://schemas.microsoft.com/office/drawing/2014/main" id="{8A468C0E-DCA3-4FA7-886E-476B1C211519}"/>
                  </a:ext>
                </a:extLst>
              </p:cNvPr>
              <p:cNvSpPr txBox="1">
                <a:spLocks noChangeArrowheads="1"/>
              </p:cNvSpPr>
              <p:nvPr/>
            </p:nvSpPr>
            <p:spPr bwMode="auto">
              <a:xfrm>
                <a:off x="1746" y="1389"/>
                <a:ext cx="1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投资＝</a:t>
                </a: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100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a:t>
                </a:r>
              </a:p>
            </p:txBody>
          </p:sp>
          <p:grpSp>
            <p:nvGrpSpPr>
              <p:cNvPr id="70667" name="Group 10">
                <a:extLst>
                  <a:ext uri="{FF2B5EF4-FFF2-40B4-BE49-F238E27FC236}">
                    <a16:creationId xmlns:a16="http://schemas.microsoft.com/office/drawing/2014/main" id="{B0637724-8FBD-DB3B-E21F-9871A60C1607}"/>
                  </a:ext>
                </a:extLst>
              </p:cNvPr>
              <p:cNvGrpSpPr>
                <a:grpSpLocks/>
              </p:cNvGrpSpPr>
              <p:nvPr/>
            </p:nvGrpSpPr>
            <p:grpSpPr bwMode="auto">
              <a:xfrm>
                <a:off x="2064" y="527"/>
                <a:ext cx="4173" cy="918"/>
                <a:chOff x="2064" y="527"/>
                <a:chExt cx="4173" cy="918"/>
              </a:xfrm>
            </p:grpSpPr>
            <p:grpSp>
              <p:nvGrpSpPr>
                <p:cNvPr id="70668" name="Group 11">
                  <a:extLst>
                    <a:ext uri="{FF2B5EF4-FFF2-40B4-BE49-F238E27FC236}">
                      <a16:creationId xmlns:a16="http://schemas.microsoft.com/office/drawing/2014/main" id="{282171AC-1ACD-C479-F035-7443D09B1ECC}"/>
                    </a:ext>
                  </a:extLst>
                </p:cNvPr>
                <p:cNvGrpSpPr>
                  <a:grpSpLocks/>
                </p:cNvGrpSpPr>
                <p:nvPr/>
              </p:nvGrpSpPr>
              <p:grpSpPr bwMode="auto">
                <a:xfrm>
                  <a:off x="2064" y="527"/>
                  <a:ext cx="4173" cy="918"/>
                  <a:chOff x="767" y="527"/>
                  <a:chExt cx="4173" cy="918"/>
                </a:xfrm>
              </p:grpSpPr>
              <p:sp>
                <p:nvSpPr>
                  <p:cNvPr id="70670" name="Line 12">
                    <a:extLst>
                      <a:ext uri="{FF2B5EF4-FFF2-40B4-BE49-F238E27FC236}">
                        <a16:creationId xmlns:a16="http://schemas.microsoft.com/office/drawing/2014/main" id="{CF6F0BFF-8D32-5773-E54A-FEF0E0147FCA}"/>
                      </a:ext>
                    </a:extLst>
                  </p:cNvPr>
                  <p:cNvSpPr>
                    <a:spLocks noChangeShapeType="1"/>
                  </p:cNvSpPr>
                  <p:nvPr/>
                </p:nvSpPr>
                <p:spPr bwMode="auto">
                  <a:xfrm>
                    <a:off x="946" y="1037"/>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71" name="Text Box 13">
                    <a:extLst>
                      <a:ext uri="{FF2B5EF4-FFF2-40B4-BE49-F238E27FC236}">
                        <a16:creationId xmlns:a16="http://schemas.microsoft.com/office/drawing/2014/main" id="{ABC40BC7-D066-6F7F-F9F9-2CF4AE8EFC40}"/>
                      </a:ext>
                    </a:extLst>
                  </p:cNvPr>
                  <p:cNvSpPr txBox="1">
                    <a:spLocks noChangeArrowheads="1"/>
                  </p:cNvSpPr>
                  <p:nvPr/>
                </p:nvSpPr>
                <p:spPr bwMode="auto">
                  <a:xfrm>
                    <a:off x="1479" y="1174"/>
                    <a:ext cx="130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成本＝</a:t>
                    </a: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a:t>
                    </a:r>
                  </a:p>
                </p:txBody>
              </p:sp>
              <p:sp>
                <p:nvSpPr>
                  <p:cNvPr id="70672" name="Line 14">
                    <a:extLst>
                      <a:ext uri="{FF2B5EF4-FFF2-40B4-BE49-F238E27FC236}">
                        <a16:creationId xmlns:a16="http://schemas.microsoft.com/office/drawing/2014/main" id="{5B9B0CB4-01FF-4BB0-7B83-1F7AE65B73C0}"/>
                      </a:ext>
                    </a:extLst>
                  </p:cNvPr>
                  <p:cNvSpPr>
                    <a:spLocks noChangeShapeType="1"/>
                  </p:cNvSpPr>
                  <p:nvPr/>
                </p:nvSpPr>
                <p:spPr bwMode="auto">
                  <a:xfrm flipV="1">
                    <a:off x="946" y="1026"/>
                    <a:ext cx="2887" cy="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73" name="Text Box 15">
                    <a:extLst>
                      <a:ext uri="{FF2B5EF4-FFF2-40B4-BE49-F238E27FC236}">
                        <a16:creationId xmlns:a16="http://schemas.microsoft.com/office/drawing/2014/main" id="{56A7F187-E6C0-1D3F-D69A-2E2E26168C4E}"/>
                      </a:ext>
                    </a:extLst>
                  </p:cNvPr>
                  <p:cNvSpPr txBox="1">
                    <a:spLocks noChangeArrowheads="1"/>
                  </p:cNvSpPr>
                  <p:nvPr/>
                </p:nvSpPr>
                <p:spPr bwMode="auto">
                  <a:xfrm>
                    <a:off x="767" y="853"/>
                    <a:ext cx="41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0  1   2  3  4   5  6   7   8</a:t>
                    </a:r>
                  </a:p>
                </p:txBody>
              </p:sp>
              <p:sp>
                <p:nvSpPr>
                  <p:cNvPr id="70674" name="Text Box 16">
                    <a:extLst>
                      <a:ext uri="{FF2B5EF4-FFF2-40B4-BE49-F238E27FC236}">
                        <a16:creationId xmlns:a16="http://schemas.microsoft.com/office/drawing/2014/main" id="{E8ECF830-8013-6136-5F92-F3FE09EFBB29}"/>
                      </a:ext>
                    </a:extLst>
                  </p:cNvPr>
                  <p:cNvSpPr txBox="1">
                    <a:spLocks noChangeArrowheads="1"/>
                  </p:cNvSpPr>
                  <p:nvPr/>
                </p:nvSpPr>
                <p:spPr bwMode="auto">
                  <a:xfrm>
                    <a:off x="3878" y="845"/>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t</a:t>
                    </a:r>
                  </a:p>
                </p:txBody>
              </p:sp>
              <p:sp>
                <p:nvSpPr>
                  <p:cNvPr id="70675" name="Line 17">
                    <a:extLst>
                      <a:ext uri="{FF2B5EF4-FFF2-40B4-BE49-F238E27FC236}">
                        <a16:creationId xmlns:a16="http://schemas.microsoft.com/office/drawing/2014/main" id="{27F2118D-C5D0-8D67-CA4E-6CAA4184BEE2}"/>
                      </a:ext>
                    </a:extLst>
                  </p:cNvPr>
                  <p:cNvSpPr>
                    <a:spLocks noChangeShapeType="1"/>
                  </p:cNvSpPr>
                  <p:nvPr/>
                </p:nvSpPr>
                <p:spPr bwMode="auto">
                  <a:xfrm>
                    <a:off x="3190" y="572"/>
                    <a:ext cx="0" cy="31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76" name="Text Box 18">
                    <a:extLst>
                      <a:ext uri="{FF2B5EF4-FFF2-40B4-BE49-F238E27FC236}">
                        <a16:creationId xmlns:a16="http://schemas.microsoft.com/office/drawing/2014/main" id="{9A60265F-9529-97D3-F956-107E42120DFB}"/>
                      </a:ext>
                    </a:extLst>
                  </p:cNvPr>
                  <p:cNvSpPr txBox="1">
                    <a:spLocks noChangeArrowheads="1"/>
                  </p:cNvSpPr>
                  <p:nvPr/>
                </p:nvSpPr>
                <p:spPr bwMode="auto">
                  <a:xfrm>
                    <a:off x="1474" y="527"/>
                    <a:ext cx="11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收入＝</a:t>
                    </a: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30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a:t>
                    </a:r>
                  </a:p>
                </p:txBody>
              </p:sp>
              <p:grpSp>
                <p:nvGrpSpPr>
                  <p:cNvPr id="70677" name="Group 19">
                    <a:extLst>
                      <a:ext uri="{FF2B5EF4-FFF2-40B4-BE49-F238E27FC236}">
                        <a16:creationId xmlns:a16="http://schemas.microsoft.com/office/drawing/2014/main" id="{4E9BF7A0-165B-7900-E122-47CC185315BC}"/>
                      </a:ext>
                    </a:extLst>
                  </p:cNvPr>
                  <p:cNvGrpSpPr>
                    <a:grpSpLocks/>
                  </p:cNvGrpSpPr>
                  <p:nvPr/>
                </p:nvGrpSpPr>
                <p:grpSpPr bwMode="auto">
                  <a:xfrm>
                    <a:off x="1202" y="746"/>
                    <a:ext cx="2041" cy="479"/>
                    <a:chOff x="1202" y="746"/>
                    <a:chExt cx="2041" cy="479"/>
                  </a:xfrm>
                </p:grpSpPr>
                <p:sp>
                  <p:nvSpPr>
                    <p:cNvPr id="70678" name="Line 20">
                      <a:extLst>
                        <a:ext uri="{FF2B5EF4-FFF2-40B4-BE49-F238E27FC236}">
                          <a16:creationId xmlns:a16="http://schemas.microsoft.com/office/drawing/2014/main" id="{E554335B-D6DD-DE2A-1B93-E432645127F4}"/>
                        </a:ext>
                      </a:extLst>
                    </p:cNvPr>
                    <p:cNvSpPr>
                      <a:spLocks noChangeShapeType="1"/>
                    </p:cNvSpPr>
                    <p:nvPr/>
                  </p:nvSpPr>
                  <p:spPr bwMode="auto">
                    <a:xfrm>
                      <a:off x="1249" y="754"/>
                      <a:ext cx="0" cy="453"/>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79" name="Line 21">
                      <a:extLst>
                        <a:ext uri="{FF2B5EF4-FFF2-40B4-BE49-F238E27FC236}">
                          <a16:creationId xmlns:a16="http://schemas.microsoft.com/office/drawing/2014/main" id="{72624FE6-2F74-0E36-9E9C-CB00761CBA76}"/>
                        </a:ext>
                      </a:extLst>
                    </p:cNvPr>
                    <p:cNvSpPr>
                      <a:spLocks noChangeShapeType="1"/>
                    </p:cNvSpPr>
                    <p:nvPr/>
                  </p:nvSpPr>
                  <p:spPr bwMode="auto">
                    <a:xfrm>
                      <a:off x="1533" y="746"/>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0" name="Line 22">
                      <a:extLst>
                        <a:ext uri="{FF2B5EF4-FFF2-40B4-BE49-F238E27FC236}">
                          <a16:creationId xmlns:a16="http://schemas.microsoft.com/office/drawing/2014/main" id="{14147331-6676-290B-096F-0F79BAFAAFC2}"/>
                        </a:ext>
                      </a:extLst>
                    </p:cNvPr>
                    <p:cNvSpPr>
                      <a:spLocks noChangeShapeType="1"/>
                    </p:cNvSpPr>
                    <p:nvPr/>
                  </p:nvSpPr>
                  <p:spPr bwMode="auto">
                    <a:xfrm>
                      <a:off x="1202" y="754"/>
                      <a:ext cx="204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1" name="Line 23">
                      <a:extLst>
                        <a:ext uri="{FF2B5EF4-FFF2-40B4-BE49-F238E27FC236}">
                          <a16:creationId xmlns:a16="http://schemas.microsoft.com/office/drawing/2014/main" id="{938FAB8A-FDF2-B11C-8C8E-9F067DE3DA6A}"/>
                        </a:ext>
                      </a:extLst>
                    </p:cNvPr>
                    <p:cNvSpPr>
                      <a:spLocks noChangeShapeType="1"/>
                    </p:cNvSpPr>
                    <p:nvPr/>
                  </p:nvSpPr>
                  <p:spPr bwMode="auto">
                    <a:xfrm>
                      <a:off x="1789" y="746"/>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2" name="Line 24">
                      <a:extLst>
                        <a:ext uri="{FF2B5EF4-FFF2-40B4-BE49-F238E27FC236}">
                          <a16:creationId xmlns:a16="http://schemas.microsoft.com/office/drawing/2014/main" id="{18437FB6-97B2-2023-0D87-DFA340B084DC}"/>
                        </a:ext>
                      </a:extLst>
                    </p:cNvPr>
                    <p:cNvSpPr>
                      <a:spLocks noChangeShapeType="1"/>
                    </p:cNvSpPr>
                    <p:nvPr/>
                  </p:nvSpPr>
                  <p:spPr bwMode="auto">
                    <a:xfrm>
                      <a:off x="2061" y="746"/>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3" name="Line 25">
                      <a:extLst>
                        <a:ext uri="{FF2B5EF4-FFF2-40B4-BE49-F238E27FC236}">
                          <a16:creationId xmlns:a16="http://schemas.microsoft.com/office/drawing/2014/main" id="{5C713FC2-75AB-E1E5-FFA3-8621550638AC}"/>
                        </a:ext>
                      </a:extLst>
                    </p:cNvPr>
                    <p:cNvSpPr>
                      <a:spLocks noChangeShapeType="1"/>
                    </p:cNvSpPr>
                    <p:nvPr/>
                  </p:nvSpPr>
                  <p:spPr bwMode="auto">
                    <a:xfrm>
                      <a:off x="2341" y="746"/>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4" name="Line 26">
                      <a:extLst>
                        <a:ext uri="{FF2B5EF4-FFF2-40B4-BE49-F238E27FC236}">
                          <a16:creationId xmlns:a16="http://schemas.microsoft.com/office/drawing/2014/main" id="{9D3BABDF-16CB-712B-F11D-593BAAD9BE2E}"/>
                        </a:ext>
                      </a:extLst>
                    </p:cNvPr>
                    <p:cNvSpPr>
                      <a:spLocks noChangeShapeType="1"/>
                    </p:cNvSpPr>
                    <p:nvPr/>
                  </p:nvSpPr>
                  <p:spPr bwMode="auto">
                    <a:xfrm>
                      <a:off x="2624" y="759"/>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5" name="Line 27">
                      <a:extLst>
                        <a:ext uri="{FF2B5EF4-FFF2-40B4-BE49-F238E27FC236}">
                          <a16:creationId xmlns:a16="http://schemas.microsoft.com/office/drawing/2014/main" id="{FBF70CCD-25CB-33FB-5688-9825095EE113}"/>
                        </a:ext>
                      </a:extLst>
                    </p:cNvPr>
                    <p:cNvSpPr>
                      <a:spLocks noChangeShapeType="1"/>
                    </p:cNvSpPr>
                    <p:nvPr/>
                  </p:nvSpPr>
                  <p:spPr bwMode="auto">
                    <a:xfrm>
                      <a:off x="2912" y="749"/>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0686" name="Line 28">
                      <a:extLst>
                        <a:ext uri="{FF2B5EF4-FFF2-40B4-BE49-F238E27FC236}">
                          <a16:creationId xmlns:a16="http://schemas.microsoft.com/office/drawing/2014/main" id="{E77D35DC-139F-7663-38DB-24458C87FE86}"/>
                        </a:ext>
                      </a:extLst>
                    </p:cNvPr>
                    <p:cNvSpPr>
                      <a:spLocks noChangeShapeType="1"/>
                    </p:cNvSpPr>
                    <p:nvPr/>
                  </p:nvSpPr>
                  <p:spPr bwMode="auto">
                    <a:xfrm>
                      <a:off x="3190" y="759"/>
                      <a:ext cx="0" cy="466"/>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70669" name="Line 29">
                  <a:extLst>
                    <a:ext uri="{FF2B5EF4-FFF2-40B4-BE49-F238E27FC236}">
                      <a16:creationId xmlns:a16="http://schemas.microsoft.com/office/drawing/2014/main" id="{A4A100AA-178E-ACA8-5C34-F2B6917D7F3C}"/>
                    </a:ext>
                  </a:extLst>
                </p:cNvPr>
                <p:cNvSpPr>
                  <a:spLocks noChangeShapeType="1"/>
                </p:cNvSpPr>
                <p:nvPr/>
              </p:nvSpPr>
              <p:spPr bwMode="auto">
                <a:xfrm>
                  <a:off x="2488" y="1207"/>
                  <a:ext cx="204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70665" name="Text Box 30">
              <a:extLst>
                <a:ext uri="{FF2B5EF4-FFF2-40B4-BE49-F238E27FC236}">
                  <a16:creationId xmlns:a16="http://schemas.microsoft.com/office/drawing/2014/main" id="{F89448C1-7449-1B85-1A35-E1506CE8F341}"/>
                </a:ext>
              </a:extLst>
            </p:cNvPr>
            <p:cNvSpPr txBox="1">
              <a:spLocks noChangeArrowheads="1"/>
            </p:cNvSpPr>
            <p:nvPr/>
          </p:nvSpPr>
          <p:spPr bwMode="auto">
            <a:xfrm>
              <a:off x="3859" y="474"/>
              <a:ext cx="8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残值＝</a:t>
              </a: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2</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a:t>
              </a:r>
            </a:p>
          </p:txBody>
        </p:sp>
      </p:gr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4B983D7A-2807-D592-5A42-1BCDD6F032D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FE56EFF-1812-DE4B-B165-1BF09F1827B3}"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1683" name="Rectangle 2">
            <a:extLst>
              <a:ext uri="{FF2B5EF4-FFF2-40B4-BE49-F238E27FC236}">
                <a16:creationId xmlns:a16="http://schemas.microsoft.com/office/drawing/2014/main" id="{AD1AA4F7-B63E-7649-1425-422A8A5FABD5}"/>
              </a:ext>
            </a:extLst>
          </p:cNvPr>
          <p:cNvSpPr>
            <a:spLocks noGrp="1" noChangeArrowheads="1"/>
          </p:cNvSpPr>
          <p:nvPr>
            <p:ph type="title"/>
          </p:nvPr>
        </p:nvSpPr>
        <p:spPr/>
        <p:txBody>
          <a:bodyPr/>
          <a:lstStyle/>
          <a:p>
            <a:pPr eaLnBrk="1" hangingPunct="1"/>
            <a:r>
              <a:rPr lang="zh-CN" altLang="en-US"/>
              <a:t>费用现值</a:t>
            </a:r>
          </a:p>
        </p:txBody>
      </p:sp>
      <p:sp>
        <p:nvSpPr>
          <p:cNvPr id="182275" name="Text Box 3">
            <a:extLst>
              <a:ext uri="{FF2B5EF4-FFF2-40B4-BE49-F238E27FC236}">
                <a16:creationId xmlns:a16="http://schemas.microsoft.com/office/drawing/2014/main" id="{3782F358-CA7A-2660-2C34-A6655CB973B6}"/>
              </a:ext>
            </a:extLst>
          </p:cNvPr>
          <p:cNvSpPr txBox="1">
            <a:spLocks noChangeArrowheads="1"/>
          </p:cNvSpPr>
          <p:nvPr/>
        </p:nvSpPr>
        <p:spPr bwMode="auto">
          <a:xfrm>
            <a:off x="965430" y="1053434"/>
            <a:ext cx="10261140" cy="1070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三个投资方案的投资费用数据列于下表，各方案的寿命期为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年，基准收益率为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8%</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，试用费用现值与费用年值选择最优方案。</a:t>
            </a:r>
          </a:p>
        </p:txBody>
      </p:sp>
      <p:graphicFrame>
        <p:nvGraphicFramePr>
          <p:cNvPr id="182276" name="Group 4">
            <a:extLst>
              <a:ext uri="{FF2B5EF4-FFF2-40B4-BE49-F238E27FC236}">
                <a16:creationId xmlns:a16="http://schemas.microsoft.com/office/drawing/2014/main" id="{1B57CA21-B719-CCA7-DD65-36FF128C6348}"/>
              </a:ext>
            </a:extLst>
          </p:cNvPr>
          <p:cNvGraphicFramePr>
            <a:graphicFrameLocks noGrp="1"/>
          </p:cNvGraphicFramePr>
          <p:nvPr/>
        </p:nvGraphicFramePr>
        <p:xfrm>
          <a:off x="1701991" y="2436946"/>
          <a:ext cx="8550951" cy="3658625"/>
        </p:xfrm>
        <a:graphic>
          <a:graphicData uri="http://schemas.openxmlformats.org/drawingml/2006/table">
            <a:tbl>
              <a:tblPr/>
              <a:tblGrid>
                <a:gridCol w="540060">
                  <a:extLst>
                    <a:ext uri="{9D8B030D-6E8A-4147-A177-3AD203B41FA5}">
                      <a16:colId xmlns:a16="http://schemas.microsoft.com/office/drawing/2014/main" val="4177003918"/>
                    </a:ext>
                  </a:extLst>
                </a:gridCol>
                <a:gridCol w="1381633">
                  <a:extLst>
                    <a:ext uri="{9D8B030D-6E8A-4147-A177-3AD203B41FA5}">
                      <a16:colId xmlns:a16="http://schemas.microsoft.com/office/drawing/2014/main" val="3297049366"/>
                    </a:ext>
                  </a:extLst>
                </a:gridCol>
                <a:gridCol w="960847">
                  <a:extLst>
                    <a:ext uri="{9D8B030D-6E8A-4147-A177-3AD203B41FA5}">
                      <a16:colId xmlns:a16="http://schemas.microsoft.com/office/drawing/2014/main" val="4159043045"/>
                    </a:ext>
                  </a:extLst>
                </a:gridCol>
                <a:gridCol w="960847">
                  <a:extLst>
                    <a:ext uri="{9D8B030D-6E8A-4147-A177-3AD203B41FA5}">
                      <a16:colId xmlns:a16="http://schemas.microsoft.com/office/drawing/2014/main" val="1264447962"/>
                    </a:ext>
                  </a:extLst>
                </a:gridCol>
                <a:gridCol w="960847">
                  <a:extLst>
                    <a:ext uri="{9D8B030D-6E8A-4147-A177-3AD203B41FA5}">
                      <a16:colId xmlns:a16="http://schemas.microsoft.com/office/drawing/2014/main" val="1073110082"/>
                    </a:ext>
                  </a:extLst>
                </a:gridCol>
                <a:gridCol w="960847">
                  <a:extLst>
                    <a:ext uri="{9D8B030D-6E8A-4147-A177-3AD203B41FA5}">
                      <a16:colId xmlns:a16="http://schemas.microsoft.com/office/drawing/2014/main" val="1580536868"/>
                    </a:ext>
                  </a:extLst>
                </a:gridCol>
                <a:gridCol w="960847">
                  <a:extLst>
                    <a:ext uri="{9D8B030D-6E8A-4147-A177-3AD203B41FA5}">
                      <a16:colId xmlns:a16="http://schemas.microsoft.com/office/drawing/2014/main" val="2846824820"/>
                    </a:ext>
                  </a:extLst>
                </a:gridCol>
                <a:gridCol w="1825023">
                  <a:extLst>
                    <a:ext uri="{9D8B030D-6E8A-4147-A177-3AD203B41FA5}">
                      <a16:colId xmlns:a16="http://schemas.microsoft.com/office/drawing/2014/main" val="1806613779"/>
                    </a:ext>
                  </a:extLst>
                </a:gridCol>
              </a:tblGrid>
              <a:tr h="523069">
                <a:tc gridSpan="2">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幼圆" pitchFamily="49" charset="-122"/>
                          <a:ea typeface="幼圆" pitchFamily="49" charset="-122"/>
                        </a:rPr>
                        <a:t>年份</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8492204"/>
                  </a:ext>
                </a:extLst>
              </a:tr>
              <a:tr h="521640">
                <a:tc rowSpan="2">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方案</a:t>
                      </a:r>
                      <a:r>
                        <a:rPr kumimoji="1" lang="en-US" altLang="zh-CN" sz="2000" b="1" i="0" u="none" strike="noStrike" cap="none" normalizeH="0" baseline="0">
                          <a:ln>
                            <a:noFill/>
                          </a:ln>
                          <a:solidFill>
                            <a:schemeClr val="tx1"/>
                          </a:solidFill>
                          <a:effectLst/>
                          <a:latin typeface="幼圆" pitchFamily="49" charset="-122"/>
                          <a:ea typeface="幼圆" pitchFamily="49" charset="-122"/>
                        </a:rPr>
                        <a:t>A</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投资</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3.5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1757860"/>
                  </a:ext>
                </a:extLst>
              </a:tr>
              <a:tr h="523069">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年经营费用</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3139798"/>
                  </a:ext>
                </a:extLst>
              </a:tr>
              <a:tr h="523069">
                <a:tc rowSpan="2">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方案</a:t>
                      </a:r>
                      <a:r>
                        <a:rPr kumimoji="1" lang="en-US" altLang="zh-CN" sz="2000" b="1" i="0" u="none" strike="noStrike" cap="none" normalizeH="0" baseline="0">
                          <a:ln>
                            <a:noFill/>
                          </a:ln>
                          <a:solidFill>
                            <a:schemeClr val="tx1"/>
                          </a:solidFill>
                          <a:effectLst/>
                          <a:latin typeface="幼圆" pitchFamily="49" charset="-122"/>
                          <a:ea typeface="幼圆" pitchFamily="49" charset="-122"/>
                        </a:rPr>
                        <a:t>B</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幼圆" pitchFamily="49" charset="-122"/>
                          <a:ea typeface="幼圆" pitchFamily="49" charset="-122"/>
                        </a:rPr>
                        <a:t>投资</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4.2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4223255"/>
                  </a:ext>
                </a:extLst>
              </a:tr>
              <a:tr h="523069">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年经营费用</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0.145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547206"/>
                  </a:ext>
                </a:extLst>
              </a:tr>
              <a:tr h="521640">
                <a:tc rowSpan="2">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方案</a:t>
                      </a:r>
                      <a:r>
                        <a:rPr kumimoji="1" lang="en-US" altLang="zh-CN" sz="2000" b="1" i="0" u="none" strike="noStrike" cap="none" normalizeH="0" baseline="0">
                          <a:ln>
                            <a:noFill/>
                          </a:ln>
                          <a:solidFill>
                            <a:schemeClr val="tx1"/>
                          </a:solidFill>
                          <a:effectLst/>
                          <a:latin typeface="幼圆" pitchFamily="49" charset="-122"/>
                          <a:ea typeface="幼圆" pitchFamily="49" charset="-122"/>
                        </a:rPr>
                        <a:t>C</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投资</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1106499"/>
                  </a:ext>
                </a:extLst>
              </a:tr>
              <a:tr h="523069">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年经营费用</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latin typeface="幼圆" pitchFamily="49" charset="-122"/>
                        <a:ea typeface="幼圆"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0.085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0.2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1623610"/>
                  </a:ext>
                </a:extLst>
              </a:tr>
            </a:tbl>
          </a:graphicData>
        </a:graphic>
      </p:graphicFrame>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4C986C66-9655-15B2-C8B6-4584F9C1358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B1AB906-B801-014A-A9F3-FE396688BDAD}"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2707" name="Rectangle 2">
            <a:extLst>
              <a:ext uri="{FF2B5EF4-FFF2-40B4-BE49-F238E27FC236}">
                <a16:creationId xmlns:a16="http://schemas.microsoft.com/office/drawing/2014/main" id="{D4D2F3F8-3863-AC8E-E59D-4B916B3606B0}"/>
              </a:ext>
            </a:extLst>
          </p:cNvPr>
          <p:cNvSpPr>
            <a:spLocks noGrp="1" noChangeArrowheads="1"/>
          </p:cNvSpPr>
          <p:nvPr>
            <p:ph type="title"/>
          </p:nvPr>
        </p:nvSpPr>
        <p:spPr/>
        <p:txBody>
          <a:bodyPr/>
          <a:lstStyle/>
          <a:p>
            <a:pPr eaLnBrk="1" hangingPunct="1"/>
            <a:r>
              <a:rPr lang="zh-CN" altLang="en-US"/>
              <a:t>费用现值</a:t>
            </a:r>
          </a:p>
        </p:txBody>
      </p:sp>
      <p:sp>
        <p:nvSpPr>
          <p:cNvPr id="72708" name="Rectangle 3">
            <a:extLst>
              <a:ext uri="{FF2B5EF4-FFF2-40B4-BE49-F238E27FC236}">
                <a16:creationId xmlns:a16="http://schemas.microsoft.com/office/drawing/2014/main" id="{32CC2C52-33BC-AAAA-71EA-141953C1B08C}"/>
              </a:ext>
            </a:extLst>
          </p:cNvPr>
          <p:cNvSpPr>
            <a:spLocks noChangeArrowheads="1"/>
          </p:cNvSpPr>
          <p:nvPr/>
        </p:nvSpPr>
        <p:spPr bwMode="auto">
          <a:xfrm>
            <a:off x="1558869" y="2775202"/>
            <a:ext cx="8670706" cy="3707191"/>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3300" name="Text Box 4">
            <a:extLst>
              <a:ext uri="{FF2B5EF4-FFF2-40B4-BE49-F238E27FC236}">
                <a16:creationId xmlns:a16="http://schemas.microsoft.com/office/drawing/2014/main" id="{3F9840E4-8BEB-F925-F012-F4A99EED66BA}"/>
              </a:ext>
            </a:extLst>
          </p:cNvPr>
          <p:cNvSpPr txBox="1">
            <a:spLocks noChangeArrowheads="1"/>
          </p:cNvSpPr>
          <p:nvPr/>
        </p:nvSpPr>
        <p:spPr bwMode="auto">
          <a:xfrm>
            <a:off x="1230315" y="1336993"/>
            <a:ext cx="84248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itchFamily="49" charset="-122"/>
                <a:cs typeface="+mn-cs"/>
              </a:rPr>
              <a:t>解：首先分别画出三个方案的现金流量图，分别见下图：</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8080"/>
                </a:solidFill>
                <a:effectLst/>
                <a:uLnTx/>
                <a:uFillTx/>
                <a:latin typeface="黑体" panose="02010609060101010101" pitchFamily="49" charset="-122"/>
                <a:ea typeface="幼圆" pitchFamily="49" charset="-122"/>
                <a:cs typeface="+mn-cs"/>
              </a:rPr>
              <a:t>①用费用现值指标进行判别</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ingLiU" panose="02020509000000000000" pitchFamily="49" charset="-120"/>
              <a:cs typeface="+mn-cs"/>
            </a:endParaRPr>
          </a:p>
        </p:txBody>
      </p:sp>
      <p:sp>
        <p:nvSpPr>
          <p:cNvPr id="183301" name="Rectangle 5">
            <a:extLst>
              <a:ext uri="{FF2B5EF4-FFF2-40B4-BE49-F238E27FC236}">
                <a16:creationId xmlns:a16="http://schemas.microsoft.com/office/drawing/2014/main" id="{85820CE3-97B1-48A7-4092-0ABBE0A7C1F9}"/>
              </a:ext>
            </a:extLst>
          </p:cNvPr>
          <p:cNvSpPr>
            <a:spLocks noChangeArrowheads="1"/>
          </p:cNvSpPr>
          <p:nvPr/>
        </p:nvSpPr>
        <p:spPr bwMode="auto">
          <a:xfrm>
            <a:off x="1569460" y="4198491"/>
            <a:ext cx="8937030"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PC</a:t>
            </a:r>
            <a:r>
              <a:rPr kumimoji="1" lang="en-US" altLang="zh-CN" sz="2400" b="0" i="0" u="none" strike="noStrike" kern="1200" cap="none" spc="0" normalizeH="0" baseline="-20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3.5+0.12(P/F,8%,1)+0.12 (P/F, 8%, 2)+(0.7+0.11)(P/F, 8%, 3)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+0.11(P/F, 8%, 4)+0.13(P/F, 8%, 5)</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 3.5+0.12×0.9259+0.12×0.8573+0.81×0.7938+0.11×0.735</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+0.13×0.6806</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=4.5264</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（万元）</a:t>
            </a:r>
          </a:p>
        </p:txBody>
      </p:sp>
      <p:sp>
        <p:nvSpPr>
          <p:cNvPr id="183302" name="Text Box 6">
            <a:extLst>
              <a:ext uri="{FF2B5EF4-FFF2-40B4-BE49-F238E27FC236}">
                <a16:creationId xmlns:a16="http://schemas.microsoft.com/office/drawing/2014/main" id="{ACBF9674-A5C7-119B-2803-5505FC28122F}"/>
              </a:ext>
            </a:extLst>
          </p:cNvPr>
          <p:cNvSpPr txBox="1">
            <a:spLocks noChangeArrowheads="1"/>
          </p:cNvSpPr>
          <p:nvPr/>
        </p:nvSpPr>
        <p:spPr bwMode="auto">
          <a:xfrm>
            <a:off x="1558869" y="2620734"/>
            <a:ext cx="3095625" cy="511166"/>
          </a:xfrm>
          <a:prstGeom prst="rect">
            <a:avLst/>
          </a:prstGeom>
          <a:gradFill rotWithShape="1">
            <a:gsLst>
              <a:gs pos="0">
                <a:srgbClr val="AACED2"/>
              </a:gs>
              <a:gs pos="100000">
                <a:srgbClr val="036D7B">
                  <a:alpha val="39000"/>
                </a:srgbClr>
              </a:gs>
            </a:gsLst>
            <a:lin ang="5400000" scaled="1"/>
          </a:gradFill>
          <a:ln>
            <a:noFill/>
          </a:ln>
          <a:effectLst>
            <a:outerShdw sy="50000" rotWithShape="0">
              <a:schemeClr val="bg2">
                <a:alpha val="50000"/>
              </a:schemeClr>
            </a:outerShdw>
          </a:effectLst>
          <a:extLst>
            <a:ext uri="{91240B29-F687-4F45-9708-019B960494DF}">
              <a14:hiddenLine xmlns:a14="http://schemas.microsoft.com/office/drawing/2010/main" w="9525" algn="ctr">
                <a:solidFill>
                  <a:srgbClr val="FF00FF"/>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方案现金流量图：</a:t>
            </a:r>
          </a:p>
        </p:txBody>
      </p:sp>
      <p:grpSp>
        <p:nvGrpSpPr>
          <p:cNvPr id="183303" name="Group 7">
            <a:extLst>
              <a:ext uri="{FF2B5EF4-FFF2-40B4-BE49-F238E27FC236}">
                <a16:creationId xmlns:a16="http://schemas.microsoft.com/office/drawing/2014/main" id="{76F0DBA6-2D12-7905-85A8-75547E8119E2}"/>
              </a:ext>
            </a:extLst>
          </p:cNvPr>
          <p:cNvGrpSpPr>
            <a:grpSpLocks/>
          </p:cNvGrpSpPr>
          <p:nvPr/>
        </p:nvGrpSpPr>
        <p:grpSpPr bwMode="auto">
          <a:xfrm>
            <a:off x="5567364" y="2041526"/>
            <a:ext cx="4510087" cy="2081213"/>
            <a:chOff x="2471" y="799"/>
            <a:chExt cx="2841" cy="1311"/>
          </a:xfrm>
        </p:grpSpPr>
        <p:grpSp>
          <p:nvGrpSpPr>
            <p:cNvPr id="72713" name="Group 8">
              <a:extLst>
                <a:ext uri="{FF2B5EF4-FFF2-40B4-BE49-F238E27FC236}">
                  <a16:creationId xmlns:a16="http://schemas.microsoft.com/office/drawing/2014/main" id="{DFD40768-44C8-5E11-4349-1B3874BFDA32}"/>
                </a:ext>
              </a:extLst>
            </p:cNvPr>
            <p:cNvGrpSpPr>
              <a:grpSpLocks/>
            </p:cNvGrpSpPr>
            <p:nvPr/>
          </p:nvGrpSpPr>
          <p:grpSpPr bwMode="auto">
            <a:xfrm>
              <a:off x="2471" y="799"/>
              <a:ext cx="2774" cy="1311"/>
              <a:chOff x="2471" y="799"/>
              <a:chExt cx="2774" cy="1311"/>
            </a:xfrm>
          </p:grpSpPr>
          <p:grpSp>
            <p:nvGrpSpPr>
              <p:cNvPr id="72715" name="Group 9">
                <a:extLst>
                  <a:ext uri="{FF2B5EF4-FFF2-40B4-BE49-F238E27FC236}">
                    <a16:creationId xmlns:a16="http://schemas.microsoft.com/office/drawing/2014/main" id="{8A7EC2A3-A31D-FE43-42FB-969D601F4A60}"/>
                  </a:ext>
                </a:extLst>
              </p:cNvPr>
              <p:cNvGrpSpPr>
                <a:grpSpLocks/>
              </p:cNvGrpSpPr>
              <p:nvPr/>
            </p:nvGrpSpPr>
            <p:grpSpPr bwMode="auto">
              <a:xfrm>
                <a:off x="2653" y="799"/>
                <a:ext cx="2592" cy="1311"/>
                <a:chOff x="6840" y="9396"/>
                <a:chExt cx="3300" cy="1596"/>
              </a:xfrm>
            </p:grpSpPr>
            <p:sp>
              <p:nvSpPr>
                <p:cNvPr id="72717" name="Line 10">
                  <a:extLst>
                    <a:ext uri="{FF2B5EF4-FFF2-40B4-BE49-F238E27FC236}">
                      <a16:creationId xmlns:a16="http://schemas.microsoft.com/office/drawing/2014/main" id="{662822EB-CA62-5D59-CD30-3C832917D658}"/>
                    </a:ext>
                  </a:extLst>
                </p:cNvPr>
                <p:cNvSpPr>
                  <a:spLocks noChangeShapeType="1"/>
                </p:cNvSpPr>
                <p:nvPr/>
              </p:nvSpPr>
              <p:spPr bwMode="auto">
                <a:xfrm>
                  <a:off x="7020" y="9762"/>
                  <a:ext cx="2880"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18" name="Line 11">
                  <a:extLst>
                    <a:ext uri="{FF2B5EF4-FFF2-40B4-BE49-F238E27FC236}">
                      <a16:creationId xmlns:a16="http://schemas.microsoft.com/office/drawing/2014/main" id="{175605A2-1037-E16C-0F8D-DFD8BAD02C78}"/>
                    </a:ext>
                  </a:extLst>
                </p:cNvPr>
                <p:cNvSpPr>
                  <a:spLocks noChangeShapeType="1"/>
                </p:cNvSpPr>
                <p:nvPr/>
              </p:nvSpPr>
              <p:spPr bwMode="auto">
                <a:xfrm>
                  <a:off x="7020" y="9762"/>
                  <a:ext cx="0" cy="109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19" name="Line 12">
                  <a:extLst>
                    <a:ext uri="{FF2B5EF4-FFF2-40B4-BE49-F238E27FC236}">
                      <a16:creationId xmlns:a16="http://schemas.microsoft.com/office/drawing/2014/main" id="{8F087E95-3D3A-1F6F-8402-9294813E0DBD}"/>
                    </a:ext>
                  </a:extLst>
                </p:cNvPr>
                <p:cNvSpPr>
                  <a:spLocks noChangeShapeType="1"/>
                </p:cNvSpPr>
                <p:nvPr/>
              </p:nvSpPr>
              <p:spPr bwMode="auto">
                <a:xfrm>
                  <a:off x="8025" y="9762"/>
                  <a:ext cx="0" cy="62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20" name="Line 13">
                  <a:extLst>
                    <a:ext uri="{FF2B5EF4-FFF2-40B4-BE49-F238E27FC236}">
                      <a16:creationId xmlns:a16="http://schemas.microsoft.com/office/drawing/2014/main" id="{FD91668D-B972-C1D0-98C6-AF835644C569}"/>
                    </a:ext>
                  </a:extLst>
                </p:cNvPr>
                <p:cNvSpPr>
                  <a:spLocks noChangeShapeType="1"/>
                </p:cNvSpPr>
                <p:nvPr/>
              </p:nvSpPr>
              <p:spPr bwMode="auto">
                <a:xfrm>
                  <a:off x="9045" y="9762"/>
                  <a:ext cx="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21" name="Line 14">
                  <a:extLst>
                    <a:ext uri="{FF2B5EF4-FFF2-40B4-BE49-F238E27FC236}">
                      <a16:creationId xmlns:a16="http://schemas.microsoft.com/office/drawing/2014/main" id="{CC937B99-B90B-3B59-0BC1-4A556232E420}"/>
                    </a:ext>
                  </a:extLst>
                </p:cNvPr>
                <p:cNvSpPr>
                  <a:spLocks noChangeShapeType="1"/>
                </p:cNvSpPr>
                <p:nvPr/>
              </p:nvSpPr>
              <p:spPr bwMode="auto">
                <a:xfrm>
                  <a:off x="8550" y="10230"/>
                  <a:ext cx="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22" name="Line 15">
                  <a:extLst>
                    <a:ext uri="{FF2B5EF4-FFF2-40B4-BE49-F238E27FC236}">
                      <a16:creationId xmlns:a16="http://schemas.microsoft.com/office/drawing/2014/main" id="{68FC17D2-C2CD-56B9-7C2C-CF9DBE6A8EA1}"/>
                    </a:ext>
                  </a:extLst>
                </p:cNvPr>
                <p:cNvSpPr>
                  <a:spLocks noChangeShapeType="1"/>
                </p:cNvSpPr>
                <p:nvPr/>
              </p:nvSpPr>
              <p:spPr bwMode="auto">
                <a:xfrm>
                  <a:off x="9540" y="9762"/>
                  <a:ext cx="0" cy="5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23" name="Text Box 16">
                  <a:extLst>
                    <a:ext uri="{FF2B5EF4-FFF2-40B4-BE49-F238E27FC236}">
                      <a16:creationId xmlns:a16="http://schemas.microsoft.com/office/drawing/2014/main" id="{7B7A90C6-40CB-946A-B73F-DAF2C4D5A9A5}"/>
                    </a:ext>
                  </a:extLst>
                </p:cNvPr>
                <p:cNvSpPr txBox="1">
                  <a:spLocks noChangeArrowheads="1"/>
                </p:cNvSpPr>
                <p:nvPr/>
              </p:nvSpPr>
              <p:spPr bwMode="auto">
                <a:xfrm>
                  <a:off x="7215" y="10257"/>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0.12</a:t>
                  </a:r>
                </a:p>
              </p:txBody>
            </p:sp>
            <p:sp>
              <p:nvSpPr>
                <p:cNvPr id="72724" name="Text Box 17">
                  <a:extLst>
                    <a:ext uri="{FF2B5EF4-FFF2-40B4-BE49-F238E27FC236}">
                      <a16:creationId xmlns:a16="http://schemas.microsoft.com/office/drawing/2014/main" id="{5173EBE6-C6FB-9E18-B6E6-DC1C09123305}"/>
                    </a:ext>
                  </a:extLst>
                </p:cNvPr>
                <p:cNvSpPr txBox="1">
                  <a:spLocks noChangeArrowheads="1"/>
                </p:cNvSpPr>
                <p:nvPr/>
              </p:nvSpPr>
              <p:spPr bwMode="auto">
                <a:xfrm>
                  <a:off x="7695" y="1024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0.12</a:t>
                  </a:r>
                </a:p>
              </p:txBody>
            </p:sp>
            <p:sp>
              <p:nvSpPr>
                <p:cNvPr id="72725" name="Text Box 18">
                  <a:extLst>
                    <a:ext uri="{FF2B5EF4-FFF2-40B4-BE49-F238E27FC236}">
                      <a16:creationId xmlns:a16="http://schemas.microsoft.com/office/drawing/2014/main" id="{B209040B-C25B-D9E9-7C0F-2010E32CDD37}"/>
                    </a:ext>
                  </a:extLst>
                </p:cNvPr>
                <p:cNvSpPr txBox="1">
                  <a:spLocks noChangeArrowheads="1"/>
                </p:cNvSpPr>
                <p:nvPr/>
              </p:nvSpPr>
              <p:spPr bwMode="auto">
                <a:xfrm>
                  <a:off x="8055" y="1007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0.11</a:t>
                  </a:r>
                </a:p>
              </p:txBody>
            </p:sp>
            <p:sp>
              <p:nvSpPr>
                <p:cNvPr id="72726" name="Text Box 19">
                  <a:extLst>
                    <a:ext uri="{FF2B5EF4-FFF2-40B4-BE49-F238E27FC236}">
                      <a16:creationId xmlns:a16="http://schemas.microsoft.com/office/drawing/2014/main" id="{8CC402BE-C00E-4EE7-1A3C-31D76301EA25}"/>
                    </a:ext>
                  </a:extLst>
                </p:cNvPr>
                <p:cNvSpPr txBox="1">
                  <a:spLocks noChangeArrowheads="1"/>
                </p:cNvSpPr>
                <p:nvPr/>
              </p:nvSpPr>
              <p:spPr bwMode="auto">
                <a:xfrm>
                  <a:off x="8295" y="105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6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p>
              </p:txBody>
            </p:sp>
            <p:sp>
              <p:nvSpPr>
                <p:cNvPr id="72727" name="Text Box 20">
                  <a:extLst>
                    <a:ext uri="{FF2B5EF4-FFF2-40B4-BE49-F238E27FC236}">
                      <a16:creationId xmlns:a16="http://schemas.microsoft.com/office/drawing/2014/main" id="{1D5422DC-13E3-A108-F6E0-D06774E2738A}"/>
                    </a:ext>
                  </a:extLst>
                </p:cNvPr>
                <p:cNvSpPr txBox="1">
                  <a:spLocks noChangeArrowheads="1"/>
                </p:cNvSpPr>
                <p:nvPr/>
              </p:nvSpPr>
              <p:spPr bwMode="auto">
                <a:xfrm>
                  <a:off x="8745" y="1007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0.11</a:t>
                  </a:r>
                </a:p>
              </p:txBody>
            </p:sp>
            <p:sp>
              <p:nvSpPr>
                <p:cNvPr id="72728" name="Text Box 21">
                  <a:extLst>
                    <a:ext uri="{FF2B5EF4-FFF2-40B4-BE49-F238E27FC236}">
                      <a16:creationId xmlns:a16="http://schemas.microsoft.com/office/drawing/2014/main" id="{A50C0BA6-360C-7EA9-E995-E3CF14FAB8A0}"/>
                    </a:ext>
                  </a:extLst>
                </p:cNvPr>
                <p:cNvSpPr txBox="1">
                  <a:spLocks noChangeArrowheads="1"/>
                </p:cNvSpPr>
                <p:nvPr/>
              </p:nvSpPr>
              <p:spPr bwMode="auto">
                <a:xfrm>
                  <a:off x="9240" y="102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0.13</a:t>
                  </a:r>
                </a:p>
              </p:txBody>
            </p:sp>
            <p:sp>
              <p:nvSpPr>
                <p:cNvPr id="72729" name="Line 22">
                  <a:extLst>
                    <a:ext uri="{FF2B5EF4-FFF2-40B4-BE49-F238E27FC236}">
                      <a16:creationId xmlns:a16="http://schemas.microsoft.com/office/drawing/2014/main" id="{7C2B75D5-8B50-4E62-D941-B075E38D7275}"/>
                    </a:ext>
                  </a:extLst>
                </p:cNvPr>
                <p:cNvSpPr>
                  <a:spLocks noChangeShapeType="1"/>
                </p:cNvSpPr>
                <p:nvPr/>
              </p:nvSpPr>
              <p:spPr bwMode="auto">
                <a:xfrm>
                  <a:off x="7530" y="9762"/>
                  <a:ext cx="0" cy="62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2730" name="Text Box 23">
                  <a:extLst>
                    <a:ext uri="{FF2B5EF4-FFF2-40B4-BE49-F238E27FC236}">
                      <a16:creationId xmlns:a16="http://schemas.microsoft.com/office/drawing/2014/main" id="{2FC1BC38-D51C-B11A-7C64-81E50F8E8677}"/>
                    </a:ext>
                  </a:extLst>
                </p:cNvPr>
                <p:cNvSpPr txBox="1">
                  <a:spLocks noChangeArrowheads="1"/>
                </p:cNvSpPr>
                <p:nvPr/>
              </p:nvSpPr>
              <p:spPr bwMode="auto">
                <a:xfrm>
                  <a:off x="6840" y="9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p>
              </p:txBody>
            </p:sp>
            <p:sp>
              <p:nvSpPr>
                <p:cNvPr id="72731" name="Text Box 24">
                  <a:extLst>
                    <a:ext uri="{FF2B5EF4-FFF2-40B4-BE49-F238E27FC236}">
                      <a16:creationId xmlns:a16="http://schemas.microsoft.com/office/drawing/2014/main" id="{63A1BC6B-727F-7AC4-8815-809DB8105C52}"/>
                    </a:ext>
                  </a:extLst>
                </p:cNvPr>
                <p:cNvSpPr txBox="1">
                  <a:spLocks noChangeArrowheads="1"/>
                </p:cNvSpPr>
                <p:nvPr/>
              </p:nvSpPr>
              <p:spPr bwMode="auto">
                <a:xfrm>
                  <a:off x="7350" y="941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72732" name="Text Box 25">
                  <a:extLst>
                    <a:ext uri="{FF2B5EF4-FFF2-40B4-BE49-F238E27FC236}">
                      <a16:creationId xmlns:a16="http://schemas.microsoft.com/office/drawing/2014/main" id="{7B666B03-811F-5EE6-074D-3F6EBB60F6D0}"/>
                    </a:ext>
                  </a:extLst>
                </p:cNvPr>
                <p:cNvSpPr txBox="1">
                  <a:spLocks noChangeArrowheads="1"/>
                </p:cNvSpPr>
                <p:nvPr/>
              </p:nvSpPr>
              <p:spPr bwMode="auto">
                <a:xfrm>
                  <a:off x="7845" y="941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72733" name="Text Box 26">
                  <a:extLst>
                    <a:ext uri="{FF2B5EF4-FFF2-40B4-BE49-F238E27FC236}">
                      <a16:creationId xmlns:a16="http://schemas.microsoft.com/office/drawing/2014/main" id="{9C0088EA-BCED-4BBD-E2DD-8496AFE7CCEA}"/>
                    </a:ext>
                  </a:extLst>
                </p:cNvPr>
                <p:cNvSpPr txBox="1">
                  <a:spLocks noChangeArrowheads="1"/>
                </p:cNvSpPr>
                <p:nvPr/>
              </p:nvSpPr>
              <p:spPr bwMode="auto">
                <a:xfrm>
                  <a:off x="8340" y="941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p>
              </p:txBody>
            </p:sp>
            <p:sp>
              <p:nvSpPr>
                <p:cNvPr id="72734" name="Text Box 27">
                  <a:extLst>
                    <a:ext uri="{FF2B5EF4-FFF2-40B4-BE49-F238E27FC236}">
                      <a16:creationId xmlns:a16="http://schemas.microsoft.com/office/drawing/2014/main" id="{9C5EFDF1-D3F9-BEA6-E5DE-04D6E3735D08}"/>
                    </a:ext>
                  </a:extLst>
                </p:cNvPr>
                <p:cNvSpPr txBox="1">
                  <a:spLocks noChangeArrowheads="1"/>
                </p:cNvSpPr>
                <p:nvPr/>
              </p:nvSpPr>
              <p:spPr bwMode="auto">
                <a:xfrm>
                  <a:off x="8850" y="941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p>
              </p:txBody>
            </p:sp>
            <p:sp>
              <p:nvSpPr>
                <p:cNvPr id="72735" name="Text Box 28">
                  <a:extLst>
                    <a:ext uri="{FF2B5EF4-FFF2-40B4-BE49-F238E27FC236}">
                      <a16:creationId xmlns:a16="http://schemas.microsoft.com/office/drawing/2014/main" id="{60B88A9E-140A-34F7-599A-7385C101ED7B}"/>
                    </a:ext>
                  </a:extLst>
                </p:cNvPr>
                <p:cNvSpPr txBox="1">
                  <a:spLocks noChangeArrowheads="1"/>
                </p:cNvSpPr>
                <p:nvPr/>
              </p:nvSpPr>
              <p:spPr bwMode="auto">
                <a:xfrm>
                  <a:off x="9360" y="939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p>
              </p:txBody>
            </p:sp>
            <p:sp>
              <p:nvSpPr>
                <p:cNvPr id="72736" name="Line 29">
                  <a:extLst>
                    <a:ext uri="{FF2B5EF4-FFF2-40B4-BE49-F238E27FC236}">
                      <a16:creationId xmlns:a16="http://schemas.microsoft.com/office/drawing/2014/main" id="{AD4C404A-E5D9-D0D3-14DB-61ECC934314B}"/>
                    </a:ext>
                  </a:extLst>
                </p:cNvPr>
                <p:cNvSpPr>
                  <a:spLocks noChangeShapeType="1"/>
                </p:cNvSpPr>
                <p:nvPr/>
              </p:nvSpPr>
              <p:spPr bwMode="auto">
                <a:xfrm>
                  <a:off x="8550" y="9777"/>
                  <a:ext cx="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72716" name="Text Box 30">
                <a:extLst>
                  <a:ext uri="{FF2B5EF4-FFF2-40B4-BE49-F238E27FC236}">
                    <a16:creationId xmlns:a16="http://schemas.microsoft.com/office/drawing/2014/main" id="{B1848370-5D5E-85ED-FB5E-1F30AA532F2D}"/>
                  </a:ext>
                </a:extLst>
              </p:cNvPr>
              <p:cNvSpPr txBox="1">
                <a:spLocks noChangeArrowheads="1"/>
              </p:cNvSpPr>
              <p:nvPr/>
            </p:nvSpPr>
            <p:spPr bwMode="auto">
              <a:xfrm>
                <a:off x="2471" y="1824"/>
                <a:ext cx="9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3.5</a:t>
                </a:r>
              </a:p>
            </p:txBody>
          </p:sp>
        </p:grpSp>
        <p:sp>
          <p:nvSpPr>
            <p:cNvPr id="72714" name="Text Box 31">
              <a:extLst>
                <a:ext uri="{FF2B5EF4-FFF2-40B4-BE49-F238E27FC236}">
                  <a16:creationId xmlns:a16="http://schemas.microsoft.com/office/drawing/2014/main" id="{9AD92477-6818-470F-D48D-A873615A1F1E}"/>
                </a:ext>
              </a:extLst>
            </p:cNvPr>
            <p:cNvSpPr txBox="1">
              <a:spLocks noChangeArrowheads="1"/>
            </p:cNvSpPr>
            <p:nvPr/>
          </p:nvSpPr>
          <p:spPr bwMode="auto">
            <a:xfrm>
              <a:off x="4950" y="935"/>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p>
          </p:txBody>
        </p:sp>
      </p:gr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B8C6A02C-0C25-EAB5-E119-C63DFF5E009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2CBD7BB3-3735-A542-95AF-471E9D55B7C5}"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3731" name="Rectangle 2">
            <a:extLst>
              <a:ext uri="{FF2B5EF4-FFF2-40B4-BE49-F238E27FC236}">
                <a16:creationId xmlns:a16="http://schemas.microsoft.com/office/drawing/2014/main" id="{C59E90F9-F755-8006-0BE7-6D714B90FA7A}"/>
              </a:ext>
            </a:extLst>
          </p:cNvPr>
          <p:cNvSpPr>
            <a:spLocks noGrp="1" noChangeArrowheads="1"/>
          </p:cNvSpPr>
          <p:nvPr>
            <p:ph type="title"/>
          </p:nvPr>
        </p:nvSpPr>
        <p:spPr/>
        <p:txBody>
          <a:bodyPr/>
          <a:lstStyle/>
          <a:p>
            <a:pPr eaLnBrk="1" hangingPunct="1"/>
            <a:r>
              <a:rPr lang="zh-CN" altLang="en-US"/>
              <a:t>费用现值</a:t>
            </a:r>
          </a:p>
        </p:txBody>
      </p:sp>
      <p:sp>
        <p:nvSpPr>
          <p:cNvPr id="73732" name="Rectangle 3">
            <a:extLst>
              <a:ext uri="{FF2B5EF4-FFF2-40B4-BE49-F238E27FC236}">
                <a16:creationId xmlns:a16="http://schemas.microsoft.com/office/drawing/2014/main" id="{0E1F2B0C-D08F-EC72-0978-D35EB4EF77C8}"/>
              </a:ext>
            </a:extLst>
          </p:cNvPr>
          <p:cNvSpPr>
            <a:spLocks noChangeArrowheads="1"/>
          </p:cNvSpPr>
          <p:nvPr/>
        </p:nvSpPr>
        <p:spPr bwMode="auto">
          <a:xfrm>
            <a:off x="1847851" y="1397001"/>
            <a:ext cx="8569325" cy="4822825"/>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4324" name="Rectangle 4">
            <a:extLst>
              <a:ext uri="{FF2B5EF4-FFF2-40B4-BE49-F238E27FC236}">
                <a16:creationId xmlns:a16="http://schemas.microsoft.com/office/drawing/2014/main" id="{222EEEDB-4868-35BC-B7C7-DA748A3BE4E8}"/>
              </a:ext>
            </a:extLst>
          </p:cNvPr>
          <p:cNvSpPr>
            <a:spLocks noChangeArrowheads="1"/>
          </p:cNvSpPr>
          <p:nvPr/>
        </p:nvSpPr>
        <p:spPr bwMode="auto">
          <a:xfrm>
            <a:off x="1534585" y="3141476"/>
            <a:ext cx="8744702" cy="278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PC</a:t>
            </a:r>
            <a:r>
              <a:rPr kumimoji="1" lang="en-US" altLang="zh-CN" sz="2400" b="0" i="0" u="none" strike="noStrike" kern="1200" cap="none" spc="0" normalizeH="0" baseline="-18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B</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=4.2+0.13(P/F, 8%, 1)+0.13(P/F, 8%, 2)+0.145 (P/F, 8%, 3)</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+0.16(P/F, 8%, 4)+0.18(P/F, 8,5)</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=4.2+0.13×0.9258+0.13×0.8573+0.145×0.7938+0.16×0.735</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+0.18×0.6806</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=4.7871</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（万元）</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84325" name="Text Box 5">
            <a:extLst>
              <a:ext uri="{FF2B5EF4-FFF2-40B4-BE49-F238E27FC236}">
                <a16:creationId xmlns:a16="http://schemas.microsoft.com/office/drawing/2014/main" id="{BAD67A98-5BA1-CA34-A5FB-EDE0C610C6EA}"/>
              </a:ext>
            </a:extLst>
          </p:cNvPr>
          <p:cNvSpPr txBox="1">
            <a:spLocks noChangeArrowheads="1"/>
          </p:cNvSpPr>
          <p:nvPr/>
        </p:nvSpPr>
        <p:spPr bwMode="auto">
          <a:xfrm>
            <a:off x="1624098" y="1464439"/>
            <a:ext cx="3095625" cy="511166"/>
          </a:xfrm>
          <a:prstGeom prst="rect">
            <a:avLst/>
          </a:prstGeom>
          <a:gradFill rotWithShape="1">
            <a:gsLst>
              <a:gs pos="0">
                <a:srgbClr val="AACED2"/>
              </a:gs>
              <a:gs pos="100000">
                <a:srgbClr val="036D7B">
                  <a:alpha val="39000"/>
                </a:srgbClr>
              </a:gs>
            </a:gsLst>
            <a:lin ang="5400000" scaled="1"/>
          </a:gradFill>
          <a:ln>
            <a:noFill/>
          </a:ln>
          <a:effectLst>
            <a:outerShdw sy="50000" rotWithShape="0">
              <a:schemeClr val="bg2">
                <a:alpha val="50000"/>
              </a:schemeClr>
            </a:outerShdw>
          </a:effectLst>
          <a:extLst>
            <a:ext uri="{91240B29-F687-4F45-9708-019B960494DF}">
              <a14:hiddenLine xmlns:a14="http://schemas.microsoft.com/office/drawing/2010/main" w="9525" algn="ctr">
                <a:solidFill>
                  <a:srgbClr val="FF00FF"/>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B</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方案现金流量图：</a:t>
            </a:r>
          </a:p>
        </p:txBody>
      </p:sp>
      <p:grpSp>
        <p:nvGrpSpPr>
          <p:cNvPr id="184326" name="Group 6">
            <a:extLst>
              <a:ext uri="{FF2B5EF4-FFF2-40B4-BE49-F238E27FC236}">
                <a16:creationId xmlns:a16="http://schemas.microsoft.com/office/drawing/2014/main" id="{9DE47AB8-050C-8375-38F4-36EC8075214C}"/>
              </a:ext>
            </a:extLst>
          </p:cNvPr>
          <p:cNvGrpSpPr>
            <a:grpSpLocks/>
          </p:cNvGrpSpPr>
          <p:nvPr/>
        </p:nvGrpSpPr>
        <p:grpSpPr bwMode="auto">
          <a:xfrm>
            <a:off x="5232400" y="1179513"/>
            <a:ext cx="4679950" cy="1879600"/>
            <a:chOff x="2608" y="210"/>
            <a:chExt cx="2676" cy="1229"/>
          </a:xfrm>
        </p:grpSpPr>
        <p:grpSp>
          <p:nvGrpSpPr>
            <p:cNvPr id="73736" name="Group 7">
              <a:extLst>
                <a:ext uri="{FF2B5EF4-FFF2-40B4-BE49-F238E27FC236}">
                  <a16:creationId xmlns:a16="http://schemas.microsoft.com/office/drawing/2014/main" id="{125D7B26-FA60-FD9C-289D-73A684D007E5}"/>
                </a:ext>
              </a:extLst>
            </p:cNvPr>
            <p:cNvGrpSpPr>
              <a:grpSpLocks/>
            </p:cNvGrpSpPr>
            <p:nvPr/>
          </p:nvGrpSpPr>
          <p:grpSpPr bwMode="auto">
            <a:xfrm>
              <a:off x="2608" y="210"/>
              <a:ext cx="2628" cy="1229"/>
              <a:chOff x="7020" y="11700"/>
              <a:chExt cx="3330" cy="2130"/>
            </a:xfrm>
          </p:grpSpPr>
          <p:sp>
            <p:nvSpPr>
              <p:cNvPr id="73738" name="Line 8">
                <a:extLst>
                  <a:ext uri="{FF2B5EF4-FFF2-40B4-BE49-F238E27FC236}">
                    <a16:creationId xmlns:a16="http://schemas.microsoft.com/office/drawing/2014/main" id="{11B756ED-A178-ABB8-29B4-9FBCAFB65F80}"/>
                  </a:ext>
                </a:extLst>
              </p:cNvPr>
              <p:cNvSpPr>
                <a:spLocks noChangeShapeType="1"/>
              </p:cNvSpPr>
              <p:nvPr/>
            </p:nvSpPr>
            <p:spPr bwMode="auto">
              <a:xfrm>
                <a:off x="7260" y="12078"/>
                <a:ext cx="2880"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39" name="Line 9">
                <a:extLst>
                  <a:ext uri="{FF2B5EF4-FFF2-40B4-BE49-F238E27FC236}">
                    <a16:creationId xmlns:a16="http://schemas.microsoft.com/office/drawing/2014/main" id="{96FB5233-804A-FEF1-E4DE-E49BAEE4A191}"/>
                  </a:ext>
                </a:extLst>
              </p:cNvPr>
              <p:cNvSpPr>
                <a:spLocks noChangeShapeType="1"/>
              </p:cNvSpPr>
              <p:nvPr/>
            </p:nvSpPr>
            <p:spPr bwMode="auto">
              <a:xfrm>
                <a:off x="7260" y="12078"/>
                <a:ext cx="0" cy="137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40" name="Line 10">
                <a:extLst>
                  <a:ext uri="{FF2B5EF4-FFF2-40B4-BE49-F238E27FC236}">
                    <a16:creationId xmlns:a16="http://schemas.microsoft.com/office/drawing/2014/main" id="{7349FA7E-E072-EE46-CB98-8F0C5B73D351}"/>
                  </a:ext>
                </a:extLst>
              </p:cNvPr>
              <p:cNvSpPr>
                <a:spLocks noChangeShapeType="1"/>
              </p:cNvSpPr>
              <p:nvPr/>
            </p:nvSpPr>
            <p:spPr bwMode="auto">
              <a:xfrm>
                <a:off x="8265" y="12078"/>
                <a:ext cx="0" cy="62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41" name="Line 11">
                <a:extLst>
                  <a:ext uri="{FF2B5EF4-FFF2-40B4-BE49-F238E27FC236}">
                    <a16:creationId xmlns:a16="http://schemas.microsoft.com/office/drawing/2014/main" id="{1C43E8DF-6D9D-64E0-29C2-FE62FFFCAD5D}"/>
                  </a:ext>
                </a:extLst>
              </p:cNvPr>
              <p:cNvSpPr>
                <a:spLocks noChangeShapeType="1"/>
              </p:cNvSpPr>
              <p:nvPr/>
            </p:nvSpPr>
            <p:spPr bwMode="auto">
              <a:xfrm>
                <a:off x="9285" y="12078"/>
                <a:ext cx="0" cy="9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42" name="Line 12">
                <a:extLst>
                  <a:ext uri="{FF2B5EF4-FFF2-40B4-BE49-F238E27FC236}">
                    <a16:creationId xmlns:a16="http://schemas.microsoft.com/office/drawing/2014/main" id="{ECDABBDD-0F86-4D6A-CA34-565532CB76B4}"/>
                  </a:ext>
                </a:extLst>
              </p:cNvPr>
              <p:cNvSpPr>
                <a:spLocks noChangeShapeType="1"/>
              </p:cNvSpPr>
              <p:nvPr/>
            </p:nvSpPr>
            <p:spPr bwMode="auto">
              <a:xfrm>
                <a:off x="8790" y="12066"/>
                <a:ext cx="0" cy="76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43" name="Line 13">
                <a:extLst>
                  <a:ext uri="{FF2B5EF4-FFF2-40B4-BE49-F238E27FC236}">
                    <a16:creationId xmlns:a16="http://schemas.microsoft.com/office/drawing/2014/main" id="{96DAEDD2-42F8-2A27-45BC-892E4B11BCA2}"/>
                  </a:ext>
                </a:extLst>
              </p:cNvPr>
              <p:cNvSpPr>
                <a:spLocks noChangeShapeType="1"/>
              </p:cNvSpPr>
              <p:nvPr/>
            </p:nvSpPr>
            <p:spPr bwMode="auto">
              <a:xfrm>
                <a:off x="9780" y="12078"/>
                <a:ext cx="0" cy="106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44" name="Text Box 14">
                <a:extLst>
                  <a:ext uri="{FF2B5EF4-FFF2-40B4-BE49-F238E27FC236}">
                    <a16:creationId xmlns:a16="http://schemas.microsoft.com/office/drawing/2014/main" id="{1C8CA236-A414-1D2A-B8E8-DAFDAE756B17}"/>
                  </a:ext>
                </a:extLst>
              </p:cNvPr>
              <p:cNvSpPr txBox="1">
                <a:spLocks noChangeArrowheads="1"/>
              </p:cNvSpPr>
              <p:nvPr/>
            </p:nvSpPr>
            <p:spPr bwMode="auto">
              <a:xfrm>
                <a:off x="7020" y="1336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4.2</a:t>
                </a:r>
              </a:p>
            </p:txBody>
          </p:sp>
          <p:sp>
            <p:nvSpPr>
              <p:cNvPr id="73745" name="Text Box 15">
                <a:extLst>
                  <a:ext uri="{FF2B5EF4-FFF2-40B4-BE49-F238E27FC236}">
                    <a16:creationId xmlns:a16="http://schemas.microsoft.com/office/drawing/2014/main" id="{538DDF97-0265-BA83-A25F-BD71BE2B65B0}"/>
                  </a:ext>
                </a:extLst>
              </p:cNvPr>
              <p:cNvSpPr txBox="1">
                <a:spLocks noChangeArrowheads="1"/>
              </p:cNvSpPr>
              <p:nvPr/>
            </p:nvSpPr>
            <p:spPr bwMode="auto">
              <a:xfrm>
                <a:off x="7440" y="12591"/>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0.13</a:t>
                </a:r>
              </a:p>
            </p:txBody>
          </p:sp>
          <p:sp>
            <p:nvSpPr>
              <p:cNvPr id="73746" name="Text Box 16">
                <a:extLst>
                  <a:ext uri="{FF2B5EF4-FFF2-40B4-BE49-F238E27FC236}">
                    <a16:creationId xmlns:a16="http://schemas.microsoft.com/office/drawing/2014/main" id="{8DC527F5-94B6-4C02-2B50-2773CF507529}"/>
                  </a:ext>
                </a:extLst>
              </p:cNvPr>
              <p:cNvSpPr txBox="1">
                <a:spLocks noChangeArrowheads="1"/>
              </p:cNvSpPr>
              <p:nvPr/>
            </p:nvSpPr>
            <p:spPr bwMode="auto">
              <a:xfrm>
                <a:off x="7935" y="1255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0.13</a:t>
                </a:r>
              </a:p>
            </p:txBody>
          </p:sp>
          <p:sp>
            <p:nvSpPr>
              <p:cNvPr id="73747" name="Text Box 17">
                <a:extLst>
                  <a:ext uri="{FF2B5EF4-FFF2-40B4-BE49-F238E27FC236}">
                    <a16:creationId xmlns:a16="http://schemas.microsoft.com/office/drawing/2014/main" id="{278B1098-C5B4-E6F8-0783-869F7B7615D7}"/>
                  </a:ext>
                </a:extLst>
              </p:cNvPr>
              <p:cNvSpPr txBox="1">
                <a:spLocks noChangeArrowheads="1"/>
              </p:cNvSpPr>
              <p:nvPr/>
            </p:nvSpPr>
            <p:spPr bwMode="auto">
              <a:xfrm>
                <a:off x="8445" y="1270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0.145</a:t>
                </a:r>
              </a:p>
            </p:txBody>
          </p:sp>
          <p:sp>
            <p:nvSpPr>
              <p:cNvPr id="73748" name="Text Box 18">
                <a:extLst>
                  <a:ext uri="{FF2B5EF4-FFF2-40B4-BE49-F238E27FC236}">
                    <a16:creationId xmlns:a16="http://schemas.microsoft.com/office/drawing/2014/main" id="{C8259F09-2F15-CCC3-DDC4-DD76B8CCF1A7}"/>
                  </a:ext>
                </a:extLst>
              </p:cNvPr>
              <p:cNvSpPr txBox="1">
                <a:spLocks noChangeArrowheads="1"/>
              </p:cNvSpPr>
              <p:nvPr/>
            </p:nvSpPr>
            <p:spPr bwMode="auto">
              <a:xfrm>
                <a:off x="8985" y="1288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0.16</a:t>
                </a:r>
              </a:p>
            </p:txBody>
          </p:sp>
          <p:sp>
            <p:nvSpPr>
              <p:cNvPr id="73749" name="Line 19">
                <a:extLst>
                  <a:ext uri="{FF2B5EF4-FFF2-40B4-BE49-F238E27FC236}">
                    <a16:creationId xmlns:a16="http://schemas.microsoft.com/office/drawing/2014/main" id="{533761CB-424E-5C7C-C85B-79CE9639C18B}"/>
                  </a:ext>
                </a:extLst>
              </p:cNvPr>
              <p:cNvSpPr>
                <a:spLocks noChangeShapeType="1"/>
              </p:cNvSpPr>
              <p:nvPr/>
            </p:nvSpPr>
            <p:spPr bwMode="auto">
              <a:xfrm>
                <a:off x="7770" y="12078"/>
                <a:ext cx="0" cy="62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3750" name="Text Box 20">
                <a:extLst>
                  <a:ext uri="{FF2B5EF4-FFF2-40B4-BE49-F238E27FC236}">
                    <a16:creationId xmlns:a16="http://schemas.microsoft.com/office/drawing/2014/main" id="{6216F2FC-CDE3-2A7D-1F29-9108C74D2339}"/>
                  </a:ext>
                </a:extLst>
              </p:cNvPr>
              <p:cNvSpPr txBox="1">
                <a:spLocks noChangeArrowheads="1"/>
              </p:cNvSpPr>
              <p:nvPr/>
            </p:nvSpPr>
            <p:spPr bwMode="auto">
              <a:xfrm>
                <a:off x="7080" y="1174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0</a:t>
                </a:r>
              </a:p>
            </p:txBody>
          </p:sp>
          <p:sp>
            <p:nvSpPr>
              <p:cNvPr id="73751" name="Text Box 21">
                <a:extLst>
                  <a:ext uri="{FF2B5EF4-FFF2-40B4-BE49-F238E27FC236}">
                    <a16:creationId xmlns:a16="http://schemas.microsoft.com/office/drawing/2014/main" id="{F2DFB91D-52E9-E99C-5C80-1C8BC1571DE8}"/>
                  </a:ext>
                </a:extLst>
              </p:cNvPr>
              <p:cNvSpPr txBox="1">
                <a:spLocks noChangeArrowheads="1"/>
              </p:cNvSpPr>
              <p:nvPr/>
            </p:nvSpPr>
            <p:spPr bwMode="auto">
              <a:xfrm>
                <a:off x="7590" y="1172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75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73752" name="Text Box 22">
                <a:extLst>
                  <a:ext uri="{FF2B5EF4-FFF2-40B4-BE49-F238E27FC236}">
                    <a16:creationId xmlns:a16="http://schemas.microsoft.com/office/drawing/2014/main" id="{120F9198-408F-8E8A-09F6-3E2BD5EC83BC}"/>
                  </a:ext>
                </a:extLst>
              </p:cNvPr>
              <p:cNvSpPr txBox="1">
                <a:spLocks noChangeArrowheads="1"/>
              </p:cNvSpPr>
              <p:nvPr/>
            </p:nvSpPr>
            <p:spPr bwMode="auto">
              <a:xfrm>
                <a:off x="8085" y="1172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7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73753" name="Text Box 23">
                <a:extLst>
                  <a:ext uri="{FF2B5EF4-FFF2-40B4-BE49-F238E27FC236}">
                    <a16:creationId xmlns:a16="http://schemas.microsoft.com/office/drawing/2014/main" id="{93F273E5-4C8D-4EC5-04F8-AFC74A1454BF}"/>
                  </a:ext>
                </a:extLst>
              </p:cNvPr>
              <p:cNvSpPr txBox="1">
                <a:spLocks noChangeArrowheads="1"/>
              </p:cNvSpPr>
              <p:nvPr/>
            </p:nvSpPr>
            <p:spPr bwMode="auto">
              <a:xfrm>
                <a:off x="8580" y="1173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7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p>
            </p:txBody>
          </p:sp>
          <p:sp>
            <p:nvSpPr>
              <p:cNvPr id="73754" name="Text Box 24">
                <a:extLst>
                  <a:ext uri="{FF2B5EF4-FFF2-40B4-BE49-F238E27FC236}">
                    <a16:creationId xmlns:a16="http://schemas.microsoft.com/office/drawing/2014/main" id="{AF46B8A7-D2E4-1F9D-FFC9-3C937E6E498E}"/>
                  </a:ext>
                </a:extLst>
              </p:cNvPr>
              <p:cNvSpPr txBox="1">
                <a:spLocks noChangeArrowheads="1"/>
              </p:cNvSpPr>
              <p:nvPr/>
            </p:nvSpPr>
            <p:spPr bwMode="auto">
              <a:xfrm>
                <a:off x="9090" y="1172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7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p>
            </p:txBody>
          </p:sp>
          <p:sp>
            <p:nvSpPr>
              <p:cNvPr id="73755" name="Text Box 25">
                <a:extLst>
                  <a:ext uri="{FF2B5EF4-FFF2-40B4-BE49-F238E27FC236}">
                    <a16:creationId xmlns:a16="http://schemas.microsoft.com/office/drawing/2014/main" id="{5B611047-EA7B-2383-BDAD-D0BE98A40790}"/>
                  </a:ext>
                </a:extLst>
              </p:cNvPr>
              <p:cNvSpPr txBox="1">
                <a:spLocks noChangeArrowheads="1"/>
              </p:cNvSpPr>
              <p:nvPr/>
            </p:nvSpPr>
            <p:spPr bwMode="auto">
              <a:xfrm>
                <a:off x="9600" y="117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7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p>
            </p:txBody>
          </p:sp>
          <p:sp>
            <p:nvSpPr>
              <p:cNvPr id="73756" name="Text Box 26">
                <a:extLst>
                  <a:ext uri="{FF2B5EF4-FFF2-40B4-BE49-F238E27FC236}">
                    <a16:creationId xmlns:a16="http://schemas.microsoft.com/office/drawing/2014/main" id="{3EE4353E-323B-5470-D43F-0B485C082030}"/>
                  </a:ext>
                </a:extLst>
              </p:cNvPr>
              <p:cNvSpPr txBox="1">
                <a:spLocks noChangeArrowheads="1"/>
              </p:cNvSpPr>
              <p:nvPr/>
            </p:nvSpPr>
            <p:spPr bwMode="auto">
              <a:xfrm>
                <a:off x="9450" y="13023"/>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0.18</a:t>
                </a:r>
              </a:p>
            </p:txBody>
          </p:sp>
        </p:grpSp>
        <p:sp>
          <p:nvSpPr>
            <p:cNvPr id="73737" name="Text Box 27">
              <a:extLst>
                <a:ext uri="{FF2B5EF4-FFF2-40B4-BE49-F238E27FC236}">
                  <a16:creationId xmlns:a16="http://schemas.microsoft.com/office/drawing/2014/main" id="{BEFAC1FE-1D84-85AB-B773-10AF8F8EF861}"/>
                </a:ext>
              </a:extLst>
            </p:cNvPr>
            <p:cNvSpPr txBox="1">
              <a:spLocks noChangeArrowheads="1"/>
            </p:cNvSpPr>
            <p:nvPr/>
          </p:nvSpPr>
          <p:spPr bwMode="auto">
            <a:xfrm>
              <a:off x="5012" y="264"/>
              <a:ext cx="272"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p>
          </p:txBody>
        </p:sp>
      </p:gr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F0EED7DA-BB25-B754-D343-C5EE71067AB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33DD56D-AA85-804F-AB74-99650CC699B0}"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4755" name="Rectangle 2">
            <a:extLst>
              <a:ext uri="{FF2B5EF4-FFF2-40B4-BE49-F238E27FC236}">
                <a16:creationId xmlns:a16="http://schemas.microsoft.com/office/drawing/2014/main" id="{096CC2FD-AD4A-4956-B7AC-04B3A2DBE394}"/>
              </a:ext>
            </a:extLst>
          </p:cNvPr>
          <p:cNvSpPr>
            <a:spLocks noGrp="1" noChangeArrowheads="1"/>
          </p:cNvSpPr>
          <p:nvPr>
            <p:ph type="title"/>
          </p:nvPr>
        </p:nvSpPr>
        <p:spPr/>
        <p:txBody>
          <a:bodyPr/>
          <a:lstStyle/>
          <a:p>
            <a:pPr eaLnBrk="1" hangingPunct="1"/>
            <a:r>
              <a:rPr lang="zh-CN" altLang="en-US"/>
              <a:t>费用现值</a:t>
            </a:r>
          </a:p>
        </p:txBody>
      </p:sp>
      <p:sp>
        <p:nvSpPr>
          <p:cNvPr id="74756" name="Rectangle 3">
            <a:extLst>
              <a:ext uri="{FF2B5EF4-FFF2-40B4-BE49-F238E27FC236}">
                <a16:creationId xmlns:a16="http://schemas.microsoft.com/office/drawing/2014/main" id="{8A22BF28-3642-0656-62F9-8EC69E81D07A}"/>
              </a:ext>
            </a:extLst>
          </p:cNvPr>
          <p:cNvSpPr>
            <a:spLocks noChangeArrowheads="1"/>
          </p:cNvSpPr>
          <p:nvPr/>
        </p:nvSpPr>
        <p:spPr bwMode="auto">
          <a:xfrm>
            <a:off x="1919288" y="1736726"/>
            <a:ext cx="8424862" cy="4752975"/>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5348" name="Rectangle 4">
            <a:extLst>
              <a:ext uri="{FF2B5EF4-FFF2-40B4-BE49-F238E27FC236}">
                <a16:creationId xmlns:a16="http://schemas.microsoft.com/office/drawing/2014/main" id="{F5782186-6524-3906-2598-B83DA58DAEAC}"/>
              </a:ext>
            </a:extLst>
          </p:cNvPr>
          <p:cNvSpPr>
            <a:spLocks noChangeArrowheads="1"/>
          </p:cNvSpPr>
          <p:nvPr/>
        </p:nvSpPr>
        <p:spPr bwMode="auto">
          <a:xfrm>
            <a:off x="1572970" y="3076602"/>
            <a:ext cx="8206093" cy="302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PC</a:t>
            </a:r>
            <a:r>
              <a:rPr kumimoji="1" lang="en-US" altLang="zh-CN" sz="2400" b="0" i="0" u="none" strike="noStrike" kern="1200" cap="none" spc="0" normalizeH="0" baseline="-18000" noProof="0" dirty="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=5.0+0.1(P/F, 8%, 1)+0.085(P/F, 8%, 2)+0.1(P/F, 8%, 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+0.1(P/F, 8%, 4)+0.12(P/F, 8%, 5)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=5.0+0.1×0.9259+0.085×0.8573+0.1×0.7938+0.1×0.735</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+0.12×0.6806</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=5.4</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（万元）</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p>
        </p:txBody>
      </p:sp>
      <p:sp>
        <p:nvSpPr>
          <p:cNvPr id="185349" name="Text Box 5">
            <a:extLst>
              <a:ext uri="{FF2B5EF4-FFF2-40B4-BE49-F238E27FC236}">
                <a16:creationId xmlns:a16="http://schemas.microsoft.com/office/drawing/2014/main" id="{54601819-FB7B-9174-CE9B-BD3F99C88701}"/>
              </a:ext>
            </a:extLst>
          </p:cNvPr>
          <p:cNvSpPr txBox="1">
            <a:spLocks noChangeArrowheads="1"/>
          </p:cNvSpPr>
          <p:nvPr/>
        </p:nvSpPr>
        <p:spPr bwMode="auto">
          <a:xfrm>
            <a:off x="1621071" y="1360218"/>
            <a:ext cx="3095625" cy="511166"/>
          </a:xfrm>
          <a:prstGeom prst="rect">
            <a:avLst/>
          </a:prstGeom>
          <a:gradFill rotWithShape="1">
            <a:gsLst>
              <a:gs pos="0">
                <a:srgbClr val="AACED2"/>
              </a:gs>
              <a:gs pos="100000">
                <a:srgbClr val="036D7B">
                  <a:alpha val="39000"/>
                </a:srgbClr>
              </a:gs>
            </a:gsLst>
            <a:lin ang="5400000" scaled="1"/>
          </a:gradFill>
          <a:ln>
            <a:noFill/>
          </a:ln>
          <a:effectLst>
            <a:outerShdw sy="50000" rotWithShape="0">
              <a:schemeClr val="bg2">
                <a:alpha val="50000"/>
              </a:schemeClr>
            </a:outerShdw>
          </a:effectLst>
          <a:extLst>
            <a:ext uri="{91240B29-F687-4F45-9708-019B960494DF}">
              <a14:hiddenLine xmlns:a14="http://schemas.microsoft.com/office/drawing/2010/main" w="9525" algn="ctr">
                <a:solidFill>
                  <a:srgbClr val="FF00FF"/>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C</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方案现金流量图：</a:t>
            </a:r>
          </a:p>
        </p:txBody>
      </p:sp>
      <p:grpSp>
        <p:nvGrpSpPr>
          <p:cNvPr id="185350" name="Group 6">
            <a:extLst>
              <a:ext uri="{FF2B5EF4-FFF2-40B4-BE49-F238E27FC236}">
                <a16:creationId xmlns:a16="http://schemas.microsoft.com/office/drawing/2014/main" id="{C703DA1F-6B15-AA47-8DB6-EC8295804346}"/>
              </a:ext>
            </a:extLst>
          </p:cNvPr>
          <p:cNvGrpSpPr>
            <a:grpSpLocks/>
          </p:cNvGrpSpPr>
          <p:nvPr/>
        </p:nvGrpSpPr>
        <p:grpSpPr bwMode="auto">
          <a:xfrm>
            <a:off x="5591176" y="1160463"/>
            <a:ext cx="4905375" cy="1871662"/>
            <a:chOff x="2472" y="255"/>
            <a:chExt cx="3180" cy="1584"/>
          </a:xfrm>
        </p:grpSpPr>
        <p:grpSp>
          <p:nvGrpSpPr>
            <p:cNvPr id="74761" name="Group 7">
              <a:extLst>
                <a:ext uri="{FF2B5EF4-FFF2-40B4-BE49-F238E27FC236}">
                  <a16:creationId xmlns:a16="http://schemas.microsoft.com/office/drawing/2014/main" id="{DA8B6542-CEAC-66F6-24C5-C941D01C159C}"/>
                </a:ext>
              </a:extLst>
            </p:cNvPr>
            <p:cNvGrpSpPr>
              <a:grpSpLocks/>
            </p:cNvGrpSpPr>
            <p:nvPr/>
          </p:nvGrpSpPr>
          <p:grpSpPr bwMode="auto">
            <a:xfrm>
              <a:off x="2692" y="536"/>
              <a:ext cx="2637" cy="1022"/>
              <a:chOff x="2692" y="536"/>
              <a:chExt cx="2637" cy="1022"/>
            </a:xfrm>
          </p:grpSpPr>
          <p:sp>
            <p:nvSpPr>
              <p:cNvPr id="74776" name="Line 8">
                <a:extLst>
                  <a:ext uri="{FF2B5EF4-FFF2-40B4-BE49-F238E27FC236}">
                    <a16:creationId xmlns:a16="http://schemas.microsoft.com/office/drawing/2014/main" id="{05901B49-EE4A-880E-428F-D1BD2A3B955C}"/>
                  </a:ext>
                </a:extLst>
              </p:cNvPr>
              <p:cNvSpPr>
                <a:spLocks noChangeShapeType="1"/>
              </p:cNvSpPr>
              <p:nvPr/>
            </p:nvSpPr>
            <p:spPr bwMode="auto">
              <a:xfrm>
                <a:off x="2692" y="536"/>
                <a:ext cx="2637"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4777" name="Line 9">
                <a:extLst>
                  <a:ext uri="{FF2B5EF4-FFF2-40B4-BE49-F238E27FC236}">
                    <a16:creationId xmlns:a16="http://schemas.microsoft.com/office/drawing/2014/main" id="{45FDF146-F9DA-3DE7-8469-7FBC0F7E9AD1}"/>
                  </a:ext>
                </a:extLst>
              </p:cNvPr>
              <p:cNvSpPr>
                <a:spLocks noChangeShapeType="1"/>
              </p:cNvSpPr>
              <p:nvPr/>
            </p:nvSpPr>
            <p:spPr bwMode="auto">
              <a:xfrm>
                <a:off x="2692" y="536"/>
                <a:ext cx="0" cy="102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4778" name="Line 10">
                <a:extLst>
                  <a:ext uri="{FF2B5EF4-FFF2-40B4-BE49-F238E27FC236}">
                    <a16:creationId xmlns:a16="http://schemas.microsoft.com/office/drawing/2014/main" id="{450B391E-6074-66B3-8E43-4DAE3136D9B3}"/>
                  </a:ext>
                </a:extLst>
              </p:cNvPr>
              <p:cNvSpPr>
                <a:spLocks noChangeShapeType="1"/>
              </p:cNvSpPr>
              <p:nvPr/>
            </p:nvSpPr>
            <p:spPr bwMode="auto">
              <a:xfrm>
                <a:off x="3633" y="536"/>
                <a:ext cx="0" cy="2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4779" name="Line 11">
                <a:extLst>
                  <a:ext uri="{FF2B5EF4-FFF2-40B4-BE49-F238E27FC236}">
                    <a16:creationId xmlns:a16="http://schemas.microsoft.com/office/drawing/2014/main" id="{C1716E08-242E-0DF5-8BA8-00FEE4C69A7E}"/>
                  </a:ext>
                </a:extLst>
              </p:cNvPr>
              <p:cNvSpPr>
                <a:spLocks noChangeShapeType="1"/>
              </p:cNvSpPr>
              <p:nvPr/>
            </p:nvSpPr>
            <p:spPr bwMode="auto">
              <a:xfrm>
                <a:off x="4999" y="536"/>
                <a:ext cx="0" cy="49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4780" name="Line 12">
                <a:extLst>
                  <a:ext uri="{FF2B5EF4-FFF2-40B4-BE49-F238E27FC236}">
                    <a16:creationId xmlns:a16="http://schemas.microsoft.com/office/drawing/2014/main" id="{B957C308-CF14-73A2-555A-744DC49079C4}"/>
                  </a:ext>
                </a:extLst>
              </p:cNvPr>
              <p:cNvSpPr>
                <a:spLocks noChangeShapeType="1"/>
              </p:cNvSpPr>
              <p:nvPr/>
            </p:nvSpPr>
            <p:spPr bwMode="auto">
              <a:xfrm>
                <a:off x="3159" y="536"/>
                <a:ext cx="0" cy="3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4781" name="Line 13">
                <a:extLst>
                  <a:ext uri="{FF2B5EF4-FFF2-40B4-BE49-F238E27FC236}">
                    <a16:creationId xmlns:a16="http://schemas.microsoft.com/office/drawing/2014/main" id="{B34D8EE3-82C3-1F57-E7EE-03166ED86A14}"/>
                  </a:ext>
                </a:extLst>
              </p:cNvPr>
              <p:cNvSpPr>
                <a:spLocks noChangeShapeType="1"/>
              </p:cNvSpPr>
              <p:nvPr/>
            </p:nvSpPr>
            <p:spPr bwMode="auto">
              <a:xfrm>
                <a:off x="4087" y="545"/>
                <a:ext cx="0" cy="3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4782" name="Line 14">
                <a:extLst>
                  <a:ext uri="{FF2B5EF4-FFF2-40B4-BE49-F238E27FC236}">
                    <a16:creationId xmlns:a16="http://schemas.microsoft.com/office/drawing/2014/main" id="{3ED82ACF-E161-DB3C-DA96-F260000ADAF6}"/>
                  </a:ext>
                </a:extLst>
              </p:cNvPr>
              <p:cNvSpPr>
                <a:spLocks noChangeShapeType="1"/>
              </p:cNvSpPr>
              <p:nvPr/>
            </p:nvSpPr>
            <p:spPr bwMode="auto">
              <a:xfrm>
                <a:off x="4546" y="536"/>
                <a:ext cx="0" cy="3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74762" name="Group 15">
              <a:extLst>
                <a:ext uri="{FF2B5EF4-FFF2-40B4-BE49-F238E27FC236}">
                  <a16:creationId xmlns:a16="http://schemas.microsoft.com/office/drawing/2014/main" id="{6F678E7C-9E19-20A1-5F45-A3221F8534B0}"/>
                </a:ext>
              </a:extLst>
            </p:cNvPr>
            <p:cNvGrpSpPr>
              <a:grpSpLocks/>
            </p:cNvGrpSpPr>
            <p:nvPr/>
          </p:nvGrpSpPr>
          <p:grpSpPr bwMode="auto">
            <a:xfrm>
              <a:off x="2472" y="255"/>
              <a:ext cx="3180" cy="1584"/>
              <a:chOff x="2472" y="255"/>
              <a:chExt cx="3180" cy="1584"/>
            </a:xfrm>
          </p:grpSpPr>
          <p:sp>
            <p:nvSpPr>
              <p:cNvPr id="74763" name="Text Box 16">
                <a:extLst>
                  <a:ext uri="{FF2B5EF4-FFF2-40B4-BE49-F238E27FC236}">
                    <a16:creationId xmlns:a16="http://schemas.microsoft.com/office/drawing/2014/main" id="{1715E3A9-4A5E-1DD5-8030-36E46D8FA85C}"/>
                  </a:ext>
                </a:extLst>
              </p:cNvPr>
              <p:cNvSpPr txBox="1">
                <a:spLocks noChangeArrowheads="1"/>
              </p:cNvSpPr>
              <p:nvPr/>
            </p:nvSpPr>
            <p:spPr bwMode="auto">
              <a:xfrm>
                <a:off x="2472" y="1491"/>
                <a:ext cx="8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5.0</a:t>
                </a:r>
              </a:p>
            </p:txBody>
          </p:sp>
          <p:sp>
            <p:nvSpPr>
              <p:cNvPr id="74764" name="Text Box 17">
                <a:extLst>
                  <a:ext uri="{FF2B5EF4-FFF2-40B4-BE49-F238E27FC236}">
                    <a16:creationId xmlns:a16="http://schemas.microsoft.com/office/drawing/2014/main" id="{63C8CC54-361D-2B16-3641-0489DA7F3B18}"/>
                  </a:ext>
                </a:extLst>
              </p:cNvPr>
              <p:cNvSpPr txBox="1">
                <a:spLocks noChangeArrowheads="1"/>
              </p:cNvSpPr>
              <p:nvPr/>
            </p:nvSpPr>
            <p:spPr bwMode="auto">
              <a:xfrm>
                <a:off x="2965" y="864"/>
                <a:ext cx="8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p>
            </p:txBody>
          </p:sp>
          <p:sp>
            <p:nvSpPr>
              <p:cNvPr id="74765" name="Text Box 18">
                <a:extLst>
                  <a:ext uri="{FF2B5EF4-FFF2-40B4-BE49-F238E27FC236}">
                    <a16:creationId xmlns:a16="http://schemas.microsoft.com/office/drawing/2014/main" id="{E3A4C77D-C5A4-D8F8-BBC7-36CA867DF84A}"/>
                  </a:ext>
                </a:extLst>
              </p:cNvPr>
              <p:cNvSpPr txBox="1">
                <a:spLocks noChangeArrowheads="1"/>
              </p:cNvSpPr>
              <p:nvPr/>
            </p:nvSpPr>
            <p:spPr bwMode="auto">
              <a:xfrm>
                <a:off x="3942" y="854"/>
                <a:ext cx="8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p>
            </p:txBody>
          </p:sp>
          <p:sp>
            <p:nvSpPr>
              <p:cNvPr id="74766" name="Text Box 19">
                <a:extLst>
                  <a:ext uri="{FF2B5EF4-FFF2-40B4-BE49-F238E27FC236}">
                    <a16:creationId xmlns:a16="http://schemas.microsoft.com/office/drawing/2014/main" id="{00E95ACC-572C-B578-B770-6BCA78FBC245}"/>
                  </a:ext>
                </a:extLst>
              </p:cNvPr>
              <p:cNvSpPr txBox="1">
                <a:spLocks noChangeArrowheads="1"/>
              </p:cNvSpPr>
              <p:nvPr/>
            </p:nvSpPr>
            <p:spPr bwMode="auto">
              <a:xfrm>
                <a:off x="3370" y="745"/>
                <a:ext cx="8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0.085</a:t>
                </a:r>
              </a:p>
            </p:txBody>
          </p:sp>
          <p:sp>
            <p:nvSpPr>
              <p:cNvPr id="74767" name="Text Box 20">
                <a:extLst>
                  <a:ext uri="{FF2B5EF4-FFF2-40B4-BE49-F238E27FC236}">
                    <a16:creationId xmlns:a16="http://schemas.microsoft.com/office/drawing/2014/main" id="{E170E4DF-7992-0032-7B78-3EC93B921C43}"/>
                  </a:ext>
                </a:extLst>
              </p:cNvPr>
              <p:cNvSpPr txBox="1">
                <a:spLocks noChangeArrowheads="1"/>
              </p:cNvSpPr>
              <p:nvPr/>
            </p:nvSpPr>
            <p:spPr bwMode="auto">
              <a:xfrm>
                <a:off x="4398" y="842"/>
                <a:ext cx="8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a:t>
                </a:r>
              </a:p>
            </p:txBody>
          </p:sp>
          <p:sp>
            <p:nvSpPr>
              <p:cNvPr id="74768" name="Text Box 21">
                <a:extLst>
                  <a:ext uri="{FF2B5EF4-FFF2-40B4-BE49-F238E27FC236}">
                    <a16:creationId xmlns:a16="http://schemas.microsoft.com/office/drawing/2014/main" id="{2D6D8566-11BB-FDF5-EA14-FEB45948DC98}"/>
                  </a:ext>
                </a:extLst>
              </p:cNvPr>
              <p:cNvSpPr txBox="1">
                <a:spLocks noChangeArrowheads="1"/>
              </p:cNvSpPr>
              <p:nvPr/>
            </p:nvSpPr>
            <p:spPr bwMode="auto">
              <a:xfrm>
                <a:off x="2527" y="286"/>
                <a:ext cx="4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75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p>
            </p:txBody>
          </p:sp>
          <p:sp>
            <p:nvSpPr>
              <p:cNvPr id="74769" name="Text Box 22">
                <a:extLst>
                  <a:ext uri="{FF2B5EF4-FFF2-40B4-BE49-F238E27FC236}">
                    <a16:creationId xmlns:a16="http://schemas.microsoft.com/office/drawing/2014/main" id="{53613F57-25CF-652B-69C6-072E1991830A}"/>
                  </a:ext>
                </a:extLst>
              </p:cNvPr>
              <p:cNvSpPr txBox="1">
                <a:spLocks noChangeArrowheads="1"/>
              </p:cNvSpPr>
              <p:nvPr/>
            </p:nvSpPr>
            <p:spPr bwMode="auto">
              <a:xfrm>
                <a:off x="2994" y="275"/>
                <a:ext cx="4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1</a:t>
                </a:r>
              </a:p>
            </p:txBody>
          </p:sp>
          <p:sp>
            <p:nvSpPr>
              <p:cNvPr id="74770" name="Text Box 23">
                <a:extLst>
                  <a:ext uri="{FF2B5EF4-FFF2-40B4-BE49-F238E27FC236}">
                    <a16:creationId xmlns:a16="http://schemas.microsoft.com/office/drawing/2014/main" id="{CF15FCFA-7EE7-FE9D-3F25-CFF41B64832C}"/>
                  </a:ext>
                </a:extLst>
              </p:cNvPr>
              <p:cNvSpPr txBox="1">
                <a:spLocks noChangeArrowheads="1"/>
              </p:cNvSpPr>
              <p:nvPr/>
            </p:nvSpPr>
            <p:spPr bwMode="auto">
              <a:xfrm>
                <a:off x="3447" y="275"/>
                <a:ext cx="49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a:t>
                </a:r>
              </a:p>
            </p:txBody>
          </p:sp>
          <p:sp>
            <p:nvSpPr>
              <p:cNvPr id="74771" name="Text Box 24">
                <a:extLst>
                  <a:ext uri="{FF2B5EF4-FFF2-40B4-BE49-F238E27FC236}">
                    <a16:creationId xmlns:a16="http://schemas.microsoft.com/office/drawing/2014/main" id="{72D3ED3C-171E-F6F6-B572-007457ADA908}"/>
                  </a:ext>
                </a:extLst>
              </p:cNvPr>
              <p:cNvSpPr txBox="1">
                <a:spLocks noChangeArrowheads="1"/>
              </p:cNvSpPr>
              <p:nvPr/>
            </p:nvSpPr>
            <p:spPr bwMode="auto">
              <a:xfrm>
                <a:off x="3901" y="280"/>
                <a:ext cx="4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3</a:t>
                </a:r>
              </a:p>
            </p:txBody>
          </p:sp>
          <p:sp>
            <p:nvSpPr>
              <p:cNvPr id="74772" name="Text Box 25">
                <a:extLst>
                  <a:ext uri="{FF2B5EF4-FFF2-40B4-BE49-F238E27FC236}">
                    <a16:creationId xmlns:a16="http://schemas.microsoft.com/office/drawing/2014/main" id="{D81257CB-829A-E660-A47C-605E146E2555}"/>
                  </a:ext>
                </a:extLst>
              </p:cNvPr>
              <p:cNvSpPr txBox="1">
                <a:spLocks noChangeArrowheads="1"/>
              </p:cNvSpPr>
              <p:nvPr/>
            </p:nvSpPr>
            <p:spPr bwMode="auto">
              <a:xfrm>
                <a:off x="4368" y="275"/>
                <a:ext cx="4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4</a:t>
                </a:r>
              </a:p>
            </p:txBody>
          </p:sp>
          <p:sp>
            <p:nvSpPr>
              <p:cNvPr id="74773" name="Text Box 26">
                <a:extLst>
                  <a:ext uri="{FF2B5EF4-FFF2-40B4-BE49-F238E27FC236}">
                    <a16:creationId xmlns:a16="http://schemas.microsoft.com/office/drawing/2014/main" id="{BC4D0F37-CDD1-0E91-9B7F-9F39C8060E81}"/>
                  </a:ext>
                </a:extLst>
              </p:cNvPr>
              <p:cNvSpPr txBox="1">
                <a:spLocks noChangeArrowheads="1"/>
              </p:cNvSpPr>
              <p:nvPr/>
            </p:nvSpPr>
            <p:spPr bwMode="auto">
              <a:xfrm>
                <a:off x="4835" y="255"/>
                <a:ext cx="4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5</a:t>
                </a:r>
              </a:p>
            </p:txBody>
          </p:sp>
          <p:sp>
            <p:nvSpPr>
              <p:cNvPr id="74774" name="Text Box 27">
                <a:extLst>
                  <a:ext uri="{FF2B5EF4-FFF2-40B4-BE49-F238E27FC236}">
                    <a16:creationId xmlns:a16="http://schemas.microsoft.com/office/drawing/2014/main" id="{D2EAA276-0A9F-D337-C8D5-918427D82FDA}"/>
                  </a:ext>
                </a:extLst>
              </p:cNvPr>
              <p:cNvSpPr txBox="1">
                <a:spLocks noChangeArrowheads="1"/>
              </p:cNvSpPr>
              <p:nvPr/>
            </p:nvSpPr>
            <p:spPr bwMode="auto">
              <a:xfrm>
                <a:off x="4828" y="971"/>
                <a:ext cx="82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0.12</a:t>
                </a:r>
              </a:p>
            </p:txBody>
          </p:sp>
          <p:sp>
            <p:nvSpPr>
              <p:cNvPr id="74775" name="Text Box 28">
                <a:extLst>
                  <a:ext uri="{FF2B5EF4-FFF2-40B4-BE49-F238E27FC236}">
                    <a16:creationId xmlns:a16="http://schemas.microsoft.com/office/drawing/2014/main" id="{B5F99B88-D1A7-00D6-69C8-2A6ABFC7EE32}"/>
                  </a:ext>
                </a:extLst>
              </p:cNvPr>
              <p:cNvSpPr txBox="1">
                <a:spLocks noChangeArrowheads="1"/>
              </p:cNvSpPr>
              <p:nvPr/>
            </p:nvSpPr>
            <p:spPr bwMode="auto">
              <a:xfrm>
                <a:off x="5239" y="373"/>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t</a:t>
                </a:r>
              </a:p>
            </p:txBody>
          </p:sp>
        </p:grpSp>
      </p:grpSp>
      <p:sp>
        <p:nvSpPr>
          <p:cNvPr id="185373" name="Text Box 29">
            <a:extLst>
              <a:ext uri="{FF2B5EF4-FFF2-40B4-BE49-F238E27FC236}">
                <a16:creationId xmlns:a16="http://schemas.microsoft.com/office/drawing/2014/main" id="{9584DB6E-F30D-1D27-71A9-E021F489AD1D}"/>
              </a:ext>
            </a:extLst>
          </p:cNvPr>
          <p:cNvSpPr txBox="1">
            <a:spLocks noChangeArrowheads="1"/>
          </p:cNvSpPr>
          <p:nvPr/>
        </p:nvSpPr>
        <p:spPr bwMode="auto">
          <a:xfrm>
            <a:off x="4151313" y="5553075"/>
            <a:ext cx="6265862" cy="511166"/>
          </a:xfrm>
          <a:prstGeom prst="rect">
            <a:avLst/>
          </a:prstGeom>
          <a:solidFill>
            <a:srgbClr val="66FFFF">
              <a:alpha val="43921"/>
            </a:srgb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5000"/>
              </a:lnSpc>
              <a:spcBef>
                <a:spcPct val="2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由于</a:t>
            </a: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PC</a:t>
            </a:r>
            <a:r>
              <a:rPr kumimoji="1" lang="en-US" altLang="zh-CN" sz="2000" b="1" i="0" u="none" strike="noStrike" kern="1200" cap="none" spc="0" normalizeH="0" baseline="-25000" noProof="0">
                <a:ln>
                  <a:noFill/>
                </a:ln>
                <a:solidFill>
                  <a:srgbClr val="000000"/>
                </a:solidFill>
                <a:effectLst/>
                <a:uLnTx/>
                <a:uFillTx/>
                <a:latin typeface="幼圆" pitchFamily="49" charset="-122"/>
                <a:ea typeface="幼圆" pitchFamily="49" charset="-122"/>
                <a:cs typeface="+mn-cs"/>
              </a:rPr>
              <a:t>A</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PC</a:t>
            </a:r>
            <a:r>
              <a:rPr kumimoji="1" lang="en-US" altLang="zh-CN" sz="2000" b="1" i="0" u="none" strike="noStrike" kern="1200" cap="none" spc="0" normalizeH="0" baseline="-25000" noProof="0">
                <a:ln>
                  <a:noFill/>
                </a:ln>
                <a:solidFill>
                  <a:srgbClr val="000000"/>
                </a:solidFill>
                <a:effectLst/>
                <a:uLnTx/>
                <a:uFillTx/>
                <a:latin typeface="幼圆" pitchFamily="49" charset="-122"/>
                <a:ea typeface="幼圆" pitchFamily="49" charset="-122"/>
                <a:cs typeface="+mn-cs"/>
              </a:rPr>
              <a:t>B</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PC</a:t>
            </a:r>
            <a:r>
              <a:rPr kumimoji="1" lang="en-US" altLang="zh-CN" sz="2000" b="1" i="0" u="none" strike="noStrike" kern="1200" cap="none" spc="0" normalizeH="0" baseline="-25000" noProof="0">
                <a:ln>
                  <a:noFill/>
                </a:ln>
                <a:solidFill>
                  <a:srgbClr val="000000"/>
                </a:solidFill>
                <a:effectLst/>
                <a:uLnTx/>
                <a:uFillTx/>
                <a:latin typeface="幼圆" pitchFamily="49" charset="-122"/>
                <a:ea typeface="幼圆" pitchFamily="49" charset="-122"/>
                <a:cs typeface="+mn-cs"/>
              </a:rPr>
              <a:t>C</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，所以方案</a:t>
            </a: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最优。</a:t>
            </a:r>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7C70C28B-F7EC-0938-2649-EED00954C3E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4EE2CBBD-6BB0-D54B-8625-10780AA09FE0}"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57347" name="Rectangle 2">
            <a:extLst>
              <a:ext uri="{FF2B5EF4-FFF2-40B4-BE49-F238E27FC236}">
                <a16:creationId xmlns:a16="http://schemas.microsoft.com/office/drawing/2014/main" id="{EC31F944-8E6B-E860-9E55-FC8A8D7BCDE3}"/>
              </a:ext>
            </a:extLst>
          </p:cNvPr>
          <p:cNvSpPr>
            <a:spLocks noGrp="1" noChangeArrowheads="1"/>
          </p:cNvSpPr>
          <p:nvPr>
            <p:ph type="title"/>
          </p:nvPr>
        </p:nvSpPr>
        <p:spPr/>
        <p:txBody>
          <a:bodyPr/>
          <a:lstStyle/>
          <a:p>
            <a:pPr eaLnBrk="1" hangingPunct="1"/>
            <a:r>
              <a:rPr kumimoji="0" lang="zh-CN" altLang="en-US" b="1">
                <a:solidFill>
                  <a:srgbClr val="036D7B"/>
                </a:solidFill>
              </a:rPr>
              <a:t>静态投资回收期</a:t>
            </a:r>
          </a:p>
        </p:txBody>
      </p:sp>
      <p:sp>
        <p:nvSpPr>
          <p:cNvPr id="57348" name="Rectangle 123">
            <a:extLst>
              <a:ext uri="{FF2B5EF4-FFF2-40B4-BE49-F238E27FC236}">
                <a16:creationId xmlns:a16="http://schemas.microsoft.com/office/drawing/2014/main" id="{AF37BA3A-4915-C29C-B55F-D5F7AAE23F49}"/>
              </a:ext>
            </a:extLst>
          </p:cNvPr>
          <p:cNvSpPr>
            <a:spLocks noChangeArrowheads="1"/>
          </p:cNvSpPr>
          <p:nvPr/>
        </p:nvSpPr>
        <p:spPr bwMode="auto">
          <a:xfrm>
            <a:off x="1195894" y="998538"/>
            <a:ext cx="10390716" cy="4824412"/>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26076" name="Group 124">
            <a:extLst>
              <a:ext uri="{FF2B5EF4-FFF2-40B4-BE49-F238E27FC236}">
                <a16:creationId xmlns:a16="http://schemas.microsoft.com/office/drawing/2014/main" id="{73934C08-1404-06D8-6773-E535A0C8821B}"/>
              </a:ext>
            </a:extLst>
          </p:cNvPr>
          <p:cNvGraphicFramePr>
            <a:graphicFrameLocks noGrp="1"/>
          </p:cNvGraphicFramePr>
          <p:nvPr/>
        </p:nvGraphicFramePr>
        <p:xfrm>
          <a:off x="1238781" y="2389449"/>
          <a:ext cx="10390713" cy="2069611"/>
        </p:xfrm>
        <a:graphic>
          <a:graphicData uri="http://schemas.openxmlformats.org/drawingml/2006/table">
            <a:tbl>
              <a:tblPr/>
              <a:tblGrid>
                <a:gridCol w="2070230">
                  <a:extLst>
                    <a:ext uri="{9D8B030D-6E8A-4147-A177-3AD203B41FA5}">
                      <a16:colId xmlns:a16="http://schemas.microsoft.com/office/drawing/2014/main" val="3422544417"/>
                    </a:ext>
                  </a:extLst>
                </a:gridCol>
                <a:gridCol w="1788358">
                  <a:extLst>
                    <a:ext uri="{9D8B030D-6E8A-4147-A177-3AD203B41FA5}">
                      <a16:colId xmlns:a16="http://schemas.microsoft.com/office/drawing/2014/main" val="954220579"/>
                    </a:ext>
                  </a:extLst>
                </a:gridCol>
                <a:gridCol w="1260140">
                  <a:extLst>
                    <a:ext uri="{9D8B030D-6E8A-4147-A177-3AD203B41FA5}">
                      <a16:colId xmlns:a16="http://schemas.microsoft.com/office/drawing/2014/main" val="366598968"/>
                    </a:ext>
                  </a:extLst>
                </a:gridCol>
                <a:gridCol w="1268661">
                  <a:extLst>
                    <a:ext uri="{9D8B030D-6E8A-4147-A177-3AD203B41FA5}">
                      <a16:colId xmlns:a16="http://schemas.microsoft.com/office/drawing/2014/main" val="1796427641"/>
                    </a:ext>
                  </a:extLst>
                </a:gridCol>
                <a:gridCol w="1080120">
                  <a:extLst>
                    <a:ext uri="{9D8B030D-6E8A-4147-A177-3AD203B41FA5}">
                      <a16:colId xmlns:a16="http://schemas.microsoft.com/office/drawing/2014/main" val="3642564703"/>
                    </a:ext>
                  </a:extLst>
                </a:gridCol>
                <a:gridCol w="990110">
                  <a:extLst>
                    <a:ext uri="{9D8B030D-6E8A-4147-A177-3AD203B41FA5}">
                      <a16:colId xmlns:a16="http://schemas.microsoft.com/office/drawing/2014/main" val="2276338837"/>
                    </a:ext>
                  </a:extLst>
                </a:gridCol>
                <a:gridCol w="945105">
                  <a:extLst>
                    <a:ext uri="{9D8B030D-6E8A-4147-A177-3AD203B41FA5}">
                      <a16:colId xmlns:a16="http://schemas.microsoft.com/office/drawing/2014/main" val="274011050"/>
                    </a:ext>
                  </a:extLst>
                </a:gridCol>
                <a:gridCol w="987989">
                  <a:extLst>
                    <a:ext uri="{9D8B030D-6E8A-4147-A177-3AD203B41FA5}">
                      <a16:colId xmlns:a16="http://schemas.microsoft.com/office/drawing/2014/main" val="2374187934"/>
                    </a:ext>
                  </a:extLst>
                </a:gridCol>
              </a:tblGrid>
              <a:tr h="48052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幼圆" pitchFamily="49" charset="-122"/>
                          <a:ea typeface="幼圆" pitchFamily="49" charset="-122"/>
                        </a:rPr>
                        <a:t>年份</a:t>
                      </a:r>
                    </a:p>
                  </a:txBody>
                  <a:tcPr marT="45702" marB="45702"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幼圆" pitchFamily="49" charset="-122"/>
                          <a:ea typeface="幼圆" pitchFamily="49"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幼圆" pitchFamily="49" charset="-122"/>
                          <a:ea typeface="幼圆" pitchFamily="49"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幼圆" pitchFamily="49" charset="-122"/>
                          <a:ea typeface="幼圆" pitchFamily="49"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幼圆" pitchFamily="49" charset="-122"/>
                          <a:ea typeface="幼圆" pitchFamily="49"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幼圆" pitchFamily="49" charset="-122"/>
                          <a:ea typeface="幼圆" pitchFamily="49" charset="-122"/>
                        </a:rPr>
                        <a:t>6</a:t>
                      </a:r>
                    </a:p>
                  </a:txBody>
                  <a:tcPr marT="45702" marB="45702"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6451608"/>
                  </a:ext>
                </a:extLst>
              </a:tr>
              <a:tr h="63500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400" b="1" i="0" u="none" strike="noStrike" cap="none" normalizeH="0" baseline="0">
                          <a:ln>
                            <a:noFill/>
                          </a:ln>
                          <a:solidFill>
                            <a:schemeClr val="tx1"/>
                          </a:solidFill>
                          <a:effectLst/>
                          <a:latin typeface="幼圆" pitchFamily="49" charset="-122"/>
                          <a:ea typeface="幼圆" pitchFamily="49" charset="-122"/>
                        </a:rPr>
                        <a:t>净现金流量</a:t>
                      </a:r>
                    </a:p>
                  </a:txBody>
                  <a:tcPr marT="45702" marB="4570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幼圆" pitchFamily="49" charset="-122"/>
                          <a:ea typeface="幼圆" pitchFamily="49" charset="-122"/>
                        </a:rPr>
                        <a:t>－</a:t>
                      </a:r>
                      <a:r>
                        <a:rPr kumimoji="1" lang="en-US" altLang="zh-CN" sz="2400" b="1" i="0" u="none" strike="noStrike" cap="none" normalizeH="0" baseline="0" dirty="0">
                          <a:ln>
                            <a:noFill/>
                          </a:ln>
                          <a:solidFill>
                            <a:schemeClr val="tx1"/>
                          </a:solidFill>
                          <a:effectLst/>
                          <a:latin typeface="幼圆" pitchFamily="49" charset="-122"/>
                          <a:ea typeface="幼圆" pitchFamily="49"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500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400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200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200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200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200</a:t>
                      </a:r>
                    </a:p>
                  </a:txBody>
                  <a:tcPr marT="45702" marB="4570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7563132"/>
                  </a:ext>
                </a:extLst>
              </a:tr>
              <a:tr h="95408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400" b="1" i="0" u="none" strike="noStrike" cap="none" normalizeH="0" baseline="0">
                          <a:ln>
                            <a:noFill/>
                          </a:ln>
                          <a:solidFill>
                            <a:schemeClr val="tx1"/>
                          </a:solidFill>
                          <a:effectLst/>
                          <a:latin typeface="幼圆" pitchFamily="49" charset="-122"/>
                          <a:ea typeface="幼圆" pitchFamily="49" charset="-122"/>
                        </a:rPr>
                        <a:t>累计净现金流量</a:t>
                      </a:r>
                    </a:p>
                  </a:txBody>
                  <a:tcPr marT="45702" marB="4570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幼圆" pitchFamily="49" charset="-122"/>
                          <a:ea typeface="幼圆" pitchFamily="49" charset="-122"/>
                        </a:rPr>
                        <a:t>－</a:t>
                      </a:r>
                      <a:r>
                        <a:rPr kumimoji="1" lang="en-US" altLang="zh-CN" sz="2400" b="1" i="0" u="none" strike="noStrike" cap="none" normalizeH="0" baseline="0" dirty="0">
                          <a:ln>
                            <a:noFill/>
                          </a:ln>
                          <a:solidFill>
                            <a:schemeClr val="tx1"/>
                          </a:solidFill>
                          <a:effectLst/>
                          <a:latin typeface="幼圆" pitchFamily="49" charset="-122"/>
                          <a:ea typeface="幼圆" pitchFamily="49" charset="-122"/>
                        </a:rPr>
                        <a:t>1000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幼圆" pitchFamily="49" charset="-122"/>
                          <a:ea typeface="幼圆" pitchFamily="49" charset="-122"/>
                        </a:rPr>
                        <a:t>－</a:t>
                      </a:r>
                      <a:r>
                        <a:rPr kumimoji="1" lang="en-US" altLang="zh-CN" sz="2400" b="1" i="0" u="none" strike="noStrike" cap="none" normalizeH="0" baseline="0">
                          <a:ln>
                            <a:noFill/>
                          </a:ln>
                          <a:solidFill>
                            <a:schemeClr val="tx1"/>
                          </a:solidFill>
                          <a:effectLst/>
                          <a:latin typeface="幼圆" pitchFamily="49" charset="-122"/>
                          <a:ea typeface="幼圆" pitchFamily="49" charset="-122"/>
                        </a:rPr>
                        <a:t>500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幼圆" pitchFamily="49" charset="-122"/>
                          <a:ea typeface="幼圆" pitchFamily="49" charset="-122"/>
                        </a:rPr>
                        <a:t>－</a:t>
                      </a:r>
                      <a:r>
                        <a:rPr kumimoji="1" lang="en-US" altLang="zh-CN" sz="2400" b="1" i="0" u="none" strike="noStrike" cap="none" normalizeH="0" baseline="0" dirty="0">
                          <a:ln>
                            <a:noFill/>
                          </a:ln>
                          <a:solidFill>
                            <a:schemeClr val="tx1"/>
                          </a:solidFill>
                          <a:effectLst/>
                          <a:latin typeface="幼圆" pitchFamily="49" charset="-122"/>
                          <a:ea typeface="幼圆" pitchFamily="49" charset="-122"/>
                        </a:rPr>
                        <a:t>100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幼圆" pitchFamily="49" charset="-122"/>
                          <a:ea typeface="幼圆" pitchFamily="49" charset="-122"/>
                        </a:rPr>
                        <a:t>100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300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500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幼圆" pitchFamily="49" charset="-122"/>
                          <a:ea typeface="幼圆" pitchFamily="49" charset="-122"/>
                        </a:rPr>
                        <a:t>700</a:t>
                      </a:r>
                    </a:p>
                  </a:txBody>
                  <a:tcPr marT="45702" marB="45702"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575804"/>
                  </a:ext>
                </a:extLst>
              </a:tr>
            </a:tbl>
          </a:graphicData>
        </a:graphic>
      </p:graphicFrame>
      <p:sp>
        <p:nvSpPr>
          <p:cNvPr id="126121" name="Rectangle 169">
            <a:extLst>
              <a:ext uri="{FF2B5EF4-FFF2-40B4-BE49-F238E27FC236}">
                <a16:creationId xmlns:a16="http://schemas.microsoft.com/office/drawing/2014/main" id="{0CC10AAB-3745-1C65-3670-E433B12C7E33}"/>
              </a:ext>
            </a:extLst>
          </p:cNvPr>
          <p:cNvSpPr>
            <a:spLocks noChangeArrowheads="1"/>
          </p:cNvSpPr>
          <p:nvPr/>
        </p:nvSpPr>
        <p:spPr bwMode="auto">
          <a:xfrm>
            <a:off x="125276" y="1227342"/>
            <a:ext cx="118000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0" lang="en-US" altLang="zh-CN" sz="28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某项目投资方案各年份净现金流量如下表，求</a:t>
            </a:r>
            <a:r>
              <a:rPr lang="zh-CN" altLang="en-US" sz="2400" b="1" dirty="0">
                <a:solidFill>
                  <a:srgbClr val="000000"/>
                </a:solidFill>
                <a:ea typeface="幼圆" pitchFamily="49" charset="-122"/>
              </a:rPr>
              <a:t>该项目的静态投资回收期。</a:t>
            </a:r>
          </a:p>
        </p:txBody>
      </p:sp>
      <p:sp>
        <p:nvSpPr>
          <p:cNvPr id="126122" name="Line 170">
            <a:extLst>
              <a:ext uri="{FF2B5EF4-FFF2-40B4-BE49-F238E27FC236}">
                <a16:creationId xmlns:a16="http://schemas.microsoft.com/office/drawing/2014/main" id="{9CA172E6-B469-203E-6B5B-D8BFD2A0EEFF}"/>
              </a:ext>
            </a:extLst>
          </p:cNvPr>
          <p:cNvSpPr>
            <a:spLocks noChangeShapeType="1"/>
          </p:cNvSpPr>
          <p:nvPr/>
        </p:nvSpPr>
        <p:spPr bwMode="auto">
          <a:xfrm>
            <a:off x="7509108" y="4305784"/>
            <a:ext cx="0" cy="792163"/>
          </a:xfrm>
          <a:prstGeom prst="line">
            <a:avLst/>
          </a:prstGeom>
          <a:noFill/>
          <a:ln w="5715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6123" name="Rectangle 171">
            <a:extLst>
              <a:ext uri="{FF2B5EF4-FFF2-40B4-BE49-F238E27FC236}">
                <a16:creationId xmlns:a16="http://schemas.microsoft.com/office/drawing/2014/main" id="{0723882D-4F85-AE4D-06C3-EB43CD49DFBA}"/>
              </a:ext>
            </a:extLst>
          </p:cNvPr>
          <p:cNvSpPr>
            <a:spLocks noChangeArrowheads="1"/>
          </p:cNvSpPr>
          <p:nvPr/>
        </p:nvSpPr>
        <p:spPr bwMode="auto">
          <a:xfrm>
            <a:off x="6412420" y="5097947"/>
            <a:ext cx="2201862" cy="830997"/>
          </a:xfrm>
          <a:prstGeom prst="rect">
            <a:avLst/>
          </a:prstGeom>
          <a:solidFill>
            <a:srgbClr val="FFCC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可知：</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2&lt;P</a:t>
            </a:r>
            <a:r>
              <a:rPr kumimoji="1" lang="en-US" altLang="zh-CN" sz="2400" b="1" i="0" u="none" strike="noStrike" kern="1200" cap="none" spc="0" normalizeH="0" baseline="-25000" noProof="0" dirty="0">
                <a:ln>
                  <a:noFill/>
                </a:ln>
                <a:solidFill>
                  <a:srgbClr val="000000"/>
                </a:solidFill>
                <a:effectLst/>
                <a:uLnTx/>
                <a:uFillTx/>
                <a:latin typeface="幼圆" pitchFamily="49" charset="-122"/>
                <a:ea typeface="幼圆" pitchFamily="49" charset="-122"/>
                <a:cs typeface="+mn-cs"/>
              </a:rPr>
              <a:t>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&lt;3</a:t>
            </a: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91EA9B85-BE9E-7DB2-3FD6-F5C8A0EFA06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2FBCD34-B5F9-D646-A5A5-BD36E5C9FA59}"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5779" name="Rectangle 2">
            <a:extLst>
              <a:ext uri="{FF2B5EF4-FFF2-40B4-BE49-F238E27FC236}">
                <a16:creationId xmlns:a16="http://schemas.microsoft.com/office/drawing/2014/main" id="{E78C9637-32C5-F1C6-3568-710FD9DA5987}"/>
              </a:ext>
            </a:extLst>
          </p:cNvPr>
          <p:cNvSpPr>
            <a:spLocks noGrp="1" noChangeArrowheads="1"/>
          </p:cNvSpPr>
          <p:nvPr>
            <p:ph type="title"/>
          </p:nvPr>
        </p:nvSpPr>
        <p:spPr/>
        <p:txBody>
          <a:bodyPr/>
          <a:lstStyle/>
          <a:p>
            <a:pPr eaLnBrk="1" hangingPunct="1"/>
            <a:r>
              <a:rPr lang="zh-CN" altLang="en-US"/>
              <a:t>费用年值</a:t>
            </a:r>
          </a:p>
        </p:txBody>
      </p:sp>
      <p:sp>
        <p:nvSpPr>
          <p:cNvPr id="75780" name="Rectangle 3">
            <a:extLst>
              <a:ext uri="{FF2B5EF4-FFF2-40B4-BE49-F238E27FC236}">
                <a16:creationId xmlns:a16="http://schemas.microsoft.com/office/drawing/2014/main" id="{4B11FF6C-CD87-F3BD-94CF-BC378F827231}"/>
              </a:ext>
            </a:extLst>
          </p:cNvPr>
          <p:cNvSpPr>
            <a:spLocks noChangeArrowheads="1"/>
          </p:cNvSpPr>
          <p:nvPr/>
        </p:nvSpPr>
        <p:spPr bwMode="auto">
          <a:xfrm>
            <a:off x="1532302" y="801808"/>
            <a:ext cx="8497888" cy="4392612"/>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6372" name="Text Box 4">
            <a:extLst>
              <a:ext uri="{FF2B5EF4-FFF2-40B4-BE49-F238E27FC236}">
                <a16:creationId xmlns:a16="http://schemas.microsoft.com/office/drawing/2014/main" id="{B2F1FEFD-B5E7-6EA0-5DA6-922C17F9C16A}"/>
              </a:ext>
            </a:extLst>
          </p:cNvPr>
          <p:cNvSpPr txBox="1">
            <a:spLocks noChangeArrowheads="1"/>
          </p:cNvSpPr>
          <p:nvPr/>
        </p:nvSpPr>
        <p:spPr bwMode="auto">
          <a:xfrm>
            <a:off x="1325470" y="1438083"/>
            <a:ext cx="7777162"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②</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用费用年值指标判别：</a:t>
            </a:r>
          </a:p>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AC</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楷体_GB2312" pitchFamily="49" charset="-122"/>
                <a:cs typeface="+mn-cs"/>
              </a:rPr>
              <a:t>A</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=PC</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楷体_GB2312" pitchFamily="49" charset="-122"/>
                <a:cs typeface="+mn-cs"/>
              </a:rPr>
              <a:t>A</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A/P, 8%,5</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=4.5264×0.2505=1.1339</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（万元）</a:t>
            </a:r>
          </a:p>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AC</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楷体_GB2312" pitchFamily="49" charset="-122"/>
                <a:cs typeface="+mn-cs"/>
              </a:rPr>
              <a:t>B</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=PC</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楷体_GB2312" pitchFamily="49" charset="-122"/>
                <a:cs typeface="+mn-cs"/>
              </a:rPr>
              <a:t>B</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A/P, 8%,5</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=4.7871×0.2505=1.1992</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（万元）</a:t>
            </a:r>
          </a:p>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AC</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楷体_GB2312" pitchFamily="49" charset="-122"/>
                <a:cs typeface="+mn-cs"/>
              </a:rPr>
              <a:t>C</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=PC</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楷体_GB2312" pitchFamily="49" charset="-122"/>
                <a:cs typeface="+mn-cs"/>
              </a:rPr>
              <a:t>C</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A/P, 8%,5</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=5.4×0.2505 =1.3527 (</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万元</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p>
        </p:txBody>
      </p:sp>
      <p:sp>
        <p:nvSpPr>
          <p:cNvPr id="186373" name="Text Box 5">
            <a:extLst>
              <a:ext uri="{FF2B5EF4-FFF2-40B4-BE49-F238E27FC236}">
                <a16:creationId xmlns:a16="http://schemas.microsoft.com/office/drawing/2014/main" id="{6D925F43-9712-EBDD-02C3-9E5376913864}"/>
              </a:ext>
            </a:extLst>
          </p:cNvPr>
          <p:cNvSpPr txBox="1">
            <a:spLocks noChangeArrowheads="1"/>
          </p:cNvSpPr>
          <p:nvPr/>
        </p:nvSpPr>
        <p:spPr bwMode="auto">
          <a:xfrm>
            <a:off x="1325470" y="4708052"/>
            <a:ext cx="7477125" cy="557332"/>
          </a:xfrm>
          <a:prstGeom prst="rect">
            <a:avLst/>
          </a:prstGeom>
          <a:solidFill>
            <a:srgbClr val="FFCC99"/>
          </a:solidFill>
          <a:ln>
            <a:noFill/>
          </a:ln>
          <a:effectLst>
            <a:outerShdw sy="50000" kx="2453608" algn="b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5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方案费用最低，</a:t>
            </a:r>
            <a:r>
              <a:rPr kumimoji="1" lang="en-US" altLang="zh-CN"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a:t>
            </a: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方案最优。</a:t>
            </a:r>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A70A2ECD-EF5F-D300-A5B7-C529AF75EAA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C9DB6516-7947-0944-A638-C56D39C92DAB}"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6803" name="Rectangle 2">
            <a:extLst>
              <a:ext uri="{FF2B5EF4-FFF2-40B4-BE49-F238E27FC236}">
                <a16:creationId xmlns:a16="http://schemas.microsoft.com/office/drawing/2014/main" id="{270C85E9-1CC2-376B-00B7-7C54CEF462CB}"/>
              </a:ext>
            </a:extLst>
          </p:cNvPr>
          <p:cNvSpPr>
            <a:spLocks noGrp="1" noChangeArrowheads="1"/>
          </p:cNvSpPr>
          <p:nvPr>
            <p:ph type="title"/>
          </p:nvPr>
        </p:nvSpPr>
        <p:spPr/>
        <p:txBody>
          <a:bodyPr/>
          <a:lstStyle/>
          <a:p>
            <a:pPr eaLnBrk="1" hangingPunct="1"/>
            <a:r>
              <a:rPr lang="zh-CN" altLang="en-US"/>
              <a:t>偿债能力分析指标</a:t>
            </a:r>
          </a:p>
        </p:txBody>
      </p:sp>
      <p:sp>
        <p:nvSpPr>
          <p:cNvPr id="76804" name="Rectangle 3">
            <a:extLst>
              <a:ext uri="{FF2B5EF4-FFF2-40B4-BE49-F238E27FC236}">
                <a16:creationId xmlns:a16="http://schemas.microsoft.com/office/drawing/2014/main" id="{69FB0B5A-3F4B-2E5A-7EC1-EBE4D6EC9E3E}"/>
              </a:ext>
            </a:extLst>
          </p:cNvPr>
          <p:cNvSpPr>
            <a:spLocks noChangeArrowheads="1"/>
          </p:cNvSpPr>
          <p:nvPr/>
        </p:nvSpPr>
        <p:spPr bwMode="auto">
          <a:xfrm>
            <a:off x="1524000" y="1206500"/>
            <a:ext cx="9144000" cy="565150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4564" name="Rectangle 4">
            <a:extLst>
              <a:ext uri="{FF2B5EF4-FFF2-40B4-BE49-F238E27FC236}">
                <a16:creationId xmlns:a16="http://schemas.microsoft.com/office/drawing/2014/main" id="{0D2E38C1-FD5C-CD95-B12F-2B8B81CC203B}"/>
              </a:ext>
            </a:extLst>
          </p:cNvPr>
          <p:cNvSpPr>
            <a:spLocks noChangeArrowheads="1"/>
          </p:cNvSpPr>
          <p:nvPr/>
        </p:nvSpPr>
        <p:spPr bwMode="auto">
          <a:xfrm>
            <a:off x="1038507" y="1183402"/>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4-11</a:t>
            </a:r>
            <a:r>
              <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某企业借款偿还期为</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年，各年利润总额、税前利润、折旧和摊销费数额如下表所示，请计算其利息备付率和偿债备付率。</a:t>
            </a:r>
          </a:p>
        </p:txBody>
      </p:sp>
      <p:sp>
        <p:nvSpPr>
          <p:cNvPr id="76806" name="Line 5">
            <a:extLst>
              <a:ext uri="{FF2B5EF4-FFF2-40B4-BE49-F238E27FC236}">
                <a16:creationId xmlns:a16="http://schemas.microsoft.com/office/drawing/2014/main" id="{7C28DC50-5BEB-75A1-492C-F819A38AD48C}"/>
              </a:ext>
            </a:extLst>
          </p:cNvPr>
          <p:cNvSpPr>
            <a:spLocks noChangeShapeType="1"/>
          </p:cNvSpPr>
          <p:nvPr/>
        </p:nvSpPr>
        <p:spPr bwMode="auto">
          <a:xfrm>
            <a:off x="3028950" y="2152650"/>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07" name="Line 6">
            <a:extLst>
              <a:ext uri="{FF2B5EF4-FFF2-40B4-BE49-F238E27FC236}">
                <a16:creationId xmlns:a16="http://schemas.microsoft.com/office/drawing/2014/main" id="{1E150B49-411A-DA7B-4E6B-8E194662ED11}"/>
              </a:ext>
            </a:extLst>
          </p:cNvPr>
          <p:cNvSpPr>
            <a:spLocks noChangeShapeType="1"/>
          </p:cNvSpPr>
          <p:nvPr/>
        </p:nvSpPr>
        <p:spPr bwMode="auto">
          <a:xfrm>
            <a:off x="9124950" y="2152650"/>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08" name="Line 7">
            <a:extLst>
              <a:ext uri="{FF2B5EF4-FFF2-40B4-BE49-F238E27FC236}">
                <a16:creationId xmlns:a16="http://schemas.microsoft.com/office/drawing/2014/main" id="{0A93CD27-8142-75CA-72DE-54E84809AD85}"/>
              </a:ext>
            </a:extLst>
          </p:cNvPr>
          <p:cNvSpPr>
            <a:spLocks noChangeShapeType="1"/>
          </p:cNvSpPr>
          <p:nvPr/>
        </p:nvSpPr>
        <p:spPr bwMode="auto">
          <a:xfrm>
            <a:off x="3028950" y="2476501"/>
            <a:ext cx="0" cy="3397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09" name="Line 8">
            <a:extLst>
              <a:ext uri="{FF2B5EF4-FFF2-40B4-BE49-F238E27FC236}">
                <a16:creationId xmlns:a16="http://schemas.microsoft.com/office/drawing/2014/main" id="{E82B8FD5-6474-58EE-6A12-5B48638D111D}"/>
              </a:ext>
            </a:extLst>
          </p:cNvPr>
          <p:cNvSpPr>
            <a:spLocks noChangeShapeType="1"/>
          </p:cNvSpPr>
          <p:nvPr/>
        </p:nvSpPr>
        <p:spPr bwMode="auto">
          <a:xfrm>
            <a:off x="9124950" y="2476501"/>
            <a:ext cx="0" cy="3397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0" name="Line 9">
            <a:extLst>
              <a:ext uri="{FF2B5EF4-FFF2-40B4-BE49-F238E27FC236}">
                <a16:creationId xmlns:a16="http://schemas.microsoft.com/office/drawing/2014/main" id="{2BAE28DA-FE2F-0822-B118-DF9F04FBF88B}"/>
              </a:ext>
            </a:extLst>
          </p:cNvPr>
          <p:cNvSpPr>
            <a:spLocks noChangeShapeType="1"/>
          </p:cNvSpPr>
          <p:nvPr/>
        </p:nvSpPr>
        <p:spPr bwMode="auto">
          <a:xfrm>
            <a:off x="3028950" y="28162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1" name="Line 10">
            <a:extLst>
              <a:ext uri="{FF2B5EF4-FFF2-40B4-BE49-F238E27FC236}">
                <a16:creationId xmlns:a16="http://schemas.microsoft.com/office/drawing/2014/main" id="{3F9BA38C-A1F7-D8C6-D9DB-765E74E7ADEE}"/>
              </a:ext>
            </a:extLst>
          </p:cNvPr>
          <p:cNvSpPr>
            <a:spLocks noChangeShapeType="1"/>
          </p:cNvSpPr>
          <p:nvPr/>
        </p:nvSpPr>
        <p:spPr bwMode="auto">
          <a:xfrm>
            <a:off x="9124950" y="28162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2" name="Line 11">
            <a:extLst>
              <a:ext uri="{FF2B5EF4-FFF2-40B4-BE49-F238E27FC236}">
                <a16:creationId xmlns:a16="http://schemas.microsoft.com/office/drawing/2014/main" id="{617094EF-900F-DF91-156B-4BF4840028E9}"/>
              </a:ext>
            </a:extLst>
          </p:cNvPr>
          <p:cNvSpPr>
            <a:spLocks noChangeShapeType="1"/>
          </p:cNvSpPr>
          <p:nvPr/>
        </p:nvSpPr>
        <p:spPr bwMode="auto">
          <a:xfrm>
            <a:off x="3028950" y="31400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3" name="Line 12">
            <a:extLst>
              <a:ext uri="{FF2B5EF4-FFF2-40B4-BE49-F238E27FC236}">
                <a16:creationId xmlns:a16="http://schemas.microsoft.com/office/drawing/2014/main" id="{6508EBAB-E853-1434-E348-67E2EEC81820}"/>
              </a:ext>
            </a:extLst>
          </p:cNvPr>
          <p:cNvSpPr>
            <a:spLocks noChangeShapeType="1"/>
          </p:cNvSpPr>
          <p:nvPr/>
        </p:nvSpPr>
        <p:spPr bwMode="auto">
          <a:xfrm>
            <a:off x="9124950" y="31400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4" name="Line 13">
            <a:extLst>
              <a:ext uri="{FF2B5EF4-FFF2-40B4-BE49-F238E27FC236}">
                <a16:creationId xmlns:a16="http://schemas.microsoft.com/office/drawing/2014/main" id="{7CB2AE01-4258-98C6-4BB5-A7213D14D995}"/>
              </a:ext>
            </a:extLst>
          </p:cNvPr>
          <p:cNvSpPr>
            <a:spLocks noChangeShapeType="1"/>
          </p:cNvSpPr>
          <p:nvPr/>
        </p:nvSpPr>
        <p:spPr bwMode="auto">
          <a:xfrm>
            <a:off x="3028950" y="34639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5" name="Line 14">
            <a:extLst>
              <a:ext uri="{FF2B5EF4-FFF2-40B4-BE49-F238E27FC236}">
                <a16:creationId xmlns:a16="http://schemas.microsoft.com/office/drawing/2014/main" id="{AEFA9BE4-4B6B-EE85-85EB-92A611D37C2A}"/>
              </a:ext>
            </a:extLst>
          </p:cNvPr>
          <p:cNvSpPr>
            <a:spLocks noChangeShapeType="1"/>
          </p:cNvSpPr>
          <p:nvPr/>
        </p:nvSpPr>
        <p:spPr bwMode="auto">
          <a:xfrm>
            <a:off x="3028950" y="37877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6" name="Line 15">
            <a:extLst>
              <a:ext uri="{FF2B5EF4-FFF2-40B4-BE49-F238E27FC236}">
                <a16:creationId xmlns:a16="http://schemas.microsoft.com/office/drawing/2014/main" id="{F1735A35-EC18-879B-BD2C-1D2F60F9D585}"/>
              </a:ext>
            </a:extLst>
          </p:cNvPr>
          <p:cNvSpPr>
            <a:spLocks noChangeShapeType="1"/>
          </p:cNvSpPr>
          <p:nvPr/>
        </p:nvSpPr>
        <p:spPr bwMode="auto">
          <a:xfrm>
            <a:off x="9124950" y="37877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7" name="Line 16">
            <a:extLst>
              <a:ext uri="{FF2B5EF4-FFF2-40B4-BE49-F238E27FC236}">
                <a16:creationId xmlns:a16="http://schemas.microsoft.com/office/drawing/2014/main" id="{AAEA8874-EB2F-8F42-D646-B0207C6E1CE5}"/>
              </a:ext>
            </a:extLst>
          </p:cNvPr>
          <p:cNvSpPr>
            <a:spLocks noChangeShapeType="1"/>
          </p:cNvSpPr>
          <p:nvPr/>
        </p:nvSpPr>
        <p:spPr bwMode="auto">
          <a:xfrm>
            <a:off x="3028950" y="41116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8" name="Line 17">
            <a:extLst>
              <a:ext uri="{FF2B5EF4-FFF2-40B4-BE49-F238E27FC236}">
                <a16:creationId xmlns:a16="http://schemas.microsoft.com/office/drawing/2014/main" id="{62879677-4DA3-846A-C9F1-BFBCEFB94A33}"/>
              </a:ext>
            </a:extLst>
          </p:cNvPr>
          <p:cNvSpPr>
            <a:spLocks noChangeShapeType="1"/>
          </p:cNvSpPr>
          <p:nvPr/>
        </p:nvSpPr>
        <p:spPr bwMode="auto">
          <a:xfrm>
            <a:off x="9124950" y="41116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19" name="Line 18">
            <a:extLst>
              <a:ext uri="{FF2B5EF4-FFF2-40B4-BE49-F238E27FC236}">
                <a16:creationId xmlns:a16="http://schemas.microsoft.com/office/drawing/2014/main" id="{531B573E-55D1-1728-57E7-B77306AAE7DA}"/>
              </a:ext>
            </a:extLst>
          </p:cNvPr>
          <p:cNvSpPr>
            <a:spLocks noChangeShapeType="1"/>
          </p:cNvSpPr>
          <p:nvPr/>
        </p:nvSpPr>
        <p:spPr bwMode="auto">
          <a:xfrm>
            <a:off x="3028950" y="44354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0" name="Line 19">
            <a:extLst>
              <a:ext uri="{FF2B5EF4-FFF2-40B4-BE49-F238E27FC236}">
                <a16:creationId xmlns:a16="http://schemas.microsoft.com/office/drawing/2014/main" id="{30420972-EAFE-EBF9-50D6-A0DB95F8D8CF}"/>
              </a:ext>
            </a:extLst>
          </p:cNvPr>
          <p:cNvSpPr>
            <a:spLocks noChangeShapeType="1"/>
          </p:cNvSpPr>
          <p:nvPr/>
        </p:nvSpPr>
        <p:spPr bwMode="auto">
          <a:xfrm>
            <a:off x="3028950" y="47593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1" name="Line 20">
            <a:extLst>
              <a:ext uri="{FF2B5EF4-FFF2-40B4-BE49-F238E27FC236}">
                <a16:creationId xmlns:a16="http://schemas.microsoft.com/office/drawing/2014/main" id="{7A3F6251-17DA-C9FF-D2FB-94331B845532}"/>
              </a:ext>
            </a:extLst>
          </p:cNvPr>
          <p:cNvSpPr>
            <a:spLocks noChangeShapeType="1"/>
          </p:cNvSpPr>
          <p:nvPr/>
        </p:nvSpPr>
        <p:spPr bwMode="auto">
          <a:xfrm>
            <a:off x="9124950" y="47593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2" name="Line 21">
            <a:extLst>
              <a:ext uri="{FF2B5EF4-FFF2-40B4-BE49-F238E27FC236}">
                <a16:creationId xmlns:a16="http://schemas.microsoft.com/office/drawing/2014/main" id="{2448636D-CB30-D86A-FEEF-A8A37E1E1336}"/>
              </a:ext>
            </a:extLst>
          </p:cNvPr>
          <p:cNvSpPr>
            <a:spLocks noChangeShapeType="1"/>
          </p:cNvSpPr>
          <p:nvPr/>
        </p:nvSpPr>
        <p:spPr bwMode="auto">
          <a:xfrm>
            <a:off x="3028950" y="50831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3" name="Line 22">
            <a:extLst>
              <a:ext uri="{FF2B5EF4-FFF2-40B4-BE49-F238E27FC236}">
                <a16:creationId xmlns:a16="http://schemas.microsoft.com/office/drawing/2014/main" id="{FF042363-2BA2-95F5-454A-353FABE00C43}"/>
              </a:ext>
            </a:extLst>
          </p:cNvPr>
          <p:cNvSpPr>
            <a:spLocks noChangeShapeType="1"/>
          </p:cNvSpPr>
          <p:nvPr/>
        </p:nvSpPr>
        <p:spPr bwMode="auto">
          <a:xfrm>
            <a:off x="9124950" y="50831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4" name="Line 23">
            <a:extLst>
              <a:ext uri="{FF2B5EF4-FFF2-40B4-BE49-F238E27FC236}">
                <a16:creationId xmlns:a16="http://schemas.microsoft.com/office/drawing/2014/main" id="{5DD70A21-1608-DAF8-14E0-4F22B26155C5}"/>
              </a:ext>
            </a:extLst>
          </p:cNvPr>
          <p:cNvSpPr>
            <a:spLocks noChangeShapeType="1"/>
          </p:cNvSpPr>
          <p:nvPr/>
        </p:nvSpPr>
        <p:spPr bwMode="auto">
          <a:xfrm>
            <a:off x="3028950" y="54070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5" name="Line 24">
            <a:extLst>
              <a:ext uri="{FF2B5EF4-FFF2-40B4-BE49-F238E27FC236}">
                <a16:creationId xmlns:a16="http://schemas.microsoft.com/office/drawing/2014/main" id="{35B73B4C-86CD-8B6E-3EF5-2AB858EC7784}"/>
              </a:ext>
            </a:extLst>
          </p:cNvPr>
          <p:cNvSpPr>
            <a:spLocks noChangeShapeType="1"/>
          </p:cNvSpPr>
          <p:nvPr/>
        </p:nvSpPr>
        <p:spPr bwMode="auto">
          <a:xfrm>
            <a:off x="9124950" y="54070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6" name="Line 25">
            <a:extLst>
              <a:ext uri="{FF2B5EF4-FFF2-40B4-BE49-F238E27FC236}">
                <a16:creationId xmlns:a16="http://schemas.microsoft.com/office/drawing/2014/main" id="{10DFA5F5-1B71-9447-40D4-D4EE54B66224}"/>
              </a:ext>
            </a:extLst>
          </p:cNvPr>
          <p:cNvSpPr>
            <a:spLocks noChangeShapeType="1"/>
          </p:cNvSpPr>
          <p:nvPr/>
        </p:nvSpPr>
        <p:spPr bwMode="auto">
          <a:xfrm>
            <a:off x="3028950" y="57308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7" name="Line 26">
            <a:extLst>
              <a:ext uri="{FF2B5EF4-FFF2-40B4-BE49-F238E27FC236}">
                <a16:creationId xmlns:a16="http://schemas.microsoft.com/office/drawing/2014/main" id="{8773E7C2-ADE0-8114-E75A-8B11F2849806}"/>
              </a:ext>
            </a:extLst>
          </p:cNvPr>
          <p:cNvSpPr>
            <a:spLocks noChangeShapeType="1"/>
          </p:cNvSpPr>
          <p:nvPr/>
        </p:nvSpPr>
        <p:spPr bwMode="auto">
          <a:xfrm>
            <a:off x="3028950" y="60547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8" name="Line 27">
            <a:extLst>
              <a:ext uri="{FF2B5EF4-FFF2-40B4-BE49-F238E27FC236}">
                <a16:creationId xmlns:a16="http://schemas.microsoft.com/office/drawing/2014/main" id="{8AC56041-5EF3-45CD-3309-1085FF1B7BCF}"/>
              </a:ext>
            </a:extLst>
          </p:cNvPr>
          <p:cNvSpPr>
            <a:spLocks noChangeShapeType="1"/>
          </p:cNvSpPr>
          <p:nvPr/>
        </p:nvSpPr>
        <p:spPr bwMode="auto">
          <a:xfrm>
            <a:off x="9124950" y="605472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29" name="Line 28">
            <a:extLst>
              <a:ext uri="{FF2B5EF4-FFF2-40B4-BE49-F238E27FC236}">
                <a16:creationId xmlns:a16="http://schemas.microsoft.com/office/drawing/2014/main" id="{22BF3587-E5D2-6ABD-2953-7319F617B648}"/>
              </a:ext>
            </a:extLst>
          </p:cNvPr>
          <p:cNvSpPr>
            <a:spLocks noChangeShapeType="1"/>
          </p:cNvSpPr>
          <p:nvPr/>
        </p:nvSpPr>
        <p:spPr bwMode="auto">
          <a:xfrm>
            <a:off x="3028950" y="63785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30" name="Line 29">
            <a:extLst>
              <a:ext uri="{FF2B5EF4-FFF2-40B4-BE49-F238E27FC236}">
                <a16:creationId xmlns:a16="http://schemas.microsoft.com/office/drawing/2014/main" id="{F7A57CD9-89E6-CAA0-7696-D466532190A4}"/>
              </a:ext>
            </a:extLst>
          </p:cNvPr>
          <p:cNvSpPr>
            <a:spLocks noChangeShapeType="1"/>
          </p:cNvSpPr>
          <p:nvPr/>
        </p:nvSpPr>
        <p:spPr bwMode="auto">
          <a:xfrm>
            <a:off x="9124950" y="6378575"/>
            <a:ext cx="0" cy="323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31" name="Text Box 30">
            <a:extLst>
              <a:ext uri="{FF2B5EF4-FFF2-40B4-BE49-F238E27FC236}">
                <a16:creationId xmlns:a16="http://schemas.microsoft.com/office/drawing/2014/main" id="{3743586C-9AA3-6582-BD22-56F3674A97B5}"/>
              </a:ext>
            </a:extLst>
          </p:cNvPr>
          <p:cNvSpPr txBox="1">
            <a:spLocks noChangeArrowheads="1"/>
          </p:cNvSpPr>
          <p:nvPr/>
        </p:nvSpPr>
        <p:spPr bwMode="auto">
          <a:xfrm>
            <a:off x="4564063" y="2384426"/>
            <a:ext cx="792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194591" name="Group 31">
            <a:extLst>
              <a:ext uri="{FF2B5EF4-FFF2-40B4-BE49-F238E27FC236}">
                <a16:creationId xmlns:a16="http://schemas.microsoft.com/office/drawing/2014/main" id="{70EF9D5C-701A-F2FF-FFBB-64E89A9A48B6}"/>
              </a:ext>
            </a:extLst>
          </p:cNvPr>
          <p:cNvGrpSpPr>
            <a:grpSpLocks/>
          </p:cNvGrpSpPr>
          <p:nvPr/>
        </p:nvGrpSpPr>
        <p:grpSpPr bwMode="auto">
          <a:xfrm>
            <a:off x="3908425" y="2430463"/>
            <a:ext cx="1295400" cy="366712"/>
            <a:chOff x="1882" y="1071"/>
            <a:chExt cx="816" cy="231"/>
          </a:xfrm>
        </p:grpSpPr>
        <p:sp>
          <p:nvSpPr>
            <p:cNvPr id="76951" name="Line 32">
              <a:extLst>
                <a:ext uri="{FF2B5EF4-FFF2-40B4-BE49-F238E27FC236}">
                  <a16:creationId xmlns:a16="http://schemas.microsoft.com/office/drawing/2014/main" id="{24DA28C3-5DC4-36DE-FFB9-171D236DEA7B}"/>
                </a:ext>
              </a:extLst>
            </p:cNvPr>
            <p:cNvSpPr>
              <a:spLocks noChangeShapeType="1"/>
            </p:cNvSpPr>
            <p:nvPr/>
          </p:nvSpPr>
          <p:spPr bwMode="auto">
            <a:xfrm>
              <a:off x="1973" y="1253"/>
              <a:ext cx="59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952" name="Text Box 33">
              <a:extLst>
                <a:ext uri="{FF2B5EF4-FFF2-40B4-BE49-F238E27FC236}">
                  <a16:creationId xmlns:a16="http://schemas.microsoft.com/office/drawing/2014/main" id="{943B76E7-A47D-CBCE-4FA8-BDB55DC88825}"/>
                </a:ext>
              </a:extLst>
            </p:cNvPr>
            <p:cNvSpPr txBox="1">
              <a:spLocks noChangeArrowheads="1"/>
            </p:cNvSpPr>
            <p:nvPr/>
          </p:nvSpPr>
          <p:spPr bwMode="auto">
            <a:xfrm>
              <a:off x="1882" y="107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sym typeface="Wingdings" pitchFamily="2" charset="2"/>
                </a:rPr>
                <a:t></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sym typeface="Wingdings" pitchFamily="2" charset="2"/>
                </a:rPr>
                <a:t>＋＋</a:t>
              </a:r>
            </a:p>
          </p:txBody>
        </p:sp>
      </p:grpSp>
      <p:sp>
        <p:nvSpPr>
          <p:cNvPr id="194594" name="AutoShape 34">
            <a:extLst>
              <a:ext uri="{FF2B5EF4-FFF2-40B4-BE49-F238E27FC236}">
                <a16:creationId xmlns:a16="http://schemas.microsoft.com/office/drawing/2014/main" id="{3375AE76-59DD-D445-8919-C173AF84A2E5}"/>
              </a:ext>
            </a:extLst>
          </p:cNvPr>
          <p:cNvSpPr>
            <a:spLocks noChangeArrowheads="1"/>
          </p:cNvSpPr>
          <p:nvPr/>
        </p:nvSpPr>
        <p:spPr bwMode="auto">
          <a:xfrm>
            <a:off x="1633538" y="4446588"/>
            <a:ext cx="1223962" cy="1021556"/>
          </a:xfrm>
          <a:prstGeom prst="wedgeRoundRectCallout">
            <a:avLst>
              <a:gd name="adj1" fmla="val 101231"/>
              <a:gd name="adj2" fmla="val 29056"/>
              <a:gd name="adj3" fmla="val 16667"/>
            </a:avLst>
          </a:prstGeom>
          <a:gradFill rotWithShape="1">
            <a:gsLst>
              <a:gs pos="0">
                <a:srgbClr val="AACED2"/>
              </a:gs>
              <a:gs pos="100000">
                <a:srgbClr val="036D7B">
                  <a:alpha val="39000"/>
                </a:srgbClr>
              </a:gs>
            </a:gsLst>
            <a:lin ang="5400000" scaled="1"/>
          </a:gradFill>
          <a:ln>
            <a:noFill/>
          </a:ln>
          <a:effectLst/>
          <a:extLst>
            <a:ext uri="{91240B29-F687-4F45-9708-019B960494DF}">
              <a14:hiddenLine xmlns:a14="http://schemas.microsoft.com/office/drawing/2010/main" w="9525" algn="ctr">
                <a:solidFill>
                  <a:srgbClr val="FF00FF"/>
                </a:solidFill>
                <a:miter lim="800000"/>
                <a:headEnd/>
                <a:tailEnd/>
              </a14:hiddenLine>
            </a:ext>
            <a:ext uri="{AF507438-7753-43E0-B8FC-AC1667EBCBE1}">
              <a14:hiddenEffects xmlns:a14="http://schemas.microsoft.com/office/drawing/2010/main">
                <a:effectLst>
                  <a:outerShdw sy="50000"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年初累计借款总额</a:t>
            </a:r>
            <a:r>
              <a:rPr kumimoji="1" lang="en-US" altLang="zh-CN"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利率</a:t>
            </a:r>
          </a:p>
        </p:txBody>
      </p:sp>
      <p:sp>
        <p:nvSpPr>
          <p:cNvPr id="194595" name="AutoShape 35">
            <a:extLst>
              <a:ext uri="{FF2B5EF4-FFF2-40B4-BE49-F238E27FC236}">
                <a16:creationId xmlns:a16="http://schemas.microsoft.com/office/drawing/2014/main" id="{8EDDF30B-14FA-605A-9CF6-4278E921C6E9}"/>
              </a:ext>
            </a:extLst>
          </p:cNvPr>
          <p:cNvSpPr>
            <a:spLocks noChangeArrowheads="1"/>
          </p:cNvSpPr>
          <p:nvPr/>
        </p:nvSpPr>
        <p:spPr bwMode="auto">
          <a:xfrm>
            <a:off x="9245601" y="3105150"/>
            <a:ext cx="1223963" cy="1021556"/>
          </a:xfrm>
          <a:prstGeom prst="wedgeRoundRectCallout">
            <a:avLst>
              <a:gd name="adj1" fmla="val -66472"/>
              <a:gd name="adj2" fmla="val 73778"/>
              <a:gd name="adj3" fmla="val 16667"/>
            </a:avLst>
          </a:prstGeom>
          <a:gradFill rotWithShape="1">
            <a:gsLst>
              <a:gs pos="0">
                <a:srgbClr val="AACED2"/>
              </a:gs>
              <a:gs pos="100000">
                <a:srgbClr val="036D7B">
                  <a:alpha val="39000"/>
                </a:srgbClr>
              </a:gs>
            </a:gsLst>
            <a:lin ang="5400000" scaled="1"/>
          </a:gradFill>
          <a:ln>
            <a:noFill/>
          </a:ln>
          <a:effectLst/>
          <a:extLst>
            <a:ext uri="{91240B29-F687-4F45-9708-019B960494DF}">
              <a14:hiddenLine xmlns:a14="http://schemas.microsoft.com/office/drawing/2010/main" w="9525" algn="ctr">
                <a:solidFill>
                  <a:srgbClr val="FF00FF"/>
                </a:solidFill>
                <a:miter lim="800000"/>
                <a:headEnd/>
                <a:tailEnd/>
              </a14:hiddenLine>
            </a:ext>
            <a:ext uri="{AF507438-7753-43E0-B8FC-AC1667EBCBE1}">
              <a14:hiddenEffects xmlns:a14="http://schemas.microsoft.com/office/drawing/2010/main">
                <a:effectLst>
                  <a:outerShdw sy="50000"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税前利润总额</a:t>
            </a:r>
            <a:r>
              <a:rPr kumimoji="1" lang="en-US" altLang="zh-CN"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×25</a:t>
            </a: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p>
        </p:txBody>
      </p:sp>
      <p:grpSp>
        <p:nvGrpSpPr>
          <p:cNvPr id="194596" name="Group 36">
            <a:extLst>
              <a:ext uri="{FF2B5EF4-FFF2-40B4-BE49-F238E27FC236}">
                <a16:creationId xmlns:a16="http://schemas.microsoft.com/office/drawing/2014/main" id="{45AC8477-9330-8A80-6FAB-05DE367A3DA6}"/>
              </a:ext>
            </a:extLst>
          </p:cNvPr>
          <p:cNvGrpSpPr>
            <a:grpSpLocks/>
          </p:cNvGrpSpPr>
          <p:nvPr/>
        </p:nvGrpSpPr>
        <p:grpSpPr bwMode="auto">
          <a:xfrm>
            <a:off x="4675188" y="4722814"/>
            <a:ext cx="461962" cy="936625"/>
            <a:chOff x="1925" y="2507"/>
            <a:chExt cx="291" cy="590"/>
          </a:xfrm>
        </p:grpSpPr>
        <p:sp>
          <p:nvSpPr>
            <p:cNvPr id="76949" name="Line 37">
              <a:extLst>
                <a:ext uri="{FF2B5EF4-FFF2-40B4-BE49-F238E27FC236}">
                  <a16:creationId xmlns:a16="http://schemas.microsoft.com/office/drawing/2014/main" id="{6A0B0AC9-D9FC-7C1D-D4E5-0634EF90A407}"/>
                </a:ext>
              </a:extLst>
            </p:cNvPr>
            <p:cNvSpPr>
              <a:spLocks noChangeShapeType="1"/>
            </p:cNvSpPr>
            <p:nvPr/>
          </p:nvSpPr>
          <p:spPr bwMode="auto">
            <a:xfrm>
              <a:off x="2154" y="2568"/>
              <a:ext cx="0" cy="49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950" name="Text Box 38">
              <a:extLst>
                <a:ext uri="{FF2B5EF4-FFF2-40B4-BE49-F238E27FC236}">
                  <a16:creationId xmlns:a16="http://schemas.microsoft.com/office/drawing/2014/main" id="{760C37DD-2498-2D85-90B7-CC9DA1AD5FAA}"/>
                </a:ext>
              </a:extLst>
            </p:cNvPr>
            <p:cNvSpPr txBox="1">
              <a:spLocks noChangeArrowheads="1"/>
            </p:cNvSpPr>
            <p:nvPr/>
          </p:nvSpPr>
          <p:spPr bwMode="auto">
            <a:xfrm>
              <a:off x="1925" y="2507"/>
              <a:ext cx="291"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④</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＋⑤</a:t>
              </a:r>
            </a:p>
          </p:txBody>
        </p:sp>
      </p:grpSp>
      <p:sp>
        <p:nvSpPr>
          <p:cNvPr id="194599" name="AutoShape 39">
            <a:extLst>
              <a:ext uri="{FF2B5EF4-FFF2-40B4-BE49-F238E27FC236}">
                <a16:creationId xmlns:a16="http://schemas.microsoft.com/office/drawing/2014/main" id="{A0B23BA7-04F6-3A3F-128F-59563D679451}"/>
              </a:ext>
            </a:extLst>
          </p:cNvPr>
          <p:cNvSpPr>
            <a:spLocks noChangeArrowheads="1"/>
          </p:cNvSpPr>
          <p:nvPr/>
        </p:nvSpPr>
        <p:spPr bwMode="auto">
          <a:xfrm>
            <a:off x="1684338" y="6013451"/>
            <a:ext cx="1223962" cy="715089"/>
          </a:xfrm>
          <a:prstGeom prst="wedgeRoundRectCallout">
            <a:avLst>
              <a:gd name="adj1" fmla="val 65954"/>
              <a:gd name="adj2" fmla="val -40060"/>
              <a:gd name="adj3" fmla="val 16667"/>
            </a:avLst>
          </a:prstGeom>
          <a:gradFill rotWithShape="1">
            <a:gsLst>
              <a:gs pos="0">
                <a:srgbClr val="AACED2"/>
              </a:gs>
              <a:gs pos="100000">
                <a:srgbClr val="036D7B">
                  <a:alpha val="39000"/>
                </a:srgbClr>
              </a:gs>
            </a:gsLst>
            <a:lin ang="5400000" scaled="1"/>
          </a:gradFill>
          <a:ln>
            <a:noFill/>
          </a:ln>
          <a:effectLst/>
          <a:extLst>
            <a:ext uri="{91240B29-F687-4F45-9708-019B960494DF}">
              <a14:hiddenLine xmlns:a14="http://schemas.microsoft.com/office/drawing/2010/main" w="9525" algn="ctr">
                <a:solidFill>
                  <a:srgbClr val="FF00FF"/>
                </a:solidFill>
                <a:miter lim="800000"/>
                <a:headEnd/>
                <a:tailEnd/>
              </a14:hiddenLine>
            </a:ext>
            <a:ext uri="{AF507438-7753-43E0-B8FC-AC1667EBCBE1}">
              <a14:hiddenEffects xmlns:a14="http://schemas.microsoft.com/office/drawing/2010/main">
                <a:effectLst>
                  <a:outerShdw sy="50000"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EBITDA</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a:t>
            </a: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所得税</a:t>
            </a:r>
          </a:p>
        </p:txBody>
      </p:sp>
      <p:grpSp>
        <p:nvGrpSpPr>
          <p:cNvPr id="194600" name="Group 40">
            <a:extLst>
              <a:ext uri="{FF2B5EF4-FFF2-40B4-BE49-F238E27FC236}">
                <a16:creationId xmlns:a16="http://schemas.microsoft.com/office/drawing/2014/main" id="{0B5CC406-42D6-683E-2412-5C3B1126896F}"/>
              </a:ext>
            </a:extLst>
          </p:cNvPr>
          <p:cNvGrpSpPr>
            <a:grpSpLocks/>
          </p:cNvGrpSpPr>
          <p:nvPr/>
        </p:nvGrpSpPr>
        <p:grpSpPr bwMode="auto">
          <a:xfrm>
            <a:off x="4348164" y="6315076"/>
            <a:ext cx="935037" cy="366713"/>
            <a:chOff x="1791" y="3838"/>
            <a:chExt cx="589" cy="231"/>
          </a:xfrm>
        </p:grpSpPr>
        <p:sp>
          <p:nvSpPr>
            <p:cNvPr id="76947" name="Line 41">
              <a:extLst>
                <a:ext uri="{FF2B5EF4-FFF2-40B4-BE49-F238E27FC236}">
                  <a16:creationId xmlns:a16="http://schemas.microsoft.com/office/drawing/2014/main" id="{ED0467C3-7C16-5B41-C3A7-CC657DA1F438}"/>
                </a:ext>
              </a:extLst>
            </p:cNvPr>
            <p:cNvSpPr>
              <a:spLocks noChangeShapeType="1"/>
            </p:cNvSpPr>
            <p:nvPr/>
          </p:nvSpPr>
          <p:spPr bwMode="auto">
            <a:xfrm>
              <a:off x="1874" y="4046"/>
              <a:ext cx="454" cy="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948" name="Text Box 42">
              <a:extLst>
                <a:ext uri="{FF2B5EF4-FFF2-40B4-BE49-F238E27FC236}">
                  <a16:creationId xmlns:a16="http://schemas.microsoft.com/office/drawing/2014/main" id="{56900608-5D49-5368-9F74-5059B41688E9}"/>
                </a:ext>
              </a:extLst>
            </p:cNvPr>
            <p:cNvSpPr txBox="1">
              <a:spLocks noChangeArrowheads="1"/>
            </p:cNvSpPr>
            <p:nvPr/>
          </p:nvSpPr>
          <p:spPr bwMode="auto">
            <a:xfrm>
              <a:off x="1791" y="3838"/>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⑦/⑥</a:t>
              </a:r>
            </a:p>
          </p:txBody>
        </p:sp>
      </p:grpSp>
      <p:sp>
        <p:nvSpPr>
          <p:cNvPr id="194603" name="AutoShape 43">
            <a:extLst>
              <a:ext uri="{FF2B5EF4-FFF2-40B4-BE49-F238E27FC236}">
                <a16:creationId xmlns:a16="http://schemas.microsoft.com/office/drawing/2014/main" id="{92E305EC-B0AC-6910-9309-E80CD6274004}"/>
              </a:ext>
            </a:extLst>
          </p:cNvPr>
          <p:cNvSpPr>
            <a:spLocks noChangeArrowheads="1"/>
          </p:cNvSpPr>
          <p:nvPr/>
        </p:nvSpPr>
        <p:spPr bwMode="auto">
          <a:xfrm>
            <a:off x="1619251" y="2454276"/>
            <a:ext cx="1476375" cy="715089"/>
          </a:xfrm>
          <a:prstGeom prst="wedgeRoundRectCallout">
            <a:avLst>
              <a:gd name="adj1" fmla="val 64944"/>
              <a:gd name="adj2" fmla="val -36310"/>
              <a:gd name="adj3" fmla="val 16667"/>
            </a:avLst>
          </a:prstGeom>
          <a:gradFill rotWithShape="1">
            <a:gsLst>
              <a:gs pos="0">
                <a:srgbClr val="AACED2"/>
              </a:gs>
              <a:gs pos="100000">
                <a:srgbClr val="036D7B">
                  <a:alpha val="39000"/>
                </a:srgbClr>
              </a:gs>
            </a:gsLst>
            <a:lin ang="5400000" scaled="1"/>
          </a:gradFill>
          <a:ln>
            <a:noFill/>
          </a:ln>
          <a:effectLst/>
          <a:extLst>
            <a:ext uri="{91240B29-F687-4F45-9708-019B960494DF}">
              <a14:hiddenLine xmlns:a14="http://schemas.microsoft.com/office/drawing/2010/main" w="9525" algn="ctr">
                <a:solidFill>
                  <a:srgbClr val="FF00FF"/>
                </a:solidFill>
                <a:miter lim="800000"/>
                <a:headEnd/>
                <a:tailEnd/>
              </a14:hiddenLine>
            </a:ext>
            <a:ext uri="{AF507438-7753-43E0-B8FC-AC1667EBCBE1}">
              <a14:hiddenEffects xmlns:a14="http://schemas.microsoft.com/office/drawing/2010/main">
                <a:effectLst>
                  <a:outerShdw sy="50000"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销售收入</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a:t>
            </a:r>
            <a:r>
              <a:rPr kumimoji="1"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经营成本</a:t>
            </a:r>
          </a:p>
        </p:txBody>
      </p:sp>
      <p:grpSp>
        <p:nvGrpSpPr>
          <p:cNvPr id="194604" name="Group 44">
            <a:extLst>
              <a:ext uri="{FF2B5EF4-FFF2-40B4-BE49-F238E27FC236}">
                <a16:creationId xmlns:a16="http://schemas.microsoft.com/office/drawing/2014/main" id="{236AC5AF-DB78-910A-DDC3-05712CF7821B}"/>
              </a:ext>
            </a:extLst>
          </p:cNvPr>
          <p:cNvGrpSpPr>
            <a:grpSpLocks/>
          </p:cNvGrpSpPr>
          <p:nvPr/>
        </p:nvGrpSpPr>
        <p:grpSpPr bwMode="auto">
          <a:xfrm>
            <a:off x="4284664" y="5638801"/>
            <a:ext cx="1081087" cy="396875"/>
            <a:chOff x="1383" y="3748"/>
            <a:chExt cx="681" cy="250"/>
          </a:xfrm>
        </p:grpSpPr>
        <p:sp>
          <p:nvSpPr>
            <p:cNvPr id="76945" name="Text Box 45">
              <a:extLst>
                <a:ext uri="{FF2B5EF4-FFF2-40B4-BE49-F238E27FC236}">
                  <a16:creationId xmlns:a16="http://schemas.microsoft.com/office/drawing/2014/main" id="{D6CB5B86-4895-9860-1A73-9C250AD11E67}"/>
                </a:ext>
              </a:extLst>
            </p:cNvPr>
            <p:cNvSpPr txBox="1">
              <a:spLocks noChangeArrowheads="1"/>
            </p:cNvSpPr>
            <p:nvPr/>
          </p:nvSpPr>
          <p:spPr bwMode="auto">
            <a:xfrm>
              <a:off x="1383" y="3748"/>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sym typeface="Wingdings" pitchFamily="2" charset="2"/>
                </a:rPr>
                <a:t></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sym typeface="Wingdings" pitchFamily="2" charset="2"/>
                </a:rPr>
                <a:t>/⑤</a:t>
              </a:r>
            </a:p>
          </p:txBody>
        </p:sp>
        <p:sp>
          <p:nvSpPr>
            <p:cNvPr id="76946" name="Line 46">
              <a:extLst>
                <a:ext uri="{FF2B5EF4-FFF2-40B4-BE49-F238E27FC236}">
                  <a16:creationId xmlns:a16="http://schemas.microsoft.com/office/drawing/2014/main" id="{D7571237-588B-06EE-122C-AB11BE995EE3}"/>
                </a:ext>
              </a:extLst>
            </p:cNvPr>
            <p:cNvSpPr>
              <a:spLocks noChangeShapeType="1"/>
            </p:cNvSpPr>
            <p:nvPr/>
          </p:nvSpPr>
          <p:spPr bwMode="auto">
            <a:xfrm>
              <a:off x="1519" y="3972"/>
              <a:ext cx="45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94607" name="Group 47">
            <a:extLst>
              <a:ext uri="{FF2B5EF4-FFF2-40B4-BE49-F238E27FC236}">
                <a16:creationId xmlns:a16="http://schemas.microsoft.com/office/drawing/2014/main" id="{0BC45DBD-9AEE-56EB-A818-39520350F603}"/>
              </a:ext>
            </a:extLst>
          </p:cNvPr>
          <p:cNvGrpSpPr>
            <a:grpSpLocks/>
          </p:cNvGrpSpPr>
          <p:nvPr/>
        </p:nvGrpSpPr>
        <p:grpSpPr bwMode="auto">
          <a:xfrm>
            <a:off x="5083176" y="2462214"/>
            <a:ext cx="4062413" cy="339725"/>
            <a:chOff x="2290" y="1084"/>
            <a:chExt cx="2559" cy="214"/>
          </a:xfrm>
        </p:grpSpPr>
        <p:sp>
          <p:nvSpPr>
            <p:cNvPr id="76941" name="Rectangle 48">
              <a:extLst>
                <a:ext uri="{FF2B5EF4-FFF2-40B4-BE49-F238E27FC236}">
                  <a16:creationId xmlns:a16="http://schemas.microsoft.com/office/drawing/2014/main" id="{1DBEFE95-71FA-023F-EBDE-1E85F93AEEEE}"/>
                </a:ext>
              </a:extLst>
            </p:cNvPr>
            <p:cNvSpPr>
              <a:spLocks noChangeArrowheads="1"/>
            </p:cNvSpPr>
            <p:nvPr/>
          </p:nvSpPr>
          <p:spPr bwMode="auto">
            <a:xfrm>
              <a:off x="4241" y="1084"/>
              <a:ext cx="60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n-cs"/>
                </a:rPr>
                <a:t>265493</a:t>
              </a:r>
            </a:p>
          </p:txBody>
        </p:sp>
        <p:sp>
          <p:nvSpPr>
            <p:cNvPr id="76942" name="Rectangle 49">
              <a:extLst>
                <a:ext uri="{FF2B5EF4-FFF2-40B4-BE49-F238E27FC236}">
                  <a16:creationId xmlns:a16="http://schemas.microsoft.com/office/drawing/2014/main" id="{CF7E4B51-7F18-D73A-6101-DA85BC3C8D0F}"/>
                </a:ext>
              </a:extLst>
            </p:cNvPr>
            <p:cNvSpPr>
              <a:spLocks noChangeArrowheads="1"/>
            </p:cNvSpPr>
            <p:nvPr/>
          </p:nvSpPr>
          <p:spPr bwMode="auto">
            <a:xfrm>
              <a:off x="3560" y="1084"/>
              <a:ext cx="68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黑体" panose="02010609060101010101" pitchFamily="49" charset="-122"/>
                  <a:ea typeface="黑体" panose="02010609060101010101" pitchFamily="49" charset="-122"/>
                  <a:cs typeface="+mn-cs"/>
                </a:rPr>
                <a:t>254315</a:t>
              </a:r>
            </a:p>
          </p:txBody>
        </p:sp>
        <p:sp>
          <p:nvSpPr>
            <p:cNvPr id="76943" name="Rectangle 50">
              <a:extLst>
                <a:ext uri="{FF2B5EF4-FFF2-40B4-BE49-F238E27FC236}">
                  <a16:creationId xmlns:a16="http://schemas.microsoft.com/office/drawing/2014/main" id="{72AD6CED-B955-3362-9CD7-10DE3D1D8FD8}"/>
                </a:ext>
              </a:extLst>
            </p:cNvPr>
            <p:cNvSpPr>
              <a:spLocks noChangeArrowheads="1"/>
            </p:cNvSpPr>
            <p:nvPr/>
          </p:nvSpPr>
          <p:spPr bwMode="auto">
            <a:xfrm>
              <a:off x="2925" y="1084"/>
              <a:ext cx="63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黑体" panose="02010609060101010101" pitchFamily="49" charset="-122"/>
                  <a:ea typeface="黑体" panose="02010609060101010101" pitchFamily="49" charset="-122"/>
                  <a:cs typeface="+mn-cs"/>
                </a:rPr>
                <a:t>204405</a:t>
              </a:r>
            </a:p>
          </p:txBody>
        </p:sp>
        <p:sp>
          <p:nvSpPr>
            <p:cNvPr id="76944" name="Rectangle 51">
              <a:extLst>
                <a:ext uri="{FF2B5EF4-FFF2-40B4-BE49-F238E27FC236}">
                  <a16:creationId xmlns:a16="http://schemas.microsoft.com/office/drawing/2014/main" id="{D4C058E1-996E-292C-784A-A106DD2F91C5}"/>
                </a:ext>
              </a:extLst>
            </p:cNvPr>
            <p:cNvSpPr>
              <a:spLocks noChangeArrowheads="1"/>
            </p:cNvSpPr>
            <p:nvPr/>
          </p:nvSpPr>
          <p:spPr bwMode="auto">
            <a:xfrm>
              <a:off x="2290" y="1084"/>
              <a:ext cx="63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黑体" panose="02010609060101010101" pitchFamily="49" charset="-122"/>
                  <a:ea typeface="黑体" panose="02010609060101010101" pitchFamily="49" charset="-122"/>
                  <a:cs typeface="+mn-cs"/>
                </a:rPr>
                <a:t>155174</a:t>
              </a:r>
            </a:p>
          </p:txBody>
        </p:sp>
      </p:grpSp>
      <p:grpSp>
        <p:nvGrpSpPr>
          <p:cNvPr id="194612" name="Group 52">
            <a:extLst>
              <a:ext uri="{FF2B5EF4-FFF2-40B4-BE49-F238E27FC236}">
                <a16:creationId xmlns:a16="http://schemas.microsoft.com/office/drawing/2014/main" id="{EAEF6F87-EDF2-9D87-86A0-1E82733286D2}"/>
              </a:ext>
            </a:extLst>
          </p:cNvPr>
          <p:cNvGrpSpPr>
            <a:grpSpLocks/>
          </p:cNvGrpSpPr>
          <p:nvPr/>
        </p:nvGrpSpPr>
        <p:grpSpPr bwMode="auto">
          <a:xfrm>
            <a:off x="5040314" y="4097338"/>
            <a:ext cx="3984625" cy="323850"/>
            <a:chOff x="2290" y="2114"/>
            <a:chExt cx="2510" cy="204"/>
          </a:xfrm>
        </p:grpSpPr>
        <p:sp>
          <p:nvSpPr>
            <p:cNvPr id="76937" name="Rectangle 53">
              <a:extLst>
                <a:ext uri="{FF2B5EF4-FFF2-40B4-BE49-F238E27FC236}">
                  <a16:creationId xmlns:a16="http://schemas.microsoft.com/office/drawing/2014/main" id="{2B6485DC-714D-C943-985C-FCDBC6459B64}"/>
                </a:ext>
              </a:extLst>
            </p:cNvPr>
            <p:cNvSpPr>
              <a:spLocks noChangeArrowheads="1"/>
            </p:cNvSpPr>
            <p:nvPr/>
          </p:nvSpPr>
          <p:spPr bwMode="auto">
            <a:xfrm>
              <a:off x="4241" y="2114"/>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15510</a:t>
              </a:r>
            </a:p>
          </p:txBody>
        </p:sp>
        <p:sp>
          <p:nvSpPr>
            <p:cNvPr id="76938" name="Rectangle 54">
              <a:extLst>
                <a:ext uri="{FF2B5EF4-FFF2-40B4-BE49-F238E27FC236}">
                  <a16:creationId xmlns:a16="http://schemas.microsoft.com/office/drawing/2014/main" id="{0AF41D91-A255-D005-E077-3F44E09B5663}"/>
                </a:ext>
              </a:extLst>
            </p:cNvPr>
            <p:cNvSpPr>
              <a:spLocks noChangeArrowheads="1"/>
            </p:cNvSpPr>
            <p:nvPr/>
          </p:nvSpPr>
          <p:spPr bwMode="auto">
            <a:xfrm>
              <a:off x="3560" y="2114"/>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0</a:t>
              </a:r>
            </a:p>
          </p:txBody>
        </p:sp>
        <p:sp>
          <p:nvSpPr>
            <p:cNvPr id="76939" name="Rectangle 55">
              <a:extLst>
                <a:ext uri="{FF2B5EF4-FFF2-40B4-BE49-F238E27FC236}">
                  <a16:creationId xmlns:a16="http://schemas.microsoft.com/office/drawing/2014/main" id="{2AFBC190-26E4-BB12-C342-3AF42E5D1177}"/>
                </a:ext>
              </a:extLst>
            </p:cNvPr>
            <p:cNvSpPr>
              <a:spLocks noChangeArrowheads="1"/>
            </p:cNvSpPr>
            <p:nvPr/>
          </p:nvSpPr>
          <p:spPr bwMode="auto">
            <a:xfrm>
              <a:off x="2925" y="2114"/>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0</a:t>
              </a:r>
            </a:p>
          </p:txBody>
        </p:sp>
        <p:sp>
          <p:nvSpPr>
            <p:cNvPr id="76940" name="Rectangle 56">
              <a:extLst>
                <a:ext uri="{FF2B5EF4-FFF2-40B4-BE49-F238E27FC236}">
                  <a16:creationId xmlns:a16="http://schemas.microsoft.com/office/drawing/2014/main" id="{0B68D435-88E5-8343-389A-E68ED93994E5}"/>
                </a:ext>
              </a:extLst>
            </p:cNvPr>
            <p:cNvSpPr>
              <a:spLocks noChangeArrowheads="1"/>
            </p:cNvSpPr>
            <p:nvPr/>
          </p:nvSpPr>
          <p:spPr bwMode="auto">
            <a:xfrm>
              <a:off x="2290" y="2114"/>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0</a:t>
              </a:r>
            </a:p>
          </p:txBody>
        </p:sp>
      </p:grpSp>
      <p:grpSp>
        <p:nvGrpSpPr>
          <p:cNvPr id="194617" name="Group 57">
            <a:extLst>
              <a:ext uri="{FF2B5EF4-FFF2-40B4-BE49-F238E27FC236}">
                <a16:creationId xmlns:a16="http://schemas.microsoft.com/office/drawing/2014/main" id="{747CCB82-B8DE-ABF0-7375-B17E251B00BA}"/>
              </a:ext>
            </a:extLst>
          </p:cNvPr>
          <p:cNvGrpSpPr>
            <a:grpSpLocks/>
          </p:cNvGrpSpPr>
          <p:nvPr/>
        </p:nvGrpSpPr>
        <p:grpSpPr bwMode="auto">
          <a:xfrm>
            <a:off x="5083176" y="6364288"/>
            <a:ext cx="3984625" cy="323850"/>
            <a:chOff x="2290" y="3542"/>
            <a:chExt cx="2510" cy="204"/>
          </a:xfrm>
        </p:grpSpPr>
        <p:sp>
          <p:nvSpPr>
            <p:cNvPr id="76933" name="Rectangle 58">
              <a:extLst>
                <a:ext uri="{FF2B5EF4-FFF2-40B4-BE49-F238E27FC236}">
                  <a16:creationId xmlns:a16="http://schemas.microsoft.com/office/drawing/2014/main" id="{4CFE862C-A96D-5E0D-A303-F9E2CC69149C}"/>
                </a:ext>
              </a:extLst>
            </p:cNvPr>
            <p:cNvSpPr>
              <a:spLocks noChangeArrowheads="1"/>
            </p:cNvSpPr>
            <p:nvPr/>
          </p:nvSpPr>
          <p:spPr bwMode="auto">
            <a:xfrm>
              <a:off x="4241" y="3542"/>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1.13</a:t>
              </a:r>
            </a:p>
          </p:txBody>
        </p:sp>
        <p:sp>
          <p:nvSpPr>
            <p:cNvPr id="76934" name="Rectangle 59">
              <a:extLst>
                <a:ext uri="{FF2B5EF4-FFF2-40B4-BE49-F238E27FC236}">
                  <a16:creationId xmlns:a16="http://schemas.microsoft.com/office/drawing/2014/main" id="{A1745A58-0FC7-ECBC-D9F9-4C281E10D04E}"/>
                </a:ext>
              </a:extLst>
            </p:cNvPr>
            <p:cNvSpPr>
              <a:spLocks noChangeArrowheads="1"/>
            </p:cNvSpPr>
            <p:nvPr/>
          </p:nvSpPr>
          <p:spPr bwMode="auto">
            <a:xfrm>
              <a:off x="3560" y="3542"/>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1.17</a:t>
              </a:r>
            </a:p>
          </p:txBody>
        </p:sp>
        <p:sp>
          <p:nvSpPr>
            <p:cNvPr id="76935" name="Rectangle 60">
              <a:extLst>
                <a:ext uri="{FF2B5EF4-FFF2-40B4-BE49-F238E27FC236}">
                  <a16:creationId xmlns:a16="http://schemas.microsoft.com/office/drawing/2014/main" id="{9FD95878-C820-CE3E-EBB6-796C1B0ECD69}"/>
                </a:ext>
              </a:extLst>
            </p:cNvPr>
            <p:cNvSpPr>
              <a:spLocks noChangeArrowheads="1"/>
            </p:cNvSpPr>
            <p:nvPr/>
          </p:nvSpPr>
          <p:spPr bwMode="auto">
            <a:xfrm>
              <a:off x="2925" y="3542"/>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0.94</a:t>
              </a:r>
            </a:p>
          </p:txBody>
        </p:sp>
        <p:sp>
          <p:nvSpPr>
            <p:cNvPr id="76936" name="Rectangle 61">
              <a:extLst>
                <a:ext uri="{FF2B5EF4-FFF2-40B4-BE49-F238E27FC236}">
                  <a16:creationId xmlns:a16="http://schemas.microsoft.com/office/drawing/2014/main" id="{7475835C-C749-3037-78C3-F4835BADE624}"/>
                </a:ext>
              </a:extLst>
            </p:cNvPr>
            <p:cNvSpPr>
              <a:spLocks noChangeArrowheads="1"/>
            </p:cNvSpPr>
            <p:nvPr/>
          </p:nvSpPr>
          <p:spPr bwMode="auto">
            <a:xfrm>
              <a:off x="2290" y="3542"/>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0.72</a:t>
              </a:r>
            </a:p>
          </p:txBody>
        </p:sp>
      </p:grpSp>
      <p:grpSp>
        <p:nvGrpSpPr>
          <p:cNvPr id="194622" name="Group 62">
            <a:extLst>
              <a:ext uri="{FF2B5EF4-FFF2-40B4-BE49-F238E27FC236}">
                <a16:creationId xmlns:a16="http://schemas.microsoft.com/office/drawing/2014/main" id="{CD6E5CF1-2CFE-13C8-F801-C9057E4288E6}"/>
              </a:ext>
            </a:extLst>
          </p:cNvPr>
          <p:cNvGrpSpPr>
            <a:grpSpLocks/>
          </p:cNvGrpSpPr>
          <p:nvPr/>
        </p:nvGrpSpPr>
        <p:grpSpPr bwMode="auto">
          <a:xfrm>
            <a:off x="4940300" y="6040438"/>
            <a:ext cx="4306888" cy="304800"/>
            <a:chOff x="2290" y="3338"/>
            <a:chExt cx="2510" cy="204"/>
          </a:xfrm>
        </p:grpSpPr>
        <p:sp>
          <p:nvSpPr>
            <p:cNvPr id="76929" name="Rectangle 63">
              <a:extLst>
                <a:ext uri="{FF2B5EF4-FFF2-40B4-BE49-F238E27FC236}">
                  <a16:creationId xmlns:a16="http://schemas.microsoft.com/office/drawing/2014/main" id="{BB8931E2-064A-2884-9B66-0BC478B42E7B}"/>
                </a:ext>
              </a:extLst>
            </p:cNvPr>
            <p:cNvSpPr>
              <a:spLocks noChangeArrowheads="1"/>
            </p:cNvSpPr>
            <p:nvPr/>
          </p:nvSpPr>
          <p:spPr bwMode="auto">
            <a:xfrm>
              <a:off x="4241" y="3338"/>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00099"/>
                  </a:solidFill>
                  <a:effectLst/>
                  <a:uLnTx/>
                  <a:uFillTx/>
                  <a:latin typeface="Times New Roman" panose="02020603050405020304" pitchFamily="18" charset="0"/>
                  <a:ea typeface="黑体" panose="02010609060101010101" pitchFamily="49" charset="-122"/>
                  <a:cs typeface="+mn-cs"/>
                </a:rPr>
                <a:t>245019</a:t>
              </a:r>
            </a:p>
          </p:txBody>
        </p:sp>
        <p:sp>
          <p:nvSpPr>
            <p:cNvPr id="76930" name="Rectangle 64">
              <a:extLst>
                <a:ext uri="{FF2B5EF4-FFF2-40B4-BE49-F238E27FC236}">
                  <a16:creationId xmlns:a16="http://schemas.microsoft.com/office/drawing/2014/main" id="{14E9F6E6-1648-A77C-A637-FAB4EBFA947F}"/>
                </a:ext>
              </a:extLst>
            </p:cNvPr>
            <p:cNvSpPr>
              <a:spLocks noChangeArrowheads="1"/>
            </p:cNvSpPr>
            <p:nvPr/>
          </p:nvSpPr>
          <p:spPr bwMode="auto">
            <a:xfrm>
              <a:off x="3560" y="3338"/>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mn-cs"/>
                </a:rPr>
                <a:t>254315</a:t>
              </a:r>
            </a:p>
          </p:txBody>
        </p:sp>
        <p:sp>
          <p:nvSpPr>
            <p:cNvPr id="76931" name="Rectangle 65">
              <a:extLst>
                <a:ext uri="{FF2B5EF4-FFF2-40B4-BE49-F238E27FC236}">
                  <a16:creationId xmlns:a16="http://schemas.microsoft.com/office/drawing/2014/main" id="{32583B6F-4FBD-5CA4-0D0F-4061A712EFB0}"/>
                </a:ext>
              </a:extLst>
            </p:cNvPr>
            <p:cNvSpPr>
              <a:spLocks noChangeArrowheads="1"/>
            </p:cNvSpPr>
            <p:nvPr/>
          </p:nvSpPr>
          <p:spPr bwMode="auto">
            <a:xfrm>
              <a:off x="2925" y="3338"/>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mn-cs"/>
                </a:rPr>
                <a:t>204405</a:t>
              </a:r>
            </a:p>
          </p:txBody>
        </p:sp>
        <p:sp>
          <p:nvSpPr>
            <p:cNvPr id="76932" name="Rectangle 66">
              <a:extLst>
                <a:ext uri="{FF2B5EF4-FFF2-40B4-BE49-F238E27FC236}">
                  <a16:creationId xmlns:a16="http://schemas.microsoft.com/office/drawing/2014/main" id="{AAF9EF6B-E09B-2DBC-1708-DD7AFEDB55A7}"/>
                </a:ext>
              </a:extLst>
            </p:cNvPr>
            <p:cNvSpPr>
              <a:spLocks noChangeArrowheads="1"/>
            </p:cNvSpPr>
            <p:nvPr/>
          </p:nvSpPr>
          <p:spPr bwMode="auto">
            <a:xfrm>
              <a:off x="2290" y="3338"/>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mn-cs"/>
                </a:rPr>
                <a:t>155174</a:t>
              </a:r>
            </a:p>
          </p:txBody>
        </p:sp>
      </p:grpSp>
      <p:grpSp>
        <p:nvGrpSpPr>
          <p:cNvPr id="194627" name="Group 67">
            <a:extLst>
              <a:ext uri="{FF2B5EF4-FFF2-40B4-BE49-F238E27FC236}">
                <a16:creationId xmlns:a16="http://schemas.microsoft.com/office/drawing/2014/main" id="{34A54270-311E-A801-050D-3C5831701DFC}"/>
              </a:ext>
            </a:extLst>
          </p:cNvPr>
          <p:cNvGrpSpPr>
            <a:grpSpLocks/>
          </p:cNvGrpSpPr>
          <p:nvPr/>
        </p:nvGrpSpPr>
        <p:grpSpPr bwMode="auto">
          <a:xfrm>
            <a:off x="5083176" y="5392738"/>
            <a:ext cx="4073525" cy="323850"/>
            <a:chOff x="2290" y="2930"/>
            <a:chExt cx="2566" cy="204"/>
          </a:xfrm>
        </p:grpSpPr>
        <p:sp>
          <p:nvSpPr>
            <p:cNvPr id="76925" name="Rectangle 68">
              <a:extLst>
                <a:ext uri="{FF2B5EF4-FFF2-40B4-BE49-F238E27FC236}">
                  <a16:creationId xmlns:a16="http://schemas.microsoft.com/office/drawing/2014/main" id="{FB7C0F92-B57E-3C95-9991-6BBEE17682C0}"/>
                </a:ext>
              </a:extLst>
            </p:cNvPr>
            <p:cNvSpPr>
              <a:spLocks noChangeArrowheads="1"/>
            </p:cNvSpPr>
            <p:nvPr/>
          </p:nvSpPr>
          <p:spPr bwMode="auto">
            <a:xfrm>
              <a:off x="4241" y="2930"/>
              <a:ext cx="61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00099"/>
                  </a:solidFill>
                  <a:effectLst/>
                  <a:uLnTx/>
                  <a:uFillTx/>
                  <a:latin typeface="黑体" panose="02010609060101010101" pitchFamily="49" charset="-122"/>
                  <a:ea typeface="黑体" panose="02010609060101010101" pitchFamily="49" charset="-122"/>
                  <a:cs typeface="+mn-cs"/>
                </a:rPr>
                <a:t>217573</a:t>
              </a:r>
            </a:p>
          </p:txBody>
        </p:sp>
        <p:sp>
          <p:nvSpPr>
            <p:cNvPr id="76926" name="Rectangle 69">
              <a:extLst>
                <a:ext uri="{FF2B5EF4-FFF2-40B4-BE49-F238E27FC236}">
                  <a16:creationId xmlns:a16="http://schemas.microsoft.com/office/drawing/2014/main" id="{DCD21992-507B-FCEA-C5F8-262EF0FBD0F1}"/>
                </a:ext>
              </a:extLst>
            </p:cNvPr>
            <p:cNvSpPr>
              <a:spLocks noChangeArrowheads="1"/>
            </p:cNvSpPr>
            <p:nvPr/>
          </p:nvSpPr>
          <p:spPr bwMode="auto">
            <a:xfrm>
              <a:off x="3560" y="2930"/>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黑体" panose="02010609060101010101" pitchFamily="49" charset="-122"/>
                  <a:ea typeface="黑体" panose="02010609060101010101" pitchFamily="49" charset="-122"/>
                  <a:cs typeface="+mn-cs"/>
                </a:rPr>
                <a:t>217572</a:t>
              </a:r>
            </a:p>
          </p:txBody>
        </p:sp>
        <p:sp>
          <p:nvSpPr>
            <p:cNvPr id="76927" name="Rectangle 70">
              <a:extLst>
                <a:ext uri="{FF2B5EF4-FFF2-40B4-BE49-F238E27FC236}">
                  <a16:creationId xmlns:a16="http://schemas.microsoft.com/office/drawing/2014/main" id="{63F4D08E-4E22-321C-1FD5-2F24A1118593}"/>
                </a:ext>
              </a:extLst>
            </p:cNvPr>
            <p:cNvSpPr>
              <a:spLocks noChangeArrowheads="1"/>
            </p:cNvSpPr>
            <p:nvPr/>
          </p:nvSpPr>
          <p:spPr bwMode="auto">
            <a:xfrm>
              <a:off x="2925" y="2930"/>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黑体" panose="02010609060101010101" pitchFamily="49" charset="-122"/>
                  <a:ea typeface="黑体" panose="02010609060101010101" pitchFamily="49" charset="-122"/>
                  <a:cs typeface="+mn-cs"/>
                </a:rPr>
                <a:t>217075</a:t>
              </a:r>
            </a:p>
          </p:txBody>
        </p:sp>
        <p:sp>
          <p:nvSpPr>
            <p:cNvPr id="76928" name="Rectangle 71">
              <a:extLst>
                <a:ext uri="{FF2B5EF4-FFF2-40B4-BE49-F238E27FC236}">
                  <a16:creationId xmlns:a16="http://schemas.microsoft.com/office/drawing/2014/main" id="{6AE3134B-B59D-C7CB-3D02-A12B39EA70D2}"/>
                </a:ext>
              </a:extLst>
            </p:cNvPr>
            <p:cNvSpPr>
              <a:spLocks noChangeArrowheads="1"/>
            </p:cNvSpPr>
            <p:nvPr/>
          </p:nvSpPr>
          <p:spPr bwMode="auto">
            <a:xfrm>
              <a:off x="2290" y="2930"/>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00099"/>
                  </a:solidFill>
                  <a:effectLst/>
                  <a:uLnTx/>
                  <a:uFillTx/>
                  <a:latin typeface="黑体" panose="02010609060101010101" pitchFamily="49" charset="-122"/>
                  <a:ea typeface="黑体" panose="02010609060101010101" pitchFamily="49" charset="-122"/>
                  <a:cs typeface="+mn-cs"/>
                </a:rPr>
                <a:t>216577</a:t>
              </a:r>
            </a:p>
          </p:txBody>
        </p:sp>
      </p:grpSp>
      <p:grpSp>
        <p:nvGrpSpPr>
          <p:cNvPr id="194632" name="Group 72">
            <a:extLst>
              <a:ext uri="{FF2B5EF4-FFF2-40B4-BE49-F238E27FC236}">
                <a16:creationId xmlns:a16="http://schemas.microsoft.com/office/drawing/2014/main" id="{9E9F3865-1E60-5D5C-34F7-F9E2350F5DB0}"/>
              </a:ext>
            </a:extLst>
          </p:cNvPr>
          <p:cNvGrpSpPr>
            <a:grpSpLocks/>
          </p:cNvGrpSpPr>
          <p:nvPr/>
        </p:nvGrpSpPr>
        <p:grpSpPr bwMode="auto">
          <a:xfrm>
            <a:off x="5083176" y="5068888"/>
            <a:ext cx="3984625" cy="323850"/>
            <a:chOff x="2290" y="2726"/>
            <a:chExt cx="2510" cy="204"/>
          </a:xfrm>
        </p:grpSpPr>
        <p:sp>
          <p:nvSpPr>
            <p:cNvPr id="76921" name="Rectangle 73">
              <a:extLst>
                <a:ext uri="{FF2B5EF4-FFF2-40B4-BE49-F238E27FC236}">
                  <a16:creationId xmlns:a16="http://schemas.microsoft.com/office/drawing/2014/main" id="{F079E147-19D8-FB4A-81CA-05CECB93ECA1}"/>
                </a:ext>
              </a:extLst>
            </p:cNvPr>
            <p:cNvSpPr>
              <a:spLocks noChangeArrowheads="1"/>
            </p:cNvSpPr>
            <p:nvPr/>
          </p:nvSpPr>
          <p:spPr bwMode="auto">
            <a:xfrm>
              <a:off x="4241" y="2726"/>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43799</a:t>
              </a:r>
            </a:p>
          </p:txBody>
        </p:sp>
        <p:sp>
          <p:nvSpPr>
            <p:cNvPr id="76922" name="Rectangle 74">
              <a:extLst>
                <a:ext uri="{FF2B5EF4-FFF2-40B4-BE49-F238E27FC236}">
                  <a16:creationId xmlns:a16="http://schemas.microsoft.com/office/drawing/2014/main" id="{CBCDA2F4-F5EF-42B5-F606-5245FDD5C689}"/>
                </a:ext>
              </a:extLst>
            </p:cNvPr>
            <p:cNvSpPr>
              <a:spLocks noChangeArrowheads="1"/>
            </p:cNvSpPr>
            <p:nvPr/>
          </p:nvSpPr>
          <p:spPr bwMode="auto">
            <a:xfrm>
              <a:off x="3560" y="2726"/>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54977</a:t>
              </a:r>
            </a:p>
          </p:txBody>
        </p:sp>
        <p:sp>
          <p:nvSpPr>
            <p:cNvPr id="76923" name="Rectangle 75">
              <a:extLst>
                <a:ext uri="{FF2B5EF4-FFF2-40B4-BE49-F238E27FC236}">
                  <a16:creationId xmlns:a16="http://schemas.microsoft.com/office/drawing/2014/main" id="{861941D9-E184-4E59-B93F-93B88F08A7F5}"/>
                </a:ext>
              </a:extLst>
            </p:cNvPr>
            <p:cNvSpPr>
              <a:spLocks noChangeArrowheads="1"/>
            </p:cNvSpPr>
            <p:nvPr/>
          </p:nvSpPr>
          <p:spPr bwMode="auto">
            <a:xfrm>
              <a:off x="2925" y="2726"/>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9900FF"/>
                  </a:solidFill>
                  <a:effectLst/>
                  <a:uLnTx/>
                  <a:uFillTx/>
                  <a:latin typeface="黑体" panose="02010609060101010101" pitchFamily="49" charset="-122"/>
                  <a:ea typeface="黑体" panose="02010609060101010101" pitchFamily="49" charset="-122"/>
                  <a:cs typeface="+mn-cs"/>
                </a:rPr>
                <a:t>64932</a:t>
              </a:r>
            </a:p>
          </p:txBody>
        </p:sp>
        <p:sp>
          <p:nvSpPr>
            <p:cNvPr id="76924" name="Rectangle 76">
              <a:extLst>
                <a:ext uri="{FF2B5EF4-FFF2-40B4-BE49-F238E27FC236}">
                  <a16:creationId xmlns:a16="http://schemas.microsoft.com/office/drawing/2014/main" id="{11F70AAF-58B0-8D6C-CF44-7155767B4D66}"/>
                </a:ext>
              </a:extLst>
            </p:cNvPr>
            <p:cNvSpPr>
              <a:spLocks noChangeArrowheads="1"/>
            </p:cNvSpPr>
            <p:nvPr/>
          </p:nvSpPr>
          <p:spPr bwMode="auto">
            <a:xfrm>
              <a:off x="2290" y="2726"/>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721DB9"/>
                  </a:solidFill>
                  <a:effectLst/>
                  <a:uLnTx/>
                  <a:uFillTx/>
                  <a:latin typeface="黑体" panose="02010609060101010101" pitchFamily="49" charset="-122"/>
                  <a:ea typeface="黑体" panose="02010609060101010101" pitchFamily="49" charset="-122"/>
                  <a:cs typeface="+mn-cs"/>
                </a:rPr>
                <a:t>74208</a:t>
              </a:r>
            </a:p>
          </p:txBody>
        </p:sp>
      </p:grpSp>
      <p:grpSp>
        <p:nvGrpSpPr>
          <p:cNvPr id="194637" name="Group 77">
            <a:extLst>
              <a:ext uri="{FF2B5EF4-FFF2-40B4-BE49-F238E27FC236}">
                <a16:creationId xmlns:a16="http://schemas.microsoft.com/office/drawing/2014/main" id="{13A44820-5A74-60D2-915A-4A7CDE47AA6C}"/>
              </a:ext>
            </a:extLst>
          </p:cNvPr>
          <p:cNvGrpSpPr>
            <a:grpSpLocks/>
          </p:cNvGrpSpPr>
          <p:nvPr/>
        </p:nvGrpSpPr>
        <p:grpSpPr bwMode="auto">
          <a:xfrm>
            <a:off x="5108576" y="5691188"/>
            <a:ext cx="4176713" cy="323850"/>
            <a:chOff x="2290" y="3134"/>
            <a:chExt cx="2631" cy="204"/>
          </a:xfrm>
        </p:grpSpPr>
        <p:sp>
          <p:nvSpPr>
            <p:cNvPr id="76916" name="Rectangle 78">
              <a:extLst>
                <a:ext uri="{FF2B5EF4-FFF2-40B4-BE49-F238E27FC236}">
                  <a16:creationId xmlns:a16="http://schemas.microsoft.com/office/drawing/2014/main" id="{E75B4796-5EEA-661A-C666-113E68DC0429}"/>
                </a:ext>
              </a:extLst>
            </p:cNvPr>
            <p:cNvSpPr>
              <a:spLocks noChangeArrowheads="1"/>
            </p:cNvSpPr>
            <p:nvPr/>
          </p:nvSpPr>
          <p:spPr bwMode="auto">
            <a:xfrm>
              <a:off x="4241" y="3134"/>
              <a:ext cx="68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275.4</a:t>
              </a:r>
              <a:r>
                <a:rPr kumimoji="1" lang="zh-CN" altLang="en-US"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a:t>
              </a:r>
            </a:p>
          </p:txBody>
        </p:sp>
        <p:sp>
          <p:nvSpPr>
            <p:cNvPr id="76917" name="Rectangle 79">
              <a:extLst>
                <a:ext uri="{FF2B5EF4-FFF2-40B4-BE49-F238E27FC236}">
                  <a16:creationId xmlns:a16="http://schemas.microsoft.com/office/drawing/2014/main" id="{3D936021-4532-95C2-D8FE-AF6C8423CA09}"/>
                </a:ext>
              </a:extLst>
            </p:cNvPr>
            <p:cNvSpPr>
              <a:spLocks noChangeArrowheads="1"/>
            </p:cNvSpPr>
            <p:nvPr/>
          </p:nvSpPr>
          <p:spPr bwMode="auto">
            <a:xfrm>
              <a:off x="3560" y="3134"/>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199.1</a:t>
              </a:r>
              <a:r>
                <a:rPr kumimoji="1" lang="zh-CN" altLang="en-US"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a:t>
              </a:r>
            </a:p>
          </p:txBody>
        </p:sp>
        <p:sp>
          <p:nvSpPr>
            <p:cNvPr id="76918" name="Rectangle 80">
              <a:extLst>
                <a:ext uri="{FF2B5EF4-FFF2-40B4-BE49-F238E27FC236}">
                  <a16:creationId xmlns:a16="http://schemas.microsoft.com/office/drawing/2014/main" id="{08DAF8FA-D6EE-1B0F-8668-C37A12CC4EC9}"/>
                </a:ext>
              </a:extLst>
            </p:cNvPr>
            <p:cNvSpPr>
              <a:spLocks noChangeArrowheads="1"/>
            </p:cNvSpPr>
            <p:nvPr/>
          </p:nvSpPr>
          <p:spPr bwMode="auto">
            <a:xfrm>
              <a:off x="2925" y="3134"/>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91.97</a:t>
              </a:r>
              <a:r>
                <a:rPr kumimoji="1" lang="zh-CN" altLang="en-US"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a:t>
              </a:r>
            </a:p>
          </p:txBody>
        </p:sp>
        <p:sp>
          <p:nvSpPr>
            <p:cNvPr id="76919" name="Rectangle 81">
              <a:extLst>
                <a:ext uri="{FF2B5EF4-FFF2-40B4-BE49-F238E27FC236}">
                  <a16:creationId xmlns:a16="http://schemas.microsoft.com/office/drawing/2014/main" id="{B1201550-D66D-4F61-88AE-34F3C0281937}"/>
                </a:ext>
              </a:extLst>
            </p:cNvPr>
            <p:cNvSpPr>
              <a:spLocks noChangeArrowheads="1"/>
            </p:cNvSpPr>
            <p:nvPr/>
          </p:nvSpPr>
          <p:spPr bwMode="auto">
            <a:xfrm>
              <a:off x="2290" y="3134"/>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13.90</a:t>
              </a:r>
              <a:r>
                <a:rPr kumimoji="1" lang="zh-CN" altLang="en-US" sz="1800" b="1" i="0" u="none"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a:t>
              </a:r>
            </a:p>
          </p:txBody>
        </p:sp>
        <p:sp>
          <p:nvSpPr>
            <p:cNvPr id="76920" name="Line 82">
              <a:extLst>
                <a:ext uri="{FF2B5EF4-FFF2-40B4-BE49-F238E27FC236}">
                  <a16:creationId xmlns:a16="http://schemas.microsoft.com/office/drawing/2014/main" id="{27A152ED-8CD8-D549-1E86-1D9FAF82F140}"/>
                </a:ext>
              </a:extLst>
            </p:cNvPr>
            <p:cNvSpPr>
              <a:spLocks noChangeShapeType="1"/>
            </p:cNvSpPr>
            <p:nvPr/>
          </p:nvSpPr>
          <p:spPr bwMode="auto">
            <a:xfrm>
              <a:off x="4800" y="3134"/>
              <a:ext cx="0" cy="20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194643" name="Group 83">
            <a:extLst>
              <a:ext uri="{FF2B5EF4-FFF2-40B4-BE49-F238E27FC236}">
                <a16:creationId xmlns:a16="http://schemas.microsoft.com/office/drawing/2014/main" id="{193DB42F-2180-8667-0817-2FD7A167C1EE}"/>
              </a:ext>
            </a:extLst>
          </p:cNvPr>
          <p:cNvGrpSpPr>
            <a:grpSpLocks/>
          </p:cNvGrpSpPr>
          <p:nvPr/>
        </p:nvGrpSpPr>
        <p:grpSpPr bwMode="auto">
          <a:xfrm>
            <a:off x="2692401" y="2097089"/>
            <a:ext cx="7675563" cy="4579937"/>
            <a:chOff x="808" y="853"/>
            <a:chExt cx="4835" cy="2885"/>
          </a:xfrm>
        </p:grpSpPr>
        <p:grpSp>
          <p:nvGrpSpPr>
            <p:cNvPr id="76848" name="Group 84">
              <a:extLst>
                <a:ext uri="{FF2B5EF4-FFF2-40B4-BE49-F238E27FC236}">
                  <a16:creationId xmlns:a16="http://schemas.microsoft.com/office/drawing/2014/main" id="{0833C1EF-9CA6-ECE6-B9B4-AB55391C86A1}"/>
                </a:ext>
              </a:extLst>
            </p:cNvPr>
            <p:cNvGrpSpPr>
              <a:grpSpLocks/>
            </p:cNvGrpSpPr>
            <p:nvPr/>
          </p:nvGrpSpPr>
          <p:grpSpPr bwMode="auto">
            <a:xfrm>
              <a:off x="808" y="872"/>
              <a:ext cx="4119" cy="2866"/>
              <a:chOff x="274" y="880"/>
              <a:chExt cx="4119" cy="2866"/>
            </a:xfrm>
          </p:grpSpPr>
          <p:sp>
            <p:nvSpPr>
              <p:cNvPr id="76850" name="Line 85">
                <a:extLst>
                  <a:ext uri="{FF2B5EF4-FFF2-40B4-BE49-F238E27FC236}">
                    <a16:creationId xmlns:a16="http://schemas.microsoft.com/office/drawing/2014/main" id="{F537A028-D08D-6849-9E53-1DA5E6E40B90}"/>
                  </a:ext>
                </a:extLst>
              </p:cNvPr>
              <p:cNvSpPr>
                <a:spLocks noChangeShapeType="1"/>
              </p:cNvSpPr>
              <p:nvPr/>
            </p:nvSpPr>
            <p:spPr bwMode="auto">
              <a:xfrm>
                <a:off x="384" y="2318"/>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76851" name="Group 86">
                <a:extLst>
                  <a:ext uri="{FF2B5EF4-FFF2-40B4-BE49-F238E27FC236}">
                    <a16:creationId xmlns:a16="http://schemas.microsoft.com/office/drawing/2014/main" id="{78DBD766-C7C6-24C9-55F5-C0C1153245AF}"/>
                  </a:ext>
                </a:extLst>
              </p:cNvPr>
              <p:cNvGrpSpPr>
                <a:grpSpLocks/>
              </p:cNvGrpSpPr>
              <p:nvPr/>
            </p:nvGrpSpPr>
            <p:grpSpPr bwMode="auto">
              <a:xfrm>
                <a:off x="274" y="880"/>
                <a:ext cx="4119" cy="2866"/>
                <a:chOff x="832" y="880"/>
                <a:chExt cx="4119" cy="2866"/>
              </a:xfrm>
            </p:grpSpPr>
            <p:grpSp>
              <p:nvGrpSpPr>
                <p:cNvPr id="76852" name="Group 87">
                  <a:extLst>
                    <a:ext uri="{FF2B5EF4-FFF2-40B4-BE49-F238E27FC236}">
                      <a16:creationId xmlns:a16="http://schemas.microsoft.com/office/drawing/2014/main" id="{D1E4F040-5DBA-B03C-6F8B-76AE5CFDF0A3}"/>
                    </a:ext>
                  </a:extLst>
                </p:cNvPr>
                <p:cNvGrpSpPr>
                  <a:grpSpLocks/>
                </p:cNvGrpSpPr>
                <p:nvPr/>
              </p:nvGrpSpPr>
              <p:grpSpPr bwMode="auto">
                <a:xfrm>
                  <a:off x="2244" y="1298"/>
                  <a:ext cx="2707" cy="1428"/>
                  <a:chOff x="2244" y="1298"/>
                  <a:chExt cx="2707" cy="1428"/>
                </a:xfrm>
              </p:grpSpPr>
              <p:sp>
                <p:nvSpPr>
                  <p:cNvPr id="76892" name="Rectangle 88">
                    <a:extLst>
                      <a:ext uri="{FF2B5EF4-FFF2-40B4-BE49-F238E27FC236}">
                        <a16:creationId xmlns:a16="http://schemas.microsoft.com/office/drawing/2014/main" id="{33612713-BBEF-7BB7-6DD2-F80465FF19A0}"/>
                      </a:ext>
                    </a:extLst>
                  </p:cNvPr>
                  <p:cNvSpPr>
                    <a:spLocks noChangeArrowheads="1"/>
                  </p:cNvSpPr>
                  <p:nvPr/>
                </p:nvSpPr>
                <p:spPr bwMode="auto">
                  <a:xfrm>
                    <a:off x="2244" y="1910"/>
                    <a:ext cx="7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dirty="0">
                        <a:ln>
                          <a:noFill/>
                        </a:ln>
                        <a:solidFill>
                          <a:srgbClr val="036D7B"/>
                        </a:solidFill>
                        <a:effectLst/>
                        <a:uLnTx/>
                        <a:uFillTx/>
                        <a:latin typeface="黑体" panose="02010609060101010101" pitchFamily="49" charset="-122"/>
                        <a:ea typeface="黑体" panose="02010609060101010101" pitchFamily="49" charset="-122"/>
                        <a:cs typeface="+mn-cs"/>
                      </a:rPr>
                      <a:t>－</a:t>
                    </a:r>
                    <a:r>
                      <a:rPr kumimoji="1" lang="en-US" altLang="zh-CN" sz="1800" b="1" i="0" u="none" strike="noStrike" kern="1200" cap="none" spc="0" normalizeH="0" baseline="0" noProof="0" dirty="0">
                        <a:ln>
                          <a:noFill/>
                        </a:ln>
                        <a:solidFill>
                          <a:srgbClr val="036D7B"/>
                        </a:solidFill>
                        <a:effectLst/>
                        <a:uLnTx/>
                        <a:uFillTx/>
                        <a:latin typeface="黑体" panose="02010609060101010101" pitchFamily="49" charset="-122"/>
                        <a:ea typeface="黑体" panose="02010609060101010101" pitchFamily="49" charset="-122"/>
                        <a:cs typeface="+mn-cs"/>
                      </a:rPr>
                      <a:t>63891</a:t>
                    </a:r>
                  </a:p>
                </p:txBody>
              </p:sp>
              <p:sp>
                <p:nvSpPr>
                  <p:cNvPr id="76893" name="Rectangle 89">
                    <a:extLst>
                      <a:ext uri="{FF2B5EF4-FFF2-40B4-BE49-F238E27FC236}">
                        <a16:creationId xmlns:a16="http://schemas.microsoft.com/office/drawing/2014/main" id="{DB7AC915-1BCD-EE65-E785-9F2D973DD3A5}"/>
                      </a:ext>
                    </a:extLst>
                  </p:cNvPr>
                  <p:cNvSpPr>
                    <a:spLocks noChangeArrowheads="1"/>
                  </p:cNvSpPr>
                  <p:nvPr/>
                </p:nvSpPr>
                <p:spPr bwMode="auto">
                  <a:xfrm>
                    <a:off x="2290" y="1706"/>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42543</a:t>
                    </a:r>
                  </a:p>
                </p:txBody>
              </p:sp>
              <p:sp>
                <p:nvSpPr>
                  <p:cNvPr id="76894" name="Rectangle 90">
                    <a:extLst>
                      <a:ext uri="{FF2B5EF4-FFF2-40B4-BE49-F238E27FC236}">
                        <a16:creationId xmlns:a16="http://schemas.microsoft.com/office/drawing/2014/main" id="{750B7B2A-8B7D-FFC0-8DD8-431E3CA71D10}"/>
                      </a:ext>
                    </a:extLst>
                  </p:cNvPr>
                  <p:cNvSpPr>
                    <a:spLocks noChangeArrowheads="1"/>
                  </p:cNvSpPr>
                  <p:nvPr/>
                </p:nvSpPr>
                <p:spPr bwMode="auto">
                  <a:xfrm>
                    <a:off x="4241" y="2522"/>
                    <a:ext cx="67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36D7B"/>
                        </a:solidFill>
                        <a:effectLst/>
                        <a:uLnTx/>
                        <a:uFillTx/>
                        <a:latin typeface="黑体" panose="02010609060101010101" pitchFamily="49" charset="-122"/>
                        <a:ea typeface="黑体" panose="02010609060101010101" pitchFamily="49" charset="-122"/>
                        <a:cs typeface="+mn-cs"/>
                      </a:rPr>
                      <a:t>173774</a:t>
                    </a:r>
                  </a:p>
                </p:txBody>
              </p:sp>
              <p:sp>
                <p:nvSpPr>
                  <p:cNvPr id="76895" name="Rectangle 91">
                    <a:extLst>
                      <a:ext uri="{FF2B5EF4-FFF2-40B4-BE49-F238E27FC236}">
                        <a16:creationId xmlns:a16="http://schemas.microsoft.com/office/drawing/2014/main" id="{8773027D-D619-251F-05E3-39D6820EFC8B}"/>
                      </a:ext>
                    </a:extLst>
                  </p:cNvPr>
                  <p:cNvSpPr>
                    <a:spLocks noChangeArrowheads="1"/>
                  </p:cNvSpPr>
                  <p:nvPr/>
                </p:nvSpPr>
                <p:spPr bwMode="auto">
                  <a:xfrm>
                    <a:off x="3560" y="2522"/>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162595</a:t>
                    </a:r>
                  </a:p>
                </p:txBody>
              </p:sp>
              <p:sp>
                <p:nvSpPr>
                  <p:cNvPr id="76896" name="Rectangle 92">
                    <a:extLst>
                      <a:ext uri="{FF2B5EF4-FFF2-40B4-BE49-F238E27FC236}">
                        <a16:creationId xmlns:a16="http://schemas.microsoft.com/office/drawing/2014/main" id="{EBBE6B64-0461-7B48-2B23-6837B70797D2}"/>
                      </a:ext>
                    </a:extLst>
                  </p:cNvPr>
                  <p:cNvSpPr>
                    <a:spLocks noChangeArrowheads="1"/>
                  </p:cNvSpPr>
                  <p:nvPr/>
                </p:nvSpPr>
                <p:spPr bwMode="auto">
                  <a:xfrm>
                    <a:off x="2925" y="2522"/>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152143</a:t>
                    </a:r>
                  </a:p>
                </p:txBody>
              </p:sp>
              <p:sp>
                <p:nvSpPr>
                  <p:cNvPr id="76897" name="Rectangle 93">
                    <a:extLst>
                      <a:ext uri="{FF2B5EF4-FFF2-40B4-BE49-F238E27FC236}">
                        <a16:creationId xmlns:a16="http://schemas.microsoft.com/office/drawing/2014/main" id="{B9771329-6CC3-D63A-8734-8CC763B7ED72}"/>
                      </a:ext>
                    </a:extLst>
                  </p:cNvPr>
                  <p:cNvSpPr>
                    <a:spLocks noChangeArrowheads="1"/>
                  </p:cNvSpPr>
                  <p:nvPr/>
                </p:nvSpPr>
                <p:spPr bwMode="auto">
                  <a:xfrm>
                    <a:off x="2290" y="2522"/>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142369</a:t>
                    </a:r>
                  </a:p>
                </p:txBody>
              </p:sp>
              <p:sp>
                <p:nvSpPr>
                  <p:cNvPr id="76898" name="Rectangle 94">
                    <a:extLst>
                      <a:ext uri="{FF2B5EF4-FFF2-40B4-BE49-F238E27FC236}">
                        <a16:creationId xmlns:a16="http://schemas.microsoft.com/office/drawing/2014/main" id="{CF02D121-2BC5-6B47-767D-721275DD198B}"/>
                      </a:ext>
                    </a:extLst>
                  </p:cNvPr>
                  <p:cNvSpPr>
                    <a:spLocks noChangeArrowheads="1"/>
                  </p:cNvSpPr>
                  <p:nvPr/>
                </p:nvSpPr>
                <p:spPr bwMode="auto">
                  <a:xfrm>
                    <a:off x="4241" y="2318"/>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61326</a:t>
                    </a:r>
                  </a:p>
                </p:txBody>
              </p:sp>
              <p:sp>
                <p:nvSpPr>
                  <p:cNvPr id="76899" name="Rectangle 95">
                    <a:extLst>
                      <a:ext uri="{FF2B5EF4-FFF2-40B4-BE49-F238E27FC236}">
                        <a16:creationId xmlns:a16="http://schemas.microsoft.com/office/drawing/2014/main" id="{E41A1CFF-28F3-1475-9B7C-541D35236B0C}"/>
                      </a:ext>
                    </a:extLst>
                  </p:cNvPr>
                  <p:cNvSpPr>
                    <a:spLocks noChangeArrowheads="1"/>
                  </p:cNvSpPr>
                  <p:nvPr/>
                </p:nvSpPr>
                <p:spPr bwMode="auto">
                  <a:xfrm>
                    <a:off x="3560" y="2318"/>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54481</a:t>
                    </a:r>
                  </a:p>
                </p:txBody>
              </p:sp>
              <p:sp>
                <p:nvSpPr>
                  <p:cNvPr id="76900" name="Rectangle 96">
                    <a:extLst>
                      <a:ext uri="{FF2B5EF4-FFF2-40B4-BE49-F238E27FC236}">
                        <a16:creationId xmlns:a16="http://schemas.microsoft.com/office/drawing/2014/main" id="{FBEA3981-3AB6-73B8-8B3C-20B6C40A4FDD}"/>
                      </a:ext>
                    </a:extLst>
                  </p:cNvPr>
                  <p:cNvSpPr>
                    <a:spLocks noChangeArrowheads="1"/>
                  </p:cNvSpPr>
                  <p:nvPr/>
                </p:nvSpPr>
                <p:spPr bwMode="auto">
                  <a:xfrm>
                    <a:off x="2925" y="2318"/>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-5384</a:t>
                    </a:r>
                  </a:p>
                </p:txBody>
              </p:sp>
              <p:sp>
                <p:nvSpPr>
                  <p:cNvPr id="76901" name="Rectangle 97">
                    <a:extLst>
                      <a:ext uri="{FF2B5EF4-FFF2-40B4-BE49-F238E27FC236}">
                        <a16:creationId xmlns:a16="http://schemas.microsoft.com/office/drawing/2014/main" id="{85400874-43BC-DFC8-32A1-5E7BD2B9F78C}"/>
                      </a:ext>
                    </a:extLst>
                  </p:cNvPr>
                  <p:cNvSpPr>
                    <a:spLocks noChangeArrowheads="1"/>
                  </p:cNvSpPr>
                  <p:nvPr/>
                </p:nvSpPr>
                <p:spPr bwMode="auto">
                  <a:xfrm>
                    <a:off x="2290" y="2318"/>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-63891</a:t>
                    </a:r>
                  </a:p>
                </p:txBody>
              </p:sp>
              <p:sp>
                <p:nvSpPr>
                  <p:cNvPr id="76902" name="Rectangle 98">
                    <a:extLst>
                      <a:ext uri="{FF2B5EF4-FFF2-40B4-BE49-F238E27FC236}">
                        <a16:creationId xmlns:a16="http://schemas.microsoft.com/office/drawing/2014/main" id="{8B67BE0D-3241-4270-FF69-570866D12A94}"/>
                      </a:ext>
                    </a:extLst>
                  </p:cNvPr>
                  <p:cNvSpPr>
                    <a:spLocks noChangeArrowheads="1"/>
                  </p:cNvSpPr>
                  <p:nvPr/>
                </p:nvSpPr>
                <p:spPr bwMode="auto">
                  <a:xfrm>
                    <a:off x="4241" y="1910"/>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76837</a:t>
                    </a:r>
                  </a:p>
                </p:txBody>
              </p:sp>
              <p:sp>
                <p:nvSpPr>
                  <p:cNvPr id="76903" name="Rectangle 99">
                    <a:extLst>
                      <a:ext uri="{FF2B5EF4-FFF2-40B4-BE49-F238E27FC236}">
                        <a16:creationId xmlns:a16="http://schemas.microsoft.com/office/drawing/2014/main" id="{9754CB07-683F-FE65-9A63-7764DAE49CCC}"/>
                      </a:ext>
                    </a:extLst>
                  </p:cNvPr>
                  <p:cNvSpPr>
                    <a:spLocks noChangeArrowheads="1"/>
                  </p:cNvSpPr>
                  <p:nvPr/>
                </p:nvSpPr>
                <p:spPr bwMode="auto">
                  <a:xfrm>
                    <a:off x="3560" y="1910"/>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54481</a:t>
                    </a:r>
                  </a:p>
                </p:txBody>
              </p:sp>
              <p:sp>
                <p:nvSpPr>
                  <p:cNvPr id="76904" name="Rectangle 100">
                    <a:extLst>
                      <a:ext uri="{FF2B5EF4-FFF2-40B4-BE49-F238E27FC236}">
                        <a16:creationId xmlns:a16="http://schemas.microsoft.com/office/drawing/2014/main" id="{D4065E0E-8F1C-D547-8F33-A0215F9851D3}"/>
                      </a:ext>
                    </a:extLst>
                  </p:cNvPr>
                  <p:cNvSpPr>
                    <a:spLocks noChangeArrowheads="1"/>
                  </p:cNvSpPr>
                  <p:nvPr/>
                </p:nvSpPr>
                <p:spPr bwMode="auto">
                  <a:xfrm>
                    <a:off x="2925" y="1910"/>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a:t>
                    </a: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5384</a:t>
                    </a:r>
                  </a:p>
                </p:txBody>
              </p:sp>
              <p:sp>
                <p:nvSpPr>
                  <p:cNvPr id="76905" name="Rectangle 101">
                    <a:extLst>
                      <a:ext uri="{FF2B5EF4-FFF2-40B4-BE49-F238E27FC236}">
                        <a16:creationId xmlns:a16="http://schemas.microsoft.com/office/drawing/2014/main" id="{770020A7-3AE5-9023-8F1E-326DBA0B446A}"/>
                      </a:ext>
                    </a:extLst>
                  </p:cNvPr>
                  <p:cNvSpPr>
                    <a:spLocks noChangeArrowheads="1"/>
                  </p:cNvSpPr>
                  <p:nvPr/>
                </p:nvSpPr>
                <p:spPr bwMode="auto">
                  <a:xfrm>
                    <a:off x="4241" y="1706"/>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36D7B"/>
                        </a:solidFill>
                        <a:effectLst/>
                        <a:uLnTx/>
                        <a:uFillTx/>
                        <a:latin typeface="黑体" panose="02010609060101010101" pitchFamily="49" charset="-122"/>
                        <a:ea typeface="黑体" panose="02010609060101010101" pitchFamily="49" charset="-122"/>
                        <a:cs typeface="+mn-cs"/>
                      </a:rPr>
                      <a:t>42543</a:t>
                    </a:r>
                  </a:p>
                </p:txBody>
              </p:sp>
              <p:sp>
                <p:nvSpPr>
                  <p:cNvPr id="76906" name="Rectangle 102">
                    <a:extLst>
                      <a:ext uri="{FF2B5EF4-FFF2-40B4-BE49-F238E27FC236}">
                        <a16:creationId xmlns:a16="http://schemas.microsoft.com/office/drawing/2014/main" id="{897BE58B-0775-89D0-1D69-7F425774D013}"/>
                      </a:ext>
                    </a:extLst>
                  </p:cNvPr>
                  <p:cNvSpPr>
                    <a:spLocks noChangeArrowheads="1"/>
                  </p:cNvSpPr>
                  <p:nvPr/>
                </p:nvSpPr>
                <p:spPr bwMode="auto">
                  <a:xfrm>
                    <a:off x="3560" y="1706"/>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42543</a:t>
                    </a:r>
                  </a:p>
                </p:txBody>
              </p:sp>
              <p:sp>
                <p:nvSpPr>
                  <p:cNvPr id="76907" name="Rectangle 103">
                    <a:extLst>
                      <a:ext uri="{FF2B5EF4-FFF2-40B4-BE49-F238E27FC236}">
                        <a16:creationId xmlns:a16="http://schemas.microsoft.com/office/drawing/2014/main" id="{32D68A56-1788-5038-A267-D6FE1E9AB7A7}"/>
                      </a:ext>
                    </a:extLst>
                  </p:cNvPr>
                  <p:cNvSpPr>
                    <a:spLocks noChangeArrowheads="1"/>
                  </p:cNvSpPr>
                  <p:nvPr/>
                </p:nvSpPr>
                <p:spPr bwMode="auto">
                  <a:xfrm>
                    <a:off x="2925" y="1706"/>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42543</a:t>
                    </a:r>
                  </a:p>
                </p:txBody>
              </p:sp>
              <p:sp>
                <p:nvSpPr>
                  <p:cNvPr id="76908" name="Rectangle 104">
                    <a:extLst>
                      <a:ext uri="{FF2B5EF4-FFF2-40B4-BE49-F238E27FC236}">
                        <a16:creationId xmlns:a16="http://schemas.microsoft.com/office/drawing/2014/main" id="{6AF89CFA-F18D-0057-7823-72099A6E0F2D}"/>
                      </a:ext>
                    </a:extLst>
                  </p:cNvPr>
                  <p:cNvSpPr>
                    <a:spLocks noChangeArrowheads="1"/>
                  </p:cNvSpPr>
                  <p:nvPr/>
                </p:nvSpPr>
                <p:spPr bwMode="auto">
                  <a:xfrm>
                    <a:off x="4241" y="1502"/>
                    <a:ext cx="71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36D7B"/>
                        </a:solidFill>
                        <a:effectLst/>
                        <a:uLnTx/>
                        <a:uFillTx/>
                        <a:latin typeface="黑体" panose="02010609060101010101" pitchFamily="49" charset="-122"/>
                        <a:ea typeface="黑体" panose="02010609060101010101" pitchFamily="49" charset="-122"/>
                        <a:cs typeface="+mn-cs"/>
                      </a:rPr>
                      <a:t>102314</a:t>
                    </a:r>
                  </a:p>
                </p:txBody>
              </p:sp>
              <p:sp>
                <p:nvSpPr>
                  <p:cNvPr id="76909" name="Rectangle 105">
                    <a:extLst>
                      <a:ext uri="{FF2B5EF4-FFF2-40B4-BE49-F238E27FC236}">
                        <a16:creationId xmlns:a16="http://schemas.microsoft.com/office/drawing/2014/main" id="{237294C0-280A-0903-159F-468199BFFCCB}"/>
                      </a:ext>
                    </a:extLst>
                  </p:cNvPr>
                  <p:cNvSpPr>
                    <a:spLocks noChangeArrowheads="1"/>
                  </p:cNvSpPr>
                  <p:nvPr/>
                </p:nvSpPr>
                <p:spPr bwMode="auto">
                  <a:xfrm>
                    <a:off x="3560" y="1502"/>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102314</a:t>
                    </a:r>
                  </a:p>
                </p:txBody>
              </p:sp>
              <p:sp>
                <p:nvSpPr>
                  <p:cNvPr id="76910" name="Rectangle 106">
                    <a:extLst>
                      <a:ext uri="{FF2B5EF4-FFF2-40B4-BE49-F238E27FC236}">
                        <a16:creationId xmlns:a16="http://schemas.microsoft.com/office/drawing/2014/main" id="{E51398D0-9C32-AE2E-24F0-CBAB977FF082}"/>
                      </a:ext>
                    </a:extLst>
                  </p:cNvPr>
                  <p:cNvSpPr>
                    <a:spLocks noChangeArrowheads="1"/>
                  </p:cNvSpPr>
                  <p:nvPr/>
                </p:nvSpPr>
                <p:spPr bwMode="auto">
                  <a:xfrm>
                    <a:off x="2925" y="1502"/>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102314</a:t>
                    </a:r>
                  </a:p>
                </p:txBody>
              </p:sp>
              <p:sp>
                <p:nvSpPr>
                  <p:cNvPr id="76911" name="Rectangle 107">
                    <a:extLst>
                      <a:ext uri="{FF2B5EF4-FFF2-40B4-BE49-F238E27FC236}">
                        <a16:creationId xmlns:a16="http://schemas.microsoft.com/office/drawing/2014/main" id="{433B9EE5-11A6-0647-7385-A188BF5A4A47}"/>
                      </a:ext>
                    </a:extLst>
                  </p:cNvPr>
                  <p:cNvSpPr>
                    <a:spLocks noChangeArrowheads="1"/>
                  </p:cNvSpPr>
                  <p:nvPr/>
                </p:nvSpPr>
                <p:spPr bwMode="auto">
                  <a:xfrm>
                    <a:off x="2290" y="1502"/>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102314</a:t>
                    </a:r>
                  </a:p>
                </p:txBody>
              </p:sp>
              <p:sp>
                <p:nvSpPr>
                  <p:cNvPr id="76912" name="Rectangle 108">
                    <a:extLst>
                      <a:ext uri="{FF2B5EF4-FFF2-40B4-BE49-F238E27FC236}">
                        <a16:creationId xmlns:a16="http://schemas.microsoft.com/office/drawing/2014/main" id="{8BA7FA23-31BC-C4C3-FAF0-C7528AA9B97B}"/>
                      </a:ext>
                    </a:extLst>
                  </p:cNvPr>
                  <p:cNvSpPr>
                    <a:spLocks noChangeArrowheads="1"/>
                  </p:cNvSpPr>
                  <p:nvPr/>
                </p:nvSpPr>
                <p:spPr bwMode="auto">
                  <a:xfrm>
                    <a:off x="4241" y="1298"/>
                    <a:ext cx="6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dirty="0">
                        <a:ln>
                          <a:noFill/>
                        </a:ln>
                        <a:solidFill>
                          <a:srgbClr val="036D7B"/>
                        </a:solidFill>
                        <a:effectLst/>
                        <a:uLnTx/>
                        <a:uFillTx/>
                        <a:latin typeface="黑体" panose="02010609060101010101" pitchFamily="49" charset="-122"/>
                        <a:ea typeface="黑体" panose="02010609060101010101" pitchFamily="49" charset="-122"/>
                        <a:cs typeface="+mn-cs"/>
                      </a:rPr>
                      <a:t>120636</a:t>
                    </a:r>
                  </a:p>
                </p:txBody>
              </p:sp>
              <p:sp>
                <p:nvSpPr>
                  <p:cNvPr id="76913" name="Rectangle 109">
                    <a:extLst>
                      <a:ext uri="{FF2B5EF4-FFF2-40B4-BE49-F238E27FC236}">
                        <a16:creationId xmlns:a16="http://schemas.microsoft.com/office/drawing/2014/main" id="{85E55D17-692D-BBE3-AD79-C16245401A9E}"/>
                      </a:ext>
                    </a:extLst>
                  </p:cNvPr>
                  <p:cNvSpPr>
                    <a:spLocks noChangeArrowheads="1"/>
                  </p:cNvSpPr>
                  <p:nvPr/>
                </p:nvSpPr>
                <p:spPr bwMode="auto">
                  <a:xfrm>
                    <a:off x="3560" y="1298"/>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109458</a:t>
                    </a:r>
                  </a:p>
                </p:txBody>
              </p:sp>
              <p:sp>
                <p:nvSpPr>
                  <p:cNvPr id="76914" name="Rectangle 110">
                    <a:extLst>
                      <a:ext uri="{FF2B5EF4-FFF2-40B4-BE49-F238E27FC236}">
                        <a16:creationId xmlns:a16="http://schemas.microsoft.com/office/drawing/2014/main" id="{A6CC340D-E6BB-04FC-5EF2-A2B7398FF5D6}"/>
                      </a:ext>
                    </a:extLst>
                  </p:cNvPr>
                  <p:cNvSpPr>
                    <a:spLocks noChangeArrowheads="1"/>
                  </p:cNvSpPr>
                  <p:nvPr/>
                </p:nvSpPr>
                <p:spPr bwMode="auto">
                  <a:xfrm>
                    <a:off x="2925" y="1298"/>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59548</a:t>
                    </a:r>
                  </a:p>
                </p:txBody>
              </p:sp>
              <p:sp>
                <p:nvSpPr>
                  <p:cNvPr id="76915" name="Rectangle 111">
                    <a:extLst>
                      <a:ext uri="{FF2B5EF4-FFF2-40B4-BE49-F238E27FC236}">
                        <a16:creationId xmlns:a16="http://schemas.microsoft.com/office/drawing/2014/main" id="{A78B5F0C-5331-8804-A8BE-DB55749DB953}"/>
                      </a:ext>
                    </a:extLst>
                  </p:cNvPr>
                  <p:cNvSpPr>
                    <a:spLocks noChangeArrowheads="1"/>
                  </p:cNvSpPr>
                  <p:nvPr/>
                </p:nvSpPr>
                <p:spPr bwMode="auto">
                  <a:xfrm>
                    <a:off x="2290" y="1298"/>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10317</a:t>
                    </a:r>
                  </a:p>
                </p:txBody>
              </p:sp>
            </p:grpSp>
            <p:sp>
              <p:nvSpPr>
                <p:cNvPr id="76853" name="Line 112">
                  <a:extLst>
                    <a:ext uri="{FF2B5EF4-FFF2-40B4-BE49-F238E27FC236}">
                      <a16:creationId xmlns:a16="http://schemas.microsoft.com/office/drawing/2014/main" id="{7D9919B1-8A9A-39B9-0A17-CA0E9AC12605}"/>
                    </a:ext>
                  </a:extLst>
                </p:cNvPr>
                <p:cNvSpPr>
                  <a:spLocks noChangeShapeType="1"/>
                </p:cNvSpPr>
                <p:nvPr/>
              </p:nvSpPr>
              <p:spPr bwMode="auto">
                <a:xfrm>
                  <a:off x="960" y="2522"/>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76854" name="Group 113">
                  <a:extLst>
                    <a:ext uri="{FF2B5EF4-FFF2-40B4-BE49-F238E27FC236}">
                      <a16:creationId xmlns:a16="http://schemas.microsoft.com/office/drawing/2014/main" id="{2DEA0C58-2F2F-BC2D-37D1-BA75DE1F3C1F}"/>
                    </a:ext>
                  </a:extLst>
                </p:cNvPr>
                <p:cNvGrpSpPr>
                  <a:grpSpLocks/>
                </p:cNvGrpSpPr>
                <p:nvPr/>
              </p:nvGrpSpPr>
              <p:grpSpPr bwMode="auto">
                <a:xfrm>
                  <a:off x="832" y="880"/>
                  <a:ext cx="3968" cy="2866"/>
                  <a:chOff x="832" y="880"/>
                  <a:chExt cx="3968" cy="2866"/>
                </a:xfrm>
              </p:grpSpPr>
              <p:sp>
                <p:nvSpPr>
                  <p:cNvPr id="76874" name="Rectangle 114">
                    <a:extLst>
                      <a:ext uri="{FF2B5EF4-FFF2-40B4-BE49-F238E27FC236}">
                        <a16:creationId xmlns:a16="http://schemas.microsoft.com/office/drawing/2014/main" id="{0D870CC6-B741-15C6-342E-8D8E379FCCD9}"/>
                      </a:ext>
                    </a:extLst>
                  </p:cNvPr>
                  <p:cNvSpPr>
                    <a:spLocks noChangeArrowheads="1"/>
                  </p:cNvSpPr>
                  <p:nvPr/>
                </p:nvSpPr>
                <p:spPr bwMode="auto">
                  <a:xfrm>
                    <a:off x="4241" y="880"/>
                    <a:ext cx="5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4</a:t>
                    </a:r>
                  </a:p>
                </p:txBody>
              </p:sp>
              <p:sp>
                <p:nvSpPr>
                  <p:cNvPr id="76875" name="Rectangle 115">
                    <a:extLst>
                      <a:ext uri="{FF2B5EF4-FFF2-40B4-BE49-F238E27FC236}">
                        <a16:creationId xmlns:a16="http://schemas.microsoft.com/office/drawing/2014/main" id="{01EE5F86-E13B-FFD5-E3C9-7218132F8808}"/>
                      </a:ext>
                    </a:extLst>
                  </p:cNvPr>
                  <p:cNvSpPr>
                    <a:spLocks noChangeArrowheads="1"/>
                  </p:cNvSpPr>
                  <p:nvPr/>
                </p:nvSpPr>
                <p:spPr bwMode="auto">
                  <a:xfrm>
                    <a:off x="3560" y="880"/>
                    <a:ext cx="6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3</a:t>
                    </a:r>
                  </a:p>
                </p:txBody>
              </p:sp>
              <p:sp>
                <p:nvSpPr>
                  <p:cNvPr id="76876" name="Rectangle 116">
                    <a:extLst>
                      <a:ext uri="{FF2B5EF4-FFF2-40B4-BE49-F238E27FC236}">
                        <a16:creationId xmlns:a16="http://schemas.microsoft.com/office/drawing/2014/main" id="{2AD56231-0411-2114-08F6-B556AAC91FE3}"/>
                      </a:ext>
                    </a:extLst>
                  </p:cNvPr>
                  <p:cNvSpPr>
                    <a:spLocks noChangeArrowheads="1"/>
                  </p:cNvSpPr>
                  <p:nvPr/>
                </p:nvSpPr>
                <p:spPr bwMode="auto">
                  <a:xfrm>
                    <a:off x="2925" y="880"/>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2</a:t>
                    </a:r>
                  </a:p>
                </p:txBody>
              </p:sp>
              <p:sp>
                <p:nvSpPr>
                  <p:cNvPr id="76877" name="Rectangle 117">
                    <a:extLst>
                      <a:ext uri="{FF2B5EF4-FFF2-40B4-BE49-F238E27FC236}">
                        <a16:creationId xmlns:a16="http://schemas.microsoft.com/office/drawing/2014/main" id="{4061686B-28C9-C772-1E16-983A3C49CC36}"/>
                      </a:ext>
                    </a:extLst>
                  </p:cNvPr>
                  <p:cNvSpPr>
                    <a:spLocks noChangeArrowheads="1"/>
                  </p:cNvSpPr>
                  <p:nvPr/>
                </p:nvSpPr>
                <p:spPr bwMode="auto">
                  <a:xfrm>
                    <a:off x="2290" y="880"/>
                    <a:ext cx="63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1</a:t>
                    </a:r>
                  </a:p>
                </p:txBody>
              </p:sp>
              <p:sp>
                <p:nvSpPr>
                  <p:cNvPr id="76878" name="Rectangle 118">
                    <a:extLst>
                      <a:ext uri="{FF2B5EF4-FFF2-40B4-BE49-F238E27FC236}">
                        <a16:creationId xmlns:a16="http://schemas.microsoft.com/office/drawing/2014/main" id="{8E120048-221B-40AC-00F7-D4A8D7B67525}"/>
                      </a:ext>
                    </a:extLst>
                  </p:cNvPr>
                  <p:cNvSpPr>
                    <a:spLocks noChangeArrowheads="1"/>
                  </p:cNvSpPr>
                  <p:nvPr/>
                </p:nvSpPr>
                <p:spPr bwMode="auto">
                  <a:xfrm>
                    <a:off x="960" y="880"/>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      </a:t>
                    </a:r>
                    <a:r>
                      <a:rPr kumimoji="1" lang="zh-CN" altLang="en-US"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年</a:t>
                    </a:r>
                  </a:p>
                </p:txBody>
              </p:sp>
              <p:sp>
                <p:nvSpPr>
                  <p:cNvPr id="76879" name="Rectangle 119">
                    <a:extLst>
                      <a:ext uri="{FF2B5EF4-FFF2-40B4-BE49-F238E27FC236}">
                        <a16:creationId xmlns:a16="http://schemas.microsoft.com/office/drawing/2014/main" id="{72C2ED14-0D5E-42C2-5A30-DE5CFD4378E5}"/>
                      </a:ext>
                    </a:extLst>
                  </p:cNvPr>
                  <p:cNvSpPr>
                    <a:spLocks noChangeArrowheads="1"/>
                  </p:cNvSpPr>
                  <p:nvPr/>
                </p:nvSpPr>
                <p:spPr bwMode="auto">
                  <a:xfrm>
                    <a:off x="864" y="3542"/>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偿债备付率</a:t>
                    </a:r>
                  </a:p>
                </p:txBody>
              </p:sp>
              <p:sp>
                <p:nvSpPr>
                  <p:cNvPr id="76880" name="Rectangle 120">
                    <a:extLst>
                      <a:ext uri="{FF2B5EF4-FFF2-40B4-BE49-F238E27FC236}">
                        <a16:creationId xmlns:a16="http://schemas.microsoft.com/office/drawing/2014/main" id="{CD71FB29-1558-21CE-70B9-CD4D16B62E7E}"/>
                      </a:ext>
                    </a:extLst>
                  </p:cNvPr>
                  <p:cNvSpPr>
                    <a:spLocks noChangeArrowheads="1"/>
                  </p:cNvSpPr>
                  <p:nvPr/>
                </p:nvSpPr>
                <p:spPr bwMode="auto">
                  <a:xfrm>
                    <a:off x="896" y="3338"/>
                    <a:ext cx="14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⑦</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还本付息资金来源</a:t>
                    </a:r>
                  </a:p>
                </p:txBody>
              </p:sp>
              <p:sp>
                <p:nvSpPr>
                  <p:cNvPr id="76881" name="Rectangle 121">
                    <a:extLst>
                      <a:ext uri="{FF2B5EF4-FFF2-40B4-BE49-F238E27FC236}">
                        <a16:creationId xmlns:a16="http://schemas.microsoft.com/office/drawing/2014/main" id="{8DA344EA-D633-BA59-8C76-CE1C816C321C}"/>
                      </a:ext>
                    </a:extLst>
                  </p:cNvPr>
                  <p:cNvSpPr>
                    <a:spLocks noChangeArrowheads="1"/>
                  </p:cNvSpPr>
                  <p:nvPr/>
                </p:nvSpPr>
                <p:spPr bwMode="auto">
                  <a:xfrm>
                    <a:off x="832" y="3134"/>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利息备付率</a:t>
                    </a:r>
                  </a:p>
                </p:txBody>
              </p:sp>
              <p:sp>
                <p:nvSpPr>
                  <p:cNvPr id="76882" name="Rectangle 122">
                    <a:extLst>
                      <a:ext uri="{FF2B5EF4-FFF2-40B4-BE49-F238E27FC236}">
                        <a16:creationId xmlns:a16="http://schemas.microsoft.com/office/drawing/2014/main" id="{1868555F-ED17-0D8F-F669-DB6B23A61C73}"/>
                      </a:ext>
                    </a:extLst>
                  </p:cNvPr>
                  <p:cNvSpPr>
                    <a:spLocks noChangeArrowheads="1"/>
                  </p:cNvSpPr>
                  <p:nvPr/>
                </p:nvSpPr>
                <p:spPr bwMode="auto">
                  <a:xfrm>
                    <a:off x="888" y="2930"/>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⑥</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还本付息总额</a:t>
                    </a:r>
                  </a:p>
                </p:txBody>
              </p:sp>
              <p:sp>
                <p:nvSpPr>
                  <p:cNvPr id="76883" name="Rectangle 123">
                    <a:extLst>
                      <a:ext uri="{FF2B5EF4-FFF2-40B4-BE49-F238E27FC236}">
                        <a16:creationId xmlns:a16="http://schemas.microsoft.com/office/drawing/2014/main" id="{FD551943-8EAE-ACC9-54E6-48C4F09C1E0D}"/>
                      </a:ext>
                    </a:extLst>
                  </p:cNvPr>
                  <p:cNvSpPr>
                    <a:spLocks noChangeArrowheads="1"/>
                  </p:cNvSpPr>
                  <p:nvPr/>
                </p:nvSpPr>
                <p:spPr bwMode="auto">
                  <a:xfrm>
                    <a:off x="960" y="2726"/>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⑤</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付息</a:t>
                    </a:r>
                  </a:p>
                </p:txBody>
              </p:sp>
              <p:sp>
                <p:nvSpPr>
                  <p:cNvPr id="76884" name="Rectangle 124">
                    <a:extLst>
                      <a:ext uri="{FF2B5EF4-FFF2-40B4-BE49-F238E27FC236}">
                        <a16:creationId xmlns:a16="http://schemas.microsoft.com/office/drawing/2014/main" id="{2CE0230E-39B7-9C3C-9622-545559E6CB00}"/>
                      </a:ext>
                    </a:extLst>
                  </p:cNvPr>
                  <p:cNvSpPr>
                    <a:spLocks noChangeArrowheads="1"/>
                  </p:cNvSpPr>
                  <p:nvPr/>
                </p:nvSpPr>
                <p:spPr bwMode="auto">
                  <a:xfrm>
                    <a:off x="960" y="2522"/>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④</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还本</a:t>
                    </a:r>
                  </a:p>
                </p:txBody>
              </p:sp>
              <p:sp>
                <p:nvSpPr>
                  <p:cNvPr id="76885" name="Rectangle 125">
                    <a:extLst>
                      <a:ext uri="{FF2B5EF4-FFF2-40B4-BE49-F238E27FC236}">
                        <a16:creationId xmlns:a16="http://schemas.microsoft.com/office/drawing/2014/main" id="{42397B2D-39EC-1E4E-C2C9-9BB7FB44B55A}"/>
                      </a:ext>
                    </a:extLst>
                  </p:cNvPr>
                  <p:cNvSpPr>
                    <a:spLocks noChangeArrowheads="1"/>
                  </p:cNvSpPr>
                  <p:nvPr/>
                </p:nvSpPr>
                <p:spPr bwMode="auto">
                  <a:xfrm>
                    <a:off x="960" y="2318"/>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税后利润</a:t>
                    </a:r>
                  </a:p>
                </p:txBody>
              </p:sp>
              <p:sp>
                <p:nvSpPr>
                  <p:cNvPr id="76886" name="Rectangle 126">
                    <a:extLst>
                      <a:ext uri="{FF2B5EF4-FFF2-40B4-BE49-F238E27FC236}">
                        <a16:creationId xmlns:a16="http://schemas.microsoft.com/office/drawing/2014/main" id="{E5A33582-E26B-8ECE-EA61-AD4FF9A778E7}"/>
                      </a:ext>
                    </a:extLst>
                  </p:cNvPr>
                  <p:cNvSpPr>
                    <a:spLocks noChangeArrowheads="1"/>
                  </p:cNvSpPr>
                  <p:nvPr/>
                </p:nvSpPr>
                <p:spPr bwMode="auto">
                  <a:xfrm>
                    <a:off x="960" y="2114"/>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所得税</a:t>
                    </a:r>
                  </a:p>
                </p:txBody>
              </p:sp>
              <p:sp>
                <p:nvSpPr>
                  <p:cNvPr id="76887" name="Rectangle 127">
                    <a:extLst>
                      <a:ext uri="{FF2B5EF4-FFF2-40B4-BE49-F238E27FC236}">
                        <a16:creationId xmlns:a16="http://schemas.microsoft.com/office/drawing/2014/main" id="{F0B792E2-F6B8-A6FC-AEB5-20DAD51E7FFD}"/>
                      </a:ext>
                    </a:extLst>
                  </p:cNvPr>
                  <p:cNvSpPr>
                    <a:spLocks noChangeArrowheads="1"/>
                  </p:cNvSpPr>
                  <p:nvPr/>
                </p:nvSpPr>
                <p:spPr bwMode="auto">
                  <a:xfrm>
                    <a:off x="960" y="1910"/>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税前利润</a:t>
                    </a:r>
                  </a:p>
                </p:txBody>
              </p:sp>
              <p:sp>
                <p:nvSpPr>
                  <p:cNvPr id="76888" name="Rectangle 128">
                    <a:extLst>
                      <a:ext uri="{FF2B5EF4-FFF2-40B4-BE49-F238E27FC236}">
                        <a16:creationId xmlns:a16="http://schemas.microsoft.com/office/drawing/2014/main" id="{784CB1F8-3AD5-F2BE-C6F3-EFA6FE3E2A66}"/>
                      </a:ext>
                    </a:extLst>
                  </p:cNvPr>
                  <p:cNvSpPr>
                    <a:spLocks noChangeArrowheads="1"/>
                  </p:cNvSpPr>
                  <p:nvPr/>
                </p:nvSpPr>
                <p:spPr bwMode="auto">
                  <a:xfrm>
                    <a:off x="960" y="1706"/>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③</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摊销</a:t>
                    </a:r>
                  </a:p>
                </p:txBody>
              </p:sp>
              <p:sp>
                <p:nvSpPr>
                  <p:cNvPr id="76889" name="Rectangle 129">
                    <a:extLst>
                      <a:ext uri="{FF2B5EF4-FFF2-40B4-BE49-F238E27FC236}">
                        <a16:creationId xmlns:a16="http://schemas.microsoft.com/office/drawing/2014/main" id="{E2F129B1-57F3-04D8-074B-5A86A25F4B18}"/>
                      </a:ext>
                    </a:extLst>
                  </p:cNvPr>
                  <p:cNvSpPr>
                    <a:spLocks noChangeArrowheads="1"/>
                  </p:cNvSpPr>
                  <p:nvPr/>
                </p:nvSpPr>
                <p:spPr bwMode="auto">
                  <a:xfrm>
                    <a:off x="960" y="1502"/>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2000" b="1" i="0" u="none" strike="noStrike" kern="1200" cap="none" spc="0" normalizeH="0" baseline="0" noProof="0">
                        <a:ln>
                          <a:noFill/>
                        </a:ln>
                        <a:solidFill>
                          <a:srgbClr val="036D7B"/>
                        </a:solidFill>
                        <a:effectLst/>
                        <a:uLnTx/>
                        <a:uFillTx/>
                        <a:latin typeface="幼圆" pitchFamily="49" charset="-122"/>
                        <a:ea typeface="幼圆" pitchFamily="49" charset="-122"/>
                        <a:cs typeface="+mn-cs"/>
                        <a:sym typeface="Wingdings" pitchFamily="2" charset="2"/>
                      </a:rPr>
                      <a:t></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折旧</a:t>
                    </a:r>
                  </a:p>
                </p:txBody>
              </p:sp>
              <p:sp>
                <p:nvSpPr>
                  <p:cNvPr id="76890" name="Rectangle 130">
                    <a:extLst>
                      <a:ext uri="{FF2B5EF4-FFF2-40B4-BE49-F238E27FC236}">
                        <a16:creationId xmlns:a16="http://schemas.microsoft.com/office/drawing/2014/main" id="{6C6A7214-3F63-773D-CD88-770A5128E85D}"/>
                      </a:ext>
                    </a:extLst>
                  </p:cNvPr>
                  <p:cNvSpPr>
                    <a:spLocks noChangeArrowheads="1"/>
                  </p:cNvSpPr>
                  <p:nvPr/>
                </p:nvSpPr>
                <p:spPr bwMode="auto">
                  <a:xfrm>
                    <a:off x="960" y="1298"/>
                    <a:ext cx="133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①</a:t>
                    </a:r>
                    <a:r>
                      <a:rPr kumimoji="1" lang="zh-CN" altLang="en-US" sz="1800" b="1" i="0" u="none" strike="noStrike" kern="1200" cap="none" spc="0" normalizeH="0" baseline="0" noProof="0">
                        <a:ln>
                          <a:noFill/>
                        </a:ln>
                        <a:solidFill>
                          <a:srgbClr val="036D7B"/>
                        </a:solidFill>
                        <a:effectLst/>
                        <a:uLnTx/>
                        <a:uFillTx/>
                        <a:latin typeface="幼圆" pitchFamily="49" charset="-122"/>
                        <a:ea typeface="幼圆" pitchFamily="49" charset="-122"/>
                        <a:cs typeface="+mn-cs"/>
                      </a:rPr>
                      <a:t>息税前利润</a:t>
                    </a:r>
                  </a:p>
                </p:txBody>
              </p:sp>
              <p:sp>
                <p:nvSpPr>
                  <p:cNvPr id="76891" name="Rectangle 131">
                    <a:extLst>
                      <a:ext uri="{FF2B5EF4-FFF2-40B4-BE49-F238E27FC236}">
                        <a16:creationId xmlns:a16="http://schemas.microsoft.com/office/drawing/2014/main" id="{937B1AB0-FAC2-D260-128C-09D1D2E84C38}"/>
                      </a:ext>
                    </a:extLst>
                  </p:cNvPr>
                  <p:cNvSpPr>
                    <a:spLocks noChangeArrowheads="1"/>
                  </p:cNvSpPr>
                  <p:nvPr/>
                </p:nvSpPr>
                <p:spPr bwMode="auto">
                  <a:xfrm>
                    <a:off x="960" y="1084"/>
                    <a:ext cx="1330"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
                        <a:srgbClr val="ECEAAC"/>
                      </a:buClr>
                      <a:buSzPct val="60000"/>
                      <a:buFont typeface="Wingdings" pitchFamily="2" charset="2"/>
                      <a:buNone/>
                      <a:tabLst/>
                      <a:defRPr/>
                    </a:pPr>
                    <a:r>
                      <a:rPr kumimoji="1" lang="en-US" altLang="zh-CN" sz="1800" b="1" i="0" u="none" strike="noStrike" kern="1200" cap="none" spc="0" normalizeH="0" baseline="0" noProof="0">
                        <a:ln>
                          <a:noFill/>
                        </a:ln>
                        <a:solidFill>
                          <a:srgbClr val="036D7B"/>
                        </a:solidFill>
                        <a:effectLst/>
                        <a:uLnTx/>
                        <a:uFillTx/>
                        <a:latin typeface="黑体" panose="02010609060101010101" pitchFamily="49" charset="-122"/>
                        <a:ea typeface="黑体" panose="02010609060101010101" pitchFamily="49" charset="-122"/>
                        <a:cs typeface="+mn-cs"/>
                      </a:rPr>
                      <a:t> EBITDA</a:t>
                    </a:r>
                  </a:p>
                </p:txBody>
              </p:sp>
            </p:grpSp>
            <p:grpSp>
              <p:nvGrpSpPr>
                <p:cNvPr id="76855" name="Group 132">
                  <a:extLst>
                    <a:ext uri="{FF2B5EF4-FFF2-40B4-BE49-F238E27FC236}">
                      <a16:creationId xmlns:a16="http://schemas.microsoft.com/office/drawing/2014/main" id="{42F9E068-6C51-BD3F-94B5-62FDBF4CAFF5}"/>
                    </a:ext>
                  </a:extLst>
                </p:cNvPr>
                <p:cNvGrpSpPr>
                  <a:grpSpLocks/>
                </p:cNvGrpSpPr>
                <p:nvPr/>
              </p:nvGrpSpPr>
              <p:grpSpPr bwMode="auto">
                <a:xfrm>
                  <a:off x="951" y="880"/>
                  <a:ext cx="3840" cy="2866"/>
                  <a:chOff x="960" y="880"/>
                  <a:chExt cx="3840" cy="2866"/>
                </a:xfrm>
              </p:grpSpPr>
              <p:sp>
                <p:nvSpPr>
                  <p:cNvPr id="76856" name="Line 133">
                    <a:extLst>
                      <a:ext uri="{FF2B5EF4-FFF2-40B4-BE49-F238E27FC236}">
                        <a16:creationId xmlns:a16="http://schemas.microsoft.com/office/drawing/2014/main" id="{D9E15EE8-8E3B-A481-B272-0D26C6B9DB59}"/>
                      </a:ext>
                    </a:extLst>
                  </p:cNvPr>
                  <p:cNvSpPr>
                    <a:spLocks noChangeShapeType="1"/>
                  </p:cNvSpPr>
                  <p:nvPr/>
                </p:nvSpPr>
                <p:spPr bwMode="auto">
                  <a:xfrm>
                    <a:off x="960" y="1910"/>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57" name="Line 134">
                    <a:extLst>
                      <a:ext uri="{FF2B5EF4-FFF2-40B4-BE49-F238E27FC236}">
                        <a16:creationId xmlns:a16="http://schemas.microsoft.com/office/drawing/2014/main" id="{D8B55BD6-0524-FA4B-8450-211360520D99}"/>
                      </a:ext>
                    </a:extLst>
                  </p:cNvPr>
                  <p:cNvSpPr>
                    <a:spLocks noChangeShapeType="1"/>
                  </p:cNvSpPr>
                  <p:nvPr/>
                </p:nvSpPr>
                <p:spPr bwMode="auto">
                  <a:xfrm>
                    <a:off x="960" y="880"/>
                    <a:ext cx="38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58" name="Line 135">
                    <a:extLst>
                      <a:ext uri="{FF2B5EF4-FFF2-40B4-BE49-F238E27FC236}">
                        <a16:creationId xmlns:a16="http://schemas.microsoft.com/office/drawing/2014/main" id="{12474F29-64E4-AA09-132D-757F085B6270}"/>
                      </a:ext>
                    </a:extLst>
                  </p:cNvPr>
                  <p:cNvSpPr>
                    <a:spLocks noChangeShapeType="1"/>
                  </p:cNvSpPr>
                  <p:nvPr/>
                </p:nvSpPr>
                <p:spPr bwMode="auto">
                  <a:xfrm>
                    <a:off x="960" y="1084"/>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59" name="Line 136">
                    <a:extLst>
                      <a:ext uri="{FF2B5EF4-FFF2-40B4-BE49-F238E27FC236}">
                        <a16:creationId xmlns:a16="http://schemas.microsoft.com/office/drawing/2014/main" id="{BC948B0E-5A9C-AF91-0810-D37F15302DFF}"/>
                      </a:ext>
                    </a:extLst>
                  </p:cNvPr>
                  <p:cNvSpPr>
                    <a:spLocks noChangeShapeType="1"/>
                  </p:cNvSpPr>
                  <p:nvPr/>
                </p:nvSpPr>
                <p:spPr bwMode="auto">
                  <a:xfrm>
                    <a:off x="960" y="1298"/>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0" name="Line 137">
                    <a:extLst>
                      <a:ext uri="{FF2B5EF4-FFF2-40B4-BE49-F238E27FC236}">
                        <a16:creationId xmlns:a16="http://schemas.microsoft.com/office/drawing/2014/main" id="{3C44E853-6C3B-D6A3-232A-B303E0042D95}"/>
                      </a:ext>
                    </a:extLst>
                  </p:cNvPr>
                  <p:cNvSpPr>
                    <a:spLocks noChangeShapeType="1"/>
                  </p:cNvSpPr>
                  <p:nvPr/>
                </p:nvSpPr>
                <p:spPr bwMode="auto">
                  <a:xfrm>
                    <a:off x="960" y="1502"/>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1" name="Line 138">
                    <a:extLst>
                      <a:ext uri="{FF2B5EF4-FFF2-40B4-BE49-F238E27FC236}">
                        <a16:creationId xmlns:a16="http://schemas.microsoft.com/office/drawing/2014/main" id="{F78AAC7F-6787-4915-D45C-D70918C5128A}"/>
                      </a:ext>
                    </a:extLst>
                  </p:cNvPr>
                  <p:cNvSpPr>
                    <a:spLocks noChangeShapeType="1"/>
                  </p:cNvSpPr>
                  <p:nvPr/>
                </p:nvSpPr>
                <p:spPr bwMode="auto">
                  <a:xfrm>
                    <a:off x="960" y="1706"/>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2" name="Line 139">
                    <a:extLst>
                      <a:ext uri="{FF2B5EF4-FFF2-40B4-BE49-F238E27FC236}">
                        <a16:creationId xmlns:a16="http://schemas.microsoft.com/office/drawing/2014/main" id="{A9DE91B2-B813-9E2D-CEC2-2B1A695BEE18}"/>
                      </a:ext>
                    </a:extLst>
                  </p:cNvPr>
                  <p:cNvSpPr>
                    <a:spLocks noChangeShapeType="1"/>
                  </p:cNvSpPr>
                  <p:nvPr/>
                </p:nvSpPr>
                <p:spPr bwMode="auto">
                  <a:xfrm>
                    <a:off x="960" y="2114"/>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3" name="Line 140">
                    <a:extLst>
                      <a:ext uri="{FF2B5EF4-FFF2-40B4-BE49-F238E27FC236}">
                        <a16:creationId xmlns:a16="http://schemas.microsoft.com/office/drawing/2014/main" id="{DB2DF120-1523-6D09-FF3C-DEB0EB967779}"/>
                      </a:ext>
                    </a:extLst>
                  </p:cNvPr>
                  <p:cNvSpPr>
                    <a:spLocks noChangeShapeType="1"/>
                  </p:cNvSpPr>
                  <p:nvPr/>
                </p:nvSpPr>
                <p:spPr bwMode="auto">
                  <a:xfrm>
                    <a:off x="960" y="2726"/>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4" name="Line 141">
                    <a:extLst>
                      <a:ext uri="{FF2B5EF4-FFF2-40B4-BE49-F238E27FC236}">
                        <a16:creationId xmlns:a16="http://schemas.microsoft.com/office/drawing/2014/main" id="{70916576-F5C6-A57F-0B96-9D2A0766106D}"/>
                      </a:ext>
                    </a:extLst>
                  </p:cNvPr>
                  <p:cNvSpPr>
                    <a:spLocks noChangeShapeType="1"/>
                  </p:cNvSpPr>
                  <p:nvPr/>
                </p:nvSpPr>
                <p:spPr bwMode="auto">
                  <a:xfrm>
                    <a:off x="960" y="2930"/>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5" name="Line 142">
                    <a:extLst>
                      <a:ext uri="{FF2B5EF4-FFF2-40B4-BE49-F238E27FC236}">
                        <a16:creationId xmlns:a16="http://schemas.microsoft.com/office/drawing/2014/main" id="{6DB6E221-1F84-24EC-068F-6FAB19513E48}"/>
                      </a:ext>
                    </a:extLst>
                  </p:cNvPr>
                  <p:cNvSpPr>
                    <a:spLocks noChangeShapeType="1"/>
                  </p:cNvSpPr>
                  <p:nvPr/>
                </p:nvSpPr>
                <p:spPr bwMode="auto">
                  <a:xfrm>
                    <a:off x="960" y="3134"/>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6" name="Line 143">
                    <a:extLst>
                      <a:ext uri="{FF2B5EF4-FFF2-40B4-BE49-F238E27FC236}">
                        <a16:creationId xmlns:a16="http://schemas.microsoft.com/office/drawing/2014/main" id="{8917B43E-B167-C9E4-CD38-59EB732F86D4}"/>
                      </a:ext>
                    </a:extLst>
                  </p:cNvPr>
                  <p:cNvSpPr>
                    <a:spLocks noChangeShapeType="1"/>
                  </p:cNvSpPr>
                  <p:nvPr/>
                </p:nvSpPr>
                <p:spPr bwMode="auto">
                  <a:xfrm>
                    <a:off x="960" y="3338"/>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7" name="Line 144">
                    <a:extLst>
                      <a:ext uri="{FF2B5EF4-FFF2-40B4-BE49-F238E27FC236}">
                        <a16:creationId xmlns:a16="http://schemas.microsoft.com/office/drawing/2014/main" id="{AC0449D7-F53E-EC88-14ED-B62C1674B693}"/>
                      </a:ext>
                    </a:extLst>
                  </p:cNvPr>
                  <p:cNvSpPr>
                    <a:spLocks noChangeShapeType="1"/>
                  </p:cNvSpPr>
                  <p:nvPr/>
                </p:nvSpPr>
                <p:spPr bwMode="auto">
                  <a:xfrm>
                    <a:off x="960" y="3542"/>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8" name="Line 145">
                    <a:extLst>
                      <a:ext uri="{FF2B5EF4-FFF2-40B4-BE49-F238E27FC236}">
                        <a16:creationId xmlns:a16="http://schemas.microsoft.com/office/drawing/2014/main" id="{6365CF19-58A2-4B06-26E4-B45719C008C3}"/>
                      </a:ext>
                    </a:extLst>
                  </p:cNvPr>
                  <p:cNvSpPr>
                    <a:spLocks noChangeShapeType="1"/>
                  </p:cNvSpPr>
                  <p:nvPr/>
                </p:nvSpPr>
                <p:spPr bwMode="auto">
                  <a:xfrm>
                    <a:off x="960" y="3746"/>
                    <a:ext cx="38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69" name="Line 146">
                    <a:extLst>
                      <a:ext uri="{FF2B5EF4-FFF2-40B4-BE49-F238E27FC236}">
                        <a16:creationId xmlns:a16="http://schemas.microsoft.com/office/drawing/2014/main" id="{3BEC1490-37D4-91A4-CFDC-81EB372D4334}"/>
                      </a:ext>
                    </a:extLst>
                  </p:cNvPr>
                  <p:cNvSpPr>
                    <a:spLocks noChangeShapeType="1"/>
                  </p:cNvSpPr>
                  <p:nvPr/>
                </p:nvSpPr>
                <p:spPr bwMode="auto">
                  <a:xfrm>
                    <a:off x="2290" y="880"/>
                    <a:ext cx="0" cy="28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70" name="Line 147">
                    <a:extLst>
                      <a:ext uri="{FF2B5EF4-FFF2-40B4-BE49-F238E27FC236}">
                        <a16:creationId xmlns:a16="http://schemas.microsoft.com/office/drawing/2014/main" id="{35580B4F-539B-2256-DD7A-702564D60F0D}"/>
                      </a:ext>
                    </a:extLst>
                  </p:cNvPr>
                  <p:cNvSpPr>
                    <a:spLocks noChangeShapeType="1"/>
                  </p:cNvSpPr>
                  <p:nvPr/>
                </p:nvSpPr>
                <p:spPr bwMode="auto">
                  <a:xfrm>
                    <a:off x="2925" y="880"/>
                    <a:ext cx="0" cy="28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71" name="Line 148">
                    <a:extLst>
                      <a:ext uri="{FF2B5EF4-FFF2-40B4-BE49-F238E27FC236}">
                        <a16:creationId xmlns:a16="http://schemas.microsoft.com/office/drawing/2014/main" id="{AD8BD29A-B151-50F9-2D0B-8499F98F730D}"/>
                      </a:ext>
                    </a:extLst>
                  </p:cNvPr>
                  <p:cNvSpPr>
                    <a:spLocks noChangeShapeType="1"/>
                  </p:cNvSpPr>
                  <p:nvPr/>
                </p:nvSpPr>
                <p:spPr bwMode="auto">
                  <a:xfrm>
                    <a:off x="3560" y="880"/>
                    <a:ext cx="0" cy="28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72" name="Line 149">
                    <a:extLst>
                      <a:ext uri="{FF2B5EF4-FFF2-40B4-BE49-F238E27FC236}">
                        <a16:creationId xmlns:a16="http://schemas.microsoft.com/office/drawing/2014/main" id="{F5630861-AA5C-109B-2D11-03701078D7E7}"/>
                      </a:ext>
                    </a:extLst>
                  </p:cNvPr>
                  <p:cNvSpPr>
                    <a:spLocks noChangeShapeType="1"/>
                  </p:cNvSpPr>
                  <p:nvPr/>
                </p:nvSpPr>
                <p:spPr bwMode="auto">
                  <a:xfrm>
                    <a:off x="4241" y="880"/>
                    <a:ext cx="0" cy="28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6873" name="Line 150">
                    <a:extLst>
                      <a:ext uri="{FF2B5EF4-FFF2-40B4-BE49-F238E27FC236}">
                        <a16:creationId xmlns:a16="http://schemas.microsoft.com/office/drawing/2014/main" id="{5B0BFAB5-C4F1-2EFF-F4E4-7E83D6A54FC5}"/>
                      </a:ext>
                    </a:extLst>
                  </p:cNvPr>
                  <p:cNvSpPr>
                    <a:spLocks noChangeShapeType="1"/>
                  </p:cNvSpPr>
                  <p:nvPr/>
                </p:nvSpPr>
                <p:spPr bwMode="auto">
                  <a:xfrm>
                    <a:off x="4800" y="2318"/>
                    <a:ext cx="0" cy="20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grpSp>
        <p:sp>
          <p:nvSpPr>
            <p:cNvPr id="76849" name="Text Box 151">
              <a:extLst>
                <a:ext uri="{FF2B5EF4-FFF2-40B4-BE49-F238E27FC236}">
                  <a16:creationId xmlns:a16="http://schemas.microsoft.com/office/drawing/2014/main" id="{EC37DE95-E66F-1BF8-5C36-8775B5BC5FDD}"/>
                </a:ext>
              </a:extLst>
            </p:cNvPr>
            <p:cNvSpPr txBox="1">
              <a:spLocks noChangeArrowheads="1"/>
            </p:cNvSpPr>
            <p:nvPr/>
          </p:nvSpPr>
          <p:spPr bwMode="auto">
            <a:xfrm>
              <a:off x="4713" y="853"/>
              <a:ext cx="9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单位：万元</a:t>
              </a:r>
            </a:p>
          </p:txBody>
        </p:sp>
      </p:gr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F9497B74-FEFF-2686-9D37-0CC1FBE94CD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E856BF8-ECA1-EB49-A0D2-A4E465D23FCA}"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graphicFrame>
        <p:nvGraphicFramePr>
          <p:cNvPr id="199767" name="Group 87">
            <a:extLst>
              <a:ext uri="{FF2B5EF4-FFF2-40B4-BE49-F238E27FC236}">
                <a16:creationId xmlns:a16="http://schemas.microsoft.com/office/drawing/2014/main" id="{2175F33E-329E-88C3-2707-4C959551DFD9}"/>
              </a:ext>
            </a:extLst>
          </p:cNvPr>
          <p:cNvGraphicFramePr>
            <a:graphicFrameLocks noGrp="1"/>
          </p:cNvGraphicFramePr>
          <p:nvPr/>
        </p:nvGraphicFramePr>
        <p:xfrm>
          <a:off x="1703389" y="1103313"/>
          <a:ext cx="8785225" cy="5394484"/>
        </p:xfrm>
        <a:graphic>
          <a:graphicData uri="http://schemas.openxmlformats.org/drawingml/2006/table">
            <a:tbl>
              <a:tblPr/>
              <a:tblGrid>
                <a:gridCol w="1114425">
                  <a:extLst>
                    <a:ext uri="{9D8B030D-6E8A-4147-A177-3AD203B41FA5}">
                      <a16:colId xmlns:a16="http://schemas.microsoft.com/office/drawing/2014/main" val="688458365"/>
                    </a:ext>
                  </a:extLst>
                </a:gridCol>
                <a:gridCol w="2536825">
                  <a:extLst>
                    <a:ext uri="{9D8B030D-6E8A-4147-A177-3AD203B41FA5}">
                      <a16:colId xmlns:a16="http://schemas.microsoft.com/office/drawing/2014/main" val="2498062024"/>
                    </a:ext>
                  </a:extLst>
                </a:gridCol>
                <a:gridCol w="2541587">
                  <a:extLst>
                    <a:ext uri="{9D8B030D-6E8A-4147-A177-3AD203B41FA5}">
                      <a16:colId xmlns:a16="http://schemas.microsoft.com/office/drawing/2014/main" val="267488104"/>
                    </a:ext>
                  </a:extLst>
                </a:gridCol>
                <a:gridCol w="2592388">
                  <a:extLst>
                    <a:ext uri="{9D8B030D-6E8A-4147-A177-3AD203B41FA5}">
                      <a16:colId xmlns:a16="http://schemas.microsoft.com/office/drawing/2014/main" val="1397287123"/>
                    </a:ext>
                  </a:extLst>
                </a:gridCol>
              </a:tblGrid>
              <a:tr h="365125">
                <a:tc gridSpan="4">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部分行业建设项目财务基准收益率测算与协调</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32213815"/>
                  </a:ext>
                </a:extLst>
              </a:tr>
              <a:tr h="639763">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序号</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行业名称</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 </a:t>
                      </a: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财务基准收益率（融资前税前指标）</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  </a:t>
                      </a: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财务基准收益率（项目资本金税后指标）</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3032751703"/>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19</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市政</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　</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　</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487070424"/>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191</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城市快速轨道</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5</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6</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3205957488"/>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192</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供水</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8</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8</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2097943469"/>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193</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排水</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4</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4</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3690993598"/>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196</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垃圾处理</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8</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10</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977020697"/>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20</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公路与水运交通</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　</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　</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1180896903"/>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201</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公路建设</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6</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7</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2690609787"/>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203</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泊位</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8</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8</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2191448457"/>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204</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航道</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4</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6</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3626414880"/>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21</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房地产项目</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12</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13</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2944135883"/>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22</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商业性卫生项目</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10</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12</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2740985631"/>
                  </a:ext>
                </a:extLst>
              </a:tr>
              <a:tr h="365125">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24</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zh-CN" altLang="en-US" sz="1800" b="0" i="0" u="none" strike="noStrike" cap="none" normalizeH="0" baseline="0">
                          <a:ln>
                            <a:noFill/>
                          </a:ln>
                          <a:solidFill>
                            <a:srgbClr val="036D7B"/>
                          </a:solidFill>
                          <a:effectLst/>
                          <a:latin typeface="宋体" panose="02010600030101010101" pitchFamily="2" charset="-122"/>
                          <a:ea typeface="隶书" pitchFamily="49" charset="-122"/>
                        </a:rPr>
                        <a:t>商业性文化娱乐设施</a:t>
                      </a:r>
                      <a:endParaRPr kumimoji="1" lang="zh-CN" altLang="en-US"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12</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tab pos="541338" algn="l"/>
                        </a:tabLst>
                      </a:pPr>
                      <a:r>
                        <a:rPr kumimoji="1" lang="en-US" altLang="zh-CN" sz="1800" b="0" i="0" u="none" strike="noStrike" cap="none" normalizeH="0" baseline="0">
                          <a:ln>
                            <a:noFill/>
                          </a:ln>
                          <a:solidFill>
                            <a:srgbClr val="036D7B"/>
                          </a:solidFill>
                          <a:effectLst/>
                          <a:latin typeface="宋体" panose="02010600030101010101" pitchFamily="2" charset="-122"/>
                          <a:ea typeface="隶书" pitchFamily="49" charset="-122"/>
                        </a:rPr>
                        <a:t>13</a:t>
                      </a:r>
                      <a:endParaRPr kumimoji="1" lang="en-US" altLang="zh-CN" sz="1800" b="0" i="0" u="none" strike="noStrike" cap="none" normalizeH="0" baseline="0">
                        <a:ln>
                          <a:noFill/>
                        </a:ln>
                        <a:solidFill>
                          <a:srgbClr val="036D7B"/>
                        </a:solidFill>
                        <a:effectLst/>
                        <a:latin typeface="Times New Roman" panose="02020603050405020304" pitchFamily="18" charset="0"/>
                        <a:ea typeface="隶书" pitchFamily="49"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val="1404879715"/>
                  </a:ext>
                </a:extLst>
              </a:tr>
            </a:tbl>
          </a:graphicData>
        </a:graphic>
      </p:graphicFrame>
      <p:sp>
        <p:nvSpPr>
          <p:cNvPr id="77900" name="Rectangle 85">
            <a:extLst>
              <a:ext uri="{FF2B5EF4-FFF2-40B4-BE49-F238E27FC236}">
                <a16:creationId xmlns:a16="http://schemas.microsoft.com/office/drawing/2014/main" id="{357F4AF2-64B8-2C57-173D-FD4C0016D5E8}"/>
              </a:ext>
            </a:extLst>
          </p:cNvPr>
          <p:cNvSpPr>
            <a:spLocks noGrp="1" noChangeArrowheads="1"/>
          </p:cNvSpPr>
          <p:nvPr>
            <p:ph type="title"/>
          </p:nvPr>
        </p:nvSpPr>
        <p:spPr/>
        <p:txBody>
          <a:bodyPr/>
          <a:lstStyle/>
          <a:p>
            <a:pPr eaLnBrk="1" hangingPunct="1"/>
            <a:r>
              <a:rPr lang="zh-CN" altLang="en-US"/>
              <a:t>部分行业基准收益率取值表</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E6838D98-239A-47AA-A1AD-154E38D1DD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ACDA4C2-2AE5-F04B-A37B-5DF5C3258375}"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58371" name="Rectangle 2">
            <a:extLst>
              <a:ext uri="{FF2B5EF4-FFF2-40B4-BE49-F238E27FC236}">
                <a16:creationId xmlns:a16="http://schemas.microsoft.com/office/drawing/2014/main" id="{7B13F0B2-03A3-3D39-6755-5F33A49FB75B}"/>
              </a:ext>
            </a:extLst>
          </p:cNvPr>
          <p:cNvSpPr>
            <a:spLocks noGrp="1" noChangeArrowheads="1"/>
          </p:cNvSpPr>
          <p:nvPr>
            <p:ph type="title"/>
          </p:nvPr>
        </p:nvSpPr>
        <p:spPr/>
        <p:txBody>
          <a:bodyPr/>
          <a:lstStyle/>
          <a:p>
            <a:pPr eaLnBrk="1" hangingPunct="1"/>
            <a:r>
              <a:rPr kumimoji="0" lang="zh-CN" altLang="en-US" b="1">
                <a:solidFill>
                  <a:srgbClr val="036D7B"/>
                </a:solidFill>
              </a:rPr>
              <a:t>静态投资回收期</a:t>
            </a:r>
          </a:p>
        </p:txBody>
      </p:sp>
      <p:sp>
        <p:nvSpPr>
          <p:cNvPr id="58372" name="Rectangle 52">
            <a:extLst>
              <a:ext uri="{FF2B5EF4-FFF2-40B4-BE49-F238E27FC236}">
                <a16:creationId xmlns:a16="http://schemas.microsoft.com/office/drawing/2014/main" id="{E231BB09-E69B-9626-1ED6-74E22068039C}"/>
              </a:ext>
            </a:extLst>
          </p:cNvPr>
          <p:cNvSpPr>
            <a:spLocks noChangeArrowheads="1"/>
          </p:cNvSpPr>
          <p:nvPr/>
        </p:nvSpPr>
        <p:spPr bwMode="auto">
          <a:xfrm>
            <a:off x="1524000" y="1611313"/>
            <a:ext cx="9144000" cy="4608512"/>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7031" name="Text Box 55">
            <a:extLst>
              <a:ext uri="{FF2B5EF4-FFF2-40B4-BE49-F238E27FC236}">
                <a16:creationId xmlns:a16="http://schemas.microsoft.com/office/drawing/2014/main" id="{E5EB853C-89D1-8482-0A20-B3C772BF2CC0}"/>
              </a:ext>
            </a:extLst>
          </p:cNvPr>
          <p:cNvSpPr txBox="1">
            <a:spLocks noChangeArrowheads="1"/>
          </p:cNvSpPr>
          <p:nvPr/>
        </p:nvSpPr>
        <p:spPr bwMode="auto">
          <a:xfrm>
            <a:off x="371475" y="3155263"/>
            <a:ext cx="57245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解：</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根据投资回收期的原理：</a:t>
            </a:r>
          </a:p>
        </p:txBody>
      </p:sp>
      <p:graphicFrame>
        <p:nvGraphicFramePr>
          <p:cNvPr id="127033" name="Group 57">
            <a:extLst>
              <a:ext uri="{FF2B5EF4-FFF2-40B4-BE49-F238E27FC236}">
                <a16:creationId xmlns:a16="http://schemas.microsoft.com/office/drawing/2014/main" id="{3AF78392-5076-9731-51CF-484D0353FEE9}"/>
              </a:ext>
            </a:extLst>
          </p:cNvPr>
          <p:cNvGraphicFramePr>
            <a:graphicFrameLocks noGrp="1"/>
          </p:cNvGraphicFramePr>
          <p:nvPr/>
        </p:nvGraphicFramePr>
        <p:xfrm>
          <a:off x="1235460" y="1231734"/>
          <a:ext cx="8856662" cy="1511569"/>
        </p:xfrm>
        <a:graphic>
          <a:graphicData uri="http://schemas.openxmlformats.org/drawingml/2006/table">
            <a:tbl>
              <a:tblPr/>
              <a:tblGrid>
                <a:gridCol w="2447925">
                  <a:extLst>
                    <a:ext uri="{9D8B030D-6E8A-4147-A177-3AD203B41FA5}">
                      <a16:colId xmlns:a16="http://schemas.microsoft.com/office/drawing/2014/main" val="2500003457"/>
                    </a:ext>
                  </a:extLst>
                </a:gridCol>
                <a:gridCol w="1152525">
                  <a:extLst>
                    <a:ext uri="{9D8B030D-6E8A-4147-A177-3AD203B41FA5}">
                      <a16:colId xmlns:a16="http://schemas.microsoft.com/office/drawing/2014/main" val="3897085181"/>
                    </a:ext>
                  </a:extLst>
                </a:gridCol>
                <a:gridCol w="1008062">
                  <a:extLst>
                    <a:ext uri="{9D8B030D-6E8A-4147-A177-3AD203B41FA5}">
                      <a16:colId xmlns:a16="http://schemas.microsoft.com/office/drawing/2014/main" val="2772450524"/>
                    </a:ext>
                  </a:extLst>
                </a:gridCol>
                <a:gridCol w="1008063">
                  <a:extLst>
                    <a:ext uri="{9D8B030D-6E8A-4147-A177-3AD203B41FA5}">
                      <a16:colId xmlns:a16="http://schemas.microsoft.com/office/drawing/2014/main" val="1349886564"/>
                    </a:ext>
                  </a:extLst>
                </a:gridCol>
                <a:gridCol w="792162">
                  <a:extLst>
                    <a:ext uri="{9D8B030D-6E8A-4147-A177-3AD203B41FA5}">
                      <a16:colId xmlns:a16="http://schemas.microsoft.com/office/drawing/2014/main" val="3586961430"/>
                    </a:ext>
                  </a:extLst>
                </a:gridCol>
                <a:gridCol w="863600">
                  <a:extLst>
                    <a:ext uri="{9D8B030D-6E8A-4147-A177-3AD203B41FA5}">
                      <a16:colId xmlns:a16="http://schemas.microsoft.com/office/drawing/2014/main" val="3711666969"/>
                    </a:ext>
                  </a:extLst>
                </a:gridCol>
                <a:gridCol w="720725">
                  <a:extLst>
                    <a:ext uri="{9D8B030D-6E8A-4147-A177-3AD203B41FA5}">
                      <a16:colId xmlns:a16="http://schemas.microsoft.com/office/drawing/2014/main" val="3936898555"/>
                    </a:ext>
                  </a:extLst>
                </a:gridCol>
                <a:gridCol w="863600">
                  <a:extLst>
                    <a:ext uri="{9D8B030D-6E8A-4147-A177-3AD203B41FA5}">
                      <a16:colId xmlns:a16="http://schemas.microsoft.com/office/drawing/2014/main" val="1254906663"/>
                    </a:ext>
                  </a:extLst>
                </a:gridCol>
              </a:tblGrid>
              <a:tr h="532081">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幼圆" pitchFamily="49" charset="-122"/>
                          <a:ea typeface="幼圆" pitchFamily="49" charset="-122"/>
                        </a:rPr>
                        <a:t>年份</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6</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8921552"/>
                  </a:ext>
                </a:extLst>
              </a:tr>
              <a:tr h="492125">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净现金流量</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幼圆" pitchFamily="49" charset="-122"/>
                          <a:ea typeface="幼圆" pitchFamily="49" charset="-122"/>
                        </a:rPr>
                        <a:t>－</a:t>
                      </a:r>
                      <a:r>
                        <a:rPr kumimoji="1" lang="en-US" altLang="zh-CN" sz="2000" b="1" i="0" u="none" strike="noStrike" cap="none" normalizeH="0" baseline="0" dirty="0">
                          <a:ln>
                            <a:noFill/>
                          </a:ln>
                          <a:solidFill>
                            <a:schemeClr val="tx1"/>
                          </a:solidFill>
                          <a:effectLst/>
                          <a:latin typeface="幼圆" pitchFamily="49" charset="-122"/>
                          <a:ea typeface="幼圆" pitchFamily="49"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200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0658782"/>
                  </a:ext>
                </a:extLst>
              </a:tr>
              <a:tr h="48736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1" i="0" u="none" strike="noStrike" cap="none" normalizeH="0" baseline="0" dirty="0">
                          <a:ln>
                            <a:noFill/>
                          </a:ln>
                          <a:solidFill>
                            <a:schemeClr val="tx1"/>
                          </a:solidFill>
                          <a:effectLst/>
                          <a:latin typeface="幼圆" pitchFamily="49" charset="-122"/>
                          <a:ea typeface="幼圆" pitchFamily="49" charset="-122"/>
                        </a:rPr>
                        <a:t>累计净现金流量</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chemeClr val="tx1"/>
                          </a:solidFill>
                          <a:effectLst/>
                          <a:latin typeface="幼圆" pitchFamily="49" charset="-122"/>
                          <a:ea typeface="幼圆" pitchFamily="49" charset="-122"/>
                        </a:rPr>
                        <a:t>－</a:t>
                      </a:r>
                      <a:r>
                        <a:rPr kumimoji="1" lang="en-US" altLang="zh-CN" sz="2000" b="1" i="0" u="none" strike="noStrike" cap="none" normalizeH="0" baseline="0" dirty="0">
                          <a:ln>
                            <a:noFill/>
                          </a:ln>
                          <a:solidFill>
                            <a:schemeClr val="tx1"/>
                          </a:solidFill>
                          <a:effectLst/>
                          <a:latin typeface="幼圆" pitchFamily="49" charset="-122"/>
                          <a:ea typeface="幼圆" pitchFamily="49"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a:t>
                      </a:r>
                      <a:r>
                        <a:rPr kumimoji="1" lang="en-US" altLang="zh-CN" sz="2000" b="1" i="0" u="none" strike="noStrike" cap="none" normalizeH="0" baseline="0">
                          <a:ln>
                            <a:noFill/>
                          </a:ln>
                          <a:solidFill>
                            <a:schemeClr val="tx1"/>
                          </a:solidFill>
                          <a:effectLst/>
                          <a:latin typeface="幼圆" pitchFamily="49" charset="-122"/>
                          <a:ea typeface="幼圆" pitchFamily="49"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a:t>
                      </a:r>
                      <a:r>
                        <a:rPr kumimoji="1" lang="en-US" altLang="zh-CN" sz="2000" b="1" i="0" u="none" strike="noStrike" cap="none" normalizeH="0" baseline="0">
                          <a:ln>
                            <a:noFill/>
                          </a:ln>
                          <a:solidFill>
                            <a:schemeClr val="tx1"/>
                          </a:solidFill>
                          <a:effectLst/>
                          <a:latin typeface="幼圆" pitchFamily="49" charset="-122"/>
                          <a:ea typeface="幼圆"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幼圆" pitchFamily="49" charset="-122"/>
                          <a:ea typeface="幼圆"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chemeClr val="tx1"/>
                          </a:solidFill>
                          <a:effectLst/>
                          <a:latin typeface="幼圆" pitchFamily="49" charset="-122"/>
                          <a:ea typeface="幼圆" pitchFamily="49" charset="-122"/>
                        </a:rPr>
                        <a:t>700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2605632"/>
                  </a:ext>
                </a:extLst>
              </a:tr>
            </a:tbl>
          </a:graphicData>
        </a:graphic>
      </p:graphicFrame>
      <p:sp>
        <p:nvSpPr>
          <p:cNvPr id="127075" name="AutoShape 99">
            <a:extLst>
              <a:ext uri="{FF2B5EF4-FFF2-40B4-BE49-F238E27FC236}">
                <a16:creationId xmlns:a16="http://schemas.microsoft.com/office/drawing/2014/main" id="{7180B483-484D-E550-BB89-700E7BBC9D37}"/>
              </a:ext>
            </a:extLst>
          </p:cNvPr>
          <p:cNvSpPr>
            <a:spLocks noChangeArrowheads="1"/>
          </p:cNvSpPr>
          <p:nvPr/>
        </p:nvSpPr>
        <p:spPr bwMode="auto">
          <a:xfrm>
            <a:off x="7660744" y="4747957"/>
            <a:ext cx="1675615" cy="504825"/>
          </a:xfrm>
          <a:prstGeom prst="wedgeRoundRectCallout">
            <a:avLst>
              <a:gd name="adj1" fmla="val -70685"/>
              <a:gd name="adj2" fmla="val 80505"/>
              <a:gd name="adj3" fmla="val 16667"/>
            </a:avLst>
          </a:prstGeom>
          <a:gradFill rotWithShape="1">
            <a:gsLst>
              <a:gs pos="0">
                <a:srgbClr val="036D7B"/>
              </a:gs>
              <a:gs pos="100000">
                <a:srgbClr val="AACED2"/>
              </a:gs>
            </a:gsLst>
            <a:lin ang="5400000" scaled="1"/>
          </a:gradFill>
          <a:ln>
            <a:noFill/>
          </a:ln>
          <a:effectLst/>
          <a:extLst>
            <a:ext uri="{91240B29-F687-4F45-9708-019B960494DF}">
              <a14:hiddenLine xmlns:a14="http://schemas.microsoft.com/office/drawing/2010/main" w="9525" algn="ctr">
                <a:solidFill>
                  <a:srgbClr val="FF66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代入数值</a:t>
            </a:r>
          </a:p>
        </p:txBody>
      </p:sp>
      <p:sp>
        <p:nvSpPr>
          <p:cNvPr id="127076" name="WordArt 100">
            <a:extLst>
              <a:ext uri="{FF2B5EF4-FFF2-40B4-BE49-F238E27FC236}">
                <a16:creationId xmlns:a16="http://schemas.microsoft.com/office/drawing/2014/main" id="{FC20DF1D-5A4A-1BA4-14D9-7165AF703780}"/>
              </a:ext>
            </a:extLst>
          </p:cNvPr>
          <p:cNvSpPr>
            <a:spLocks noChangeArrowheads="1" noChangeShapeType="1" noTextEdit="1"/>
          </p:cNvSpPr>
          <p:nvPr/>
        </p:nvSpPr>
        <p:spPr bwMode="auto">
          <a:xfrm>
            <a:off x="2178638" y="4568903"/>
            <a:ext cx="1845204" cy="461665"/>
          </a:xfrm>
          <a:prstGeom prst="rect">
            <a:avLst/>
          </a:prstGeom>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0" cap="none" spc="0" normalizeH="0" baseline="0" noProof="0" dirty="0">
                <a:ln w="12700">
                  <a:solidFill>
                    <a:srgbClr val="3333CC"/>
                  </a:solidFill>
                  <a:round/>
                  <a:headEnd/>
                  <a:tailEnd/>
                </a:ln>
                <a:solidFill>
                  <a:srgbClr val="B2B2B2">
                    <a:alpha val="50195"/>
                  </a:srgbClr>
                </a:solidFill>
                <a:effectLst>
                  <a:outerShdw dist="45791" dir="2021404" algn="ctr" rotWithShape="0">
                    <a:srgbClr val="9999FF"/>
                  </a:outerShdw>
                </a:effectLst>
                <a:uLnTx/>
                <a:uFillTx/>
                <a:latin typeface="黑体" panose="02010609060101010101" pitchFamily="49" charset="-122"/>
                <a:ea typeface="黑体" panose="02010609060101010101" pitchFamily="49" charset="-122"/>
                <a:cs typeface="+mn-cs"/>
              </a:rPr>
              <a:t>由上可知：</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858D68B-746D-E61A-F7A4-F7DF7AB12891}"/>
                  </a:ext>
                </a:extLst>
              </p:cNvPr>
              <p:cNvSpPr txBox="1"/>
              <p:nvPr/>
            </p:nvSpPr>
            <p:spPr>
              <a:xfrm>
                <a:off x="2180565" y="3851891"/>
                <a:ext cx="8303423" cy="529569"/>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sSub>
                      <m:sSubPr>
                        <m:ctrlPr>
                          <a:rPr kumimoji="1"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e>
                      <m:sub>
                        <m:r>
                          <a:rPr kumimoji="1"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sub>
                    </m:sSub>
                  </m:oMath>
                </a14:m>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r>
                  <a:rPr kumimoji="1" lang="zh-CN" altLang="en-US"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累计净现金流量出现正值的年份数</a:t>
                </a:r>
                <a14:m>
                  <m:oMath xmlns:m="http://schemas.openxmlformats.org/officeDocument/2006/math">
                    <m:r>
                      <a:rPr kumimoji="1"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1+</a:t>
                </a:r>
                <a14:m>
                  <m:oMath xmlns:m="http://schemas.openxmlformats.org/officeDocument/2006/math">
                    <m:f>
                      <m:fPr>
                        <m:ctrlPr>
                          <a:rPr kumimoji="1"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fPr>
                      <m:num>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上一年</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累计</m:t>
                        </m:r>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净</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现金</m:t>
                        </m:r>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流量</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的</m:t>
                        </m:r>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绝对值</m:t>
                        </m:r>
                      </m:num>
                      <m:den>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出现</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正</m:t>
                        </m:r>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值</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年份</m:t>
                        </m:r>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的</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净</m:t>
                        </m:r>
                        <m:r>
                          <a:rPr kumimoji="1" lang="zh-CN" altLang="en-US" sz="1800" b="1" i="1" u="none" strike="noStrike" kern="1200" cap="none" spc="0" normalizeH="0" baseline="0" noProof="0" dirty="0">
                            <a:ln>
                              <a:noFill/>
                            </a:ln>
                            <a:solidFill>
                              <a:srgbClr val="000000"/>
                            </a:solidFill>
                            <a:effectLst/>
                            <a:uLnTx/>
                            <a:uFillTx/>
                            <a:latin typeface="Cambria Math" panose="02040503050406030204" pitchFamily="18" charset="0"/>
                            <a:cs typeface="+mn-cs"/>
                          </a:rPr>
                          <m:t>现金</m:t>
                        </m:r>
                        <m:r>
                          <a:rPr kumimoji="1" lang="zh-CN" altLang="en-US" sz="18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流量</m:t>
                        </m:r>
                      </m:den>
                    </m:f>
                  </m:oMath>
                </a14:m>
                <a:endParaRPr kumimoji="1" lang="zh-CN" altLang="en-US" sz="1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mc:Choice>
        <mc:Fallback xmlns="">
          <p:sp>
            <p:nvSpPr>
              <p:cNvPr id="2" name="文本框 1">
                <a:extLst>
                  <a:ext uri="{FF2B5EF4-FFF2-40B4-BE49-F238E27FC236}">
                    <a16:creationId xmlns:a16="http://schemas.microsoft.com/office/drawing/2014/main" id="{2858D68B-746D-E61A-F7A4-F7DF7AB12891}"/>
                  </a:ext>
                </a:extLst>
              </p:cNvPr>
              <p:cNvSpPr txBox="1">
                <a:spLocks noRot="1" noChangeAspect="1" noMove="1" noResize="1" noEditPoints="1" noAdjustHandles="1" noChangeArrowheads="1" noChangeShapeType="1" noTextEdit="1"/>
              </p:cNvSpPr>
              <p:nvPr/>
            </p:nvSpPr>
            <p:spPr>
              <a:xfrm>
                <a:off x="2180565" y="3851891"/>
                <a:ext cx="8303423" cy="529569"/>
              </a:xfrm>
              <a:prstGeom prst="rect">
                <a:avLst/>
              </a:prstGeom>
              <a:blipFill>
                <a:blip r:embed="rId2"/>
                <a:stretch>
                  <a:fillRect l="-916" t="-4651"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480D0F5-919D-6452-9FD4-1E544D92BEBE}"/>
                  </a:ext>
                </a:extLst>
              </p:cNvPr>
              <p:cNvSpPr txBox="1"/>
              <p:nvPr/>
            </p:nvSpPr>
            <p:spPr>
              <a:xfrm>
                <a:off x="3774931" y="5185882"/>
                <a:ext cx="3472536" cy="71404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sub>
                      </m:sSub>
                      <m:r>
                        <a:rPr kumimoji="1" lang="en-US" altLang="zh-C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zh-CN" sz="2400" b="0"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3−1+</m:t>
                      </m:r>
                      <m:f>
                        <m:fPr>
                          <m:ctrlP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d>
                            <m:dPr>
                              <m:begChr m:val="|"/>
                              <m:endChr m:val="|"/>
                              <m:ctrlP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−100</m:t>
                              </m:r>
                            </m:e>
                          </m:d>
                        </m:num>
                        <m:den>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200</m:t>
                          </m:r>
                        </m:den>
                      </m:f>
                      <m:r>
                        <a:rPr kumimoji="1"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=2.5</m:t>
                      </m:r>
                    </m:oMath>
                  </m:oMathPara>
                </a14:m>
                <a:endParaRPr kumimoji="1" lang="zh-CN" altLang="en-US" sz="24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mc:Choice>
        <mc:Fallback xmlns="">
          <p:sp>
            <p:nvSpPr>
              <p:cNvPr id="3" name="文本框 2">
                <a:extLst>
                  <a:ext uri="{FF2B5EF4-FFF2-40B4-BE49-F238E27FC236}">
                    <a16:creationId xmlns:a16="http://schemas.microsoft.com/office/drawing/2014/main" id="{D480D0F5-919D-6452-9FD4-1E544D92BEBE}"/>
                  </a:ext>
                </a:extLst>
              </p:cNvPr>
              <p:cNvSpPr txBox="1">
                <a:spLocks noRot="1" noChangeAspect="1" noMove="1" noResize="1" noEditPoints="1" noAdjustHandles="1" noChangeArrowheads="1" noChangeShapeType="1" noTextEdit="1"/>
              </p:cNvSpPr>
              <p:nvPr/>
            </p:nvSpPr>
            <p:spPr>
              <a:xfrm>
                <a:off x="3774931" y="5185882"/>
                <a:ext cx="3472536" cy="714042"/>
              </a:xfrm>
              <a:prstGeom prst="rect">
                <a:avLst/>
              </a:prstGeom>
              <a:blipFill>
                <a:blip r:embed="rId3"/>
                <a:stretch>
                  <a:fillRect l="-2920" r="-2920" b="-1228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D043522-4573-5EE6-72E3-2FBFB262DB96}"/>
              </a:ext>
            </a:extLst>
          </p:cNvPr>
          <p:cNvSpPr txBox="1"/>
          <p:nvPr/>
        </p:nvSpPr>
        <p:spPr>
          <a:xfrm>
            <a:off x="1927821" y="6067155"/>
            <a:ext cx="6570730"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故该项目的静态投资回收期为</a:t>
            </a:r>
            <a:r>
              <a:rPr kumimoji="1" lang="en-US" altLang="zh-CN"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2.5</a:t>
            </a:r>
            <a:r>
              <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年。</a:t>
            </a: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66D217BE-D12D-8EC6-9211-E7BDB1C110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1E8B6FE-49A1-8D49-92A5-28B13E5D7BB7}"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59395" name="Rectangle 2">
            <a:extLst>
              <a:ext uri="{FF2B5EF4-FFF2-40B4-BE49-F238E27FC236}">
                <a16:creationId xmlns:a16="http://schemas.microsoft.com/office/drawing/2014/main" id="{3210FED5-6A3E-3112-7B4C-228A507EA81D}"/>
              </a:ext>
            </a:extLst>
          </p:cNvPr>
          <p:cNvSpPr>
            <a:spLocks noGrp="1" noChangeArrowheads="1"/>
          </p:cNvSpPr>
          <p:nvPr>
            <p:ph type="title"/>
          </p:nvPr>
        </p:nvSpPr>
        <p:spPr/>
        <p:txBody>
          <a:bodyPr/>
          <a:lstStyle/>
          <a:p>
            <a:pPr eaLnBrk="1" hangingPunct="1"/>
            <a:r>
              <a:rPr lang="zh-CN" altLang="en-US" dirty="0"/>
              <a:t>动态投资回收期</a:t>
            </a:r>
          </a:p>
        </p:txBody>
      </p:sp>
      <p:sp>
        <p:nvSpPr>
          <p:cNvPr id="136267" name="Rectangle 75">
            <a:extLst>
              <a:ext uri="{FF2B5EF4-FFF2-40B4-BE49-F238E27FC236}">
                <a16:creationId xmlns:a16="http://schemas.microsoft.com/office/drawing/2014/main" id="{7562B288-EF91-A805-B11C-422BBC986459}"/>
              </a:ext>
            </a:extLst>
          </p:cNvPr>
          <p:cNvSpPr>
            <a:spLocks noChangeArrowheads="1"/>
          </p:cNvSpPr>
          <p:nvPr/>
        </p:nvSpPr>
        <p:spPr bwMode="auto">
          <a:xfrm>
            <a:off x="1055440" y="1220796"/>
            <a:ext cx="10081120" cy="83099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对例</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4-1</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的项目考虑资金时间价值后，净现金流量序列如表所示，</a:t>
            </a:r>
            <a:r>
              <a:rPr kumimoji="1" lang="en-US" altLang="zh-CN" sz="2400" b="1" i="0" u="none" strike="noStrike" kern="1200" cap="none" spc="0" normalizeH="0" baseline="0" noProof="0" dirty="0" err="1">
                <a:ln>
                  <a:noFill/>
                </a:ln>
                <a:solidFill>
                  <a:srgbClr val="000000"/>
                </a:solidFill>
                <a:effectLst/>
                <a:uLnTx/>
                <a:uFillTx/>
                <a:latin typeface="幼圆" pitchFamily="49" charset="-122"/>
                <a:ea typeface="幼圆" pitchFamily="49" charset="-122"/>
                <a:cs typeface="+mn-cs"/>
              </a:rPr>
              <a:t>i</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，试求动态投资回收期。</a:t>
            </a:r>
          </a:p>
        </p:txBody>
      </p:sp>
      <p:graphicFrame>
        <p:nvGraphicFramePr>
          <p:cNvPr id="136346" name="Group 154">
            <a:extLst>
              <a:ext uri="{FF2B5EF4-FFF2-40B4-BE49-F238E27FC236}">
                <a16:creationId xmlns:a16="http://schemas.microsoft.com/office/drawing/2014/main" id="{DA5C0F2E-A7E6-3764-28AB-89DDD355BE28}"/>
              </a:ext>
            </a:extLst>
          </p:cNvPr>
          <p:cNvGraphicFramePr>
            <a:graphicFrameLocks noGrp="1"/>
          </p:cNvGraphicFramePr>
          <p:nvPr/>
        </p:nvGraphicFramePr>
        <p:xfrm>
          <a:off x="1643064" y="2168525"/>
          <a:ext cx="9024937" cy="2198690"/>
        </p:xfrm>
        <a:graphic>
          <a:graphicData uri="http://schemas.openxmlformats.org/drawingml/2006/table">
            <a:tbl>
              <a:tblPr/>
              <a:tblGrid>
                <a:gridCol w="1511300">
                  <a:extLst>
                    <a:ext uri="{9D8B030D-6E8A-4147-A177-3AD203B41FA5}">
                      <a16:colId xmlns:a16="http://schemas.microsoft.com/office/drawing/2014/main" val="4230956400"/>
                    </a:ext>
                  </a:extLst>
                </a:gridCol>
                <a:gridCol w="1033462">
                  <a:extLst>
                    <a:ext uri="{9D8B030D-6E8A-4147-A177-3AD203B41FA5}">
                      <a16:colId xmlns:a16="http://schemas.microsoft.com/office/drawing/2014/main" val="975328573"/>
                    </a:ext>
                  </a:extLst>
                </a:gridCol>
                <a:gridCol w="1079500">
                  <a:extLst>
                    <a:ext uri="{9D8B030D-6E8A-4147-A177-3AD203B41FA5}">
                      <a16:colId xmlns:a16="http://schemas.microsoft.com/office/drawing/2014/main" val="2126766931"/>
                    </a:ext>
                  </a:extLst>
                </a:gridCol>
                <a:gridCol w="1081088">
                  <a:extLst>
                    <a:ext uri="{9D8B030D-6E8A-4147-A177-3AD203B41FA5}">
                      <a16:colId xmlns:a16="http://schemas.microsoft.com/office/drawing/2014/main" val="2420150317"/>
                    </a:ext>
                  </a:extLst>
                </a:gridCol>
                <a:gridCol w="1079500">
                  <a:extLst>
                    <a:ext uri="{9D8B030D-6E8A-4147-A177-3AD203B41FA5}">
                      <a16:colId xmlns:a16="http://schemas.microsoft.com/office/drawing/2014/main" val="3971682227"/>
                    </a:ext>
                  </a:extLst>
                </a:gridCol>
                <a:gridCol w="1081087">
                  <a:extLst>
                    <a:ext uri="{9D8B030D-6E8A-4147-A177-3AD203B41FA5}">
                      <a16:colId xmlns:a16="http://schemas.microsoft.com/office/drawing/2014/main" val="539976299"/>
                    </a:ext>
                  </a:extLst>
                </a:gridCol>
                <a:gridCol w="1079500">
                  <a:extLst>
                    <a:ext uri="{9D8B030D-6E8A-4147-A177-3AD203B41FA5}">
                      <a16:colId xmlns:a16="http://schemas.microsoft.com/office/drawing/2014/main" val="1280534249"/>
                    </a:ext>
                  </a:extLst>
                </a:gridCol>
                <a:gridCol w="1079500">
                  <a:extLst>
                    <a:ext uri="{9D8B030D-6E8A-4147-A177-3AD203B41FA5}">
                      <a16:colId xmlns:a16="http://schemas.microsoft.com/office/drawing/2014/main" val="275471646"/>
                    </a:ext>
                  </a:extLst>
                </a:gridCol>
              </a:tblGrid>
              <a:tr h="43973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幼圆" pitchFamily="49" charset="-122"/>
                          <a:ea typeface="幼圆" pitchFamily="49" charset="-122"/>
                        </a:rPr>
                        <a:t>年份</a:t>
                      </a:r>
                    </a:p>
                  </a:txBody>
                  <a:tcPr anchor="ctr"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6</a:t>
                      </a:r>
                    </a:p>
                  </a:txBody>
                  <a:tcPr anchor="ctr"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044626"/>
                  </a:ext>
                </a:extLst>
              </a:tr>
              <a:tr h="43973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0" i="0" u="none" strike="noStrike" cap="none" normalizeH="0" baseline="0">
                          <a:ln>
                            <a:noFill/>
                          </a:ln>
                          <a:solidFill>
                            <a:schemeClr val="tx1"/>
                          </a:solidFill>
                          <a:effectLst/>
                          <a:latin typeface="幼圆" pitchFamily="49" charset="-122"/>
                          <a:ea typeface="幼圆" pitchFamily="49" charset="-122"/>
                        </a:rPr>
                        <a:t>净现金流量</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400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200</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3682475"/>
                  </a:ext>
                </a:extLst>
              </a:tr>
              <a:tr h="43973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0" i="0" u="none" strike="noStrike" cap="none" normalizeH="0" baseline="0">
                          <a:ln>
                            <a:noFill/>
                          </a:ln>
                          <a:solidFill>
                            <a:schemeClr val="tx1"/>
                          </a:solidFill>
                          <a:effectLst/>
                          <a:latin typeface="幼圆" pitchFamily="49" charset="-122"/>
                          <a:ea typeface="幼圆" pitchFamily="49" charset="-122"/>
                        </a:rPr>
                        <a:t>折现系数</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0.9091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0.8264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幼圆" pitchFamily="49" charset="-122"/>
                          <a:ea typeface="幼圆" pitchFamily="49" charset="-122"/>
                        </a:rPr>
                        <a:t>0.7513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0.6830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0.6209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0.5645</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4246854"/>
                  </a:ext>
                </a:extLst>
              </a:tr>
              <a:tr h="43973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幼圆" pitchFamily="49" charset="-122"/>
                          <a:ea typeface="幼圆" pitchFamily="49" charset="-122"/>
                        </a:rPr>
                        <a:t>折现值</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454.6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330.6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150.3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136.6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124.2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112.9</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0552953"/>
                  </a:ext>
                </a:extLst>
              </a:tr>
              <a:tr h="43973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幼圆" pitchFamily="49" charset="-122"/>
                          <a:ea typeface="幼圆" pitchFamily="49" charset="-122"/>
                        </a:rPr>
                        <a:t>累计折现值</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-545.5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-214.9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-64.6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72.0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幼圆" pitchFamily="49" charset="-122"/>
                          <a:ea typeface="幼圆" pitchFamily="49" charset="-122"/>
                        </a:rPr>
                        <a:t>196.2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幼圆" pitchFamily="49" charset="-122"/>
                          <a:ea typeface="幼圆" pitchFamily="49" charset="-122"/>
                        </a:rPr>
                        <a:t>309.1</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742272"/>
                  </a:ext>
                </a:extLst>
              </a:tr>
            </a:tbl>
          </a:graphicData>
        </a:graphic>
      </p:graphicFrame>
      <p:sp>
        <p:nvSpPr>
          <p:cNvPr id="136332" name="Line 140">
            <a:extLst>
              <a:ext uri="{FF2B5EF4-FFF2-40B4-BE49-F238E27FC236}">
                <a16:creationId xmlns:a16="http://schemas.microsoft.com/office/drawing/2014/main" id="{363D72B7-704A-C377-033B-477199F4C25D}"/>
              </a:ext>
            </a:extLst>
          </p:cNvPr>
          <p:cNvSpPr>
            <a:spLocks noChangeShapeType="1"/>
          </p:cNvSpPr>
          <p:nvPr/>
        </p:nvSpPr>
        <p:spPr bwMode="auto">
          <a:xfrm flipV="1">
            <a:off x="3889376" y="3698876"/>
            <a:ext cx="504825" cy="360363"/>
          </a:xfrm>
          <a:prstGeom prst="line">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36333" name="Line 141">
            <a:extLst>
              <a:ext uri="{FF2B5EF4-FFF2-40B4-BE49-F238E27FC236}">
                <a16:creationId xmlns:a16="http://schemas.microsoft.com/office/drawing/2014/main" id="{00E90C25-E4A9-41A2-F9B6-6E919EEC2195}"/>
              </a:ext>
            </a:extLst>
          </p:cNvPr>
          <p:cNvSpPr>
            <a:spLocks noChangeShapeType="1"/>
          </p:cNvSpPr>
          <p:nvPr/>
        </p:nvSpPr>
        <p:spPr bwMode="auto">
          <a:xfrm>
            <a:off x="4392613" y="3771900"/>
            <a:ext cx="0" cy="433388"/>
          </a:xfrm>
          <a:prstGeom prst="line">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36334" name="Text Box 142">
            <a:extLst>
              <a:ext uri="{FF2B5EF4-FFF2-40B4-BE49-F238E27FC236}">
                <a16:creationId xmlns:a16="http://schemas.microsoft.com/office/drawing/2014/main" id="{D01703AD-84AF-A3C3-B2CB-B2704B900E6D}"/>
              </a:ext>
            </a:extLst>
          </p:cNvPr>
          <p:cNvSpPr txBox="1">
            <a:spLocks noChangeArrowheads="1"/>
          </p:cNvSpPr>
          <p:nvPr/>
        </p:nvSpPr>
        <p:spPr bwMode="auto">
          <a:xfrm>
            <a:off x="3863975" y="3924301"/>
            <a:ext cx="431800"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p>
        </p:txBody>
      </p:sp>
      <p:sp>
        <p:nvSpPr>
          <p:cNvPr id="136335" name="Line 143">
            <a:extLst>
              <a:ext uri="{FF2B5EF4-FFF2-40B4-BE49-F238E27FC236}">
                <a16:creationId xmlns:a16="http://schemas.microsoft.com/office/drawing/2014/main" id="{435AA2A3-4A06-0A94-E158-64AA5ADC2E9F}"/>
              </a:ext>
            </a:extLst>
          </p:cNvPr>
          <p:cNvSpPr>
            <a:spLocks noChangeShapeType="1"/>
          </p:cNvSpPr>
          <p:nvPr/>
        </p:nvSpPr>
        <p:spPr bwMode="auto">
          <a:xfrm>
            <a:off x="7416800" y="4059238"/>
            <a:ext cx="0" cy="539750"/>
          </a:xfrm>
          <a:prstGeom prst="line">
            <a:avLst/>
          </a:prstGeom>
          <a:noFill/>
          <a:ln w="5715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136336" name="Group 144">
            <a:extLst>
              <a:ext uri="{FF2B5EF4-FFF2-40B4-BE49-F238E27FC236}">
                <a16:creationId xmlns:a16="http://schemas.microsoft.com/office/drawing/2014/main" id="{4B72963F-9318-F000-3B92-A5EB6048FC1D}"/>
              </a:ext>
            </a:extLst>
          </p:cNvPr>
          <p:cNvGrpSpPr>
            <a:grpSpLocks/>
          </p:cNvGrpSpPr>
          <p:nvPr/>
        </p:nvGrpSpPr>
        <p:grpSpPr bwMode="auto">
          <a:xfrm>
            <a:off x="6167438" y="4554539"/>
            <a:ext cx="2583857" cy="501791"/>
            <a:chOff x="2925" y="3522"/>
            <a:chExt cx="1679" cy="353"/>
          </a:xfrm>
        </p:grpSpPr>
        <p:sp>
          <p:nvSpPr>
            <p:cNvPr id="59458" name="Rectangle 145">
              <a:extLst>
                <a:ext uri="{FF2B5EF4-FFF2-40B4-BE49-F238E27FC236}">
                  <a16:creationId xmlns:a16="http://schemas.microsoft.com/office/drawing/2014/main" id="{B058D044-4E7C-ADEE-8AB3-B41BC5167DF0}"/>
                </a:ext>
              </a:extLst>
            </p:cNvPr>
            <p:cNvSpPr>
              <a:spLocks noChangeArrowheads="1"/>
            </p:cNvSpPr>
            <p:nvPr/>
          </p:nvSpPr>
          <p:spPr bwMode="auto">
            <a:xfrm>
              <a:off x="2925" y="3556"/>
              <a:ext cx="1679" cy="288"/>
            </a:xfrm>
            <a:prstGeom prst="rect">
              <a:avLst/>
            </a:prstGeom>
            <a:solidFill>
              <a:srgbClr val="FFCC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可知：</a:t>
              </a:r>
              <a:r>
                <a:rPr kumimoji="1" lang="en-US" altLang="zh-CN" sz="24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3&lt;    &lt;4</a:t>
              </a:r>
            </a:p>
          </p:txBody>
        </p:sp>
        <p:graphicFrame>
          <p:nvGraphicFramePr>
            <p:cNvPr id="59459" name="Object 146">
              <a:extLst>
                <a:ext uri="{FF2B5EF4-FFF2-40B4-BE49-F238E27FC236}">
                  <a16:creationId xmlns:a16="http://schemas.microsoft.com/office/drawing/2014/main" id="{0376B8A7-4FD2-F5FD-5DBC-FED1738F4D62}"/>
                </a:ext>
              </a:extLst>
            </p:cNvPr>
            <p:cNvGraphicFramePr>
              <a:graphicFrameLocks noChangeAspect="1"/>
            </p:cNvGraphicFramePr>
            <p:nvPr/>
          </p:nvGraphicFramePr>
          <p:xfrm>
            <a:off x="3897" y="3522"/>
            <a:ext cx="327" cy="353"/>
          </p:xfrm>
          <a:graphic>
            <a:graphicData uri="http://schemas.openxmlformats.org/presentationml/2006/ole">
              <mc:AlternateContent xmlns:mc="http://schemas.openxmlformats.org/markup-compatibility/2006">
                <mc:Choice xmlns:v="urn:schemas-microsoft-com:vml" Requires="v">
                  <p:oleObj name="Equation" r:id="rId2" imgW="3505200" imgH="5562600" progId="Equation.DSMT4">
                    <p:embed/>
                  </p:oleObj>
                </mc:Choice>
                <mc:Fallback>
                  <p:oleObj name="Equation" r:id="rId2" imgW="3505200" imgH="5562600" progId="Equation.DSMT4">
                    <p:embed/>
                    <p:pic>
                      <p:nvPicPr>
                        <p:cNvPr id="59459" name="Object 146">
                          <a:extLst>
                            <a:ext uri="{FF2B5EF4-FFF2-40B4-BE49-F238E27FC236}">
                              <a16:creationId xmlns:a16="http://schemas.microsoft.com/office/drawing/2014/main" id="{0376B8A7-4FD2-F5FD-5DBC-FED1738F4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 y="3522"/>
                          <a:ext cx="327" cy="353"/>
                        </a:xfrm>
                        <a:prstGeom prst="rect">
                          <a:avLst/>
                        </a:prstGeom>
                        <a:noFill/>
                        <a:ln>
                          <a:noFill/>
                        </a:ln>
                        <a:effectLst/>
                      </p:spPr>
                    </p:pic>
                  </p:oleObj>
                </mc:Fallback>
              </mc:AlternateContent>
            </a:graphicData>
          </a:graphic>
        </p:graphicFrame>
      </p:grpSp>
      <p:sp>
        <p:nvSpPr>
          <p:cNvPr id="136347" name="Text Box 155">
            <a:extLst>
              <a:ext uri="{FF2B5EF4-FFF2-40B4-BE49-F238E27FC236}">
                <a16:creationId xmlns:a16="http://schemas.microsoft.com/office/drawing/2014/main" id="{2F43DF9B-3B83-5AB0-4EC1-4BF94EE46353}"/>
              </a:ext>
            </a:extLst>
          </p:cNvPr>
          <p:cNvSpPr txBox="1">
            <a:spLocks noChangeArrowheads="1"/>
          </p:cNvSpPr>
          <p:nvPr/>
        </p:nvSpPr>
        <p:spPr bwMode="auto">
          <a:xfrm>
            <a:off x="1433512" y="4599130"/>
            <a:ext cx="572452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解：根据动态投资回收期的原理：</a:t>
            </a:r>
          </a:p>
        </p:txBody>
      </p:sp>
      <p:graphicFrame>
        <p:nvGraphicFramePr>
          <p:cNvPr id="136350" name="Object 158">
            <a:extLst>
              <a:ext uri="{FF2B5EF4-FFF2-40B4-BE49-F238E27FC236}">
                <a16:creationId xmlns:a16="http://schemas.microsoft.com/office/drawing/2014/main" id="{0C459DC8-8996-CEC7-9EDC-4A4AC418FA3A}"/>
              </a:ext>
            </a:extLst>
          </p:cNvPr>
          <p:cNvGraphicFramePr>
            <a:graphicFrameLocks noChangeAspect="1"/>
          </p:cNvGraphicFramePr>
          <p:nvPr/>
        </p:nvGraphicFramePr>
        <p:xfrm>
          <a:off x="3620726" y="5727122"/>
          <a:ext cx="3060340" cy="847098"/>
        </p:xfrm>
        <a:graphic>
          <a:graphicData uri="http://schemas.openxmlformats.org/presentationml/2006/ole">
            <mc:AlternateContent xmlns:mc="http://schemas.openxmlformats.org/markup-compatibility/2006">
              <mc:Choice xmlns:v="urn:schemas-microsoft-com:vml" Requires="v">
                <p:oleObj name="公式" r:id="rId4" imgW="34810700" imgH="9652000" progId="Equation.3">
                  <p:embed/>
                </p:oleObj>
              </mc:Choice>
              <mc:Fallback>
                <p:oleObj name="公式" r:id="rId4" imgW="34810700" imgH="9652000" progId="Equation.3">
                  <p:embed/>
                  <p:pic>
                    <p:nvPicPr>
                      <p:cNvPr id="136350" name="Object 158">
                        <a:extLst>
                          <a:ext uri="{FF2B5EF4-FFF2-40B4-BE49-F238E27FC236}">
                            <a16:creationId xmlns:a16="http://schemas.microsoft.com/office/drawing/2014/main" id="{0C459DC8-8996-CEC7-9EDC-4A4AC41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726" y="5727122"/>
                        <a:ext cx="3060340" cy="847098"/>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F449CFF-FE55-6E16-4EF0-5DD65660589A}"/>
                  </a:ext>
                </a:extLst>
              </p:cNvPr>
              <p:cNvSpPr txBox="1"/>
              <p:nvPr/>
            </p:nvSpPr>
            <p:spPr>
              <a:xfrm>
                <a:off x="2165891" y="5139190"/>
                <a:ext cx="7577817" cy="647357"/>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sSubSup>
                      <m:sSubSup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sub>
                      <m:sup>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bSup>
                  </m:oMath>
                </a14:m>
                <a:r>
                  <a:rPr kumimoji="1" lang="en-US" altLang="zh-CN" sz="2200" b="1" i="0" u="none" strike="noStrike" kern="1200" cap="none" spc="0" normalizeH="0" baseline="0" noProof="0" dirty="0">
                    <a:ln>
                      <a:noFill/>
                    </a:ln>
                    <a:solidFill>
                      <a:srgbClr val="000000"/>
                    </a:solidFill>
                    <a:effectLst/>
                    <a:uLnTx/>
                    <a:uFillTx/>
                    <a:latin typeface="SimSun" panose="02010600030101010101" pitchFamily="2" charset="-122"/>
                    <a:ea typeface="SimSun" panose="02010600030101010101" pitchFamily="2" charset="-122"/>
                    <a:cs typeface="+mn-cs"/>
                  </a:rPr>
                  <a:t>=</a:t>
                </a:r>
                <a:r>
                  <a:rPr kumimoji="1" lang="zh-CN" altLang="en-US" sz="2200" b="1" i="0" u="none" strike="noStrike" kern="1200" cap="none" spc="0" normalizeH="0" baseline="0" noProof="0" dirty="0">
                    <a:ln>
                      <a:noFill/>
                    </a:ln>
                    <a:solidFill>
                      <a:srgbClr val="000000"/>
                    </a:solidFill>
                    <a:effectLst/>
                    <a:uLnTx/>
                    <a:uFillTx/>
                    <a:latin typeface="SimSun" panose="02010600030101010101" pitchFamily="2" charset="-122"/>
                    <a:ea typeface="SimSun" panose="02010600030101010101" pitchFamily="2" charset="-122"/>
                    <a:cs typeface="+mn-cs"/>
                  </a:rPr>
                  <a:t>累计折现值出现正值的年份</a:t>
                </a:r>
                <a14:m>
                  <m:oMath xmlns:m="http://schemas.openxmlformats.org/officeDocument/2006/math">
                    <m:r>
                      <a:rPr kumimoji="1" lang="en-US" altLang="zh-CN" sz="22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1" lang="en-US" altLang="zh-CN" sz="2200" b="1" i="0" u="none" strike="noStrike" kern="1200" cap="none" spc="0" normalizeH="0" baseline="0" noProof="0" dirty="0">
                    <a:ln>
                      <a:noFill/>
                    </a:ln>
                    <a:solidFill>
                      <a:srgbClr val="000000"/>
                    </a:solidFill>
                    <a:effectLst/>
                    <a:uLnTx/>
                    <a:uFillTx/>
                    <a:latin typeface="SimSun" panose="02010600030101010101" pitchFamily="2" charset="-122"/>
                    <a:ea typeface="SimSun" panose="02010600030101010101" pitchFamily="2" charset="-122"/>
                    <a:cs typeface="+mn-cs"/>
                  </a:rPr>
                  <a:t>1+</a:t>
                </a:r>
                <a14:m>
                  <m:oMath xmlns:m="http://schemas.openxmlformats.org/officeDocument/2006/math">
                    <m:f>
                      <m:fPr>
                        <m:ctrlPr>
                          <a:rPr kumimoji="1" lang="en-US" altLang="zh-CN" sz="22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fPr>
                      <m:num>
                        <m:r>
                          <a:rPr kumimoji="1" lang="zh-CN" altLang="en-US" sz="2200" b="1" i="1" u="none" strike="noStrike" kern="1200" cap="none" spc="0" normalizeH="0" baseline="0" noProof="0" dirty="0">
                            <a:ln>
                              <a:noFill/>
                            </a:ln>
                            <a:solidFill>
                              <a:srgbClr val="000000"/>
                            </a:solidFill>
                            <a:effectLst/>
                            <a:uLnTx/>
                            <a:uFillTx/>
                            <a:latin typeface="Cambria Math" panose="02040503050406030204" pitchFamily="18" charset="0"/>
                            <a:cs typeface="+mn-cs"/>
                          </a:rPr>
                          <m:t>上年</m:t>
                        </m:r>
                        <m:r>
                          <a:rPr kumimoji="1" lang="zh-CN" altLang="en-US" sz="22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累计</m:t>
                        </m:r>
                        <m:r>
                          <a:rPr kumimoji="1" lang="zh-CN" altLang="en-US" sz="2200" b="1" i="1" u="none" strike="noStrike" kern="1200" cap="none" spc="0" normalizeH="0" baseline="0" noProof="0" dirty="0">
                            <a:ln>
                              <a:noFill/>
                            </a:ln>
                            <a:solidFill>
                              <a:srgbClr val="000000"/>
                            </a:solidFill>
                            <a:effectLst/>
                            <a:uLnTx/>
                            <a:uFillTx/>
                            <a:latin typeface="Cambria Math" panose="02040503050406030204" pitchFamily="18" charset="0"/>
                            <a:cs typeface="+mn-cs"/>
                          </a:rPr>
                          <m:t>折现</m:t>
                        </m:r>
                        <m:r>
                          <a:rPr kumimoji="1" lang="zh-CN" altLang="en-US" sz="22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值</m:t>
                        </m:r>
                        <m:r>
                          <a:rPr kumimoji="1" lang="zh-CN" altLang="en-US" sz="2200" b="1" i="1" u="none" strike="noStrike" kern="1200" cap="none" spc="0" normalizeH="0" baseline="0" noProof="0" dirty="0">
                            <a:ln>
                              <a:noFill/>
                            </a:ln>
                            <a:solidFill>
                              <a:srgbClr val="000000"/>
                            </a:solidFill>
                            <a:effectLst/>
                            <a:uLnTx/>
                            <a:uFillTx/>
                            <a:latin typeface="Cambria Math" panose="02040503050406030204" pitchFamily="18" charset="0"/>
                            <a:cs typeface="+mn-cs"/>
                          </a:rPr>
                          <m:t>的</m:t>
                        </m:r>
                        <m:r>
                          <a:rPr kumimoji="1" lang="zh-CN" altLang="en-US" sz="22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绝对值</m:t>
                        </m:r>
                      </m:num>
                      <m:den>
                        <m:r>
                          <a:rPr kumimoji="1" lang="zh-CN" altLang="en-US" sz="2200" b="1" i="1" u="none" strike="noStrike" kern="1200" cap="none" spc="0" normalizeH="0" baseline="0" noProof="0" dirty="0">
                            <a:ln>
                              <a:noFill/>
                            </a:ln>
                            <a:solidFill>
                              <a:srgbClr val="000000"/>
                            </a:solidFill>
                            <a:effectLst/>
                            <a:uLnTx/>
                            <a:uFillTx/>
                            <a:latin typeface="Cambria Math" panose="02040503050406030204" pitchFamily="18" charset="0"/>
                            <a:cs typeface="+mn-cs"/>
                          </a:rPr>
                          <m:t>出现</m:t>
                        </m:r>
                        <m:r>
                          <a:rPr kumimoji="1" lang="zh-CN" altLang="en-US" sz="22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正值</m:t>
                        </m:r>
                        <m:r>
                          <a:rPr kumimoji="1" lang="zh-CN" altLang="en-US" sz="2200" b="1" i="1" u="none" strike="noStrike" kern="1200" cap="none" spc="0" normalizeH="0" baseline="0" noProof="0" dirty="0">
                            <a:ln>
                              <a:noFill/>
                            </a:ln>
                            <a:solidFill>
                              <a:srgbClr val="000000"/>
                            </a:solidFill>
                            <a:effectLst/>
                            <a:uLnTx/>
                            <a:uFillTx/>
                            <a:latin typeface="Cambria Math" panose="02040503050406030204" pitchFamily="18" charset="0"/>
                            <a:cs typeface="+mn-cs"/>
                          </a:rPr>
                          <m:t>年份</m:t>
                        </m:r>
                        <m:r>
                          <a:rPr kumimoji="1" lang="zh-CN" altLang="en-US" sz="22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的</m:t>
                        </m:r>
                        <m:r>
                          <a:rPr kumimoji="1" lang="zh-CN" altLang="en-US" sz="2200" b="1" i="1" u="none" strike="noStrike" kern="1200" cap="none" spc="0" normalizeH="0" baseline="0" noProof="0" dirty="0">
                            <a:ln>
                              <a:noFill/>
                            </a:ln>
                            <a:solidFill>
                              <a:srgbClr val="000000"/>
                            </a:solidFill>
                            <a:effectLst/>
                            <a:uLnTx/>
                            <a:uFillTx/>
                            <a:latin typeface="Cambria Math" panose="02040503050406030204" pitchFamily="18" charset="0"/>
                            <a:cs typeface="+mn-cs"/>
                          </a:rPr>
                          <m:t>折现值</m:t>
                        </m:r>
                      </m:den>
                    </m:f>
                  </m:oMath>
                </a14:m>
                <a:endParaRPr kumimoji="1" lang="zh-CN" altLang="en-US" sz="2200" b="1" i="0" u="none" strike="noStrike" kern="1200" cap="none" spc="0" normalizeH="0" baseline="0" noProof="0" dirty="0">
                  <a:ln>
                    <a:noFill/>
                  </a:ln>
                  <a:solidFill>
                    <a:srgbClr val="000000"/>
                  </a:solidFill>
                  <a:effectLst/>
                  <a:uLnTx/>
                  <a:uFillTx/>
                  <a:latin typeface="SimSun" panose="02010600030101010101" pitchFamily="2" charset="-122"/>
                  <a:ea typeface="SimSun" panose="02010600030101010101" pitchFamily="2" charset="-122"/>
                  <a:cs typeface="+mn-cs"/>
                </a:endParaRPr>
              </a:p>
            </p:txBody>
          </p:sp>
        </mc:Choice>
        <mc:Fallback xmlns="">
          <p:sp>
            <p:nvSpPr>
              <p:cNvPr id="2" name="文本框 1">
                <a:extLst>
                  <a:ext uri="{FF2B5EF4-FFF2-40B4-BE49-F238E27FC236}">
                    <a16:creationId xmlns:a16="http://schemas.microsoft.com/office/drawing/2014/main" id="{BF449CFF-FE55-6E16-4EF0-5DD65660589A}"/>
                  </a:ext>
                </a:extLst>
              </p:cNvPr>
              <p:cNvSpPr txBox="1">
                <a:spLocks noRot="1" noChangeAspect="1" noMove="1" noResize="1" noEditPoints="1" noAdjustHandles="1" noChangeArrowheads="1" noChangeShapeType="1" noTextEdit="1"/>
              </p:cNvSpPr>
              <p:nvPr/>
            </p:nvSpPr>
            <p:spPr>
              <a:xfrm>
                <a:off x="2165891" y="5139190"/>
                <a:ext cx="7577817" cy="647357"/>
              </a:xfrm>
              <a:prstGeom prst="rect">
                <a:avLst/>
              </a:prstGeom>
              <a:blipFill>
                <a:blip r:embed="rId7"/>
                <a:stretch>
                  <a:fillRect l="-1338" t="-3846" b="-19231"/>
                </a:stretch>
              </a:blipFill>
            </p:spPr>
            <p:txBody>
              <a:bodyPr/>
              <a:lstStyle/>
              <a:p>
                <a:r>
                  <a:rPr lang="zh-CN" altLang="en-US">
                    <a:noFill/>
                  </a:rPr>
                  <a:t> </a:t>
                </a:r>
              </a:p>
            </p:txBody>
          </p:sp>
        </mc:Fallback>
      </mc:AlternateContent>
      <p:sp>
        <p:nvSpPr>
          <p:cNvPr id="3" name="AutoShape 99">
            <a:extLst>
              <a:ext uri="{FF2B5EF4-FFF2-40B4-BE49-F238E27FC236}">
                <a16:creationId xmlns:a16="http://schemas.microsoft.com/office/drawing/2014/main" id="{61E81633-94A8-4151-A127-ED26DD696DEB}"/>
              </a:ext>
            </a:extLst>
          </p:cNvPr>
          <p:cNvSpPr>
            <a:spLocks noChangeArrowheads="1"/>
          </p:cNvSpPr>
          <p:nvPr/>
        </p:nvSpPr>
        <p:spPr bwMode="auto">
          <a:xfrm>
            <a:off x="8419283" y="5887705"/>
            <a:ext cx="1675615" cy="504825"/>
          </a:xfrm>
          <a:prstGeom prst="wedgeRoundRectCallout">
            <a:avLst>
              <a:gd name="adj1" fmla="val -148407"/>
              <a:gd name="adj2" fmla="val 47572"/>
              <a:gd name="adj3" fmla="val 16667"/>
            </a:avLst>
          </a:prstGeom>
          <a:gradFill rotWithShape="1">
            <a:gsLst>
              <a:gs pos="0">
                <a:srgbClr val="036D7B"/>
              </a:gs>
              <a:gs pos="100000">
                <a:srgbClr val="AACED2"/>
              </a:gs>
            </a:gsLst>
            <a:lin ang="5400000" scaled="1"/>
          </a:gradFill>
          <a:ln>
            <a:noFill/>
          </a:ln>
          <a:effectLst/>
          <a:extLst>
            <a:ext uri="{91240B29-F687-4F45-9708-019B960494DF}">
              <a14:hiddenLine xmlns:a14="http://schemas.microsoft.com/office/drawing/2010/main" w="9525" algn="ctr">
                <a:solidFill>
                  <a:srgbClr val="FF66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代入数值</a:t>
            </a:r>
          </a:p>
        </p:txBody>
      </p:sp>
      <p:sp>
        <p:nvSpPr>
          <p:cNvPr id="4" name="文本框 3">
            <a:extLst>
              <a:ext uri="{FF2B5EF4-FFF2-40B4-BE49-F238E27FC236}">
                <a16:creationId xmlns:a16="http://schemas.microsoft.com/office/drawing/2014/main" id="{9316CE83-4CEE-0027-042E-349373A6A89B}"/>
              </a:ext>
            </a:extLst>
          </p:cNvPr>
          <p:cNvSpPr txBox="1"/>
          <p:nvPr/>
        </p:nvSpPr>
        <p:spPr>
          <a:xfrm>
            <a:off x="6729942" y="6039290"/>
            <a:ext cx="806217"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SimSun" panose="02010600030101010101" pitchFamily="2" charset="-122"/>
                <a:ea typeface="SimSun" panose="02010600030101010101" pitchFamily="2" charset="-122"/>
                <a:cs typeface="+mn-cs"/>
              </a:rPr>
              <a:t>(</a:t>
            </a:r>
            <a:r>
              <a:rPr kumimoji="1" lang="zh-CN" altLang="en-US" sz="1800" b="0" i="0" u="none" strike="noStrike" kern="1200" cap="none" spc="0" normalizeH="0" baseline="0" noProof="0" dirty="0">
                <a:ln>
                  <a:noFill/>
                </a:ln>
                <a:solidFill>
                  <a:srgbClr val="000000"/>
                </a:solidFill>
                <a:effectLst/>
                <a:uLnTx/>
                <a:uFillTx/>
                <a:latin typeface="SimSun" panose="02010600030101010101" pitchFamily="2" charset="-122"/>
                <a:ea typeface="SimSun" panose="02010600030101010101" pitchFamily="2" charset="-122"/>
                <a:cs typeface="+mn-cs"/>
              </a:rPr>
              <a:t>年）</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472C29E9-B519-A390-A983-0D55FCDEB25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1097C663-6204-5E4D-BD01-4BD50538DC4A}"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altLang="zh-CN" sz="1000" b="1" i="0" u="none" strike="noStrike" kern="1200" cap="none" spc="0" normalizeH="0" baseline="0" noProof="0" dirty="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0419" name="Rectangle 2">
            <a:extLst>
              <a:ext uri="{FF2B5EF4-FFF2-40B4-BE49-F238E27FC236}">
                <a16:creationId xmlns:a16="http://schemas.microsoft.com/office/drawing/2014/main" id="{B7140490-D7D6-7C5B-F06B-C1AADCAA5F50}"/>
              </a:ext>
            </a:extLst>
          </p:cNvPr>
          <p:cNvSpPr>
            <a:spLocks noGrp="1" noChangeArrowheads="1"/>
          </p:cNvSpPr>
          <p:nvPr>
            <p:ph type="title"/>
          </p:nvPr>
        </p:nvSpPr>
        <p:spPr/>
        <p:txBody>
          <a:bodyPr/>
          <a:lstStyle/>
          <a:p>
            <a:pPr eaLnBrk="1" hangingPunct="1"/>
            <a:r>
              <a:rPr lang="zh-CN" altLang="en-US"/>
              <a:t>总投资收益率</a:t>
            </a:r>
          </a:p>
        </p:txBody>
      </p:sp>
      <p:sp>
        <p:nvSpPr>
          <p:cNvPr id="138245" name="Rectangle 5">
            <a:extLst>
              <a:ext uri="{FF2B5EF4-FFF2-40B4-BE49-F238E27FC236}">
                <a16:creationId xmlns:a16="http://schemas.microsoft.com/office/drawing/2014/main" id="{5BE8FB0D-FE77-DC46-1E96-97B5F7324A77}"/>
              </a:ext>
            </a:extLst>
          </p:cNvPr>
          <p:cNvSpPr>
            <a:spLocks noChangeArrowheads="1"/>
          </p:cNvSpPr>
          <p:nvPr/>
        </p:nvSpPr>
        <p:spPr bwMode="auto">
          <a:xfrm>
            <a:off x="1100445" y="1249615"/>
            <a:ext cx="10390716" cy="120032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0"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3</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某项目总投资为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750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万元，经营期</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年</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正常年份的销售收入为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500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万元，年销售税金为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万元，年经营成本为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290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万元，年折旧费为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万元，试求总投资收益率。</a:t>
            </a:r>
          </a:p>
        </p:txBody>
      </p:sp>
      <p:sp>
        <p:nvSpPr>
          <p:cNvPr id="2" name="Text Box 55">
            <a:extLst>
              <a:ext uri="{FF2B5EF4-FFF2-40B4-BE49-F238E27FC236}">
                <a16:creationId xmlns:a16="http://schemas.microsoft.com/office/drawing/2014/main" id="{879167AC-8010-2853-430E-6A2AA8604350}"/>
              </a:ext>
            </a:extLst>
          </p:cNvPr>
          <p:cNvSpPr txBox="1">
            <a:spLocks noChangeArrowheads="1"/>
          </p:cNvSpPr>
          <p:nvPr/>
        </p:nvSpPr>
        <p:spPr bwMode="auto">
          <a:xfrm>
            <a:off x="571278" y="2718485"/>
            <a:ext cx="5724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解：根据总投资收益率的原理：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321398-B663-BA67-C901-AA1197A1C0C2}"/>
                  </a:ext>
                </a:extLst>
              </p:cNvPr>
              <p:cNvSpPr txBox="1"/>
              <p:nvPr/>
            </p:nvSpPr>
            <p:spPr>
              <a:xfrm>
                <a:off x="1394044" y="3504754"/>
                <a:ext cx="5805645" cy="73847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smtClean="0">
                          <a:ln>
                            <a:noFill/>
                          </a:ln>
                          <a:solidFill>
                            <a:srgbClr val="000000"/>
                          </a:solidFill>
                          <a:effectLst/>
                          <a:uLnTx/>
                          <a:uFillTx/>
                          <a:latin typeface="Cambria Math" panose="02040503050406030204" pitchFamily="18" charset="0"/>
                          <a:cs typeface="+mn-cs"/>
                        </a:rPr>
                        <m:t>总投资</m:t>
                      </m:r>
                      <m:r>
                        <a:rPr kumimoji="1" lang="zh-CN" altLang="en-US" sz="2000" b="1" i="1" u="none" strike="noStrike" kern="1200" cap="none" spc="0" normalizeH="0" baseline="0" noProof="0">
                          <a:ln>
                            <a:noFill/>
                          </a:ln>
                          <a:solidFill>
                            <a:srgbClr val="000000"/>
                          </a:solidFill>
                          <a:effectLst/>
                          <a:uLnTx/>
                          <a:uFillTx/>
                          <a:latin typeface="Cambria Math" panose="02040503050406030204" pitchFamily="18" charset="0"/>
                          <a:cs typeface="+mn-cs"/>
                        </a:rPr>
                        <m:t>收益率</m:t>
                      </m:r>
                      <m:r>
                        <a:rPr kumimoji="1" lang="en-US" altLang="zh-CN"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1" lang="en-US" altLang="zh-CN"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1" lang="zh-CN" altLang="en-US" sz="20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年平均</m:t>
                          </m:r>
                          <m:r>
                            <a:rPr kumimoji="1" lang="zh-CN" altLang="en-US"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息</m:t>
                          </m:r>
                          <m:r>
                            <a:rPr kumimoji="1" lang="zh-CN" altLang="en-US" sz="20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税</m:t>
                          </m:r>
                          <m:r>
                            <a:rPr kumimoji="1" lang="zh-CN" altLang="en-US"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前</m:t>
                          </m:r>
                          <m:r>
                            <a:rPr kumimoji="1" lang="zh-CN" altLang="en-US" sz="20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利润</m:t>
                          </m:r>
                        </m:num>
                        <m:den>
                          <m:r>
                            <a:rPr kumimoji="1" lang="zh-CN" altLang="en-US" sz="20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项目</m:t>
                          </m:r>
                          <m:r>
                            <a:rPr kumimoji="1" lang="zh-CN" altLang="en-US"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总投资</m:t>
                          </m:r>
                        </m:den>
                      </m:f>
                      <m:r>
                        <a:rPr kumimoji="1" lang="en-US" altLang="zh-CN"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zh-CN"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𝟏𝟎𝟎</m:t>
                      </m:r>
                      <m:r>
                        <a:rPr kumimoji="1" lang="en-US" altLang="zh-CN" sz="20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p:txBody>
          </p:sp>
        </mc:Choice>
        <mc:Fallback xmlns="">
          <p:sp>
            <p:nvSpPr>
              <p:cNvPr id="3" name="文本框 2">
                <a:extLst>
                  <a:ext uri="{FF2B5EF4-FFF2-40B4-BE49-F238E27FC236}">
                    <a16:creationId xmlns:a16="http://schemas.microsoft.com/office/drawing/2014/main" id="{DA321398-B663-BA67-C901-AA1197A1C0C2}"/>
                  </a:ext>
                </a:extLst>
              </p:cNvPr>
              <p:cNvSpPr txBox="1">
                <a:spLocks noRot="1" noChangeAspect="1" noMove="1" noResize="1" noEditPoints="1" noAdjustHandles="1" noChangeArrowheads="1" noChangeShapeType="1" noTextEdit="1"/>
              </p:cNvSpPr>
              <p:nvPr/>
            </p:nvSpPr>
            <p:spPr>
              <a:xfrm>
                <a:off x="1394044" y="3504754"/>
                <a:ext cx="5805645" cy="738472"/>
              </a:xfrm>
              <a:prstGeom prst="rect">
                <a:avLst/>
              </a:prstGeom>
              <a:blipFill>
                <a:blip r:embed="rId2"/>
                <a:stretch>
                  <a:fillRect b="-8475"/>
                </a:stretch>
              </a:blipFill>
            </p:spPr>
            <p:txBody>
              <a:bodyPr/>
              <a:lstStyle/>
              <a:p>
                <a:r>
                  <a:rPr lang="zh-CN" altLang="en-US">
                    <a:noFill/>
                  </a:rPr>
                  <a:t> </a:t>
                </a:r>
              </a:p>
            </p:txBody>
          </p:sp>
        </mc:Fallback>
      </mc:AlternateContent>
      <p:sp>
        <p:nvSpPr>
          <p:cNvPr id="4" name="AutoShape 99">
            <a:extLst>
              <a:ext uri="{FF2B5EF4-FFF2-40B4-BE49-F238E27FC236}">
                <a16:creationId xmlns:a16="http://schemas.microsoft.com/office/drawing/2014/main" id="{BDB95807-8657-8A78-5792-4FC7FA1B3223}"/>
              </a:ext>
            </a:extLst>
          </p:cNvPr>
          <p:cNvSpPr>
            <a:spLocks noChangeArrowheads="1"/>
          </p:cNvSpPr>
          <p:nvPr/>
        </p:nvSpPr>
        <p:spPr bwMode="auto">
          <a:xfrm>
            <a:off x="7603918" y="3782418"/>
            <a:ext cx="1675615" cy="504825"/>
          </a:xfrm>
          <a:prstGeom prst="wedgeRoundRectCallout">
            <a:avLst>
              <a:gd name="adj1" fmla="val -102931"/>
              <a:gd name="adj2" fmla="val 94227"/>
              <a:gd name="adj3" fmla="val 16667"/>
            </a:avLst>
          </a:prstGeom>
          <a:gradFill rotWithShape="1">
            <a:gsLst>
              <a:gs pos="0">
                <a:srgbClr val="036D7B"/>
              </a:gs>
              <a:gs pos="100000">
                <a:srgbClr val="AACED2"/>
              </a:gs>
            </a:gsLst>
            <a:lin ang="5400000" scaled="1"/>
          </a:gradFill>
          <a:ln>
            <a:noFill/>
          </a:ln>
          <a:effectLst/>
          <a:extLst>
            <a:ext uri="{91240B29-F687-4F45-9708-019B960494DF}">
              <a14:hiddenLine xmlns:a14="http://schemas.microsoft.com/office/drawing/2010/main" w="9525" algn="ctr">
                <a:solidFill>
                  <a:srgbClr val="FF66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代入数值</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C3E2038-8C27-52D4-8078-D1E54D40D931}"/>
                  </a:ext>
                </a:extLst>
              </p:cNvPr>
              <p:cNvSpPr txBox="1"/>
              <p:nvPr/>
            </p:nvSpPr>
            <p:spPr>
              <a:xfrm>
                <a:off x="1465312" y="4514667"/>
                <a:ext cx="5566574" cy="584519"/>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𝑅𝑂𝐼</m:t>
                      </m:r>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500−10−290−50</m:t>
                          </m:r>
                        </m:num>
                        <m:den>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750</m:t>
                          </m:r>
                        </m:den>
                      </m:f>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150</m:t>
                          </m:r>
                        </m:num>
                        <m:den>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750</m:t>
                          </m:r>
                        </m:den>
                      </m:f>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=20%</m:t>
                      </m:r>
                    </m:oMath>
                  </m:oMathPara>
                </a14:m>
                <a:endParaRPr kumimoji="1" lang="zh-CN" altLang="en-US" sz="20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mc:Choice>
        <mc:Fallback xmlns="">
          <p:sp>
            <p:nvSpPr>
              <p:cNvPr id="5" name="文本框 4">
                <a:extLst>
                  <a:ext uri="{FF2B5EF4-FFF2-40B4-BE49-F238E27FC236}">
                    <a16:creationId xmlns:a16="http://schemas.microsoft.com/office/drawing/2014/main" id="{4C3E2038-8C27-52D4-8078-D1E54D40D931}"/>
                  </a:ext>
                </a:extLst>
              </p:cNvPr>
              <p:cNvSpPr txBox="1">
                <a:spLocks noRot="1" noChangeAspect="1" noMove="1" noResize="1" noEditPoints="1" noAdjustHandles="1" noChangeArrowheads="1" noChangeShapeType="1" noTextEdit="1"/>
              </p:cNvSpPr>
              <p:nvPr/>
            </p:nvSpPr>
            <p:spPr>
              <a:xfrm>
                <a:off x="1465312" y="4514667"/>
                <a:ext cx="5566574" cy="584519"/>
              </a:xfrm>
              <a:prstGeom prst="rect">
                <a:avLst/>
              </a:prstGeom>
              <a:blipFill>
                <a:blip r:embed="rId3"/>
                <a:stretch>
                  <a:fillRect t="-2128" b="-1489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9F3E5FB-4E6D-62C5-17C1-49910A2C2609}"/>
              </a:ext>
            </a:extLst>
          </p:cNvPr>
          <p:cNvSpPr txBox="1"/>
          <p:nvPr/>
        </p:nvSpPr>
        <p:spPr>
          <a:xfrm>
            <a:off x="1730515" y="5370627"/>
            <a:ext cx="5686110"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故总投资收益率为 </a:t>
            </a:r>
            <a:r>
              <a:rPr kumimoji="1" lang="en-US" altLang="zh-CN"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20%</a:t>
            </a:r>
            <a:r>
              <a:rPr kumimoji="1" lang="zh-CN" altLang="en-US" sz="22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a:t>
            </a: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A8D3C34B-F1E9-F21E-5413-5F27ABFA69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CFA38FA-1FE5-5A4A-B0AC-AFECCD60D2C2}"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1443" name="Rectangle 2">
            <a:extLst>
              <a:ext uri="{FF2B5EF4-FFF2-40B4-BE49-F238E27FC236}">
                <a16:creationId xmlns:a16="http://schemas.microsoft.com/office/drawing/2014/main" id="{C1AFF55F-BDB9-4196-F42E-92C27A5EE4AB}"/>
              </a:ext>
            </a:extLst>
          </p:cNvPr>
          <p:cNvSpPr>
            <a:spLocks noGrp="1" noChangeArrowheads="1"/>
          </p:cNvSpPr>
          <p:nvPr>
            <p:ph type="title"/>
          </p:nvPr>
        </p:nvSpPr>
        <p:spPr/>
        <p:txBody>
          <a:bodyPr/>
          <a:lstStyle/>
          <a:p>
            <a:pPr eaLnBrk="1" hangingPunct="1"/>
            <a:r>
              <a:rPr lang="zh-CN" altLang="en-US"/>
              <a:t>净现值</a:t>
            </a:r>
          </a:p>
        </p:txBody>
      </p:sp>
      <p:sp>
        <p:nvSpPr>
          <p:cNvPr id="139267" name="Rectangle 3">
            <a:extLst>
              <a:ext uri="{FF2B5EF4-FFF2-40B4-BE49-F238E27FC236}">
                <a16:creationId xmlns:a16="http://schemas.microsoft.com/office/drawing/2014/main" id="{44D7223E-C522-5577-190E-EA20C0B67179}"/>
              </a:ext>
            </a:extLst>
          </p:cNvPr>
          <p:cNvSpPr>
            <a:spLocks noChangeArrowheads="1"/>
          </p:cNvSpPr>
          <p:nvPr/>
        </p:nvSpPr>
        <p:spPr bwMode="auto">
          <a:xfrm>
            <a:off x="998894" y="1223755"/>
            <a:ext cx="99571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某项目各年的净现金流量如下图所示，试用净现值指标判断项目的经济性（</a:t>
            </a:r>
            <a:r>
              <a:rPr kumimoji="1" lang="en-US" altLang="zh-CN" sz="2400" b="1" i="0" u="none" strike="noStrike" kern="1200" cap="none" spc="0" normalizeH="0" baseline="0" noProof="0" dirty="0" err="1">
                <a:ln>
                  <a:noFill/>
                </a:ln>
                <a:solidFill>
                  <a:srgbClr val="000000"/>
                </a:solidFill>
                <a:effectLst/>
                <a:uLnTx/>
                <a:uFillTx/>
                <a:latin typeface="幼圆" pitchFamily="49" charset="-122"/>
                <a:ea typeface="幼圆" pitchFamily="49" charset="-122"/>
                <a:cs typeface="+mn-cs"/>
              </a:rPr>
              <a:t>i</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p>
        </p:txBody>
      </p:sp>
      <p:grpSp>
        <p:nvGrpSpPr>
          <p:cNvPr id="139268" name="Group 4">
            <a:extLst>
              <a:ext uri="{FF2B5EF4-FFF2-40B4-BE49-F238E27FC236}">
                <a16:creationId xmlns:a16="http://schemas.microsoft.com/office/drawing/2014/main" id="{AAD3F835-1A1C-328A-3418-692335B43A43}"/>
              </a:ext>
            </a:extLst>
          </p:cNvPr>
          <p:cNvGrpSpPr>
            <a:grpSpLocks/>
          </p:cNvGrpSpPr>
          <p:nvPr/>
        </p:nvGrpSpPr>
        <p:grpSpPr bwMode="auto">
          <a:xfrm>
            <a:off x="2772753" y="2672428"/>
            <a:ext cx="6707188" cy="1800225"/>
            <a:chOff x="748" y="2704"/>
            <a:chExt cx="4225" cy="1134"/>
          </a:xfrm>
        </p:grpSpPr>
        <p:sp>
          <p:nvSpPr>
            <p:cNvPr id="61449" name="Line 5">
              <a:extLst>
                <a:ext uri="{FF2B5EF4-FFF2-40B4-BE49-F238E27FC236}">
                  <a16:creationId xmlns:a16="http://schemas.microsoft.com/office/drawing/2014/main" id="{00723D56-CF77-C5FB-02DD-D0617AB87FEB}"/>
                </a:ext>
              </a:extLst>
            </p:cNvPr>
            <p:cNvSpPr>
              <a:spLocks noChangeShapeType="1"/>
            </p:cNvSpPr>
            <p:nvPr/>
          </p:nvSpPr>
          <p:spPr bwMode="auto">
            <a:xfrm>
              <a:off x="884" y="3247"/>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1450" name="Group 6">
              <a:extLst>
                <a:ext uri="{FF2B5EF4-FFF2-40B4-BE49-F238E27FC236}">
                  <a16:creationId xmlns:a16="http://schemas.microsoft.com/office/drawing/2014/main" id="{52E5C2B1-F08B-1326-4010-94D7D6F8FA3A}"/>
                </a:ext>
              </a:extLst>
            </p:cNvPr>
            <p:cNvGrpSpPr>
              <a:grpSpLocks/>
            </p:cNvGrpSpPr>
            <p:nvPr/>
          </p:nvGrpSpPr>
          <p:grpSpPr bwMode="auto">
            <a:xfrm>
              <a:off x="748" y="2704"/>
              <a:ext cx="4225" cy="1134"/>
              <a:chOff x="839" y="1389"/>
              <a:chExt cx="4225" cy="1134"/>
            </a:xfrm>
          </p:grpSpPr>
          <p:sp>
            <p:nvSpPr>
              <p:cNvPr id="61451" name="Text Box 7">
                <a:extLst>
                  <a:ext uri="{FF2B5EF4-FFF2-40B4-BE49-F238E27FC236}">
                    <a16:creationId xmlns:a16="http://schemas.microsoft.com/office/drawing/2014/main" id="{634B804A-1AE5-02E0-1F56-13BA32E50F4F}"/>
                  </a:ext>
                </a:extLst>
              </p:cNvPr>
              <p:cNvSpPr txBox="1">
                <a:spLocks noChangeArrowheads="1"/>
              </p:cNvSpPr>
              <p:nvPr/>
            </p:nvSpPr>
            <p:spPr bwMode="auto">
              <a:xfrm>
                <a:off x="1148" y="2197"/>
                <a:ext cx="7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200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万元</a:t>
                </a:r>
              </a:p>
            </p:txBody>
          </p:sp>
          <p:sp>
            <p:nvSpPr>
              <p:cNvPr id="61452" name="Line 8">
                <a:extLst>
                  <a:ext uri="{FF2B5EF4-FFF2-40B4-BE49-F238E27FC236}">
                    <a16:creationId xmlns:a16="http://schemas.microsoft.com/office/drawing/2014/main" id="{ADE0CE2A-447C-0E41-EB8F-8DB29DDF853C}"/>
                  </a:ext>
                </a:extLst>
              </p:cNvPr>
              <p:cNvSpPr>
                <a:spLocks noChangeShapeType="1"/>
              </p:cNvSpPr>
              <p:nvPr/>
            </p:nvSpPr>
            <p:spPr bwMode="auto">
              <a:xfrm>
                <a:off x="1302" y="1942"/>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53" name="Line 9">
                <a:extLst>
                  <a:ext uri="{FF2B5EF4-FFF2-40B4-BE49-F238E27FC236}">
                    <a16:creationId xmlns:a16="http://schemas.microsoft.com/office/drawing/2014/main" id="{553249BE-BBB6-A5AA-BDB2-CA2C01A37947}"/>
                  </a:ext>
                </a:extLst>
              </p:cNvPr>
              <p:cNvSpPr>
                <a:spLocks noChangeShapeType="1"/>
              </p:cNvSpPr>
              <p:nvPr/>
            </p:nvSpPr>
            <p:spPr bwMode="auto">
              <a:xfrm>
                <a:off x="1594" y="1933"/>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1454" name="Group 10">
                <a:extLst>
                  <a:ext uri="{FF2B5EF4-FFF2-40B4-BE49-F238E27FC236}">
                    <a16:creationId xmlns:a16="http://schemas.microsoft.com/office/drawing/2014/main" id="{FF34020A-F2E8-1046-413F-6A493A5AE85D}"/>
                  </a:ext>
                </a:extLst>
              </p:cNvPr>
              <p:cNvGrpSpPr>
                <a:grpSpLocks/>
              </p:cNvGrpSpPr>
              <p:nvPr/>
            </p:nvGrpSpPr>
            <p:grpSpPr bwMode="auto">
              <a:xfrm>
                <a:off x="891" y="1607"/>
                <a:ext cx="4173" cy="445"/>
                <a:chOff x="891" y="1607"/>
                <a:chExt cx="4173" cy="445"/>
              </a:xfrm>
            </p:grpSpPr>
            <p:sp>
              <p:nvSpPr>
                <p:cNvPr id="61457" name="Line 11">
                  <a:extLst>
                    <a:ext uri="{FF2B5EF4-FFF2-40B4-BE49-F238E27FC236}">
                      <a16:creationId xmlns:a16="http://schemas.microsoft.com/office/drawing/2014/main" id="{10492502-0401-BAED-61F6-EB3D015FF939}"/>
                    </a:ext>
                  </a:extLst>
                </p:cNvPr>
                <p:cNvSpPr>
                  <a:spLocks noChangeShapeType="1"/>
                </p:cNvSpPr>
                <p:nvPr/>
              </p:nvSpPr>
              <p:spPr bwMode="auto">
                <a:xfrm>
                  <a:off x="975" y="1933"/>
                  <a:ext cx="367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1458" name="Group 12">
                  <a:extLst>
                    <a:ext uri="{FF2B5EF4-FFF2-40B4-BE49-F238E27FC236}">
                      <a16:creationId xmlns:a16="http://schemas.microsoft.com/office/drawing/2014/main" id="{6D9E18E6-9239-FE49-174A-DA35FF6F0BF7}"/>
                    </a:ext>
                  </a:extLst>
                </p:cNvPr>
                <p:cNvGrpSpPr>
                  <a:grpSpLocks/>
                </p:cNvGrpSpPr>
                <p:nvPr/>
              </p:nvGrpSpPr>
              <p:grpSpPr bwMode="auto">
                <a:xfrm>
                  <a:off x="891" y="1733"/>
                  <a:ext cx="4173" cy="319"/>
                  <a:chOff x="703" y="482"/>
                  <a:chExt cx="4173" cy="319"/>
                </a:xfrm>
              </p:grpSpPr>
              <p:sp>
                <p:nvSpPr>
                  <p:cNvPr id="61468" name="Text Box 13">
                    <a:extLst>
                      <a:ext uri="{FF2B5EF4-FFF2-40B4-BE49-F238E27FC236}">
                        <a16:creationId xmlns:a16="http://schemas.microsoft.com/office/drawing/2014/main" id="{A67230A2-1C17-CA88-8AE3-6C1D10B20777}"/>
                      </a:ext>
                    </a:extLst>
                  </p:cNvPr>
                  <p:cNvSpPr txBox="1">
                    <a:spLocks noChangeArrowheads="1"/>
                  </p:cNvSpPr>
                  <p:nvPr/>
                </p:nvSpPr>
                <p:spPr bwMode="auto">
                  <a:xfrm>
                    <a:off x="703" y="482"/>
                    <a:ext cx="41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0  1   2    3  4  5   6   7  8   9</a:t>
                    </a:r>
                  </a:p>
                </p:txBody>
              </p:sp>
              <p:sp>
                <p:nvSpPr>
                  <p:cNvPr id="61469" name="Text Box 14">
                    <a:extLst>
                      <a:ext uri="{FF2B5EF4-FFF2-40B4-BE49-F238E27FC236}">
                        <a16:creationId xmlns:a16="http://schemas.microsoft.com/office/drawing/2014/main" id="{9EE5EFE7-F41A-38B5-1290-D4647699257A}"/>
                      </a:ext>
                    </a:extLst>
                  </p:cNvPr>
                  <p:cNvSpPr txBox="1">
                    <a:spLocks noChangeArrowheads="1"/>
                  </p:cNvSpPr>
                  <p:nvPr/>
                </p:nvSpPr>
                <p:spPr bwMode="auto">
                  <a:xfrm>
                    <a:off x="4486" y="551"/>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t</a:t>
                    </a:r>
                  </a:p>
                </p:txBody>
              </p:sp>
            </p:grpSp>
            <p:grpSp>
              <p:nvGrpSpPr>
                <p:cNvPr id="61459" name="Group 15">
                  <a:extLst>
                    <a:ext uri="{FF2B5EF4-FFF2-40B4-BE49-F238E27FC236}">
                      <a16:creationId xmlns:a16="http://schemas.microsoft.com/office/drawing/2014/main" id="{A4D7FE8D-3EAB-3BC0-311A-1CDE69DFBBA1}"/>
                    </a:ext>
                  </a:extLst>
                </p:cNvPr>
                <p:cNvGrpSpPr>
                  <a:grpSpLocks/>
                </p:cNvGrpSpPr>
                <p:nvPr/>
              </p:nvGrpSpPr>
              <p:grpSpPr bwMode="auto">
                <a:xfrm>
                  <a:off x="1954" y="1607"/>
                  <a:ext cx="1680" cy="319"/>
                  <a:chOff x="1954" y="1607"/>
                  <a:chExt cx="1680" cy="319"/>
                </a:xfrm>
              </p:grpSpPr>
              <p:sp>
                <p:nvSpPr>
                  <p:cNvPr id="61460" name="Line 16">
                    <a:extLst>
                      <a:ext uri="{FF2B5EF4-FFF2-40B4-BE49-F238E27FC236}">
                        <a16:creationId xmlns:a16="http://schemas.microsoft.com/office/drawing/2014/main" id="{FBE4A42F-0904-C122-9491-4BA89AFD4F68}"/>
                      </a:ext>
                    </a:extLst>
                  </p:cNvPr>
                  <p:cNvSpPr>
                    <a:spLocks noChangeShapeType="1"/>
                  </p:cNvSpPr>
                  <p:nvPr/>
                </p:nvSpPr>
                <p:spPr bwMode="auto">
                  <a:xfrm>
                    <a:off x="1954"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1" name="Line 17">
                    <a:extLst>
                      <a:ext uri="{FF2B5EF4-FFF2-40B4-BE49-F238E27FC236}">
                        <a16:creationId xmlns:a16="http://schemas.microsoft.com/office/drawing/2014/main" id="{DBD854C7-C847-5C9D-D3D3-3DA3F4265E5A}"/>
                      </a:ext>
                    </a:extLst>
                  </p:cNvPr>
                  <p:cNvSpPr>
                    <a:spLocks noChangeShapeType="1"/>
                  </p:cNvSpPr>
                  <p:nvPr/>
                </p:nvSpPr>
                <p:spPr bwMode="auto">
                  <a:xfrm>
                    <a:off x="2226"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2" name="Line 18">
                    <a:extLst>
                      <a:ext uri="{FF2B5EF4-FFF2-40B4-BE49-F238E27FC236}">
                        <a16:creationId xmlns:a16="http://schemas.microsoft.com/office/drawing/2014/main" id="{66B332F4-ACF8-0FF4-D60B-4F924033828C}"/>
                      </a:ext>
                    </a:extLst>
                  </p:cNvPr>
                  <p:cNvSpPr>
                    <a:spLocks noChangeShapeType="1"/>
                  </p:cNvSpPr>
                  <p:nvPr/>
                </p:nvSpPr>
                <p:spPr bwMode="auto">
                  <a:xfrm>
                    <a:off x="2474"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3" name="Line 19">
                    <a:extLst>
                      <a:ext uri="{FF2B5EF4-FFF2-40B4-BE49-F238E27FC236}">
                        <a16:creationId xmlns:a16="http://schemas.microsoft.com/office/drawing/2014/main" id="{82801AA4-222A-14D3-C42F-9EDCC2DF6E28}"/>
                      </a:ext>
                    </a:extLst>
                  </p:cNvPr>
                  <p:cNvSpPr>
                    <a:spLocks noChangeShapeType="1"/>
                  </p:cNvSpPr>
                  <p:nvPr/>
                </p:nvSpPr>
                <p:spPr bwMode="auto">
                  <a:xfrm>
                    <a:off x="2762"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4" name="Line 20">
                    <a:extLst>
                      <a:ext uri="{FF2B5EF4-FFF2-40B4-BE49-F238E27FC236}">
                        <a16:creationId xmlns:a16="http://schemas.microsoft.com/office/drawing/2014/main" id="{2BC7F3FB-947D-5083-9C99-01BDE83CDBEB}"/>
                      </a:ext>
                    </a:extLst>
                  </p:cNvPr>
                  <p:cNvSpPr>
                    <a:spLocks noChangeShapeType="1"/>
                  </p:cNvSpPr>
                  <p:nvPr/>
                </p:nvSpPr>
                <p:spPr bwMode="auto">
                  <a:xfrm>
                    <a:off x="3066"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5" name="Line 21">
                    <a:extLst>
                      <a:ext uri="{FF2B5EF4-FFF2-40B4-BE49-F238E27FC236}">
                        <a16:creationId xmlns:a16="http://schemas.microsoft.com/office/drawing/2014/main" id="{C8672DB1-5095-D482-E6DE-ABC153AC6E95}"/>
                      </a:ext>
                    </a:extLst>
                  </p:cNvPr>
                  <p:cNvSpPr>
                    <a:spLocks noChangeShapeType="1"/>
                  </p:cNvSpPr>
                  <p:nvPr/>
                </p:nvSpPr>
                <p:spPr bwMode="auto">
                  <a:xfrm>
                    <a:off x="3346"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6" name="Line 22">
                    <a:extLst>
                      <a:ext uri="{FF2B5EF4-FFF2-40B4-BE49-F238E27FC236}">
                        <a16:creationId xmlns:a16="http://schemas.microsoft.com/office/drawing/2014/main" id="{B2E26D78-89F0-CACB-5602-41CE7B868D54}"/>
                      </a:ext>
                    </a:extLst>
                  </p:cNvPr>
                  <p:cNvSpPr>
                    <a:spLocks noChangeShapeType="1"/>
                  </p:cNvSpPr>
                  <p:nvPr/>
                </p:nvSpPr>
                <p:spPr bwMode="auto">
                  <a:xfrm>
                    <a:off x="3634" y="1608"/>
                    <a:ext cx="0" cy="31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467" name="Line 23">
                    <a:extLst>
                      <a:ext uri="{FF2B5EF4-FFF2-40B4-BE49-F238E27FC236}">
                        <a16:creationId xmlns:a16="http://schemas.microsoft.com/office/drawing/2014/main" id="{6B83B82B-AB63-6A59-E713-6DC5B25BCC6A}"/>
                      </a:ext>
                    </a:extLst>
                  </p:cNvPr>
                  <p:cNvSpPr>
                    <a:spLocks noChangeShapeType="1"/>
                  </p:cNvSpPr>
                  <p:nvPr/>
                </p:nvSpPr>
                <p:spPr bwMode="auto">
                  <a:xfrm>
                    <a:off x="1954" y="1607"/>
                    <a:ext cx="16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61455" name="Text Box 24">
                <a:extLst>
                  <a:ext uri="{FF2B5EF4-FFF2-40B4-BE49-F238E27FC236}">
                    <a16:creationId xmlns:a16="http://schemas.microsoft.com/office/drawing/2014/main" id="{682F62AD-9259-E631-C95C-5D4DA8405342}"/>
                  </a:ext>
                </a:extLst>
              </p:cNvPr>
              <p:cNvSpPr txBox="1">
                <a:spLocks noChangeArrowheads="1"/>
              </p:cNvSpPr>
              <p:nvPr/>
            </p:nvSpPr>
            <p:spPr bwMode="auto">
              <a:xfrm>
                <a:off x="2381" y="1389"/>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A</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a:t>
                </a: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140</a:t>
                </a: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万元</a:t>
                </a:r>
              </a:p>
            </p:txBody>
          </p:sp>
          <p:sp>
            <p:nvSpPr>
              <p:cNvPr id="61456" name="Text Box 25">
                <a:extLst>
                  <a:ext uri="{FF2B5EF4-FFF2-40B4-BE49-F238E27FC236}">
                    <a16:creationId xmlns:a16="http://schemas.microsoft.com/office/drawing/2014/main" id="{4BAF8B3C-14A0-0043-0267-DF34C4D6DEF0}"/>
                  </a:ext>
                </a:extLst>
              </p:cNvPr>
              <p:cNvSpPr txBox="1">
                <a:spLocks noChangeArrowheads="1"/>
              </p:cNvSpPr>
              <p:nvPr/>
            </p:nvSpPr>
            <p:spPr bwMode="auto">
              <a:xfrm>
                <a:off x="839" y="2273"/>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P?</a:t>
                </a:r>
              </a:p>
            </p:txBody>
          </p:sp>
        </p:grpSp>
      </p:grpSp>
      <p:sp>
        <p:nvSpPr>
          <p:cNvPr id="139290" name="Text Box 26">
            <a:extLst>
              <a:ext uri="{FF2B5EF4-FFF2-40B4-BE49-F238E27FC236}">
                <a16:creationId xmlns:a16="http://schemas.microsoft.com/office/drawing/2014/main" id="{18CB989E-C253-9E82-F501-7125FFE68EE9}"/>
              </a:ext>
            </a:extLst>
          </p:cNvPr>
          <p:cNvSpPr txBox="1">
            <a:spLocks noChangeArrowheads="1"/>
          </p:cNvSpPr>
          <p:nvPr/>
        </p:nvSpPr>
        <p:spPr bwMode="auto">
          <a:xfrm>
            <a:off x="1031911" y="2258870"/>
            <a:ext cx="313466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解</a:t>
            </a: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现金流量图如下：</a:t>
            </a:r>
          </a:p>
        </p:txBody>
      </p:sp>
      <p:sp>
        <p:nvSpPr>
          <p:cNvPr id="139292" name="Text Box 28">
            <a:extLst>
              <a:ext uri="{FF2B5EF4-FFF2-40B4-BE49-F238E27FC236}">
                <a16:creationId xmlns:a16="http://schemas.microsoft.com/office/drawing/2014/main" id="{12CE74B6-6DAD-5EE5-9B03-0C527AF70D54}"/>
              </a:ext>
            </a:extLst>
          </p:cNvPr>
          <p:cNvSpPr txBox="1">
            <a:spLocks noChangeArrowheads="1"/>
          </p:cNvSpPr>
          <p:nvPr/>
        </p:nvSpPr>
        <p:spPr bwMode="auto">
          <a:xfrm>
            <a:off x="1505490" y="5732425"/>
            <a:ext cx="74041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由于</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NPV&gt;0</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，故该方案在经济效果上是可行的。</a:t>
            </a:r>
          </a:p>
        </p:txBody>
      </p:sp>
      <p:graphicFrame>
        <p:nvGraphicFramePr>
          <p:cNvPr id="139293" name="Object 29">
            <a:extLst>
              <a:ext uri="{FF2B5EF4-FFF2-40B4-BE49-F238E27FC236}">
                <a16:creationId xmlns:a16="http://schemas.microsoft.com/office/drawing/2014/main" id="{27D8593A-BBC0-EEE6-E4C5-BE24956FF02F}"/>
              </a:ext>
            </a:extLst>
          </p:cNvPr>
          <p:cNvGraphicFramePr>
            <a:graphicFrameLocks noChangeAspect="1"/>
          </p:cNvGraphicFramePr>
          <p:nvPr/>
        </p:nvGraphicFramePr>
        <p:xfrm>
          <a:off x="1593915" y="4776440"/>
          <a:ext cx="7194550" cy="812800"/>
        </p:xfrm>
        <a:graphic>
          <a:graphicData uri="http://schemas.openxmlformats.org/presentationml/2006/ole">
            <mc:AlternateContent xmlns:mc="http://schemas.openxmlformats.org/markup-compatibility/2006">
              <mc:Choice xmlns:v="urn:schemas-microsoft-com:vml" Requires="v">
                <p:oleObj name="公式" r:id="rId2" imgW="82804000" imgH="9359900" progId="Equation.3">
                  <p:embed/>
                </p:oleObj>
              </mc:Choice>
              <mc:Fallback>
                <p:oleObj name="公式" r:id="rId2" imgW="82804000" imgH="9359900" progId="Equation.3">
                  <p:embed/>
                  <p:pic>
                    <p:nvPicPr>
                      <p:cNvPr id="139293" name="Object 29">
                        <a:extLst>
                          <a:ext uri="{FF2B5EF4-FFF2-40B4-BE49-F238E27FC236}">
                            <a16:creationId xmlns:a16="http://schemas.microsoft.com/office/drawing/2014/main" id="{27D8593A-BBC0-EEE6-E4C5-BE24956FF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915" y="4776440"/>
                        <a:ext cx="719455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5227833-65BD-9AF4-7D04-D126B10F2631}"/>
              </a:ext>
            </a:extLst>
          </p:cNvPr>
          <p:cNvSpPr>
            <a:spLocks noChangeArrowheads="1"/>
          </p:cNvSpPr>
          <p:nvPr/>
        </p:nvSpPr>
        <p:spPr bwMode="auto">
          <a:xfrm>
            <a:off x="1955618" y="4216723"/>
            <a:ext cx="8010811" cy="2437286"/>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2466" name="灯片编号占位符 3">
            <a:extLst>
              <a:ext uri="{FF2B5EF4-FFF2-40B4-BE49-F238E27FC236}">
                <a16:creationId xmlns:a16="http://schemas.microsoft.com/office/drawing/2014/main" id="{CF57E86C-497B-48DA-604D-2AE827C386F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CEB5F6B-EC24-014A-A060-5DE39A515947}"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2467" name="Rectangle 2">
            <a:extLst>
              <a:ext uri="{FF2B5EF4-FFF2-40B4-BE49-F238E27FC236}">
                <a16:creationId xmlns:a16="http://schemas.microsoft.com/office/drawing/2014/main" id="{96C41E78-6AA2-D033-F1F3-BC0F51CC9C29}"/>
              </a:ext>
            </a:extLst>
          </p:cNvPr>
          <p:cNvSpPr>
            <a:spLocks noGrp="1" noChangeArrowheads="1"/>
          </p:cNvSpPr>
          <p:nvPr>
            <p:ph type="title"/>
          </p:nvPr>
        </p:nvSpPr>
        <p:spPr/>
        <p:txBody>
          <a:bodyPr/>
          <a:lstStyle/>
          <a:p>
            <a:pPr eaLnBrk="1" hangingPunct="1"/>
            <a:r>
              <a:rPr lang="zh-CN" altLang="en-US"/>
              <a:t>内部收益率</a:t>
            </a:r>
          </a:p>
        </p:txBody>
      </p:sp>
      <p:sp>
        <p:nvSpPr>
          <p:cNvPr id="140291" name="Rectangle 3">
            <a:extLst>
              <a:ext uri="{FF2B5EF4-FFF2-40B4-BE49-F238E27FC236}">
                <a16:creationId xmlns:a16="http://schemas.microsoft.com/office/drawing/2014/main" id="{ACBE25FB-E610-AA2B-0B7D-98B661E97E5D}"/>
              </a:ext>
            </a:extLst>
          </p:cNvPr>
          <p:cNvSpPr>
            <a:spLocks noChangeArrowheads="1"/>
          </p:cNvSpPr>
          <p:nvPr/>
        </p:nvSpPr>
        <p:spPr bwMode="auto">
          <a:xfrm>
            <a:off x="1010435" y="1269207"/>
            <a:ext cx="103907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例题</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r>
              <a:rPr kumimoji="1" lang="en-US"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a:t>
            </a: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某项目净现金流量如下表所示。当基准收益率为</a:t>
            </a:r>
            <a:r>
              <a:rPr kumimoji="1" lang="en-US" altLang="zh-CN"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12%</a:t>
            </a:r>
            <a:r>
              <a:rPr kumimoji="1" lang="zh-CN" altLang="en-US" sz="24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时，试用内部收益率判断该项目在经济效果上是否可行。</a:t>
            </a:r>
          </a:p>
        </p:txBody>
      </p:sp>
      <p:grpSp>
        <p:nvGrpSpPr>
          <p:cNvPr id="140292" name="Group 4">
            <a:extLst>
              <a:ext uri="{FF2B5EF4-FFF2-40B4-BE49-F238E27FC236}">
                <a16:creationId xmlns:a16="http://schemas.microsoft.com/office/drawing/2014/main" id="{F0788887-4BCC-600F-88D0-0D0A1903A4E9}"/>
              </a:ext>
            </a:extLst>
          </p:cNvPr>
          <p:cNvGrpSpPr>
            <a:grpSpLocks/>
          </p:cNvGrpSpPr>
          <p:nvPr/>
        </p:nvGrpSpPr>
        <p:grpSpPr bwMode="auto">
          <a:xfrm>
            <a:off x="2495550" y="2724846"/>
            <a:ext cx="6840810" cy="1488371"/>
            <a:chOff x="-3" y="-3"/>
            <a:chExt cx="4118" cy="894"/>
          </a:xfrm>
        </p:grpSpPr>
        <p:grpSp>
          <p:nvGrpSpPr>
            <p:cNvPr id="62472" name="Group 5">
              <a:extLst>
                <a:ext uri="{FF2B5EF4-FFF2-40B4-BE49-F238E27FC236}">
                  <a16:creationId xmlns:a16="http://schemas.microsoft.com/office/drawing/2014/main" id="{49FACCD3-ADB8-50BA-10F1-7842CE415665}"/>
                </a:ext>
              </a:extLst>
            </p:cNvPr>
            <p:cNvGrpSpPr>
              <a:grpSpLocks/>
            </p:cNvGrpSpPr>
            <p:nvPr/>
          </p:nvGrpSpPr>
          <p:grpSpPr bwMode="auto">
            <a:xfrm>
              <a:off x="0" y="0"/>
              <a:ext cx="4112" cy="891"/>
              <a:chOff x="0" y="0"/>
              <a:chExt cx="4112" cy="891"/>
            </a:xfrm>
          </p:grpSpPr>
          <p:grpSp>
            <p:nvGrpSpPr>
              <p:cNvPr id="62474" name="Group 6">
                <a:extLst>
                  <a:ext uri="{FF2B5EF4-FFF2-40B4-BE49-F238E27FC236}">
                    <a16:creationId xmlns:a16="http://schemas.microsoft.com/office/drawing/2014/main" id="{41F481F1-9702-6E9B-15DF-AD351D02163B}"/>
                  </a:ext>
                </a:extLst>
              </p:cNvPr>
              <p:cNvGrpSpPr>
                <a:grpSpLocks/>
              </p:cNvGrpSpPr>
              <p:nvPr/>
            </p:nvGrpSpPr>
            <p:grpSpPr bwMode="auto">
              <a:xfrm>
                <a:off x="0" y="0"/>
                <a:ext cx="675" cy="403"/>
                <a:chOff x="0" y="0"/>
                <a:chExt cx="675" cy="403"/>
              </a:xfrm>
            </p:grpSpPr>
            <p:sp>
              <p:nvSpPr>
                <p:cNvPr id="62520" name="Rectangle 7">
                  <a:extLst>
                    <a:ext uri="{FF2B5EF4-FFF2-40B4-BE49-F238E27FC236}">
                      <a16:creationId xmlns:a16="http://schemas.microsoft.com/office/drawing/2014/main" id="{4550ACB4-EEE5-1ECD-27B2-674B1C4C4348}"/>
                    </a:ext>
                  </a:extLst>
                </p:cNvPr>
                <p:cNvSpPr>
                  <a:spLocks noChangeArrowheads="1"/>
                </p:cNvSpPr>
                <p:nvPr/>
              </p:nvSpPr>
              <p:spPr bwMode="auto">
                <a:xfrm>
                  <a:off x="43" y="0"/>
                  <a:ext cx="58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年份</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endParaRPr>
                </a:p>
              </p:txBody>
            </p:sp>
            <p:sp>
              <p:nvSpPr>
                <p:cNvPr id="62521" name="Rectangle 8">
                  <a:extLst>
                    <a:ext uri="{FF2B5EF4-FFF2-40B4-BE49-F238E27FC236}">
                      <a16:creationId xmlns:a16="http://schemas.microsoft.com/office/drawing/2014/main" id="{FDBB63FF-671F-2C38-FC76-850DA591BA78}"/>
                    </a:ext>
                  </a:extLst>
                </p:cNvPr>
                <p:cNvSpPr>
                  <a:spLocks noChangeArrowheads="1"/>
                </p:cNvSpPr>
                <p:nvPr/>
              </p:nvSpPr>
              <p:spPr bwMode="auto">
                <a:xfrm>
                  <a:off x="0" y="0"/>
                  <a:ext cx="67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75" name="Group 9">
                <a:extLst>
                  <a:ext uri="{FF2B5EF4-FFF2-40B4-BE49-F238E27FC236}">
                    <a16:creationId xmlns:a16="http://schemas.microsoft.com/office/drawing/2014/main" id="{C2E9DB89-1D48-B4FD-B0E2-E215C10326A2}"/>
                  </a:ext>
                </a:extLst>
              </p:cNvPr>
              <p:cNvGrpSpPr>
                <a:grpSpLocks/>
              </p:cNvGrpSpPr>
              <p:nvPr/>
            </p:nvGrpSpPr>
            <p:grpSpPr bwMode="auto">
              <a:xfrm>
                <a:off x="675" y="0"/>
                <a:ext cx="491" cy="527"/>
                <a:chOff x="675" y="0"/>
                <a:chExt cx="491" cy="527"/>
              </a:xfrm>
            </p:grpSpPr>
            <p:sp>
              <p:nvSpPr>
                <p:cNvPr id="62518" name="Rectangle 10">
                  <a:extLst>
                    <a:ext uri="{FF2B5EF4-FFF2-40B4-BE49-F238E27FC236}">
                      <a16:creationId xmlns:a16="http://schemas.microsoft.com/office/drawing/2014/main" id="{25700F62-CE46-7A4C-D562-AB1B8F158EBC}"/>
                    </a:ext>
                  </a:extLst>
                </p:cNvPr>
                <p:cNvSpPr>
                  <a:spLocks noChangeArrowheads="1"/>
                </p:cNvSpPr>
                <p:nvPr/>
              </p:nvSpPr>
              <p:spPr bwMode="auto">
                <a:xfrm>
                  <a:off x="709" y="124"/>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19" name="Rectangle 11">
                  <a:extLst>
                    <a:ext uri="{FF2B5EF4-FFF2-40B4-BE49-F238E27FC236}">
                      <a16:creationId xmlns:a16="http://schemas.microsoft.com/office/drawing/2014/main" id="{56A587CF-0374-1681-426F-76CD38B1301A}"/>
                    </a:ext>
                  </a:extLst>
                </p:cNvPr>
                <p:cNvSpPr>
                  <a:spLocks noChangeArrowheads="1"/>
                </p:cNvSpPr>
                <p:nvPr/>
              </p:nvSpPr>
              <p:spPr bwMode="auto">
                <a:xfrm>
                  <a:off x="675" y="0"/>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76" name="Group 12">
                <a:extLst>
                  <a:ext uri="{FF2B5EF4-FFF2-40B4-BE49-F238E27FC236}">
                    <a16:creationId xmlns:a16="http://schemas.microsoft.com/office/drawing/2014/main" id="{E001EA10-121B-EB36-959A-A3666C2D71A9}"/>
                  </a:ext>
                </a:extLst>
              </p:cNvPr>
              <p:cNvGrpSpPr>
                <a:grpSpLocks/>
              </p:cNvGrpSpPr>
              <p:nvPr/>
            </p:nvGrpSpPr>
            <p:grpSpPr bwMode="auto">
              <a:xfrm>
                <a:off x="1166" y="0"/>
                <a:ext cx="491" cy="518"/>
                <a:chOff x="1166" y="0"/>
                <a:chExt cx="491" cy="518"/>
              </a:xfrm>
            </p:grpSpPr>
            <p:sp>
              <p:nvSpPr>
                <p:cNvPr id="62516" name="Rectangle 13">
                  <a:extLst>
                    <a:ext uri="{FF2B5EF4-FFF2-40B4-BE49-F238E27FC236}">
                      <a16:creationId xmlns:a16="http://schemas.microsoft.com/office/drawing/2014/main" id="{2E5CD726-AE12-50BE-B221-432E20D9F465}"/>
                    </a:ext>
                  </a:extLst>
                </p:cNvPr>
                <p:cNvSpPr>
                  <a:spLocks noChangeArrowheads="1"/>
                </p:cNvSpPr>
                <p:nvPr/>
              </p:nvSpPr>
              <p:spPr bwMode="auto">
                <a:xfrm>
                  <a:off x="1200" y="115"/>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17" name="Rectangle 14">
                  <a:extLst>
                    <a:ext uri="{FF2B5EF4-FFF2-40B4-BE49-F238E27FC236}">
                      <a16:creationId xmlns:a16="http://schemas.microsoft.com/office/drawing/2014/main" id="{28BDFF01-ECF0-6A5B-C195-31A03A1FBFDD}"/>
                    </a:ext>
                  </a:extLst>
                </p:cNvPr>
                <p:cNvSpPr>
                  <a:spLocks noChangeArrowheads="1"/>
                </p:cNvSpPr>
                <p:nvPr/>
              </p:nvSpPr>
              <p:spPr bwMode="auto">
                <a:xfrm>
                  <a:off x="1166" y="0"/>
                  <a:ext cx="491" cy="403"/>
                </a:xfrm>
                <a:prstGeom prst="rect">
                  <a:avLst/>
                </a:prstGeom>
                <a:noFill/>
                <a:ln w="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77" name="Group 15">
                <a:extLst>
                  <a:ext uri="{FF2B5EF4-FFF2-40B4-BE49-F238E27FC236}">
                    <a16:creationId xmlns:a16="http://schemas.microsoft.com/office/drawing/2014/main" id="{A719203C-A0CD-479A-8649-85F0F83606BD}"/>
                  </a:ext>
                </a:extLst>
              </p:cNvPr>
              <p:cNvGrpSpPr>
                <a:grpSpLocks/>
              </p:cNvGrpSpPr>
              <p:nvPr/>
            </p:nvGrpSpPr>
            <p:grpSpPr bwMode="auto">
              <a:xfrm>
                <a:off x="1657" y="0"/>
                <a:ext cx="491" cy="510"/>
                <a:chOff x="1657" y="0"/>
                <a:chExt cx="491" cy="510"/>
              </a:xfrm>
            </p:grpSpPr>
            <p:sp>
              <p:nvSpPr>
                <p:cNvPr id="62514" name="Rectangle 16">
                  <a:extLst>
                    <a:ext uri="{FF2B5EF4-FFF2-40B4-BE49-F238E27FC236}">
                      <a16:creationId xmlns:a16="http://schemas.microsoft.com/office/drawing/2014/main" id="{61CD95ED-4081-152B-139B-C1007DAB684D}"/>
                    </a:ext>
                  </a:extLst>
                </p:cNvPr>
                <p:cNvSpPr>
                  <a:spLocks noChangeArrowheads="1"/>
                </p:cNvSpPr>
                <p:nvPr/>
              </p:nvSpPr>
              <p:spPr bwMode="auto">
                <a:xfrm>
                  <a:off x="1692" y="107"/>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15" name="Rectangle 17">
                  <a:extLst>
                    <a:ext uri="{FF2B5EF4-FFF2-40B4-BE49-F238E27FC236}">
                      <a16:creationId xmlns:a16="http://schemas.microsoft.com/office/drawing/2014/main" id="{266848AA-D8F3-A11D-ED35-DA1277177E47}"/>
                    </a:ext>
                  </a:extLst>
                </p:cNvPr>
                <p:cNvSpPr>
                  <a:spLocks noChangeArrowheads="1"/>
                </p:cNvSpPr>
                <p:nvPr/>
              </p:nvSpPr>
              <p:spPr bwMode="auto">
                <a:xfrm>
                  <a:off x="1657" y="0"/>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78" name="Group 18">
                <a:extLst>
                  <a:ext uri="{FF2B5EF4-FFF2-40B4-BE49-F238E27FC236}">
                    <a16:creationId xmlns:a16="http://schemas.microsoft.com/office/drawing/2014/main" id="{B73C5C5A-F837-BD13-EF44-10ED7B2FFFB1}"/>
                  </a:ext>
                </a:extLst>
              </p:cNvPr>
              <p:cNvGrpSpPr>
                <a:grpSpLocks/>
              </p:cNvGrpSpPr>
              <p:nvPr/>
            </p:nvGrpSpPr>
            <p:grpSpPr bwMode="auto">
              <a:xfrm>
                <a:off x="2148" y="0"/>
                <a:ext cx="491" cy="518"/>
                <a:chOff x="2148" y="0"/>
                <a:chExt cx="491" cy="518"/>
              </a:xfrm>
            </p:grpSpPr>
            <p:sp>
              <p:nvSpPr>
                <p:cNvPr id="62512" name="Rectangle 19">
                  <a:extLst>
                    <a:ext uri="{FF2B5EF4-FFF2-40B4-BE49-F238E27FC236}">
                      <a16:creationId xmlns:a16="http://schemas.microsoft.com/office/drawing/2014/main" id="{8930B237-2B32-6445-8CD0-1AC46616FC13}"/>
                    </a:ext>
                  </a:extLst>
                </p:cNvPr>
                <p:cNvSpPr>
                  <a:spLocks noChangeArrowheads="1"/>
                </p:cNvSpPr>
                <p:nvPr/>
              </p:nvSpPr>
              <p:spPr bwMode="auto">
                <a:xfrm>
                  <a:off x="2191" y="115"/>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3</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13" name="Rectangle 20">
                  <a:extLst>
                    <a:ext uri="{FF2B5EF4-FFF2-40B4-BE49-F238E27FC236}">
                      <a16:creationId xmlns:a16="http://schemas.microsoft.com/office/drawing/2014/main" id="{F18911B6-C184-6188-96F4-BF51FCA98C5B}"/>
                    </a:ext>
                  </a:extLst>
                </p:cNvPr>
                <p:cNvSpPr>
                  <a:spLocks noChangeArrowheads="1"/>
                </p:cNvSpPr>
                <p:nvPr/>
              </p:nvSpPr>
              <p:spPr bwMode="auto">
                <a:xfrm>
                  <a:off x="2148" y="0"/>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79" name="Group 21">
                <a:extLst>
                  <a:ext uri="{FF2B5EF4-FFF2-40B4-BE49-F238E27FC236}">
                    <a16:creationId xmlns:a16="http://schemas.microsoft.com/office/drawing/2014/main" id="{D7BF44C1-BEC9-38EC-B400-C893CA4A4B4B}"/>
                  </a:ext>
                </a:extLst>
              </p:cNvPr>
              <p:cNvGrpSpPr>
                <a:grpSpLocks/>
              </p:cNvGrpSpPr>
              <p:nvPr/>
            </p:nvGrpSpPr>
            <p:grpSpPr bwMode="auto">
              <a:xfrm>
                <a:off x="2639" y="0"/>
                <a:ext cx="491" cy="518"/>
                <a:chOff x="2639" y="0"/>
                <a:chExt cx="491" cy="518"/>
              </a:xfrm>
            </p:grpSpPr>
            <p:sp>
              <p:nvSpPr>
                <p:cNvPr id="62510" name="Rectangle 22">
                  <a:extLst>
                    <a:ext uri="{FF2B5EF4-FFF2-40B4-BE49-F238E27FC236}">
                      <a16:creationId xmlns:a16="http://schemas.microsoft.com/office/drawing/2014/main" id="{A9EAE45F-2969-DC11-D416-4C51923EAE7F}"/>
                    </a:ext>
                  </a:extLst>
                </p:cNvPr>
                <p:cNvSpPr>
                  <a:spLocks noChangeArrowheads="1"/>
                </p:cNvSpPr>
                <p:nvPr/>
              </p:nvSpPr>
              <p:spPr bwMode="auto">
                <a:xfrm>
                  <a:off x="2682" y="115"/>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11" name="Rectangle 23">
                  <a:extLst>
                    <a:ext uri="{FF2B5EF4-FFF2-40B4-BE49-F238E27FC236}">
                      <a16:creationId xmlns:a16="http://schemas.microsoft.com/office/drawing/2014/main" id="{04F70CB2-6CDB-EF5C-4790-2F7DA19C1A90}"/>
                    </a:ext>
                  </a:extLst>
                </p:cNvPr>
                <p:cNvSpPr>
                  <a:spLocks noChangeArrowheads="1"/>
                </p:cNvSpPr>
                <p:nvPr/>
              </p:nvSpPr>
              <p:spPr bwMode="auto">
                <a:xfrm>
                  <a:off x="2639" y="0"/>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0" name="Group 24">
                <a:extLst>
                  <a:ext uri="{FF2B5EF4-FFF2-40B4-BE49-F238E27FC236}">
                    <a16:creationId xmlns:a16="http://schemas.microsoft.com/office/drawing/2014/main" id="{63A7E7DB-5168-C7C9-EA1D-DC3EBA44D6EB}"/>
                  </a:ext>
                </a:extLst>
              </p:cNvPr>
              <p:cNvGrpSpPr>
                <a:grpSpLocks/>
              </p:cNvGrpSpPr>
              <p:nvPr/>
            </p:nvGrpSpPr>
            <p:grpSpPr bwMode="auto">
              <a:xfrm>
                <a:off x="3130" y="0"/>
                <a:ext cx="491" cy="510"/>
                <a:chOff x="3130" y="0"/>
                <a:chExt cx="491" cy="510"/>
              </a:xfrm>
            </p:grpSpPr>
            <p:sp>
              <p:nvSpPr>
                <p:cNvPr id="62508" name="Rectangle 25">
                  <a:extLst>
                    <a:ext uri="{FF2B5EF4-FFF2-40B4-BE49-F238E27FC236}">
                      <a16:creationId xmlns:a16="http://schemas.microsoft.com/office/drawing/2014/main" id="{88DEB740-BFD9-090B-BD6A-97903545772B}"/>
                    </a:ext>
                  </a:extLst>
                </p:cNvPr>
                <p:cNvSpPr>
                  <a:spLocks noChangeArrowheads="1"/>
                </p:cNvSpPr>
                <p:nvPr/>
              </p:nvSpPr>
              <p:spPr bwMode="auto">
                <a:xfrm>
                  <a:off x="3166" y="107"/>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09" name="Rectangle 26">
                  <a:extLst>
                    <a:ext uri="{FF2B5EF4-FFF2-40B4-BE49-F238E27FC236}">
                      <a16:creationId xmlns:a16="http://schemas.microsoft.com/office/drawing/2014/main" id="{EEED455C-23AE-D6D5-D96B-9255599FB013}"/>
                    </a:ext>
                  </a:extLst>
                </p:cNvPr>
                <p:cNvSpPr>
                  <a:spLocks noChangeArrowheads="1"/>
                </p:cNvSpPr>
                <p:nvPr/>
              </p:nvSpPr>
              <p:spPr bwMode="auto">
                <a:xfrm>
                  <a:off x="3130" y="0"/>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1" name="Group 27">
                <a:extLst>
                  <a:ext uri="{FF2B5EF4-FFF2-40B4-BE49-F238E27FC236}">
                    <a16:creationId xmlns:a16="http://schemas.microsoft.com/office/drawing/2014/main" id="{26AE8902-0468-7A3F-7E92-6337458E3C78}"/>
                  </a:ext>
                </a:extLst>
              </p:cNvPr>
              <p:cNvGrpSpPr>
                <a:grpSpLocks/>
              </p:cNvGrpSpPr>
              <p:nvPr/>
            </p:nvGrpSpPr>
            <p:grpSpPr bwMode="auto">
              <a:xfrm>
                <a:off x="3621" y="0"/>
                <a:ext cx="491" cy="510"/>
                <a:chOff x="3621" y="0"/>
                <a:chExt cx="491" cy="510"/>
              </a:xfrm>
            </p:grpSpPr>
            <p:sp>
              <p:nvSpPr>
                <p:cNvPr id="62506" name="Rectangle 28">
                  <a:extLst>
                    <a:ext uri="{FF2B5EF4-FFF2-40B4-BE49-F238E27FC236}">
                      <a16:creationId xmlns:a16="http://schemas.microsoft.com/office/drawing/2014/main" id="{4FADE8B8-80C7-3E5C-24EC-4539AC1304F7}"/>
                    </a:ext>
                  </a:extLst>
                </p:cNvPr>
                <p:cNvSpPr>
                  <a:spLocks noChangeArrowheads="1"/>
                </p:cNvSpPr>
                <p:nvPr/>
              </p:nvSpPr>
              <p:spPr bwMode="auto">
                <a:xfrm>
                  <a:off x="3664" y="107"/>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6</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07" name="Rectangle 29">
                  <a:extLst>
                    <a:ext uri="{FF2B5EF4-FFF2-40B4-BE49-F238E27FC236}">
                      <a16:creationId xmlns:a16="http://schemas.microsoft.com/office/drawing/2014/main" id="{A2C7CB02-9E0C-F944-1846-FB358A810597}"/>
                    </a:ext>
                  </a:extLst>
                </p:cNvPr>
                <p:cNvSpPr>
                  <a:spLocks noChangeArrowheads="1"/>
                </p:cNvSpPr>
                <p:nvPr/>
              </p:nvSpPr>
              <p:spPr bwMode="auto">
                <a:xfrm>
                  <a:off x="3621" y="0"/>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2" name="Group 30">
                <a:extLst>
                  <a:ext uri="{FF2B5EF4-FFF2-40B4-BE49-F238E27FC236}">
                    <a16:creationId xmlns:a16="http://schemas.microsoft.com/office/drawing/2014/main" id="{D5FD8908-FFD7-FC79-18EB-0D3A9C391133}"/>
                  </a:ext>
                </a:extLst>
              </p:cNvPr>
              <p:cNvGrpSpPr>
                <a:grpSpLocks/>
              </p:cNvGrpSpPr>
              <p:nvPr/>
            </p:nvGrpSpPr>
            <p:grpSpPr bwMode="auto">
              <a:xfrm>
                <a:off x="0" y="403"/>
                <a:ext cx="675" cy="403"/>
                <a:chOff x="0" y="403"/>
                <a:chExt cx="675" cy="403"/>
              </a:xfrm>
            </p:grpSpPr>
            <p:sp>
              <p:nvSpPr>
                <p:cNvPr id="62504" name="Rectangle 31">
                  <a:extLst>
                    <a:ext uri="{FF2B5EF4-FFF2-40B4-BE49-F238E27FC236}">
                      <a16:creationId xmlns:a16="http://schemas.microsoft.com/office/drawing/2014/main" id="{2E4C368B-6E2C-3C55-D915-D483E8ADEA5B}"/>
                    </a:ext>
                  </a:extLst>
                </p:cNvPr>
                <p:cNvSpPr>
                  <a:spLocks noChangeArrowheads="1"/>
                </p:cNvSpPr>
                <p:nvPr/>
              </p:nvSpPr>
              <p:spPr bwMode="auto">
                <a:xfrm>
                  <a:off x="43" y="403"/>
                  <a:ext cx="58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幼圆" pitchFamily="49" charset="-122"/>
                      <a:ea typeface="幼圆" pitchFamily="49" charset="-122"/>
                      <a:cs typeface="+mn-cs"/>
                    </a:rPr>
                    <a:t>净现金流量</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幼圆" pitchFamily="49" charset="-122"/>
                    <a:ea typeface="幼圆" pitchFamily="49" charset="-122"/>
                    <a:cs typeface="+mn-cs"/>
                  </a:endParaRPr>
                </a:p>
              </p:txBody>
            </p:sp>
            <p:sp>
              <p:nvSpPr>
                <p:cNvPr id="62505" name="Rectangle 32">
                  <a:extLst>
                    <a:ext uri="{FF2B5EF4-FFF2-40B4-BE49-F238E27FC236}">
                      <a16:creationId xmlns:a16="http://schemas.microsoft.com/office/drawing/2014/main" id="{3F59AA50-0098-C26B-1C8A-FCFAAADD5160}"/>
                    </a:ext>
                  </a:extLst>
                </p:cNvPr>
                <p:cNvSpPr>
                  <a:spLocks noChangeArrowheads="1"/>
                </p:cNvSpPr>
                <p:nvPr/>
              </p:nvSpPr>
              <p:spPr bwMode="auto">
                <a:xfrm>
                  <a:off x="0" y="403"/>
                  <a:ext cx="67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3" name="Group 33">
                <a:extLst>
                  <a:ext uri="{FF2B5EF4-FFF2-40B4-BE49-F238E27FC236}">
                    <a16:creationId xmlns:a16="http://schemas.microsoft.com/office/drawing/2014/main" id="{09F2F613-ABB3-A4B6-F5D8-AB8627025D52}"/>
                  </a:ext>
                </a:extLst>
              </p:cNvPr>
              <p:cNvGrpSpPr>
                <a:grpSpLocks/>
              </p:cNvGrpSpPr>
              <p:nvPr/>
            </p:nvGrpSpPr>
            <p:grpSpPr bwMode="auto">
              <a:xfrm>
                <a:off x="611" y="403"/>
                <a:ext cx="611" cy="484"/>
                <a:chOff x="611" y="403"/>
                <a:chExt cx="611" cy="484"/>
              </a:xfrm>
            </p:grpSpPr>
            <p:sp>
              <p:nvSpPr>
                <p:cNvPr id="62502" name="Rectangle 34">
                  <a:extLst>
                    <a:ext uri="{FF2B5EF4-FFF2-40B4-BE49-F238E27FC236}">
                      <a16:creationId xmlns:a16="http://schemas.microsoft.com/office/drawing/2014/main" id="{D3166111-C9DB-7D55-B22D-6A6E50250AB0}"/>
                    </a:ext>
                  </a:extLst>
                </p:cNvPr>
                <p:cNvSpPr>
                  <a:spLocks noChangeArrowheads="1"/>
                </p:cNvSpPr>
                <p:nvPr/>
              </p:nvSpPr>
              <p:spPr bwMode="auto">
                <a:xfrm>
                  <a:off x="611" y="484"/>
                  <a:ext cx="6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-200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03" name="Rectangle 35">
                  <a:extLst>
                    <a:ext uri="{FF2B5EF4-FFF2-40B4-BE49-F238E27FC236}">
                      <a16:creationId xmlns:a16="http://schemas.microsoft.com/office/drawing/2014/main" id="{55879721-FFB7-2F18-1887-885554D91085}"/>
                    </a:ext>
                  </a:extLst>
                </p:cNvPr>
                <p:cNvSpPr>
                  <a:spLocks noChangeArrowheads="1"/>
                </p:cNvSpPr>
                <p:nvPr/>
              </p:nvSpPr>
              <p:spPr bwMode="auto">
                <a:xfrm>
                  <a:off x="675"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4" name="Group 36">
                <a:extLst>
                  <a:ext uri="{FF2B5EF4-FFF2-40B4-BE49-F238E27FC236}">
                    <a16:creationId xmlns:a16="http://schemas.microsoft.com/office/drawing/2014/main" id="{02B46F51-83E9-51A9-B35D-18BD18DC5063}"/>
                  </a:ext>
                </a:extLst>
              </p:cNvPr>
              <p:cNvGrpSpPr>
                <a:grpSpLocks/>
              </p:cNvGrpSpPr>
              <p:nvPr/>
            </p:nvGrpSpPr>
            <p:grpSpPr bwMode="auto">
              <a:xfrm>
                <a:off x="1166" y="403"/>
                <a:ext cx="491" cy="484"/>
                <a:chOff x="1166" y="403"/>
                <a:chExt cx="491" cy="484"/>
              </a:xfrm>
            </p:grpSpPr>
            <p:sp>
              <p:nvSpPr>
                <p:cNvPr id="62500" name="Rectangle 37">
                  <a:extLst>
                    <a:ext uri="{FF2B5EF4-FFF2-40B4-BE49-F238E27FC236}">
                      <a16:creationId xmlns:a16="http://schemas.microsoft.com/office/drawing/2014/main" id="{1F20740C-AB48-05A7-6BDA-89B12AEF7356}"/>
                    </a:ext>
                  </a:extLst>
                </p:cNvPr>
                <p:cNvSpPr>
                  <a:spLocks noChangeArrowheads="1"/>
                </p:cNvSpPr>
                <p:nvPr/>
              </p:nvSpPr>
              <p:spPr bwMode="auto">
                <a:xfrm>
                  <a:off x="1202" y="484"/>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501" name="Rectangle 38">
                  <a:extLst>
                    <a:ext uri="{FF2B5EF4-FFF2-40B4-BE49-F238E27FC236}">
                      <a16:creationId xmlns:a16="http://schemas.microsoft.com/office/drawing/2014/main" id="{1CD1ECE6-855B-D99A-AC07-1F5E1045767A}"/>
                    </a:ext>
                  </a:extLst>
                </p:cNvPr>
                <p:cNvSpPr>
                  <a:spLocks noChangeArrowheads="1"/>
                </p:cNvSpPr>
                <p:nvPr/>
              </p:nvSpPr>
              <p:spPr bwMode="auto">
                <a:xfrm>
                  <a:off x="1166"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5" name="Group 39">
                <a:extLst>
                  <a:ext uri="{FF2B5EF4-FFF2-40B4-BE49-F238E27FC236}">
                    <a16:creationId xmlns:a16="http://schemas.microsoft.com/office/drawing/2014/main" id="{0C9148CA-B6E6-931D-CEC0-1A304F6980AF}"/>
                  </a:ext>
                </a:extLst>
              </p:cNvPr>
              <p:cNvGrpSpPr>
                <a:grpSpLocks/>
              </p:cNvGrpSpPr>
              <p:nvPr/>
            </p:nvGrpSpPr>
            <p:grpSpPr bwMode="auto">
              <a:xfrm>
                <a:off x="1657" y="403"/>
                <a:ext cx="491" cy="477"/>
                <a:chOff x="1657" y="403"/>
                <a:chExt cx="491" cy="477"/>
              </a:xfrm>
            </p:grpSpPr>
            <p:sp>
              <p:nvSpPr>
                <p:cNvPr id="62498" name="Rectangle 40">
                  <a:extLst>
                    <a:ext uri="{FF2B5EF4-FFF2-40B4-BE49-F238E27FC236}">
                      <a16:creationId xmlns:a16="http://schemas.microsoft.com/office/drawing/2014/main" id="{8C0B5830-1C3D-85B8-4A00-2D7938A3AE20}"/>
                    </a:ext>
                  </a:extLst>
                </p:cNvPr>
                <p:cNvSpPr>
                  <a:spLocks noChangeArrowheads="1"/>
                </p:cNvSpPr>
                <p:nvPr/>
              </p:nvSpPr>
              <p:spPr bwMode="auto">
                <a:xfrm>
                  <a:off x="1691" y="477"/>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499" name="Rectangle 41">
                  <a:extLst>
                    <a:ext uri="{FF2B5EF4-FFF2-40B4-BE49-F238E27FC236}">
                      <a16:creationId xmlns:a16="http://schemas.microsoft.com/office/drawing/2014/main" id="{BDF3B9F8-1281-D8C8-B792-8B5601124461}"/>
                    </a:ext>
                  </a:extLst>
                </p:cNvPr>
                <p:cNvSpPr>
                  <a:spLocks noChangeArrowheads="1"/>
                </p:cNvSpPr>
                <p:nvPr/>
              </p:nvSpPr>
              <p:spPr bwMode="auto">
                <a:xfrm>
                  <a:off x="1657"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6" name="Group 42">
                <a:extLst>
                  <a:ext uri="{FF2B5EF4-FFF2-40B4-BE49-F238E27FC236}">
                    <a16:creationId xmlns:a16="http://schemas.microsoft.com/office/drawing/2014/main" id="{23A63E61-90FA-99E5-1B1F-D134CD7CAE28}"/>
                  </a:ext>
                </a:extLst>
              </p:cNvPr>
              <p:cNvGrpSpPr>
                <a:grpSpLocks/>
              </p:cNvGrpSpPr>
              <p:nvPr/>
            </p:nvGrpSpPr>
            <p:grpSpPr bwMode="auto">
              <a:xfrm>
                <a:off x="2148" y="403"/>
                <a:ext cx="491" cy="488"/>
                <a:chOff x="2148" y="403"/>
                <a:chExt cx="491" cy="488"/>
              </a:xfrm>
            </p:grpSpPr>
            <p:sp>
              <p:nvSpPr>
                <p:cNvPr id="62496" name="Rectangle 43">
                  <a:extLst>
                    <a:ext uri="{FF2B5EF4-FFF2-40B4-BE49-F238E27FC236}">
                      <a16:creationId xmlns:a16="http://schemas.microsoft.com/office/drawing/2014/main" id="{A4428638-CF3D-DCDD-819B-882A2F9C3CBD}"/>
                    </a:ext>
                  </a:extLst>
                </p:cNvPr>
                <p:cNvSpPr>
                  <a:spLocks noChangeArrowheads="1"/>
                </p:cNvSpPr>
                <p:nvPr/>
              </p:nvSpPr>
              <p:spPr bwMode="auto">
                <a:xfrm>
                  <a:off x="2182" y="488"/>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40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497" name="Rectangle 44">
                  <a:extLst>
                    <a:ext uri="{FF2B5EF4-FFF2-40B4-BE49-F238E27FC236}">
                      <a16:creationId xmlns:a16="http://schemas.microsoft.com/office/drawing/2014/main" id="{A7D36C80-07AC-027A-2D82-732684D86E23}"/>
                    </a:ext>
                  </a:extLst>
                </p:cNvPr>
                <p:cNvSpPr>
                  <a:spLocks noChangeArrowheads="1"/>
                </p:cNvSpPr>
                <p:nvPr/>
              </p:nvSpPr>
              <p:spPr bwMode="auto">
                <a:xfrm>
                  <a:off x="2148"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7" name="Group 45">
                <a:extLst>
                  <a:ext uri="{FF2B5EF4-FFF2-40B4-BE49-F238E27FC236}">
                    <a16:creationId xmlns:a16="http://schemas.microsoft.com/office/drawing/2014/main" id="{1CB9EC6B-705C-CF45-CE43-6CA334745083}"/>
                  </a:ext>
                </a:extLst>
              </p:cNvPr>
              <p:cNvGrpSpPr>
                <a:grpSpLocks/>
              </p:cNvGrpSpPr>
              <p:nvPr/>
            </p:nvGrpSpPr>
            <p:grpSpPr bwMode="auto">
              <a:xfrm>
                <a:off x="2639" y="403"/>
                <a:ext cx="491" cy="475"/>
                <a:chOff x="2639" y="403"/>
                <a:chExt cx="491" cy="475"/>
              </a:xfrm>
            </p:grpSpPr>
            <p:sp>
              <p:nvSpPr>
                <p:cNvPr id="62494" name="Rectangle 46">
                  <a:extLst>
                    <a:ext uri="{FF2B5EF4-FFF2-40B4-BE49-F238E27FC236}">
                      <a16:creationId xmlns:a16="http://schemas.microsoft.com/office/drawing/2014/main" id="{1C2A9FAD-DEC5-58B1-B9EA-8DD7E7BD0427}"/>
                    </a:ext>
                  </a:extLst>
                </p:cNvPr>
                <p:cNvSpPr>
                  <a:spLocks noChangeArrowheads="1"/>
                </p:cNvSpPr>
                <p:nvPr/>
              </p:nvSpPr>
              <p:spPr bwMode="auto">
                <a:xfrm>
                  <a:off x="2682" y="475"/>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50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495" name="Rectangle 47">
                  <a:extLst>
                    <a:ext uri="{FF2B5EF4-FFF2-40B4-BE49-F238E27FC236}">
                      <a16:creationId xmlns:a16="http://schemas.microsoft.com/office/drawing/2014/main" id="{8ADC36BF-8A4B-4CA8-154F-2D33F748E0B2}"/>
                    </a:ext>
                  </a:extLst>
                </p:cNvPr>
                <p:cNvSpPr>
                  <a:spLocks noChangeArrowheads="1"/>
                </p:cNvSpPr>
                <p:nvPr/>
              </p:nvSpPr>
              <p:spPr bwMode="auto">
                <a:xfrm>
                  <a:off x="2639"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8" name="Group 48">
                <a:extLst>
                  <a:ext uri="{FF2B5EF4-FFF2-40B4-BE49-F238E27FC236}">
                    <a16:creationId xmlns:a16="http://schemas.microsoft.com/office/drawing/2014/main" id="{5244583F-2D47-8CC2-805A-31C03945248C}"/>
                  </a:ext>
                </a:extLst>
              </p:cNvPr>
              <p:cNvGrpSpPr>
                <a:grpSpLocks/>
              </p:cNvGrpSpPr>
              <p:nvPr/>
            </p:nvGrpSpPr>
            <p:grpSpPr bwMode="auto">
              <a:xfrm>
                <a:off x="3130" y="403"/>
                <a:ext cx="491" cy="475"/>
                <a:chOff x="3130" y="403"/>
                <a:chExt cx="491" cy="475"/>
              </a:xfrm>
            </p:grpSpPr>
            <p:sp>
              <p:nvSpPr>
                <p:cNvPr id="62492" name="Rectangle 49">
                  <a:extLst>
                    <a:ext uri="{FF2B5EF4-FFF2-40B4-BE49-F238E27FC236}">
                      <a16:creationId xmlns:a16="http://schemas.microsoft.com/office/drawing/2014/main" id="{7D1A6C7C-72CE-3F3E-6FB1-09DE0601C4D2}"/>
                    </a:ext>
                  </a:extLst>
                </p:cNvPr>
                <p:cNvSpPr>
                  <a:spLocks noChangeArrowheads="1"/>
                </p:cNvSpPr>
                <p:nvPr/>
              </p:nvSpPr>
              <p:spPr bwMode="auto">
                <a:xfrm>
                  <a:off x="3173" y="475"/>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60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493" name="Rectangle 50">
                  <a:extLst>
                    <a:ext uri="{FF2B5EF4-FFF2-40B4-BE49-F238E27FC236}">
                      <a16:creationId xmlns:a16="http://schemas.microsoft.com/office/drawing/2014/main" id="{2FEA5165-91FC-6DF9-A4B8-376A61F1D76F}"/>
                    </a:ext>
                  </a:extLst>
                </p:cNvPr>
                <p:cNvSpPr>
                  <a:spLocks noChangeArrowheads="1"/>
                </p:cNvSpPr>
                <p:nvPr/>
              </p:nvSpPr>
              <p:spPr bwMode="auto">
                <a:xfrm>
                  <a:off x="3130"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62489" name="Group 51">
                <a:extLst>
                  <a:ext uri="{FF2B5EF4-FFF2-40B4-BE49-F238E27FC236}">
                    <a16:creationId xmlns:a16="http://schemas.microsoft.com/office/drawing/2014/main" id="{E71041BE-A8B6-983C-1198-D57B870F7559}"/>
                  </a:ext>
                </a:extLst>
              </p:cNvPr>
              <p:cNvGrpSpPr>
                <a:grpSpLocks/>
              </p:cNvGrpSpPr>
              <p:nvPr/>
            </p:nvGrpSpPr>
            <p:grpSpPr bwMode="auto">
              <a:xfrm>
                <a:off x="3621" y="403"/>
                <a:ext cx="491" cy="488"/>
                <a:chOff x="3621" y="403"/>
                <a:chExt cx="491" cy="488"/>
              </a:xfrm>
            </p:grpSpPr>
            <p:sp>
              <p:nvSpPr>
                <p:cNvPr id="62490" name="Rectangle 52">
                  <a:extLst>
                    <a:ext uri="{FF2B5EF4-FFF2-40B4-BE49-F238E27FC236}">
                      <a16:creationId xmlns:a16="http://schemas.microsoft.com/office/drawing/2014/main" id="{F358492A-C91D-924F-C04E-B1677EB87CC2}"/>
                    </a:ext>
                  </a:extLst>
                </p:cNvPr>
                <p:cNvSpPr>
                  <a:spLocks noChangeArrowheads="1"/>
                </p:cNvSpPr>
                <p:nvPr/>
              </p:nvSpPr>
              <p:spPr bwMode="auto">
                <a:xfrm>
                  <a:off x="3662" y="488"/>
                  <a:ext cx="4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70</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2491" name="Rectangle 53">
                  <a:extLst>
                    <a:ext uri="{FF2B5EF4-FFF2-40B4-BE49-F238E27FC236}">
                      <a16:creationId xmlns:a16="http://schemas.microsoft.com/office/drawing/2014/main" id="{AA29BD8B-2F09-0078-CD6B-9FA78CCA28BF}"/>
                    </a:ext>
                  </a:extLst>
                </p:cNvPr>
                <p:cNvSpPr>
                  <a:spLocks noChangeArrowheads="1"/>
                </p:cNvSpPr>
                <p:nvPr/>
              </p:nvSpPr>
              <p:spPr bwMode="auto">
                <a:xfrm>
                  <a:off x="3621" y="403"/>
                  <a:ext cx="49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sp>
          <p:nvSpPr>
            <p:cNvPr id="62473" name="Rectangle 54">
              <a:extLst>
                <a:ext uri="{FF2B5EF4-FFF2-40B4-BE49-F238E27FC236}">
                  <a16:creationId xmlns:a16="http://schemas.microsoft.com/office/drawing/2014/main" id="{6A6BFD84-87D6-A49C-F10B-F0D67B35F7B4}"/>
                </a:ext>
              </a:extLst>
            </p:cNvPr>
            <p:cNvSpPr>
              <a:spLocks noChangeArrowheads="1"/>
            </p:cNvSpPr>
            <p:nvPr/>
          </p:nvSpPr>
          <p:spPr bwMode="auto">
            <a:xfrm>
              <a:off x="-3" y="-3"/>
              <a:ext cx="4118" cy="81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140343" name="Text Box 55">
            <a:extLst>
              <a:ext uri="{FF2B5EF4-FFF2-40B4-BE49-F238E27FC236}">
                <a16:creationId xmlns:a16="http://schemas.microsoft.com/office/drawing/2014/main" id="{60B9E6B3-E8E7-A023-41EB-B345A6C59C46}"/>
              </a:ext>
            </a:extLst>
          </p:cNvPr>
          <p:cNvSpPr txBox="1">
            <a:spLocks noChangeArrowheads="1"/>
          </p:cNvSpPr>
          <p:nvPr/>
        </p:nvSpPr>
        <p:spPr bwMode="auto">
          <a:xfrm>
            <a:off x="1656424" y="4454979"/>
            <a:ext cx="77755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解</a:t>
            </a:r>
            <a:r>
              <a:rPr kumimoji="1" lang="zh-CN" altLang="en-US" sz="22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根据</a:t>
            </a:r>
            <a:r>
              <a:rPr kumimoji="1"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IRR</a:t>
            </a:r>
            <a:r>
              <a:rPr kumimoji="1"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试算法的步骤：</a:t>
            </a:r>
          </a:p>
        </p:txBody>
      </p:sp>
      <p:sp>
        <p:nvSpPr>
          <p:cNvPr id="140344" name="Rectangle 56">
            <a:extLst>
              <a:ext uri="{FF2B5EF4-FFF2-40B4-BE49-F238E27FC236}">
                <a16:creationId xmlns:a16="http://schemas.microsoft.com/office/drawing/2014/main" id="{B7CDA42F-BA4F-6F83-AC06-05F4DF399F51}"/>
              </a:ext>
            </a:extLst>
          </p:cNvPr>
          <p:cNvSpPr>
            <a:spLocks noChangeArrowheads="1"/>
          </p:cNvSpPr>
          <p:nvPr/>
        </p:nvSpPr>
        <p:spPr bwMode="auto">
          <a:xfrm>
            <a:off x="1636764" y="5119126"/>
            <a:ext cx="886972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50000"/>
              </a:spcBef>
              <a:spcAft>
                <a:spcPct val="0"/>
              </a:spcAft>
              <a:buClrTx/>
              <a:buSzTx/>
              <a:buFont typeface="Wingdings" pitchFamily="2" charset="2"/>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第一步，估算一个适当的试算收益率，令 </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i1</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12</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％，计算</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NPV1</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的值。</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25B5898C-9047-33AE-38AB-F3E8B472DEB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0588428-A7E1-D840-9999-0B16301C48AC}"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3491" name="Rectangle 2">
            <a:extLst>
              <a:ext uri="{FF2B5EF4-FFF2-40B4-BE49-F238E27FC236}">
                <a16:creationId xmlns:a16="http://schemas.microsoft.com/office/drawing/2014/main" id="{BCD79B8A-6D65-2D94-295F-FF06A9069257}"/>
              </a:ext>
            </a:extLst>
          </p:cNvPr>
          <p:cNvSpPr>
            <a:spLocks noGrp="1" noChangeArrowheads="1"/>
          </p:cNvSpPr>
          <p:nvPr>
            <p:ph type="title"/>
          </p:nvPr>
        </p:nvSpPr>
        <p:spPr/>
        <p:txBody>
          <a:bodyPr/>
          <a:lstStyle/>
          <a:p>
            <a:pPr eaLnBrk="1" hangingPunct="1"/>
            <a:r>
              <a:rPr lang="zh-CN" altLang="en-US"/>
              <a:t>内部收益率</a:t>
            </a:r>
          </a:p>
        </p:txBody>
      </p:sp>
      <p:sp>
        <p:nvSpPr>
          <p:cNvPr id="63492" name="Rectangle 3">
            <a:extLst>
              <a:ext uri="{FF2B5EF4-FFF2-40B4-BE49-F238E27FC236}">
                <a16:creationId xmlns:a16="http://schemas.microsoft.com/office/drawing/2014/main" id="{87B71D1C-9AD0-9DC9-6594-624DCA8A8A67}"/>
              </a:ext>
            </a:extLst>
          </p:cNvPr>
          <p:cNvSpPr>
            <a:spLocks noChangeArrowheads="1"/>
          </p:cNvSpPr>
          <p:nvPr/>
        </p:nvSpPr>
        <p:spPr bwMode="auto">
          <a:xfrm>
            <a:off x="2315580" y="1819275"/>
            <a:ext cx="5265585" cy="3336865"/>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nvGrpSpPr>
          <p:cNvPr id="61445" name="Group 4">
            <a:extLst>
              <a:ext uri="{FF2B5EF4-FFF2-40B4-BE49-F238E27FC236}">
                <a16:creationId xmlns:a16="http://schemas.microsoft.com/office/drawing/2014/main" id="{5AC700DC-776D-0F65-EBEF-0D6C2947BB1A}"/>
              </a:ext>
            </a:extLst>
          </p:cNvPr>
          <p:cNvGrpSpPr>
            <a:grpSpLocks/>
          </p:cNvGrpSpPr>
          <p:nvPr/>
        </p:nvGrpSpPr>
        <p:grpSpPr bwMode="auto">
          <a:xfrm>
            <a:off x="1715294" y="1351110"/>
            <a:ext cx="8683625" cy="1590675"/>
            <a:chOff x="0" y="255"/>
            <a:chExt cx="5628" cy="1002"/>
          </a:xfrm>
        </p:grpSpPr>
        <p:sp>
          <p:nvSpPr>
            <p:cNvPr id="63498" name="Rectangle 5">
              <a:extLst>
                <a:ext uri="{FF2B5EF4-FFF2-40B4-BE49-F238E27FC236}">
                  <a16:creationId xmlns:a16="http://schemas.microsoft.com/office/drawing/2014/main" id="{3628DA98-83CC-7997-1939-5B1EE482FAB2}"/>
                </a:ext>
              </a:extLst>
            </p:cNvPr>
            <p:cNvSpPr>
              <a:spLocks noChangeArrowheads="1"/>
            </p:cNvSpPr>
            <p:nvPr/>
          </p:nvSpPr>
          <p:spPr bwMode="auto">
            <a:xfrm>
              <a:off x="0" y="255"/>
              <a:ext cx="560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NPV</a:t>
              </a:r>
              <a:r>
                <a:rPr kumimoji="1" lang="en-US" altLang="zh-CN" sz="2000" b="0" i="0" u="none" strike="noStrike" kern="1200" cap="none" spc="0" normalizeH="0" baseline="-20000" noProof="0" dirty="0">
                  <a:ln>
                    <a:noFill/>
                  </a:ln>
                  <a:solidFill>
                    <a:srgbClr val="000000"/>
                  </a:solidFill>
                  <a:effectLst/>
                  <a:uLnTx/>
                  <a:uFillTx/>
                  <a:latin typeface="Times New Roman" panose="02020603050405020304" pitchFamily="18" charset="0"/>
                  <a:ea typeface="幼圆" pitchFamily="49"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=-200+40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P/F,12%,1</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+50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P/F,12%,2</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+40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P/F,12%,3</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+50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P/F,12%,4</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+60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P/F,12%,5</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+70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P/F,12%,6</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p>
          </p:txBody>
        </p:sp>
        <p:sp>
          <p:nvSpPr>
            <p:cNvPr id="63499" name="Rectangle 6">
              <a:extLst>
                <a:ext uri="{FF2B5EF4-FFF2-40B4-BE49-F238E27FC236}">
                  <a16:creationId xmlns:a16="http://schemas.microsoft.com/office/drawing/2014/main" id="{4E988762-7F11-6D74-62B5-64F80DD9B755}"/>
                </a:ext>
              </a:extLst>
            </p:cNvPr>
            <p:cNvSpPr>
              <a:spLocks noChangeArrowheads="1"/>
            </p:cNvSpPr>
            <p:nvPr/>
          </p:nvSpPr>
          <p:spPr bwMode="auto">
            <a:xfrm>
              <a:off x="502" y="739"/>
              <a:ext cx="512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     =</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200+40×0.8929+50×0.7972+40×0.7118+50×0.6355+60</a:t>
              </a:r>
            </a:p>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    ×0.5674+70×0.5066=5.329</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（万元）</a:t>
              </a:r>
            </a:p>
          </p:txBody>
        </p:sp>
      </p:grpSp>
      <p:grpSp>
        <p:nvGrpSpPr>
          <p:cNvPr id="61446" name="Group 7">
            <a:extLst>
              <a:ext uri="{FF2B5EF4-FFF2-40B4-BE49-F238E27FC236}">
                <a16:creationId xmlns:a16="http://schemas.microsoft.com/office/drawing/2014/main" id="{B6C23A12-A4BC-B001-4115-EBF7FFD0DB83}"/>
              </a:ext>
            </a:extLst>
          </p:cNvPr>
          <p:cNvGrpSpPr>
            <a:grpSpLocks/>
          </p:cNvGrpSpPr>
          <p:nvPr/>
        </p:nvGrpSpPr>
        <p:grpSpPr bwMode="auto">
          <a:xfrm>
            <a:off x="1922464" y="3924300"/>
            <a:ext cx="8269287" cy="2057400"/>
            <a:chOff x="-31" y="1589"/>
            <a:chExt cx="5647" cy="1266"/>
          </a:xfrm>
        </p:grpSpPr>
        <p:sp>
          <p:nvSpPr>
            <p:cNvPr id="63496" name="Rectangle 8">
              <a:extLst>
                <a:ext uri="{FF2B5EF4-FFF2-40B4-BE49-F238E27FC236}">
                  <a16:creationId xmlns:a16="http://schemas.microsoft.com/office/drawing/2014/main" id="{E76C1B1C-B1A7-B6AA-0941-71ACA59B27B3}"/>
                </a:ext>
              </a:extLst>
            </p:cNvPr>
            <p:cNvSpPr>
              <a:spLocks noChangeArrowheads="1"/>
            </p:cNvSpPr>
            <p:nvPr/>
          </p:nvSpPr>
          <p:spPr bwMode="auto">
            <a:xfrm>
              <a:off x="-31" y="1589"/>
              <a:ext cx="5647" cy="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5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NPV</a:t>
              </a:r>
              <a:r>
                <a:rPr kumimoji="1" lang="en-US" altLang="zh-CN" sz="2000" b="0" i="0" u="none" strike="noStrike" kern="1200" cap="none" spc="0" normalizeH="0" baseline="-20000" noProof="0" dirty="0">
                  <a:ln>
                    <a:noFill/>
                  </a:ln>
                  <a:solidFill>
                    <a:srgbClr val="000000"/>
                  </a:solidFill>
                  <a:effectLst/>
                  <a:uLnTx/>
                  <a:uFillTx/>
                  <a:latin typeface="Times New Roman" panose="02020603050405020304" pitchFamily="18" charset="0"/>
                  <a:ea typeface="幼圆"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=-200+40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P/F,14%,1</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+50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P/F,12%,2</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+40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P/F,14%,3 +50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P/F,14%,4</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 </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+60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P/F,14%,5</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+70</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P/F,14%,6</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幼圆"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63497" name="Text Box 9">
              <a:extLst>
                <a:ext uri="{FF2B5EF4-FFF2-40B4-BE49-F238E27FC236}">
                  <a16:creationId xmlns:a16="http://schemas.microsoft.com/office/drawing/2014/main" id="{9BC96047-3FBC-E3D2-89F9-0E95D7196A70}"/>
                </a:ext>
              </a:extLst>
            </p:cNvPr>
            <p:cNvSpPr txBox="1">
              <a:spLocks noChangeArrowheads="1"/>
            </p:cNvSpPr>
            <p:nvPr/>
          </p:nvSpPr>
          <p:spPr bwMode="auto">
            <a:xfrm>
              <a:off x="494" y="2106"/>
              <a:ext cx="503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1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  =</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Times New Roman" panose="02020603050405020304" pitchFamily="18" charset="0"/>
                </a:rPr>
                <a:t>-</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200+40×0.8772+50×0.7695+40×0.6750+50×0.5921+60</a:t>
              </a:r>
            </a:p>
            <a:p>
              <a:pPr marL="0" marR="0" lvl="0" indent="0" algn="just" defTabSz="914400" rtl="0" eaLnBrk="1" fontAlgn="base" latinLnBrk="0" hangingPunct="1">
                <a:lnSpc>
                  <a:spcPct val="11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 ×0.5194+70×0.4556</a:t>
              </a:r>
            </a:p>
            <a:p>
              <a:pPr marL="0" marR="0" lvl="0" indent="0" algn="just" defTabSz="914400" rtl="0" eaLnBrk="1" fontAlgn="base" latinLnBrk="0" hangingPunct="1">
                <a:lnSpc>
                  <a:spcPct val="110000"/>
                </a:lnSpc>
                <a:spcBef>
                  <a:spcPct val="2000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=-6.776</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幼圆" pitchFamily="49" charset="-122"/>
                  <a:cs typeface="+mn-cs"/>
                </a:rPr>
                <a:t>（万元）</a:t>
              </a:r>
            </a:p>
          </p:txBody>
        </p:sp>
      </p:grpSp>
      <p:sp>
        <p:nvSpPr>
          <p:cNvPr id="61447" name="Rectangle 10">
            <a:extLst>
              <a:ext uri="{FF2B5EF4-FFF2-40B4-BE49-F238E27FC236}">
                <a16:creationId xmlns:a16="http://schemas.microsoft.com/office/drawing/2014/main" id="{1B465D6E-3B5D-972F-E642-740D48014CD5}"/>
              </a:ext>
            </a:extLst>
          </p:cNvPr>
          <p:cNvSpPr>
            <a:spLocks noChangeArrowheads="1"/>
          </p:cNvSpPr>
          <p:nvPr/>
        </p:nvSpPr>
        <p:spPr bwMode="auto">
          <a:xfrm>
            <a:off x="1938339" y="3224214"/>
            <a:ext cx="602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第二步，令</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i</a:t>
            </a:r>
            <a:r>
              <a:rPr kumimoji="1" lang="en-US" altLang="zh-CN" sz="2000" b="1" i="0" u="none" strike="noStrike" kern="1200" cap="none" spc="0" normalizeH="0" baseline="-15000" noProof="0" dirty="0">
                <a:ln>
                  <a:noFill/>
                </a:ln>
                <a:solidFill>
                  <a:srgbClr val="FF0000"/>
                </a:solidFill>
                <a:effectLst/>
                <a:uLnTx/>
                <a:uFillTx/>
                <a:latin typeface="幼圆" pitchFamily="49" charset="-122"/>
                <a:ea typeface="幼圆" pitchFamily="49" charset="-122"/>
                <a:cs typeface="+mn-cs"/>
              </a:rPr>
              <a:t>2</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14</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 ，计算</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NPV</a:t>
            </a:r>
            <a:r>
              <a:rPr kumimoji="1" lang="en-US" altLang="zh-CN" sz="2000" b="1" i="0" u="none" strike="noStrike" kern="1200" cap="none" spc="0" normalizeH="0" baseline="-25000" noProof="0" dirty="0">
                <a:ln>
                  <a:noFill/>
                </a:ln>
                <a:solidFill>
                  <a:srgbClr val="FF0000"/>
                </a:solidFill>
                <a:effectLst/>
                <a:uLnTx/>
                <a:uFillTx/>
                <a:latin typeface="幼圆" pitchFamily="49" charset="-122"/>
                <a:ea typeface="幼圆" pitchFamily="49" charset="-122"/>
                <a:cs typeface="+mn-cs"/>
              </a:rPr>
              <a:t>2</a:t>
            </a: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的值。</a:t>
            </a:r>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969F2454-DCF4-0464-C075-D8B63FE88CF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A410D08-BB47-C647-8E42-101634070E96}"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64515" name="Rectangle 2">
            <a:extLst>
              <a:ext uri="{FF2B5EF4-FFF2-40B4-BE49-F238E27FC236}">
                <a16:creationId xmlns:a16="http://schemas.microsoft.com/office/drawing/2014/main" id="{80D5C48F-E913-1BEF-30BF-EBB1AD8793F0}"/>
              </a:ext>
            </a:extLst>
          </p:cNvPr>
          <p:cNvSpPr>
            <a:spLocks noGrp="1" noChangeArrowheads="1"/>
          </p:cNvSpPr>
          <p:nvPr>
            <p:ph type="title"/>
          </p:nvPr>
        </p:nvSpPr>
        <p:spPr/>
        <p:txBody>
          <a:bodyPr/>
          <a:lstStyle/>
          <a:p>
            <a:pPr eaLnBrk="1" hangingPunct="1"/>
            <a:r>
              <a:rPr lang="zh-CN" altLang="en-US"/>
              <a:t>内部收益率</a:t>
            </a:r>
          </a:p>
        </p:txBody>
      </p:sp>
      <p:sp>
        <p:nvSpPr>
          <p:cNvPr id="64516" name="Rectangle 3">
            <a:extLst>
              <a:ext uri="{FF2B5EF4-FFF2-40B4-BE49-F238E27FC236}">
                <a16:creationId xmlns:a16="http://schemas.microsoft.com/office/drawing/2014/main" id="{6EEA046A-AC02-C27E-9705-AADECD13DD66}"/>
              </a:ext>
            </a:extLst>
          </p:cNvPr>
          <p:cNvSpPr>
            <a:spLocks noChangeArrowheads="1"/>
          </p:cNvSpPr>
          <p:nvPr/>
        </p:nvSpPr>
        <p:spPr bwMode="auto">
          <a:xfrm>
            <a:off x="3658184" y="1055551"/>
            <a:ext cx="4001885" cy="1910388"/>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4530" name="Text Box 9">
                <a:extLst>
                  <a:ext uri="{FF2B5EF4-FFF2-40B4-BE49-F238E27FC236}">
                    <a16:creationId xmlns:a16="http://schemas.microsoft.com/office/drawing/2014/main" id="{BA80C8C5-F4C9-43EA-0FFD-F1F83C658980}"/>
                  </a:ext>
                </a:extLst>
              </p:cNvPr>
              <p:cNvSpPr txBox="1">
                <a:spLocks noChangeArrowheads="1"/>
              </p:cNvSpPr>
              <p:nvPr/>
            </p:nvSpPr>
            <p:spPr bwMode="auto">
              <a:xfrm>
                <a:off x="2063751" y="2523822"/>
                <a:ext cx="7677151" cy="6133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由式  </a:t>
                </a:r>
                <a14:m>
                  <m:oMath xmlns:m="http://schemas.openxmlformats.org/officeDocument/2006/math">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𝐼𝑅𝑅</m:t>
                    </m:r>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m:t>
                    </m:r>
                    <m:sSub>
                      <m:sSub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ctrlPr>
                      </m:sSubPr>
                      <m:e>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𝑖</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1</m:t>
                        </m:r>
                      </m:sub>
                    </m:s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𝑁𝑃𝑉</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num>
                      <m:den>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𝑁𝑃𝑉</m:t>
                            </m:r>
                          </m:e>
                          <m:sub>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
                          <m:dPr>
                            <m:begChr m:val="|"/>
                            <m:endChr m:val="|"/>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𝑁𝑃𝑉</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b>
                            </m:sSub>
                          </m:e>
                        </m:d>
                      </m:den>
                    </m:f>
                    <m:d>
                      <m:d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b>
                        </m:s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e>
                          <m:sub>
                            <m:r>
                              <a:rPr kumimoji="1"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e>
                    </m:d>
                  </m:oMath>
                </a14:m>
                <a:r>
                  <a:rPr kumimoji="1" lang="zh-CN" altLang="en-US" sz="22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zh-CN" altLang="en-US" sz="2000" b="0"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可得</a:t>
                </a:r>
              </a:p>
            </p:txBody>
          </p:sp>
        </mc:Choice>
        <mc:Fallback xmlns="">
          <p:sp>
            <p:nvSpPr>
              <p:cNvPr id="64530" name="Text Box 9">
                <a:extLst>
                  <a:ext uri="{FF2B5EF4-FFF2-40B4-BE49-F238E27FC236}">
                    <a16:creationId xmlns:a16="http://schemas.microsoft.com/office/drawing/2014/main" id="{BA80C8C5-F4C9-43EA-0FFD-F1F83C658980}"/>
                  </a:ext>
                </a:extLst>
              </p:cNvPr>
              <p:cNvSpPr txBox="1">
                <a:spLocks noRot="1" noChangeAspect="1" noMove="1" noResize="1" noEditPoints="1" noAdjustHandles="1" noChangeArrowheads="1" noChangeShapeType="1" noTextEdit="1"/>
              </p:cNvSpPr>
              <p:nvPr/>
            </p:nvSpPr>
            <p:spPr bwMode="auto">
              <a:xfrm>
                <a:off x="2063751" y="2523822"/>
                <a:ext cx="7677151" cy="613309"/>
              </a:xfrm>
              <a:prstGeom prst="rect">
                <a:avLst/>
              </a:prstGeom>
              <a:blipFill>
                <a:blip r:embed="rId2"/>
                <a:stretch>
                  <a:fillRect l="-82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62826" name="Text Box 10">
            <a:extLst>
              <a:ext uri="{FF2B5EF4-FFF2-40B4-BE49-F238E27FC236}">
                <a16:creationId xmlns:a16="http://schemas.microsoft.com/office/drawing/2014/main" id="{1FD5C09C-F9EE-F805-3C70-2D487F744B7E}"/>
              </a:ext>
            </a:extLst>
          </p:cNvPr>
          <p:cNvSpPr txBox="1">
            <a:spLocks noChangeArrowheads="1"/>
          </p:cNvSpPr>
          <p:nvPr/>
        </p:nvSpPr>
        <p:spPr bwMode="auto">
          <a:xfrm>
            <a:off x="3854450" y="1456493"/>
            <a:ext cx="4703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第三步，用线性内插法算出</a:t>
            </a:r>
            <a:r>
              <a:rPr kumimoji="1" lang="en-US"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IRR</a:t>
            </a:r>
          </a:p>
        </p:txBody>
      </p:sp>
      <p:sp>
        <p:nvSpPr>
          <p:cNvPr id="162827" name="Text Box 11">
            <a:extLst>
              <a:ext uri="{FF2B5EF4-FFF2-40B4-BE49-F238E27FC236}">
                <a16:creationId xmlns:a16="http://schemas.microsoft.com/office/drawing/2014/main" id="{5F70D1ED-4178-08EE-D937-8296AEBCBC7A}"/>
              </a:ext>
            </a:extLst>
          </p:cNvPr>
          <p:cNvSpPr txBox="1">
            <a:spLocks noChangeArrowheads="1"/>
          </p:cNvSpPr>
          <p:nvPr/>
        </p:nvSpPr>
        <p:spPr bwMode="auto">
          <a:xfrm>
            <a:off x="2099468" y="4321631"/>
            <a:ext cx="7993063" cy="511166"/>
          </a:xfrm>
          <a:prstGeom prst="rect">
            <a:avLst/>
          </a:prstGeom>
          <a:gradFill rotWithShape="1">
            <a:gsLst>
              <a:gs pos="0">
                <a:srgbClr val="AACED2"/>
              </a:gs>
              <a:gs pos="100000">
                <a:srgbClr val="036D7B">
                  <a:alpha val="39000"/>
                </a:srgbClr>
              </a:gs>
            </a:gsLst>
            <a:lin ang="5400000" scaled="1"/>
          </a:gradFill>
          <a:ln>
            <a:noFill/>
          </a:ln>
          <a:effectLst>
            <a:outerShdw sy="50000" rotWithShape="0">
              <a:schemeClr val="bg2">
                <a:alpha val="50000"/>
              </a:schemeClr>
            </a:outerShdw>
          </a:effectLst>
          <a:extLst>
            <a:ext uri="{91240B29-F687-4F45-9708-019B960494DF}">
              <a14:hiddenLine xmlns:a14="http://schemas.microsoft.com/office/drawing/2010/main" w="9525">
                <a:solidFill>
                  <a:srgbClr val="FF00FF"/>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5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由于</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IRR=12.88%</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1" lang="en-US" altLang="zh-CN" sz="2000" b="1" i="1" u="none" strike="noStrike" kern="1200" cap="none" spc="0" normalizeH="0" baseline="0" noProof="0" dirty="0" err="1">
                <a:ln>
                  <a:noFill/>
                </a:ln>
                <a:solidFill>
                  <a:srgbClr val="000000"/>
                </a:solidFill>
                <a:effectLst/>
                <a:uLnTx/>
                <a:uFillTx/>
                <a:latin typeface="幼圆" pitchFamily="49" charset="-122"/>
                <a:ea typeface="幼圆" pitchFamily="49" charset="-122"/>
                <a:cs typeface="+mn-cs"/>
              </a:rPr>
              <a:t>i</a:t>
            </a:r>
            <a:r>
              <a:rPr kumimoji="1" lang="en-US" altLang="zh-CN" sz="2000" b="1" i="0" u="none" strike="noStrike" kern="1200" cap="none" spc="0" normalizeH="0" baseline="-25000" noProof="0" dirty="0" err="1">
                <a:ln>
                  <a:noFill/>
                </a:ln>
                <a:solidFill>
                  <a:srgbClr val="000000"/>
                </a:solidFill>
                <a:effectLst/>
                <a:uLnTx/>
                <a:uFillTx/>
                <a:latin typeface="幼圆" pitchFamily="49" charset="-122"/>
                <a:ea typeface="幼圆" pitchFamily="49" charset="-122"/>
                <a:cs typeface="+mn-cs"/>
              </a:rPr>
              <a:t>c</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1"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12</a:t>
            </a:r>
            <a:r>
              <a:rPr kumimoji="1"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，故此方案是可以接受的。</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9EB2C7B-27F8-1173-9ADA-63C238F24687}"/>
                  </a:ext>
                </a:extLst>
              </p:cNvPr>
              <p:cNvSpPr txBox="1"/>
              <p:nvPr/>
            </p:nvSpPr>
            <p:spPr>
              <a:xfrm>
                <a:off x="1685510" y="3115726"/>
                <a:ext cx="5676649" cy="7409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𝐼𝑅𝑅</m:t>
                      </m:r>
                      <m: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=0.12+ </m:t>
                      </m:r>
                      <m:f>
                        <m:fPr>
                          <m:ctrlP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ctrlPr>
                        </m:fPr>
                        <m:num>
                          <m: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5.329</m:t>
                          </m:r>
                          <m: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×0.02</m:t>
                          </m:r>
                        </m:num>
                        <m:den>
                          <m: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幼圆" pitchFamily="49" charset="-122"/>
                              <a:cs typeface="+mn-cs"/>
                            </a:rPr>
                            <m:t>5.329+6.776</m:t>
                          </m:r>
                        </m:den>
                      </m:f>
                      <m:r>
                        <a:rPr kumimoji="0" lang="en-US" altLang="zh-CN" sz="2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=12.88%</m:t>
                      </m:r>
                    </m:oMath>
                  </m:oMathPara>
                </a14:m>
                <a:endParaRPr kumimoji="0" lang="zh-CN" altLang="en-US" sz="22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mc:Choice>
        <mc:Fallback xmlns="">
          <p:sp>
            <p:nvSpPr>
              <p:cNvPr id="3" name="文本框 2">
                <a:extLst>
                  <a:ext uri="{FF2B5EF4-FFF2-40B4-BE49-F238E27FC236}">
                    <a16:creationId xmlns:a16="http://schemas.microsoft.com/office/drawing/2014/main" id="{79EB2C7B-27F8-1173-9ADA-63C238F24687}"/>
                  </a:ext>
                </a:extLst>
              </p:cNvPr>
              <p:cNvSpPr txBox="1">
                <a:spLocks noRot="1" noChangeAspect="1" noMove="1" noResize="1" noEditPoints="1" noAdjustHandles="1" noChangeArrowheads="1" noChangeShapeType="1" noTextEdit="1"/>
              </p:cNvSpPr>
              <p:nvPr/>
            </p:nvSpPr>
            <p:spPr>
              <a:xfrm>
                <a:off x="1685510" y="3115726"/>
                <a:ext cx="5676649" cy="740908"/>
              </a:xfrm>
              <a:prstGeom prst="rect">
                <a:avLst/>
              </a:prstGeom>
              <a:blipFill>
                <a:blip r:embed="rId3"/>
                <a:stretch>
                  <a:fillRect b="-5085"/>
                </a:stretch>
              </a:blipFill>
            </p:spPr>
            <p:txBody>
              <a:bodyPr/>
              <a:lstStyle/>
              <a:p>
                <a:r>
                  <a:rPr lang="zh-CN" altLang="en-US">
                    <a:noFill/>
                  </a:rPr>
                  <a:t> </a:t>
                </a:r>
              </a:p>
            </p:txBody>
          </p:sp>
        </mc:Fallback>
      </mc:AlternateContent>
    </p:spTree>
  </p:cSld>
  <p:clrMapOvr>
    <a:masterClrMapping/>
  </p:clrMapOvr>
  <p:transition spd="slow">
    <p:pull dir="ru"/>
  </p:transition>
</p:sld>
</file>

<file path=ppt/theme/theme1.xml><?xml version="1.0" encoding="utf-8"?>
<a:theme xmlns:a="http://schemas.openxmlformats.org/drawingml/2006/main" name="Blends">
  <a:themeElements>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Blends">
      <a:majorFont>
        <a:latin typeface="Times New Roman"/>
        <a:ea typeface="华文行楷"/>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2206</Words>
  <Application>Microsoft Macintosh PowerPoint</Application>
  <PresentationFormat>宽屏</PresentationFormat>
  <Paragraphs>543</Paragraphs>
  <Slides>22</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22</vt:i4>
      </vt:variant>
    </vt:vector>
  </HeadingPairs>
  <TitlesOfParts>
    <vt:vector size="39" baseType="lpstr">
      <vt:lpstr>等线</vt:lpstr>
      <vt:lpstr>等线 Light</vt:lpstr>
      <vt:lpstr>黑体</vt:lpstr>
      <vt:lpstr>隶书</vt:lpstr>
      <vt:lpstr>宋体</vt:lpstr>
      <vt:lpstr>宋体</vt:lpstr>
      <vt:lpstr>Microsoft YaHei</vt:lpstr>
      <vt:lpstr>幼圆</vt:lpstr>
      <vt:lpstr>Arial</vt:lpstr>
      <vt:lpstr>Cambria Math</vt:lpstr>
      <vt:lpstr>Tahoma</vt:lpstr>
      <vt:lpstr>Times New Roman</vt:lpstr>
      <vt:lpstr>Wingdings</vt:lpstr>
      <vt:lpstr>Blends</vt:lpstr>
      <vt:lpstr>1_Office 主题​​</vt:lpstr>
      <vt:lpstr>Equation</vt:lpstr>
      <vt:lpstr>公式</vt:lpstr>
      <vt:lpstr>PowerPoint 演示文稿</vt:lpstr>
      <vt:lpstr>静态投资回收期</vt:lpstr>
      <vt:lpstr>静态投资回收期</vt:lpstr>
      <vt:lpstr>动态投资回收期</vt:lpstr>
      <vt:lpstr>总投资收益率</vt:lpstr>
      <vt:lpstr>净现值</vt:lpstr>
      <vt:lpstr>内部收益率</vt:lpstr>
      <vt:lpstr>内部收益率</vt:lpstr>
      <vt:lpstr>内部收益率</vt:lpstr>
      <vt:lpstr>内部收益率</vt:lpstr>
      <vt:lpstr>内部收益率</vt:lpstr>
      <vt:lpstr>内部收益率</vt:lpstr>
      <vt:lpstr>内部收益率</vt:lpstr>
      <vt:lpstr>净现值率</vt:lpstr>
      <vt:lpstr>净年值</vt:lpstr>
      <vt:lpstr>费用现值</vt:lpstr>
      <vt:lpstr>费用现值</vt:lpstr>
      <vt:lpstr>费用现值</vt:lpstr>
      <vt:lpstr>费用现值</vt:lpstr>
      <vt:lpstr>费用年值</vt:lpstr>
      <vt:lpstr>偿债能力分析指标</vt:lpstr>
      <vt:lpstr>部分行业基准收益率取值表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静态投资回收期</dc:title>
  <dc:creator>Leopold Becher</dc:creator>
  <cp:lastModifiedBy>Leopold Becher</cp:lastModifiedBy>
  <cp:revision>4</cp:revision>
  <dcterms:created xsi:type="dcterms:W3CDTF">2024-09-27T12:09:35Z</dcterms:created>
  <dcterms:modified xsi:type="dcterms:W3CDTF">2024-10-06T16:07:37Z</dcterms:modified>
</cp:coreProperties>
</file>