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3" r:id="rId3"/>
    <p:sldId id="260" r:id="rId4"/>
    <p:sldId id="261" r:id="rId5"/>
    <p:sldId id="264" r:id="rId6"/>
    <p:sldId id="285" r:id="rId7"/>
    <p:sldId id="265" r:id="rId8"/>
    <p:sldId id="266" r:id="rId9"/>
    <p:sldId id="286" r:id="rId10"/>
    <p:sldId id="267" r:id="rId11"/>
    <p:sldId id="268" r:id="rId12"/>
    <p:sldId id="284" r:id="rId13"/>
    <p:sldId id="287" r:id="rId14"/>
    <p:sldId id="289" r:id="rId15"/>
    <p:sldId id="291" r:id="rId16"/>
    <p:sldId id="292" r:id="rId17"/>
    <p:sldId id="295" r:id="rId18"/>
    <p:sldId id="290" r:id="rId19"/>
    <p:sldId id="313" r:id="rId20"/>
    <p:sldId id="296" r:id="rId21"/>
    <p:sldId id="298" r:id="rId22"/>
    <p:sldId id="299" r:id="rId23"/>
    <p:sldId id="300" r:id="rId24"/>
    <p:sldId id="320" r:id="rId25"/>
    <p:sldId id="301" r:id="rId26"/>
    <p:sldId id="302" r:id="rId27"/>
    <p:sldId id="314" r:id="rId28"/>
    <p:sldId id="304" r:id="rId29"/>
    <p:sldId id="321" r:id="rId30"/>
    <p:sldId id="317" r:id="rId31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8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75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Times New Roman" panose="02020603050405020304" pitchFamily="18" charset="0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22879E2-3E6D-482C-B838-D1293541837C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20000"/>
              </a:spcBef>
              <a:buFontTx/>
              <a:buChar char="•"/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20000"/>
              </a:spcBef>
              <a:buFontTx/>
              <a:buChar char="•"/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20000"/>
              </a:spcBef>
              <a:buFontTx/>
              <a:buChar char="•"/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>
                <a:latin typeface="Times New Roman" panose="02020603050405020304" pitchFamily="18" charset="0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E9703E4-A2DA-4539-9366-4FCC15771ED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DA81733-AB7A-4F38-BC5F-D12215A4986B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3505200"/>
            <a:ext cx="4724400" cy="1524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8" name="页脚占位符 1"/>
          <p:cNvSpPr>
            <a:spLocks noGrp="1"/>
          </p:cNvSpPr>
          <p:nvPr>
            <p:ph type="ftr" sz="quarter" idx="3"/>
          </p:nvPr>
        </p:nvSpPr>
        <p:spPr>
          <a:xfrm>
            <a:off x="3360738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27717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ED0F24-1B85-4E0D-8873-CC17660D1AB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31C67FC-0C5C-4C28-98A6-4CF0E0B3BA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04813"/>
            <a:ext cx="1943100" cy="583247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404813"/>
            <a:ext cx="5678487" cy="58324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31C67FC-0C5C-4C28-98A6-4CF0E0B3BA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31C67FC-0C5C-4C28-98A6-4CF0E0B3BA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31C67FC-0C5C-4C28-98A6-4CF0E0B3BA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773238"/>
            <a:ext cx="38100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38100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31C67FC-0C5C-4C28-98A6-4CF0E0B3BA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31C67FC-0C5C-4C28-98A6-4CF0E0B3BA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31C67FC-0C5C-4C28-98A6-4CF0E0B3BA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31C67FC-0C5C-4C28-98A6-4CF0E0B3BA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31C67FC-0C5C-4C28-98A6-4CF0E0B3BA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31C67FC-0C5C-4C28-98A6-4CF0E0B3BA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79388" y="1557338"/>
            <a:ext cx="4724400" cy="1524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84213" y="404813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685800" y="1773238"/>
            <a:ext cx="7772400" cy="44640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第二层</a:t>
            </a:r>
          </a:p>
          <a:p>
            <a:pPr lvl="2"/>
            <a:r>
              <a:rPr lang="zh-CN" altLang="en-US" dirty="0"/>
              <a:t>第三层</a:t>
            </a:r>
          </a:p>
          <a:p>
            <a:pPr lvl="3"/>
            <a:r>
              <a:rPr lang="zh-CN" altLang="en-US" dirty="0"/>
              <a:t>第四层</a:t>
            </a:r>
          </a:p>
          <a:p>
            <a:pPr lvl="4"/>
            <a:r>
              <a:rPr lang="zh-CN" altLang="en-US" dirty="0"/>
              <a:t>第五层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27717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31C67FC-0C5C-4C28-98A6-4CF0E0B3BA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360738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Times New Roman" panose="02020603050405020304" pitchFamily="18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Times New Roman" panose="02020603050405020304" pitchFamily="18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Times New Roman" panose="02020603050405020304" pitchFamily="18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Times New Roman" panose="02020603050405020304" pitchFamily="18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A50021"/>
          </a:solidFill>
          <a:latin typeface="Times New Roman" panose="02020603050405020304" pitchFamily="18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A50021"/>
          </a:solidFill>
          <a:latin typeface="Times New Roman" panose="02020603050405020304" pitchFamily="18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A50021"/>
          </a:solidFill>
          <a:latin typeface="Times New Roman" panose="02020603050405020304" pitchFamily="18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A50021"/>
          </a:solidFill>
          <a:latin typeface="Times New Roman" panose="02020603050405020304" pitchFamily="18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har char="–"/>
        <a:defRPr sz="2800">
          <a:solidFill>
            <a:srgbClr val="3333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hlink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har char="–"/>
        <a:defRPr sz="2000" b="1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rgbClr val="CC0066"/>
          </a:solidFill>
          <a:latin typeface="+mn-lt"/>
          <a:ea typeface="+mn-ea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rgbClr val="CC0066"/>
          </a:solidFill>
          <a:latin typeface="+mn-lt"/>
          <a:ea typeface="+mn-ea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rgbClr val="CC0066"/>
          </a:solidFill>
          <a:latin typeface="+mn-lt"/>
          <a:ea typeface="+mn-ea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rgbClr val="CC0066"/>
          </a:solidFill>
          <a:latin typeface="+mn-lt"/>
          <a:ea typeface="+mn-ea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rgbClr val="CC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/>
          <p:cNvSpPr>
            <a:spLocks noGrp="1"/>
          </p:cNvSpPr>
          <p:nvPr>
            <p:ph type="ctrTitle" sz="quarter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ClrTx/>
              <a:buSzTx/>
              <a:buFontTx/>
            </a:pPr>
            <a:r>
              <a:rPr lang="zh-CN" altLang="en-US" dirty="0">
                <a:latin typeface="+mj-lt"/>
                <a:ea typeface="+mj-ea"/>
                <a:cs typeface="+mj-cs"/>
              </a:rPr>
              <a:t>高级计数技术</a:t>
            </a:r>
          </a:p>
        </p:txBody>
      </p:sp>
      <p:sp>
        <p:nvSpPr>
          <p:cNvPr id="5123" name="Rectangle 5"/>
          <p:cNvSpPr>
            <a:spLocks noGrp="1"/>
          </p:cNvSpPr>
          <p:nvPr>
            <p:ph type="subTitle" sz="quarter"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marR="0" indent="0" algn="ctr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4.1 </a:t>
            </a:r>
            <a:r>
              <a:rPr kumimoji="0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递推关系</a:t>
            </a:r>
          </a:p>
          <a:p>
            <a:pPr marL="0" marR="0" indent="0" algn="ctr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4.2 </a:t>
            </a:r>
            <a:r>
              <a:rPr kumimoji="0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求解递推关系</a:t>
            </a:r>
          </a:p>
          <a:p>
            <a:pPr marL="0" marR="0" indent="0" algn="ctr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4.3 </a:t>
            </a:r>
            <a:r>
              <a:rPr kumimoji="0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分治算法和递推关系</a:t>
            </a: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B479F7B-677E-4F52-AC2C-C974DD57043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zh-CN" dirty="0"/>
              <a:t> Fibonacci </a:t>
            </a:r>
            <a:r>
              <a:rPr lang="zh-CN" altLang="en-US" dirty="0"/>
              <a:t>数</a:t>
            </a:r>
          </a:p>
        </p:txBody>
      </p:sp>
      <p:sp>
        <p:nvSpPr>
          <p:cNvPr id="15362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/>
            <a:r>
              <a:rPr lang="zh-CN" altLang="en-US" dirty="0"/>
              <a:t>初始：一对兔子</a:t>
            </a:r>
          </a:p>
          <a:p>
            <a:pPr eaLnBrk="1" hangingPunct="1"/>
            <a:r>
              <a:rPr lang="zh-CN" altLang="en-US" dirty="0"/>
              <a:t>规则：每对兔子</a:t>
            </a:r>
            <a:r>
              <a:rPr lang="en-US" altLang="zh-CN" dirty="0"/>
              <a:t>2</a:t>
            </a:r>
            <a:r>
              <a:rPr lang="zh-CN" altLang="en-US" dirty="0"/>
              <a:t>个月后开始繁衍后代，每对兔子每个月繁殖一对新的兔子</a:t>
            </a:r>
          </a:p>
          <a:p>
            <a:pPr eaLnBrk="1" hangingPunct="1"/>
            <a:r>
              <a:rPr lang="zh-CN" altLang="en-US" dirty="0"/>
              <a:t>问题：</a:t>
            </a:r>
            <a:r>
              <a:rPr lang="en-US" altLang="zh-CN" dirty="0"/>
              <a:t>n </a:t>
            </a:r>
            <a:r>
              <a:rPr lang="zh-CN" altLang="en-US" dirty="0"/>
              <a:t>个月后兔子对数？</a:t>
            </a: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 txBox="1">
            <a:spLocks noGrp="1"/>
          </p:cNvSpPr>
          <p:nvPr>
            <p:ph type="sldNum" sz="quarter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1C8BE7F-B27A-4E3F-930F-566C3148F17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zh-CN" dirty="0"/>
              <a:t> Hanoi </a:t>
            </a:r>
            <a:r>
              <a:rPr lang="zh-CN" altLang="en-US" dirty="0"/>
              <a:t>塔</a:t>
            </a:r>
          </a:p>
        </p:txBody>
      </p:sp>
      <p:sp>
        <p:nvSpPr>
          <p:cNvPr id="16386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/>
            <a:r>
              <a:rPr lang="zh-CN" altLang="en-US" dirty="0"/>
              <a:t>初始：盘子从大到小放在第一根柱子</a:t>
            </a:r>
          </a:p>
          <a:p>
            <a:pPr eaLnBrk="1" hangingPunct="1"/>
            <a:r>
              <a:rPr lang="zh-CN" altLang="en-US" dirty="0"/>
              <a:t>规则：每次移动 </a:t>
            </a:r>
            <a:r>
              <a:rPr lang="en-US" altLang="zh-CN" dirty="0"/>
              <a:t>1 </a:t>
            </a:r>
            <a:r>
              <a:rPr lang="zh-CN" altLang="en-US" dirty="0"/>
              <a:t>个盘子，不允许放在小的盘子上</a:t>
            </a:r>
          </a:p>
          <a:p>
            <a:pPr eaLnBrk="1" hangingPunct="1"/>
            <a:r>
              <a:rPr lang="zh-CN" altLang="en-US" dirty="0"/>
              <a:t>问题：把所有盘子从大到小放在第二根柱子</a:t>
            </a: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 txBox="1">
            <a:spLocks noGrp="1"/>
          </p:cNvSpPr>
          <p:nvPr>
            <p:ph type="sldNum" sz="quarter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A41232E-D097-4104-A5FB-E5F96DADE72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zh-CN" altLang="en-US" dirty="0"/>
              <a:t>特殊二进制位串计数</a:t>
            </a:r>
          </a:p>
        </p:txBody>
      </p:sp>
      <p:sp>
        <p:nvSpPr>
          <p:cNvPr id="34821" name="Rectangle 5"/>
          <p:cNvSpPr>
            <a:spLocks noGrp="1"/>
          </p:cNvSpPr>
          <p:nvPr>
            <p:ph idx="1"/>
          </p:nvPr>
        </p:nvSpPr>
        <p:spPr>
          <a:xfrm>
            <a:off x="323850" y="1773238"/>
            <a:ext cx="8496300" cy="4679950"/>
          </a:xfrm>
        </p:spPr>
        <p:txBody>
          <a:bodyPr vert="horz" wrap="square" lIns="92075" tIns="46038" rIns="92075" bIns="46038" anchor="t" anchorCtr="0"/>
          <a:lstStyle/>
          <a:p>
            <a:pPr eaLnBrk="1" hangingPunct="1"/>
            <a:r>
              <a:rPr lang="zh-CN" altLang="en-US" dirty="0"/>
              <a:t>长度 </a:t>
            </a:r>
            <a:r>
              <a:rPr lang="en-US" altLang="zh-CN" dirty="0"/>
              <a:t>n </a:t>
            </a:r>
            <a:r>
              <a:rPr lang="zh-CN" altLang="en-US" dirty="0"/>
              <a:t>的二进制位串中，有多少个不含 </a:t>
            </a:r>
            <a:r>
              <a:rPr lang="en-US" altLang="zh-CN" dirty="0"/>
              <a:t>2 </a:t>
            </a:r>
            <a:r>
              <a:rPr lang="zh-CN" altLang="en-US" dirty="0"/>
              <a:t>个连续的 </a:t>
            </a:r>
            <a:r>
              <a:rPr lang="en-US" altLang="zh-CN" dirty="0"/>
              <a:t>0</a:t>
            </a:r>
          </a:p>
          <a:p>
            <a:pPr lvl="1" eaLnBrk="1" hangingPunct="1"/>
            <a:r>
              <a:rPr lang="zh-CN" altLang="en-US" dirty="0"/>
              <a:t>例如，</a:t>
            </a:r>
            <a:r>
              <a:rPr lang="en-US" altLang="zh-CN" dirty="0"/>
              <a:t>n</a:t>
            </a:r>
            <a:r>
              <a:rPr lang="zh-CN" altLang="en-US" dirty="0"/>
              <a:t>＝</a:t>
            </a:r>
            <a:r>
              <a:rPr lang="en-US" altLang="zh-CN" dirty="0"/>
              <a:t>5</a:t>
            </a:r>
          </a:p>
          <a:p>
            <a:pPr lvl="2" eaLnBrk="1" hangingPunct="1"/>
            <a:endParaRPr lang="zh-CN" altLang="en-US" dirty="0"/>
          </a:p>
          <a:p>
            <a:pPr marL="0" indent="0" eaLnBrk="1" hangingPunct="1">
              <a:buClr>
                <a:srgbClr val="3333CC"/>
              </a:buClr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 txBox="1">
            <a:spLocks noGrp="1"/>
          </p:cNvSpPr>
          <p:nvPr>
            <p:ph type="sldNum" sz="quarter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2D1885-7537-46D8-9838-2A1E96F3195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zh-CN" dirty="0"/>
              <a:t>4.2 </a:t>
            </a:r>
            <a:r>
              <a:rPr lang="zh-CN" altLang="en-US" dirty="0"/>
              <a:t>求解递推关系</a:t>
            </a: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/>
            <a:r>
              <a:rPr lang="zh-CN" altLang="en-US" dirty="0"/>
              <a:t>迭代</a:t>
            </a:r>
          </a:p>
          <a:p>
            <a:pPr eaLnBrk="1" hangingPunct="1"/>
            <a:r>
              <a:rPr lang="zh-CN" altLang="en-US" dirty="0"/>
              <a:t>常系数线性递推关系</a:t>
            </a: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 txBox="1">
            <a:spLocks noGrp="1"/>
          </p:cNvSpPr>
          <p:nvPr>
            <p:ph type="sldNum" sz="quarter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BCAB7F7-252C-430A-8EAF-FBBDEFF5A93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zh-CN" dirty="0"/>
              <a:t>4.2 </a:t>
            </a:r>
            <a:r>
              <a:rPr lang="zh-CN" altLang="en-US" dirty="0"/>
              <a:t>求解递推关系</a:t>
            </a:r>
          </a:p>
        </p:txBody>
      </p:sp>
      <p:sp>
        <p:nvSpPr>
          <p:cNvPr id="2048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/>
            <a:r>
              <a:rPr lang="zh-CN" altLang="en-US" dirty="0"/>
              <a:t>迭代</a:t>
            </a:r>
          </a:p>
          <a:p>
            <a:pPr lvl="1" eaLnBrk="1" hangingPunct="1"/>
            <a:r>
              <a:rPr lang="zh-CN" altLang="en-US" dirty="0"/>
              <a:t>复利：</a:t>
            </a:r>
            <a:r>
              <a:rPr lang="en-US" altLang="zh-CN" dirty="0"/>
              <a:t>P</a:t>
            </a:r>
            <a:r>
              <a:rPr lang="en-US" altLang="zh-CN" baseline="-25000" dirty="0"/>
              <a:t>n</a:t>
            </a:r>
            <a:r>
              <a:rPr lang="en-US" altLang="zh-CN" dirty="0"/>
              <a:t>=1.11P</a:t>
            </a:r>
            <a:r>
              <a:rPr lang="en-US" altLang="zh-CN" baseline="-25000" dirty="0"/>
              <a:t>n-1</a:t>
            </a:r>
          </a:p>
          <a:p>
            <a:pPr lvl="1" eaLnBrk="1" hangingPunct="1"/>
            <a:r>
              <a:rPr lang="en-US" altLang="zh-CN" dirty="0"/>
              <a:t>Hanoi </a:t>
            </a:r>
            <a:r>
              <a:rPr lang="zh-CN" altLang="en-US" dirty="0"/>
              <a:t>塔：</a:t>
            </a:r>
            <a:r>
              <a:rPr lang="en-US" altLang="zh-CN" dirty="0"/>
              <a:t>H</a:t>
            </a:r>
            <a:r>
              <a:rPr lang="en-US" altLang="zh-CN" baseline="-25000" dirty="0"/>
              <a:t>n</a:t>
            </a:r>
            <a:r>
              <a:rPr lang="en-US" altLang="zh-CN" dirty="0"/>
              <a:t>=2H</a:t>
            </a:r>
            <a:r>
              <a:rPr lang="en-US" altLang="zh-CN" baseline="-25000" dirty="0"/>
              <a:t>n-1</a:t>
            </a:r>
            <a:r>
              <a:rPr lang="en-US" altLang="zh-CN" dirty="0"/>
              <a:t>+1</a:t>
            </a:r>
          </a:p>
          <a:p>
            <a:pPr lvl="2" eaLnBrk="1" hangingPunct="1"/>
            <a:r>
              <a:rPr lang="zh-CN" altLang="en-US" dirty="0"/>
              <a:t>注意：上述公式在形式上有无共同特征？</a:t>
            </a: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 txBox="1">
            <a:spLocks noGrp="1"/>
          </p:cNvSpPr>
          <p:nvPr>
            <p:ph type="sldNum" sz="quarter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55090CF-04BD-4600-AC55-C710AEC2D67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zh-CN" dirty="0"/>
              <a:t>4.2 </a:t>
            </a:r>
            <a:r>
              <a:rPr lang="zh-CN" altLang="en-US" dirty="0"/>
              <a:t>求解递推关系</a:t>
            </a:r>
          </a:p>
        </p:txBody>
      </p:sp>
      <p:sp>
        <p:nvSpPr>
          <p:cNvPr id="2150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/>
            <a:r>
              <a:rPr lang="zh-CN" altLang="en-US" dirty="0"/>
              <a:t>迭代：复利</a:t>
            </a:r>
          </a:p>
          <a:p>
            <a:pPr lvl="1" eaLnBrk="1" hangingPunct="1"/>
            <a:r>
              <a:rPr lang="zh-CN" altLang="en-US" dirty="0"/>
              <a:t>练习</a:t>
            </a:r>
            <a:r>
              <a:rPr lang="en-US" altLang="zh-CN" dirty="0"/>
              <a:t>1(</a:t>
            </a:r>
            <a:r>
              <a:rPr lang="zh-CN" altLang="en-US" dirty="0"/>
              <a:t>零存整取</a:t>
            </a:r>
            <a:r>
              <a:rPr lang="en-US" altLang="zh-CN" dirty="0"/>
              <a:t>)</a:t>
            </a:r>
            <a:r>
              <a:rPr lang="zh-CN" altLang="en-US" dirty="0"/>
              <a:t>：假设一个人在银行的储蓄账户上每个月存</a:t>
            </a:r>
            <a:r>
              <a:rPr lang="en-US" altLang="zh-CN" dirty="0"/>
              <a:t>10</a:t>
            </a:r>
            <a:r>
              <a:rPr lang="zh-CN" altLang="en-US" dirty="0"/>
              <a:t>美元，年复利是</a:t>
            </a:r>
            <a:r>
              <a:rPr lang="en-US" altLang="zh-CN" dirty="0"/>
              <a:t>6%</a:t>
            </a:r>
            <a:r>
              <a:rPr lang="zh-CN" altLang="en-US" dirty="0"/>
              <a:t>，那么</a:t>
            </a:r>
            <a:r>
              <a:rPr lang="en-US" altLang="zh-CN" dirty="0"/>
              <a:t>30</a:t>
            </a:r>
            <a:r>
              <a:rPr lang="zh-CN" altLang="en-US" dirty="0"/>
              <a:t>个月后账上将有多少钱？</a:t>
            </a:r>
          </a:p>
          <a:p>
            <a:pPr lvl="2" eaLnBrk="1" hangingPunct="1"/>
            <a:r>
              <a:rPr lang="en-US" altLang="zh-CN" dirty="0"/>
              <a:t>P</a:t>
            </a:r>
            <a:r>
              <a:rPr lang="en-US" altLang="zh-CN" baseline="-25000" dirty="0"/>
              <a:t>n</a:t>
            </a:r>
            <a:r>
              <a:rPr lang="en-US" altLang="zh-CN" dirty="0"/>
              <a:t>=(1+0.06/12)P</a:t>
            </a:r>
            <a:r>
              <a:rPr lang="en-US" altLang="zh-CN" baseline="-25000" dirty="0"/>
              <a:t>n-1</a:t>
            </a:r>
            <a:r>
              <a:rPr lang="en-US" altLang="zh-CN" dirty="0"/>
              <a:t>+10=1.005P</a:t>
            </a:r>
            <a:r>
              <a:rPr lang="en-US" altLang="zh-CN" baseline="-25000" dirty="0"/>
              <a:t>n-1</a:t>
            </a:r>
            <a:r>
              <a:rPr lang="en-US" altLang="zh-CN" dirty="0"/>
              <a:t>+10</a:t>
            </a: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 txBox="1">
            <a:spLocks noGrp="1"/>
          </p:cNvSpPr>
          <p:nvPr>
            <p:ph type="sldNum" sz="quarter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2544678-6DAD-4949-97A1-1200F582484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zh-CN" dirty="0"/>
              <a:t>4.2 </a:t>
            </a:r>
            <a:r>
              <a:rPr lang="zh-CN" altLang="en-US" dirty="0"/>
              <a:t>求解递推关系</a:t>
            </a:r>
          </a:p>
        </p:txBody>
      </p:sp>
      <p:sp>
        <p:nvSpPr>
          <p:cNvPr id="2253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/>
            <a:r>
              <a:rPr lang="zh-CN" altLang="en-US" dirty="0"/>
              <a:t>迭代：复利</a:t>
            </a:r>
          </a:p>
          <a:p>
            <a:pPr lvl="1" eaLnBrk="1" hangingPunct="1"/>
            <a:r>
              <a:rPr lang="zh-CN" altLang="en-US" dirty="0"/>
              <a:t>练习</a:t>
            </a:r>
            <a:r>
              <a:rPr lang="en-US" altLang="zh-CN" dirty="0"/>
              <a:t>2(</a:t>
            </a:r>
            <a:r>
              <a:rPr lang="zh-CN" altLang="en-US" dirty="0"/>
              <a:t>整存零取</a:t>
            </a:r>
            <a:r>
              <a:rPr lang="en-US" altLang="zh-CN" dirty="0"/>
              <a:t>)</a:t>
            </a:r>
            <a:r>
              <a:rPr lang="zh-CN" altLang="en-US" dirty="0"/>
              <a:t>：假设一个人在银行的储蓄账户上存 了</a:t>
            </a:r>
            <a:r>
              <a:rPr lang="en-US" altLang="zh-CN" dirty="0"/>
              <a:t>1000</a:t>
            </a:r>
            <a:r>
              <a:rPr lang="zh-CN" altLang="en-US" dirty="0"/>
              <a:t>美元，年复利是</a:t>
            </a:r>
            <a:r>
              <a:rPr lang="en-US" altLang="zh-CN" dirty="0"/>
              <a:t>5%</a:t>
            </a:r>
            <a:r>
              <a:rPr lang="zh-CN" altLang="en-US" dirty="0"/>
              <a:t>，每年末取出</a:t>
            </a:r>
            <a:r>
              <a:rPr lang="en-US" altLang="zh-CN" dirty="0"/>
              <a:t>100</a:t>
            </a:r>
            <a:r>
              <a:rPr lang="zh-CN" altLang="en-US" dirty="0"/>
              <a:t>元，多少年能取完？</a:t>
            </a:r>
          </a:p>
          <a:p>
            <a:pPr lvl="2" eaLnBrk="1" hangingPunct="1"/>
            <a:r>
              <a:rPr lang="en-US" altLang="zh-CN" dirty="0"/>
              <a:t>P</a:t>
            </a:r>
            <a:r>
              <a:rPr lang="en-US" altLang="zh-CN" baseline="-25000" dirty="0"/>
              <a:t>n</a:t>
            </a:r>
            <a:r>
              <a:rPr lang="en-US" altLang="zh-CN" dirty="0"/>
              <a:t>=(1+0.05)P</a:t>
            </a:r>
            <a:r>
              <a:rPr lang="en-US" altLang="zh-CN" baseline="-25000" dirty="0"/>
              <a:t>n-1</a:t>
            </a:r>
            <a:r>
              <a:rPr lang="en-US" altLang="zh-CN" dirty="0"/>
              <a:t>-100=1.05P</a:t>
            </a:r>
            <a:r>
              <a:rPr lang="en-US" altLang="zh-CN" baseline="-25000" dirty="0"/>
              <a:t>n-1</a:t>
            </a:r>
            <a:r>
              <a:rPr lang="en-US" altLang="zh-CN" dirty="0"/>
              <a:t>-100</a:t>
            </a: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 txBox="1">
            <a:spLocks noGrp="1"/>
          </p:cNvSpPr>
          <p:nvPr>
            <p:ph type="sldNum" sz="quarter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6E0AAE2-3680-4B89-B494-DE51523B772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zh-CN" dirty="0"/>
              <a:t>4.2 </a:t>
            </a:r>
            <a:r>
              <a:rPr lang="zh-CN" altLang="en-US" dirty="0"/>
              <a:t>求解递推关系</a:t>
            </a:r>
          </a:p>
        </p:txBody>
      </p:sp>
      <p:sp>
        <p:nvSpPr>
          <p:cNvPr id="2355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/>
            <a:r>
              <a:rPr lang="zh-CN" altLang="en-US" sz="2800" dirty="0"/>
              <a:t>迭代：多适用于只有 </a:t>
            </a:r>
            <a:r>
              <a:rPr lang="en-US" altLang="zh-CN" sz="2800" dirty="0"/>
              <a:t>1 </a:t>
            </a:r>
            <a:r>
              <a:rPr lang="zh-CN" altLang="en-US" sz="2800" dirty="0"/>
              <a:t>个前项的递推关系</a:t>
            </a:r>
          </a:p>
          <a:p>
            <a:pPr lvl="1" eaLnBrk="1" hangingPunct="1"/>
            <a:r>
              <a:rPr lang="en-US" altLang="zh-CN" sz="2400" dirty="0"/>
              <a:t>P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=1.11P</a:t>
            </a:r>
            <a:r>
              <a:rPr lang="en-US" altLang="zh-CN" sz="2400" baseline="-25000" dirty="0"/>
              <a:t>n-1</a:t>
            </a:r>
          </a:p>
          <a:p>
            <a:pPr lvl="1" eaLnBrk="1" hangingPunct="1"/>
            <a:r>
              <a:rPr lang="en-US" altLang="zh-CN" sz="2400" dirty="0"/>
              <a:t>H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=2H</a:t>
            </a:r>
            <a:r>
              <a:rPr lang="en-US" altLang="zh-CN" sz="2400" baseline="-25000" dirty="0"/>
              <a:t>n-1</a:t>
            </a:r>
            <a:r>
              <a:rPr lang="en-US" altLang="zh-CN" sz="2400" dirty="0"/>
              <a:t>+1</a:t>
            </a:r>
          </a:p>
          <a:p>
            <a:pPr lvl="1" eaLnBrk="1" hangingPunct="1"/>
            <a:r>
              <a:rPr lang="en-US" altLang="zh-CN" sz="2400" dirty="0"/>
              <a:t>P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=1.005P</a:t>
            </a:r>
            <a:r>
              <a:rPr lang="en-US" altLang="zh-CN" sz="2400" baseline="-25000" dirty="0"/>
              <a:t>n-1</a:t>
            </a:r>
            <a:r>
              <a:rPr lang="en-US" altLang="zh-CN" sz="2400" dirty="0"/>
              <a:t>+10</a:t>
            </a:r>
          </a:p>
          <a:p>
            <a:pPr lvl="1" eaLnBrk="1" hangingPunct="1"/>
            <a:r>
              <a:rPr lang="en-US" altLang="zh-CN" sz="2400" dirty="0"/>
              <a:t>P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=1.05P</a:t>
            </a:r>
            <a:r>
              <a:rPr lang="en-US" altLang="zh-CN" sz="2400" baseline="-25000" dirty="0"/>
              <a:t>n-1</a:t>
            </a:r>
            <a:r>
              <a:rPr lang="en-US" altLang="zh-CN" sz="2400" dirty="0"/>
              <a:t>-100</a:t>
            </a: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 txBox="1">
            <a:spLocks noGrp="1"/>
          </p:cNvSpPr>
          <p:nvPr>
            <p:ph type="sldNum" sz="quarter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A875051-C49D-4C11-8D9A-5433B011F50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zh-CN" dirty="0"/>
              <a:t>4.2 </a:t>
            </a:r>
            <a:r>
              <a:rPr lang="zh-CN" altLang="en-US" dirty="0"/>
              <a:t>求解递推关系</a:t>
            </a:r>
          </a:p>
        </p:txBody>
      </p:sp>
      <p:sp>
        <p:nvSpPr>
          <p:cNvPr id="2457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/>
            <a:r>
              <a:rPr lang="en-US" altLang="zh-CN" sz="2800" dirty="0"/>
              <a:t>k </a:t>
            </a:r>
            <a:r>
              <a:rPr lang="zh-CN" altLang="en-US" sz="2800" dirty="0"/>
              <a:t>阶常系数线性齐次递推关系</a:t>
            </a:r>
          </a:p>
          <a:p>
            <a:pPr lvl="1" eaLnBrk="1" hangingPunct="1"/>
            <a:r>
              <a:rPr lang="zh-CN" altLang="en-US" sz="2400" dirty="0"/>
              <a:t>递推关系：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=c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n-1</a:t>
            </a:r>
            <a:r>
              <a:rPr lang="en-US" altLang="zh-CN" sz="2400" dirty="0"/>
              <a:t>+ c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n-2</a:t>
            </a:r>
            <a:r>
              <a:rPr lang="en-US" altLang="zh-CN" sz="2400" dirty="0"/>
              <a:t>+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+c</a:t>
            </a:r>
            <a:r>
              <a:rPr lang="en-US" altLang="zh-CN" sz="2400" baseline="-25000" dirty="0"/>
              <a:t>k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n-k</a:t>
            </a:r>
            <a:r>
              <a:rPr lang="zh-CN" altLang="en-US" sz="2400" dirty="0"/>
              <a:t>，</a:t>
            </a:r>
            <a:r>
              <a:rPr lang="en-US" altLang="zh-CN" sz="2400" dirty="0"/>
              <a:t>n≥k</a:t>
            </a:r>
          </a:p>
          <a:p>
            <a:pPr lvl="2" eaLnBrk="1" hangingPunct="1"/>
            <a:r>
              <a:rPr lang="en-US" altLang="zh-CN" sz="2000" dirty="0"/>
              <a:t>c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c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</a:t>
            </a:r>
            <a:r>
              <a:rPr lang="en-US" altLang="zh-CN" sz="2000" dirty="0">
                <a:latin typeface="Times New Roman" panose="02020603050405020304" pitchFamily="18" charset="0"/>
              </a:rPr>
              <a:t>…</a:t>
            </a:r>
            <a:r>
              <a:rPr lang="en-US" altLang="zh-CN" sz="2000" dirty="0"/>
              <a:t>, c</a:t>
            </a:r>
            <a:r>
              <a:rPr lang="en-US" altLang="zh-CN" sz="2000" baseline="-25000" dirty="0"/>
              <a:t>k</a:t>
            </a:r>
            <a:r>
              <a:rPr lang="en-US" altLang="zh-CN" sz="2000" dirty="0"/>
              <a:t> </a:t>
            </a:r>
            <a:r>
              <a:rPr lang="zh-CN" altLang="en-US" sz="2000" dirty="0"/>
              <a:t>是常实数，</a:t>
            </a:r>
            <a:r>
              <a:rPr lang="en-US" altLang="zh-CN" sz="2000" dirty="0"/>
              <a:t>c</a:t>
            </a:r>
            <a:r>
              <a:rPr lang="en-US" altLang="zh-CN" sz="2000" baseline="-25000" dirty="0"/>
              <a:t>k</a:t>
            </a:r>
            <a:r>
              <a:rPr lang="en-US" altLang="zh-CN" sz="2000" dirty="0"/>
              <a:t>≠ 0</a:t>
            </a:r>
          </a:p>
          <a:p>
            <a:pPr lvl="3" eaLnBrk="1" hangingPunct="1"/>
            <a:r>
              <a:rPr lang="en-US" altLang="zh-CN" sz="1800" dirty="0"/>
              <a:t>k</a:t>
            </a:r>
            <a:r>
              <a:rPr lang="zh-CN" altLang="en-US" sz="1800" dirty="0"/>
              <a:t>阶：前 </a:t>
            </a:r>
            <a:r>
              <a:rPr lang="en-US" altLang="zh-CN" sz="1800" dirty="0"/>
              <a:t>k </a:t>
            </a:r>
            <a:r>
              <a:rPr lang="zh-CN" altLang="en-US" sz="1800" dirty="0"/>
              <a:t>项，常系数：</a:t>
            </a:r>
            <a:r>
              <a:rPr lang="en-US" altLang="zh-CN" sz="1800" dirty="0"/>
              <a:t>c</a:t>
            </a:r>
            <a:r>
              <a:rPr lang="en-US" altLang="zh-CN" sz="1800" baseline="-25000" dirty="0"/>
              <a:t>i</a:t>
            </a:r>
            <a:r>
              <a:rPr lang="en-US" altLang="zh-CN" sz="1800" dirty="0"/>
              <a:t> </a:t>
            </a:r>
            <a:r>
              <a:rPr lang="zh-CN" altLang="en-US" sz="1800" dirty="0"/>
              <a:t>都是常实数</a:t>
            </a:r>
          </a:p>
          <a:p>
            <a:pPr lvl="3" eaLnBrk="1" hangingPunct="1"/>
            <a:r>
              <a:rPr lang="zh-CN" altLang="en-US" sz="1800" dirty="0"/>
              <a:t>线性：</a:t>
            </a:r>
            <a:r>
              <a:rPr lang="en-US" altLang="zh-CN" sz="1800" dirty="0"/>
              <a:t>1 </a:t>
            </a:r>
            <a:r>
              <a:rPr lang="zh-CN" altLang="en-US" sz="1800" dirty="0"/>
              <a:t>次方，齐次：只有形如 </a:t>
            </a:r>
            <a:r>
              <a:rPr lang="en-US" altLang="zh-CN" sz="1800" dirty="0"/>
              <a:t>a</a:t>
            </a:r>
            <a:r>
              <a:rPr lang="en-US" altLang="zh-CN" sz="1800" baseline="-25000" dirty="0"/>
              <a:t>i </a:t>
            </a:r>
            <a:r>
              <a:rPr lang="zh-CN" altLang="en-US" sz="1800" dirty="0"/>
              <a:t>的项</a:t>
            </a:r>
          </a:p>
          <a:p>
            <a:pPr lvl="1" eaLnBrk="1" hangingPunct="1"/>
            <a:r>
              <a:rPr lang="zh-CN" altLang="en-US" sz="2400" dirty="0"/>
              <a:t>初始条件：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=C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 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=C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 ,a</a:t>
            </a:r>
            <a:r>
              <a:rPr lang="en-US" altLang="zh-CN" sz="2400" baseline="-25000" dirty="0"/>
              <a:t>k-1</a:t>
            </a:r>
            <a:r>
              <a:rPr lang="en-US" altLang="zh-CN" sz="2400" dirty="0"/>
              <a:t>=C</a:t>
            </a:r>
            <a:r>
              <a:rPr lang="en-US" altLang="zh-CN" sz="2400" baseline="-25000" dirty="0"/>
              <a:t>k-1</a:t>
            </a:r>
          </a:p>
          <a:p>
            <a:pPr lvl="2" eaLnBrk="1" hangingPunct="1"/>
            <a:r>
              <a:rPr lang="en-US" altLang="zh-CN" sz="2000" dirty="0"/>
              <a:t>C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(i=0</a:t>
            </a:r>
            <a:r>
              <a:rPr lang="zh-CN" altLang="en-US" sz="2000" dirty="0"/>
              <a:t>～</a:t>
            </a:r>
            <a:r>
              <a:rPr lang="en-US" altLang="zh-CN" sz="2000" dirty="0"/>
              <a:t>k-1)</a:t>
            </a:r>
            <a:r>
              <a:rPr lang="zh-CN" altLang="en-US" sz="2000" dirty="0"/>
              <a:t>：常实数</a:t>
            </a: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 txBox="1">
            <a:spLocks noGrp="1"/>
          </p:cNvSpPr>
          <p:nvPr>
            <p:ph type="sldNum" sz="quarter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11E16CE-11C4-43D2-AADF-E1EA47A376A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9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zh-CN" altLang="en-US" dirty="0"/>
              <a:t>常系数线性齐次递推关系</a:t>
            </a:r>
          </a:p>
        </p:txBody>
      </p:sp>
      <p:sp>
        <p:nvSpPr>
          <p:cNvPr id="25602" name="Rectangle 10"/>
          <p:cNvSpPr>
            <a:spLocks noGrp="1"/>
          </p:cNvSpPr>
          <p:nvPr>
            <p:ph idx="1"/>
          </p:nvPr>
        </p:nvSpPr>
        <p:spPr>
          <a:xfrm>
            <a:off x="468313" y="1773238"/>
            <a:ext cx="7989887" cy="4464050"/>
          </a:xfrm>
        </p:spPr>
        <p:txBody>
          <a:bodyPr vert="horz" wrap="square" lIns="92075" tIns="46038" rIns="92075" bIns="46038" anchor="t" anchorCtr="0"/>
          <a:lstStyle/>
          <a:p>
            <a:pPr eaLnBrk="1" hangingPunct="1"/>
            <a:r>
              <a:rPr lang="zh-CN" altLang="en-US" dirty="0"/>
              <a:t>以下递推关系是否常系数？线性？齐次？</a:t>
            </a:r>
          </a:p>
          <a:p>
            <a:pPr lvl="1" eaLnBrk="1" hangingPunct="1"/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en-US" altLang="zh-CN" dirty="0"/>
              <a:t> = 2a</a:t>
            </a:r>
            <a:r>
              <a:rPr lang="en-US" altLang="zh-CN" baseline="-25000" dirty="0"/>
              <a:t>n-1</a:t>
            </a:r>
          </a:p>
          <a:p>
            <a:pPr lvl="1" eaLnBrk="1" hangingPunct="1"/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en-US" altLang="zh-CN" dirty="0"/>
              <a:t> = 2a</a:t>
            </a:r>
            <a:r>
              <a:rPr lang="en-US" altLang="zh-CN" baseline="-25000" dirty="0"/>
              <a:t>n-1</a:t>
            </a:r>
            <a:r>
              <a:rPr lang="en-US" altLang="zh-CN" dirty="0"/>
              <a:t> </a:t>
            </a:r>
            <a:r>
              <a:rPr lang="zh-CN" altLang="en-US" dirty="0"/>
              <a:t>＋</a:t>
            </a:r>
            <a:r>
              <a:rPr lang="en-US" altLang="zh-CN" dirty="0"/>
              <a:t> 2</a:t>
            </a:r>
            <a:r>
              <a:rPr lang="en-US" altLang="zh-CN" baseline="30000" dirty="0"/>
              <a:t>n-3</a:t>
            </a:r>
            <a:r>
              <a:rPr lang="en-US" altLang="zh-CN" dirty="0"/>
              <a:t> </a:t>
            </a:r>
            <a:r>
              <a:rPr lang="zh-CN" altLang="en-US" dirty="0"/>
              <a:t>－ </a:t>
            </a:r>
            <a:r>
              <a:rPr lang="en-US" altLang="zh-CN" dirty="0"/>
              <a:t>a</a:t>
            </a:r>
            <a:r>
              <a:rPr lang="en-US" altLang="zh-CN" baseline="-25000" dirty="0"/>
              <a:t>n-3</a:t>
            </a:r>
          </a:p>
          <a:p>
            <a:pPr lvl="1" eaLnBrk="1" hangingPunct="1"/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en-US" altLang="zh-CN" dirty="0"/>
              <a:t> = a</a:t>
            </a:r>
            <a:r>
              <a:rPr lang="en-US" altLang="zh-CN" baseline="-25000" dirty="0"/>
              <a:t>n-1</a:t>
            </a:r>
            <a:r>
              <a:rPr lang="en-US" altLang="zh-CN" baseline="30000" dirty="0"/>
              <a:t>2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zh-CN" altLang="en-US" dirty="0"/>
          </a:p>
        </p:txBody>
      </p:sp>
      <p:sp>
        <p:nvSpPr>
          <p:cNvPr id="93190" name="Rectangle 6"/>
          <p:cNvSpPr/>
          <p:nvPr/>
        </p:nvSpPr>
        <p:spPr>
          <a:xfrm>
            <a:off x="5940425" y="2781300"/>
            <a:ext cx="2470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ClrTx/>
              <a:buFont typeface="Arial" panose="020B0604020202020204" pitchFamily="34" charset="0"/>
            </a:pPr>
            <a:r>
              <a:rPr lang="zh-CN" altLang="en-US" sz="2000" dirty="0">
                <a:solidFill>
                  <a:srgbClr val="800000"/>
                </a:solidFill>
                <a:latin typeface="Tahoma" panose="020B0604030504040204" pitchFamily="34" charset="0"/>
                <a:ea typeface="黑体" pitchFamily="49" charset="-122"/>
              </a:rPr>
              <a:t>常系数、线性、齐次</a:t>
            </a:r>
          </a:p>
        </p:txBody>
      </p:sp>
      <p:graphicFrame>
        <p:nvGraphicFramePr>
          <p:cNvPr id="25604" name="Object 7"/>
          <p:cNvGraphicFramePr>
            <a:graphicFrameLocks noGrp="1"/>
          </p:cNvGraphicFramePr>
          <p:nvPr>
            <p:ph idx="1"/>
          </p:nvPr>
        </p:nvGraphicFramePr>
        <p:xfrm>
          <a:off x="1258888" y="4724400"/>
          <a:ext cx="442277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99895" imgH="397510" progId="Equation.3">
                  <p:embed/>
                </p:oleObj>
              </mc:Choice>
              <mc:Fallback>
                <p:oleObj r:id="rId2" imgW="1699895" imgH="39751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58888" y="4724400"/>
                        <a:ext cx="4422775" cy="11398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5" name="Rectangle 11"/>
          <p:cNvSpPr/>
          <p:nvPr/>
        </p:nvSpPr>
        <p:spPr>
          <a:xfrm>
            <a:off x="5951538" y="3489325"/>
            <a:ext cx="2724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ClrTx/>
              <a:buFont typeface="Arial" panose="020B0604020202020204" pitchFamily="34" charset="0"/>
            </a:pPr>
            <a:r>
              <a:rPr lang="zh-CN" altLang="en-US" sz="2000" dirty="0">
                <a:solidFill>
                  <a:srgbClr val="800000"/>
                </a:solidFill>
                <a:latin typeface="Tahoma" panose="020B0604030504040204" pitchFamily="34" charset="0"/>
                <a:ea typeface="黑体" pitchFamily="49" charset="-122"/>
              </a:rPr>
              <a:t>常系数、线性、非齐次</a:t>
            </a:r>
          </a:p>
        </p:txBody>
      </p:sp>
      <p:sp>
        <p:nvSpPr>
          <p:cNvPr id="93196" name="Rectangle 12"/>
          <p:cNvSpPr/>
          <p:nvPr/>
        </p:nvSpPr>
        <p:spPr>
          <a:xfrm>
            <a:off x="5951538" y="4186238"/>
            <a:ext cx="2724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ClrTx/>
              <a:buFont typeface="Arial" panose="020B0604020202020204" pitchFamily="34" charset="0"/>
            </a:pPr>
            <a:r>
              <a:rPr lang="zh-CN" altLang="en-US" sz="2000" dirty="0">
                <a:solidFill>
                  <a:srgbClr val="800000"/>
                </a:solidFill>
                <a:latin typeface="Tahoma" panose="020B0604030504040204" pitchFamily="34" charset="0"/>
                <a:ea typeface="黑体" pitchFamily="49" charset="-122"/>
              </a:rPr>
              <a:t>常系数、非线性、齐次</a:t>
            </a:r>
          </a:p>
        </p:txBody>
      </p:sp>
      <p:sp>
        <p:nvSpPr>
          <p:cNvPr id="93197" name="Rectangle 13"/>
          <p:cNvSpPr/>
          <p:nvPr/>
        </p:nvSpPr>
        <p:spPr>
          <a:xfrm>
            <a:off x="5951538" y="5062538"/>
            <a:ext cx="2724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ClrTx/>
              <a:buFont typeface="Arial" panose="020B0604020202020204" pitchFamily="34" charset="0"/>
            </a:pPr>
            <a:r>
              <a:rPr lang="zh-CN" altLang="en-US" sz="2000" dirty="0">
                <a:solidFill>
                  <a:srgbClr val="800000"/>
                </a:solidFill>
                <a:latin typeface="Tahoma" panose="020B0604030504040204" pitchFamily="34" charset="0"/>
                <a:ea typeface="黑体" pitchFamily="49" charset="-122"/>
              </a:rPr>
              <a:t>非常系数、线性、齐次</a:t>
            </a: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 txBox="1">
            <a:spLocks noGrp="1"/>
          </p:cNvSpPr>
          <p:nvPr>
            <p:ph type="sldNum" sz="quarter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F0EE752-DEBC-47BC-A68A-2057504CD3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0" grpId="0"/>
      <p:bldP spid="93195" grpId="0"/>
      <p:bldP spid="93196" grpId="0"/>
      <p:bldP spid="9319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zh-CN" sz="4000" dirty="0"/>
              <a:t>4.1 </a:t>
            </a:r>
            <a:r>
              <a:rPr lang="zh-CN" altLang="en-US" sz="4000" dirty="0"/>
              <a:t>递推关系</a:t>
            </a:r>
            <a:r>
              <a:rPr lang="en-US" altLang="zh-CN" sz="4000" dirty="0"/>
              <a:t>(Recurrence Relations)</a:t>
            </a:r>
            <a:endParaRPr lang="zh-CN" altLang="en-US" sz="4000" dirty="0"/>
          </a:p>
        </p:txBody>
      </p:sp>
      <p:sp>
        <p:nvSpPr>
          <p:cNvPr id="7170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/>
            <a:r>
              <a:rPr lang="zh-CN" altLang="en-US" sz="2800" dirty="0"/>
              <a:t>一群细菌的数量每小时增加一倍，如果开始有 </a:t>
            </a:r>
            <a:r>
              <a:rPr lang="en-US" altLang="zh-CN" sz="2800" dirty="0"/>
              <a:t>5 </a:t>
            </a:r>
            <a:r>
              <a:rPr lang="zh-CN" altLang="en-US" sz="2800" dirty="0"/>
              <a:t>个细菌，在 </a:t>
            </a:r>
            <a:r>
              <a:rPr lang="en-US" altLang="zh-CN" sz="2800" dirty="0"/>
              <a:t>n </a:t>
            </a:r>
            <a:r>
              <a:rPr lang="zh-CN" altLang="en-US" sz="2800" dirty="0"/>
              <a:t>小时末应有多少个细菌？</a:t>
            </a:r>
          </a:p>
          <a:p>
            <a:pPr lvl="1" eaLnBrk="1" hangingPunct="1"/>
            <a:r>
              <a:rPr lang="zh-CN" altLang="en-US" sz="2400" dirty="0"/>
              <a:t>设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是 </a:t>
            </a:r>
            <a:r>
              <a:rPr lang="en-US" altLang="zh-CN" sz="2400" dirty="0"/>
              <a:t>n </a:t>
            </a:r>
            <a:r>
              <a:rPr lang="zh-CN" altLang="en-US" sz="2400" dirty="0"/>
              <a:t>小时末细菌的数量</a:t>
            </a:r>
          </a:p>
          <a:p>
            <a:pPr lvl="2" eaLnBrk="1" hangingPunct="1"/>
            <a:r>
              <a:rPr lang="zh-CN" altLang="en-US" sz="2000" dirty="0"/>
              <a:t>因为细菌数量每小时增加一倍，那么只要 </a:t>
            </a:r>
            <a:r>
              <a:rPr lang="en-US" altLang="zh-CN" sz="2000" dirty="0"/>
              <a:t>n </a:t>
            </a:r>
            <a:r>
              <a:rPr lang="zh-CN" altLang="en-US" sz="2000" dirty="0"/>
              <a:t>是正整数，关系 </a:t>
            </a:r>
            <a:r>
              <a:rPr lang="en-US" altLang="zh-CN" sz="2000" dirty="0"/>
              <a:t>a</a:t>
            </a:r>
            <a:r>
              <a:rPr lang="en-US" altLang="zh-CN" sz="2000" baseline="-25000" dirty="0"/>
              <a:t>n</a:t>
            </a:r>
            <a:r>
              <a:rPr lang="en-US" altLang="zh-CN" sz="2000" dirty="0"/>
              <a:t>=2a</a:t>
            </a:r>
            <a:r>
              <a:rPr lang="en-US" altLang="zh-CN" sz="2000" baseline="-25000" dirty="0"/>
              <a:t>n-1</a:t>
            </a:r>
            <a:r>
              <a:rPr lang="en-US" altLang="zh-CN" sz="2000" dirty="0"/>
              <a:t> </a:t>
            </a:r>
            <a:r>
              <a:rPr lang="zh-CN" altLang="en-US" sz="2000" dirty="0"/>
              <a:t>就成立</a:t>
            </a:r>
          </a:p>
          <a:p>
            <a:pPr lvl="2" eaLnBrk="1" hangingPunct="1"/>
            <a:r>
              <a:rPr lang="zh-CN" altLang="en-US" sz="2000" dirty="0"/>
              <a:t>对所有非负整数 </a:t>
            </a:r>
            <a:r>
              <a:rPr lang="en-US" altLang="zh-CN" sz="2000" dirty="0"/>
              <a:t>n</a:t>
            </a:r>
            <a:r>
              <a:rPr lang="zh-CN" altLang="en-US" sz="2000" dirty="0"/>
              <a:t>，该关系与初始条件 </a:t>
            </a:r>
            <a:r>
              <a:rPr lang="en-US" altLang="zh-CN" sz="2000" dirty="0"/>
              <a:t>a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=5 </a:t>
            </a:r>
            <a:r>
              <a:rPr lang="zh-CN" altLang="en-US" sz="2000" dirty="0"/>
              <a:t>一起确定了 </a:t>
            </a:r>
            <a:r>
              <a:rPr lang="en-US" altLang="zh-CN" sz="2000" dirty="0"/>
              <a:t>a</a:t>
            </a:r>
            <a:r>
              <a:rPr lang="en-US" altLang="zh-CN" sz="2000" baseline="-25000" dirty="0"/>
              <a:t>n</a:t>
            </a:r>
            <a:r>
              <a:rPr lang="zh-CN" altLang="en-US" sz="2000" dirty="0"/>
              <a:t>，利用这一信息可找出关于 </a:t>
            </a:r>
            <a:r>
              <a:rPr lang="en-US" altLang="zh-CN" sz="2000" dirty="0"/>
              <a:t>a</a:t>
            </a:r>
            <a:r>
              <a:rPr lang="en-US" altLang="zh-CN" sz="2000" baseline="-25000" dirty="0"/>
              <a:t>n</a:t>
            </a:r>
            <a:r>
              <a:rPr lang="en-US" altLang="zh-CN" sz="2000" dirty="0"/>
              <a:t> </a:t>
            </a:r>
            <a:r>
              <a:rPr lang="zh-CN" altLang="en-US" sz="2000" dirty="0"/>
              <a:t>的公式</a:t>
            </a:r>
            <a:endParaRPr lang="en-US" altLang="zh-CN" sz="2000" dirty="0"/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 txBox="1">
            <a:spLocks noGrp="1"/>
          </p:cNvSpPr>
          <p:nvPr>
            <p:ph type="sldNum" sz="quarter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BBD8866-70C7-4659-B3F6-DC1FE986901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4"/>
          <p:cNvSpPr>
            <a:spLocks noGrp="1"/>
          </p:cNvSpPr>
          <p:nvPr>
            <p:ph type="title"/>
          </p:nvPr>
        </p:nvSpPr>
        <p:spPr>
          <a:xfrm>
            <a:off x="539750" y="404813"/>
            <a:ext cx="8064500" cy="1143000"/>
          </a:xfrm>
        </p:spPr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zh-CN" sz="4000" dirty="0"/>
              <a:t>4.2.2 </a:t>
            </a:r>
            <a:r>
              <a:rPr lang="zh-CN" altLang="en-US" sz="4000" dirty="0"/>
              <a:t>求解常系数线性齐次递推关系</a:t>
            </a:r>
          </a:p>
        </p:txBody>
      </p:sp>
      <p:sp>
        <p:nvSpPr>
          <p:cNvPr id="26626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/>
            <a:r>
              <a:rPr lang="zh-CN" altLang="en-US" sz="2800" dirty="0"/>
              <a:t>求解方法：如果解形如 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n </a:t>
            </a:r>
            <a:r>
              <a:rPr lang="en-US" altLang="zh-CN" sz="2800" dirty="0"/>
              <a:t>= r</a:t>
            </a:r>
            <a:r>
              <a:rPr lang="en-US" altLang="zh-CN" sz="2800" baseline="30000" dirty="0"/>
              <a:t>n</a:t>
            </a:r>
          </a:p>
          <a:p>
            <a:pPr lvl="1" eaLnBrk="1" hangingPunct="1"/>
            <a:r>
              <a:rPr lang="zh-CN" altLang="en-US" sz="2400" dirty="0"/>
              <a:t>特征方程：</a:t>
            </a:r>
            <a:r>
              <a:rPr lang="en-US" altLang="zh-CN" sz="2400" dirty="0"/>
              <a:t>r</a:t>
            </a:r>
            <a:r>
              <a:rPr lang="en-US" altLang="zh-CN" sz="2400" baseline="30000" dirty="0"/>
              <a:t>k</a:t>
            </a:r>
            <a:r>
              <a:rPr lang="en-US" altLang="zh-CN" sz="2400" dirty="0">
                <a:sym typeface="Symbol" panose="05050102010706020507" pitchFamily="18" charset="2"/>
              </a:rPr>
              <a:t>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r</a:t>
            </a:r>
            <a:r>
              <a:rPr lang="en-US" altLang="zh-CN" sz="2400" baseline="30000" dirty="0"/>
              <a:t>k</a:t>
            </a:r>
            <a:r>
              <a:rPr lang="en-US" altLang="zh-CN" sz="2400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aseline="30000" dirty="0"/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c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r</a:t>
            </a:r>
            <a:r>
              <a:rPr lang="en-US" altLang="zh-CN" sz="2400" baseline="30000" dirty="0">
                <a:sym typeface="Symbol" panose="05050102010706020507" pitchFamily="18" charset="2"/>
              </a:rPr>
              <a:t>k-2</a:t>
            </a:r>
            <a:r>
              <a:rPr lang="en-US" altLang="zh-CN" sz="2400" dirty="0"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>
                <a:sym typeface="Symbol" panose="05050102010706020507" pitchFamily="18" charset="2"/>
              </a:rPr>
              <a:t>c</a:t>
            </a:r>
            <a:r>
              <a:rPr lang="en-US" altLang="zh-CN" sz="2400" baseline="-25000" dirty="0">
                <a:sym typeface="Symbol" panose="05050102010706020507" pitchFamily="18" charset="2"/>
              </a:rPr>
              <a:t>k-1</a:t>
            </a:r>
            <a:r>
              <a:rPr lang="en-US" altLang="zh-CN" sz="2400" dirty="0">
                <a:sym typeface="Symbol" panose="05050102010706020507" pitchFamily="18" charset="2"/>
              </a:rPr>
              <a:t>r</a:t>
            </a:r>
            <a:r>
              <a:rPr lang="zh-CN" altLang="en-US" sz="2400" dirty="0"/>
              <a:t>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k</a:t>
            </a:r>
            <a:r>
              <a:rPr lang="en-US" altLang="zh-CN" sz="2400" dirty="0"/>
              <a:t>=0</a:t>
            </a:r>
          </a:p>
          <a:p>
            <a:pPr lvl="2" eaLnBrk="1" hangingPunct="1"/>
            <a:r>
              <a:rPr lang="en-US" altLang="zh-CN" sz="2000" dirty="0"/>
              <a:t>r</a:t>
            </a:r>
            <a:r>
              <a:rPr lang="en-US" altLang="zh-CN" sz="2000" baseline="30000" dirty="0"/>
              <a:t>n </a:t>
            </a:r>
            <a:r>
              <a:rPr lang="zh-CN" altLang="en-US" sz="2000" dirty="0"/>
              <a:t>是递推关系的解 当且仅当 </a:t>
            </a:r>
            <a:r>
              <a:rPr lang="en-US" altLang="zh-CN" sz="2000" dirty="0"/>
              <a:t>r </a:t>
            </a:r>
            <a:r>
              <a:rPr lang="zh-CN" altLang="en-US" sz="2000" dirty="0"/>
              <a:t>是特征方程的解</a:t>
            </a:r>
          </a:p>
          <a:p>
            <a:pPr eaLnBrk="1" hangingPunct="1"/>
            <a:r>
              <a:rPr lang="zh-CN" altLang="en-US" sz="2800" dirty="0"/>
              <a:t>特征方程：</a:t>
            </a:r>
            <a:r>
              <a:rPr lang="en-US" altLang="zh-CN" sz="2800" dirty="0"/>
              <a:t>1 </a:t>
            </a:r>
            <a:r>
              <a:rPr lang="zh-CN" altLang="en-US" sz="2800" dirty="0"/>
              <a:t>元 </a:t>
            </a:r>
            <a:r>
              <a:rPr lang="en-US" altLang="zh-CN" sz="2800" dirty="0"/>
              <a:t>k </a:t>
            </a:r>
            <a:r>
              <a:rPr lang="zh-CN" altLang="en-US" sz="2800" dirty="0"/>
              <a:t>次方程</a:t>
            </a:r>
          </a:p>
          <a:p>
            <a:pPr lvl="1" eaLnBrk="1" hangingPunct="1"/>
            <a:r>
              <a:rPr lang="zh-CN" altLang="en-US" sz="2400" dirty="0"/>
              <a:t>特征方程如果有多个根 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r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, r</a:t>
            </a:r>
            <a:r>
              <a:rPr lang="en-US" altLang="zh-CN" sz="2400" baseline="-25000" dirty="0"/>
              <a:t>m</a:t>
            </a:r>
            <a:r>
              <a:rPr lang="zh-CN" altLang="en-US" sz="2400" dirty="0"/>
              <a:t>，则递推关系的</a:t>
            </a:r>
            <a:r>
              <a:rPr lang="zh-CN" altLang="en-US" sz="2400" b="1" dirty="0">
                <a:solidFill>
                  <a:srgbClr val="800000"/>
                </a:solidFill>
              </a:rPr>
              <a:t>通解</a:t>
            </a:r>
            <a:r>
              <a:rPr lang="zh-CN" altLang="en-US" sz="2400" dirty="0"/>
              <a:t>就是这些根的线性组合</a:t>
            </a:r>
          </a:p>
          <a:p>
            <a:pPr lvl="2" eaLnBrk="1" hangingPunct="1"/>
            <a:r>
              <a:rPr lang="zh-CN" altLang="en-US" sz="2000" dirty="0"/>
              <a:t>特征方程是否有</a:t>
            </a:r>
            <a:r>
              <a:rPr lang="zh-CN" altLang="en-US" sz="2000" b="1" dirty="0">
                <a:solidFill>
                  <a:srgbClr val="800000"/>
                </a:solidFill>
              </a:rPr>
              <a:t>重根</a:t>
            </a:r>
            <a:r>
              <a:rPr lang="zh-CN" altLang="en-US" sz="2000" dirty="0"/>
              <a:t>，决定了递推关系解的具体形式</a:t>
            </a: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 txBox="1">
            <a:spLocks noGrp="1"/>
          </p:cNvSpPr>
          <p:nvPr>
            <p:ph type="sldNum" sz="quarter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6736FA-4485-40C5-B0F6-F869A293AB6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xfrm>
            <a:off x="539750" y="404813"/>
            <a:ext cx="8064500" cy="1143000"/>
          </a:xfrm>
        </p:spPr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zh-CN" sz="4000" dirty="0"/>
              <a:t>4.2.2 </a:t>
            </a:r>
            <a:r>
              <a:rPr lang="zh-CN" altLang="en-US" sz="4000" dirty="0"/>
              <a:t>求解常系数线性齐次递推关系</a:t>
            </a:r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/>
            <a:r>
              <a:rPr lang="en-US" altLang="zh-CN" dirty="0"/>
              <a:t>2 </a:t>
            </a:r>
            <a:r>
              <a:rPr lang="zh-CN" altLang="en-US" dirty="0"/>
              <a:t>阶常系数线性齐次递推关系</a:t>
            </a:r>
            <a:r>
              <a:rPr lang="en-US" altLang="zh-CN" dirty="0"/>
              <a:t>(</a:t>
            </a:r>
            <a:r>
              <a:rPr lang="zh-CN" altLang="en-US" dirty="0"/>
              <a:t>定理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2)</a:t>
            </a:r>
          </a:p>
          <a:p>
            <a:pPr lvl="1" eaLnBrk="1" hangingPunct="1"/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en-US" altLang="zh-CN" dirty="0"/>
              <a:t>=c</a:t>
            </a:r>
            <a:r>
              <a:rPr lang="en-US" altLang="zh-CN" baseline="-25000" dirty="0"/>
              <a:t>1</a:t>
            </a:r>
            <a:r>
              <a:rPr lang="en-US" altLang="zh-CN" dirty="0"/>
              <a:t>a</a:t>
            </a:r>
            <a:r>
              <a:rPr lang="en-US" altLang="zh-CN" baseline="-25000" dirty="0"/>
              <a:t>n-1</a:t>
            </a:r>
            <a:r>
              <a:rPr lang="en-US" altLang="zh-CN" dirty="0"/>
              <a:t>+ c</a:t>
            </a:r>
            <a:r>
              <a:rPr lang="en-US" altLang="zh-CN" baseline="-25000" dirty="0"/>
              <a:t>2</a:t>
            </a:r>
            <a:r>
              <a:rPr lang="en-US" altLang="zh-CN" dirty="0"/>
              <a:t>a</a:t>
            </a:r>
            <a:r>
              <a:rPr lang="en-US" altLang="zh-CN" baseline="-25000" dirty="0"/>
              <a:t>n-2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=C</a:t>
            </a:r>
            <a:r>
              <a:rPr lang="en-US" altLang="zh-CN" baseline="-25000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=C</a:t>
            </a:r>
            <a:r>
              <a:rPr lang="en-US" altLang="zh-CN" baseline="-25000" dirty="0"/>
              <a:t>1</a:t>
            </a:r>
          </a:p>
          <a:p>
            <a:pPr lvl="1" eaLnBrk="1" hangingPunct="1"/>
            <a:r>
              <a:rPr lang="zh-CN" altLang="en-US" dirty="0"/>
              <a:t>特征方程：</a:t>
            </a:r>
            <a:r>
              <a:rPr lang="en-US" altLang="zh-CN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c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=0(1</a:t>
            </a:r>
            <a:r>
              <a:rPr lang="zh-CN" altLang="en-US" dirty="0"/>
              <a:t>元</a:t>
            </a:r>
            <a:r>
              <a:rPr lang="en-US" altLang="zh-CN" dirty="0"/>
              <a:t>2</a:t>
            </a:r>
            <a:r>
              <a:rPr lang="zh-CN" altLang="en-US" dirty="0"/>
              <a:t>次，有</a:t>
            </a:r>
            <a:r>
              <a:rPr lang="en-US" altLang="zh-CN" dirty="0"/>
              <a:t>2</a:t>
            </a:r>
            <a:r>
              <a:rPr lang="zh-CN" altLang="en-US" dirty="0"/>
              <a:t>个根</a:t>
            </a:r>
            <a:r>
              <a:rPr lang="en-US" altLang="zh-CN" dirty="0"/>
              <a:t>)</a:t>
            </a:r>
          </a:p>
          <a:p>
            <a:pPr lvl="2" eaLnBrk="1" hangingPunct="1"/>
            <a:r>
              <a:rPr lang="zh-CN" altLang="en-US" dirty="0"/>
              <a:t>不等根 </a:t>
            </a:r>
            <a:r>
              <a:rPr lang="en-US" altLang="zh-CN" dirty="0"/>
              <a:t>(r</a:t>
            </a:r>
            <a:r>
              <a:rPr lang="en-US" altLang="zh-CN" baseline="-25000" dirty="0"/>
              <a:t>1</a:t>
            </a:r>
            <a:r>
              <a:rPr lang="en-US" altLang="zh-CN" dirty="0"/>
              <a:t>≠r</a:t>
            </a:r>
            <a:r>
              <a:rPr lang="en-US" altLang="zh-CN" baseline="-25000" dirty="0"/>
              <a:t>2</a:t>
            </a:r>
            <a:r>
              <a:rPr lang="en-US" altLang="zh-CN" dirty="0"/>
              <a:t>) </a:t>
            </a:r>
            <a:r>
              <a:rPr lang="zh-CN" altLang="en-US" dirty="0"/>
              <a:t>时的解：</a:t>
            </a:r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en-US" altLang="zh-CN" dirty="0"/>
              <a:t>=α</a:t>
            </a:r>
            <a:r>
              <a:rPr lang="en-US" altLang="zh-CN" baseline="-25000" dirty="0"/>
              <a:t>1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n</a:t>
            </a:r>
            <a:r>
              <a:rPr lang="en-US" altLang="zh-CN" dirty="0"/>
              <a:t>+α</a:t>
            </a:r>
            <a:r>
              <a:rPr lang="en-US" altLang="zh-CN" baseline="-25000" dirty="0"/>
              <a:t>2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n</a:t>
            </a:r>
          </a:p>
          <a:p>
            <a:pPr lvl="2" eaLnBrk="1" hangingPunct="1"/>
            <a:r>
              <a:rPr lang="en-US" altLang="zh-CN" dirty="0"/>
              <a:t>2 </a:t>
            </a:r>
            <a:r>
              <a:rPr lang="zh-CN" altLang="en-US" dirty="0"/>
              <a:t>重根 </a:t>
            </a:r>
            <a:r>
              <a:rPr lang="en-US" altLang="zh-CN" dirty="0"/>
              <a:t>(r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时的解：</a:t>
            </a:r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en-US" altLang="zh-CN" dirty="0"/>
              <a:t>=α</a:t>
            </a:r>
            <a:r>
              <a:rPr lang="en-US" altLang="zh-CN" baseline="-25000" dirty="0"/>
              <a:t>1</a:t>
            </a:r>
            <a:r>
              <a:rPr lang="en-US" altLang="zh-CN" dirty="0"/>
              <a:t>r</a:t>
            </a:r>
            <a:r>
              <a:rPr lang="en-US" altLang="zh-CN" baseline="-25000" dirty="0"/>
              <a:t>0</a:t>
            </a:r>
            <a:r>
              <a:rPr lang="en-US" altLang="zh-CN" baseline="30000" dirty="0"/>
              <a:t>n</a:t>
            </a:r>
            <a:r>
              <a:rPr lang="en-US" altLang="zh-CN" dirty="0"/>
              <a:t>+α</a:t>
            </a:r>
            <a:r>
              <a:rPr lang="en-US" altLang="zh-CN" baseline="-25000" dirty="0"/>
              <a:t>2</a:t>
            </a:r>
            <a:r>
              <a:rPr lang="en-US" altLang="zh-CN" b="1" dirty="0">
                <a:solidFill>
                  <a:srgbClr val="800000"/>
                </a:solidFill>
              </a:rPr>
              <a:t>n</a:t>
            </a:r>
            <a:r>
              <a:rPr lang="en-US" altLang="zh-CN" dirty="0"/>
              <a:t>r</a:t>
            </a:r>
            <a:r>
              <a:rPr lang="en-US" altLang="zh-CN" baseline="-25000" dirty="0"/>
              <a:t>0</a:t>
            </a:r>
            <a:r>
              <a:rPr lang="en-US" altLang="zh-CN" baseline="30000" dirty="0"/>
              <a:t>n</a:t>
            </a:r>
          </a:p>
          <a:p>
            <a:pPr lvl="2" eaLnBrk="1" hangingPunct="1"/>
            <a:r>
              <a:rPr lang="en-US" altLang="zh-CN" dirty="0"/>
              <a:t>α</a:t>
            </a:r>
            <a:r>
              <a:rPr lang="en-US" altLang="zh-CN" baseline="-25000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α</a:t>
            </a:r>
            <a:r>
              <a:rPr lang="en-US" altLang="zh-CN" baseline="-25000" dirty="0"/>
              <a:t>2</a:t>
            </a:r>
            <a:r>
              <a:rPr lang="zh-CN" altLang="en-US" dirty="0"/>
              <a:t>是常数，利用初始化条件求解</a:t>
            </a:r>
          </a:p>
        </p:txBody>
      </p:sp>
      <p:sp>
        <p:nvSpPr>
          <p:cNvPr id="27651" name="Rectangle 4"/>
          <p:cNvSpPr/>
          <p:nvPr/>
        </p:nvSpPr>
        <p:spPr>
          <a:xfrm>
            <a:off x="2627313" y="5805488"/>
            <a:ext cx="32575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ClrTx/>
              <a:buFont typeface="Arial" panose="020B0604020202020204" pitchFamily="34" charset="0"/>
            </a:pPr>
            <a:r>
              <a:rPr lang="en-US" altLang="zh-CN" b="1" dirty="0">
                <a:solidFill>
                  <a:schemeClr val="accent2"/>
                </a:solidFill>
                <a:latin typeface="Tahoma" panose="020B0604030504040204" pitchFamily="34" charset="0"/>
                <a:ea typeface="黑体" pitchFamily="49" charset="-122"/>
              </a:rPr>
              <a:t>P178 </a:t>
            </a:r>
            <a:r>
              <a:rPr lang="zh-CN" altLang="en-US" b="1" dirty="0">
                <a:solidFill>
                  <a:schemeClr val="accent2"/>
                </a:solidFill>
                <a:latin typeface="Tahoma" panose="020B0604030504040204" pitchFamily="34" charset="0"/>
                <a:ea typeface="黑体" pitchFamily="49" charset="-122"/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  <a:latin typeface="Tahoma" panose="020B0604030504040204" pitchFamily="34" charset="0"/>
                <a:ea typeface="黑体" pitchFamily="49" charset="-122"/>
              </a:rPr>
              <a:t>3</a:t>
            </a:r>
            <a:r>
              <a:rPr lang="zh-CN" altLang="en-US" b="1" dirty="0">
                <a:solidFill>
                  <a:schemeClr val="accent2"/>
                </a:solidFill>
                <a:latin typeface="Tahoma" panose="020B0604030504040204" pitchFamily="34" charset="0"/>
                <a:ea typeface="黑体" pitchFamily="49" charset="-122"/>
              </a:rPr>
              <a:t>、例</a:t>
            </a:r>
            <a:r>
              <a:rPr lang="en-US" altLang="zh-CN" b="1" dirty="0">
                <a:solidFill>
                  <a:schemeClr val="accent2"/>
                </a:solidFill>
                <a:latin typeface="Tahoma" panose="020B0604030504040204" pitchFamily="34" charset="0"/>
                <a:ea typeface="黑体" pitchFamily="49" charset="-122"/>
              </a:rPr>
              <a:t>4</a:t>
            </a:r>
            <a:r>
              <a:rPr lang="zh-CN" altLang="en-US" b="1" dirty="0">
                <a:solidFill>
                  <a:schemeClr val="accent2"/>
                </a:solidFill>
                <a:latin typeface="Tahoma" panose="020B0604030504040204" pitchFamily="34" charset="0"/>
                <a:ea typeface="黑体" pitchFamily="49" charset="-122"/>
              </a:rPr>
              <a:t>、</a:t>
            </a:r>
            <a:r>
              <a:rPr lang="en-US" altLang="zh-CN" b="1" dirty="0">
                <a:solidFill>
                  <a:schemeClr val="accent2"/>
                </a:solidFill>
                <a:latin typeface="Tahoma" panose="020B0604030504040204" pitchFamily="34" charset="0"/>
                <a:ea typeface="黑体" pitchFamily="49" charset="-122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Tahoma" panose="020B0604030504040204" pitchFamily="34" charset="0"/>
                <a:ea typeface="黑体" pitchFamily="49" charset="-122"/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  <a:latin typeface="Tahoma" panose="020B0604030504040204" pitchFamily="34" charset="0"/>
                <a:ea typeface="黑体" pitchFamily="49" charset="-122"/>
              </a:rPr>
              <a:t>5</a:t>
            </a: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 txBox="1">
            <a:spLocks noGrp="1"/>
          </p:cNvSpPr>
          <p:nvPr>
            <p:ph type="sldNum" sz="quarter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42D9FC2-0875-4D3D-91B3-3B5B4BF1E44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>
          <a:xfrm>
            <a:off x="539750" y="404813"/>
            <a:ext cx="8064500" cy="1143000"/>
          </a:xfrm>
        </p:spPr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zh-CN" sz="4000" dirty="0"/>
              <a:t>4.2.2 </a:t>
            </a:r>
            <a:r>
              <a:rPr lang="zh-CN" altLang="en-US" sz="4000" dirty="0"/>
              <a:t>求解常系数线性齐次递推关系</a:t>
            </a:r>
          </a:p>
        </p:txBody>
      </p:sp>
      <p:sp>
        <p:nvSpPr>
          <p:cNvPr id="2867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lnSpc>
                <a:spcPct val="130000"/>
              </a:lnSpc>
            </a:pPr>
            <a:r>
              <a:rPr lang="en-US" altLang="zh-CN" dirty="0"/>
              <a:t>k  </a:t>
            </a:r>
            <a:r>
              <a:rPr lang="zh-CN" altLang="en-US" dirty="0"/>
              <a:t>阶常系数线性齐次递推关系</a:t>
            </a:r>
            <a:r>
              <a:rPr lang="en-US" altLang="zh-CN" dirty="0"/>
              <a:t>(</a:t>
            </a:r>
            <a:r>
              <a:rPr lang="zh-CN" altLang="en-US" dirty="0"/>
              <a:t>定理</a:t>
            </a:r>
            <a:r>
              <a:rPr lang="en-US" altLang="zh-CN" dirty="0"/>
              <a:t>3)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en-US" altLang="zh-CN" dirty="0"/>
              <a:t>=c</a:t>
            </a:r>
            <a:r>
              <a:rPr lang="en-US" altLang="zh-CN" baseline="-25000" dirty="0"/>
              <a:t>1</a:t>
            </a:r>
            <a:r>
              <a:rPr lang="en-US" altLang="zh-CN" dirty="0"/>
              <a:t>a</a:t>
            </a:r>
            <a:r>
              <a:rPr lang="en-US" altLang="zh-CN" baseline="-25000" dirty="0"/>
              <a:t>n-1</a:t>
            </a:r>
            <a:r>
              <a:rPr lang="en-US" altLang="zh-CN" dirty="0"/>
              <a:t>+ c</a:t>
            </a:r>
            <a:r>
              <a:rPr lang="en-US" altLang="zh-CN" baseline="-25000" dirty="0"/>
              <a:t>2</a:t>
            </a:r>
            <a:r>
              <a:rPr lang="en-US" altLang="zh-CN" dirty="0"/>
              <a:t>a</a:t>
            </a:r>
            <a:r>
              <a:rPr lang="en-US" altLang="zh-CN" baseline="-25000" dirty="0"/>
              <a:t>n-2</a:t>
            </a:r>
            <a:r>
              <a:rPr lang="en-US" altLang="zh-CN" dirty="0"/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/>
              <a:t>+c</a:t>
            </a:r>
            <a:r>
              <a:rPr lang="en-US" altLang="zh-CN" baseline="-25000" dirty="0"/>
              <a:t>k</a:t>
            </a:r>
            <a:r>
              <a:rPr lang="en-US" altLang="zh-CN" dirty="0"/>
              <a:t>a</a:t>
            </a:r>
            <a:r>
              <a:rPr lang="en-US" altLang="zh-CN" baseline="-25000" dirty="0"/>
              <a:t>n-k</a:t>
            </a:r>
            <a:endParaRPr lang="en-US" altLang="zh-CN" dirty="0"/>
          </a:p>
          <a:p>
            <a:pPr lvl="2" eaLnBrk="1" hangingPunct="1">
              <a:lnSpc>
                <a:spcPct val="130000"/>
              </a:lnSpc>
            </a:pPr>
            <a:r>
              <a:rPr lang="zh-CN" altLang="en-US" dirty="0"/>
              <a:t>初始条件：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=C</a:t>
            </a:r>
            <a:r>
              <a:rPr lang="en-US" altLang="zh-CN" baseline="-25000" dirty="0"/>
              <a:t>0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=C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/>
              <a:t> ,a</a:t>
            </a:r>
            <a:r>
              <a:rPr lang="en-US" altLang="zh-CN" baseline="-25000" dirty="0"/>
              <a:t>k-1</a:t>
            </a:r>
            <a:r>
              <a:rPr lang="en-US" altLang="zh-CN" dirty="0"/>
              <a:t>=C</a:t>
            </a:r>
            <a:r>
              <a:rPr lang="en-US" altLang="zh-CN" baseline="-25000" dirty="0"/>
              <a:t>k-1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特征方程</a:t>
            </a:r>
            <a:r>
              <a:rPr lang="zh-CN" altLang="en-US" dirty="0">
                <a:solidFill>
                  <a:srgbClr val="FF3300"/>
                </a:solidFill>
              </a:rPr>
              <a:t>无重根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zh-CN" dirty="0"/>
              <a:t>r</a:t>
            </a:r>
            <a:r>
              <a:rPr lang="en-US" altLang="zh-CN" baseline="30000" dirty="0"/>
              <a:t>k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r</a:t>
            </a:r>
            <a:r>
              <a:rPr lang="en-US" altLang="zh-CN" baseline="30000" dirty="0"/>
              <a:t>k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c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k-2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sym typeface="Symbol" panose="05050102010706020507" pitchFamily="18" charset="2"/>
              </a:rPr>
              <a:t>c</a:t>
            </a:r>
            <a:r>
              <a:rPr lang="en-US" altLang="zh-CN" baseline="-25000" dirty="0">
                <a:sym typeface="Symbol" panose="05050102010706020507" pitchFamily="18" charset="2"/>
              </a:rPr>
              <a:t>k-1</a:t>
            </a:r>
            <a:r>
              <a:rPr lang="en-US" altLang="zh-CN" dirty="0">
                <a:sym typeface="Symbol" panose="05050102010706020507" pitchFamily="18" charset="2"/>
              </a:rPr>
              <a:t>r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en-US" altLang="zh-CN" baseline="-25000" dirty="0"/>
              <a:t>k</a:t>
            </a:r>
            <a:r>
              <a:rPr lang="en-US" altLang="zh-CN" dirty="0"/>
              <a:t>=0</a:t>
            </a:r>
          </a:p>
          <a:p>
            <a:pPr lvl="3" eaLnBrk="1" hangingPunct="1">
              <a:lnSpc>
                <a:spcPct val="130000"/>
              </a:lnSpc>
            </a:pPr>
            <a:r>
              <a:rPr lang="zh-CN" altLang="en-US" dirty="0"/>
              <a:t>特征方程有 </a:t>
            </a:r>
            <a:r>
              <a:rPr lang="en-US" altLang="zh-CN" dirty="0"/>
              <a:t>k </a:t>
            </a:r>
            <a:r>
              <a:rPr lang="zh-CN" altLang="en-US" dirty="0"/>
              <a:t>个不等的根：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, r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/>
              <a:t>, r</a:t>
            </a:r>
            <a:r>
              <a:rPr lang="en-US" altLang="zh-CN" baseline="-25000" dirty="0"/>
              <a:t>k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解形式：</a:t>
            </a:r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en-US" altLang="zh-CN" dirty="0"/>
              <a:t>=α</a:t>
            </a:r>
            <a:r>
              <a:rPr lang="en-US" altLang="zh-CN" baseline="-25000" dirty="0"/>
              <a:t>1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n</a:t>
            </a:r>
            <a:r>
              <a:rPr lang="en-US" altLang="zh-CN" dirty="0"/>
              <a:t>+α</a:t>
            </a:r>
            <a:r>
              <a:rPr lang="en-US" altLang="zh-CN" baseline="-25000" dirty="0"/>
              <a:t>2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n</a:t>
            </a:r>
            <a:r>
              <a:rPr lang="en-US" altLang="zh-CN" dirty="0"/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/>
              <a:t>+α</a:t>
            </a:r>
            <a:r>
              <a:rPr lang="en-US" altLang="zh-CN" baseline="-25000" dirty="0"/>
              <a:t>k</a:t>
            </a:r>
            <a:r>
              <a:rPr lang="en-US" altLang="zh-CN" dirty="0"/>
              <a:t>r</a:t>
            </a:r>
            <a:r>
              <a:rPr lang="en-US" altLang="zh-CN" baseline="-25000" dirty="0"/>
              <a:t>k</a:t>
            </a:r>
            <a:r>
              <a:rPr lang="en-US" altLang="zh-CN" baseline="30000" dirty="0"/>
              <a:t>n</a:t>
            </a:r>
            <a:endParaRPr lang="zh-CN" altLang="en-US" baseline="30000" dirty="0"/>
          </a:p>
        </p:txBody>
      </p:sp>
      <p:sp>
        <p:nvSpPr>
          <p:cNvPr id="28675" name="Rectangle 4"/>
          <p:cNvSpPr/>
          <p:nvPr/>
        </p:nvSpPr>
        <p:spPr>
          <a:xfrm>
            <a:off x="2916238" y="6092825"/>
            <a:ext cx="14668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ClrTx/>
              <a:buFont typeface="Arial" panose="020B0604020202020204" pitchFamily="34" charset="0"/>
            </a:pPr>
            <a:r>
              <a:rPr lang="en-US" altLang="zh-CN" b="1" dirty="0">
                <a:solidFill>
                  <a:schemeClr val="accent2"/>
                </a:solidFill>
                <a:latin typeface="Tahoma" panose="020B0604030504040204" pitchFamily="34" charset="0"/>
                <a:ea typeface="黑体" pitchFamily="49" charset="-122"/>
              </a:rPr>
              <a:t>P179</a:t>
            </a:r>
            <a:r>
              <a:rPr lang="zh-CN" altLang="en-US" b="1" dirty="0">
                <a:solidFill>
                  <a:schemeClr val="accent2"/>
                </a:solidFill>
                <a:latin typeface="Tahoma" panose="020B0604030504040204" pitchFamily="34" charset="0"/>
                <a:ea typeface="黑体" pitchFamily="49" charset="-122"/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  <a:latin typeface="Tahoma" panose="020B0604030504040204" pitchFamily="34" charset="0"/>
                <a:ea typeface="黑体" pitchFamily="49" charset="-122"/>
              </a:rPr>
              <a:t>6</a:t>
            </a: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 txBox="1">
            <a:spLocks noGrp="1"/>
          </p:cNvSpPr>
          <p:nvPr>
            <p:ph type="sldNum" sz="quarter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232B843-0D29-48EB-947E-1A2F3116023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>
          <a:xfrm>
            <a:off x="684213" y="404813"/>
            <a:ext cx="7991475" cy="1143000"/>
          </a:xfrm>
        </p:spPr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zh-CN" sz="4000" dirty="0"/>
              <a:t>4.2.2 </a:t>
            </a:r>
            <a:r>
              <a:rPr lang="zh-CN" altLang="en-US" sz="4000" dirty="0"/>
              <a:t>求解常系数线性齐次递推关系</a:t>
            </a:r>
          </a:p>
        </p:txBody>
      </p:sp>
      <p:sp>
        <p:nvSpPr>
          <p:cNvPr id="2969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/>
            <a:r>
              <a:rPr lang="zh-CN" altLang="en-US" dirty="0"/>
              <a:t>特征方程</a:t>
            </a:r>
            <a:r>
              <a:rPr lang="zh-CN" altLang="en-US" dirty="0">
                <a:solidFill>
                  <a:srgbClr val="FF3300"/>
                </a:solidFill>
              </a:rPr>
              <a:t>有重根</a:t>
            </a:r>
          </a:p>
          <a:p>
            <a:pPr lvl="1" eaLnBrk="1" hangingPunct="1"/>
            <a:r>
              <a:rPr lang="en-US" altLang="zh-CN" dirty="0"/>
              <a:t>r</a:t>
            </a:r>
            <a:r>
              <a:rPr lang="en-US" altLang="zh-CN" baseline="30000" dirty="0"/>
              <a:t>k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r</a:t>
            </a:r>
            <a:r>
              <a:rPr lang="en-US" altLang="zh-CN" baseline="30000" dirty="0"/>
              <a:t>k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c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k-2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sym typeface="Symbol" panose="05050102010706020507" pitchFamily="18" charset="2"/>
              </a:rPr>
              <a:t>c</a:t>
            </a:r>
            <a:r>
              <a:rPr lang="en-US" altLang="zh-CN" baseline="-25000" dirty="0">
                <a:sym typeface="Symbol" panose="05050102010706020507" pitchFamily="18" charset="2"/>
              </a:rPr>
              <a:t>k-1</a:t>
            </a:r>
            <a:r>
              <a:rPr lang="en-US" altLang="zh-CN" dirty="0">
                <a:sym typeface="Symbol" panose="05050102010706020507" pitchFamily="18" charset="2"/>
              </a:rPr>
              <a:t>r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en-US" altLang="zh-CN" baseline="-25000" dirty="0"/>
              <a:t>k</a:t>
            </a:r>
            <a:r>
              <a:rPr lang="en-US" altLang="zh-CN" dirty="0"/>
              <a:t>=0</a:t>
            </a:r>
          </a:p>
          <a:p>
            <a:pPr lvl="2" eaLnBrk="1" hangingPunct="1"/>
            <a:r>
              <a:rPr lang="zh-CN" altLang="en-US" dirty="0"/>
              <a:t>特征方程有 </a:t>
            </a:r>
            <a:r>
              <a:rPr lang="en-US" altLang="zh-CN" dirty="0"/>
              <a:t>t </a:t>
            </a:r>
            <a:r>
              <a:rPr lang="zh-CN" altLang="en-US" dirty="0"/>
              <a:t>个不等的根 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, r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/>
              <a:t>, r</a:t>
            </a:r>
            <a:r>
              <a:rPr lang="en-US" altLang="zh-CN" baseline="-25000" dirty="0"/>
              <a:t>t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重数分别为 </a:t>
            </a:r>
            <a:r>
              <a:rPr lang="en-US" altLang="zh-CN" dirty="0"/>
              <a:t>m</a:t>
            </a:r>
            <a:r>
              <a:rPr lang="en-US" altLang="zh-CN" baseline="-25000" dirty="0"/>
              <a:t>1</a:t>
            </a:r>
            <a:r>
              <a:rPr lang="en-US" altLang="zh-CN" dirty="0"/>
              <a:t>, m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/>
              <a:t>, m</a:t>
            </a:r>
            <a:r>
              <a:rPr lang="en-US" altLang="zh-CN" baseline="-25000" dirty="0"/>
              <a:t>t</a:t>
            </a:r>
            <a:r>
              <a:rPr lang="zh-CN" altLang="en-US" dirty="0"/>
              <a:t>，且 </a:t>
            </a:r>
            <a:r>
              <a:rPr lang="en-US" altLang="zh-CN" dirty="0"/>
              <a:t>m</a:t>
            </a:r>
            <a:r>
              <a:rPr lang="en-US" altLang="zh-CN" baseline="-25000" dirty="0"/>
              <a:t>1</a:t>
            </a:r>
            <a:r>
              <a:rPr lang="en-US" altLang="zh-CN" dirty="0"/>
              <a:t>+ m</a:t>
            </a:r>
            <a:r>
              <a:rPr lang="en-US" altLang="zh-CN" baseline="-25000" dirty="0"/>
              <a:t>2</a:t>
            </a:r>
            <a:r>
              <a:rPr lang="en-US" altLang="zh-CN" dirty="0"/>
              <a:t>+ 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/>
              <a:t>+ m</a:t>
            </a:r>
            <a:r>
              <a:rPr lang="en-US" altLang="zh-CN" baseline="-25000" dirty="0"/>
              <a:t>t</a:t>
            </a:r>
            <a:r>
              <a:rPr lang="en-US" altLang="zh-CN" dirty="0"/>
              <a:t>=k</a:t>
            </a: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解形式：</a:t>
            </a:r>
            <a:endParaRPr lang="zh-CN" altLang="en-US" baseline="30000" dirty="0">
              <a:solidFill>
                <a:schemeClr val="tx1"/>
              </a:solidFill>
            </a:endParaRPr>
          </a:p>
        </p:txBody>
      </p:sp>
      <p:graphicFrame>
        <p:nvGraphicFramePr>
          <p:cNvPr id="29699" name="Object 4"/>
          <p:cNvGraphicFramePr>
            <a:graphicFrameLocks noGrp="1"/>
          </p:cNvGraphicFramePr>
          <p:nvPr>
            <p:ph idx="1"/>
          </p:nvPr>
        </p:nvGraphicFramePr>
        <p:xfrm>
          <a:off x="2771775" y="4365625"/>
          <a:ext cx="6192838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86000" imgH="838200" progId="Equation.3">
                  <p:embed/>
                </p:oleObj>
              </mc:Choice>
              <mc:Fallback>
                <p:oleObj r:id="rId2" imgW="2286000" imgH="838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71775" y="4365625"/>
                        <a:ext cx="6192838" cy="22701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6"/>
          <p:cNvSpPr/>
          <p:nvPr/>
        </p:nvSpPr>
        <p:spPr>
          <a:xfrm>
            <a:off x="4211638" y="1989138"/>
            <a:ext cx="2074862" cy="8299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ClrTx/>
              <a:buFont typeface="Arial" panose="020B0604020202020204" pitchFamily="34" charset="0"/>
            </a:pPr>
            <a:r>
              <a:rPr lang="en-US" altLang="zh-CN" b="1" dirty="0">
                <a:solidFill>
                  <a:schemeClr val="accent2"/>
                </a:solidFill>
                <a:latin typeface="Tahoma" panose="020B0604030504040204" pitchFamily="34" charset="0"/>
                <a:ea typeface="黑体" pitchFamily="49" charset="-122"/>
              </a:rPr>
              <a:t>P179-180 </a:t>
            </a:r>
            <a:r>
              <a:rPr lang="zh-CN" altLang="en-US" b="1" dirty="0">
                <a:solidFill>
                  <a:schemeClr val="accent2"/>
                </a:solidFill>
                <a:latin typeface="Tahoma" panose="020B0604030504040204" pitchFamily="34" charset="0"/>
                <a:ea typeface="黑体" pitchFamily="49" charset="-122"/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  <a:latin typeface="Tahoma" panose="020B0604030504040204" pitchFamily="34" charset="0"/>
                <a:ea typeface="黑体" pitchFamily="49" charset="-122"/>
              </a:rPr>
              <a:t>5</a:t>
            </a:r>
            <a:r>
              <a:rPr lang="zh-CN" altLang="en-US" b="1" dirty="0">
                <a:solidFill>
                  <a:schemeClr val="accent2"/>
                </a:solidFill>
                <a:latin typeface="Tahoma" panose="020B0604030504040204" pitchFamily="34" charset="0"/>
                <a:ea typeface="黑体" pitchFamily="49" charset="-122"/>
              </a:rPr>
              <a:t>，</a:t>
            </a:r>
            <a:r>
              <a:rPr lang="en-US" altLang="zh-CN" b="1" dirty="0">
                <a:solidFill>
                  <a:schemeClr val="accent2"/>
                </a:solidFill>
                <a:latin typeface="Tahoma" panose="020B0604030504040204" pitchFamily="34" charset="0"/>
                <a:ea typeface="黑体" pitchFamily="49" charset="-122"/>
              </a:rPr>
              <a:t>7</a:t>
            </a:r>
            <a:r>
              <a:rPr lang="zh-CN" altLang="en-US" b="1" dirty="0">
                <a:solidFill>
                  <a:schemeClr val="accent2"/>
                </a:solidFill>
                <a:latin typeface="Tahoma" panose="020B0604030504040204" pitchFamily="34" charset="0"/>
                <a:ea typeface="黑体" pitchFamily="49" charset="-122"/>
              </a:rPr>
              <a:t>，</a:t>
            </a:r>
            <a:r>
              <a:rPr lang="en-US" altLang="zh-CN" b="1" dirty="0">
                <a:solidFill>
                  <a:schemeClr val="accent2"/>
                </a:solidFill>
                <a:latin typeface="Tahoma" panose="020B0604030504040204" pitchFamily="34" charset="0"/>
                <a:ea typeface="黑体" pitchFamily="49" charset="-122"/>
              </a:rPr>
              <a:t>8</a:t>
            </a: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 txBox="1">
            <a:spLocks noGrp="1"/>
          </p:cNvSpPr>
          <p:nvPr>
            <p:ph type="sldNum" sz="quarter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1687FF8-D83D-463A-B2BB-B0BDFC7643B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>
          <a:xfrm>
            <a:off x="684213" y="404813"/>
            <a:ext cx="7991475" cy="1143000"/>
          </a:xfrm>
        </p:spPr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zh-CN" sz="4000" dirty="0"/>
              <a:t>4.2.2 </a:t>
            </a:r>
            <a:r>
              <a:rPr lang="zh-CN" altLang="en-US" sz="4000" dirty="0"/>
              <a:t>求解常系数线性齐次递推关系</a:t>
            </a:r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>
          <a:xfrm>
            <a:off x="400050" y="1773238"/>
            <a:ext cx="7772400" cy="4464050"/>
          </a:xfrm>
        </p:spPr>
        <p:txBody>
          <a:bodyPr vert="horz" wrap="square" lIns="92075" tIns="46038" rIns="92075" bIns="46038" anchor="t" anchorCtr="0"/>
          <a:lstStyle/>
          <a:p>
            <a:pPr eaLnBrk="1" hangingPunct="1"/>
            <a:r>
              <a:rPr lang="zh-CN" altLang="en-US" dirty="0"/>
              <a:t>练习 </a:t>
            </a:r>
            <a:r>
              <a:rPr lang="en-US" altLang="zh-CN" dirty="0"/>
              <a:t>1</a:t>
            </a:r>
          </a:p>
          <a:p>
            <a:pPr eaLnBrk="1" hangingPunct="1"/>
            <a:r>
              <a:rPr lang="zh-CN" altLang="en-US" dirty="0"/>
              <a:t>练习 </a:t>
            </a:r>
            <a:r>
              <a:rPr lang="en-US" altLang="zh-CN" dirty="0"/>
              <a:t>2</a:t>
            </a:r>
          </a:p>
          <a:p>
            <a:pPr eaLnBrk="1" hangingPunct="1"/>
            <a:r>
              <a:rPr lang="zh-CN" altLang="en-US" dirty="0"/>
              <a:t>练习 </a:t>
            </a:r>
            <a:r>
              <a:rPr lang="en-US" altLang="zh-CN" dirty="0"/>
              <a:t>3</a:t>
            </a:r>
          </a:p>
        </p:txBody>
      </p:sp>
      <p:pic>
        <p:nvPicPr>
          <p:cNvPr id="30723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2060575"/>
            <a:ext cx="6553200" cy="365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4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113" y="3500438"/>
            <a:ext cx="6553200" cy="4429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5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175" y="2852738"/>
            <a:ext cx="6804025" cy="319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页脚占位符 1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 txBox="1">
            <a:spLocks noGrp="1"/>
          </p:cNvSpPr>
          <p:nvPr>
            <p:ph type="sldNum" sz="quarter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A77E975-8E0A-4337-AD5B-81A740AF230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xfrm>
            <a:off x="250825" y="404813"/>
            <a:ext cx="8642350" cy="1143000"/>
          </a:xfrm>
        </p:spPr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zh-CN" sz="4000" dirty="0"/>
              <a:t>4.2.3 </a:t>
            </a:r>
            <a:r>
              <a:rPr lang="zh-CN" altLang="en-US" sz="4000" dirty="0"/>
              <a:t>求解常系数线性非齐次递推关系</a:t>
            </a:r>
          </a:p>
        </p:txBody>
      </p:sp>
      <p:sp>
        <p:nvSpPr>
          <p:cNvPr id="31746" name="Rectangle 3"/>
          <p:cNvSpPr>
            <a:spLocks noGrp="1"/>
          </p:cNvSpPr>
          <p:nvPr>
            <p:ph idx="1"/>
          </p:nvPr>
        </p:nvSpPr>
        <p:spPr>
          <a:xfrm>
            <a:off x="323850" y="1773238"/>
            <a:ext cx="8134350" cy="4464050"/>
          </a:xfrm>
        </p:spPr>
        <p:txBody>
          <a:bodyPr vert="horz" wrap="square" lIns="92075" tIns="46038" rIns="92075" bIns="46038" anchor="t" anchorCtr="0"/>
          <a:lstStyle/>
          <a:p>
            <a:pPr eaLnBrk="1" hangingPunct="1"/>
            <a:r>
              <a:rPr lang="zh-CN" altLang="en-US" dirty="0"/>
              <a:t>基本概念</a:t>
            </a:r>
          </a:p>
          <a:p>
            <a:pPr lvl="1" eaLnBrk="1" hangingPunct="1"/>
            <a:r>
              <a:rPr lang="en-US" altLang="zh-CN" dirty="0"/>
              <a:t>k</a:t>
            </a:r>
            <a:r>
              <a:rPr lang="zh-CN" altLang="en-US" dirty="0"/>
              <a:t>阶常系数线性非齐次递推关系</a:t>
            </a:r>
          </a:p>
          <a:p>
            <a:pPr lvl="2" eaLnBrk="1" hangingPunct="1"/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en-US" altLang="zh-CN" dirty="0"/>
              <a:t>=c</a:t>
            </a:r>
            <a:r>
              <a:rPr lang="en-US" altLang="zh-CN" baseline="-25000" dirty="0"/>
              <a:t>1</a:t>
            </a:r>
            <a:r>
              <a:rPr lang="en-US" altLang="zh-CN" dirty="0"/>
              <a:t>a</a:t>
            </a:r>
            <a:r>
              <a:rPr lang="en-US" altLang="zh-CN" baseline="-25000" dirty="0"/>
              <a:t>n-1</a:t>
            </a:r>
            <a:r>
              <a:rPr lang="en-US" altLang="zh-CN" dirty="0"/>
              <a:t>+ c</a:t>
            </a:r>
            <a:r>
              <a:rPr lang="en-US" altLang="zh-CN" baseline="-25000" dirty="0"/>
              <a:t>2</a:t>
            </a:r>
            <a:r>
              <a:rPr lang="en-US" altLang="zh-CN" dirty="0"/>
              <a:t>a</a:t>
            </a:r>
            <a:r>
              <a:rPr lang="en-US" altLang="zh-CN" baseline="-25000" dirty="0"/>
              <a:t>n-2</a:t>
            </a:r>
            <a:r>
              <a:rPr lang="en-US" altLang="zh-CN" dirty="0"/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/>
              <a:t>+c</a:t>
            </a:r>
            <a:r>
              <a:rPr lang="en-US" altLang="zh-CN" baseline="-25000" dirty="0"/>
              <a:t>k</a:t>
            </a:r>
            <a:r>
              <a:rPr lang="en-US" altLang="zh-CN" dirty="0"/>
              <a:t>a</a:t>
            </a:r>
            <a:r>
              <a:rPr lang="en-US" altLang="zh-CN" baseline="-25000" dirty="0"/>
              <a:t>n-k</a:t>
            </a:r>
            <a:r>
              <a:rPr lang="en-US" altLang="zh-CN" dirty="0"/>
              <a:t>+ </a:t>
            </a:r>
            <a:r>
              <a:rPr lang="en-US" altLang="zh-CN" sz="3200" b="1" dirty="0">
                <a:solidFill>
                  <a:srgbClr val="800000"/>
                </a:solidFill>
              </a:rPr>
              <a:t>F(n)</a:t>
            </a:r>
          </a:p>
          <a:p>
            <a:pPr lvl="3" eaLnBrk="1" hangingPunct="1"/>
            <a:r>
              <a:rPr lang="zh-CN" altLang="en-US" dirty="0"/>
              <a:t>尾项 </a:t>
            </a:r>
            <a:r>
              <a:rPr lang="en-US" altLang="zh-CN" dirty="0"/>
              <a:t>F(n)</a:t>
            </a:r>
            <a:r>
              <a:rPr lang="zh-CN" altLang="en-US" dirty="0"/>
              <a:t>：只依赖 </a:t>
            </a:r>
            <a:r>
              <a:rPr lang="en-US" altLang="zh-CN" dirty="0"/>
              <a:t>n</a:t>
            </a:r>
            <a:r>
              <a:rPr lang="zh-CN" altLang="en-US" dirty="0"/>
              <a:t>，不恒为</a:t>
            </a:r>
            <a:r>
              <a:rPr lang="en-US" altLang="zh-CN" dirty="0"/>
              <a:t>0</a:t>
            </a:r>
          </a:p>
          <a:p>
            <a:pPr lvl="1" eaLnBrk="1" hangingPunct="1"/>
            <a:r>
              <a:rPr lang="zh-CN" altLang="en-US" dirty="0"/>
              <a:t>相伴齐次递推关系：</a:t>
            </a:r>
          </a:p>
          <a:p>
            <a:pPr lvl="2" eaLnBrk="1" hangingPunct="1"/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en-US" altLang="zh-CN" dirty="0"/>
              <a:t>=c</a:t>
            </a:r>
            <a:r>
              <a:rPr lang="en-US" altLang="zh-CN" baseline="-25000" dirty="0"/>
              <a:t>1</a:t>
            </a:r>
            <a:r>
              <a:rPr lang="en-US" altLang="zh-CN" dirty="0"/>
              <a:t>a</a:t>
            </a:r>
            <a:r>
              <a:rPr lang="en-US" altLang="zh-CN" baseline="-25000" dirty="0"/>
              <a:t>n-1</a:t>
            </a:r>
            <a:r>
              <a:rPr lang="en-US" altLang="zh-CN" dirty="0"/>
              <a:t>+ c</a:t>
            </a:r>
            <a:r>
              <a:rPr lang="en-US" altLang="zh-CN" baseline="-25000" dirty="0"/>
              <a:t>2</a:t>
            </a:r>
            <a:r>
              <a:rPr lang="en-US" altLang="zh-CN" dirty="0"/>
              <a:t>a</a:t>
            </a:r>
            <a:r>
              <a:rPr lang="en-US" altLang="zh-CN" baseline="-25000" dirty="0"/>
              <a:t>n-2</a:t>
            </a:r>
            <a:r>
              <a:rPr lang="en-US" altLang="zh-CN" dirty="0"/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/>
              <a:t>+c</a:t>
            </a:r>
            <a:r>
              <a:rPr lang="en-US" altLang="zh-CN" baseline="-25000" dirty="0"/>
              <a:t>k</a:t>
            </a:r>
            <a:r>
              <a:rPr lang="en-US" altLang="zh-CN" dirty="0"/>
              <a:t>a</a:t>
            </a:r>
            <a:r>
              <a:rPr lang="en-US" altLang="zh-CN" baseline="-25000" dirty="0"/>
              <a:t>n-k</a:t>
            </a:r>
            <a:endParaRPr lang="zh-CN" altLang="en-US" dirty="0"/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 txBox="1">
            <a:spLocks noGrp="1"/>
          </p:cNvSpPr>
          <p:nvPr>
            <p:ph type="sldNum" sz="quarter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923825F-1527-4658-8001-57ABA711B09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>
          <a:xfrm>
            <a:off x="250825" y="404813"/>
            <a:ext cx="8642350" cy="1143000"/>
          </a:xfrm>
        </p:spPr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zh-CN" sz="4000" dirty="0"/>
              <a:t>4.2.3 </a:t>
            </a:r>
            <a:r>
              <a:rPr lang="zh-CN" altLang="en-US" sz="4000" dirty="0"/>
              <a:t>求解常系数线性非齐次递推关系</a:t>
            </a:r>
          </a:p>
        </p:txBody>
      </p:sp>
      <p:sp>
        <p:nvSpPr>
          <p:cNvPr id="32770" name="Rectangle 3"/>
          <p:cNvSpPr>
            <a:spLocks noGrp="1"/>
          </p:cNvSpPr>
          <p:nvPr>
            <p:ph idx="1"/>
          </p:nvPr>
        </p:nvSpPr>
        <p:spPr>
          <a:xfrm>
            <a:off x="179388" y="1773238"/>
            <a:ext cx="8785225" cy="4464050"/>
          </a:xfrm>
        </p:spPr>
        <p:txBody>
          <a:bodyPr vert="horz" wrap="square" lIns="92075" tIns="46038" rIns="92075" bIns="46038" anchor="t" anchorCtr="0"/>
          <a:lstStyle/>
          <a:p>
            <a:pPr eaLnBrk="1" hangingPunct="1"/>
            <a:r>
              <a:rPr lang="zh-CN" altLang="en-US" dirty="0"/>
              <a:t>定理</a:t>
            </a:r>
            <a:r>
              <a:rPr lang="en-US" altLang="zh-CN" dirty="0"/>
              <a:t>5</a:t>
            </a:r>
          </a:p>
          <a:p>
            <a:pPr lvl="1" eaLnBrk="1" hangingPunct="1"/>
            <a:r>
              <a:rPr lang="zh-CN" altLang="en-US" dirty="0"/>
              <a:t>非齐次递推关系：</a:t>
            </a:r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en-US" altLang="zh-CN" dirty="0"/>
              <a:t>=c</a:t>
            </a:r>
            <a:r>
              <a:rPr lang="en-US" altLang="zh-CN" baseline="-25000" dirty="0"/>
              <a:t>1</a:t>
            </a:r>
            <a:r>
              <a:rPr lang="en-US" altLang="zh-CN" dirty="0"/>
              <a:t>a</a:t>
            </a:r>
            <a:r>
              <a:rPr lang="en-US" altLang="zh-CN" baseline="-25000" dirty="0"/>
              <a:t>n-1</a:t>
            </a:r>
            <a:r>
              <a:rPr lang="en-US" altLang="zh-CN" dirty="0"/>
              <a:t>+ c</a:t>
            </a:r>
            <a:r>
              <a:rPr lang="en-US" altLang="zh-CN" baseline="-25000" dirty="0"/>
              <a:t>2</a:t>
            </a:r>
            <a:r>
              <a:rPr lang="en-US" altLang="zh-CN" dirty="0"/>
              <a:t>a</a:t>
            </a:r>
            <a:r>
              <a:rPr lang="en-US" altLang="zh-CN" baseline="-25000" dirty="0"/>
              <a:t>n-2</a:t>
            </a:r>
            <a:r>
              <a:rPr lang="en-US" altLang="zh-CN" dirty="0"/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/>
              <a:t>+c</a:t>
            </a:r>
            <a:r>
              <a:rPr lang="en-US" altLang="zh-CN" baseline="-25000" dirty="0"/>
              <a:t>k</a:t>
            </a:r>
            <a:r>
              <a:rPr lang="en-US" altLang="zh-CN" dirty="0"/>
              <a:t>a</a:t>
            </a:r>
            <a:r>
              <a:rPr lang="en-US" altLang="zh-CN" baseline="-25000" dirty="0"/>
              <a:t>n-k</a:t>
            </a:r>
            <a:r>
              <a:rPr lang="en-US" altLang="zh-CN" dirty="0"/>
              <a:t>+</a:t>
            </a:r>
            <a:r>
              <a:rPr lang="en-US" altLang="zh-CN" b="1" dirty="0">
                <a:solidFill>
                  <a:srgbClr val="800000"/>
                </a:solidFill>
              </a:rPr>
              <a:t>F(n)</a:t>
            </a:r>
          </a:p>
          <a:p>
            <a:pPr lvl="2" eaLnBrk="1" hangingPunct="1"/>
            <a:r>
              <a:rPr lang="zh-CN" altLang="en-US" dirty="0"/>
              <a:t>相伴齐次递推关系：</a:t>
            </a:r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en-US" altLang="zh-CN" dirty="0"/>
              <a:t>=c</a:t>
            </a:r>
            <a:r>
              <a:rPr lang="en-US" altLang="zh-CN" baseline="-25000" dirty="0"/>
              <a:t>1</a:t>
            </a:r>
            <a:r>
              <a:rPr lang="en-US" altLang="zh-CN" dirty="0"/>
              <a:t>a</a:t>
            </a:r>
            <a:r>
              <a:rPr lang="en-US" altLang="zh-CN" baseline="-25000" dirty="0"/>
              <a:t>n-1</a:t>
            </a:r>
            <a:r>
              <a:rPr lang="en-US" altLang="zh-CN" dirty="0"/>
              <a:t>+ c</a:t>
            </a:r>
            <a:r>
              <a:rPr lang="en-US" altLang="zh-CN" baseline="-25000" dirty="0"/>
              <a:t>2</a:t>
            </a:r>
            <a:r>
              <a:rPr lang="en-US" altLang="zh-CN" dirty="0"/>
              <a:t>a</a:t>
            </a:r>
            <a:r>
              <a:rPr lang="en-US" altLang="zh-CN" baseline="-25000" dirty="0"/>
              <a:t>n-2</a:t>
            </a:r>
            <a:r>
              <a:rPr lang="en-US" altLang="zh-CN" dirty="0"/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/>
              <a:t>+c</a:t>
            </a:r>
            <a:r>
              <a:rPr lang="en-US" altLang="zh-CN" baseline="-25000" dirty="0"/>
              <a:t>k</a:t>
            </a:r>
            <a:r>
              <a:rPr lang="en-US" altLang="zh-CN" dirty="0"/>
              <a:t>a</a:t>
            </a:r>
            <a:r>
              <a:rPr lang="en-US" altLang="zh-CN" baseline="-25000" dirty="0"/>
              <a:t>n-k</a:t>
            </a:r>
          </a:p>
          <a:p>
            <a:pPr lvl="1" eaLnBrk="1" hangingPunct="1"/>
            <a:r>
              <a:rPr lang="zh-CN" altLang="en-US" dirty="0"/>
              <a:t>非齐次递推关系通解：</a:t>
            </a:r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en-US" altLang="zh-CN" baseline="30000" dirty="0"/>
              <a:t>(p)</a:t>
            </a:r>
            <a:r>
              <a:rPr lang="en-US" altLang="zh-CN" dirty="0"/>
              <a:t>+a</a:t>
            </a:r>
            <a:r>
              <a:rPr lang="en-US" altLang="zh-CN" baseline="-25000" dirty="0"/>
              <a:t>n</a:t>
            </a:r>
            <a:r>
              <a:rPr lang="en-US" altLang="zh-CN" baseline="30000" dirty="0"/>
              <a:t>(h)</a:t>
            </a:r>
          </a:p>
          <a:p>
            <a:pPr lvl="2" eaLnBrk="1" hangingPunct="1"/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en-US" altLang="zh-CN" baseline="30000" dirty="0"/>
              <a:t>(p)</a:t>
            </a:r>
            <a:r>
              <a:rPr lang="zh-CN" altLang="en-US" dirty="0"/>
              <a:t>：非齐次递推关系的</a:t>
            </a:r>
            <a:r>
              <a:rPr lang="zh-CN" altLang="en-US" b="1" dirty="0">
                <a:solidFill>
                  <a:srgbClr val="FF3300"/>
                </a:solidFill>
              </a:rPr>
              <a:t>特解</a:t>
            </a:r>
          </a:p>
          <a:p>
            <a:pPr lvl="2" eaLnBrk="1" hangingPunct="1"/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en-US" altLang="zh-CN" baseline="30000" dirty="0"/>
              <a:t>(h)</a:t>
            </a:r>
            <a:r>
              <a:rPr lang="zh-CN" altLang="en-US" dirty="0"/>
              <a:t>：相伴齐次递推关系的通解</a:t>
            </a: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 txBox="1">
            <a:spLocks noGrp="1"/>
          </p:cNvSpPr>
          <p:nvPr>
            <p:ph type="sldNum" sz="quarter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D55944-7912-4663-9040-7BADE6EE43C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>
          <a:xfrm>
            <a:off x="250825" y="404813"/>
            <a:ext cx="8642350" cy="1143000"/>
          </a:xfrm>
        </p:spPr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zh-CN" sz="4000" dirty="0"/>
              <a:t>4.2.3 </a:t>
            </a:r>
            <a:r>
              <a:rPr lang="zh-CN" altLang="en-US" sz="4000" dirty="0"/>
              <a:t>求解常系数线性非齐次递推关系</a:t>
            </a:r>
          </a:p>
        </p:txBody>
      </p:sp>
      <p:sp>
        <p:nvSpPr>
          <p:cNvPr id="33794" name="Rectangle 3"/>
          <p:cNvSpPr>
            <a:spLocks noGrp="1"/>
          </p:cNvSpPr>
          <p:nvPr>
            <p:ph idx="1"/>
          </p:nvPr>
        </p:nvSpPr>
        <p:spPr>
          <a:xfrm>
            <a:off x="179388" y="1773238"/>
            <a:ext cx="8785225" cy="4464050"/>
          </a:xfrm>
        </p:spPr>
        <p:txBody>
          <a:bodyPr vert="horz" wrap="square" lIns="92075" tIns="46038" rIns="92075" bIns="46038" anchor="t" anchorCtr="0"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/>
              <a:t>求解步骤：通解形如 </a:t>
            </a:r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en-US" altLang="zh-CN" baseline="30000" dirty="0"/>
              <a:t>(p)</a:t>
            </a:r>
            <a:r>
              <a:rPr lang="en-US" altLang="zh-CN" dirty="0"/>
              <a:t>+a</a:t>
            </a:r>
            <a:r>
              <a:rPr lang="en-US" altLang="zh-CN" baseline="-25000" dirty="0"/>
              <a:t>n</a:t>
            </a:r>
            <a:r>
              <a:rPr lang="en-US" altLang="zh-CN" baseline="30000" dirty="0"/>
              <a:t>(h)</a:t>
            </a:r>
            <a:endParaRPr lang="zh-CN" altLang="en-US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通解形式 </a:t>
            </a:r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en-US" altLang="zh-CN" baseline="30000" dirty="0"/>
              <a:t>(h)</a:t>
            </a:r>
            <a:endParaRPr lang="zh-CN" altLang="en-US" dirty="0"/>
          </a:p>
          <a:p>
            <a:pPr lvl="2" eaLnBrk="1" hangingPunct="1">
              <a:lnSpc>
                <a:spcPct val="130000"/>
              </a:lnSpc>
            </a:pPr>
            <a:r>
              <a:rPr lang="zh-CN" altLang="en-US" dirty="0"/>
              <a:t>求特征方程的根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通解</a:t>
            </a:r>
            <a:r>
              <a:rPr lang="zh-CN" altLang="en-US" dirty="0"/>
              <a:t>确定相伴齐次递推关系</a:t>
            </a:r>
            <a:r>
              <a:rPr lang="zh-CN" altLang="en-US" dirty="0">
                <a:sym typeface="Wingdings" panose="05000000000000000000" pitchFamily="2" charset="2"/>
              </a:rPr>
              <a:t>形式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常系数待定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endParaRPr lang="en-US" altLang="zh-CN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求非齐次递推关系特解 </a:t>
            </a:r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en-US" altLang="zh-CN" baseline="30000" dirty="0"/>
              <a:t>(p)</a:t>
            </a:r>
            <a:endParaRPr lang="zh-CN" altLang="en-US" dirty="0"/>
          </a:p>
          <a:p>
            <a:pPr lvl="2" eaLnBrk="1" hangingPunct="1">
              <a:lnSpc>
                <a:spcPct val="130000"/>
              </a:lnSpc>
            </a:pPr>
            <a:r>
              <a:rPr lang="zh-CN" altLang="en-US" dirty="0"/>
              <a:t>确定特解形式</a:t>
            </a:r>
          </a:p>
          <a:p>
            <a:pPr lvl="2" eaLnBrk="1" hangingPunct="1">
              <a:lnSpc>
                <a:spcPct val="130000"/>
              </a:lnSpc>
            </a:pPr>
            <a:r>
              <a:rPr lang="zh-CN" altLang="en-US" dirty="0"/>
              <a:t>代入非齐次递推关系，确定特解中的常系数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代入初始条件，确定通解中的常系数</a:t>
            </a: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 txBox="1">
            <a:spLocks noGrp="1"/>
          </p:cNvSpPr>
          <p:nvPr>
            <p:ph type="sldNum" sz="quarter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1FD9B51-FF0C-4C51-A93E-7A6B16888CF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>
          <a:xfrm>
            <a:off x="250825" y="404813"/>
            <a:ext cx="8642350" cy="1143000"/>
          </a:xfrm>
        </p:spPr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zh-CN" sz="4000" dirty="0"/>
              <a:t>4.2.3 </a:t>
            </a:r>
            <a:r>
              <a:rPr lang="zh-CN" altLang="en-US" sz="4000" dirty="0"/>
              <a:t>求解常系数线性非齐次递推关系</a:t>
            </a:r>
          </a:p>
        </p:txBody>
      </p:sp>
      <p:sp>
        <p:nvSpPr>
          <p:cNvPr id="34818" name="Rectangle 3"/>
          <p:cNvSpPr>
            <a:spLocks noGrp="1"/>
          </p:cNvSpPr>
          <p:nvPr>
            <p:ph idx="1"/>
          </p:nvPr>
        </p:nvSpPr>
        <p:spPr>
          <a:xfrm>
            <a:off x="323850" y="1773238"/>
            <a:ext cx="8134350" cy="4464050"/>
          </a:xfrm>
        </p:spPr>
        <p:txBody>
          <a:bodyPr vert="horz" wrap="square" lIns="92075" tIns="46038" rIns="92075" bIns="46038" anchor="t" anchorCtr="0"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/>
              <a:t>定理</a:t>
            </a:r>
            <a:r>
              <a:rPr lang="en-US" altLang="zh-CN" dirty="0"/>
              <a:t>6</a:t>
            </a:r>
            <a:r>
              <a:rPr lang="zh-CN" altLang="en-US" dirty="0"/>
              <a:t>：求非齐次递推关系特解 </a:t>
            </a:r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en-US" altLang="zh-CN" baseline="30000" dirty="0"/>
              <a:t>(p)</a:t>
            </a:r>
            <a:endParaRPr lang="zh-CN" altLang="en-US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尾项 </a:t>
            </a:r>
            <a:r>
              <a:rPr lang="en-US" altLang="zh-CN" dirty="0"/>
              <a:t>F(n) </a:t>
            </a:r>
            <a:r>
              <a:rPr lang="zh-CN" altLang="en-US" dirty="0"/>
              <a:t>是特殊形式的函数！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zh-CN" dirty="0"/>
              <a:t>f(n)=(b</a:t>
            </a:r>
            <a:r>
              <a:rPr lang="en-US" altLang="zh-CN" baseline="-25000" dirty="0"/>
              <a:t>t</a:t>
            </a:r>
            <a:r>
              <a:rPr lang="en-US" altLang="zh-CN" dirty="0"/>
              <a:t>n</a:t>
            </a:r>
            <a:r>
              <a:rPr lang="en-US" altLang="zh-CN" baseline="30000" dirty="0"/>
              <a:t>t</a:t>
            </a:r>
            <a:r>
              <a:rPr lang="en-US" altLang="zh-CN" dirty="0"/>
              <a:t>+b</a:t>
            </a:r>
            <a:r>
              <a:rPr lang="en-US" altLang="zh-CN" baseline="-25000" dirty="0"/>
              <a:t>t-1</a:t>
            </a:r>
            <a:r>
              <a:rPr lang="en-US" altLang="zh-CN" dirty="0"/>
              <a:t>n</a:t>
            </a:r>
            <a:r>
              <a:rPr lang="en-US" altLang="zh-CN" baseline="30000" dirty="0"/>
              <a:t>t-1</a:t>
            </a:r>
            <a:r>
              <a:rPr lang="en-US" altLang="zh-CN" dirty="0"/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/>
              <a:t>+b</a:t>
            </a:r>
            <a:r>
              <a:rPr lang="en-US" altLang="zh-CN" baseline="-25000" dirty="0"/>
              <a:t>1</a:t>
            </a:r>
            <a:r>
              <a:rPr lang="en-US" altLang="zh-CN" dirty="0"/>
              <a:t>n+b</a:t>
            </a:r>
            <a:r>
              <a:rPr lang="en-US" altLang="zh-CN" baseline="-25000" dirty="0"/>
              <a:t>0</a:t>
            </a:r>
            <a:r>
              <a:rPr lang="en-US" altLang="zh-CN" dirty="0"/>
              <a:t>)s</a:t>
            </a:r>
            <a:r>
              <a:rPr lang="en-US" altLang="zh-CN" baseline="30000" dirty="0"/>
              <a:t>n</a:t>
            </a:r>
            <a:r>
              <a:rPr lang="zh-CN" altLang="en-US" dirty="0"/>
              <a:t>，则特解 </a:t>
            </a:r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en-US" altLang="zh-CN" baseline="30000" dirty="0"/>
              <a:t>(p)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</a:p>
          <a:p>
            <a:pPr lvl="3" eaLnBrk="1" hangingPunct="1">
              <a:lnSpc>
                <a:spcPct val="130000"/>
              </a:lnSpc>
            </a:pPr>
            <a:r>
              <a:rPr lang="en-US" altLang="zh-CN" dirty="0"/>
              <a:t>(p</a:t>
            </a:r>
            <a:r>
              <a:rPr lang="en-US" altLang="zh-CN" baseline="-25000" dirty="0"/>
              <a:t>t</a:t>
            </a:r>
            <a:r>
              <a:rPr lang="en-US" altLang="zh-CN" dirty="0"/>
              <a:t>n</a:t>
            </a:r>
            <a:r>
              <a:rPr lang="en-US" altLang="zh-CN" baseline="30000" dirty="0"/>
              <a:t>t</a:t>
            </a:r>
            <a:r>
              <a:rPr lang="en-US" altLang="zh-CN" dirty="0"/>
              <a:t>+p</a:t>
            </a:r>
            <a:r>
              <a:rPr lang="en-US" altLang="zh-CN" baseline="-25000" dirty="0"/>
              <a:t>t-1</a:t>
            </a:r>
            <a:r>
              <a:rPr lang="en-US" altLang="zh-CN" dirty="0"/>
              <a:t>n</a:t>
            </a:r>
            <a:r>
              <a:rPr lang="en-US" altLang="zh-CN" baseline="30000" dirty="0"/>
              <a:t>t-1</a:t>
            </a:r>
            <a:r>
              <a:rPr lang="en-US" altLang="zh-CN" dirty="0"/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/>
              <a:t>+p</a:t>
            </a:r>
            <a:r>
              <a:rPr lang="en-US" altLang="zh-CN" baseline="-25000" dirty="0"/>
              <a:t>1</a:t>
            </a:r>
            <a:r>
              <a:rPr lang="en-US" altLang="zh-CN" dirty="0"/>
              <a:t>n+p</a:t>
            </a:r>
            <a:r>
              <a:rPr lang="en-US" altLang="zh-CN" baseline="-25000" dirty="0"/>
              <a:t>0</a:t>
            </a:r>
            <a:r>
              <a:rPr lang="en-US" altLang="zh-CN" dirty="0"/>
              <a:t>)s</a:t>
            </a:r>
            <a:r>
              <a:rPr lang="en-US" altLang="zh-CN" baseline="30000" dirty="0"/>
              <a:t>n</a:t>
            </a:r>
            <a:r>
              <a:rPr lang="en-US" altLang="zh-CN" dirty="0"/>
              <a:t>, p</a:t>
            </a:r>
            <a:r>
              <a:rPr lang="zh-CN" altLang="en-US" dirty="0"/>
              <a:t>为待定常数</a:t>
            </a:r>
            <a:endParaRPr lang="en-US" altLang="zh-CN" dirty="0"/>
          </a:p>
          <a:p>
            <a:pPr lvl="4" eaLnBrk="1" hangingPunct="1">
              <a:lnSpc>
                <a:spcPct val="130000"/>
              </a:lnSpc>
            </a:pPr>
            <a:r>
              <a:rPr lang="en-US" altLang="zh-CN" dirty="0"/>
              <a:t>s </a:t>
            </a:r>
            <a:r>
              <a:rPr lang="zh-CN" altLang="en-US" dirty="0"/>
              <a:t>不是相伴齐次递推关系特征方程的根</a:t>
            </a:r>
          </a:p>
          <a:p>
            <a:pPr lvl="3"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800000"/>
                </a:solidFill>
              </a:rPr>
              <a:t>n</a:t>
            </a:r>
            <a:r>
              <a:rPr lang="en-US" altLang="zh-CN" baseline="30000" dirty="0">
                <a:solidFill>
                  <a:srgbClr val="800000"/>
                </a:solidFill>
              </a:rPr>
              <a:t>m</a:t>
            </a:r>
            <a:r>
              <a:rPr lang="en-US" altLang="zh-CN" dirty="0"/>
              <a:t>(p</a:t>
            </a:r>
            <a:r>
              <a:rPr lang="en-US" altLang="zh-CN" baseline="-25000" dirty="0"/>
              <a:t>t</a:t>
            </a:r>
            <a:r>
              <a:rPr lang="en-US" altLang="zh-CN" dirty="0"/>
              <a:t>n</a:t>
            </a:r>
            <a:r>
              <a:rPr lang="en-US" altLang="zh-CN" baseline="30000" dirty="0"/>
              <a:t>t</a:t>
            </a:r>
            <a:r>
              <a:rPr lang="en-US" altLang="zh-CN" dirty="0"/>
              <a:t>+p</a:t>
            </a:r>
            <a:r>
              <a:rPr lang="en-US" altLang="zh-CN" baseline="-25000" dirty="0"/>
              <a:t>t-1</a:t>
            </a:r>
            <a:r>
              <a:rPr lang="en-US" altLang="zh-CN" dirty="0"/>
              <a:t>n</a:t>
            </a:r>
            <a:r>
              <a:rPr lang="en-US" altLang="zh-CN" baseline="30000" dirty="0"/>
              <a:t>t-1</a:t>
            </a:r>
            <a:r>
              <a:rPr lang="en-US" altLang="zh-CN" dirty="0"/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/>
              <a:t>+p</a:t>
            </a:r>
            <a:r>
              <a:rPr lang="en-US" altLang="zh-CN" baseline="-25000" dirty="0"/>
              <a:t>1</a:t>
            </a:r>
            <a:r>
              <a:rPr lang="en-US" altLang="zh-CN" dirty="0"/>
              <a:t>n+p</a:t>
            </a:r>
            <a:r>
              <a:rPr lang="en-US" altLang="zh-CN" baseline="-25000" dirty="0"/>
              <a:t>0</a:t>
            </a:r>
            <a:r>
              <a:rPr lang="en-US" altLang="zh-CN" dirty="0"/>
              <a:t>)s</a:t>
            </a:r>
            <a:r>
              <a:rPr lang="en-US" altLang="zh-CN" baseline="30000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为待定常数</a:t>
            </a:r>
          </a:p>
          <a:p>
            <a:pPr lvl="4" eaLnBrk="1" hangingPunct="1">
              <a:lnSpc>
                <a:spcPct val="130000"/>
              </a:lnSpc>
            </a:pPr>
            <a:r>
              <a:rPr lang="en-US" altLang="zh-CN" dirty="0"/>
              <a:t>s </a:t>
            </a:r>
            <a:r>
              <a:rPr lang="zh-CN" altLang="en-US" dirty="0"/>
              <a:t>是相伴齐次递推关系特征方程的</a:t>
            </a:r>
            <a:r>
              <a:rPr lang="en-US" altLang="zh-CN" dirty="0"/>
              <a:t>m </a:t>
            </a:r>
            <a:r>
              <a:rPr lang="zh-CN" altLang="en-US" dirty="0"/>
              <a:t>重根</a:t>
            </a:r>
            <a:endParaRPr lang="en-US" altLang="zh-CN" baseline="30000" dirty="0"/>
          </a:p>
          <a:p>
            <a:pPr lvl="2" eaLnBrk="1" hangingPunct="1">
              <a:lnSpc>
                <a:spcPct val="130000"/>
              </a:lnSpc>
            </a:pPr>
            <a:r>
              <a:rPr lang="zh-CN" altLang="en-US" dirty="0"/>
              <a:t>注意：即使 </a:t>
            </a:r>
            <a:r>
              <a:rPr lang="en-US" altLang="zh-CN" dirty="0"/>
              <a:t>s=1</a:t>
            </a:r>
            <a:r>
              <a:rPr lang="zh-CN" altLang="en-US" dirty="0"/>
              <a:t>，仍要考查 </a:t>
            </a:r>
            <a:r>
              <a:rPr lang="en-US" altLang="zh-CN" dirty="0"/>
              <a:t>1 </a:t>
            </a:r>
            <a:r>
              <a:rPr lang="zh-CN" altLang="en-US" dirty="0"/>
              <a:t>是否特征根！</a:t>
            </a: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 txBox="1">
            <a:spLocks noGrp="1"/>
          </p:cNvSpPr>
          <p:nvPr>
            <p:ph type="sldNum" sz="quarter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3C2538-675B-400E-80E2-15CB51C558C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xfrm>
            <a:off x="250825" y="404813"/>
            <a:ext cx="8642350" cy="1143000"/>
          </a:xfrm>
        </p:spPr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zh-CN" sz="4000" dirty="0"/>
              <a:t>4.2.3 </a:t>
            </a:r>
            <a:r>
              <a:rPr lang="zh-CN" altLang="en-US" sz="4000" dirty="0"/>
              <a:t>求解常系数线性非齐次递推关系</a:t>
            </a:r>
          </a:p>
        </p:txBody>
      </p:sp>
      <p:sp>
        <p:nvSpPr>
          <p:cNvPr id="123907" name="Rectangle 3"/>
          <p:cNvSpPr>
            <a:spLocks noGrp="1"/>
          </p:cNvSpPr>
          <p:nvPr>
            <p:ph idx="1"/>
          </p:nvPr>
        </p:nvSpPr>
        <p:spPr>
          <a:xfrm>
            <a:off x="323850" y="1773238"/>
            <a:ext cx="8134350" cy="4464050"/>
          </a:xfrm>
        </p:spPr>
        <p:txBody>
          <a:bodyPr vert="horz" wrap="square" lIns="92075" tIns="46038" rIns="92075" bIns="46038" anchor="t" anchorCtr="0"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练习</a:t>
            </a:r>
            <a:r>
              <a:rPr lang="en-US" altLang="zh-CN" sz="2800" dirty="0"/>
              <a:t>1(Hanoi </a:t>
            </a:r>
            <a:r>
              <a:rPr lang="zh-CN" altLang="en-US" sz="2800" dirty="0"/>
              <a:t>塔</a:t>
            </a:r>
            <a:r>
              <a:rPr lang="en-US" altLang="zh-CN" sz="2800" dirty="0"/>
              <a:t>)</a:t>
            </a:r>
            <a:r>
              <a:rPr lang="zh-CN" altLang="en-US" sz="2800" dirty="0"/>
              <a:t>：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n</a:t>
            </a:r>
            <a:r>
              <a:rPr lang="zh-CN" altLang="en-US" sz="2800" dirty="0"/>
              <a:t>＝</a:t>
            </a:r>
            <a:r>
              <a:rPr lang="en-US" altLang="zh-CN" sz="2800" dirty="0"/>
              <a:t>2a</a:t>
            </a:r>
            <a:r>
              <a:rPr lang="en-US" altLang="zh-CN" sz="2800" baseline="-25000" dirty="0"/>
              <a:t>n-1</a:t>
            </a:r>
            <a:r>
              <a:rPr lang="zh-CN" altLang="en-US" sz="2800" dirty="0"/>
              <a:t>＋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＝</a:t>
            </a:r>
            <a:r>
              <a:rPr lang="en-US" altLang="zh-CN" sz="2800" dirty="0"/>
              <a:t>1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/>
              <a:t>相伴齐次通解：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n</a:t>
            </a:r>
            <a:r>
              <a:rPr lang="en-US" altLang="zh-CN" sz="2400" baseline="30000" dirty="0"/>
              <a:t>(h)</a:t>
            </a:r>
            <a:r>
              <a:rPr lang="en-US" altLang="zh-CN" sz="2400" dirty="0"/>
              <a:t>=α2</a:t>
            </a:r>
            <a:r>
              <a:rPr lang="en-US" altLang="zh-CN" sz="2400" baseline="30000" dirty="0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α</a:t>
            </a:r>
            <a:r>
              <a:rPr lang="zh-CN" altLang="en-US" sz="2400" dirty="0"/>
              <a:t>是待定系数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dirty="0"/>
              <a:t>特征方程：</a:t>
            </a:r>
            <a:r>
              <a:rPr lang="en-US" altLang="zh-CN" sz="2000" dirty="0"/>
              <a:t>r-2=0</a:t>
            </a:r>
          </a:p>
          <a:p>
            <a:pPr lvl="3" eaLnBrk="1" hangingPunct="1">
              <a:lnSpc>
                <a:spcPct val="120000"/>
              </a:lnSpc>
            </a:pPr>
            <a:r>
              <a:rPr lang="zh-CN" altLang="en-US" sz="1800" dirty="0"/>
              <a:t>特征根：</a:t>
            </a:r>
            <a:r>
              <a:rPr lang="en-US" altLang="zh-CN" sz="1800" dirty="0"/>
              <a:t>r=2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/>
              <a:t>非齐次特解：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n</a:t>
            </a:r>
            <a:r>
              <a:rPr lang="en-US" altLang="zh-CN" sz="2400" baseline="30000" dirty="0"/>
              <a:t>(p)</a:t>
            </a:r>
            <a:r>
              <a:rPr lang="en-US" altLang="zh-CN" sz="2400" dirty="0"/>
              <a:t>=p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1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=-1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000" dirty="0"/>
              <a:t>尾项：</a:t>
            </a:r>
            <a:r>
              <a:rPr lang="en-US" altLang="zh-CN" sz="2000" dirty="0"/>
              <a:t>F(n)=1=1*1</a:t>
            </a:r>
            <a:r>
              <a:rPr lang="en-US" altLang="zh-CN" sz="2000" baseline="30000" dirty="0"/>
              <a:t>n</a:t>
            </a:r>
            <a:r>
              <a:rPr lang="zh-CN" altLang="en-US" sz="2000" dirty="0"/>
              <a:t>，</a:t>
            </a:r>
            <a:r>
              <a:rPr lang="en-US" altLang="zh-CN" sz="2000" dirty="0"/>
              <a:t>1 </a:t>
            </a:r>
            <a:r>
              <a:rPr lang="zh-CN" altLang="en-US" sz="2000" dirty="0"/>
              <a:t>不是特征方程的根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zh-CN" sz="1800" dirty="0"/>
              <a:t>p</a:t>
            </a:r>
            <a:r>
              <a:rPr lang="en-US" altLang="zh-CN" sz="1800" baseline="-25000" dirty="0"/>
              <a:t>0</a:t>
            </a:r>
            <a:r>
              <a:rPr lang="zh-CN" altLang="en-US" sz="1800" dirty="0"/>
              <a:t>代入递推关系有：</a:t>
            </a:r>
            <a:r>
              <a:rPr lang="en-US" altLang="zh-CN" sz="1800" dirty="0"/>
              <a:t>p</a:t>
            </a:r>
            <a:r>
              <a:rPr lang="en-US" altLang="zh-CN" sz="1800" baseline="-25000" dirty="0"/>
              <a:t>0</a:t>
            </a:r>
            <a:r>
              <a:rPr lang="en-US" altLang="zh-CN" sz="1800" dirty="0"/>
              <a:t>=2p</a:t>
            </a:r>
            <a:r>
              <a:rPr lang="en-US" altLang="zh-CN" sz="1800" baseline="-25000" dirty="0"/>
              <a:t>0</a:t>
            </a:r>
            <a:r>
              <a:rPr lang="en-US" altLang="zh-CN" sz="1800" dirty="0"/>
              <a:t>+1</a:t>
            </a:r>
            <a:r>
              <a:rPr lang="zh-CN" altLang="en-US" sz="1800" dirty="0"/>
              <a:t>，</a:t>
            </a:r>
            <a:r>
              <a:rPr lang="en-US" altLang="zh-CN" sz="1800" dirty="0"/>
              <a:t>p</a:t>
            </a:r>
            <a:r>
              <a:rPr lang="en-US" altLang="zh-CN" sz="1800" baseline="-25000" dirty="0"/>
              <a:t>0</a:t>
            </a:r>
            <a:r>
              <a:rPr lang="zh-CN" altLang="en-US" sz="1800" dirty="0"/>
              <a:t>＝－</a:t>
            </a:r>
            <a:r>
              <a:rPr lang="en-US" altLang="zh-CN" sz="1800" dirty="0"/>
              <a:t>1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/>
              <a:t>通解：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=a</a:t>
            </a:r>
            <a:r>
              <a:rPr lang="en-US" altLang="zh-CN" sz="2400" baseline="-25000" dirty="0"/>
              <a:t>n</a:t>
            </a:r>
            <a:r>
              <a:rPr lang="en-US" altLang="zh-CN" sz="2400" baseline="30000" dirty="0"/>
              <a:t>(h)</a:t>
            </a:r>
            <a:r>
              <a:rPr lang="en-US" altLang="zh-CN" sz="2400" dirty="0"/>
              <a:t>+a</a:t>
            </a:r>
            <a:r>
              <a:rPr lang="en-US" altLang="zh-CN" sz="2400" baseline="-25000" dirty="0"/>
              <a:t>n</a:t>
            </a:r>
            <a:r>
              <a:rPr lang="en-US" altLang="zh-CN" sz="2400" baseline="30000" dirty="0"/>
              <a:t>(p)</a:t>
            </a:r>
            <a:r>
              <a:rPr lang="en-US" altLang="zh-CN" sz="2400" dirty="0"/>
              <a:t>=α2</a:t>
            </a:r>
            <a:r>
              <a:rPr lang="en-US" altLang="zh-CN" sz="2400" baseline="30000" dirty="0"/>
              <a:t>n</a:t>
            </a:r>
            <a:r>
              <a:rPr lang="zh-CN" altLang="en-US" sz="2400" dirty="0"/>
              <a:t>－</a:t>
            </a:r>
            <a:r>
              <a:rPr lang="en-US" altLang="zh-CN" sz="2400" dirty="0"/>
              <a:t>1= 2</a:t>
            </a:r>
            <a:r>
              <a:rPr lang="en-US" altLang="zh-CN" sz="2400" baseline="30000" dirty="0"/>
              <a:t>n</a:t>
            </a:r>
            <a:r>
              <a:rPr lang="zh-CN" altLang="en-US" sz="2400" dirty="0"/>
              <a:t>－</a:t>
            </a:r>
            <a:r>
              <a:rPr lang="en-US" altLang="zh-CN" sz="2400" dirty="0"/>
              <a:t>1 </a:t>
            </a:r>
            <a:r>
              <a:rPr lang="zh-CN" altLang="en-US" sz="2400" dirty="0"/>
              <a:t>，待定系数</a:t>
            </a:r>
            <a:r>
              <a:rPr lang="en-US" altLang="zh-CN" sz="2400" dirty="0"/>
              <a:t>α=1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z="2000" dirty="0"/>
              <a:t>a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=1=α2</a:t>
            </a:r>
            <a:r>
              <a:rPr lang="en-US" altLang="zh-CN" sz="2000" baseline="30000" dirty="0"/>
              <a:t>1</a:t>
            </a:r>
            <a:r>
              <a:rPr lang="en-US" altLang="zh-CN" sz="2000" dirty="0"/>
              <a:t>-1</a:t>
            </a:r>
            <a:r>
              <a:rPr lang="zh-CN" altLang="en-US" sz="2000" dirty="0"/>
              <a:t>，</a:t>
            </a:r>
            <a:r>
              <a:rPr lang="en-US" altLang="zh-CN" sz="2000" dirty="0"/>
              <a:t>α</a:t>
            </a:r>
            <a:r>
              <a:rPr lang="zh-CN" altLang="en-US" sz="2000" dirty="0"/>
              <a:t>＝</a:t>
            </a:r>
            <a:r>
              <a:rPr lang="en-US" altLang="zh-CN" sz="2000" dirty="0"/>
              <a:t>1</a:t>
            </a: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 txBox="1">
            <a:spLocks noGrp="1"/>
          </p:cNvSpPr>
          <p:nvPr>
            <p:ph type="sldNum" sz="quarter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AFDBA66-013C-4A26-8AED-6D7EC6D7547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9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zh-CN" dirty="0"/>
              <a:t>4.1.2 </a:t>
            </a:r>
            <a:r>
              <a:rPr lang="zh-CN" altLang="en-US" dirty="0"/>
              <a:t>递推关系</a:t>
            </a:r>
          </a:p>
        </p:txBody>
      </p:sp>
      <p:sp>
        <p:nvSpPr>
          <p:cNvPr id="8194" name="Rectangle 10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/>
              <a:t>定义</a:t>
            </a:r>
            <a:r>
              <a:rPr lang="en-US" altLang="zh-CN" dirty="0"/>
              <a:t>1</a:t>
            </a:r>
            <a:r>
              <a:rPr lang="zh-CN" altLang="en-US" dirty="0"/>
              <a:t>：关于序列 </a:t>
            </a:r>
            <a:r>
              <a:rPr lang="en-US" altLang="zh-CN" dirty="0"/>
              <a:t>{a</a:t>
            </a:r>
            <a:r>
              <a:rPr lang="en-US" altLang="zh-CN" baseline="-25000" dirty="0"/>
              <a:t>n</a:t>
            </a:r>
            <a:r>
              <a:rPr lang="en-US" altLang="zh-CN" dirty="0"/>
              <a:t>} </a:t>
            </a:r>
            <a:r>
              <a:rPr lang="zh-CN" altLang="en-US" dirty="0"/>
              <a:t>的递推关系是一个把 </a:t>
            </a:r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en-US" altLang="zh-CN" dirty="0"/>
              <a:t> </a:t>
            </a:r>
            <a:r>
              <a:rPr lang="zh-CN" altLang="en-US" dirty="0"/>
              <a:t>与序列中前面的一项或多项</a:t>
            </a:r>
            <a:r>
              <a:rPr lang="en-US" altLang="zh-CN" dirty="0"/>
              <a:t>(</a:t>
            </a:r>
            <a:r>
              <a:rPr lang="zh-CN" altLang="en-US" dirty="0"/>
              <a:t>即 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, 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/>
              <a:t>, a</a:t>
            </a:r>
            <a:r>
              <a:rPr lang="en-US" altLang="zh-CN" baseline="-25000" dirty="0"/>
              <a:t>n-1</a:t>
            </a:r>
            <a:r>
              <a:rPr lang="en-US" altLang="zh-CN" dirty="0"/>
              <a:t>)</a:t>
            </a:r>
            <a:r>
              <a:rPr lang="zh-CN" altLang="en-US" dirty="0"/>
              <a:t>联系起来的一个等式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给定递推关系和适当的初始条件能够唯一确定一个序列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如果一个序列的项满足递推关系，这个序列就叫做递推关系的解</a:t>
            </a:r>
            <a:endParaRPr lang="en-US" altLang="zh-CN" dirty="0"/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 txBox="1">
            <a:spLocks noGrp="1"/>
          </p:cNvSpPr>
          <p:nvPr>
            <p:ph type="sldNum" sz="quarter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F19BC7-FCAD-47C7-90C4-CB8CFF6C21E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/>
          </p:nvPr>
        </p:nvSpPr>
        <p:spPr>
          <a:xfrm>
            <a:off x="250825" y="404813"/>
            <a:ext cx="8642350" cy="1143000"/>
          </a:xfrm>
        </p:spPr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zh-CN" sz="4000" dirty="0"/>
              <a:t>4.2.3 </a:t>
            </a:r>
            <a:r>
              <a:rPr lang="zh-CN" altLang="en-US" sz="4000" dirty="0"/>
              <a:t>求解常系数线性非齐次递推关系</a:t>
            </a:r>
          </a:p>
        </p:txBody>
      </p:sp>
      <p:sp>
        <p:nvSpPr>
          <p:cNvPr id="99331" name="Rectangle 3"/>
          <p:cNvSpPr>
            <a:spLocks noGrp="1"/>
          </p:cNvSpPr>
          <p:nvPr>
            <p:ph idx="1"/>
          </p:nvPr>
        </p:nvSpPr>
        <p:spPr>
          <a:xfrm>
            <a:off x="323850" y="1773238"/>
            <a:ext cx="8134350" cy="4464050"/>
          </a:xfrm>
        </p:spPr>
        <p:txBody>
          <a:bodyPr vert="horz" wrap="square" lIns="92075" tIns="46038" rIns="92075" bIns="46038" anchor="t" anchorCtr="0"/>
          <a:lstStyle/>
          <a:p>
            <a:pPr eaLnBrk="1" hangingPunct="1"/>
            <a:r>
              <a:rPr lang="zh-CN" altLang="en-US" sz="2800" dirty="0"/>
              <a:t>练习</a:t>
            </a:r>
            <a:r>
              <a:rPr lang="en-US" altLang="zh-CN" sz="2800" dirty="0"/>
              <a:t>2</a:t>
            </a:r>
            <a:r>
              <a:rPr lang="zh-CN" altLang="en-US" sz="2800" dirty="0"/>
              <a:t>：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n</a:t>
            </a:r>
            <a:r>
              <a:rPr lang="zh-CN" altLang="en-US" sz="2800" dirty="0"/>
              <a:t>＝</a:t>
            </a:r>
            <a:r>
              <a:rPr lang="en-US" altLang="zh-CN" sz="2800" dirty="0"/>
              <a:t>3a</a:t>
            </a:r>
            <a:r>
              <a:rPr lang="en-US" altLang="zh-CN" sz="2800" baseline="-25000" dirty="0"/>
              <a:t>n-1</a:t>
            </a:r>
            <a:r>
              <a:rPr lang="zh-CN" altLang="en-US" sz="2800" dirty="0"/>
              <a:t>＋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n</a:t>
            </a:r>
            <a:r>
              <a:rPr lang="zh-CN" altLang="en-US" sz="2800" dirty="0"/>
              <a:t>，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＝</a:t>
            </a:r>
            <a:r>
              <a:rPr lang="en-US" altLang="zh-CN" sz="2800" dirty="0"/>
              <a:t>2</a:t>
            </a:r>
          </a:p>
          <a:p>
            <a:pPr lvl="1" eaLnBrk="1" hangingPunct="1"/>
            <a:r>
              <a:rPr lang="zh-CN" altLang="en-US" sz="2400" dirty="0"/>
              <a:t>相伴齐次通解：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n</a:t>
            </a:r>
            <a:r>
              <a:rPr lang="en-US" altLang="zh-CN" sz="2400" baseline="30000" dirty="0"/>
              <a:t>(h)</a:t>
            </a:r>
            <a:r>
              <a:rPr lang="en-US" altLang="zh-CN" sz="2400" dirty="0"/>
              <a:t>=α3</a:t>
            </a:r>
            <a:r>
              <a:rPr lang="en-US" altLang="zh-CN" sz="2400" baseline="30000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lang="zh-CN" altLang="en-US" sz="2400" baseline="30000" dirty="0"/>
          </a:p>
          <a:p>
            <a:pPr lvl="2" eaLnBrk="1" hangingPunct="1"/>
            <a:r>
              <a:rPr lang="zh-CN" altLang="en-US" sz="2000" dirty="0"/>
              <a:t>特征方程：</a:t>
            </a:r>
            <a:r>
              <a:rPr lang="en-US" altLang="zh-CN" sz="2000" dirty="0"/>
              <a:t>r-3=0</a:t>
            </a:r>
            <a:r>
              <a:rPr lang="zh-CN" altLang="en-US" sz="2000" dirty="0"/>
              <a:t>，特征根：</a:t>
            </a:r>
            <a:r>
              <a:rPr lang="en-US" altLang="zh-CN" sz="2000" dirty="0"/>
              <a:t>r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=3</a:t>
            </a:r>
          </a:p>
          <a:p>
            <a:pPr lvl="1" eaLnBrk="1" hangingPunct="1"/>
            <a:r>
              <a:rPr lang="zh-CN" altLang="en-US" sz="2400" dirty="0"/>
              <a:t>非齐次特解：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n</a:t>
            </a:r>
            <a:r>
              <a:rPr lang="en-US" altLang="zh-CN" sz="2400" baseline="30000" dirty="0"/>
              <a:t>(p)</a:t>
            </a:r>
            <a:r>
              <a:rPr lang="en-US" altLang="zh-CN" sz="2400" dirty="0"/>
              <a:t>=p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=-2</a:t>
            </a:r>
            <a:r>
              <a:rPr lang="en-US" altLang="zh-CN" sz="2400" baseline="30000" dirty="0"/>
              <a:t>n+1</a:t>
            </a:r>
          </a:p>
          <a:p>
            <a:pPr lvl="2" eaLnBrk="1" hangingPunct="1"/>
            <a:r>
              <a:rPr lang="zh-CN" altLang="en-US" sz="2000" dirty="0"/>
              <a:t>尾项：</a:t>
            </a:r>
            <a:r>
              <a:rPr lang="en-US" altLang="zh-CN" sz="2000" dirty="0"/>
              <a:t>F(n)=2</a:t>
            </a:r>
            <a:r>
              <a:rPr lang="en-US" altLang="zh-CN" sz="2000" baseline="30000" dirty="0"/>
              <a:t>n</a:t>
            </a:r>
            <a:r>
              <a:rPr lang="en-US" altLang="zh-CN" sz="2000" dirty="0"/>
              <a:t>=1*2</a:t>
            </a:r>
            <a:r>
              <a:rPr lang="en-US" altLang="zh-CN" sz="2000" baseline="30000" dirty="0"/>
              <a:t>n</a:t>
            </a:r>
            <a:r>
              <a:rPr lang="zh-CN" altLang="en-US" sz="2000" dirty="0"/>
              <a:t>，</a:t>
            </a:r>
            <a:r>
              <a:rPr lang="en-US" altLang="zh-CN" sz="2000" dirty="0"/>
              <a:t>2 </a:t>
            </a:r>
            <a:r>
              <a:rPr lang="zh-CN" altLang="en-US" sz="2000" dirty="0"/>
              <a:t>不是特征方程的根</a:t>
            </a:r>
          </a:p>
          <a:p>
            <a:pPr lvl="3" eaLnBrk="1" hangingPunct="1"/>
            <a:r>
              <a:rPr lang="zh-CN" altLang="en-US" sz="1800" dirty="0"/>
              <a:t>代入递推关系有：</a:t>
            </a:r>
            <a:r>
              <a:rPr lang="en-US" altLang="zh-CN" sz="1800" dirty="0"/>
              <a:t>2</a:t>
            </a:r>
            <a:r>
              <a:rPr lang="en-US" altLang="zh-CN" sz="1800" baseline="30000" dirty="0"/>
              <a:t>n</a:t>
            </a:r>
            <a:r>
              <a:rPr lang="en-US" altLang="zh-CN" sz="1800" dirty="0"/>
              <a:t>p</a:t>
            </a:r>
            <a:r>
              <a:rPr lang="en-US" altLang="zh-CN" sz="1800" baseline="-25000" dirty="0"/>
              <a:t>0</a:t>
            </a:r>
            <a:r>
              <a:rPr lang="en-US" altLang="zh-CN" sz="1800" dirty="0"/>
              <a:t>=3*2</a:t>
            </a:r>
            <a:r>
              <a:rPr lang="en-US" altLang="zh-CN" sz="1800" baseline="30000" dirty="0"/>
              <a:t>n-1</a:t>
            </a:r>
            <a:r>
              <a:rPr lang="en-US" altLang="zh-CN" sz="1800" dirty="0"/>
              <a:t>p</a:t>
            </a:r>
            <a:r>
              <a:rPr lang="en-US" altLang="zh-CN" sz="1800" baseline="-25000" dirty="0"/>
              <a:t>0</a:t>
            </a:r>
            <a:r>
              <a:rPr lang="en-US" altLang="zh-CN" sz="1800" dirty="0"/>
              <a:t>+2</a:t>
            </a:r>
            <a:r>
              <a:rPr lang="en-US" altLang="zh-CN" sz="1800" baseline="30000" dirty="0"/>
              <a:t>n</a:t>
            </a:r>
            <a:r>
              <a:rPr lang="zh-CN" altLang="en-US" sz="1800" dirty="0"/>
              <a:t>，</a:t>
            </a:r>
            <a:r>
              <a:rPr lang="en-US" altLang="zh-CN" sz="1800" dirty="0"/>
              <a:t>p</a:t>
            </a:r>
            <a:r>
              <a:rPr lang="en-US" altLang="zh-CN" sz="1800" baseline="-25000" dirty="0"/>
              <a:t>0</a:t>
            </a:r>
            <a:r>
              <a:rPr lang="zh-CN" altLang="en-US" sz="1800" dirty="0"/>
              <a:t>＝</a:t>
            </a:r>
            <a:r>
              <a:rPr lang="en-US" altLang="zh-CN" sz="1800" dirty="0"/>
              <a:t>-2</a:t>
            </a:r>
          </a:p>
          <a:p>
            <a:pPr lvl="1" eaLnBrk="1" hangingPunct="1"/>
            <a:r>
              <a:rPr lang="zh-CN" altLang="en-US" sz="2400" dirty="0"/>
              <a:t>通解：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=4*3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-2</a:t>
            </a:r>
            <a:r>
              <a:rPr lang="en-US" altLang="zh-CN" sz="2400" baseline="30000" dirty="0"/>
              <a:t>n+1</a:t>
            </a:r>
          </a:p>
          <a:p>
            <a:pPr lvl="2" eaLnBrk="1" hangingPunct="1"/>
            <a:r>
              <a:rPr lang="zh-CN" altLang="en-US" sz="2000" dirty="0"/>
              <a:t>代入初始条件有：</a:t>
            </a:r>
            <a:r>
              <a:rPr lang="en-US" altLang="zh-CN" sz="2000" dirty="0"/>
              <a:t>α=4</a:t>
            </a:r>
            <a:endParaRPr lang="zh-CN" altLang="en-US" sz="2000" dirty="0"/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 txBox="1">
            <a:spLocks noGrp="1"/>
          </p:cNvSpPr>
          <p:nvPr>
            <p:ph type="sldNum" sz="quarter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D5B942-A9BC-481A-A092-B8367FA5AE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5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1</a:t>
            </a:r>
          </a:p>
        </p:txBody>
      </p:sp>
      <p:sp>
        <p:nvSpPr>
          <p:cNvPr id="9218" name="Rectangle 16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/>
            <a:r>
              <a:rPr lang="zh-CN" altLang="en-US" dirty="0"/>
              <a:t>序列 </a:t>
            </a:r>
            <a:r>
              <a:rPr lang="en-US" altLang="zh-CN" dirty="0"/>
              <a:t>{a</a:t>
            </a:r>
            <a:r>
              <a:rPr lang="en-US" altLang="zh-CN" baseline="-25000" dirty="0"/>
              <a:t>n</a:t>
            </a:r>
            <a:r>
              <a:rPr lang="en-US" altLang="zh-CN" dirty="0"/>
              <a:t>} </a:t>
            </a:r>
            <a:r>
              <a:rPr lang="zh-CN" altLang="en-US" dirty="0"/>
              <a:t>满足递推关系 </a:t>
            </a:r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en-US" altLang="zh-CN" dirty="0"/>
              <a:t>=a</a:t>
            </a:r>
            <a:r>
              <a:rPr lang="en-US" altLang="zh-CN" baseline="-25000" dirty="0"/>
              <a:t>n-1</a:t>
            </a:r>
            <a:r>
              <a:rPr lang="en-US" altLang="zh-CN" dirty="0"/>
              <a:t>-a</a:t>
            </a:r>
            <a:r>
              <a:rPr lang="en-US" altLang="zh-CN" baseline="-25000" dirty="0"/>
              <a:t>n-2</a:t>
            </a:r>
            <a:r>
              <a:rPr lang="zh-CN" altLang="en-US" dirty="0"/>
              <a:t>，</a:t>
            </a:r>
            <a:r>
              <a:rPr lang="en-US" altLang="zh-CN" dirty="0"/>
              <a:t>n=2, 3, 4,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zh-CN" altLang="en-US" dirty="0"/>
              <a:t>，且 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=3, a</a:t>
            </a:r>
            <a:r>
              <a:rPr lang="en-US" altLang="zh-CN" baseline="-25000" dirty="0"/>
              <a:t>1</a:t>
            </a:r>
            <a:r>
              <a:rPr lang="en-US" altLang="zh-CN" dirty="0"/>
              <a:t>=5</a:t>
            </a:r>
            <a:r>
              <a:rPr lang="zh-CN" altLang="en-US" dirty="0"/>
              <a:t>，那么 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a</a:t>
            </a:r>
            <a:r>
              <a:rPr lang="en-US" altLang="zh-CN" baseline="-25000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是多少</a:t>
            </a:r>
            <a:r>
              <a:rPr lang="en-US" altLang="zh-CN" dirty="0"/>
              <a:t>?</a:t>
            </a:r>
          </a:p>
        </p:txBody>
      </p:sp>
      <p:sp>
        <p:nvSpPr>
          <p:cNvPr id="10254" name="Rectangle 14"/>
          <p:cNvSpPr/>
          <p:nvPr/>
        </p:nvSpPr>
        <p:spPr>
          <a:xfrm>
            <a:off x="611188" y="4149725"/>
            <a:ext cx="7772400" cy="16081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800" i="1" dirty="0">
                <a:latin typeface="Times New Roman" panose="02020603050405020304" pitchFamily="18" charset="0"/>
              </a:rPr>
              <a:t>解：从递推关系可得出</a:t>
            </a:r>
          </a:p>
          <a:p>
            <a:pPr marL="342900" indent="-342900"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=a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-a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800" i="1" dirty="0">
                <a:latin typeface="Times New Roman" panose="02020603050405020304" pitchFamily="18" charset="0"/>
              </a:rPr>
              <a:t>=5-3=2, 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i="1" dirty="0">
                <a:latin typeface="Times New Roman" panose="02020603050405020304" pitchFamily="18" charset="0"/>
              </a:rPr>
              <a:t>=a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-a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=2-5=-3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 txBox="1">
            <a:spLocks noGrp="1"/>
          </p:cNvSpPr>
          <p:nvPr>
            <p:ph type="sldNum" sz="quarter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5D20D4C-E876-4D9A-94D5-0D393511420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zh-CN" dirty="0"/>
              <a:t>4.1.3 </a:t>
            </a:r>
            <a:r>
              <a:rPr lang="zh-CN" altLang="en-US" dirty="0"/>
              <a:t>用递推关系建模</a:t>
            </a:r>
            <a:endParaRPr lang="en-US" altLang="zh-CN" dirty="0"/>
          </a:p>
        </p:txBody>
      </p:sp>
      <p:sp>
        <p:nvSpPr>
          <p:cNvPr id="10242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/>
            <a:r>
              <a:rPr lang="en-US" altLang="zh-CN" dirty="0"/>
              <a:t> </a:t>
            </a:r>
            <a:r>
              <a:rPr lang="zh-CN" altLang="en-US" dirty="0"/>
              <a:t>复利</a:t>
            </a:r>
            <a:r>
              <a:rPr lang="en-US" altLang="zh-CN" dirty="0"/>
              <a:t>(Compound Interest)</a:t>
            </a:r>
          </a:p>
          <a:p>
            <a:pPr lvl="1" eaLnBrk="1" hangingPunct="1"/>
            <a:r>
              <a:rPr lang="zh-CN" altLang="en-US" dirty="0"/>
              <a:t>储蓄账户现有：</a:t>
            </a:r>
            <a:r>
              <a:rPr lang="en-US" altLang="zh-CN" dirty="0"/>
              <a:t>$10,000 </a:t>
            </a:r>
          </a:p>
          <a:p>
            <a:pPr lvl="1" eaLnBrk="1" hangingPunct="1"/>
            <a:r>
              <a:rPr lang="zh-CN" altLang="en-US" dirty="0"/>
              <a:t>年利率：复利 </a:t>
            </a:r>
            <a:r>
              <a:rPr lang="en-US" altLang="zh-CN" dirty="0"/>
              <a:t>11%</a:t>
            </a:r>
          </a:p>
          <a:p>
            <a:pPr lvl="1" eaLnBrk="1" hangingPunct="1"/>
            <a:r>
              <a:rPr lang="en-US" altLang="zh-CN" dirty="0"/>
              <a:t>30 </a:t>
            </a:r>
            <a:r>
              <a:rPr lang="zh-CN" altLang="en-US" dirty="0"/>
              <a:t>年后账户金额</a:t>
            </a:r>
            <a:r>
              <a:rPr lang="en-US" altLang="zh-CN" dirty="0"/>
              <a:t>?</a:t>
            </a: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 txBox="1">
            <a:spLocks noGrp="1"/>
          </p:cNvSpPr>
          <p:nvPr>
            <p:ph type="sldNum" sz="quarter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D5BE35F-6C33-44B3-88F8-4D18BB119AF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zh-CN" dirty="0"/>
              <a:t> </a:t>
            </a:r>
            <a:r>
              <a:rPr lang="zh-CN" altLang="en-US" dirty="0"/>
              <a:t>复利</a:t>
            </a:r>
          </a:p>
        </p:txBody>
      </p:sp>
      <p:sp>
        <p:nvSpPr>
          <p:cNvPr id="11266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/>
            <a:r>
              <a:rPr lang="zh-CN" altLang="en-US" dirty="0"/>
              <a:t>建立递推模型</a:t>
            </a:r>
          </a:p>
          <a:p>
            <a:pPr lvl="1" eaLnBrk="1" hangingPunct="1"/>
            <a:r>
              <a:rPr lang="zh-CN" altLang="en-US" dirty="0"/>
              <a:t>令 </a:t>
            </a:r>
            <a:r>
              <a:rPr lang="en-US" altLang="zh-CN" dirty="0"/>
              <a:t>P</a:t>
            </a:r>
            <a:r>
              <a:rPr lang="en-US" altLang="zh-CN" baseline="-25000" dirty="0"/>
              <a:t>n</a:t>
            </a:r>
            <a:r>
              <a:rPr lang="en-US" altLang="zh-CN" dirty="0"/>
              <a:t> </a:t>
            </a:r>
            <a:r>
              <a:rPr lang="zh-CN" altLang="en-US" dirty="0"/>
              <a:t>表示 </a:t>
            </a:r>
            <a:r>
              <a:rPr lang="en-US" altLang="zh-CN" dirty="0"/>
              <a:t>n </a:t>
            </a:r>
            <a:r>
              <a:rPr lang="zh-CN" altLang="en-US" dirty="0"/>
              <a:t>年后账户上的金额</a:t>
            </a:r>
          </a:p>
          <a:p>
            <a:pPr lvl="1" eaLnBrk="1" hangingPunct="1"/>
            <a:r>
              <a:rPr lang="en-US" altLang="zh-CN" dirty="0"/>
              <a:t>n </a:t>
            </a:r>
            <a:r>
              <a:rPr lang="zh-CN" altLang="en-US" dirty="0"/>
              <a:t>年后账户金额是 </a:t>
            </a:r>
            <a:r>
              <a:rPr lang="en-US" altLang="zh-CN" dirty="0"/>
              <a:t>n-1 </a:t>
            </a:r>
            <a:r>
              <a:rPr lang="zh-CN" altLang="en-US" dirty="0"/>
              <a:t>年账户金额加第 </a:t>
            </a:r>
            <a:r>
              <a:rPr lang="en-US" altLang="zh-CN" dirty="0"/>
              <a:t>n </a:t>
            </a:r>
            <a:r>
              <a:rPr lang="zh-CN" altLang="en-US" dirty="0"/>
              <a:t>年的利息，即序列</a:t>
            </a:r>
            <a:r>
              <a:rPr lang="en-US" altLang="zh-CN" dirty="0"/>
              <a:t>{P</a:t>
            </a:r>
            <a:r>
              <a:rPr lang="en-US" altLang="zh-CN" baseline="-25000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满足递推关系</a:t>
            </a:r>
          </a:p>
          <a:p>
            <a:pPr lvl="2" eaLnBrk="1" hangingPunct="1"/>
            <a:r>
              <a:rPr lang="en-US" altLang="zh-CN" dirty="0"/>
              <a:t>P</a:t>
            </a:r>
            <a:r>
              <a:rPr lang="en-US" altLang="zh-CN" baseline="-25000" dirty="0"/>
              <a:t>n</a:t>
            </a:r>
            <a:r>
              <a:rPr lang="en-US" altLang="zh-CN" dirty="0"/>
              <a:t>=P</a:t>
            </a:r>
            <a:r>
              <a:rPr lang="en-US" altLang="zh-CN" baseline="-25000" dirty="0"/>
              <a:t>n-1</a:t>
            </a:r>
            <a:r>
              <a:rPr lang="en-US" altLang="zh-CN" dirty="0"/>
              <a:t>+0.11P</a:t>
            </a:r>
            <a:r>
              <a:rPr lang="en-US" altLang="zh-CN" baseline="-25000" dirty="0"/>
              <a:t>n-1</a:t>
            </a:r>
            <a:r>
              <a:rPr lang="en-US" altLang="zh-CN" dirty="0"/>
              <a:t>=1.11P</a:t>
            </a:r>
            <a:r>
              <a:rPr lang="en-US" altLang="zh-CN" baseline="-25000" dirty="0"/>
              <a:t>n-1</a:t>
            </a:r>
          </a:p>
          <a:p>
            <a:pPr lvl="2" eaLnBrk="1" hangingPunct="1"/>
            <a:r>
              <a:rPr lang="zh-CN" altLang="en-US" dirty="0"/>
              <a:t>初始条件：</a:t>
            </a:r>
            <a:r>
              <a:rPr lang="en-US" altLang="zh-CN" dirty="0"/>
              <a:t>P</a:t>
            </a:r>
            <a:r>
              <a:rPr lang="en-US" altLang="zh-CN" baseline="-25000" dirty="0"/>
              <a:t>0</a:t>
            </a:r>
            <a:r>
              <a:rPr lang="en-US" altLang="zh-CN" dirty="0"/>
              <a:t>=10000</a:t>
            </a: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 txBox="1">
            <a:spLocks noGrp="1"/>
          </p:cNvSpPr>
          <p:nvPr>
            <p:ph type="sldNum" sz="quarter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4FFA9C-5720-467C-8A0A-C456E22025D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3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zh-CN" dirty="0"/>
              <a:t> </a:t>
            </a:r>
            <a:r>
              <a:rPr lang="zh-CN" altLang="en-US" dirty="0"/>
              <a:t>复利</a:t>
            </a:r>
          </a:p>
        </p:txBody>
      </p:sp>
      <p:sp>
        <p:nvSpPr>
          <p:cNvPr id="12290" name="Rectangle 14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/>
            <a:r>
              <a:rPr lang="zh-CN" altLang="en-US" dirty="0"/>
              <a:t>求解递推关系</a:t>
            </a:r>
          </a:p>
          <a:p>
            <a:pPr lvl="2" eaLnBrk="1" hangingPunct="1"/>
            <a:r>
              <a:rPr lang="en-US" altLang="zh-CN" dirty="0"/>
              <a:t>P</a:t>
            </a:r>
            <a:r>
              <a:rPr lang="en-US" altLang="zh-CN" baseline="-25000" dirty="0"/>
              <a:t>n</a:t>
            </a:r>
            <a:r>
              <a:rPr lang="en-US" altLang="zh-CN" dirty="0"/>
              <a:t>=1.11P</a:t>
            </a:r>
            <a:r>
              <a:rPr lang="en-US" altLang="zh-CN" baseline="-25000" dirty="0"/>
              <a:t>n-1</a:t>
            </a:r>
          </a:p>
          <a:p>
            <a:pPr lvl="2" eaLnBrk="1" hangingPunct="1"/>
            <a:r>
              <a:rPr lang="en-US" altLang="zh-CN" dirty="0"/>
              <a:t>P</a:t>
            </a:r>
            <a:r>
              <a:rPr lang="en-US" altLang="zh-CN" baseline="-25000" dirty="0"/>
              <a:t>0</a:t>
            </a:r>
            <a:r>
              <a:rPr lang="en-US" altLang="zh-CN" dirty="0"/>
              <a:t>=10000</a:t>
            </a:r>
          </a:p>
          <a:p>
            <a:pPr lvl="1" eaLnBrk="1" hangingPunct="1"/>
            <a:r>
              <a:rPr lang="zh-CN" altLang="en-US" dirty="0"/>
              <a:t>迭代法：从初始条件开始，前项代入后项</a:t>
            </a:r>
          </a:p>
          <a:p>
            <a:pPr lvl="2" eaLnBrk="1" hangingPunct="1"/>
            <a:r>
              <a:rPr lang="en-US" altLang="zh-CN" dirty="0"/>
              <a:t>P</a:t>
            </a:r>
            <a:r>
              <a:rPr lang="en-US" altLang="zh-CN" baseline="-25000" dirty="0"/>
              <a:t>n</a:t>
            </a:r>
            <a:r>
              <a:rPr lang="en-US" altLang="zh-CN" dirty="0"/>
              <a:t>=1.11</a:t>
            </a:r>
            <a:r>
              <a:rPr lang="en-US" altLang="zh-CN" baseline="30000" dirty="0"/>
              <a:t>n</a:t>
            </a:r>
            <a:r>
              <a:rPr lang="en-US" altLang="zh-CN" dirty="0"/>
              <a:t>P</a:t>
            </a:r>
            <a:r>
              <a:rPr lang="en-US" altLang="zh-CN" baseline="-25000" dirty="0"/>
              <a:t>0</a:t>
            </a:r>
          </a:p>
          <a:p>
            <a:pPr lvl="2" eaLnBrk="1" hangingPunct="1"/>
            <a:r>
              <a:rPr lang="zh-CN" altLang="en-US" dirty="0"/>
              <a:t>加入初始条件，公式为：</a:t>
            </a:r>
            <a:r>
              <a:rPr lang="en-US" altLang="zh-CN" dirty="0"/>
              <a:t>P</a:t>
            </a:r>
            <a:r>
              <a:rPr lang="en-US" altLang="zh-CN" baseline="-25000" dirty="0"/>
              <a:t>n</a:t>
            </a:r>
            <a:r>
              <a:rPr lang="en-US" altLang="zh-CN" dirty="0"/>
              <a:t>=1.11</a:t>
            </a:r>
            <a:r>
              <a:rPr lang="en-US" altLang="zh-CN" baseline="30000" dirty="0"/>
              <a:t>n</a:t>
            </a:r>
            <a:r>
              <a:rPr lang="en-US" altLang="zh-CN" dirty="0"/>
              <a:t>10000</a:t>
            </a: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 txBox="1">
            <a:spLocks noGrp="1"/>
          </p:cNvSpPr>
          <p:nvPr>
            <p:ph type="sldNum" sz="quarter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2270A9B-445B-4CEB-86E6-3DD3EDFC5C7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9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zh-CN" dirty="0"/>
              <a:t> </a:t>
            </a:r>
            <a:r>
              <a:rPr lang="zh-CN" altLang="en-US" dirty="0"/>
              <a:t>复利</a:t>
            </a:r>
          </a:p>
        </p:txBody>
      </p:sp>
      <p:sp>
        <p:nvSpPr>
          <p:cNvPr id="13314" name="Rectangle 10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/>
            <a:r>
              <a:rPr lang="zh-CN" altLang="en-US" dirty="0"/>
              <a:t>证明公式有效</a:t>
            </a:r>
            <a:r>
              <a:rPr lang="en-US" altLang="zh-CN" dirty="0"/>
              <a:t>(</a:t>
            </a:r>
            <a:r>
              <a:rPr lang="zh-CN" altLang="en-US" dirty="0"/>
              <a:t>数学归纳法</a:t>
            </a:r>
            <a:r>
              <a:rPr lang="en-US" altLang="zh-CN" dirty="0"/>
              <a:t>)</a:t>
            </a:r>
          </a:p>
          <a:p>
            <a:pPr lvl="1" eaLnBrk="1" hangingPunct="1"/>
            <a:r>
              <a:rPr lang="zh-CN" altLang="en-US" dirty="0"/>
              <a:t>归纳基础：</a:t>
            </a:r>
            <a:r>
              <a:rPr lang="en-US" altLang="zh-CN" dirty="0"/>
              <a:t>n=0 </a:t>
            </a:r>
            <a:r>
              <a:rPr lang="zh-CN" altLang="en-US" dirty="0"/>
              <a:t>时，公式有效</a:t>
            </a:r>
          </a:p>
          <a:p>
            <a:pPr lvl="2" eaLnBrk="1" hangingPunct="1"/>
            <a:r>
              <a:rPr lang="zh-CN" altLang="en-US" dirty="0"/>
              <a:t>序列的初始条件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归纳假设：假设 </a:t>
            </a:r>
            <a:r>
              <a:rPr lang="en-US" altLang="zh-CN" dirty="0"/>
              <a:t>P</a:t>
            </a:r>
            <a:r>
              <a:rPr lang="en-US" altLang="zh-CN" baseline="-25000" dirty="0"/>
              <a:t>n</a:t>
            </a:r>
            <a:r>
              <a:rPr lang="en-US" altLang="zh-CN" dirty="0"/>
              <a:t>=1.11</a:t>
            </a:r>
            <a:r>
              <a:rPr lang="en-US" altLang="zh-CN" baseline="30000" dirty="0"/>
              <a:t>n</a:t>
            </a:r>
            <a:r>
              <a:rPr lang="en-US" altLang="zh-CN" dirty="0"/>
              <a:t>10000</a:t>
            </a:r>
          </a:p>
          <a:p>
            <a:pPr lvl="1" eaLnBrk="1" hangingPunct="1"/>
            <a:r>
              <a:rPr lang="zh-CN" altLang="en-US" dirty="0"/>
              <a:t>归纳递推：由递推关系和归纳假设，有</a:t>
            </a:r>
          </a:p>
          <a:p>
            <a:pPr lvl="2" eaLnBrk="1" hangingPunct="1"/>
            <a:r>
              <a:rPr lang="en-US" altLang="zh-CN" dirty="0"/>
              <a:t>P</a:t>
            </a:r>
            <a:r>
              <a:rPr lang="en-US" altLang="zh-CN" baseline="-25000" dirty="0"/>
              <a:t>n+1</a:t>
            </a:r>
            <a:r>
              <a:rPr lang="en-US" altLang="zh-CN" dirty="0"/>
              <a:t>=1.11P</a:t>
            </a:r>
            <a:r>
              <a:rPr lang="en-US" altLang="zh-CN" baseline="-25000" dirty="0"/>
              <a:t>n</a:t>
            </a:r>
            <a:r>
              <a:rPr lang="en-US" altLang="zh-CN" dirty="0"/>
              <a:t>=1.11(1.11)</a:t>
            </a:r>
            <a:r>
              <a:rPr lang="en-US" altLang="zh-CN" baseline="30000" dirty="0"/>
              <a:t>n</a:t>
            </a:r>
            <a:r>
              <a:rPr lang="en-US" altLang="zh-CN" dirty="0"/>
              <a:t>10000=1.11</a:t>
            </a:r>
            <a:r>
              <a:rPr lang="en-US" altLang="zh-CN" baseline="30000" dirty="0"/>
              <a:t>n+1</a:t>
            </a:r>
            <a:r>
              <a:rPr lang="en-US" altLang="zh-CN" dirty="0"/>
              <a:t>10000</a:t>
            </a:r>
          </a:p>
          <a:p>
            <a:pPr lvl="1" eaLnBrk="1" hangingPunct="1"/>
            <a:r>
              <a:rPr lang="zh-CN" altLang="en-US" dirty="0"/>
              <a:t>得证：根据数学归纳法可知 </a:t>
            </a:r>
            <a:r>
              <a:rPr lang="en-US" altLang="zh-CN" dirty="0"/>
              <a:t>P</a:t>
            </a:r>
            <a:r>
              <a:rPr lang="en-US" altLang="zh-CN" baseline="-25000" dirty="0"/>
              <a:t>n</a:t>
            </a:r>
            <a:r>
              <a:rPr lang="en-US" altLang="zh-CN" dirty="0"/>
              <a:t> </a:t>
            </a:r>
            <a:r>
              <a:rPr lang="zh-CN" altLang="en-US" dirty="0"/>
              <a:t>的公式有效</a:t>
            </a: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 txBox="1">
            <a:spLocks noGrp="1"/>
          </p:cNvSpPr>
          <p:nvPr>
            <p:ph type="sldNum" sz="quarter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712263F-F6DE-4F91-BA2C-BDD47FFB4CF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zh-CN" dirty="0"/>
              <a:t> </a:t>
            </a:r>
            <a:r>
              <a:rPr lang="zh-CN" altLang="en-US" dirty="0"/>
              <a:t>复利</a:t>
            </a:r>
          </a:p>
        </p:txBody>
      </p:sp>
      <p:sp>
        <p:nvSpPr>
          <p:cNvPr id="14338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/>
            <a:r>
              <a:rPr lang="zh-CN" altLang="en-US" dirty="0"/>
              <a:t>计算问题解答</a:t>
            </a:r>
            <a:r>
              <a:rPr lang="en-US" altLang="zh-CN" dirty="0"/>
              <a:t>(</a:t>
            </a:r>
            <a:r>
              <a:rPr lang="zh-CN" altLang="en-US" dirty="0"/>
              <a:t>代入参数</a:t>
            </a:r>
            <a:r>
              <a:rPr lang="en-US" altLang="zh-CN" dirty="0"/>
              <a:t>)</a:t>
            </a:r>
          </a:p>
          <a:p>
            <a:pPr lvl="1" eaLnBrk="1" hangingPunct="1"/>
            <a:r>
              <a:rPr lang="en-US" altLang="zh-CN" dirty="0"/>
              <a:t>n=30 </a:t>
            </a:r>
            <a:r>
              <a:rPr lang="zh-CN" altLang="en-US" dirty="0"/>
              <a:t>代入公式 </a:t>
            </a:r>
            <a:r>
              <a:rPr lang="en-US" altLang="zh-CN" dirty="0"/>
              <a:t>P</a:t>
            </a:r>
            <a:r>
              <a:rPr lang="en-US" altLang="zh-CN" baseline="-25000" dirty="0"/>
              <a:t>n</a:t>
            </a:r>
            <a:r>
              <a:rPr lang="en-US" altLang="zh-CN" dirty="0"/>
              <a:t>=1.11</a:t>
            </a:r>
            <a:r>
              <a:rPr lang="en-US" altLang="zh-CN" baseline="30000" dirty="0"/>
              <a:t>n</a:t>
            </a:r>
            <a:r>
              <a:rPr lang="en-US" altLang="zh-CN" dirty="0"/>
              <a:t>10000 </a:t>
            </a:r>
            <a:r>
              <a:rPr lang="zh-CN" altLang="en-US" dirty="0"/>
              <a:t>得 </a:t>
            </a:r>
          </a:p>
          <a:p>
            <a:pPr lvl="2" eaLnBrk="1" hangingPunct="1"/>
            <a:r>
              <a:rPr lang="en-US" altLang="zh-CN" dirty="0"/>
              <a:t>30 </a:t>
            </a:r>
            <a:r>
              <a:rPr lang="zh-CN" altLang="en-US" dirty="0"/>
              <a:t>年后账户金额为：</a:t>
            </a:r>
            <a:r>
              <a:rPr lang="en-US" altLang="zh-CN" dirty="0"/>
              <a:t>228922.97</a:t>
            </a:r>
          </a:p>
        </p:txBody>
      </p:sp>
      <p:sp>
        <p:nvSpPr>
          <p:cNvPr id="2" name="页脚占位符 1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/40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 txBox="1">
            <a:spLocks noGrp="1"/>
          </p:cNvSpPr>
          <p:nvPr>
            <p:ph type="sldNum" sz="quarter" idx="10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C0AFF1F-8309-41DE-B210-F59E9D82531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2_项目总览">
  <a:themeElements>
    <a:clrScheme name="2_项目总览 2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CCCCC"/>
      </a:folHlink>
    </a:clrScheme>
    <a:fontScheme name="2_项目总览">
      <a:majorFont>
        <a:latin typeface="Times New Roman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项目总览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项目总览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项目总览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12 排列组合</Template>
  <TotalTime>14</TotalTime>
  <Words>1914</Words>
  <Application>Microsoft Office PowerPoint</Application>
  <PresentationFormat>全屏显示(4:3)</PresentationFormat>
  <Paragraphs>243</Paragraphs>
  <Slides>30</Slides>
  <Notes>1</Notes>
  <HiddenSlides>2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Arial</vt:lpstr>
      <vt:lpstr>Tahoma</vt:lpstr>
      <vt:lpstr>Times New Roman</vt:lpstr>
      <vt:lpstr>Wingdings</vt:lpstr>
      <vt:lpstr>2_项目总览</vt:lpstr>
      <vt:lpstr>Equation.3</vt:lpstr>
      <vt:lpstr>高级计数技术</vt:lpstr>
      <vt:lpstr>4.1 递推关系(Recurrence Relations)</vt:lpstr>
      <vt:lpstr>4.1.2 递推关系</vt:lpstr>
      <vt:lpstr>例1</vt:lpstr>
      <vt:lpstr>4.1.3 用递推关系建模</vt:lpstr>
      <vt:lpstr> 复利</vt:lpstr>
      <vt:lpstr> 复利</vt:lpstr>
      <vt:lpstr> 复利</vt:lpstr>
      <vt:lpstr> 复利</vt:lpstr>
      <vt:lpstr> Fibonacci 数</vt:lpstr>
      <vt:lpstr> Hanoi 塔</vt:lpstr>
      <vt:lpstr>特殊二进制位串计数</vt:lpstr>
      <vt:lpstr>4.2 求解递推关系</vt:lpstr>
      <vt:lpstr>4.2 求解递推关系</vt:lpstr>
      <vt:lpstr>4.2 求解递推关系</vt:lpstr>
      <vt:lpstr>4.2 求解递推关系</vt:lpstr>
      <vt:lpstr>4.2 求解递推关系</vt:lpstr>
      <vt:lpstr>4.2 求解递推关系</vt:lpstr>
      <vt:lpstr>常系数线性齐次递推关系</vt:lpstr>
      <vt:lpstr>4.2.2 求解常系数线性齐次递推关系</vt:lpstr>
      <vt:lpstr>4.2.2 求解常系数线性齐次递推关系</vt:lpstr>
      <vt:lpstr>4.2.2 求解常系数线性齐次递推关系</vt:lpstr>
      <vt:lpstr>4.2.2 求解常系数线性齐次递推关系</vt:lpstr>
      <vt:lpstr>4.2.2 求解常系数线性齐次递推关系</vt:lpstr>
      <vt:lpstr>4.2.3 求解常系数线性非齐次递推关系</vt:lpstr>
      <vt:lpstr>4.2.3 求解常系数线性非齐次递推关系</vt:lpstr>
      <vt:lpstr>4.2.3 求解常系数线性非齐次递推关系</vt:lpstr>
      <vt:lpstr>4.2.3 求解常系数线性非齐次递推关系</vt:lpstr>
      <vt:lpstr>4.2.3 求解常系数线性非齐次递推关系</vt:lpstr>
      <vt:lpstr>4.2.3 求解常系数线性非齐次递推关系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张 晓均</cp:lastModifiedBy>
  <cp:revision>1057</cp:revision>
  <dcterms:created xsi:type="dcterms:W3CDTF">2017-10-11T06:19:00Z</dcterms:created>
  <dcterms:modified xsi:type="dcterms:W3CDTF">2023-04-14T07:27:33Z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ECE2EB6F87854E25A29F18159D00A237</vt:lpwstr>
  </property>
</Properties>
</file>