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97" r:id="rId2"/>
    <p:sldId id="401" r:id="rId3"/>
    <p:sldId id="403" r:id="rId4"/>
    <p:sldId id="399" r:id="rId5"/>
    <p:sldId id="414" r:id="rId6"/>
    <p:sldId id="262" r:id="rId7"/>
    <p:sldId id="407" r:id="rId8"/>
    <p:sldId id="413" r:id="rId9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FF0000"/>
    <a:srgbClr val="0000CC"/>
    <a:srgbClr val="66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47"/>
    <p:restoredTop sz="94599"/>
  </p:normalViewPr>
  <p:slideViewPr>
    <p:cSldViewPr showGuides="1">
      <p:cViewPr varScale="1">
        <p:scale>
          <a:sx n="81" d="100"/>
          <a:sy n="81" d="100"/>
        </p:scale>
        <p:origin x="710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5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5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44A1BF-182F-442B-83C8-E8AB11A5210A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E162211-DA90-481B-859B-538F91C24F7A}" type="datetimeFigureOut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2023/2/13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1AFD78E-309A-4948-A613-45FB0631356C}" type="slidenum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3505200"/>
            <a:ext cx="4724400" cy="152400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800000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41148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b="0">
                <a:latin typeface="Times New Roman" panose="02020603050405020304" pitchFamily="18" charset="0"/>
              </a:defRPr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858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87675" y="616585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/10</a:t>
            </a: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484438" y="616585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56D4FB9-5139-4156-91D9-1A71AAC61C43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/10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A6B01D7-369D-45B3-955D-FB7A732B62E5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404813"/>
            <a:ext cx="1943100" cy="583247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404813"/>
            <a:ext cx="5678487" cy="583247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/10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A6B01D7-369D-45B3-955D-FB7A732B62E5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81750"/>
            <a:ext cx="1905000" cy="2476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2476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/10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627313" y="6381750"/>
            <a:ext cx="1905000" cy="2476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FA3A750-4972-4ED0-A3C4-A62EE1AEC241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/10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A6B01D7-369D-45B3-955D-FB7A732B62E5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773238"/>
            <a:ext cx="3810000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73238"/>
            <a:ext cx="3810000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/10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A6B01D7-369D-45B3-955D-FB7A732B62E5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/10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A6B01D7-369D-45B3-955D-FB7A732B62E5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/10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A6B01D7-369D-45B3-955D-FB7A732B62E5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/10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A6B01D7-369D-45B3-955D-FB7A732B62E5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/10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A6B01D7-369D-45B3-955D-FB7A732B62E5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2075" tIns="46038" rIns="92075" bIns="46038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1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/10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A6B01D7-369D-45B3-955D-FB7A732B62E5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79388" y="1557338"/>
            <a:ext cx="4724400" cy="152400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404813"/>
            <a:ext cx="7772400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/>
          <a:lstStyle/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/>
          </p:nvPr>
        </p:nvSpPr>
        <p:spPr>
          <a:xfrm>
            <a:off x="685800" y="1773238"/>
            <a:ext cx="7772400" cy="446405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第二层</a:t>
            </a:r>
          </a:p>
          <a:p>
            <a:pPr lvl="2" indent="-228600"/>
            <a:r>
              <a:rPr lang="zh-CN" altLang="en-US" dirty="0"/>
              <a:t>第三层</a:t>
            </a:r>
          </a:p>
          <a:p>
            <a:pPr lvl="3" indent="-228600"/>
            <a:r>
              <a:rPr lang="zh-CN" altLang="en-US" dirty="0"/>
              <a:t>第四层</a:t>
            </a:r>
          </a:p>
          <a:p>
            <a:pPr lvl="4" indent="-228600"/>
            <a:r>
              <a:rPr lang="zh-CN" altLang="en-US" dirty="0"/>
              <a:t>第五层</a:t>
            </a:r>
          </a:p>
        </p:txBody>
      </p:sp>
      <p:sp>
        <p:nvSpPr>
          <p:cNvPr id="17203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81750"/>
            <a:ext cx="1905000" cy="2476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 algn="l" eaLnBrk="1" hangingPunct="1">
              <a:defRPr sz="14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203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2476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 algn="ctr" eaLnBrk="1" hangingPunct="1">
              <a:defRPr sz="1400"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/10</a:t>
            </a:r>
          </a:p>
        </p:txBody>
      </p:sp>
      <p:sp>
        <p:nvSpPr>
          <p:cNvPr id="17203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750"/>
            <a:ext cx="1905000" cy="2476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 algn="r" eaLnBrk="1" hangingPunct="1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A6B01D7-369D-45B3-955D-FB7A732B62E5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har char="–"/>
        <a:defRPr kumimoji="1" sz="2800" b="1">
          <a:solidFill>
            <a:srgbClr val="800000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400" b="1">
          <a:solidFill>
            <a:srgbClr val="FF0000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har char="–"/>
        <a:defRPr kumimoji="1" sz="2000" b="1">
          <a:solidFill>
            <a:srgbClr val="0000CC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8" name="Rectangle 8"/>
          <p:cNvSpPr>
            <a:spLocks noGrp="1" noChangeArrowheads="1"/>
          </p:cNvSpPr>
          <p:nvPr>
            <p:ph type="ctrTitle" sz="quarter"/>
          </p:nvPr>
        </p:nvSpPr>
        <p:spPr/>
        <p:txBody>
          <a:bodyPr vert="horz" wrap="square" lIns="92075" tIns="46038" rIns="92075" bIns="46038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离散结构</a:t>
            </a:r>
            <a: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(Discrete  Structures) </a:t>
            </a:r>
          </a:p>
        </p:txBody>
      </p:sp>
      <p:sp>
        <p:nvSpPr>
          <p:cNvPr id="6146" name="Rectangle 9"/>
          <p:cNvSpPr>
            <a:spLocks noGrp="1"/>
          </p:cNvSpPr>
          <p:nvPr>
            <p:ph type="subTitle" sz="quarter" idx="1"/>
          </p:nvPr>
        </p:nvSpPr>
        <p:spPr>
          <a:xfrm>
            <a:off x="1643063" y="3929063"/>
            <a:ext cx="6400800" cy="2643187"/>
          </a:xfrm>
        </p:spPr>
        <p:txBody>
          <a:bodyPr vert="horz" wrap="square" lIns="92075" tIns="46038" rIns="92075" bIns="46038" anchor="t" anchorCtr="0"/>
          <a:lstStyle/>
          <a:p>
            <a:pPr algn="l" eaLnBrk="1" hangingPunct="1">
              <a:lnSpc>
                <a:spcPct val="120000"/>
              </a:lnSpc>
              <a:buSzPct val="80000"/>
            </a:pPr>
            <a:r>
              <a:rPr kumimoji="1" lang="zh-CN" altLang="en-US" sz="28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教师：张晓均</a:t>
            </a:r>
          </a:p>
          <a:p>
            <a:pPr algn="l" eaLnBrk="1" hangingPunct="1">
              <a:lnSpc>
                <a:spcPct val="120000"/>
              </a:lnSpc>
              <a:buSzPct val="80000"/>
            </a:pPr>
            <a:r>
              <a:rPr kumimoji="1" lang="zh-CN" altLang="en-US" sz="28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电话：</a:t>
            </a:r>
            <a:r>
              <a:rPr kumimoji="1" lang="en-US" altLang="zh-CN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+mn-ea"/>
                <a:cs typeface="+mn-cs"/>
              </a:rPr>
              <a:t>18011394462</a:t>
            </a:r>
          </a:p>
          <a:p>
            <a:pPr algn="l" eaLnBrk="1" hangingPunct="1">
              <a:lnSpc>
                <a:spcPct val="120000"/>
              </a:lnSpc>
              <a:buSzPct val="80000"/>
            </a:pPr>
            <a:r>
              <a:rPr kumimoji="1" lang="zh-CN" altLang="en-US" sz="28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邮箱：</a:t>
            </a:r>
            <a:r>
              <a:rPr kumimoji="1" lang="en-US" altLang="zh-CN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+mn-ea"/>
                <a:cs typeface="+mn-cs"/>
              </a:rPr>
              <a:t>zhangxjdzkd2012@163.com</a:t>
            </a:r>
          </a:p>
        </p:txBody>
      </p:sp>
      <p:sp>
        <p:nvSpPr>
          <p:cNvPr id="6147" name="页脚占位符 1"/>
          <p:cNvSpPr>
            <a:spLocks noGrp="1"/>
          </p:cNvSpPr>
          <p:nvPr>
            <p:ph type="ftr" sz="quarter" idx="3"/>
          </p:nvPr>
        </p:nvSpPr>
        <p:spPr/>
        <p:txBody>
          <a:bodyPr wrap="squar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buSzTx/>
            </a:pPr>
            <a:r>
              <a:rPr lang="en-US" altLang="zh-CN" sz="1400" dirty="0">
                <a:latin typeface="Times New Roman" panose="02020603050405020304" pitchFamily="18" charset="0"/>
              </a:rPr>
              <a:t>/10</a:t>
            </a:r>
          </a:p>
        </p:txBody>
      </p:sp>
      <p:sp>
        <p:nvSpPr>
          <p:cNvPr id="6148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SzTx/>
            </a:pPr>
            <a:fld id="{9A0DB2DC-4C9A-4742-B13C-FB6460FD3503}" type="slidenum">
              <a:rPr lang="en-US" altLang="zh-CN" sz="1400" dirty="0">
                <a:latin typeface="Times New Roman" panose="02020603050405020304" pitchFamily="18" charset="0"/>
              </a:rPr>
              <a:t>1</a:t>
            </a:fld>
            <a:endParaRPr lang="en-US" altLang="zh-CN" sz="1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40" name="Rectangle 4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2075" tIns="46038" rIns="92075" bIns="46038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课程性质</a:t>
            </a:r>
          </a:p>
        </p:txBody>
      </p:sp>
      <p:sp>
        <p:nvSpPr>
          <p:cNvPr id="219141" name="Rectangle 5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eaLnBrk="1" hangingPunct="1"/>
            <a:r>
              <a:rPr lang="zh-CN" altLang="en-US" sz="2800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研究离散对象及相互间关系的一门数学</a:t>
            </a:r>
          </a:p>
          <a:p>
            <a:pPr lvl="1" eaLnBrk="1" hangingPunct="1"/>
            <a:r>
              <a:rPr lang="zh-CN" altLang="en-US" sz="2400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离散对象：分离、独立</a:t>
            </a:r>
          </a:p>
          <a:p>
            <a:pPr lvl="2" eaLnBrk="1" hangingPunct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数：自然数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  <a:p>
            <a:pPr lvl="2" eaLnBrk="1" hangingPunct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几何图形：顶点、边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  <a:p>
            <a:pPr lvl="1" eaLnBrk="1" hangingPunct="1"/>
            <a:r>
              <a:rPr lang="zh-CN" altLang="en-US" sz="2400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离散结构：离散对象之间的关系</a:t>
            </a:r>
          </a:p>
          <a:p>
            <a:pPr lvl="2" eaLnBrk="1" hangingPunct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数的大小顺序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  <a:p>
            <a:pPr lvl="2" eaLnBrk="1" hangingPunct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正方形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7171" name="页脚占位符 1"/>
          <p:cNvSpPr>
            <a:spLocks noGrp="1"/>
          </p:cNvSpPr>
          <p:nvPr>
            <p:ph type="ftr" sz="quarter" idx="3"/>
          </p:nvPr>
        </p:nvSpPr>
        <p:spPr/>
        <p:txBody>
          <a:bodyPr wrap="squar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buSzTx/>
            </a:pPr>
            <a:r>
              <a:rPr lang="en-US" altLang="zh-CN" sz="1400" dirty="0">
                <a:latin typeface="Times New Roman" panose="02020603050405020304" pitchFamily="18" charset="0"/>
              </a:rPr>
              <a:t>/10</a:t>
            </a:r>
          </a:p>
        </p:txBody>
      </p:sp>
      <p:sp>
        <p:nvSpPr>
          <p:cNvPr id="7172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SzTx/>
            </a:pPr>
            <a:fld id="{9A0DB2DC-4C9A-4742-B13C-FB6460FD3503}" type="slidenum">
              <a:rPr lang="en-US" altLang="zh-CN" sz="1400" dirty="0">
                <a:latin typeface="Times New Roman" panose="02020603050405020304" pitchFamily="18" charset="0"/>
              </a:rPr>
              <a:t>2</a:t>
            </a:fld>
            <a:endParaRPr lang="en-US" altLang="zh-CN" sz="1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6" name="Rectangle 8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2075" tIns="46038" rIns="92075" bIns="46038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离散结构课程</a:t>
            </a: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性质</a:t>
            </a:r>
          </a:p>
        </p:txBody>
      </p:sp>
      <p:sp>
        <p:nvSpPr>
          <p:cNvPr id="222217" name="Rectangle 9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eaLnBrk="1" hangingPunct="1"/>
            <a:r>
              <a:rPr lang="zh-CN" altLang="en-US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计算机应用的必需工具</a:t>
            </a:r>
          </a:p>
          <a:p>
            <a:pPr lvl="1" eaLnBrk="1" hangingPunct="1"/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数学建模的知识基础</a:t>
            </a:r>
          </a:p>
          <a:p>
            <a:pPr lvl="1" eaLnBrk="1" hangingPunct="1"/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算法设计的具体指导</a:t>
            </a:r>
          </a:p>
          <a:p>
            <a:pPr lvl="1" eaLnBrk="1" hangingPunct="1"/>
            <a:endParaRPr lang="en-US" altLang="zh-CN" dirty="0"/>
          </a:p>
        </p:txBody>
      </p:sp>
      <p:grpSp>
        <p:nvGrpSpPr>
          <p:cNvPr id="2" name="Group 14"/>
          <p:cNvGrpSpPr/>
          <p:nvPr/>
        </p:nvGrpSpPr>
        <p:grpSpPr>
          <a:xfrm>
            <a:off x="404813" y="4016375"/>
            <a:ext cx="8207375" cy="2613025"/>
            <a:chOff x="255" y="2530"/>
            <a:chExt cx="5170" cy="1646"/>
          </a:xfrm>
        </p:grpSpPr>
        <p:pic>
          <p:nvPicPr>
            <p:cNvPr id="8196" name="矩形 34828"/>
            <p:cNvPicPr>
              <a:picLocks noChangeAspect="1"/>
            </p:cNvPicPr>
            <p:nvPr/>
          </p:nvPicPr>
          <p:blipFill>
            <a:blip r:embed="rId2"/>
            <a:srcRect l="2180" t="3297" r="6519" b="60544"/>
            <a:stretch>
              <a:fillRect/>
            </a:stretch>
          </p:blipFill>
          <p:spPr>
            <a:xfrm>
              <a:off x="255" y="2822"/>
              <a:ext cx="5170" cy="1354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8197" name="Text Box 11"/>
            <p:cNvSpPr txBox="1"/>
            <p:nvPr/>
          </p:nvSpPr>
          <p:spPr>
            <a:xfrm>
              <a:off x="1429" y="2530"/>
              <a:ext cx="24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algn="ctr">
                <a:buSzTx/>
              </a:pPr>
              <a:r>
                <a:rPr lang="zh-CN" altLang="en-US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计算机求解问题的基本模式</a:t>
              </a:r>
            </a:p>
          </p:txBody>
        </p:sp>
        <p:sp>
          <p:nvSpPr>
            <p:cNvPr id="8198" name="Text Box 13"/>
            <p:cNvSpPr txBox="1"/>
            <p:nvPr/>
          </p:nvSpPr>
          <p:spPr>
            <a:xfrm>
              <a:off x="1436" y="3748"/>
              <a:ext cx="1325" cy="29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algn="ctr">
                <a:buSzTx/>
              </a:pPr>
              <a:r>
                <a:rPr lang="zh-CN" altLang="en-US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49" charset="-122"/>
                </a:rPr>
                <a:t>离散结构</a:t>
              </a:r>
              <a:r>
                <a: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49" charset="-122"/>
                </a:rPr>
                <a:t>/</a:t>
              </a:r>
              <a:r>
                <a:rPr lang="zh-CN" altLang="en-US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itchFamily="49" charset="-122"/>
                </a:rPr>
                <a:t>数学</a:t>
              </a:r>
            </a:p>
          </p:txBody>
        </p:sp>
      </p:grpSp>
      <p:sp>
        <p:nvSpPr>
          <p:cNvPr id="8199" name="页脚占位符 2"/>
          <p:cNvSpPr>
            <a:spLocks noGrp="1"/>
          </p:cNvSpPr>
          <p:nvPr>
            <p:ph type="ftr" sz="quarter" idx="3"/>
          </p:nvPr>
        </p:nvSpPr>
        <p:spPr/>
        <p:txBody>
          <a:bodyPr wrap="squar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buSzTx/>
            </a:pPr>
            <a:r>
              <a:rPr lang="en-US" altLang="zh-CN" sz="1400" dirty="0">
                <a:latin typeface="Times New Roman" panose="02020603050405020304" pitchFamily="18" charset="0"/>
              </a:rPr>
              <a:t>/10</a:t>
            </a:r>
          </a:p>
        </p:txBody>
      </p:sp>
      <p:sp>
        <p:nvSpPr>
          <p:cNvPr id="8200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SzTx/>
            </a:pPr>
            <a:fld id="{9A0DB2DC-4C9A-4742-B13C-FB6460FD3503}" type="slidenum">
              <a:rPr lang="en-US" altLang="zh-CN" sz="1400" dirty="0">
                <a:latin typeface="Times New Roman" panose="02020603050405020304" pitchFamily="18" charset="0"/>
              </a:rPr>
              <a:t>3</a:t>
            </a:fld>
            <a:endParaRPr lang="en-US" altLang="zh-CN" sz="1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5" name="Rectangle 7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2075" tIns="46038" rIns="92075" bIns="46038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课程性质</a:t>
            </a:r>
          </a:p>
        </p:txBody>
      </p:sp>
      <p:sp>
        <p:nvSpPr>
          <p:cNvPr id="9218" name="Rectangle 8"/>
          <p:cNvSpPr>
            <a:spLocks noGrp="1"/>
          </p:cNvSpPr>
          <p:nvPr>
            <p:ph idx="1"/>
          </p:nvPr>
        </p:nvSpPr>
        <p:spPr>
          <a:xfrm>
            <a:off x="685800" y="1773238"/>
            <a:ext cx="7772400" cy="4856162"/>
          </a:xfrm>
        </p:spPr>
        <p:txBody>
          <a:bodyPr vert="horz" wrap="square" lIns="92075" tIns="46038" rIns="92075" bIns="46038" anchor="t" anchorCtr="0"/>
          <a:lstStyle/>
          <a:p>
            <a:pPr eaLnBrk="1" hangingPunct="1"/>
            <a:r>
              <a:rPr lang="zh-CN" altLang="en-US" sz="2800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计算机学科的核心课程</a:t>
            </a:r>
          </a:p>
          <a:p>
            <a:pPr lvl="1" eaLnBrk="1" hangingPunct="1">
              <a:buNone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数据结构</a:t>
            </a:r>
            <a:endParaRPr lang="en-US" altLang="zh-CN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buNone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算法分析与设计基础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buNone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操作系统</a:t>
            </a:r>
            <a:endParaRPr lang="en-US" altLang="zh-CN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buNone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计算机网络基础</a:t>
            </a:r>
            <a:endParaRPr lang="en-US" altLang="zh-CN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buNone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数据库原理及应用</a:t>
            </a:r>
          </a:p>
          <a:p>
            <a:pPr marL="0" lvl="1" eaLnBrk="1" hangingPunct="1">
              <a:buNone/>
            </a:pP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密码学基础</a:t>
            </a:r>
            <a:endParaRPr lang="en-US" altLang="zh-CN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buNone/>
            </a:pPr>
            <a:endParaRPr lang="zh-CN" altLang="en-US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219" name="Rectangle 6"/>
          <p:cNvSpPr/>
          <p:nvPr/>
        </p:nvSpPr>
        <p:spPr>
          <a:xfrm>
            <a:off x="179388" y="1484313"/>
            <a:ext cx="4724400" cy="1524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</a:ln>
        </p:spPr>
        <p:txBody>
          <a:bodyPr anchor="t" anchorCtr="0"/>
          <a:lstStyle/>
          <a:p>
            <a:pPr>
              <a:buSzTx/>
            </a:pP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20" name="AutoShape 9"/>
          <p:cNvSpPr/>
          <p:nvPr/>
        </p:nvSpPr>
        <p:spPr>
          <a:xfrm>
            <a:off x="684213" y="2779713"/>
            <a:ext cx="431800" cy="2954337"/>
          </a:xfrm>
          <a:prstGeom prst="leftBrace">
            <a:avLst>
              <a:gd name="adj1" fmla="val 56984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>
              <a:buSzTx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21" name="Text Box 10"/>
          <p:cNvSpPr txBox="1"/>
          <p:nvPr/>
        </p:nvSpPr>
        <p:spPr>
          <a:xfrm>
            <a:off x="139700" y="3640138"/>
            <a:ext cx="615950" cy="1155700"/>
          </a:xfrm>
          <a:prstGeom prst="rect">
            <a:avLst/>
          </a:prstGeom>
          <a:noFill/>
          <a:ln w="9525">
            <a:noFill/>
          </a:ln>
        </p:spPr>
        <p:txBody>
          <a:bodyPr vert="eaVert" wrap="none" anchor="t" anchorCtr="0">
            <a:spAutoFit/>
          </a:bodyPr>
          <a:lstStyle/>
          <a:p>
            <a:pPr algn="ctr">
              <a:buSzTx/>
            </a:pPr>
            <a:r>
              <a:rPr lang="zh-CN" altLang="en-US" sz="2800" b="1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后续课</a:t>
            </a:r>
          </a:p>
        </p:txBody>
      </p:sp>
      <p:sp>
        <p:nvSpPr>
          <p:cNvPr id="9222" name="页脚占位符 1"/>
          <p:cNvSpPr>
            <a:spLocks noGrp="1"/>
          </p:cNvSpPr>
          <p:nvPr>
            <p:ph type="ftr" sz="quarter" idx="3"/>
          </p:nvPr>
        </p:nvSpPr>
        <p:spPr/>
        <p:txBody>
          <a:bodyPr wrap="squar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buSzTx/>
            </a:pPr>
            <a:r>
              <a:rPr lang="en-US" altLang="zh-CN" sz="1400" dirty="0">
                <a:latin typeface="Times New Roman" panose="02020603050405020304" pitchFamily="18" charset="0"/>
              </a:rPr>
              <a:t>/10</a:t>
            </a:r>
          </a:p>
        </p:txBody>
      </p:sp>
      <p:sp>
        <p:nvSpPr>
          <p:cNvPr id="922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SzTx/>
            </a:pPr>
            <a:fld id="{9A0DB2DC-4C9A-4742-B13C-FB6460FD3503}" type="slidenum">
              <a:rPr lang="en-US" altLang="zh-CN" sz="1400" dirty="0">
                <a:latin typeface="Times New Roman" panose="02020603050405020304" pitchFamily="18" charset="0"/>
              </a:rPr>
              <a:t>4</a:t>
            </a:fld>
            <a:endParaRPr lang="en-US" altLang="zh-CN" sz="1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2075" tIns="46038" rIns="92075" bIns="46038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离散数学内容</a:t>
            </a:r>
          </a:p>
        </p:txBody>
      </p:sp>
      <p:sp>
        <p:nvSpPr>
          <p:cNvPr id="10242" name="Rectangle 3"/>
          <p:cNvSpPr>
            <a:spLocks noGrp="1"/>
          </p:cNvSpPr>
          <p:nvPr>
            <p:ph idx="1"/>
          </p:nvPr>
        </p:nvSpPr>
        <p:spPr>
          <a:xfrm>
            <a:off x="685800" y="1628775"/>
            <a:ext cx="7772400" cy="4608513"/>
          </a:xfrm>
        </p:spPr>
        <p:txBody>
          <a:bodyPr vert="horz" wrap="square" lIns="92075" tIns="46038" rIns="92075" bIns="46038" anchor="t" anchorCtr="0"/>
          <a:lstStyle/>
          <a:p>
            <a:pPr eaLnBrk="1" hangingPunct="1">
              <a:lnSpc>
                <a:spcPct val="130000"/>
              </a:lnSpc>
            </a:pPr>
            <a:r>
              <a:rPr lang="zh-CN" altLang="en-US" sz="2400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内容“离散”？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000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数理逻辑   </a:t>
            </a:r>
            <a:r>
              <a:rPr lang="zh-CN" altLang="en-US" sz="2000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 语句的功能、程序的正确性</a:t>
            </a:r>
            <a:endParaRPr lang="zh-CN" altLang="en-US" sz="2000" dirty="0">
              <a:solidFill>
                <a:schemeClr val="hlin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sz="2000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集合论       </a:t>
            </a:r>
            <a:r>
              <a:rPr lang="zh-CN" altLang="en-US" sz="2000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 数据在计算机内的表示方法  数据结构</a:t>
            </a:r>
            <a:endParaRPr lang="zh-CN" altLang="en-US" sz="2000" dirty="0">
              <a:solidFill>
                <a:schemeClr val="hlin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sz="2000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图论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组合论 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 计数  程序效率分析</a:t>
            </a:r>
            <a:endParaRPr lang="zh-CN" altLang="en-US" sz="2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数论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     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伪随机数 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 随机模拟</a:t>
            </a:r>
          </a:p>
          <a:p>
            <a:pPr lvl="1" eaLnBrk="1" hangingPunct="1">
              <a:lnSpc>
                <a:spcPct val="130000"/>
              </a:lnSpc>
              <a:buNone/>
            </a:pP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                    密码学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离散概率 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 随机过程  计算机网络通信机制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抽象代数布尔代数数据编码</a:t>
            </a:r>
          </a:p>
        </p:txBody>
      </p:sp>
      <p:sp>
        <p:nvSpPr>
          <p:cNvPr id="10243" name="AutoShape 4"/>
          <p:cNvSpPr/>
          <p:nvPr/>
        </p:nvSpPr>
        <p:spPr>
          <a:xfrm>
            <a:off x="2411413" y="2781300"/>
            <a:ext cx="288925" cy="647700"/>
          </a:xfrm>
          <a:prstGeom prst="rightBrace">
            <a:avLst>
              <a:gd name="adj1" fmla="val 18670"/>
              <a:gd name="adj2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>
              <a:buSzTx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4" name="AutoShape 5"/>
          <p:cNvSpPr/>
          <p:nvPr/>
        </p:nvSpPr>
        <p:spPr>
          <a:xfrm>
            <a:off x="2289175" y="4175125"/>
            <a:ext cx="287338" cy="574675"/>
          </a:xfrm>
          <a:prstGeom prst="leftBrace">
            <a:avLst>
              <a:gd name="adj1" fmla="val 16657"/>
              <a:gd name="adj2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>
              <a:buSzTx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5" name="页脚占位符 1"/>
          <p:cNvSpPr>
            <a:spLocks noGrp="1"/>
          </p:cNvSpPr>
          <p:nvPr>
            <p:ph type="ftr" sz="quarter" idx="3"/>
          </p:nvPr>
        </p:nvSpPr>
        <p:spPr/>
        <p:txBody>
          <a:bodyPr wrap="squar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buSzTx/>
            </a:pPr>
            <a:r>
              <a:rPr lang="en-US" altLang="zh-CN" sz="1400" dirty="0">
                <a:latin typeface="Times New Roman" panose="02020603050405020304" pitchFamily="18" charset="0"/>
              </a:rPr>
              <a:t>/10</a:t>
            </a:r>
          </a:p>
        </p:txBody>
      </p:sp>
      <p:sp>
        <p:nvSpPr>
          <p:cNvPr id="10246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SzTx/>
            </a:pPr>
            <a:fld id="{9A0DB2DC-4C9A-4742-B13C-FB6460FD3503}" type="slidenum">
              <a:rPr lang="en-US" altLang="zh-CN" sz="1400" dirty="0">
                <a:latin typeface="Times New Roman" panose="02020603050405020304" pitchFamily="18" charset="0"/>
              </a:rPr>
              <a:t>5</a:t>
            </a:fld>
            <a:endParaRPr lang="en-US" altLang="zh-CN" sz="1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9" name="Rectangle 17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2075" tIns="46038" rIns="92075" bIns="46038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课程目标</a:t>
            </a:r>
          </a:p>
        </p:txBody>
      </p:sp>
      <p:sp>
        <p:nvSpPr>
          <p:cNvPr id="11266" name="Rectangle 18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anchor="t" anchorCtr="0"/>
          <a:lstStyle/>
          <a:p>
            <a:pPr eaLnBrk="1" hangingPunct="1"/>
            <a:r>
              <a:rPr lang="zh-CN" altLang="en-US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培养概括抽象能力、逻辑思维能力、归纳构造能力</a:t>
            </a:r>
          </a:p>
          <a:p>
            <a:pPr eaLnBrk="1" hangingPunct="1"/>
            <a:r>
              <a:rPr lang="zh-CN" altLang="en-US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培养严谨、完整、规范的科学态度</a:t>
            </a:r>
          </a:p>
          <a:p>
            <a:pPr eaLnBrk="1" hangingPunct="1"/>
            <a:endParaRPr lang="en-US" altLang="zh-CN" dirty="0"/>
          </a:p>
        </p:txBody>
      </p:sp>
      <p:sp>
        <p:nvSpPr>
          <p:cNvPr id="11267" name="Rectangle 16"/>
          <p:cNvSpPr/>
          <p:nvPr/>
        </p:nvSpPr>
        <p:spPr>
          <a:xfrm>
            <a:off x="179388" y="1773238"/>
            <a:ext cx="4724400" cy="1524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noFill/>
          </a:ln>
        </p:spPr>
        <p:txBody>
          <a:bodyPr anchor="t" anchorCtr="0"/>
          <a:lstStyle/>
          <a:p>
            <a:pPr>
              <a:buSzTx/>
            </a:pP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68" name="页脚占位符 1"/>
          <p:cNvSpPr>
            <a:spLocks noGrp="1"/>
          </p:cNvSpPr>
          <p:nvPr>
            <p:ph type="ftr" sz="quarter" idx="3"/>
          </p:nvPr>
        </p:nvSpPr>
        <p:spPr/>
        <p:txBody>
          <a:bodyPr wrap="squar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buSzTx/>
            </a:pPr>
            <a:r>
              <a:rPr lang="en-US" altLang="zh-CN" sz="1400" dirty="0">
                <a:latin typeface="Times New Roman" panose="02020603050405020304" pitchFamily="18" charset="0"/>
              </a:rPr>
              <a:t>/10</a:t>
            </a:r>
          </a:p>
        </p:txBody>
      </p:sp>
      <p:sp>
        <p:nvSpPr>
          <p:cNvPr id="11269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SzTx/>
            </a:pPr>
            <a:fld id="{9A0DB2DC-4C9A-4742-B13C-FB6460FD3503}" type="slidenum">
              <a:rPr lang="en-US" altLang="zh-CN" sz="1400" dirty="0">
                <a:latin typeface="Times New Roman" panose="02020603050405020304" pitchFamily="18" charset="0"/>
              </a:rPr>
              <a:t>6</a:t>
            </a:fld>
            <a:endParaRPr lang="en-US" altLang="zh-CN" sz="1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2075" tIns="46038" rIns="92075" bIns="46038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参考资料</a:t>
            </a:r>
          </a:p>
        </p:txBody>
      </p:sp>
      <p:sp>
        <p:nvSpPr>
          <p:cNvPr id="12290" name="Rectangle 3"/>
          <p:cNvSpPr>
            <a:spLocks noGrp="1"/>
          </p:cNvSpPr>
          <p:nvPr>
            <p:ph idx="1"/>
          </p:nvPr>
        </p:nvSpPr>
        <p:spPr>
          <a:xfrm>
            <a:off x="395288" y="1773238"/>
            <a:ext cx="8569325" cy="4751387"/>
          </a:xfrm>
        </p:spPr>
        <p:txBody>
          <a:bodyPr vert="horz" wrap="square" lIns="92075" tIns="46038" rIns="92075" bIns="46038" anchor="t" anchorCtr="0"/>
          <a:lstStyle/>
          <a:p>
            <a:pPr eaLnBrk="1" hangingPunct="1"/>
            <a:r>
              <a:rPr lang="zh-CN" altLang="en-US" sz="2800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教材参考网站</a:t>
            </a:r>
          </a:p>
          <a:p>
            <a:pPr lvl="1" eaLnBrk="1" hangingPunct="1"/>
            <a:r>
              <a:rPr lang="en-US" altLang="zh-CN" sz="2400" dirty="0">
                <a:solidFill>
                  <a:srgbClr val="FF0000"/>
                </a:solidFill>
              </a:rPr>
              <a:t>http://abook.hep.com.cn/1877016</a:t>
            </a:r>
          </a:p>
          <a:p>
            <a:pPr eaLnBrk="1" hangingPunct="1"/>
            <a:r>
              <a:rPr lang="zh-CN" altLang="en-US" sz="2800" dirty="0">
                <a:solidFill>
                  <a:schemeClr val="accent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推荐参考书</a:t>
            </a:r>
          </a:p>
          <a:p>
            <a:pPr lvl="1" eaLnBrk="1" hangingPunct="1"/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离散数学，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D. E. Knuth 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等，西安电子科技大学出版社</a:t>
            </a:r>
            <a:endParaRPr lang="en-US" altLang="zh-CN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离散数学结构，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B. Kolman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高等教育出版社</a:t>
            </a:r>
            <a:endParaRPr lang="en-US" altLang="zh-CN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离散数学及其应用，傅彦等著，高等教育出版社</a:t>
            </a:r>
          </a:p>
          <a:p>
            <a:pPr lvl="1" eaLnBrk="1" hangingPunct="1"/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6240463" y="188913"/>
            <a:ext cx="2868612" cy="3060700"/>
            <a:chOff x="3931" y="119"/>
            <a:chExt cx="1807" cy="1928"/>
          </a:xfrm>
        </p:grpSpPr>
        <p:pic>
          <p:nvPicPr>
            <p:cNvPr id="12292" name="Picture 5" descr="192px-KnuthAtOpenContentAllianc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50" y="119"/>
              <a:ext cx="1419" cy="167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2293" name="Rectangle 6"/>
            <p:cNvSpPr/>
            <p:nvPr/>
          </p:nvSpPr>
          <p:spPr>
            <a:xfrm>
              <a:off x="3931" y="1797"/>
              <a:ext cx="180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>
                <a:buSzTx/>
              </a:pPr>
              <a:r>
                <a:rPr lang="zh-CN" altLang="en-US" sz="2000" b="1" dirty="0">
                  <a:solidFill>
                    <a:srgbClr val="0000CC"/>
                  </a:solidFill>
                  <a:latin typeface="黑体" pitchFamily="49" charset="-122"/>
                  <a:ea typeface="黑体" pitchFamily="49" charset="-122"/>
                </a:rPr>
                <a:t>现代计算机科学的鼻祖 </a:t>
              </a:r>
            </a:p>
          </p:txBody>
        </p:sp>
      </p:grpSp>
      <p:grpSp>
        <p:nvGrpSpPr>
          <p:cNvPr id="3" name="Group 10"/>
          <p:cNvGrpSpPr/>
          <p:nvPr/>
        </p:nvGrpSpPr>
        <p:grpSpPr>
          <a:xfrm>
            <a:off x="2700338" y="3213100"/>
            <a:ext cx="3527425" cy="1079500"/>
            <a:chOff x="1701" y="2024"/>
            <a:chExt cx="2222" cy="680"/>
          </a:xfrm>
        </p:grpSpPr>
        <p:sp>
          <p:nvSpPr>
            <p:cNvPr id="12295" name="Rectangle 8"/>
            <p:cNvSpPr/>
            <p:nvPr/>
          </p:nvSpPr>
          <p:spPr>
            <a:xfrm>
              <a:off x="1701" y="2387"/>
              <a:ext cx="1134" cy="317"/>
            </a:xfrm>
            <a:prstGeom prst="rect">
              <a:avLst/>
            </a:prstGeom>
            <a:noFill/>
            <a:ln w="38100" cap="flat" cmpd="sng">
              <a:solidFill>
                <a:srgbClr val="0000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>
                <a:buSzTx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296" name="Line 9"/>
            <p:cNvSpPr/>
            <p:nvPr/>
          </p:nvSpPr>
          <p:spPr>
            <a:xfrm flipV="1">
              <a:off x="2835" y="2024"/>
              <a:ext cx="1088" cy="363"/>
            </a:xfrm>
            <a:prstGeom prst="line">
              <a:avLst/>
            </a:prstGeom>
            <a:ln w="28575" cap="flat" cmpd="sng">
              <a:solidFill>
                <a:srgbClr val="0000CC"/>
              </a:solidFill>
              <a:prstDash val="solid"/>
              <a:round/>
              <a:headEnd type="none" w="med" len="med"/>
              <a:tailEnd type="arrow" w="med" len="med"/>
            </a:ln>
          </p:spPr>
        </p:sp>
      </p:grpSp>
      <p:sp>
        <p:nvSpPr>
          <p:cNvPr id="12297" name="页脚占位符 3"/>
          <p:cNvSpPr>
            <a:spLocks noGrp="1"/>
          </p:cNvSpPr>
          <p:nvPr>
            <p:ph type="ftr" sz="quarter" idx="3"/>
          </p:nvPr>
        </p:nvSpPr>
        <p:spPr/>
        <p:txBody>
          <a:bodyPr wrap="squar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buSzTx/>
            </a:pPr>
            <a:r>
              <a:rPr lang="en-US" altLang="zh-CN" sz="1400" dirty="0">
                <a:latin typeface="Times New Roman" panose="02020603050405020304" pitchFamily="18" charset="0"/>
              </a:rPr>
              <a:t>/10</a:t>
            </a:r>
          </a:p>
        </p:txBody>
      </p:sp>
      <p:sp>
        <p:nvSpPr>
          <p:cNvPr id="12298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SzTx/>
            </a:pPr>
            <a:fld id="{9A0DB2DC-4C9A-4742-B13C-FB6460FD3503}" type="slidenum">
              <a:rPr lang="en-US" altLang="zh-CN" sz="1400" dirty="0">
                <a:latin typeface="Times New Roman" panose="02020603050405020304" pitchFamily="18" charset="0"/>
              </a:rPr>
              <a:t>7</a:t>
            </a:fld>
            <a:endParaRPr lang="en-US" altLang="zh-CN" sz="1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2075" tIns="46038" rIns="92075" bIns="46038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考核方法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773238"/>
            <a:ext cx="8820150" cy="4464050"/>
          </a:xfrm>
        </p:spPr>
        <p:txBody>
          <a:bodyPr vert="horz" wrap="square" lIns="92075" tIns="46038" rIns="92075" bIns="46038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平时 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30%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：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课堂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(40%)+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作业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(60%)</a:t>
            </a:r>
          </a:p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期末 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70%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闭卷笔试</a:t>
            </a:r>
          </a:p>
        </p:txBody>
      </p:sp>
      <p:sp>
        <p:nvSpPr>
          <p:cNvPr id="13315" name="页脚占位符 1"/>
          <p:cNvSpPr>
            <a:spLocks noGrp="1"/>
          </p:cNvSpPr>
          <p:nvPr>
            <p:ph type="ftr" sz="quarter" idx="3"/>
          </p:nvPr>
        </p:nvSpPr>
        <p:spPr/>
        <p:txBody>
          <a:bodyPr wrap="squar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buSzTx/>
            </a:pPr>
            <a:r>
              <a:rPr lang="en-US" altLang="zh-CN" sz="1400" dirty="0">
                <a:latin typeface="Times New Roman" panose="02020603050405020304" pitchFamily="18" charset="0"/>
              </a:rPr>
              <a:t>/10</a:t>
            </a:r>
          </a:p>
        </p:txBody>
      </p:sp>
      <p:sp>
        <p:nvSpPr>
          <p:cNvPr id="13316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SzTx/>
            </a:pPr>
            <a:fld id="{9A0DB2DC-4C9A-4742-B13C-FB6460FD3503}" type="slidenum">
              <a:rPr lang="en-US" altLang="zh-CN" sz="1400" dirty="0">
                <a:latin typeface="Times New Roman" panose="02020603050405020304" pitchFamily="18" charset="0"/>
              </a:rPr>
              <a:t>8</a:t>
            </a:fld>
            <a:endParaRPr lang="en-US" altLang="zh-CN" sz="1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项目总览">
  <a:themeElements>
    <a:clrScheme name="1_项目总览 2">
      <a:dk1>
        <a:srgbClr val="000000"/>
      </a:dk1>
      <a:lt1>
        <a:srgbClr val="FFFFFF"/>
      </a:lt1>
      <a:dk2>
        <a:srgbClr val="000000"/>
      </a:dk2>
      <a:lt2>
        <a:srgbClr val="868686"/>
      </a:lt2>
      <a:accent1>
        <a:srgbClr val="3366FF"/>
      </a:accent1>
      <a:accent2>
        <a:srgbClr val="009900"/>
      </a:accent2>
      <a:accent3>
        <a:srgbClr val="FFFFFF"/>
      </a:accent3>
      <a:accent4>
        <a:srgbClr val="000000"/>
      </a:accent4>
      <a:accent5>
        <a:srgbClr val="ADB8FF"/>
      </a:accent5>
      <a:accent6>
        <a:srgbClr val="008A00"/>
      </a:accent6>
      <a:hlink>
        <a:srgbClr val="FF0033"/>
      </a:hlink>
      <a:folHlink>
        <a:srgbClr val="CCCCCC"/>
      </a:folHlink>
    </a:clrScheme>
    <a:fontScheme name="1_项目总览">
      <a:majorFont>
        <a:latin typeface="Times New Roman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项目总览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项目总览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项目总览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289</Words>
  <Application>Microsoft Office PowerPoint</Application>
  <PresentationFormat>全屏显示(4:3)</PresentationFormat>
  <Paragraphs>67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黑体</vt:lpstr>
      <vt:lpstr>宋体</vt:lpstr>
      <vt:lpstr>Arial</vt:lpstr>
      <vt:lpstr>Calibri</vt:lpstr>
      <vt:lpstr>Times New Roman</vt:lpstr>
      <vt:lpstr>Wingdings</vt:lpstr>
      <vt:lpstr>1_项目总览</vt:lpstr>
      <vt:lpstr>离散结构(Discrete  Structures) </vt:lpstr>
      <vt:lpstr>课程性质</vt:lpstr>
      <vt:lpstr>离散结构课程性质</vt:lpstr>
      <vt:lpstr>课程性质</vt:lpstr>
      <vt:lpstr>离散数学内容</vt:lpstr>
      <vt:lpstr>课程目标</vt:lpstr>
      <vt:lpstr>参考资料</vt:lpstr>
      <vt:lpstr>考核方法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/>
  <cp:lastModifiedBy>张 晓均</cp:lastModifiedBy>
  <cp:revision>1151</cp:revision>
  <dcterms:created xsi:type="dcterms:W3CDTF">2002-09-09T10:28:00Z</dcterms:created>
  <dcterms:modified xsi:type="dcterms:W3CDTF">2023-02-13T14:02:26Z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D9715E1EB9DF46DC810AAA663E15C576</vt:lpwstr>
  </property>
</Properties>
</file>