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5"/>
  </p:notesMasterIdLst>
  <p:handoutMasterIdLst>
    <p:handoutMasterId r:id="rId20"/>
  </p:handoutMasterIdLst>
  <p:sldIdLst>
    <p:sldId id="305" r:id="rId3"/>
    <p:sldId id="260" r:id="rId4"/>
    <p:sldId id="328" r:id="rId6"/>
    <p:sldId id="307" r:id="rId7"/>
    <p:sldId id="331" r:id="rId8"/>
    <p:sldId id="332" r:id="rId9"/>
    <p:sldId id="333" r:id="rId10"/>
    <p:sldId id="334" r:id="rId11"/>
    <p:sldId id="315" r:id="rId12"/>
    <p:sldId id="300" r:id="rId13"/>
    <p:sldId id="286" r:id="rId14"/>
    <p:sldId id="337" r:id="rId15"/>
    <p:sldId id="322" r:id="rId16"/>
    <p:sldId id="301" r:id="rId17"/>
    <p:sldId id="302" r:id="rId18"/>
    <p:sldId id="335" r:id="rId19"/>
  </p:sldIdLst>
  <p:sldSz cx="12192000" cy="6858000"/>
  <p:notesSz cx="7315200" cy="9601200"/>
  <p:custDataLst>
    <p:tags r:id="rId24"/>
  </p:custDataLst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EAEAEA"/>
    <a:srgbClr val="FFFFFF"/>
    <a:srgbClr val="F3FEB0"/>
    <a:srgbClr val="FF6600"/>
    <a:srgbClr val="CCFF99"/>
    <a:srgbClr val="FFCC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99" autoAdjust="0"/>
    <p:restoredTop sz="94699" autoAdjust="0"/>
  </p:normalViewPr>
  <p:slideViewPr>
    <p:cSldViewPr showGuides="1">
      <p:cViewPr varScale="1">
        <p:scale>
          <a:sx n="80" d="100"/>
          <a:sy n="80" d="100"/>
        </p:scale>
        <p:origin x="596" y="44"/>
      </p:cViewPr>
      <p:guideLst>
        <p:guide orient="horz" pos="214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09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0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57213" y="314325"/>
            <a:ext cx="3657600" cy="481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53" tIns="48327" rIns="96653" bIns="48327" numCol="1" anchor="t" anchorCtr="0" compatLnSpc="1"/>
          <a:lstStyle>
            <a:lvl1pPr algn="l" defTabSz="967105" eaLnBrk="0" fontAlgn="auto" hangingPunct="0">
              <a:spcBef>
                <a:spcPts val="0"/>
              </a:spcBef>
              <a:spcAft>
                <a:spcPts val="0"/>
              </a:spcAft>
              <a:defRPr sz="1700" b="1" i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Design and Analysis of Algorithms</a:t>
            </a:r>
            <a:endParaRPr lang="en-US" altLang="zh-CN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314325"/>
            <a:ext cx="2613025" cy="481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53" tIns="48327" rIns="96653" bIns="48327" numCol="1" anchor="t" anchorCtr="0" compatLnSpc="1"/>
          <a:lstStyle>
            <a:lvl1pPr algn="r" defTabSz="967105" eaLnBrk="0" fontAlgn="auto" hangingPunct="0">
              <a:spcBef>
                <a:spcPts val="0"/>
              </a:spcBef>
              <a:spcAft>
                <a:spcPts val="0"/>
              </a:spcAft>
              <a:defRPr sz="1700" b="1" i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Chapter 1</a:t>
            </a:r>
            <a:endParaRPr lang="en-US" altLang="zh-CN"/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53" tIns="48327" rIns="96653" bIns="48327" numCol="1" anchor="b" anchorCtr="0" compatLnSpc="1"/>
          <a:lstStyle>
            <a:lvl1pPr algn="l" defTabSz="967105"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53" tIns="48327" rIns="96653" bIns="48327" numCol="1" anchor="b" anchorCtr="0" compatLnSpc="1"/>
          <a:lstStyle>
            <a:lvl1pPr algn="r" defTabSz="967105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78F4FC0-142E-4499-842E-377909B01FF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ctr" anchorCtr="0" compatLnSpc="1"/>
          <a:lstStyle>
            <a:lvl1pPr algn="l" defTabSz="967105"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ctr" anchorCtr="0" compatLnSpc="1"/>
          <a:lstStyle>
            <a:lvl1pPr algn="r" defTabSz="967105"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457200" y="719138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21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ctr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b" anchorCtr="0" compatLnSpc="1"/>
          <a:lstStyle>
            <a:lvl1pPr algn="l" defTabSz="967105"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6653" tIns="48327" rIns="96653" bIns="48327" numCol="1" anchor="b" anchorCtr="0" compatLnSpc="1"/>
          <a:lstStyle>
            <a:lvl1pPr algn="r" defTabSz="967105" eaLnBrk="1" fontAlgn="auto" hangingPunct="1">
              <a:spcBef>
                <a:spcPts val="0"/>
              </a:spcBef>
              <a:spcAft>
                <a:spcPts val="0"/>
              </a:spcAft>
              <a:defRPr sz="1200" noProof="1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175F845-07E9-42EF-8D85-D48E3844271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1828105-1E1C-4D95-9B11-ACFAEF6EAA32}" type="slidenum">
              <a:rPr altLang="en-US" smtClean="0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466725" y="723900"/>
            <a:ext cx="6380163" cy="3589338"/>
          </a:xfrm>
          <a:ln w="12700">
            <a:solidFill>
              <a:schemeClr val="tx1"/>
            </a:solidFill>
          </a:ln>
        </p:spPr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wrap="square" lIns="97388" tIns="49520" rIns="97388" bIns="49520" anchor="t"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FA10AD54-18F5-4F59-B2FC-E5B38F547586}" type="slidenum">
              <a:rPr altLang="en-US" smtClean="0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BA6B2020-6758-4A9D-B3B4-188747F95CA4}" type="slidenum">
              <a:rPr altLang="en-US" smtClean="0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466725" y="723900"/>
            <a:ext cx="6380163" cy="3589338"/>
          </a:xfrm>
          <a:ln w="12700">
            <a:solidFill>
              <a:schemeClr val="tx1"/>
            </a:solidFill>
          </a:ln>
        </p:spPr>
      </p:sp>
      <p:sp>
        <p:nvSpPr>
          <p:cNvPr id="2560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wrap="square" lIns="97388" tIns="49520" rIns="97388" bIns="49520" anchor="t"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2D9662F-BD45-4DA9-9D69-EE3D6A1E2DB8}" type="slidenum">
              <a:rPr altLang="en-US" smtClean="0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</p:spPr>
      </p:sp>
      <p:sp>
        <p:nvSpPr>
          <p:cNvPr id="27652" name="Rectangle 3"/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zh-CN"/>
              <a:t>Euclid’s algorithm is good for introducing the notion of an algorithm because it makes a clear separation from a program that implements the algorithm.</a:t>
            </a:r>
            <a:endParaRPr lang="en-US" altLang="zh-CN"/>
          </a:p>
          <a:p>
            <a:pPr eaLnBrk="1" hangingPunct="1"/>
            <a:r>
              <a:rPr lang="en-US" altLang="zh-CN"/>
              <a:t>It is also one that is familiar to most students.</a:t>
            </a:r>
            <a:endParaRPr lang="en-US" altLang="zh-CN"/>
          </a:p>
          <a:p>
            <a:pPr eaLnBrk="1" hangingPunct="1"/>
            <a:r>
              <a:rPr lang="en-US" altLang="zh-CN"/>
              <a:t>Al Khowarizmi (many spellings possible...) – “algorism” (originally) and then later “algorithm” come from his name.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66E75C7-BAFB-4C61-818E-931D2B5BC8FF}" type="slidenum">
              <a:rPr altLang="en-US" smtClean="0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174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DF449DC-8F93-453B-95BB-99A8B0D97168}" type="slidenum">
              <a:rPr altLang="en-US" smtClean="0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solidFill>
            <a:srgbClr val="FFFFFF"/>
          </a:solidFill>
        </p:spPr>
      </p:sp>
      <p:sp>
        <p:nvSpPr>
          <p:cNvPr id="34820" name="Rectangle 3"/>
          <p:cNvSpPr>
            <a:spLocks noGrp="1" noChangeArrowheads="1"/>
          </p:cNvSpPr>
          <p:nvPr>
            <p:ph type="body" idx="4294967295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FF8572B-48B7-42D4-9554-6D6602913E94}" type="slidenum">
              <a:rPr altLang="en-US" smtClean="0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FE33DBD-6826-481C-8B8A-307AA04DC300}" type="slidenum">
              <a:rPr altLang="en-US" smtClean="0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E2E78F6-9284-4244-A70C-9C3003976AE3}" type="slidenum">
              <a:rPr altLang="en-US" smtClean="0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301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671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A59D9BA1-7C7F-44C6-BF6F-630E717ECA0B}" type="slidenum">
              <a:rPr altLang="en-US" smtClean="0">
                <a:latin typeface="Times New Roman" panose="02020603050405020304" pitchFamily="18" charset="0"/>
              </a:rPr>
            </a:fld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95325" y="6364288"/>
            <a:ext cx="8243888" cy="365125"/>
          </a:xfrm>
        </p:spPr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Introduction to </a:t>
            </a:r>
            <a:r>
              <a:rPr lang="en-US" altLang="zh-CN" b="1"/>
              <a:t>The Design and Analysis of Algorithms</a:t>
            </a:r>
            <a:endParaRPr lang="en-US" altLang="zh-CN" b="1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3A44320-5219-48EA-B3B6-A78EB7AD150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</a:t>
            </a:r>
            <a:r>
              <a:rPr lang="en-US" altLang="zh-CN" b="1"/>
              <a:t>The Design and Analysis of Algorithms</a:t>
            </a:r>
            <a:endParaRPr lang="en-US" altLang="zh-CN" b="1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1-</a:t>
            </a:r>
            <a:fld id="{C93690E7-9ABD-4388-90A8-3B53032E2D8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</a:t>
            </a:r>
            <a:r>
              <a:rPr lang="en-US" altLang="zh-CN" b="1"/>
              <a:t>The Design and Analysis of Algorithms</a:t>
            </a:r>
            <a:endParaRPr lang="en-US" altLang="zh-CN" b="1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423C49-C331-4B38-A26E-9D7A6DE3051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36588" y="6361113"/>
            <a:ext cx="82438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</a:t>
            </a:r>
            <a:r>
              <a:rPr lang="en-US" altLang="zh-CN" b="1"/>
              <a:t>The Design and Analysis of Algorithms</a:t>
            </a:r>
            <a:endParaRPr lang="en-US" altLang="zh-CN" b="1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1-</a:t>
            </a:r>
            <a:fld id="{D48A560D-827D-4A81-85D7-7AB156C9803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60400" y="6340475"/>
            <a:ext cx="82438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</a:t>
            </a:r>
            <a:r>
              <a:rPr lang="en-US" altLang="zh-CN" b="1"/>
              <a:t>The Design and Analysis of Algorithms</a:t>
            </a:r>
            <a:endParaRPr lang="en-US" altLang="zh-CN" b="1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1-</a:t>
            </a:r>
            <a:fld id="{E38D6632-128B-4C0B-BBE6-D1C975DE74A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</a:t>
            </a:r>
            <a:r>
              <a:rPr lang="en-US" altLang="zh-CN" b="1"/>
              <a:t>The Design and Analysis of Algorithms</a:t>
            </a:r>
            <a:endParaRPr lang="en-US" altLang="zh-CN" b="1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1-</a:t>
            </a:r>
            <a:fld id="{6A9424D9-33B6-44D3-A1CF-C25A029C225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</a:t>
            </a:r>
            <a:r>
              <a:rPr lang="en-US" altLang="zh-CN" b="1"/>
              <a:t>The Design and Analysis of Algorithms</a:t>
            </a:r>
            <a:endParaRPr lang="en-US" altLang="zh-CN" b="1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1-</a:t>
            </a:r>
            <a:fld id="{478643F4-E470-4041-998C-B2B5BC2811B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</a:t>
            </a:r>
            <a:r>
              <a:rPr lang="en-US" altLang="zh-CN" b="1"/>
              <a:t>The Design and Analysis of Algorithms</a:t>
            </a:r>
            <a:endParaRPr lang="en-US" altLang="zh-CN" b="1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1-</a:t>
            </a:r>
            <a:fld id="{3BD9369F-3B5F-4076-953D-4CC8E6E87BE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</a:t>
            </a:r>
            <a:r>
              <a:rPr lang="en-US" altLang="zh-CN" b="1"/>
              <a:t>The Design and Analysis of Algorithms</a:t>
            </a:r>
            <a:endParaRPr lang="en-US" altLang="zh-CN" b="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1-</a:t>
            </a:r>
            <a:fld id="{486D1F69-F785-4A36-A68C-1194E2BA5E3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</a:t>
            </a:r>
            <a:r>
              <a:rPr lang="en-US" altLang="zh-CN" b="1"/>
              <a:t>The Design and Analysis of Algorithms</a:t>
            </a:r>
            <a:endParaRPr lang="en-US" altLang="zh-CN" b="1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1-</a:t>
            </a:r>
            <a:fld id="{82F3E769-1C45-4A20-8B97-CE0C6991A7B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 to </a:t>
            </a:r>
            <a:r>
              <a:rPr lang="en-US" altLang="zh-CN" b="1"/>
              <a:t>The Design and Analysis of Algorithms</a:t>
            </a:r>
            <a:endParaRPr lang="en-US" altLang="zh-CN" b="1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1-</a:t>
            </a:r>
            <a:fld id="{B23F7117-E778-4D34-ABD0-26847B560FC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7"/>
          <p:cNvGrpSpPr/>
          <p:nvPr userDrawn="1"/>
        </p:nvGrpSpPr>
        <p:grpSpPr bwMode="auto">
          <a:xfrm>
            <a:off x="77788" y="6040438"/>
            <a:ext cx="531812" cy="727075"/>
            <a:chOff x="49" y="3805"/>
            <a:chExt cx="335" cy="458"/>
          </a:xfrm>
        </p:grpSpPr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 rot="5400000" flipH="1">
              <a:off x="147" y="3705"/>
              <a:ext cx="137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 rot="5400000" flipH="1">
              <a:off x="124" y="3869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 rot="5400000" flipH="1">
              <a:off x="124" y="4036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27" name="Group 3"/>
          <p:cNvGrpSpPr/>
          <p:nvPr userDrawn="1"/>
        </p:nvGrpSpPr>
        <p:grpSpPr bwMode="auto">
          <a:xfrm>
            <a:off x="11460163" y="733425"/>
            <a:ext cx="720725" cy="531813"/>
            <a:chOff x="5247" y="462"/>
            <a:chExt cx="454" cy="335"/>
          </a:xfrm>
        </p:grpSpPr>
        <p:sp>
          <p:nvSpPr>
            <p:cNvPr id="18" name="AutoShape 4"/>
            <p:cNvSpPr>
              <a:spLocks noChangeArrowheads="1"/>
            </p:cNvSpPr>
            <p:nvPr/>
          </p:nvSpPr>
          <p:spPr bwMode="auto">
            <a:xfrm rot="10800000" flipH="1">
              <a:off x="5564" y="462"/>
              <a:ext cx="137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AutoShape 5"/>
            <p:cNvSpPr>
              <a:spLocks noChangeArrowheads="1"/>
            </p:cNvSpPr>
            <p:nvPr/>
          </p:nvSpPr>
          <p:spPr bwMode="auto">
            <a:xfrm rot="10800000" flipH="1">
              <a:off x="5407" y="462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AutoShape 6"/>
            <p:cNvSpPr>
              <a:spLocks noChangeArrowheads="1"/>
            </p:cNvSpPr>
            <p:nvPr/>
          </p:nvSpPr>
          <p:spPr bwMode="auto">
            <a:xfrm rot="10800000" flipH="1">
              <a:off x="5247" y="462"/>
              <a:ext cx="138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02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636588" y="225425"/>
            <a:ext cx="113220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588" y="1265238"/>
            <a:ext cx="1132205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0400" y="6356350"/>
            <a:ext cx="82438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l" eaLnBrk="1" hangingPunct="1">
              <a:defRPr sz="160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Introduction to </a:t>
            </a:r>
            <a:r>
              <a:rPr lang="en-US" altLang="zh-CN" b="1"/>
              <a:t>The Design and Analysis of Algorithms</a:t>
            </a:r>
            <a:endParaRPr lang="en-US" altLang="zh-CN" b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28138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E0A3DF-6810-4B1E-AE66-DABA22ABCC0B}" type="slidenum">
              <a:rPr lang="en-US" altLang="zh-CN"/>
            </a:fld>
            <a:endParaRPr lang="en-US" altLang="zh-CN"/>
          </a:p>
        </p:txBody>
      </p:sp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227013" y="0"/>
            <a:ext cx="2286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sp>
        <p:nvSpPr>
          <p:cNvPr id="12" name="AutoShape 16"/>
          <p:cNvSpPr>
            <a:spLocks noChangeArrowheads="1"/>
          </p:cNvSpPr>
          <p:nvPr userDrawn="1"/>
        </p:nvSpPr>
        <p:spPr bwMode="auto">
          <a:xfrm flipH="1">
            <a:off x="304800" y="914400"/>
            <a:ext cx="11879263" cy="228600"/>
          </a:xfrm>
          <a:prstGeom prst="homePlate">
            <a:avLst>
              <a:gd name="adj" fmla="val 67846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</a:endParaRPr>
          </a:p>
        </p:txBody>
      </p:sp>
      <p:grpSp>
        <p:nvGrpSpPr>
          <p:cNvPr id="1034" name="Group 23"/>
          <p:cNvGrpSpPr/>
          <p:nvPr userDrawn="1"/>
        </p:nvGrpSpPr>
        <p:grpSpPr bwMode="auto">
          <a:xfrm>
            <a:off x="11317288" y="731838"/>
            <a:ext cx="739775" cy="533400"/>
            <a:chOff x="5159" y="461"/>
            <a:chExt cx="466" cy="336"/>
          </a:xfrm>
        </p:grpSpPr>
        <p:sp>
          <p:nvSpPr>
            <p:cNvPr id="14" name="AutoShape 24"/>
            <p:cNvSpPr>
              <a:spLocks noChangeArrowheads="1"/>
            </p:cNvSpPr>
            <p:nvPr/>
          </p:nvSpPr>
          <p:spPr bwMode="auto">
            <a:xfrm>
              <a:off x="5475" y="462"/>
              <a:ext cx="150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AutoShape 25"/>
            <p:cNvSpPr>
              <a:spLocks noChangeArrowheads="1"/>
            </p:cNvSpPr>
            <p:nvPr/>
          </p:nvSpPr>
          <p:spPr bwMode="auto">
            <a:xfrm>
              <a:off x="5318" y="462"/>
              <a:ext cx="151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6" name="AutoShape 26"/>
            <p:cNvSpPr>
              <a:spLocks noChangeArrowheads="1"/>
            </p:cNvSpPr>
            <p:nvPr/>
          </p:nvSpPr>
          <p:spPr bwMode="auto">
            <a:xfrm>
              <a:off x="5159" y="461"/>
              <a:ext cx="150" cy="336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grpSp>
        <p:nvGrpSpPr>
          <p:cNvPr id="1035" name="Group 18"/>
          <p:cNvGrpSpPr/>
          <p:nvPr userDrawn="1"/>
        </p:nvGrpSpPr>
        <p:grpSpPr bwMode="auto">
          <a:xfrm>
            <a:off x="77788" y="5903913"/>
            <a:ext cx="533400" cy="727075"/>
            <a:chOff x="49" y="3719"/>
            <a:chExt cx="336" cy="472"/>
          </a:xfrm>
        </p:grpSpPr>
        <p:sp>
          <p:nvSpPr>
            <p:cNvPr id="26" name="AutoShape 19"/>
            <p:cNvSpPr>
              <a:spLocks noChangeArrowheads="1"/>
            </p:cNvSpPr>
            <p:nvPr/>
          </p:nvSpPr>
          <p:spPr bwMode="auto">
            <a:xfrm rot="-5400000">
              <a:off x="129" y="3632"/>
              <a:ext cx="141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AutoShape 20"/>
            <p:cNvSpPr>
              <a:spLocks noChangeArrowheads="1"/>
            </p:cNvSpPr>
            <p:nvPr/>
          </p:nvSpPr>
          <p:spPr bwMode="auto">
            <a:xfrm rot="-5400000">
              <a:off x="140" y="3785"/>
              <a:ext cx="151" cy="335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8" name="AutoShape 21"/>
            <p:cNvSpPr>
              <a:spLocks noChangeArrowheads="1"/>
            </p:cNvSpPr>
            <p:nvPr/>
          </p:nvSpPr>
          <p:spPr bwMode="auto">
            <a:xfrm rot="-5400000">
              <a:off x="142" y="3948"/>
              <a:ext cx="150" cy="336"/>
            </a:xfrm>
            <a:prstGeom prst="parallelogram">
              <a:avLst>
                <a:gd name="adj" fmla="val 5295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rgbClr val="C00000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C00000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C00000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C00000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C00000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C00000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C00000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C00000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rgbClr val="C00000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228600" indent="-2286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  <a:lvl2pPr marL="685800" indent="-2286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33CC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FF0000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lnSpc>
          <a:spcPct val="15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B050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444428"/>
          <p:cNvSpPr txBox="1">
            <a:spLocks noChangeArrowheads="1"/>
          </p:cNvSpPr>
          <p:nvPr/>
        </p:nvSpPr>
        <p:spPr bwMode="auto">
          <a:xfrm>
            <a:off x="6851650" y="1771650"/>
            <a:ext cx="370522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kumimoji="1" lang="en-US" altLang="zh-CN" sz="4800">
                <a:solidFill>
                  <a:srgbClr val="0033CC"/>
                </a:solidFill>
              </a:rPr>
              <a:t>Chapter 1</a:t>
            </a:r>
            <a:endParaRPr kumimoji="1" lang="zh-CN" altLang="en-US" sz="4800">
              <a:solidFill>
                <a:srgbClr val="0033CC"/>
              </a:solidFill>
            </a:endParaRPr>
          </a:p>
        </p:txBody>
      </p:sp>
      <p:sp>
        <p:nvSpPr>
          <p:cNvPr id="21507" name="副标题 444429"/>
          <p:cNvSpPr txBox="1">
            <a:spLocks noChangeArrowheads="1"/>
          </p:cNvSpPr>
          <p:nvPr/>
        </p:nvSpPr>
        <p:spPr bwMode="auto">
          <a:xfrm>
            <a:off x="7067550" y="2852738"/>
            <a:ext cx="3489325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</a:pPr>
            <a:r>
              <a:rPr kumimoji="1" lang="zh-CN" altLang="en-US" sz="3200">
                <a:solidFill>
                  <a:srgbClr val="0033CC"/>
                </a:solidFill>
              </a:rPr>
              <a:t>绪论</a:t>
            </a:r>
            <a:endParaRPr kumimoji="1" lang="zh-CN" altLang="en-US" sz="3200">
              <a:solidFill>
                <a:srgbClr val="0033CC"/>
              </a:solidFill>
            </a:endParaRPr>
          </a:p>
          <a:p>
            <a:pPr algn="ctr" eaLnBrk="1" hangingPunct="1"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</a:pPr>
            <a:r>
              <a:rPr kumimoji="1" lang="en-US" altLang="zh-CN" sz="3200">
                <a:solidFill>
                  <a:srgbClr val="800000"/>
                </a:solidFill>
              </a:rPr>
              <a:t>Introduction</a:t>
            </a:r>
            <a:endParaRPr kumimoji="1" lang="zh-CN" altLang="en-US" sz="3200">
              <a:solidFill>
                <a:srgbClr val="800000"/>
              </a:solidFill>
            </a:endParaRPr>
          </a:p>
        </p:txBody>
      </p:sp>
      <p:pic>
        <p:nvPicPr>
          <p:cNvPr id="21508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1196975"/>
            <a:ext cx="4284662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灯片编号占位符 4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9221788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1680" indent="-28448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1730" indent="-22733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98930" indent="-22733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6130" indent="-22733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33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05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77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49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zh-CN" sz="1400">
                <a:latin typeface="Arial Narrow" panose="020B0606020202030204" pitchFamily="34" charset="0"/>
                <a:ea typeface="宋体" panose="02010600030101010101" pitchFamily="2" charset="-122"/>
              </a:rPr>
              <a:t>1-</a:t>
            </a:r>
            <a:fld id="{EE46D493-9617-4692-96B1-882A0D667E7D}" type="slidenum">
              <a:rPr lang="zh-CN" altLang="zh-CN" sz="1400" smtClean="0"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zh-CN" sz="140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算法的多种描述形式</a:t>
            </a:r>
            <a:endParaRPr lang="en-US" altLang="zh-CN"/>
          </a:p>
        </p:txBody>
      </p:sp>
      <p:sp>
        <p:nvSpPr>
          <p:cNvPr id="3584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Monotype Sorts" pitchFamily="2" charset="2"/>
              <a:buNone/>
            </a:pPr>
            <a:r>
              <a:rPr lang="zh-CN" altLang="en-US" dirty="0"/>
              <a:t>伪代码描述形式</a:t>
            </a:r>
            <a:endParaRPr lang="en-US" altLang="zh-CN" dirty="0"/>
          </a:p>
          <a:p>
            <a:pPr eaLnBrk="1" hangingPunct="1">
              <a:buFont typeface="Monotype Sorts" pitchFamily="2" charset="2"/>
              <a:buNone/>
            </a:pPr>
            <a:r>
              <a:rPr lang="pt-BR" altLang="zh-CN" dirty="0"/>
              <a:t>while n ≠ 0 do            </a:t>
            </a:r>
            <a:endParaRPr lang="pt-BR" altLang="zh-CN" dirty="0"/>
          </a:p>
          <a:p>
            <a:pPr eaLnBrk="1" hangingPunct="1">
              <a:buFont typeface="Monotype Sorts" pitchFamily="2" charset="2"/>
              <a:buNone/>
            </a:pPr>
            <a:r>
              <a:rPr lang="pt-BR" altLang="zh-CN" dirty="0"/>
              <a:t>	  r   ← m % n</a:t>
            </a:r>
            <a:endParaRPr lang="pt-BR" altLang="zh-CN" dirty="0"/>
          </a:p>
          <a:p>
            <a:pPr eaLnBrk="1" hangingPunct="1">
              <a:buFont typeface="Monotype Sorts" pitchFamily="2" charset="2"/>
              <a:buNone/>
            </a:pPr>
            <a:r>
              <a:rPr lang="pt-BR" altLang="zh-CN" dirty="0"/>
              <a:t>    m ← n   </a:t>
            </a:r>
            <a:endParaRPr lang="pt-BR" altLang="zh-CN" dirty="0"/>
          </a:p>
          <a:p>
            <a:pPr eaLnBrk="1" hangingPunct="1">
              <a:buFont typeface="Monotype Sorts" pitchFamily="2" charset="2"/>
              <a:buNone/>
            </a:pPr>
            <a:r>
              <a:rPr lang="pt-BR" altLang="zh-CN" dirty="0"/>
              <a:t>    n  ← r    </a:t>
            </a:r>
            <a:endParaRPr lang="pt-BR" altLang="zh-CN" dirty="0"/>
          </a:p>
          <a:p>
            <a:pPr eaLnBrk="1" hangingPunct="1">
              <a:buFont typeface="Monotype Sorts" pitchFamily="2" charset="2"/>
              <a:buNone/>
            </a:pPr>
            <a:r>
              <a:rPr lang="pt-BR" altLang="zh-CN" dirty="0"/>
              <a:t>return m</a:t>
            </a:r>
            <a:endParaRPr lang="pt-BR" altLang="zh-CN" dirty="0"/>
          </a:p>
        </p:txBody>
      </p:sp>
      <p:sp>
        <p:nvSpPr>
          <p:cNvPr id="35844" name="灯片编号占位符 4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1680" indent="-28448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1730" indent="-22733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98930" indent="-22733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6130" indent="-22733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33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05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77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49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zh-CN" sz="1400">
                <a:latin typeface="Arial Narrow" panose="020B0606020202030204" pitchFamily="34" charset="0"/>
                <a:ea typeface="宋体" panose="02010600030101010101" pitchFamily="2" charset="-122"/>
              </a:rPr>
              <a:t>1-</a:t>
            </a:r>
            <a:fld id="{C720ACC6-25CA-4F75-9D4E-B85CB3D66741}" type="slidenum">
              <a:rPr lang="zh-CN" altLang="zh-CN" sz="1400" smtClean="0"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zh-CN" sz="140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206856" name="Rectangle 8"/>
          <p:cNvSpPr>
            <a:spLocks noChangeArrowheads="1"/>
          </p:cNvSpPr>
          <p:nvPr/>
        </p:nvSpPr>
        <p:spPr bwMode="auto">
          <a:xfrm>
            <a:off x="6081713" y="1387475"/>
            <a:ext cx="30591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en-US" altLang="zh-CN" b="1">
                <a:solidFill>
                  <a:srgbClr val="800000"/>
                </a:solidFill>
              </a:rPr>
              <a:t>C </a:t>
            </a:r>
            <a:r>
              <a:rPr lang="zh-CN" altLang="en-US" b="1">
                <a:solidFill>
                  <a:srgbClr val="800000"/>
                </a:solidFill>
              </a:rPr>
              <a:t>语言描述形式？</a:t>
            </a:r>
            <a:endParaRPr lang="zh-CN" altLang="en-US" b="1">
              <a:solidFill>
                <a:srgbClr val="800000"/>
              </a:solidFill>
            </a:endParaRPr>
          </a:p>
        </p:txBody>
      </p:sp>
      <p:sp>
        <p:nvSpPr>
          <p:cNvPr id="206857" name="Rectangle 9"/>
          <p:cNvSpPr>
            <a:spLocks noChangeArrowheads="1"/>
          </p:cNvSpPr>
          <p:nvPr/>
        </p:nvSpPr>
        <p:spPr bwMode="auto">
          <a:xfrm>
            <a:off x="5900738" y="2492375"/>
            <a:ext cx="34305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zh-CN" altLang="en-US" b="1">
                <a:solidFill>
                  <a:srgbClr val="FF0000"/>
                </a:solidFill>
              </a:rPr>
              <a:t>执行几次循环停止？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6" grpId="0"/>
      <p:bldP spid="2068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m,n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的其它方法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：连续整数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连续整数检测</a:t>
            </a:r>
            <a:endParaRPr lang="en-US" altLang="zh-CN"/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/>
              <a:t>  ① </a:t>
            </a:r>
            <a:r>
              <a:rPr lang="zh-CN" altLang="en-US" sz="2400"/>
              <a:t>令 </a:t>
            </a:r>
            <a:r>
              <a:rPr lang="en-US" altLang="zh-CN" sz="2400"/>
              <a:t>t = min{ m, n }</a:t>
            </a:r>
            <a:endParaRPr lang="pt-BR" altLang="zh-CN" sz="2400"/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/>
              <a:t>  ② </a:t>
            </a:r>
            <a:r>
              <a:rPr lang="pt-BR" altLang="zh-CN" sz="2400"/>
              <a:t>m </a:t>
            </a:r>
            <a:r>
              <a:rPr lang="zh-CN" altLang="pt-BR" sz="2400"/>
              <a:t>除以</a:t>
            </a:r>
            <a:r>
              <a:rPr lang="pt-BR" altLang="zh-CN" sz="2400"/>
              <a:t> t</a:t>
            </a:r>
            <a:r>
              <a:rPr lang="zh-CN" altLang="pt-BR" sz="2400"/>
              <a:t>，如果余数</a:t>
            </a:r>
            <a:r>
              <a:rPr lang="pt-BR" altLang="zh-CN" sz="2400"/>
              <a:t>=0</a:t>
            </a:r>
            <a:r>
              <a:rPr lang="zh-CN" altLang="pt-BR" sz="2400"/>
              <a:t>，转 </a:t>
            </a:r>
            <a:r>
              <a:rPr lang="pt-BR" altLang="zh-CN" sz="2400"/>
              <a:t>③</a:t>
            </a:r>
            <a:r>
              <a:rPr lang="zh-CN" altLang="pt-BR" sz="2400"/>
              <a:t>；否则转 ④</a:t>
            </a:r>
            <a:endParaRPr lang="pt-BR" altLang="zh-CN" sz="2400"/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/>
              <a:t>  ③ </a:t>
            </a:r>
            <a:r>
              <a:rPr lang="pt-BR" altLang="zh-CN" sz="2400"/>
              <a:t>n </a:t>
            </a:r>
            <a:r>
              <a:rPr lang="zh-CN" altLang="pt-BR" sz="2400"/>
              <a:t>除以</a:t>
            </a:r>
            <a:r>
              <a:rPr lang="pt-BR" altLang="zh-CN" sz="2400"/>
              <a:t> t</a:t>
            </a:r>
            <a:r>
              <a:rPr lang="zh-CN" altLang="pt-BR" sz="2400"/>
              <a:t>， 如果余数</a:t>
            </a:r>
            <a:r>
              <a:rPr lang="pt-BR" altLang="zh-CN" sz="2400"/>
              <a:t>=0</a:t>
            </a:r>
            <a:r>
              <a:rPr lang="zh-CN" altLang="pt-BR" sz="2400"/>
              <a:t>，返回</a:t>
            </a:r>
            <a:r>
              <a:rPr lang="pt-BR" altLang="zh-CN" sz="2400"/>
              <a:t> t </a:t>
            </a:r>
            <a:r>
              <a:rPr lang="zh-CN" altLang="pt-BR" sz="2400"/>
              <a:t>并停止；否则转 ④</a:t>
            </a:r>
            <a:endParaRPr lang="pt-BR" altLang="zh-CN" sz="2400"/>
          </a:p>
          <a:p>
            <a:pPr eaLnBrk="1" hangingPunct="1">
              <a:buFont typeface="Monotype Sorts" pitchFamily="2" charset="2"/>
              <a:buNone/>
            </a:pPr>
            <a:r>
              <a:rPr lang="en-US" altLang="zh-CN" sz="2400"/>
              <a:t>  ④ t </a:t>
            </a:r>
            <a:r>
              <a:rPr lang="zh-CN" altLang="en-US" sz="2400"/>
              <a:t>减</a:t>
            </a:r>
            <a:r>
              <a:rPr lang="en-US" altLang="zh-CN" sz="2400"/>
              <a:t> 1</a:t>
            </a:r>
            <a:r>
              <a:rPr lang="zh-CN" altLang="en-US" sz="2400"/>
              <a:t>，转 ②</a:t>
            </a:r>
            <a:endParaRPr lang="en-US" altLang="zh-CN" sz="2400"/>
          </a:p>
        </p:txBody>
      </p:sp>
      <p:sp>
        <p:nvSpPr>
          <p:cNvPr id="37892" name="灯片编号占位符 4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1680" indent="-28448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1730" indent="-22733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98930" indent="-22733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6130" indent="-22733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33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05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77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49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zh-CN" sz="1400">
                <a:latin typeface="Arial Narrow" panose="020B0606020202030204" pitchFamily="34" charset="0"/>
                <a:ea typeface="宋体" panose="02010600030101010101" pitchFamily="2" charset="-122"/>
              </a:rPr>
              <a:t>1-</a:t>
            </a:r>
            <a:fld id="{56627A35-F05F-42EE-8CF9-7F6822747ED5}" type="slidenum">
              <a:rPr lang="zh-CN" altLang="zh-CN" sz="1400" smtClean="0"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zh-CN" sz="140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610735" y="2332355"/>
            <a:ext cx="6257925" cy="4353560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400" dirty="0"/>
              <a:t>int gcd ( int m, int n ) {</a:t>
            </a:r>
            <a:endParaRPr lang="en-US" altLang="zh-CN" sz="2400" dirty="0"/>
          </a:p>
          <a:p>
            <a:pPr defTabSz="914400"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400" dirty="0"/>
              <a:t>int t;</a:t>
            </a:r>
            <a:endParaRPr lang="en-US" altLang="zh-CN" sz="2400" dirty="0"/>
          </a:p>
          <a:p>
            <a:pPr defTabSz="914400"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400" dirty="0"/>
              <a:t>   t = n ;</a:t>
            </a:r>
            <a:endParaRPr lang="en-US" altLang="zh-CN" sz="2400" dirty="0"/>
          </a:p>
          <a:p>
            <a:pPr defTabSz="914400"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pt-BR" sz="2400" dirty="0"/>
              <a:t>   </a:t>
            </a:r>
            <a:r>
              <a:rPr lang="pt-BR" altLang="zh-CN" sz="2400" dirty="0"/>
              <a:t>if </a:t>
            </a:r>
            <a:r>
              <a:rPr lang="en-US" altLang="pt-BR" sz="2400" dirty="0"/>
              <a:t>( </a:t>
            </a:r>
            <a:r>
              <a:rPr lang="pt-BR" altLang="zh-CN" sz="2400" dirty="0"/>
              <a:t>m &lt; n</a:t>
            </a:r>
            <a:r>
              <a:rPr lang="en-US" altLang="pt-BR" sz="2400" dirty="0"/>
              <a:t> ) </a:t>
            </a:r>
            <a:r>
              <a:rPr lang="pt-BR" altLang="zh-CN" sz="2400" dirty="0"/>
              <a:t>t </a:t>
            </a:r>
            <a:r>
              <a:rPr lang="en-US" altLang="pt-BR" sz="2400" dirty="0"/>
              <a:t>= </a:t>
            </a:r>
            <a:r>
              <a:rPr lang="pt-BR" altLang="zh-CN" sz="2400" dirty="0"/>
              <a:t>m</a:t>
            </a:r>
            <a:r>
              <a:rPr lang="en-US" altLang="pt-BR" sz="2400" dirty="0"/>
              <a:t> ;</a:t>
            </a:r>
            <a:endParaRPr lang="pt-BR" altLang="zh-CN" sz="2400" dirty="0"/>
          </a:p>
          <a:p>
            <a:pPr defTabSz="914400"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pt-BR" sz="2400" dirty="0"/>
              <a:t>   </a:t>
            </a:r>
            <a:r>
              <a:rPr lang="pt-BR" altLang="zh-CN" sz="2400" dirty="0"/>
              <a:t>while </a:t>
            </a:r>
            <a:r>
              <a:rPr lang="en-US" altLang="pt-BR" sz="2400" dirty="0"/>
              <a:t>( </a:t>
            </a:r>
            <a:r>
              <a:rPr lang="pt-BR" altLang="zh-CN" sz="2400" dirty="0"/>
              <a:t>t &gt; 1</a:t>
            </a:r>
            <a:r>
              <a:rPr lang="en-US" altLang="pt-BR" sz="2400" dirty="0"/>
              <a:t> ) {</a:t>
            </a:r>
            <a:endParaRPr lang="pt-BR" altLang="zh-CN" sz="2400" dirty="0"/>
          </a:p>
          <a:p>
            <a:pPr defTabSz="914400"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pt-BR" altLang="zh-CN" sz="2400" dirty="0"/>
              <a:t>    </a:t>
            </a:r>
            <a:r>
              <a:rPr lang="en-US" altLang="pt-BR" sz="2400" dirty="0"/>
              <a:t>   </a:t>
            </a:r>
            <a:r>
              <a:rPr lang="pt-BR" altLang="zh-CN" sz="2400" dirty="0"/>
              <a:t>if </a:t>
            </a:r>
            <a:r>
              <a:rPr lang="en-US" altLang="pt-BR" sz="2400" dirty="0"/>
              <a:t>( </a:t>
            </a:r>
            <a:r>
              <a:rPr lang="pt-BR" altLang="zh-CN" sz="2400" dirty="0"/>
              <a:t>m % t </a:t>
            </a:r>
            <a:r>
              <a:rPr lang="en-US" altLang="pt-BR" sz="2400" dirty="0"/>
              <a:t>=</a:t>
            </a:r>
            <a:r>
              <a:rPr lang="pt-BR" altLang="zh-CN" sz="2400" dirty="0"/>
              <a:t>= 0</a:t>
            </a:r>
            <a:r>
              <a:rPr lang="en-US" altLang="pt-BR" sz="2400" dirty="0"/>
              <a:t> &amp;&amp; </a:t>
            </a:r>
            <a:r>
              <a:rPr lang="pt-BR" altLang="zh-CN" sz="2400" dirty="0"/>
              <a:t>n % t </a:t>
            </a:r>
            <a:r>
              <a:rPr lang="en-US" altLang="pt-BR" sz="2400" dirty="0"/>
              <a:t>=</a:t>
            </a:r>
            <a:r>
              <a:rPr lang="pt-BR" altLang="zh-CN" sz="2400" dirty="0"/>
              <a:t>= 0</a:t>
            </a:r>
            <a:r>
              <a:rPr lang="en-US" altLang="pt-BR" sz="2400" dirty="0"/>
              <a:t> ) </a:t>
            </a:r>
            <a:r>
              <a:rPr lang="pt-BR" altLang="zh-CN" sz="2400" dirty="0"/>
              <a:t>return t</a:t>
            </a:r>
            <a:r>
              <a:rPr lang="en-US" altLang="pt-BR" sz="2400" dirty="0"/>
              <a:t> ;</a:t>
            </a:r>
            <a:endParaRPr lang="pt-BR" altLang="zh-CN" sz="2400" dirty="0"/>
          </a:p>
          <a:p>
            <a:pPr defTabSz="914400"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pt-BR" altLang="zh-CN" sz="2400" dirty="0"/>
              <a:t>    </a:t>
            </a:r>
            <a:r>
              <a:rPr lang="en-US" altLang="pt-BR" sz="2400" dirty="0"/>
              <a:t>   </a:t>
            </a:r>
            <a:r>
              <a:rPr lang="pt-BR" altLang="zh-CN" sz="2400" dirty="0"/>
              <a:t>t </a:t>
            </a:r>
            <a:r>
              <a:rPr lang="en-US" altLang="pt-BR" sz="2400" dirty="0"/>
              <a:t>= </a:t>
            </a:r>
            <a:r>
              <a:rPr lang="pt-BR" altLang="zh-CN" sz="2400" dirty="0"/>
              <a:t>t-1</a:t>
            </a:r>
            <a:r>
              <a:rPr lang="en-US" altLang="pt-BR" sz="2400" dirty="0"/>
              <a:t> ;</a:t>
            </a:r>
            <a:endParaRPr lang="pt-BR" altLang="zh-CN" sz="2400" dirty="0"/>
          </a:p>
          <a:p>
            <a:pPr defTabSz="914400"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pt-BR" sz="2400" dirty="0"/>
              <a:t>   }</a:t>
            </a:r>
            <a:endParaRPr lang="en-US" altLang="pt-BR" sz="2400" dirty="0"/>
          </a:p>
          <a:p>
            <a:pPr defTabSz="914400"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pt-BR" sz="2400" dirty="0"/>
              <a:t>}</a:t>
            </a:r>
            <a:endParaRPr lang="en-US" altLang="pt-BR" sz="2400" dirty="0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587375" y="878840"/>
            <a:ext cx="11247120" cy="168910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已知计算 </a:t>
            </a:r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gcd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(m, n)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的连续整数检测算法伪代码如下，请写出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语言函数 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 </a:t>
            </a:r>
            <a:r>
              <a:rPr lang="en-US" altLang="zh-CN" sz="2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gcd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( int m, int n )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的完整源代码。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: 圆角 6"/>
          <p:cNvSpPr/>
          <p:nvPr>
            <p:custDataLst>
              <p:tags r:id="rId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379476" y="2420888"/>
            <a:ext cx="3744416" cy="3638062"/>
          </a:xfrm>
          <a:prstGeom prst="rect">
            <a:avLst/>
          </a:prstGeom>
        </p:spPr>
        <p:txBody>
          <a:bodyPr/>
          <a:lstStyle>
            <a:lvl1pPr marL="2286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en-US" altLang="zh-CN" sz="2400" dirty="0"/>
              <a:t>t </a:t>
            </a:r>
            <a:r>
              <a:rPr lang="pt-BR" altLang="zh-CN" sz="2400" dirty="0"/>
              <a:t>←</a:t>
            </a:r>
            <a:r>
              <a:rPr lang="en-US" altLang="zh-CN" sz="2400" dirty="0"/>
              <a:t> n</a:t>
            </a:r>
            <a:endParaRPr lang="en-US" altLang="zh-CN" sz="2400" dirty="0"/>
          </a:p>
          <a:p>
            <a:pPr defTabSz="914400"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pt-BR" altLang="zh-CN" sz="2400" dirty="0"/>
              <a:t>if m &lt; n</a:t>
            </a:r>
            <a:endParaRPr lang="pt-BR" altLang="zh-CN" sz="2400" dirty="0"/>
          </a:p>
          <a:p>
            <a:pPr defTabSz="914400"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pt-BR" altLang="zh-CN" sz="2400" dirty="0"/>
              <a:t>    t ← m</a:t>
            </a:r>
            <a:endParaRPr lang="pt-BR" altLang="zh-CN" sz="2400" dirty="0"/>
          </a:p>
          <a:p>
            <a:pPr defTabSz="914400"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pt-BR" altLang="zh-CN" sz="2400" dirty="0"/>
              <a:t>while t &gt; 1 do</a:t>
            </a:r>
            <a:endParaRPr lang="pt-BR" altLang="zh-CN" sz="2400" dirty="0"/>
          </a:p>
          <a:p>
            <a:pPr defTabSz="914400"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pt-BR" altLang="zh-CN" sz="2400" dirty="0"/>
              <a:t>    if m % t = 0</a:t>
            </a:r>
            <a:endParaRPr lang="pt-BR" altLang="zh-CN" sz="2400" dirty="0"/>
          </a:p>
          <a:p>
            <a:pPr defTabSz="914400"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pt-BR" altLang="zh-CN" sz="2400" dirty="0"/>
              <a:t>        if n % t = 0</a:t>
            </a:r>
            <a:endParaRPr lang="pt-BR" altLang="zh-CN" sz="2400" dirty="0"/>
          </a:p>
          <a:p>
            <a:pPr defTabSz="914400"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pt-BR" altLang="zh-CN" sz="2400" dirty="0"/>
              <a:t>            return t</a:t>
            </a:r>
            <a:endParaRPr lang="pt-BR" altLang="zh-CN" sz="2400" dirty="0"/>
          </a:p>
          <a:p>
            <a:pPr defTabSz="914400" eaLnBrk="1" hangingPunct="1">
              <a:lnSpc>
                <a:spcPct val="120000"/>
              </a:lnSpc>
              <a:buFont typeface="Monotype Sorts" pitchFamily="2" charset="2"/>
              <a:buNone/>
            </a:pPr>
            <a:r>
              <a:rPr lang="pt-BR" altLang="zh-CN" sz="2400" dirty="0"/>
              <a:t>    t ← t-1</a:t>
            </a:r>
            <a:endParaRPr lang="pt-BR" altLang="zh-CN" sz="2400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7211695" y="3896995"/>
            <a:ext cx="3898265" cy="737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lnSpc>
                <a:spcPct val="150000"/>
              </a:lnSpc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执行几次循环停止？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12" name="组合 11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8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7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8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/>
      <p:bldP spid="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计算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gcd(m,n)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的其它方法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：辗转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相减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辗转相减：</a:t>
            </a:r>
            <a:r>
              <a:rPr lang="en-US" altLang="zh-CN" dirty="0"/>
              <a:t>Euclid </a:t>
            </a:r>
            <a:r>
              <a:rPr lang="zh-CN" altLang="en-US" dirty="0"/>
              <a:t>算法的原始方法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两条线段分别表示 </a:t>
            </a:r>
            <a:r>
              <a:rPr lang="en-US" altLang="zh-CN" dirty="0"/>
              <a:t>252</a:t>
            </a:r>
            <a:r>
              <a:rPr lang="zh-CN" altLang="en-US" dirty="0"/>
              <a:t>和</a:t>
            </a:r>
            <a:r>
              <a:rPr lang="en-US" altLang="zh-CN" dirty="0"/>
              <a:t>105</a:t>
            </a:r>
            <a:endParaRPr lang="en-US" altLang="zh-CN" dirty="0"/>
          </a:p>
          <a:p>
            <a:pPr lvl="2" eaLnBrk="1" hangingPunct="1"/>
            <a:r>
              <a:rPr lang="zh-CN" altLang="en-US" sz="2200" dirty="0"/>
              <a:t>其中，每一段表示 </a:t>
            </a:r>
            <a:r>
              <a:rPr lang="en-US" altLang="zh-CN" sz="2200" dirty="0"/>
              <a:t>21</a:t>
            </a:r>
            <a:endParaRPr lang="en-US" altLang="zh-CN" sz="2200" dirty="0"/>
          </a:p>
          <a:p>
            <a:pPr lvl="1" eaLnBrk="1" hangingPunct="1"/>
            <a:r>
              <a:rPr lang="zh-CN" altLang="en-US" dirty="0"/>
              <a:t>反复地从大数中减去小数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直到其中一段的长度为 </a:t>
            </a:r>
            <a:r>
              <a:rPr lang="en-US" altLang="zh-CN" dirty="0"/>
              <a:t>0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剩下的一条线段的长度就是最大公约数</a:t>
            </a:r>
            <a:endParaRPr lang="zh-CN" altLang="en-US" dirty="0"/>
          </a:p>
        </p:txBody>
      </p:sp>
      <p:sp>
        <p:nvSpPr>
          <p:cNvPr id="41988" name="灯片编号占位符 4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1680" indent="-28448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1730" indent="-22733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98930" indent="-22733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6130" indent="-22733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33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05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77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49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zh-CN" sz="1400">
                <a:latin typeface="Arial Narrow" panose="020B0606020202030204" pitchFamily="34" charset="0"/>
                <a:ea typeface="宋体" panose="02010600030101010101" pitchFamily="2" charset="-122"/>
              </a:rPr>
              <a:t>1-</a:t>
            </a:r>
            <a:fld id="{7E34D268-8A53-48DF-9B4D-52C92A2F833B}" type="slidenum">
              <a:rPr lang="zh-CN" altLang="zh-CN" sz="1400" smtClean="0"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zh-CN" sz="140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pic>
        <p:nvPicPr>
          <p:cNvPr id="41989" name="Picture 6" descr="Euclidean_algorithm_252_105_animation_flipped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509000" y="441325"/>
            <a:ext cx="1905000" cy="619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charRg st="36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charRg st="47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charRg st="59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charRg st="72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title"/>
          </p:nvPr>
        </p:nvSpPr>
        <p:spPr>
          <a:xfrm>
            <a:off x="636588" y="213360"/>
            <a:ext cx="8003540" cy="589280"/>
          </a:xfrm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计算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gcd(m,n)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的其它方法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：因子分解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903" name="Rectangle 7"/>
          <p:cNvSpPr>
            <a:spLocks noGrp="1" noChangeArrowheads="1"/>
          </p:cNvSpPr>
          <p:nvPr>
            <p:ph idx="1"/>
          </p:nvPr>
        </p:nvSpPr>
        <p:spPr>
          <a:xfrm>
            <a:off x="636588" y="1266825"/>
            <a:ext cx="9925050" cy="4165600"/>
          </a:xfrm>
        </p:spPr>
        <p:txBody>
          <a:bodyPr>
            <a:spAutoFit/>
          </a:bodyPr>
          <a:lstStyle/>
          <a:p>
            <a:pPr marL="341630" indent="-341630" eaLnBrk="1" hangingPunct="1"/>
            <a:r>
              <a:rPr lang="zh-CN" altLang="en-US"/>
              <a:t>因子分解（中学方法）</a:t>
            </a:r>
            <a:endParaRPr lang="en-US" altLang="zh-CN"/>
          </a:p>
          <a:p>
            <a:pPr marL="341630" indent="-341630" eaLnBrk="1" hangingPunct="1">
              <a:buFont typeface="Arial" panose="020B0604020202020204" pitchFamily="34" charset="0"/>
              <a:buNone/>
            </a:pPr>
            <a:r>
              <a:rPr lang="en-US" altLang="zh-CN" sz="2400"/>
              <a:t>  ① </a:t>
            </a:r>
            <a:r>
              <a:rPr lang="zh-CN" altLang="en-US" sz="2400"/>
              <a:t>求出 </a:t>
            </a:r>
            <a:r>
              <a:rPr lang="en-US" altLang="zh-CN" sz="2400"/>
              <a:t>m </a:t>
            </a:r>
            <a:r>
              <a:rPr lang="zh-CN" altLang="en-US" sz="2400"/>
              <a:t>的质因数分解式</a:t>
            </a:r>
            <a:endParaRPr lang="zh-CN" altLang="pt-BR" sz="2400"/>
          </a:p>
          <a:p>
            <a:pPr marL="341630" indent="-341630" eaLnBrk="1" hangingPunct="1">
              <a:buFont typeface="Arial" panose="020B0604020202020204" pitchFamily="34" charset="0"/>
              <a:buNone/>
            </a:pPr>
            <a:r>
              <a:rPr lang="en-US" altLang="zh-CN" sz="2400"/>
              <a:t>  ② </a:t>
            </a:r>
            <a:r>
              <a:rPr lang="zh-CN" altLang="en-US" sz="2400"/>
              <a:t>求出 </a:t>
            </a:r>
            <a:r>
              <a:rPr lang="en-US" altLang="zh-CN" sz="2400"/>
              <a:t>n </a:t>
            </a:r>
            <a:r>
              <a:rPr lang="zh-CN" altLang="en-US" sz="2400"/>
              <a:t>的质因数分解式</a:t>
            </a:r>
            <a:endParaRPr lang="pt-BR" altLang="zh-CN" sz="2400"/>
          </a:p>
          <a:p>
            <a:pPr marL="341630" indent="-341630" eaLnBrk="1" hangingPunct="1">
              <a:buFont typeface="Arial" panose="020B0604020202020204" pitchFamily="34" charset="0"/>
              <a:buNone/>
            </a:pPr>
            <a:r>
              <a:rPr lang="en-US" altLang="zh-CN" sz="2400"/>
              <a:t>  ③ </a:t>
            </a:r>
            <a:r>
              <a:rPr lang="zh-CN" altLang="en-US" sz="2400"/>
              <a:t>找出 ①、② 求得的质因数分解式中所有的公共质因数</a:t>
            </a:r>
            <a:endParaRPr lang="pt-BR" altLang="zh-CN" sz="2400"/>
          </a:p>
          <a:p>
            <a:pPr marL="341630" indent="-341630" eaLnBrk="1" hangingPunct="1">
              <a:buFont typeface="Arial" panose="020B0604020202020204" pitchFamily="34" charset="0"/>
              <a:buNone/>
            </a:pPr>
            <a:r>
              <a:rPr lang="en-US" altLang="zh-CN" sz="2400"/>
              <a:t>  ④ </a:t>
            </a:r>
            <a:r>
              <a:rPr lang="zh-CN" altLang="en-US" sz="2400"/>
              <a:t>计算 ③ 找到的公共质因数乘积，其结果就是 </a:t>
            </a:r>
            <a:r>
              <a:rPr lang="en-US" altLang="zh-CN" sz="2400"/>
              <a:t>gcd(m,n)</a:t>
            </a:r>
            <a:endParaRPr lang="en-US" altLang="zh-CN" sz="2400"/>
          </a:p>
          <a:p>
            <a:pPr marL="341630" indent="-341630" eaLnBrk="1" hangingPunct="1"/>
            <a:endParaRPr lang="en-US" altLang="zh-CN"/>
          </a:p>
          <a:p>
            <a:pPr marL="341630" indent="-341630" eaLnBrk="1" hangingPunct="1"/>
            <a:r>
              <a:rPr lang="zh-CN" altLang="en-US"/>
              <a:t>这是个算法吗？</a:t>
            </a:r>
            <a:endParaRPr lang="en-US" altLang="zh-CN"/>
          </a:p>
        </p:txBody>
      </p:sp>
      <p:sp>
        <p:nvSpPr>
          <p:cNvPr id="46084" name="灯片编号占位符 4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1680" indent="-28448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1730" indent="-22733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98930" indent="-22733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6130" indent="-22733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33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05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77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49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zh-CN" sz="1400">
                <a:latin typeface="Arial Narrow" panose="020B0606020202030204" pitchFamily="34" charset="0"/>
                <a:ea typeface="宋体" panose="02010600030101010101" pitchFamily="2" charset="-122"/>
              </a:rPr>
              <a:t>1-</a:t>
            </a:r>
            <a:fld id="{5E86497E-46B4-42BF-8BDF-F2AC62AA59C3}" type="slidenum">
              <a:rPr lang="zh-CN" altLang="zh-CN" sz="1400" smtClean="0"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zh-CN" sz="140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46085" name="矩形 1"/>
          <p:cNvSpPr>
            <a:spLocks noChangeArrowheads="1"/>
          </p:cNvSpPr>
          <p:nvPr/>
        </p:nvSpPr>
        <p:spPr bwMode="auto">
          <a:xfrm>
            <a:off x="1992313" y="4221163"/>
            <a:ext cx="1150937" cy="177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en-US" altLang="zh-CN" sz="11500" b="1">
                <a:solidFill>
                  <a:srgbClr val="FF0000"/>
                </a:solidFill>
                <a:latin typeface="Calibri" panose="020F0502020204030204" pitchFamily="34" charset="0"/>
                <a:ea typeface="等线" panose="02010600030101010101" pitchFamily="2" charset="-122"/>
              </a:rPr>
              <a:t>×</a:t>
            </a:r>
            <a:endParaRPr lang="zh-CN" altLang="en-US" sz="11500" b="1">
              <a:latin typeface="Calibri" panose="020F0502020204030204" pitchFamily="34" charset="0"/>
              <a:ea typeface="等线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763770" y="1772920"/>
            <a:ext cx="3440430" cy="1188085"/>
            <a:chOff x="7502" y="2792"/>
            <a:chExt cx="5418" cy="1871"/>
          </a:xfrm>
        </p:grpSpPr>
        <p:sp>
          <p:nvSpPr>
            <p:cNvPr id="2" name="右大括号 1"/>
            <p:cNvSpPr/>
            <p:nvPr/>
          </p:nvSpPr>
          <p:spPr>
            <a:xfrm>
              <a:off x="7502" y="3415"/>
              <a:ext cx="907" cy="1248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806" y="2792"/>
              <a:ext cx="4114" cy="1758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>
                  <a:solidFill>
                    <a:srgbClr val="0033CC"/>
                  </a:solidFill>
                  <a:sym typeface="+mn-ea"/>
                </a:rPr>
                <a:t>质因数分解的步骤没有明确定义</a:t>
              </a:r>
              <a:endParaRPr lang="zh-CN" altLang="en-US" sz="2400">
                <a:solidFill>
                  <a:srgbClr val="0033CC"/>
                </a:solidFill>
                <a:sym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616315" y="2853055"/>
            <a:ext cx="2715260" cy="1116330"/>
            <a:chOff x="13285" y="4493"/>
            <a:chExt cx="4276" cy="1758"/>
          </a:xfrm>
        </p:grpSpPr>
        <p:sp>
          <p:nvSpPr>
            <p:cNvPr id="5" name="文本框 4"/>
            <p:cNvSpPr txBox="1"/>
            <p:nvPr/>
          </p:nvSpPr>
          <p:spPr>
            <a:xfrm>
              <a:off x="14533" y="4493"/>
              <a:ext cx="3029" cy="1758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>
                  <a:solidFill>
                    <a:srgbClr val="0033CC"/>
                  </a:solidFill>
                  <a:sym typeface="+mn-ea"/>
                </a:rPr>
                <a:t>如何</a:t>
              </a:r>
              <a:r>
                <a:rPr lang="zh-CN" altLang="en-US" sz="2400">
                  <a:solidFill>
                    <a:srgbClr val="0033CC"/>
                  </a:solidFill>
                  <a:sym typeface="+mn-ea"/>
                </a:rPr>
                <a:t>找出公共质因数？</a:t>
              </a:r>
              <a:endParaRPr lang="zh-CN" altLang="en-US" sz="2400">
                <a:solidFill>
                  <a:srgbClr val="0033CC"/>
                </a:solidFill>
                <a:sym typeface="+mn-ea"/>
              </a:endParaRPr>
            </a:p>
          </p:txBody>
        </p:sp>
        <p:sp>
          <p:nvSpPr>
            <p:cNvPr id="6" name="左箭头 5"/>
            <p:cNvSpPr/>
            <p:nvPr/>
          </p:nvSpPr>
          <p:spPr>
            <a:xfrm>
              <a:off x="13285" y="5230"/>
              <a:ext cx="1077" cy="283"/>
            </a:xfrm>
            <a:prstGeom prst="leftArrow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228455" y="4076700"/>
            <a:ext cx="2302510" cy="1692910"/>
            <a:chOff x="14533" y="6420"/>
            <a:chExt cx="3626" cy="2666"/>
          </a:xfrm>
        </p:grpSpPr>
        <p:sp>
          <p:nvSpPr>
            <p:cNvPr id="8" name="文本框 7"/>
            <p:cNvSpPr txBox="1"/>
            <p:nvPr/>
          </p:nvSpPr>
          <p:spPr>
            <a:xfrm>
              <a:off x="14533" y="7328"/>
              <a:ext cx="3626" cy="1758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2400">
                  <a:solidFill>
                    <a:srgbClr val="C00000"/>
                  </a:solidFill>
                  <a:sym typeface="+mn-ea"/>
                </a:rPr>
                <a:t>求两个有序数组的公共</a:t>
              </a:r>
              <a:r>
                <a:rPr lang="zh-CN" altLang="en-US" sz="2400">
                  <a:solidFill>
                    <a:srgbClr val="C00000"/>
                  </a:solidFill>
                  <a:sym typeface="+mn-ea"/>
                </a:rPr>
                <a:t>元素</a:t>
              </a:r>
              <a:endParaRPr lang="zh-CN" altLang="en-US" sz="2400">
                <a:solidFill>
                  <a:srgbClr val="C00000"/>
                </a:solidFill>
                <a:sym typeface="+mn-ea"/>
              </a:endParaRPr>
            </a:p>
          </p:txBody>
        </p:sp>
        <p:sp>
          <p:nvSpPr>
            <p:cNvPr id="9" name="左箭头 8"/>
            <p:cNvSpPr/>
            <p:nvPr/>
          </p:nvSpPr>
          <p:spPr>
            <a:xfrm rot="16200000">
              <a:off x="15553" y="6817"/>
              <a:ext cx="1077" cy="283"/>
            </a:xfrm>
            <a:prstGeom prst="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004175" y="1917065"/>
            <a:ext cx="1368425" cy="844550"/>
            <a:chOff x="15553" y="6136"/>
            <a:chExt cx="2155" cy="1330"/>
          </a:xfrm>
        </p:grpSpPr>
        <p:sp>
          <p:nvSpPr>
            <p:cNvPr id="12" name="文本框 11"/>
            <p:cNvSpPr txBox="1"/>
            <p:nvPr/>
          </p:nvSpPr>
          <p:spPr>
            <a:xfrm>
              <a:off x="16687" y="6136"/>
              <a:ext cx="1021" cy="1330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pPr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600" b="1">
                  <a:solidFill>
                    <a:srgbClr val="C00000"/>
                  </a:solidFill>
                  <a:sym typeface="+mn-ea"/>
                </a:rPr>
                <a:t>？</a:t>
              </a:r>
              <a:endParaRPr lang="zh-CN" altLang="en-US" sz="3600" b="1">
                <a:solidFill>
                  <a:srgbClr val="C00000"/>
                </a:solidFill>
                <a:sym typeface="+mn-ea"/>
              </a:endParaRPr>
            </a:p>
          </p:txBody>
        </p:sp>
        <p:sp>
          <p:nvSpPr>
            <p:cNvPr id="13" name="左箭头 12"/>
            <p:cNvSpPr/>
            <p:nvPr/>
          </p:nvSpPr>
          <p:spPr>
            <a:xfrm rot="10800000">
              <a:off x="15553" y="6817"/>
              <a:ext cx="1077" cy="283"/>
            </a:xfrm>
            <a:prstGeom prst="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3" grpId="0" uiExpand="1" build="p"/>
      <p:bldP spid="4608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Eratosthenes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筛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31" name="Rectangle 7"/>
          <p:cNvSpPr>
            <a:spLocks noGrp="1" noChangeArrowheads="1"/>
          </p:cNvSpPr>
          <p:nvPr>
            <p:ph idx="1"/>
          </p:nvPr>
        </p:nvSpPr>
        <p:spPr>
          <a:xfrm>
            <a:off x="636588" y="1268413"/>
            <a:ext cx="11004550" cy="52927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输入：整数</a:t>
            </a:r>
            <a:r>
              <a:rPr lang="en-US" altLang="zh-CN" dirty="0"/>
              <a:t> n ≥ 2</a:t>
            </a:r>
            <a:endParaRPr lang="en-US" altLang="zh-CN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输出：≤</a:t>
            </a:r>
            <a:r>
              <a:rPr lang="en-US" altLang="zh-CN" dirty="0"/>
              <a:t>n </a:t>
            </a:r>
            <a:r>
              <a:rPr lang="zh-CN" altLang="en-US" dirty="0"/>
              <a:t>的素数表</a:t>
            </a:r>
            <a:endParaRPr lang="zh-CN" altLang="en-US" dirty="0"/>
          </a:p>
          <a:p>
            <a:pPr lvl="1" eaLnBrk="1" hangingPunct="1">
              <a:lnSpc>
                <a:spcPct val="120000"/>
              </a:lnSpc>
              <a:buFontTx/>
              <a:buNone/>
            </a:pPr>
            <a:endParaRPr lang="pt-BR" altLang="zh-CN" dirty="0"/>
          </a:p>
          <a:p>
            <a:pPr lvl="1" eaLnBrk="1" hangingPunct="1">
              <a:lnSpc>
                <a:spcPct val="120000"/>
              </a:lnSpc>
              <a:buFontTx/>
              <a:buNone/>
            </a:pPr>
            <a:endParaRPr lang="pt-BR" altLang="zh-CN" dirty="0"/>
          </a:p>
          <a:p>
            <a:pPr lvl="1" eaLnBrk="1" hangingPunct="1">
              <a:lnSpc>
                <a:spcPct val="120000"/>
              </a:lnSpc>
              <a:buFontTx/>
              <a:buNone/>
            </a:pPr>
            <a:endParaRPr lang="pt-BR" altLang="zh-CN" dirty="0"/>
          </a:p>
          <a:p>
            <a:pPr lvl="1" eaLnBrk="1" hangingPunct="1">
              <a:lnSpc>
                <a:spcPct val="120000"/>
              </a:lnSpc>
              <a:buFontTx/>
              <a:buNone/>
            </a:pPr>
            <a:endParaRPr lang="pt-BR" altLang="zh-CN" dirty="0"/>
          </a:p>
          <a:p>
            <a:pPr lvl="1" eaLnBrk="1" hangingPunct="1">
              <a:lnSpc>
                <a:spcPct val="120000"/>
              </a:lnSpc>
              <a:buFontTx/>
              <a:buNone/>
            </a:pPr>
            <a:endParaRPr lang="pt-BR" altLang="zh-CN" dirty="0"/>
          </a:p>
          <a:p>
            <a:pPr lvl="1" eaLnBrk="1" hangingPunct="1">
              <a:lnSpc>
                <a:spcPct val="120000"/>
              </a:lnSpc>
              <a:buFontTx/>
              <a:buNone/>
            </a:pPr>
            <a:endParaRPr lang="pt-BR" altLang="zh-CN" dirty="0"/>
          </a:p>
          <a:p>
            <a:pPr eaLnBrk="1" hangingPunct="1">
              <a:lnSpc>
                <a:spcPct val="120000"/>
              </a:lnSpc>
            </a:pPr>
            <a:r>
              <a:rPr lang="en-US" altLang="zh-CN" sz="2400" b="1" dirty="0"/>
              <a:t>Ex.    2 3 4 5 6 7 8 9 10 11 12 13 14 15 16 17 18 19 20 21 22 23 24 25</a:t>
            </a:r>
            <a:endParaRPr lang="en-US" altLang="zh-CN" sz="2400" b="1" dirty="0"/>
          </a:p>
        </p:txBody>
      </p:sp>
      <p:sp>
        <p:nvSpPr>
          <p:cNvPr id="48132" name="灯片编号占位符 4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1680" indent="-28448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1730" indent="-22733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98930" indent="-22733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6130" indent="-22733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33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05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77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49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zh-CN" sz="1400">
                <a:latin typeface="Arial Narrow" panose="020B0606020202030204" pitchFamily="34" charset="0"/>
                <a:ea typeface="宋体" panose="02010600030101010101" pitchFamily="2" charset="-122"/>
              </a:rPr>
              <a:t>1-</a:t>
            </a:r>
            <a:fld id="{44F4ACD7-9F9D-42EE-8637-FB7DD65C5B33}" type="slidenum">
              <a:rPr lang="zh-CN" altLang="zh-CN" sz="1400" smtClean="0"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zh-CN" sz="140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10"/>
          <p:cNvGrpSpPr/>
          <p:nvPr/>
        </p:nvGrpSpPr>
        <p:grpSpPr bwMode="auto">
          <a:xfrm>
            <a:off x="982663" y="2455863"/>
            <a:ext cx="7777162" cy="2238375"/>
            <a:chOff x="521" y="1593"/>
            <a:chExt cx="4899" cy="1410"/>
          </a:xfrm>
        </p:grpSpPr>
        <p:sp>
          <p:nvSpPr>
            <p:cNvPr id="48134" name="Rectangle 8"/>
            <p:cNvSpPr>
              <a:spLocks noChangeArrowheads="1"/>
            </p:cNvSpPr>
            <p:nvPr/>
          </p:nvSpPr>
          <p:spPr bwMode="auto">
            <a:xfrm>
              <a:off x="521" y="1593"/>
              <a:ext cx="4899" cy="1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33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b="1" dirty="0">
                  <a:ea typeface="宋体" panose="02010600030101010101" pitchFamily="2" charset="-122"/>
                </a:rPr>
                <a:t>for p </a:t>
              </a:r>
              <a:r>
                <a:rPr lang="pt-BR" altLang="zh-CN" b="1" dirty="0">
                  <a:ea typeface="宋体" panose="02010600030101010101" pitchFamily="2" charset="-122"/>
                </a:rPr>
                <a:t>← 2 to </a:t>
              </a:r>
              <a:r>
                <a:rPr lang="pt-BR" altLang="zh-CN" b="1" dirty="0">
                  <a:latin typeface="Lucida Sans Unicode" panose="020B0602030504020204" pitchFamily="34" charset="0"/>
                  <a:ea typeface="宋体" panose="02010600030101010101" pitchFamily="2" charset="-122"/>
                </a:rPr>
                <a:t>⌊</a:t>
              </a:r>
              <a:r>
                <a:rPr lang="pt-BR" altLang="zh-CN" b="1" dirty="0">
                  <a:ea typeface="宋体" panose="02010600030101010101" pitchFamily="2" charset="-122"/>
                </a:rPr>
                <a:t>√n</a:t>
              </a:r>
              <a:r>
                <a:rPr lang="pt-BR" altLang="zh-CN" b="1" dirty="0">
                  <a:latin typeface="Lucida Sans Unicode" panose="020B0602030504020204" pitchFamily="34" charset="0"/>
                  <a:ea typeface="宋体" panose="02010600030101010101" pitchFamily="2" charset="-122"/>
                </a:rPr>
                <a:t>⌋ </a:t>
              </a:r>
              <a:r>
                <a:rPr lang="pt-BR" altLang="zh-CN" b="1" dirty="0">
                  <a:ea typeface="宋体" panose="02010600030101010101" pitchFamily="2" charset="-122"/>
                </a:rPr>
                <a:t>do  </a:t>
              </a:r>
              <a:endParaRPr lang="en-US" altLang="zh-CN" b="1" dirty="0">
                <a:ea typeface="宋体" panose="02010600030101010101" pitchFamily="2" charset="-122"/>
              </a:endParaRPr>
            </a:p>
            <a:p>
              <a:pPr lvl="1" eaLnBrk="1" hangingPunct="1">
                <a:buFontTx/>
                <a:buNone/>
              </a:pPr>
              <a:r>
                <a:rPr lang="en-US" altLang="zh-CN" b="1" dirty="0">
                  <a:ea typeface="宋体" panose="02010600030101010101" pitchFamily="2" charset="-122"/>
                </a:rPr>
                <a:t>      if  A[p] </a:t>
              </a:r>
              <a:r>
                <a:rPr lang="en-US" altLang="zh-CN" b="1" dirty="0">
                  <a:ea typeface="宋体" panose="02010600030101010101" pitchFamily="2" charset="-122"/>
                  <a:sym typeface="Symbol" panose="05050102010706020507" pitchFamily="18" charset="2"/>
                </a:rPr>
                <a:t> 0   // p </a:t>
              </a:r>
              <a:r>
                <a:rPr lang="zh-CN" altLang="en-US" b="1" dirty="0">
                  <a:ea typeface="宋体" panose="02010600030101010101" pitchFamily="2" charset="-122"/>
                  <a:sym typeface="Symbol" panose="05050102010706020507" pitchFamily="18" charset="2"/>
                </a:rPr>
                <a:t>在前面筛选中没有被标记为消去</a:t>
              </a:r>
              <a:endParaRPr lang="zh-CN" altLang="en-US" b="1" dirty="0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1" eaLnBrk="1" hangingPunct="1">
                <a:buFontTx/>
                <a:buNone/>
              </a:pPr>
              <a:r>
                <a:rPr lang="en-US" altLang="zh-CN" b="1" dirty="0">
                  <a:ea typeface="宋体" panose="02010600030101010101" pitchFamily="2" charset="-122"/>
                  <a:sym typeface="Symbol" panose="05050102010706020507" pitchFamily="18" charset="2"/>
                </a:rPr>
                <a:t>          for j </a:t>
              </a:r>
              <a:r>
                <a:rPr lang="pt-BR" altLang="zh-CN" b="1" dirty="0">
                  <a:ea typeface="宋体" panose="02010600030101010101" pitchFamily="2" charset="-122"/>
                </a:rPr>
                <a:t>← p</a:t>
              </a:r>
              <a:r>
                <a:rPr lang="en-US" altLang="zh-CN" b="1" dirty="0">
                  <a:ea typeface="宋体" panose="02010600030101010101" pitchFamily="2" charset="-122"/>
                  <a:sym typeface="Symbol" panose="05050102010706020507" pitchFamily="18" charset="2"/>
                </a:rPr>
                <a:t> to </a:t>
              </a:r>
              <a:r>
                <a:rPr lang="pt-BR" altLang="zh-CN" b="1" dirty="0">
                  <a:ea typeface="宋体" panose="02010600030101010101" pitchFamily="2" charset="-122"/>
                </a:rPr>
                <a:t>⌊</a:t>
              </a:r>
              <a:r>
                <a:rPr lang="en-US" altLang="zh-CN" b="1" dirty="0">
                  <a:ea typeface="宋体" panose="02010600030101010101" pitchFamily="2" charset="-122"/>
                  <a:sym typeface="Symbol" panose="05050102010706020507" pitchFamily="18" charset="2"/>
                </a:rPr>
                <a:t>n/p</a:t>
              </a:r>
              <a:r>
                <a:rPr lang="pt-BR" altLang="zh-CN" b="1" dirty="0">
                  <a:ea typeface="宋体" panose="02010600030101010101" pitchFamily="2" charset="-122"/>
                </a:rPr>
                <a:t>⌋</a:t>
              </a:r>
              <a:r>
                <a:rPr lang="en-US" altLang="zh-CN" b="1" dirty="0">
                  <a:ea typeface="宋体" panose="02010600030101010101" pitchFamily="2" charset="-122"/>
                  <a:sym typeface="Symbol" panose="05050102010706020507" pitchFamily="18" charset="2"/>
                </a:rPr>
                <a:t> do</a:t>
              </a:r>
              <a:endParaRPr lang="en-US" altLang="zh-CN" b="1" dirty="0"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 lvl="1" eaLnBrk="1" hangingPunct="1">
                <a:buFontTx/>
                <a:buNone/>
              </a:pPr>
              <a:r>
                <a:rPr lang="en-US" altLang="zh-CN" b="1" dirty="0">
                  <a:ea typeface="宋体" panose="02010600030101010101" pitchFamily="2" charset="-122"/>
                  <a:sym typeface="Symbol" panose="05050102010706020507" pitchFamily="18" charset="2"/>
                </a:rPr>
                <a:t>               </a:t>
              </a:r>
              <a:r>
                <a:rPr lang="en-US" altLang="zh-CN" b="1" dirty="0">
                  <a:ea typeface="宋体" panose="02010600030101010101" pitchFamily="2" charset="-122"/>
                </a:rPr>
                <a:t>A[ j*p ] </a:t>
              </a:r>
              <a:r>
                <a:rPr lang="pt-BR" altLang="zh-CN" b="1" dirty="0">
                  <a:ea typeface="宋体" panose="02010600030101010101" pitchFamily="2" charset="-122"/>
                </a:rPr>
                <a:t>← 0    //</a:t>
              </a:r>
              <a:r>
                <a:rPr lang="zh-CN" altLang="pt-BR" b="1" dirty="0">
                  <a:ea typeface="宋体" panose="02010600030101010101" pitchFamily="2" charset="-122"/>
                </a:rPr>
                <a:t>元素标记为消去</a:t>
              </a:r>
              <a:endParaRPr lang="zh-CN" altLang="en-US" b="1" dirty="0">
                <a:ea typeface="宋体" panose="02010600030101010101" pitchFamily="2" charset="-122"/>
              </a:endParaRPr>
            </a:p>
          </p:txBody>
        </p:sp>
        <p:sp>
          <p:nvSpPr>
            <p:cNvPr id="48135" name="Line 9"/>
            <p:cNvSpPr>
              <a:spLocks noChangeShapeType="1"/>
            </p:cNvSpPr>
            <p:nvPr/>
          </p:nvSpPr>
          <p:spPr bwMode="auto">
            <a:xfrm>
              <a:off x="2109" y="1706"/>
              <a:ext cx="113" cy="0"/>
            </a:xfrm>
            <a:prstGeom prst="line">
              <a:avLst/>
            </a:prstGeom>
            <a:noFill/>
            <a:ln w="12700">
              <a:solidFill>
                <a:srgbClr val="210EAA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思考</a:t>
            </a:r>
            <a:r>
              <a:rPr lang="zh-CN" altLang="en-US" dirty="0"/>
              <a:t>题</a:t>
            </a:r>
            <a:endParaRPr lang="zh-CN" alt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习题</a:t>
            </a:r>
            <a:r>
              <a:rPr lang="en-US" altLang="zh-CN"/>
              <a:t>1.1   4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lvl="1" eaLnBrk="1" hangingPunct="1"/>
            <a:r>
              <a:rPr lang="en-US" altLang="zh-CN" sz="2800"/>
              <a:t>1</a:t>
            </a:r>
            <a:r>
              <a:rPr lang="en-US" altLang="zh-CN" sz="2800" baseline="30000"/>
              <a:t>2</a:t>
            </a:r>
            <a:r>
              <a:rPr lang="en-US" altLang="zh-CN" sz="2800"/>
              <a:t>,</a:t>
            </a:r>
            <a:r>
              <a:rPr lang="zh-CN" altLang="en-US" sz="2800"/>
              <a:t> </a:t>
            </a:r>
            <a:r>
              <a:rPr lang="en-US" altLang="zh-CN" sz="2800"/>
              <a:t>2</a:t>
            </a:r>
            <a:r>
              <a:rPr lang="en-US" altLang="zh-CN" sz="2800" baseline="30000"/>
              <a:t>2</a:t>
            </a:r>
            <a:r>
              <a:rPr lang="en-US" altLang="zh-CN" sz="2800"/>
              <a:t>,</a:t>
            </a:r>
            <a:r>
              <a:rPr lang="zh-CN" altLang="en-US" sz="2800"/>
              <a:t> </a:t>
            </a:r>
            <a:r>
              <a:rPr lang="en-US" altLang="zh-CN" sz="2800"/>
              <a:t>…,</a:t>
            </a:r>
            <a:r>
              <a:rPr lang="zh-CN" altLang="en-US" sz="2800"/>
              <a:t> </a:t>
            </a:r>
            <a:r>
              <a:rPr lang="en-US" altLang="zh-CN" sz="2800"/>
              <a:t>x</a:t>
            </a:r>
            <a:r>
              <a:rPr lang="en-US" altLang="zh-CN" sz="2800" baseline="30000"/>
              <a:t>2</a:t>
            </a:r>
            <a:r>
              <a:rPr lang="en-US" altLang="zh-CN" sz="2800"/>
              <a:t>&gt;n</a:t>
            </a:r>
            <a:endParaRPr lang="en-US" altLang="zh-CN" sz="2800"/>
          </a:p>
        </p:txBody>
      </p:sp>
      <p:sp>
        <p:nvSpPr>
          <p:cNvPr id="50180" name="灯片编号占位符 4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1680" indent="-28448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1730" indent="-22733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98930" indent="-22733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6130" indent="-22733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33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05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77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49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zh-CN" sz="1400">
                <a:latin typeface="Arial Narrow" panose="020B0606020202030204" pitchFamily="34" charset="0"/>
                <a:ea typeface="宋体" panose="02010600030101010101" pitchFamily="2" charset="-122"/>
              </a:rPr>
              <a:t>1-</a:t>
            </a:r>
            <a:fld id="{47CE235E-9C5C-4482-9467-BF16218C3A7D}" type="slidenum">
              <a:rPr lang="zh-CN" altLang="zh-CN" sz="1400" smtClean="0"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zh-CN" sz="140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10277" name="Rectangle 5"/>
          <p:cNvSpPr>
            <a:spLocks noChangeArrowheads="1"/>
          </p:cNvSpPr>
          <p:nvPr/>
        </p:nvSpPr>
        <p:spPr bwMode="auto">
          <a:xfrm>
            <a:off x="875938" y="4040981"/>
            <a:ext cx="3790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buFontTx/>
              <a:buNone/>
            </a:pPr>
            <a:r>
              <a:rPr lang="zh-CN" altLang="en-US" b="1">
                <a:solidFill>
                  <a:srgbClr val="00B050"/>
                </a:solidFill>
              </a:rPr>
              <a:t>什么样的算法是好的？</a:t>
            </a:r>
            <a:endParaRPr lang="zh-CN" altLang="en-US" b="1">
              <a:solidFill>
                <a:srgbClr val="00B050"/>
              </a:solidFill>
            </a:endParaRPr>
          </a:p>
        </p:txBody>
      </p:sp>
      <p:pic>
        <p:nvPicPr>
          <p:cNvPr id="50183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1905000"/>
            <a:ext cx="1057275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7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什么是算法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(algorithm)?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1" name="Rectangle 2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算法：描述问题求解方案的有限指令序列</a:t>
            </a:r>
            <a:endParaRPr lang="zh-CN" altLang="en-US"/>
          </a:p>
          <a:p>
            <a:pPr lvl="1" eaLnBrk="1" hangingPunct="1"/>
            <a:r>
              <a:rPr lang="zh-CN" altLang="en-US"/>
              <a:t>对任意合法输入，在有限时间内，得到所需输出</a:t>
            </a:r>
            <a:endParaRPr lang="zh-CN" altLang="en-US"/>
          </a:p>
        </p:txBody>
      </p:sp>
      <p:sp>
        <p:nvSpPr>
          <p:cNvPr id="22532" name="灯片编号占位符 4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1680" indent="-28448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1730" indent="-22733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98930" indent="-22733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6130" indent="-22733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33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05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77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49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zh-CN" sz="1400">
                <a:latin typeface="Arial Narrow" panose="020B0606020202030204" pitchFamily="34" charset="0"/>
                <a:ea typeface="宋体" panose="02010600030101010101" pitchFamily="2" charset="-122"/>
              </a:rPr>
              <a:t>1-</a:t>
            </a:r>
            <a:fld id="{5088CB98-A578-4358-B1FA-B347538D1081}" type="slidenum">
              <a:rPr lang="zh-CN" altLang="zh-CN" sz="1400" smtClean="0"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zh-CN" sz="140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2533" name="Object 4"/>
          <p:cNvGraphicFramePr/>
          <p:nvPr/>
        </p:nvGraphicFramePr>
        <p:xfrm>
          <a:off x="2495550" y="2528888"/>
          <a:ext cx="6189663" cy="419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6" name="Picture" r:id="rId1" imgW="2489200" imgH="1836420" progId="Word.Picture.8">
                  <p:embed/>
                </p:oleObj>
              </mc:Choice>
              <mc:Fallback>
                <p:oleObj name="Picture" r:id="rId1" imgW="2489200" imgH="1836420" progId="Word.Picture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2528888"/>
                        <a:ext cx="6189663" cy="419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什么是算法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(algorithm)?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算法：描述问题求解方案的有限指令序列</a:t>
            </a:r>
            <a:endParaRPr lang="zh-CN" altLang="en-US"/>
          </a:p>
          <a:p>
            <a:pPr lvl="1" eaLnBrk="1" hangingPunct="1"/>
            <a:r>
              <a:rPr lang="zh-CN" altLang="en-US"/>
              <a:t>对任意合法输入，在有限时间内，得到所需输出</a:t>
            </a:r>
            <a:endParaRPr lang="zh-CN" altLang="en-US"/>
          </a:p>
        </p:txBody>
      </p:sp>
      <p:sp>
        <p:nvSpPr>
          <p:cNvPr id="24580" name="灯片编号占位符 4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1680" indent="-28448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1730" indent="-22733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98930" indent="-22733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6130" indent="-22733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33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05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77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49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zh-CN" sz="1400">
                <a:latin typeface="Arial Narrow" panose="020B0606020202030204" pitchFamily="34" charset="0"/>
                <a:ea typeface="宋体" panose="02010600030101010101" pitchFamily="2" charset="-122"/>
              </a:rPr>
              <a:t>1-</a:t>
            </a:r>
            <a:fld id="{A2F51B39-FF26-4811-98BF-330050674951}" type="slidenum">
              <a:rPr lang="zh-CN" altLang="zh-CN" sz="1400" smtClean="0"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zh-CN" sz="140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4581" name="Object 4"/>
          <p:cNvGraphicFramePr/>
          <p:nvPr/>
        </p:nvGraphicFramePr>
        <p:xfrm>
          <a:off x="2495550" y="2528888"/>
          <a:ext cx="6191250" cy="419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7" name="Picture" r:id="rId1" imgW="2489200" imgH="1836420" progId="Word.Picture.8">
                  <p:embed/>
                </p:oleObj>
              </mc:Choice>
              <mc:Fallback>
                <p:oleObj name="Picture" r:id="rId1" imgW="2489200" imgH="1836420" progId="Word.Picture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2528888"/>
                        <a:ext cx="6191250" cy="419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8"/>
          <p:cNvGrpSpPr/>
          <p:nvPr/>
        </p:nvGrpSpPr>
        <p:grpSpPr bwMode="auto">
          <a:xfrm>
            <a:off x="3827463" y="2349500"/>
            <a:ext cx="4806950" cy="2305050"/>
            <a:chOff x="1836" y="1683"/>
            <a:chExt cx="3028" cy="1452"/>
          </a:xfrm>
        </p:grpSpPr>
        <p:sp>
          <p:nvSpPr>
            <p:cNvPr id="24583" name="Oval 5"/>
            <p:cNvSpPr>
              <a:spLocks noChangeArrowheads="1"/>
            </p:cNvSpPr>
            <p:nvPr/>
          </p:nvSpPr>
          <p:spPr bwMode="auto">
            <a:xfrm>
              <a:off x="1836" y="1683"/>
              <a:ext cx="2177" cy="1452"/>
            </a:xfrm>
            <a:prstGeom prst="ellipse">
              <a:avLst/>
            </a:prstGeom>
            <a:noFill/>
            <a:ln w="28575">
              <a:solidFill>
                <a:srgbClr val="210EA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33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zh-CN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24584" name="AutoShape 6"/>
            <p:cNvSpPr/>
            <p:nvPr/>
          </p:nvSpPr>
          <p:spPr bwMode="auto">
            <a:xfrm>
              <a:off x="4002" y="2119"/>
              <a:ext cx="862" cy="579"/>
            </a:xfrm>
            <a:prstGeom prst="callout1">
              <a:avLst>
                <a:gd name="adj1" fmla="val 108292"/>
                <a:gd name="adj2" fmla="val 91648"/>
                <a:gd name="adj3" fmla="val 108292"/>
                <a:gd name="adj4" fmla="val -18792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1676" tIns="35838" rIns="71676" bIns="35838" anchor="ctr"/>
            <a:lstStyle>
              <a:lvl1pPr marL="268605" indent="-268605" defTabSz="717550"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 defTabSz="7175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33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 defTabSz="71755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 defTabSz="71755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 defTabSz="71755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71755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71755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71755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71755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400" b="1" i="1">
                  <a:solidFill>
                    <a:srgbClr val="800000"/>
                  </a:solidFill>
                </a:rPr>
                <a:t>独立于</a:t>
              </a:r>
              <a:endParaRPr lang="zh-CN" altLang="en-US" sz="2400" b="1" i="1">
                <a:solidFill>
                  <a:srgbClr val="800000"/>
                </a:solidFill>
              </a:endParaRPr>
            </a:p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>
                  <a:schemeClr val="bg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2400" b="1" i="1">
                  <a:solidFill>
                    <a:srgbClr val="800000"/>
                  </a:solidFill>
                </a:rPr>
                <a:t>计算机</a:t>
              </a:r>
              <a:endParaRPr lang="zh-CN" altLang="en-US" sz="2400" b="1" i="1">
                <a:solidFill>
                  <a:srgbClr val="8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什么是算法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(algorithm)?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365" name="Rectangle 1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涉及 </a:t>
            </a:r>
            <a:r>
              <a:rPr lang="en-US" altLang="zh-CN" dirty="0"/>
              <a:t>2 </a:t>
            </a:r>
            <a:r>
              <a:rPr lang="zh-CN" altLang="en-US" dirty="0"/>
              <a:t>个方面</a:t>
            </a:r>
            <a:endParaRPr lang="en-US" altLang="zh-CN" dirty="0"/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r>
              <a:rPr lang="zh-CN" altLang="en-US" dirty="0">
                <a:solidFill>
                  <a:srgbClr val="C00000"/>
                </a:solidFill>
              </a:rPr>
              <a:t>要解决的问题</a:t>
            </a:r>
            <a:r>
              <a:rPr lang="zh-CN" altLang="en-US" dirty="0"/>
              <a:t>。如：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m,n</a:t>
            </a:r>
            <a:r>
              <a:rPr lang="en-US" altLang="zh-CN" dirty="0"/>
              <a:t>)</a:t>
            </a:r>
            <a:endParaRPr lang="en-US" altLang="zh-CN" dirty="0"/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两个不全为 </a:t>
            </a:r>
            <a:r>
              <a:rPr lang="en-US" altLang="zh-CN" dirty="0"/>
              <a:t>0 </a:t>
            </a:r>
            <a:r>
              <a:rPr lang="zh-CN" altLang="en-US" dirty="0"/>
              <a:t>的非负整数 </a:t>
            </a:r>
            <a:r>
              <a:rPr lang="en-US" altLang="zh-CN" dirty="0" err="1"/>
              <a:t>m,n</a:t>
            </a:r>
            <a:r>
              <a:rPr lang="en-US" altLang="zh-CN" dirty="0"/>
              <a:t> </a:t>
            </a:r>
            <a:r>
              <a:rPr lang="zh-CN" altLang="en-US" dirty="0"/>
              <a:t>的最大公约数</a:t>
            </a:r>
            <a:endParaRPr lang="en-US" altLang="zh-CN" dirty="0"/>
          </a:p>
          <a:p>
            <a:pPr marL="514350" indent="-514350" eaLnBrk="1" fontAlgn="auto" hangingPunct="1">
              <a:spcBef>
                <a:spcPts val="0"/>
              </a:spcBef>
              <a:spcAft>
                <a:spcPts val="0"/>
              </a:spcAft>
              <a:buSzPct val="100000"/>
              <a:buFont typeface="+mj-lt"/>
              <a:buAutoNum type="arabicPeriod"/>
              <a:defRPr/>
            </a:pPr>
            <a:r>
              <a:rPr lang="zh-CN" altLang="en-US" dirty="0">
                <a:solidFill>
                  <a:srgbClr val="C00000"/>
                </a:solidFill>
              </a:rPr>
              <a:t>问题的解决方案</a:t>
            </a:r>
            <a:r>
              <a:rPr lang="zh-CN" altLang="en-US" dirty="0"/>
              <a:t>。如：</a:t>
            </a:r>
            <a:r>
              <a:rPr lang="en-US" altLang="zh-CN" dirty="0"/>
              <a:t>Euclid </a:t>
            </a:r>
            <a:r>
              <a:rPr lang="zh-CN" altLang="en-US" dirty="0"/>
              <a:t>算法</a:t>
            </a:r>
            <a:endParaRPr lang="zh-CN" altLang="en-US" dirty="0"/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方法：反复应用 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m,n</a:t>
            </a:r>
            <a:r>
              <a:rPr lang="en-US" altLang="zh-CN" dirty="0"/>
              <a:t>)= </a:t>
            </a:r>
            <a:r>
              <a:rPr lang="en-US" altLang="zh-CN" dirty="0" err="1"/>
              <a:t>gcd</a:t>
            </a:r>
            <a:r>
              <a:rPr lang="en-US" altLang="zh-CN" dirty="0"/>
              <a:t>(</a:t>
            </a:r>
            <a:r>
              <a:rPr lang="en-US" altLang="zh-CN" dirty="0" err="1"/>
              <a:t>n,m</a:t>
            </a:r>
            <a:r>
              <a:rPr lang="en-US" altLang="zh-CN" dirty="0"/>
              <a:t> mod n)</a:t>
            </a:r>
            <a:r>
              <a:rPr lang="zh-CN" altLang="en-US" dirty="0"/>
              <a:t>，直到   </a:t>
            </a:r>
            <a:r>
              <a:rPr lang="en-US" altLang="zh-CN" dirty="0"/>
              <a:t>m mod n </a:t>
            </a:r>
            <a:r>
              <a:rPr lang="zh-CN" altLang="en-US" dirty="0"/>
              <a:t>等于 </a:t>
            </a:r>
            <a:r>
              <a:rPr lang="en-US" altLang="zh-CN" dirty="0"/>
              <a:t>0</a:t>
            </a:r>
            <a:endParaRPr lang="en-US" altLang="zh-CN" dirty="0"/>
          </a:p>
        </p:txBody>
      </p:sp>
      <p:sp>
        <p:nvSpPr>
          <p:cNvPr id="26628" name="灯片编号占位符 4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1680" indent="-28448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1730" indent="-22733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98930" indent="-22733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6130" indent="-22733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33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05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77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49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zh-CN" sz="1400">
                <a:latin typeface="Arial Narrow" panose="020B0606020202030204" pitchFamily="34" charset="0"/>
                <a:ea typeface="宋体" panose="02010600030101010101" pitchFamily="2" charset="-122"/>
              </a:rPr>
              <a:t>1-</a:t>
            </a:r>
            <a:fld id="{B116CF77-6A77-4F03-9466-AD6608AD8F91}" type="slidenum">
              <a:rPr lang="zh-CN" altLang="zh-CN" sz="1400" smtClean="0"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zh-CN" sz="140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2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1680" indent="-28448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1730" indent="-22733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98930" indent="-22733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6130" indent="-22733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33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05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77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49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zh-CN" sz="1400">
                <a:latin typeface="Arial Narrow" panose="020B0606020202030204" pitchFamily="34" charset="0"/>
                <a:ea typeface="宋体" panose="02010600030101010101" pitchFamily="2" charset="-122"/>
              </a:rPr>
              <a:t>1-</a:t>
            </a:r>
            <a:fld id="{7E7C776C-21F7-4DA4-8596-61789B7231AB}" type="slidenum">
              <a:rPr lang="zh-CN" altLang="zh-CN" sz="1400" smtClean="0"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zh-CN" sz="140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815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5938" y="152400"/>
            <a:ext cx="9601200" cy="685800"/>
          </a:xfrm>
        </p:spPr>
        <p:txBody>
          <a:bodyPr lIns="91424" tIns="45712" rIns="91424" bIns="45712"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什么是算法问题？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8813" y="1266825"/>
            <a:ext cx="11125200" cy="4905375"/>
          </a:xfrm>
        </p:spPr>
        <p:txBody>
          <a:bodyPr lIns="91424" tIns="45712" rIns="91424" bIns="45712"/>
          <a:lstStyle/>
          <a:p>
            <a:pPr marL="266700" indent="-266700" defTabSz="716280" eaLnBrk="1" hangingPunct="1"/>
            <a:r>
              <a:rPr lang="zh-CN" altLang="en-US"/>
              <a:t>算法问题：计算问题</a:t>
            </a:r>
            <a:r>
              <a:rPr lang="en-US" altLang="zh-CN"/>
              <a:t>(computational problem)</a:t>
            </a:r>
            <a:endParaRPr lang="en-US" altLang="zh-CN"/>
          </a:p>
          <a:p>
            <a:pPr marL="523875" lvl="1" indent="-254000" defTabSz="716280" eaLnBrk="1" hangingPunct="1"/>
            <a:r>
              <a:rPr lang="zh-CN" altLang="en-US"/>
              <a:t>某个</a:t>
            </a:r>
            <a:r>
              <a:rPr lang="zh-CN" altLang="en-US">
                <a:solidFill>
                  <a:srgbClr val="FF0000"/>
                </a:solidFill>
              </a:rPr>
              <a:t>输入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输出关系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通用的、明确</a:t>
            </a:r>
            <a:r>
              <a:rPr lang="zh-CN" altLang="en-US"/>
              <a:t>的描述</a:t>
            </a:r>
            <a:endParaRPr lang="en-US" altLang="zh-CN"/>
          </a:p>
          <a:p>
            <a:pPr marL="266700" indent="-266700" defTabSz="716280" eaLnBrk="1" hangingPunct="1"/>
            <a:r>
              <a:rPr lang="zh-CN" altLang="en-US"/>
              <a:t>问题的组成</a:t>
            </a:r>
            <a:endParaRPr lang="zh-CN" altLang="en-US"/>
          </a:p>
          <a:p>
            <a:pPr marL="523875" lvl="1" indent="-254000" defTabSz="716280" eaLnBrk="1" hangingPunct="1"/>
            <a:r>
              <a:rPr lang="zh-CN" altLang="en-US"/>
              <a:t>合法输入的精确描述</a:t>
            </a:r>
            <a:endParaRPr lang="zh-CN" altLang="en-US"/>
          </a:p>
          <a:p>
            <a:pPr marL="523875" lvl="1" indent="-254000" defTabSz="716280" eaLnBrk="1" hangingPunct="1"/>
            <a:r>
              <a:rPr lang="zh-CN" altLang="en-US"/>
              <a:t>对应输出的精确描述</a:t>
            </a:r>
            <a:endParaRPr lang="zh-CN" altLang="en-US"/>
          </a:p>
          <a:p>
            <a:pPr marL="800100" lvl="2" indent="-273050" defTabSz="716280" eaLnBrk="1" hangingPunct="1"/>
            <a:r>
              <a:rPr lang="zh-CN" altLang="en-US"/>
              <a:t>包括：输入与输出之间的关系</a:t>
            </a:r>
            <a:endParaRPr lang="zh-CN" altLang="en-US"/>
          </a:p>
          <a:p>
            <a:pPr marL="523875" lvl="1" indent="-254000" defTabSz="716280" eaLnBrk="1" hangingPunct="1"/>
            <a:r>
              <a:rPr lang="zh-CN" altLang="en-US"/>
              <a:t>（执行硬件所允许的基本运算）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2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1680" indent="-28448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1730" indent="-22733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98930" indent="-22733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6130" indent="-22733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33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05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77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49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zh-CN" sz="1400">
                <a:latin typeface="Arial Narrow" panose="020B0606020202030204" pitchFamily="34" charset="0"/>
                <a:ea typeface="宋体" panose="02010600030101010101" pitchFamily="2" charset="-122"/>
              </a:rPr>
              <a:t>1-</a:t>
            </a:r>
            <a:fld id="{5E6C3A51-6F87-4EEA-A28D-8D38A0092B5A}" type="slidenum">
              <a:rPr lang="zh-CN" altLang="zh-CN" sz="1400" smtClean="0"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zh-CN" sz="140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615441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515938" y="152400"/>
            <a:ext cx="9601200" cy="685800"/>
          </a:xfrm>
        </p:spPr>
        <p:txBody>
          <a:bodyPr lIns="91424" tIns="45712" rIns="91424" bIns="45712"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什么是问题实例？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5442" name="Rectangle 18"/>
          <p:cNvSpPr>
            <a:spLocks noGrp="1" noChangeArrowheads="1"/>
          </p:cNvSpPr>
          <p:nvPr>
            <p:ph type="body" idx="4294967295"/>
          </p:nvPr>
        </p:nvSpPr>
        <p:spPr>
          <a:xfrm>
            <a:off x="695325" y="1266825"/>
            <a:ext cx="11196638" cy="4905375"/>
          </a:xfrm>
        </p:spPr>
        <p:txBody>
          <a:bodyPr lIns="91424" tIns="45712" rIns="91424" bIns="45712"/>
          <a:lstStyle/>
          <a:p>
            <a:pPr marL="266700" indent="-266700" defTabSz="716280" eaLnBrk="1" hangingPunct="1"/>
            <a:r>
              <a:rPr lang="zh-CN" altLang="en-US"/>
              <a:t>问题实例</a:t>
            </a:r>
            <a:r>
              <a:rPr lang="en-US" altLang="zh-CN"/>
              <a:t>(instance)</a:t>
            </a:r>
            <a:endParaRPr lang="en-US" altLang="zh-CN"/>
          </a:p>
          <a:p>
            <a:pPr marL="523875" lvl="1" indent="-254000" defTabSz="716280" eaLnBrk="1" hangingPunct="1"/>
            <a:r>
              <a:rPr lang="zh-CN" altLang="en-US"/>
              <a:t>满足问题约束的具体的输入</a:t>
            </a:r>
            <a:r>
              <a:rPr lang="en-US" altLang="zh-CN"/>
              <a:t>/</a:t>
            </a:r>
            <a:r>
              <a:rPr lang="zh-CN" altLang="en-US"/>
              <a:t>输出值描述</a:t>
            </a:r>
            <a:endParaRPr lang="zh-CN" altLang="en-US"/>
          </a:p>
          <a:p>
            <a:pPr marL="800100" lvl="2" indent="-273050" defTabSz="716280" eaLnBrk="1" hangingPunct="1"/>
            <a:r>
              <a:rPr lang="zh-CN" altLang="en-US"/>
              <a:t>一个问题可以有若干（甚至无限）个实例</a:t>
            </a:r>
            <a:endParaRPr lang="zh-CN" altLang="en-US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2171700" y="3068638"/>
            <a:ext cx="5562600" cy="1570037"/>
            <a:chOff x="720" y="2352"/>
            <a:chExt cx="3504" cy="988"/>
          </a:xfrm>
        </p:grpSpPr>
        <p:sp>
          <p:nvSpPr>
            <p:cNvPr id="29703" name="Text Box 5"/>
            <p:cNvSpPr txBox="1">
              <a:spLocks noChangeArrowheads="1"/>
            </p:cNvSpPr>
            <p:nvPr/>
          </p:nvSpPr>
          <p:spPr bwMode="auto">
            <a:xfrm>
              <a:off x="720" y="2352"/>
              <a:ext cx="3504" cy="98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6" tIns="45708" rIns="91416" bIns="45708">
              <a:spAutoFit/>
            </a:bodyPr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33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rgbClr val="0033CC"/>
                  </a:solidFill>
                  <a:ea typeface="宋体" panose="02010600030101010101" pitchFamily="2" charset="-122"/>
                </a:rPr>
                <a:t>Problems</a:t>
              </a:r>
              <a:endParaRPr lang="en-US" altLang="zh-CN" sz="2400" b="1">
                <a:solidFill>
                  <a:srgbClr val="0033CC"/>
                </a:solidFill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endParaRPr lang="en-US" altLang="zh-CN" sz="2400" b="1">
                <a:solidFill>
                  <a:schemeClr val="bg2"/>
                </a:solidFill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endParaRPr lang="zh-CN" altLang="en-US" sz="2400" b="1">
                <a:solidFill>
                  <a:schemeClr val="bg2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704" name="Text Box 6"/>
            <p:cNvSpPr txBox="1">
              <a:spLocks noChangeArrowheads="1"/>
            </p:cNvSpPr>
            <p:nvPr/>
          </p:nvSpPr>
          <p:spPr bwMode="auto">
            <a:xfrm>
              <a:off x="913" y="2736"/>
              <a:ext cx="384" cy="29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6" tIns="45708" rIns="91416" bIns="45708">
              <a:spAutoFit/>
            </a:bodyPr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33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I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29705" name="Text Box 7"/>
            <p:cNvSpPr txBox="1">
              <a:spLocks noChangeArrowheads="1"/>
            </p:cNvSpPr>
            <p:nvPr/>
          </p:nvSpPr>
          <p:spPr bwMode="auto">
            <a:xfrm>
              <a:off x="1536" y="2687"/>
              <a:ext cx="384" cy="29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6" tIns="45708" rIns="91416" bIns="45708">
              <a:spAutoFit/>
            </a:bodyPr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33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I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29706" name="Text Box 8"/>
            <p:cNvSpPr txBox="1">
              <a:spLocks noChangeArrowheads="1"/>
            </p:cNvSpPr>
            <p:nvPr/>
          </p:nvSpPr>
          <p:spPr bwMode="auto">
            <a:xfrm>
              <a:off x="2160" y="2448"/>
              <a:ext cx="384" cy="29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6" tIns="45708" rIns="91416" bIns="45708">
              <a:spAutoFit/>
            </a:bodyPr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33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I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29707" name="Text Box 9"/>
            <p:cNvSpPr txBox="1">
              <a:spLocks noChangeArrowheads="1"/>
            </p:cNvSpPr>
            <p:nvPr/>
          </p:nvSpPr>
          <p:spPr bwMode="auto">
            <a:xfrm>
              <a:off x="2832" y="2736"/>
              <a:ext cx="384" cy="29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6" tIns="45708" rIns="91416" bIns="45708">
              <a:spAutoFit/>
            </a:bodyPr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33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I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29708" name="Text Box 10"/>
            <p:cNvSpPr txBox="1">
              <a:spLocks noChangeArrowheads="1"/>
            </p:cNvSpPr>
            <p:nvPr/>
          </p:nvSpPr>
          <p:spPr bwMode="auto">
            <a:xfrm>
              <a:off x="3600" y="2784"/>
              <a:ext cx="384" cy="29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6" tIns="45708" rIns="91416" bIns="45708">
              <a:spAutoFit/>
            </a:bodyPr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33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I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29709" name="Text Box 11"/>
            <p:cNvSpPr txBox="1">
              <a:spLocks noChangeArrowheads="1"/>
            </p:cNvSpPr>
            <p:nvPr/>
          </p:nvSpPr>
          <p:spPr bwMode="auto">
            <a:xfrm>
              <a:off x="2160" y="2831"/>
              <a:ext cx="384" cy="29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16" tIns="45708" rIns="91416" bIns="45708">
              <a:spAutoFit/>
            </a:bodyPr>
            <a:lstStyle>
              <a:lvl1pPr>
                <a:lnSpc>
                  <a:spcPct val="150000"/>
                </a:lnSpc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  <a:lvl2pPr marL="742950" indent="-285750">
                <a:lnSpc>
                  <a:spcPct val="150000"/>
                </a:lnSpc>
                <a:buFont typeface="Arial" panose="020B0604020202020204" pitchFamily="34" charset="0"/>
                <a:buChar char="•"/>
                <a:defRPr sz="2400">
                  <a:solidFill>
                    <a:srgbClr val="0033CC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2pPr>
              <a:lvl3pPr marL="11430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 sz="2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3pPr>
              <a:lvl4pPr marL="16002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4pPr>
              <a:lvl5pPr marL="2057400" indent="-228600">
                <a:lnSpc>
                  <a:spcPct val="150000"/>
                </a:lnSpc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5pPr>
              <a:lvl6pPr marL="25146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6pPr>
              <a:lvl7pPr marL="29718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7pPr>
              <a:lvl8pPr marL="34290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8pPr>
              <a:lvl9pPr marL="3886200" indent="-228600" defTabSz="4572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00B05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ea typeface="宋体" panose="02010600030101010101" pitchFamily="2" charset="-122"/>
                </a:rPr>
                <a:t>I</a:t>
              </a:r>
              <a:endParaRPr lang="en-US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306191" name="Rectangle 15"/>
          <p:cNvSpPr>
            <a:spLocks noChangeArrowheads="1"/>
          </p:cNvSpPr>
          <p:nvPr/>
        </p:nvSpPr>
        <p:spPr bwMode="auto">
          <a:xfrm>
            <a:off x="8212138" y="3105150"/>
            <a:ext cx="1925637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2400" b="1">
                <a:solidFill>
                  <a:srgbClr val="0033CC"/>
                </a:solidFill>
              </a:rPr>
              <a:t>问题 </a:t>
            </a:r>
            <a:r>
              <a:rPr lang="en-US" altLang="zh-CN" sz="2400" b="1">
                <a:solidFill>
                  <a:srgbClr val="0033CC"/>
                </a:solidFill>
              </a:rPr>
              <a:t>vs. </a:t>
            </a:r>
            <a:r>
              <a:rPr lang="zh-CN" altLang="en-US" sz="2400" b="1">
                <a:solidFill>
                  <a:srgbClr val="0033CC"/>
                </a:solidFill>
              </a:rPr>
              <a:t>实例</a:t>
            </a:r>
            <a:endParaRPr lang="zh-CN" altLang="en-US" sz="2400" b="1">
              <a:solidFill>
                <a:srgbClr val="0033CC"/>
              </a:solidFill>
            </a:endParaRPr>
          </a:p>
          <a:p>
            <a:pPr algn="ctr" eaLnBrk="1" hangingPunct="1">
              <a:buFontTx/>
              <a:buNone/>
            </a:pPr>
            <a:r>
              <a:rPr lang="zh-CN" altLang="en-US" sz="2400" b="1">
                <a:solidFill>
                  <a:srgbClr val="0033CC"/>
                </a:solidFill>
              </a:rPr>
              <a:t>集合 </a:t>
            </a:r>
            <a:r>
              <a:rPr lang="en-US" altLang="zh-CN" sz="2400" b="1">
                <a:solidFill>
                  <a:srgbClr val="0033CC"/>
                </a:solidFill>
              </a:rPr>
              <a:t>vs. </a:t>
            </a:r>
            <a:r>
              <a:rPr lang="zh-CN" altLang="en-US" sz="2400" b="1">
                <a:solidFill>
                  <a:srgbClr val="0033CC"/>
                </a:solidFill>
              </a:rPr>
              <a:t>元素</a:t>
            </a:r>
            <a:endParaRPr lang="zh-CN" altLang="en-US" sz="2400" b="1">
              <a:solidFill>
                <a:srgbClr val="0033CC"/>
              </a:solidFill>
            </a:endParaRPr>
          </a:p>
          <a:p>
            <a:pPr algn="ctr" eaLnBrk="1" hangingPunct="1">
              <a:buFontTx/>
              <a:buNone/>
            </a:pPr>
            <a:r>
              <a:rPr lang="zh-CN" altLang="en-US" sz="2400" b="1">
                <a:solidFill>
                  <a:srgbClr val="0033CC"/>
                </a:solidFill>
              </a:rPr>
              <a:t>类 </a:t>
            </a:r>
            <a:r>
              <a:rPr lang="en-US" altLang="zh-CN" sz="2400" b="1">
                <a:solidFill>
                  <a:srgbClr val="0033CC"/>
                </a:solidFill>
              </a:rPr>
              <a:t>vs. </a:t>
            </a:r>
            <a:r>
              <a:rPr lang="zh-CN" altLang="en-US" sz="2400" b="1">
                <a:solidFill>
                  <a:srgbClr val="0033CC"/>
                </a:solidFill>
              </a:rPr>
              <a:t>对象</a:t>
            </a:r>
            <a:endParaRPr lang="zh-CN" altLang="en-US" sz="2400" b="1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9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什么是算法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(algorithm)?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算法：结构化的、通用求解方案执行过程的描述</a:t>
            </a:r>
            <a:endParaRPr lang="zh-CN" altLang="en-US"/>
          </a:p>
          <a:p>
            <a:pPr lvl="1" eaLnBrk="1" hangingPunct="1"/>
            <a:r>
              <a:rPr lang="en-US" altLang="zh-CN"/>
              <a:t>Euclid 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30724" name="灯片编号占位符 4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1680" indent="-28448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1730" indent="-22733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98930" indent="-22733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6130" indent="-22733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33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05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77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49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zh-CN" sz="1400">
                <a:latin typeface="Arial Narrow" panose="020B0606020202030204" pitchFamily="34" charset="0"/>
                <a:ea typeface="宋体" panose="02010600030101010101" pitchFamily="2" charset="-122"/>
              </a:rPr>
              <a:t>1-</a:t>
            </a:r>
            <a:fld id="{2336EF5A-34E4-4167-ABEF-E844932EA2C4}" type="slidenum">
              <a:rPr lang="zh-CN" altLang="zh-CN" sz="1400" smtClean="0"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zh-CN" sz="140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pic>
        <p:nvPicPr>
          <p:cNvPr id="30720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2643188"/>
            <a:ext cx="8461375" cy="110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05" name="Rectangle 5"/>
          <p:cNvSpPr>
            <a:spLocks noChangeArrowheads="1"/>
          </p:cNvSpPr>
          <p:nvPr/>
        </p:nvSpPr>
        <p:spPr bwMode="auto">
          <a:xfrm>
            <a:off x="1127760" y="3825240"/>
            <a:ext cx="104584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6pPr>
            <a:lvl7pPr marL="29718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7pPr>
            <a:lvl8pPr marL="34290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8pPr>
            <a:lvl9pPr marL="3886200" indent="-228600" defTabSz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SzPct val="100000"/>
              <a:buFont typeface="Wingdings" panose="05000000000000000000" charset="0"/>
              <a:buChar char="l"/>
            </a:pPr>
            <a:r>
              <a:rPr lang="en-US" altLang="zh-CN" sz="2400">
                <a:solidFill>
                  <a:srgbClr val="0033CC"/>
                </a:solidFill>
              </a:rPr>
              <a:t>Euclid </a:t>
            </a:r>
            <a:r>
              <a:rPr lang="zh-CN" altLang="en-US" sz="2400">
                <a:solidFill>
                  <a:srgbClr val="0033CC"/>
                </a:solidFill>
              </a:rPr>
              <a:t>算法</a:t>
            </a:r>
            <a:r>
              <a:rPr lang="en-US" altLang="zh-CN" sz="2400">
                <a:solidFill>
                  <a:srgbClr val="0033CC"/>
                </a:solidFill>
              </a:rPr>
              <a:t>(</a:t>
            </a:r>
            <a:r>
              <a:rPr lang="zh-CN" altLang="en-US" sz="2400">
                <a:solidFill>
                  <a:srgbClr val="0033CC"/>
                </a:solidFill>
              </a:rPr>
              <a:t>精简版</a:t>
            </a:r>
            <a:r>
              <a:rPr lang="en-US" altLang="zh-CN" sz="2400">
                <a:solidFill>
                  <a:srgbClr val="0033CC"/>
                </a:solidFill>
              </a:rPr>
              <a:t>)</a:t>
            </a:r>
            <a:endParaRPr lang="en-US" altLang="zh-CN" sz="2400">
              <a:solidFill>
                <a:srgbClr val="0033CC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</a:pPr>
            <a:r>
              <a:rPr lang="en-US" altLang="zh-CN" sz="2200">
                <a:solidFill>
                  <a:srgbClr val="0033CC"/>
                </a:solidFill>
              </a:rPr>
              <a:t>            ① </a:t>
            </a:r>
            <a:r>
              <a:rPr lang="zh-CN" altLang="en-US" sz="2200">
                <a:solidFill>
                  <a:srgbClr val="0033CC"/>
                </a:solidFill>
              </a:rPr>
              <a:t>如果</a:t>
            </a:r>
            <a:r>
              <a:rPr lang="en-US" altLang="zh-CN" sz="2200">
                <a:solidFill>
                  <a:srgbClr val="0033CC"/>
                </a:solidFill>
              </a:rPr>
              <a:t> </a:t>
            </a:r>
            <a:r>
              <a:rPr lang="pt-BR" altLang="zh-CN" sz="2200">
                <a:solidFill>
                  <a:srgbClr val="0033CC"/>
                </a:solidFill>
              </a:rPr>
              <a:t>n = 0, </a:t>
            </a:r>
            <a:r>
              <a:rPr lang="zh-CN" altLang="pt-BR" sz="2200">
                <a:solidFill>
                  <a:srgbClr val="0033CC"/>
                </a:solidFill>
              </a:rPr>
              <a:t>返回</a:t>
            </a:r>
            <a:r>
              <a:rPr lang="pt-BR" altLang="zh-CN" sz="2200">
                <a:solidFill>
                  <a:srgbClr val="0033CC"/>
                </a:solidFill>
              </a:rPr>
              <a:t> m </a:t>
            </a:r>
            <a:r>
              <a:rPr lang="zh-CN" altLang="pt-BR" sz="2200">
                <a:solidFill>
                  <a:srgbClr val="0033CC"/>
                </a:solidFill>
              </a:rPr>
              <a:t>并停止</a:t>
            </a:r>
            <a:r>
              <a:rPr lang="pt-BR" altLang="zh-CN" sz="2200">
                <a:solidFill>
                  <a:srgbClr val="0033CC"/>
                </a:solidFill>
              </a:rPr>
              <a:t>; </a:t>
            </a:r>
            <a:r>
              <a:rPr lang="zh-CN" altLang="pt-BR" sz="2200">
                <a:solidFill>
                  <a:srgbClr val="0033CC"/>
                </a:solidFill>
              </a:rPr>
              <a:t>否则进入</a:t>
            </a:r>
            <a:r>
              <a:rPr lang="pt-BR" altLang="zh-CN" sz="2200">
                <a:solidFill>
                  <a:srgbClr val="0033CC"/>
                </a:solidFill>
              </a:rPr>
              <a:t> ②</a:t>
            </a:r>
            <a:endParaRPr lang="pt-BR" altLang="zh-CN" sz="2200">
              <a:solidFill>
                <a:srgbClr val="0033CC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</a:pPr>
            <a:r>
              <a:rPr lang="en-US" altLang="zh-CN" sz="2200">
                <a:solidFill>
                  <a:srgbClr val="0033CC"/>
                </a:solidFill>
              </a:rPr>
              <a:t>            ② </a:t>
            </a:r>
            <a:r>
              <a:rPr lang="pt-BR" altLang="zh-CN" sz="2200">
                <a:solidFill>
                  <a:srgbClr val="0033CC"/>
                </a:solidFill>
              </a:rPr>
              <a:t>m </a:t>
            </a:r>
            <a:r>
              <a:rPr lang="zh-CN" altLang="pt-BR" sz="2200">
                <a:solidFill>
                  <a:srgbClr val="0033CC"/>
                </a:solidFill>
              </a:rPr>
              <a:t>除以</a:t>
            </a:r>
            <a:r>
              <a:rPr lang="pt-BR" altLang="zh-CN" sz="2200">
                <a:solidFill>
                  <a:srgbClr val="0033CC"/>
                </a:solidFill>
              </a:rPr>
              <a:t> n</a:t>
            </a:r>
            <a:r>
              <a:rPr lang="zh-CN" altLang="pt-BR" sz="2200">
                <a:solidFill>
                  <a:srgbClr val="0033CC"/>
                </a:solidFill>
              </a:rPr>
              <a:t>，将余数赋给 </a:t>
            </a:r>
            <a:r>
              <a:rPr lang="pt-BR" altLang="zh-CN" sz="2200">
                <a:solidFill>
                  <a:srgbClr val="0033CC"/>
                </a:solidFill>
              </a:rPr>
              <a:t>r</a:t>
            </a:r>
            <a:endParaRPr lang="pt-BR" altLang="zh-CN" sz="2200">
              <a:solidFill>
                <a:srgbClr val="0033CC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Monotype Sorts" pitchFamily="2" charset="2"/>
              <a:buNone/>
            </a:pPr>
            <a:r>
              <a:rPr lang="en-US" altLang="zh-CN" sz="2200">
                <a:solidFill>
                  <a:srgbClr val="0033CC"/>
                </a:solidFill>
              </a:rPr>
              <a:t>            ③ </a:t>
            </a:r>
            <a:r>
              <a:rPr lang="zh-CN" altLang="en-US" sz="2200">
                <a:solidFill>
                  <a:srgbClr val="0033CC"/>
                </a:solidFill>
              </a:rPr>
              <a:t>将</a:t>
            </a:r>
            <a:r>
              <a:rPr lang="en-US" altLang="zh-CN" sz="2200">
                <a:solidFill>
                  <a:srgbClr val="0033CC"/>
                </a:solidFill>
              </a:rPr>
              <a:t> n </a:t>
            </a:r>
            <a:r>
              <a:rPr lang="zh-CN" altLang="en-US" sz="2200">
                <a:solidFill>
                  <a:srgbClr val="0033CC"/>
                </a:solidFill>
              </a:rPr>
              <a:t>值赋给</a:t>
            </a:r>
            <a:r>
              <a:rPr lang="en-US" altLang="zh-CN" sz="2200">
                <a:solidFill>
                  <a:srgbClr val="0033CC"/>
                </a:solidFill>
              </a:rPr>
              <a:t> m</a:t>
            </a:r>
            <a:r>
              <a:rPr lang="zh-CN" altLang="en-US" sz="2200">
                <a:solidFill>
                  <a:srgbClr val="0033CC"/>
                </a:solidFill>
              </a:rPr>
              <a:t>，</a:t>
            </a:r>
            <a:r>
              <a:rPr lang="en-US" altLang="zh-CN" sz="2200">
                <a:solidFill>
                  <a:srgbClr val="0033CC"/>
                </a:solidFill>
              </a:rPr>
              <a:t>r </a:t>
            </a:r>
            <a:r>
              <a:rPr lang="zh-CN" altLang="en-US" sz="2200">
                <a:solidFill>
                  <a:srgbClr val="0033CC"/>
                </a:solidFill>
              </a:rPr>
              <a:t>值赋给</a:t>
            </a:r>
            <a:r>
              <a:rPr lang="en-US" altLang="zh-CN" sz="2200">
                <a:solidFill>
                  <a:srgbClr val="0033CC"/>
                </a:solidFill>
              </a:rPr>
              <a:t> n</a:t>
            </a:r>
            <a:r>
              <a:rPr lang="zh-CN" altLang="en-US" sz="2200">
                <a:solidFill>
                  <a:srgbClr val="0033CC"/>
                </a:solidFill>
              </a:rPr>
              <a:t>，返回 ①</a:t>
            </a:r>
            <a:endParaRPr lang="en-US" altLang="zh-CN" sz="220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什么是算法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(algorithm)?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定义</a:t>
            </a:r>
            <a:endParaRPr lang="zh-CN" altLang="en-US"/>
          </a:p>
          <a:p>
            <a:pPr lvl="1" eaLnBrk="1" hangingPunct="1"/>
            <a:r>
              <a:rPr lang="zh-CN" altLang="en-US">
                <a:solidFill>
                  <a:srgbClr val="C00000"/>
                </a:solidFill>
              </a:rPr>
              <a:t>形式</a:t>
            </a:r>
            <a:r>
              <a:rPr lang="zh-CN" altLang="en-US"/>
              <a:t>：问题求解方案执行过程的描述</a:t>
            </a:r>
            <a:endParaRPr lang="zh-CN" altLang="en-US"/>
          </a:p>
          <a:p>
            <a:pPr lvl="1" eaLnBrk="1" hangingPunct="1"/>
            <a:r>
              <a:rPr lang="zh-CN" altLang="en-US">
                <a:solidFill>
                  <a:srgbClr val="C00000"/>
                </a:solidFill>
              </a:rPr>
              <a:t>功能</a:t>
            </a:r>
            <a:r>
              <a:rPr lang="zh-CN" altLang="en-US"/>
              <a:t>：处理任意合法输入，在有限时间内输出所需结果</a:t>
            </a:r>
            <a:endParaRPr lang="zh-CN" altLang="en-US"/>
          </a:p>
          <a:p>
            <a:pPr lvl="1" eaLnBrk="1" hangingPunct="1"/>
            <a:r>
              <a:rPr lang="zh-CN" altLang="en-US">
                <a:solidFill>
                  <a:srgbClr val="C00000"/>
                </a:solidFill>
              </a:rPr>
              <a:t>结构</a:t>
            </a:r>
            <a:r>
              <a:rPr lang="zh-CN" altLang="en-US"/>
              <a:t>：指令的有限序列</a:t>
            </a:r>
            <a:endParaRPr lang="zh-CN" altLang="en-US"/>
          </a:p>
          <a:p>
            <a:pPr eaLnBrk="1" hangingPunct="1"/>
            <a:r>
              <a:rPr lang="zh-CN" altLang="en-US"/>
              <a:t>利用算法求解问题</a:t>
            </a:r>
            <a:r>
              <a:rPr lang="en-US" altLang="zh-CN"/>
              <a:t> =</a:t>
            </a:r>
            <a:r>
              <a:rPr lang="zh-CN" altLang="en-US"/>
              <a:t>“类计算”</a:t>
            </a:r>
            <a:endParaRPr lang="zh-CN" altLang="en-US"/>
          </a:p>
        </p:txBody>
      </p:sp>
      <p:sp>
        <p:nvSpPr>
          <p:cNvPr id="32772" name="灯片编号占位符 4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1680" indent="-28448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1730" indent="-22733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98930" indent="-22733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6130" indent="-22733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33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05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77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49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zh-CN" sz="1400">
                <a:latin typeface="Arial Narrow" panose="020B0606020202030204" pitchFamily="34" charset="0"/>
                <a:ea typeface="宋体" panose="02010600030101010101" pitchFamily="2" charset="-122"/>
              </a:rPr>
              <a:t>1-</a:t>
            </a:r>
            <a:fld id="{EF27FDB6-9777-46BE-AEEC-C56C484382C9}" type="slidenum">
              <a:rPr lang="zh-CN" altLang="zh-CN" sz="1400" smtClean="0"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zh-CN" sz="140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1030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算法特性</a:t>
            </a:r>
            <a:endParaRPr lang="en-US" altLang="zh-CN"/>
          </a:p>
        </p:txBody>
      </p:sp>
      <p:sp>
        <p:nvSpPr>
          <p:cNvPr id="242695" name="Rectangle 103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通用性</a:t>
            </a:r>
            <a:endParaRPr lang="zh-CN" altLang="en-US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/>
              <a:t>算法求解的是问题类</a:t>
            </a:r>
            <a:endParaRPr lang="zh-CN" altLang="en-US"/>
          </a:p>
          <a:p>
            <a:pPr marL="514350" indent="-514350" eaLnBrk="1" hangingPunct="1"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确定性</a:t>
            </a:r>
            <a:endParaRPr lang="en-US" altLang="zh-CN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/>
              <a:t>指令的含义是确定且无二义性</a:t>
            </a:r>
            <a:endParaRPr lang="en-US" altLang="zh-CN"/>
          </a:p>
          <a:p>
            <a:pPr marL="514350" indent="-514350" eaLnBrk="1" hangingPunct="1"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有限性</a:t>
            </a:r>
            <a:endParaRPr lang="en-US" altLang="zh-CN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/>
              <a:t>组成算法的指令条数有限</a:t>
            </a:r>
            <a:endParaRPr lang="zh-CN" altLang="en-US"/>
          </a:p>
          <a:p>
            <a:pPr lvl="1" eaLnBrk="1" hangingPunct="1"/>
            <a:r>
              <a:rPr lang="zh-CN" altLang="en-US"/>
              <a:t>每条指令执行的时间有限</a:t>
            </a:r>
            <a:endParaRPr lang="zh-CN" altLang="en-US"/>
          </a:p>
          <a:p>
            <a:pPr lvl="1" eaLnBrk="1" hangingPunct="1"/>
            <a:r>
              <a:rPr lang="zh-CN" altLang="en-US"/>
              <a:t>算法执行有限步后一定终止</a:t>
            </a:r>
            <a:endParaRPr lang="en-US" altLang="zh-CN"/>
          </a:p>
        </p:txBody>
      </p:sp>
      <p:sp>
        <p:nvSpPr>
          <p:cNvPr id="33796" name="灯片编号占位符 4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1680" indent="-28448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1730" indent="-22733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98930" indent="-22733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6130" indent="-22733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33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05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77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4930" indent="-22733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zh-CN" sz="1400">
                <a:latin typeface="Arial Narrow" panose="020B0606020202030204" pitchFamily="34" charset="0"/>
                <a:ea typeface="宋体" panose="02010600030101010101" pitchFamily="2" charset="-122"/>
              </a:rPr>
              <a:t>1-</a:t>
            </a:r>
            <a:fld id="{73925385-AB1D-4C74-8AC7-B9A6738E7AFE}" type="slidenum">
              <a:rPr lang="zh-CN" altLang="zh-CN" sz="1400" smtClean="0"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zh-CN" altLang="zh-CN" sz="140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commondata" val="eyJoZGlkIjoiZWU5OTlmNThkYjFmNTczZGM3YWVhYmM0YTgyMGMxZGEifQ=="/>
</p:tagLst>
</file>

<file path=ppt/tags/tag2.xml><?xml version="1.0" encoding="utf-8"?>
<p:tagLst xmlns:p="http://schemas.openxmlformats.org/presentationml/2006/main">
  <p:tag name="RAINPROBLEM" val="ProblemSubmit"/>
  <p:tag name="RAINPROBLEMTYPE" val="ShortAnswer"/>
</p:tagLst>
</file>

<file path=ppt/tags/tag3.xml><?xml version="1.0" encoding="utf-8"?>
<p:tagLst xmlns:p="http://schemas.openxmlformats.org/presentationml/2006/main">
  <p:tag name="RAINPROBLEMTYPE" val="ProblemTypeMarker"/>
</p:tagLst>
</file>

<file path=ppt/tags/tag4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RAINPROBLEMTYPE" val="ProblemTypeMarker"/>
</p:tagLst>
</file>

<file path=ppt/tags/tag6.xml><?xml version="1.0" encoding="utf-8"?>
<p:tagLst xmlns:p="http://schemas.openxmlformats.org/presentationml/2006/main">
  <p:tag name="RAINPROBLEMTYPE" val="ProblemTypeMarker"/>
</p:tagLst>
</file>

<file path=ppt/tags/tag7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RAINPROBLEM" val="ProblemSetting"/>
  <p:tag name="RAINPROBLEMTYPE" val="ShortAnswer"/>
</p:tagLst>
</file>

<file path=ppt/tags/tag9.xml><?xml version="1.0" encoding="utf-8"?>
<p:tagLst xmlns:p="http://schemas.openxmlformats.org/presentationml/2006/main">
  <p:tag name="RAINPROBLEM" val="ShortAnswer"/>
  <p:tag name="PROBLEMSCORE" val="10.0"/>
  <p:tag name="PROBLEMVOICEALLOWED" val="False"/>
</p:tagLst>
</file>

<file path=ppt/theme/theme1.xml><?xml version="1.0" encoding="utf-8"?>
<a:theme xmlns:a="http://schemas.openxmlformats.org/drawingml/2006/main" name="CS1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1987</Words>
  <Application>WPS 演示</Application>
  <PresentationFormat>宽屏</PresentationFormat>
  <Paragraphs>226</Paragraphs>
  <Slides>16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Times New Roman</vt:lpstr>
      <vt:lpstr>黑体</vt:lpstr>
      <vt:lpstr>Monotype Sorts</vt:lpstr>
      <vt:lpstr>Wingdings</vt:lpstr>
      <vt:lpstr>Arial Narrow</vt:lpstr>
      <vt:lpstr>微软雅黑</vt:lpstr>
      <vt:lpstr>等线</vt:lpstr>
      <vt:lpstr>Lucida Sans Unicode</vt:lpstr>
      <vt:lpstr>Symbol</vt:lpstr>
      <vt:lpstr>Arial Unicode MS</vt:lpstr>
      <vt:lpstr>CS1</vt:lpstr>
      <vt:lpstr>Word.Picture.8</vt:lpstr>
      <vt:lpstr>Word.Picture.8</vt:lpstr>
      <vt:lpstr>PowerPoint 演示文稿</vt:lpstr>
      <vt:lpstr>什么是算法(algorithm)?</vt:lpstr>
      <vt:lpstr>什么是算法(algorithm)?</vt:lpstr>
      <vt:lpstr>什么是算法(algorithm)?</vt:lpstr>
      <vt:lpstr>什么是算法问题？</vt:lpstr>
      <vt:lpstr>什么是问题实例？</vt:lpstr>
      <vt:lpstr>什么是算法(algorithm)?</vt:lpstr>
      <vt:lpstr>什么是算法(algorithm)?</vt:lpstr>
      <vt:lpstr>算法特性</vt:lpstr>
      <vt:lpstr>算法的多种描述形式</vt:lpstr>
      <vt:lpstr>计算 gcd(m,n) 的其它方法 1：连续整数检测</vt:lpstr>
      <vt:lpstr>PowerPoint 演示文稿</vt:lpstr>
      <vt:lpstr>计算 gcd(m,n) 的其它方法 2：辗转相减</vt:lpstr>
      <vt:lpstr>计算 gcd(m,n) 的其它方法 3：因子分解</vt:lpstr>
      <vt:lpstr>Eratosthenes 筛</vt:lpstr>
      <vt:lpstr>思考题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Cheng Huang</dc:creator>
  <cp:lastModifiedBy>黄诚</cp:lastModifiedBy>
  <cp:revision>848</cp:revision>
  <dcterms:created xsi:type="dcterms:W3CDTF">1999-08-23T17:38:00Z</dcterms:created>
  <dcterms:modified xsi:type="dcterms:W3CDTF">2024-05-09T04:15:17Z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A3006C2D67C04A60B871A49DE4AA6EB8_12</vt:lpwstr>
  </property>
</Properties>
</file>